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4"/>
  </p:sldMasterIdLst>
  <p:notesMasterIdLst>
    <p:notesMasterId r:id="rId17"/>
  </p:notesMasterIdLst>
  <p:handoutMasterIdLst>
    <p:handoutMasterId r:id="rId18"/>
  </p:handoutMasterIdLst>
  <p:sldIdLst>
    <p:sldId id="267" r:id="rId5"/>
    <p:sldId id="275" r:id="rId6"/>
    <p:sldId id="274" r:id="rId7"/>
    <p:sldId id="273" r:id="rId8"/>
    <p:sldId id="276" r:id="rId9"/>
    <p:sldId id="269" r:id="rId10"/>
    <p:sldId id="272" r:id="rId11"/>
    <p:sldId id="270" r:id="rId12"/>
    <p:sldId id="279" r:id="rId13"/>
    <p:sldId id="271" r:id="rId14"/>
    <p:sldId id="277" r:id="rId15"/>
    <p:sldId id="268" r:id="rId16"/>
  </p:sldIdLst>
  <p:sldSz cx="8999538" cy="6840538"/>
  <p:notesSz cx="7559675" cy="10691813"/>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83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434" autoAdjust="0"/>
  </p:normalViewPr>
  <p:slideViewPr>
    <p:cSldViewPr>
      <p:cViewPr varScale="1">
        <p:scale>
          <a:sx n="117" d="100"/>
          <a:sy n="117" d="100"/>
        </p:scale>
        <p:origin x="1470" y="96"/>
      </p:cViewPr>
      <p:guideLst>
        <p:guide orient="horz" pos="2154"/>
        <p:guide pos="2834"/>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6" d="100"/>
          <a:sy n="76" d="100"/>
        </p:scale>
        <p:origin x="392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280684" cy="534238"/>
          </a:xfrm>
          <a:prstGeom prst="rect">
            <a:avLst/>
          </a:prstGeom>
          <a:noFill/>
          <a:ln>
            <a:noFill/>
          </a:ln>
        </p:spPr>
        <p:txBody>
          <a:bodyPr vert="horz" wrap="none" lIns="90004" tIns="44997" rIns="90004" bIns="44997" anchor="t"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t-EE" sz="1400" b="0" i="0" u="none" strike="noStrike" kern="1200" cap="none" spc="0" baseline="0">
              <a:solidFill>
                <a:srgbClr val="000000"/>
              </a:solidFill>
              <a:uFillTx/>
              <a:latin typeface="Roboto Condensed" pitchFamily="18"/>
              <a:ea typeface="Microsoft YaHei" pitchFamily="2"/>
              <a:cs typeface="Mangal" pitchFamily="2"/>
            </a:endParaRPr>
          </a:p>
        </p:txBody>
      </p:sp>
      <p:sp>
        <p:nvSpPr>
          <p:cNvPr id="3" name="Date Placeholder 2"/>
          <p:cNvSpPr txBox="1">
            <a:spLocks noGrp="1"/>
          </p:cNvSpPr>
          <p:nvPr>
            <p:ph type="dt" sz="quarter" idx="1"/>
          </p:nvPr>
        </p:nvSpPr>
        <p:spPr>
          <a:xfrm>
            <a:off x="4278962" y="0"/>
            <a:ext cx="3280684" cy="534238"/>
          </a:xfrm>
          <a:prstGeom prst="rect">
            <a:avLst/>
          </a:prstGeom>
          <a:noFill/>
          <a:ln>
            <a:noFill/>
          </a:ln>
        </p:spPr>
        <p:txBody>
          <a:bodyPr vert="horz" wrap="none" lIns="90004" tIns="44997" rIns="90004" bIns="44997" anchor="t"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t-EE" sz="1400" b="0" i="0" u="none" strike="noStrike" kern="1200" cap="none" spc="0" baseline="0">
              <a:solidFill>
                <a:srgbClr val="000000"/>
              </a:solidFill>
              <a:uFillTx/>
              <a:latin typeface="Roboto Condensed" pitchFamily="18"/>
              <a:ea typeface="Microsoft YaHei" pitchFamily="2"/>
              <a:cs typeface="Mangal" pitchFamily="2"/>
            </a:endParaRPr>
          </a:p>
        </p:txBody>
      </p:sp>
      <p:sp>
        <p:nvSpPr>
          <p:cNvPr id="4" name="Footer Placeholder 3"/>
          <p:cNvSpPr txBox="1">
            <a:spLocks noGrp="1"/>
          </p:cNvSpPr>
          <p:nvPr>
            <p:ph type="ftr" sz="quarter" idx="2"/>
          </p:nvPr>
        </p:nvSpPr>
        <p:spPr>
          <a:xfrm>
            <a:off x="0" y="10157402"/>
            <a:ext cx="3280684" cy="534238"/>
          </a:xfrm>
          <a:prstGeom prst="rect">
            <a:avLst/>
          </a:prstGeom>
          <a:noFill/>
          <a:ln>
            <a:noFill/>
          </a:ln>
        </p:spPr>
        <p:txBody>
          <a:bodyPr vert="horz" wrap="none" lIns="90004" tIns="44997" rIns="90004" bIns="44997" anchor="b"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t-EE" sz="1400" b="0" i="0" u="none" strike="noStrike" kern="1200" cap="none" spc="0" baseline="0">
              <a:solidFill>
                <a:srgbClr val="000000"/>
              </a:solidFill>
              <a:uFillTx/>
              <a:latin typeface="Roboto Condensed" pitchFamily="18"/>
              <a:ea typeface="Microsoft YaHei" pitchFamily="2"/>
              <a:cs typeface="Mangal" pitchFamily="2"/>
            </a:endParaRPr>
          </a:p>
        </p:txBody>
      </p:sp>
      <p:sp>
        <p:nvSpPr>
          <p:cNvPr id="5" name="Slide Number Placeholder 4"/>
          <p:cNvSpPr txBox="1">
            <a:spLocks noGrp="1"/>
          </p:cNvSpPr>
          <p:nvPr>
            <p:ph type="sldNum" sz="quarter" idx="3"/>
          </p:nvPr>
        </p:nvSpPr>
        <p:spPr>
          <a:xfrm>
            <a:off x="4278962" y="10157402"/>
            <a:ext cx="3280684" cy="534238"/>
          </a:xfrm>
          <a:prstGeom prst="rect">
            <a:avLst/>
          </a:prstGeom>
          <a:noFill/>
          <a:ln>
            <a:noFill/>
          </a:ln>
        </p:spPr>
        <p:txBody>
          <a:bodyPr vert="horz" wrap="none" lIns="90004" tIns="44997" rIns="90004" bIns="44997" anchor="b"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6DA4CFF4-70A9-4F78-BA7B-8B1830FE0430}" type="slidenum">
              <a:t>‹#›</a:t>
            </a:fld>
            <a:endParaRPr lang="et-EE" sz="1400" b="0" i="0" u="none" strike="noStrike" kern="1200" cap="none" spc="0" baseline="0">
              <a:solidFill>
                <a:srgbClr val="000000"/>
              </a:solidFill>
              <a:uFillTx/>
              <a:latin typeface="Roboto Condensed" pitchFamily="18"/>
              <a:ea typeface="Microsoft YaHei" pitchFamily="2"/>
              <a:cs typeface="Mangal" pitchFamily="2"/>
            </a:endParaRPr>
          </a:p>
        </p:txBody>
      </p:sp>
    </p:spTree>
    <p:extLst>
      <p:ext uri="{BB962C8B-B14F-4D97-AF65-F5344CB8AC3E}">
        <p14:creationId xmlns:p14="http://schemas.microsoft.com/office/powerpoint/2010/main" val="399353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7000" y="812517"/>
            <a:ext cx="5345280" cy="4008958"/>
          </a:xfrm>
          <a:prstGeom prst="rect">
            <a:avLst/>
          </a:prstGeom>
          <a:noFill/>
          <a:ln>
            <a:noFill/>
            <a:prstDash val="solid"/>
          </a:ln>
        </p:spPr>
      </p:sp>
      <p:sp>
        <p:nvSpPr>
          <p:cNvPr id="3" name="Notes Placeholder 2"/>
          <p:cNvSpPr txBox="1">
            <a:spLocks noGrp="1"/>
          </p:cNvSpPr>
          <p:nvPr>
            <p:ph type="body" sz="quarter" idx="3"/>
          </p:nvPr>
        </p:nvSpPr>
        <p:spPr>
          <a:xfrm>
            <a:off x="755998" y="5078522"/>
            <a:ext cx="6047640" cy="4811042"/>
          </a:xfrm>
          <a:prstGeom prst="rect">
            <a:avLst/>
          </a:prstGeom>
          <a:noFill/>
          <a:ln>
            <a:noFill/>
          </a:ln>
        </p:spPr>
        <p:txBody>
          <a:bodyPr vert="horz" wrap="square" lIns="0" tIns="0" rIns="0" bIns="0" anchor="t" anchorCtr="0" compatLnSpc="1"/>
          <a:lstStyle/>
          <a:p>
            <a:pPr lvl="0"/>
            <a:endParaRPr lang="et-EE"/>
          </a:p>
        </p:txBody>
      </p:sp>
      <p:sp>
        <p:nvSpPr>
          <p:cNvPr id="4" name="Header Placeholder 3"/>
          <p:cNvSpPr txBox="1">
            <a:spLocks noGrp="1"/>
          </p:cNvSpPr>
          <p:nvPr>
            <p:ph type="hdr" sz="quarter"/>
          </p:nvPr>
        </p:nvSpPr>
        <p:spPr>
          <a:xfrm>
            <a:off x="0" y="0"/>
            <a:ext cx="3280684" cy="534238"/>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5" name="Date Placeholder 4"/>
          <p:cNvSpPr txBox="1">
            <a:spLocks noGrp="1"/>
          </p:cNvSpPr>
          <p:nvPr>
            <p:ph type="dt" idx="1"/>
          </p:nvPr>
        </p:nvSpPr>
        <p:spPr>
          <a:xfrm>
            <a:off x="4278962" y="0"/>
            <a:ext cx="3280684" cy="534238"/>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6" name="Footer Placeholder 5"/>
          <p:cNvSpPr txBox="1">
            <a:spLocks noGrp="1"/>
          </p:cNvSpPr>
          <p:nvPr>
            <p:ph type="ftr" sz="quarter" idx="4"/>
          </p:nvPr>
        </p:nvSpPr>
        <p:spPr>
          <a:xfrm>
            <a:off x="0" y="10157402"/>
            <a:ext cx="3280684" cy="534238"/>
          </a:xfrm>
          <a:prstGeom prst="rect">
            <a:avLst/>
          </a:prstGeom>
          <a:noFill/>
          <a:ln>
            <a:noFill/>
          </a:ln>
        </p:spPr>
        <p:txBody>
          <a:bodyPr vert="horz" wrap="square" lIns="0" tIns="0" rIns="0" bIns="0" anchor="b" anchorCtr="0" compatLnSpc="1"/>
          <a:lstStyle>
            <a:lvl1pPr marL="0" marR="0" lvl="0" indent="0" algn="l"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7" name="Slide Number Placeholder 6"/>
          <p:cNvSpPr txBox="1">
            <a:spLocks noGrp="1"/>
          </p:cNvSpPr>
          <p:nvPr>
            <p:ph type="sldNum" sz="quarter" idx="5"/>
          </p:nvPr>
        </p:nvSpPr>
        <p:spPr>
          <a:xfrm>
            <a:off x="4278962" y="10157402"/>
            <a:ext cx="3280684" cy="534238"/>
          </a:xfrm>
          <a:prstGeom prst="rect">
            <a:avLst/>
          </a:prstGeom>
          <a:noFill/>
          <a:ln>
            <a:noFill/>
          </a:ln>
        </p:spPr>
        <p:txBody>
          <a:bodyPr vert="horz" wrap="square" lIns="0" tIns="0" rIns="0" bIns="0" anchor="b" anchorCtr="0" compatLnSpc="1"/>
          <a:lstStyle>
            <a:lvl1pPr marL="0" marR="0" lvl="0" indent="0" algn="r"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fld id="{5B1A89E1-568D-4AA6-8700-15F03D2571A7}" type="slidenum">
              <a:t>‹#›</a:t>
            </a:fld>
            <a:endParaRPr lang="et-EE"/>
          </a:p>
        </p:txBody>
      </p:sp>
    </p:spTree>
    <p:extLst>
      <p:ext uri="{BB962C8B-B14F-4D97-AF65-F5344CB8AC3E}">
        <p14:creationId xmlns:p14="http://schemas.microsoft.com/office/powerpoint/2010/main" val="126869167"/>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t-EE" sz="2000" b="0" i="0" u="none" strike="noStrike" kern="1200" cap="none" spc="0" baseline="0">
        <a:solidFill>
          <a:srgbClr val="000000"/>
        </a:solidFill>
        <a:uFillTx/>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812800"/>
            <a:ext cx="5272088" cy="4008438"/>
          </a:xfrm>
          <a:solidFill>
            <a:srgbClr val="4F81BD"/>
          </a:solidFill>
          <a:ln w="25402">
            <a:solidFill>
              <a:srgbClr val="385D8A"/>
            </a:solidFill>
            <a:prstDash val="solid"/>
          </a:ln>
        </p:spPr>
      </p:sp>
      <p:sp>
        <p:nvSpPr>
          <p:cNvPr id="3" name="Notes Placeholder 2"/>
          <p:cNvSpPr txBox="1">
            <a:spLocks noGrp="1"/>
          </p:cNvSpPr>
          <p:nvPr>
            <p:ph type="body" sz="quarter" idx="1"/>
          </p:nvPr>
        </p:nvSpPr>
        <p:spPr/>
        <p:txBody>
          <a:bodyPr>
            <a:spAutoFit/>
          </a:bodyPr>
          <a:lstStyle/>
          <a:p>
            <a:endParaRPr lang="et-EE"/>
          </a:p>
        </p:txBody>
      </p:sp>
    </p:spTree>
    <p:extLst>
      <p:ext uri="{BB962C8B-B14F-4D97-AF65-F5344CB8AC3E}">
        <p14:creationId xmlns:p14="http://schemas.microsoft.com/office/powerpoint/2010/main" val="2101405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812800"/>
            <a:ext cx="5272088" cy="4008438"/>
          </a:xfrm>
          <a:solidFill>
            <a:srgbClr val="4F81BD"/>
          </a:solidFill>
          <a:ln w="25402">
            <a:solidFill>
              <a:srgbClr val="385D8A"/>
            </a:solidFill>
            <a:prstDash val="solid"/>
          </a:ln>
        </p:spPr>
      </p:sp>
      <p:sp>
        <p:nvSpPr>
          <p:cNvPr id="3" name="Notes Placeholder 2"/>
          <p:cNvSpPr txBox="1">
            <a:spLocks noGrp="1"/>
          </p:cNvSpPr>
          <p:nvPr>
            <p:ph type="body" sz="quarter" idx="1"/>
          </p:nvPr>
        </p:nvSpPr>
        <p:spPr/>
        <p:txBody>
          <a:bodyPr>
            <a:spAutoFit/>
          </a:bodyPr>
          <a:lstStyle/>
          <a:p>
            <a:endParaRPr lang="et-EE"/>
          </a:p>
        </p:txBody>
      </p:sp>
    </p:spTree>
    <p:extLst>
      <p:ext uri="{BB962C8B-B14F-4D97-AF65-F5344CB8AC3E}">
        <p14:creationId xmlns:p14="http://schemas.microsoft.com/office/powerpoint/2010/main" val="2039606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Harilik paigutus">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t-EE" smtClean="0"/>
              <a:t>Muutke pealkirja laadi</a:t>
            </a:r>
            <a:endParaRPr lang="et-EE" dirty="0"/>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dirty="0"/>
          </a:p>
        </p:txBody>
      </p:sp>
    </p:spTree>
    <p:extLst>
      <p:ext uri="{BB962C8B-B14F-4D97-AF65-F5344CB8AC3E}">
        <p14:creationId xmlns:p14="http://schemas.microsoft.com/office/powerpoint/2010/main" val="4238844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t-EE" smtClean="0"/>
              <a:t>Muutke pealkirja laadi</a:t>
            </a:r>
            <a:endParaRPr lang="et-EE" dirty="0"/>
          </a:p>
        </p:txBody>
      </p:sp>
    </p:spTree>
    <p:extLst>
      <p:ext uri="{BB962C8B-B14F-4D97-AF65-F5344CB8AC3E}">
        <p14:creationId xmlns:p14="http://schemas.microsoft.com/office/powerpoint/2010/main" val="2206803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 veergu">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t-EE" smtClean="0"/>
              <a:t>Muutke pealkirja laadi</a:t>
            </a:r>
            <a:endParaRPr lang="et-EE" dirty="0"/>
          </a:p>
        </p:txBody>
      </p:sp>
      <p:sp>
        <p:nvSpPr>
          <p:cNvPr id="3" name="Content Placeholder 2"/>
          <p:cNvSpPr txBox="1">
            <a:spLocks noGrp="1"/>
          </p:cNvSpPr>
          <p:nvPr>
            <p:ph idx="1"/>
          </p:nvPr>
        </p:nvSpPr>
        <p:spPr>
          <a:xfrm>
            <a:off x="503240" y="1768477"/>
            <a:ext cx="3564481" cy="4514850"/>
          </a:xfrm>
        </p:spPr>
        <p:txBody>
          <a:bodyPr/>
          <a:lstStyle>
            <a:lvl1pPr>
              <a:defRPr sz="2800"/>
            </a:lvl1pPr>
            <a:lvl2pPr>
              <a:defRPr sz="2400"/>
            </a:lvl2pPr>
            <a:lvl3pPr>
              <a:defRPr sz="2000"/>
            </a:lvl3pPr>
            <a:lvl4pPr>
              <a:defRPr sz="1800"/>
            </a:lvl4pPr>
            <a:lvl5pPr>
              <a:defRPr sz="1800"/>
            </a:lvl5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dirty="0"/>
          </a:p>
        </p:txBody>
      </p:sp>
      <p:sp>
        <p:nvSpPr>
          <p:cNvPr id="4" name="Content Placeholder 3"/>
          <p:cNvSpPr txBox="1">
            <a:spLocks noGrp="1"/>
          </p:cNvSpPr>
          <p:nvPr>
            <p:ph idx="2"/>
          </p:nvPr>
        </p:nvSpPr>
        <p:spPr>
          <a:xfrm>
            <a:off x="4462416" y="1768477"/>
            <a:ext cx="3565745" cy="4514850"/>
          </a:xfrm>
        </p:spPr>
        <p:txBody>
          <a:bodyPr/>
          <a:lstStyle>
            <a:lvl1pPr>
              <a:defRPr sz="2800"/>
            </a:lvl1pPr>
            <a:lvl2pPr>
              <a:defRPr sz="2400"/>
            </a:lvl2pPr>
            <a:lvl3pPr>
              <a:defRPr sz="2000"/>
            </a:lvl3pPr>
            <a:lvl4pPr>
              <a:defRPr sz="1800"/>
            </a:lvl4pPr>
            <a:lvl5pPr>
              <a:defRPr sz="1800"/>
            </a:lvl5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dirty="0"/>
          </a:p>
        </p:txBody>
      </p:sp>
    </p:spTree>
    <p:extLst>
      <p:ext uri="{BB962C8B-B14F-4D97-AF65-F5344CB8AC3E}">
        <p14:creationId xmlns:p14="http://schemas.microsoft.com/office/powerpoint/2010/main" val="3332112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Tühi leht">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78837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03998" y="301322"/>
            <a:ext cx="7524163" cy="1262155"/>
          </a:xfrm>
          <a:prstGeom prst="rect">
            <a:avLst/>
          </a:prstGeom>
          <a:noFill/>
          <a:ln>
            <a:noFill/>
          </a:ln>
        </p:spPr>
        <p:txBody>
          <a:bodyPr vert="horz" wrap="square" lIns="0" tIns="0" rIns="0" bIns="0" anchor="ctr" anchorCtr="0" compatLnSpc="1"/>
          <a:lstStyle/>
          <a:p>
            <a:pPr lvl="0"/>
            <a:endParaRPr lang="et-EE" dirty="0"/>
          </a:p>
        </p:txBody>
      </p:sp>
      <p:sp>
        <p:nvSpPr>
          <p:cNvPr id="3" name="Text Placeholder 2"/>
          <p:cNvSpPr txBox="1">
            <a:spLocks noGrp="1"/>
          </p:cNvSpPr>
          <p:nvPr>
            <p:ph type="body" idx="1"/>
          </p:nvPr>
        </p:nvSpPr>
        <p:spPr>
          <a:xfrm>
            <a:off x="503998" y="1769043"/>
            <a:ext cx="7524163" cy="4514401"/>
          </a:xfrm>
          <a:prstGeom prst="rect">
            <a:avLst/>
          </a:prstGeom>
          <a:noFill/>
          <a:ln>
            <a:noFill/>
          </a:ln>
        </p:spPr>
        <p:txBody>
          <a:bodyPr vert="horz" wrap="square" lIns="0" tIns="0" rIns="0" bIns="0" anchor="t" anchorCtr="0" compatLnSpc="1"/>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dirty="0"/>
          </a:p>
        </p:txBody>
      </p:sp>
      <p:pic>
        <p:nvPicPr>
          <p:cNvPr id="8" name="Picture 2"/>
          <p:cNvPicPr>
            <a:picLocks noChangeAspect="1"/>
          </p:cNvPicPr>
          <p:nvPr userDrawn="1"/>
        </p:nvPicPr>
        <p:blipFill>
          <a:blip r:embed="rId6"/>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863523364"/>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3" r:id="rId3"/>
    <p:sldLayoutId id="2147483666" r:id="rId4"/>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eaLnBrk="1" fontAlgn="auto" hangingPunct="1">
        <a:lnSpc>
          <a:spcPct val="80000"/>
        </a:lnSpc>
        <a:spcBef>
          <a:spcPts val="0"/>
        </a:spcBef>
        <a:spcAft>
          <a:spcPts val="0"/>
        </a:spcAft>
        <a:buSzPct val="45000"/>
        <a:buFont typeface="StarSymbol"/>
        <a:buNone/>
        <a:tabLst/>
        <a:defRPr lang="et-EE" sz="3600" b="0" i="0" u="none" strike="noStrike" kern="1200" cap="none" spc="0" baseline="0">
          <a:solidFill>
            <a:srgbClr val="000000"/>
          </a:solidFill>
          <a:uFillTx/>
          <a:latin typeface="Arial" panose="020B0604020202020204" pitchFamily="34" charset="0"/>
          <a:ea typeface="Microsoft YaHei" pitchFamily="2"/>
          <a:cs typeface="Arial" panose="020B0604020202020204" pitchFamily="34" charset="0"/>
        </a:defRPr>
      </a:lvl1pPr>
    </p:titleStyle>
    <p:bodyStyle>
      <a:lvl1pPr marL="431999" marR="0" lvl="0" indent="-323999" defTabSz="914400" rtl="0" eaLnBrk="1" fontAlgn="auto" hangingPunct="1">
        <a:lnSpc>
          <a:spcPct val="100000"/>
        </a:lnSpc>
        <a:spcBef>
          <a:spcPts val="0"/>
        </a:spcBef>
        <a:spcAft>
          <a:spcPts val="1410"/>
        </a:spcAft>
        <a:buSzPct val="45000"/>
        <a:buFont typeface="StarSymbol"/>
        <a:buChar char="●"/>
        <a:tabLst/>
        <a:defRPr lang="en-US" sz="3200" b="0" i="0" u="none" strike="noStrike" kern="1200" cap="none" spc="0" baseline="0">
          <a:solidFill>
            <a:srgbClr val="000000"/>
          </a:solidFill>
          <a:uFillTx/>
          <a:latin typeface="Arial" panose="020B0604020202020204" pitchFamily="34" charset="0"/>
          <a:ea typeface="Microsoft YaHei" pitchFamily="2"/>
          <a:cs typeface="Arial" panose="020B0604020202020204" pitchFamily="34" charset="0"/>
        </a:defRPr>
      </a:lvl1pPr>
      <a:lvl2pPr marL="863998" marR="0" lvl="1" indent="-323999" defTabSz="914400" rtl="0" eaLnBrk="1" fontAlgn="auto" hangingPunct="1">
        <a:lnSpc>
          <a:spcPct val="100000"/>
        </a:lnSpc>
        <a:spcBef>
          <a:spcPts val="0"/>
        </a:spcBef>
        <a:spcAft>
          <a:spcPts val="1135"/>
        </a:spcAft>
        <a:buSzPct val="75000"/>
        <a:buFont typeface="StarSymbol"/>
        <a:buChar char="–"/>
        <a:tabLst/>
        <a:defRPr lang="en-US" sz="2800" b="0" i="0" u="none" strike="noStrike" kern="1200" cap="none" spc="0" baseline="0">
          <a:solidFill>
            <a:srgbClr val="000000"/>
          </a:solidFill>
          <a:uFillTx/>
          <a:latin typeface="Arial" panose="020B0604020202020204" pitchFamily="34" charset="0"/>
          <a:ea typeface="Microsoft YaHei" pitchFamily="2"/>
          <a:cs typeface="Arial" panose="020B0604020202020204" pitchFamily="34" charset="0"/>
        </a:defRPr>
      </a:lvl2pPr>
      <a:lvl3pPr marL="1295997" marR="0" lvl="2" indent="-287999" defTabSz="914400" rtl="0" eaLnBrk="1" fontAlgn="auto" hangingPunct="1">
        <a:lnSpc>
          <a:spcPct val="100000"/>
        </a:lnSpc>
        <a:spcBef>
          <a:spcPts val="0"/>
        </a:spcBef>
        <a:spcAft>
          <a:spcPts val="850"/>
        </a:spcAft>
        <a:buSzPct val="45000"/>
        <a:buFont typeface="StarSymbol"/>
        <a:buChar char="●"/>
        <a:tabLst/>
        <a:defRPr lang="en-US" sz="2400" b="0" i="0" u="none" strike="noStrike" kern="1200" cap="none" spc="0" baseline="0">
          <a:solidFill>
            <a:srgbClr val="000000"/>
          </a:solidFill>
          <a:uFillTx/>
          <a:latin typeface="Arial" panose="020B0604020202020204" pitchFamily="34" charset="0"/>
          <a:ea typeface="Microsoft YaHei" pitchFamily="2"/>
          <a:cs typeface="Arial" panose="020B0604020202020204" pitchFamily="34" charset="0"/>
        </a:defRPr>
      </a:lvl3pPr>
      <a:lvl4pPr marL="1727996" marR="0" lvl="3" indent="-215999" defTabSz="914400" rtl="0" eaLnBrk="1" fontAlgn="auto" hangingPunct="1">
        <a:lnSpc>
          <a:spcPct val="100000"/>
        </a:lnSpc>
        <a:spcBef>
          <a:spcPts val="0"/>
        </a:spcBef>
        <a:spcAft>
          <a:spcPts val="565"/>
        </a:spcAft>
        <a:buSzPct val="75000"/>
        <a:buFont typeface="StarSymbol"/>
        <a:buChar char="–"/>
        <a:tabLst/>
        <a:defRPr lang="en-US" sz="2000" b="0" i="0" u="none" strike="noStrike" kern="1200" cap="none" spc="0" baseline="0">
          <a:solidFill>
            <a:srgbClr val="000000"/>
          </a:solidFill>
          <a:uFillTx/>
          <a:latin typeface="Arial" panose="020B0604020202020204" pitchFamily="34" charset="0"/>
          <a:ea typeface="Microsoft YaHei" pitchFamily="2"/>
          <a:cs typeface="Arial" panose="020B0604020202020204" pitchFamily="34" charset="0"/>
        </a:defRPr>
      </a:lvl4pPr>
      <a:lvl5pPr marL="2159995" marR="0" lvl="4" indent="-215999" defTabSz="914400" rtl="0" eaLnBrk="1" fontAlgn="auto" hangingPunct="1">
        <a:lnSpc>
          <a:spcPct val="100000"/>
        </a:lnSpc>
        <a:spcBef>
          <a:spcPts val="0"/>
        </a:spcBef>
        <a:spcAft>
          <a:spcPts val="285"/>
        </a:spcAft>
        <a:buSzPct val="45000"/>
        <a:buFont typeface="StarSymbol"/>
        <a:buChar char="●"/>
        <a:tabLst/>
        <a:defRPr lang="en-US" sz="2000" b="0" i="0" u="none" strike="noStrike" kern="1200" cap="none" spc="0" baseline="0">
          <a:solidFill>
            <a:srgbClr val="000000"/>
          </a:solidFill>
          <a:uFillTx/>
          <a:latin typeface="Arial" panose="020B0604020202020204" pitchFamily="34" charset="0"/>
          <a:ea typeface="Microsoft YaHei" pitchFamily="2"/>
          <a:cs typeface="Arial" panose="020B0604020202020204" pitchFamily="34" charset="0"/>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41B6E6"/>
        </a:solidFill>
        <a:effectLst/>
      </p:bgPr>
    </p:bg>
    <p:spTree>
      <p:nvGrpSpPr>
        <p:cNvPr id="1" name=""/>
        <p:cNvGrpSpPr/>
        <p:nvPr/>
      </p:nvGrpSpPr>
      <p:grpSpPr>
        <a:xfrm>
          <a:off x="0" y="0"/>
          <a:ext cx="0" cy="0"/>
          <a:chOff x="0" y="0"/>
          <a:chExt cx="0" cy="0"/>
        </a:xfrm>
      </p:grpSpPr>
      <p:sp>
        <p:nvSpPr>
          <p:cNvPr id="2" name="Title 2"/>
          <p:cNvSpPr txBox="1">
            <a:spLocks noGrp="1"/>
          </p:cNvSpPr>
          <p:nvPr>
            <p:ph type="title" idx="4294967295"/>
          </p:nvPr>
        </p:nvSpPr>
        <p:spPr>
          <a:xfrm>
            <a:off x="1259409" y="2526981"/>
            <a:ext cx="6913563" cy="1800225"/>
          </a:xfrm>
        </p:spPr>
        <p:txBody>
          <a:bodyPr anchor="t"/>
          <a:lstStyle/>
          <a:p>
            <a:pPr lvl="0">
              <a:buNone/>
            </a:pPr>
            <a:r>
              <a:rPr lang="et-EE" dirty="0" smtClean="0">
                <a:solidFill>
                  <a:srgbClr val="FFFFFF"/>
                </a:solidFill>
              </a:rPr>
              <a:t>Eesti </a:t>
            </a:r>
            <a:r>
              <a:rPr lang="et-EE" dirty="0" err="1" smtClean="0">
                <a:solidFill>
                  <a:srgbClr val="FFFFFF"/>
                </a:solidFill>
              </a:rPr>
              <a:t>keeltestrateegia</a:t>
            </a:r>
            <a:r>
              <a:rPr lang="et-EE" dirty="0" smtClean="0">
                <a:solidFill>
                  <a:srgbClr val="FFFFFF"/>
                </a:solidFill>
              </a:rPr>
              <a:t> kavandamisest</a:t>
            </a:r>
            <a:endParaRPr lang="et-EE" dirty="0">
              <a:solidFill>
                <a:srgbClr val="FFFFFF"/>
              </a:solidFill>
            </a:endParaRPr>
          </a:p>
        </p:txBody>
      </p:sp>
      <p:sp>
        <p:nvSpPr>
          <p:cNvPr id="3" name="TextBox 3"/>
          <p:cNvSpPr txBox="1"/>
          <p:nvPr/>
        </p:nvSpPr>
        <p:spPr>
          <a:xfrm>
            <a:off x="1403997" y="4525202"/>
            <a:ext cx="6912197" cy="839283"/>
          </a:xfrm>
          <a:prstGeom prst="rect">
            <a:avLst/>
          </a:prstGeom>
          <a:noFill/>
          <a:ln>
            <a:noFill/>
          </a:ln>
        </p:spPr>
        <p:txBody>
          <a:bodyPr vert="horz" wrap="square" lIns="0" tIns="0" rIns="0" bIns="0" anchor="t" anchorCtr="0" compatLnSpc="1"/>
          <a:lstStyle/>
          <a:p>
            <a:pPr hangingPunct="0">
              <a:defRPr sz="1800" b="0" i="0" u="none" strike="noStrike" kern="0" cap="none" spc="0" baseline="0">
                <a:solidFill>
                  <a:srgbClr val="000000"/>
                </a:solidFill>
                <a:uFillTx/>
              </a:defRPr>
            </a:pPr>
            <a:r>
              <a:rPr lang="et-EE" sz="2800" b="1" dirty="0" smtClean="0">
                <a:solidFill>
                  <a:srgbClr val="FFFFFF"/>
                </a:solidFill>
                <a:latin typeface="Arial" panose="020B0604020202020204" pitchFamily="34" charset="0"/>
                <a:ea typeface="Microsoft YaHei" pitchFamily="2"/>
                <a:cs typeface="Arial" panose="020B0604020202020204" pitchFamily="34" charset="0"/>
              </a:rPr>
              <a:t>Piret Kärtner</a:t>
            </a:r>
            <a:endParaRPr lang="et-EE" sz="2800" b="1" dirty="0">
              <a:solidFill>
                <a:srgbClr val="FFFFFF"/>
              </a:solidFill>
              <a:latin typeface="Arial" panose="020B0604020202020204" pitchFamily="34" charset="0"/>
              <a:ea typeface="Microsoft YaHei" pitchFamily="2"/>
              <a:cs typeface="Arial" panose="020B0604020202020204" pitchFamily="34" charset="0"/>
            </a:endParaRPr>
          </a:p>
          <a:p>
            <a:pPr hangingPunct="0">
              <a:defRPr sz="1800" b="0" i="0" u="none" strike="noStrike" kern="0" cap="none" spc="0" baseline="0">
                <a:solidFill>
                  <a:srgbClr val="000000"/>
                </a:solidFill>
                <a:uFillTx/>
              </a:defRPr>
            </a:pPr>
            <a:r>
              <a:rPr lang="et-EE" sz="2400" dirty="0" smtClean="0">
                <a:solidFill>
                  <a:srgbClr val="FFFFFF"/>
                </a:solidFill>
                <a:latin typeface="Arial" panose="020B0604020202020204" pitchFamily="34" charset="0"/>
                <a:ea typeface="Microsoft YaHei" pitchFamily="2"/>
                <a:cs typeface="Arial" panose="020B0604020202020204" pitchFamily="34" charset="0"/>
              </a:rPr>
              <a:t>Keeleosakonna juhataja</a:t>
            </a:r>
            <a:endParaRPr lang="et-EE" sz="2400" dirty="0">
              <a:solidFill>
                <a:srgbClr val="FFFFFF"/>
              </a:solidFill>
              <a:latin typeface="Arial" panose="020B0604020202020204" pitchFamily="34" charset="0"/>
              <a:ea typeface="Microsoft YaHei" pitchFamily="2"/>
              <a:cs typeface="Arial" panose="020B0604020202020204" pitchFamily="34" charset="0"/>
            </a:endParaRPr>
          </a:p>
          <a:p>
            <a:pPr hangingPunct="0">
              <a:defRPr sz="1800" b="0" i="0" u="none" strike="noStrike" kern="0" cap="none" spc="0" baseline="0">
                <a:solidFill>
                  <a:srgbClr val="000000"/>
                </a:solidFill>
                <a:uFillTx/>
              </a:defRPr>
            </a:pPr>
            <a:endParaRPr lang="et-EE" sz="2000" dirty="0">
              <a:solidFill>
                <a:srgbClr val="FFFFFF"/>
              </a:solidFill>
              <a:latin typeface="Roboto Condensed" pitchFamily="18"/>
              <a:ea typeface="Microsoft YaHei" pitchFamily="2"/>
              <a:cs typeface="Mangal" pitchFamily="2"/>
            </a:endParaRPr>
          </a:p>
        </p:txBody>
      </p:sp>
      <p:sp>
        <p:nvSpPr>
          <p:cNvPr id="4" name="Rectangle 8"/>
          <p:cNvSpPr/>
          <p:nvPr/>
        </p:nvSpPr>
        <p:spPr>
          <a:xfrm>
            <a:off x="0" y="0"/>
            <a:ext cx="9000000" cy="1799996"/>
          </a:xfrm>
          <a:prstGeom prst="rect">
            <a:avLst/>
          </a:prstGeom>
          <a:solidFill>
            <a:srgbClr val="FFFFFF"/>
          </a:solidFill>
          <a:ln>
            <a:noFill/>
            <a:prstDash val="solid"/>
          </a:ln>
        </p:spPr>
        <p:txBody>
          <a:bodyPr vert="horz" wrap="square" lIns="91440" tIns="45720" rIns="91440" bIns="45720" anchor="ctr" anchorCtr="1" compatLnSpc="1"/>
          <a:lstStyle/>
          <a:p>
            <a:pPr algn="ctr">
              <a:defRPr sz="1800" b="0" i="0" u="none" strike="noStrike" kern="0" cap="none" spc="0" baseline="0">
                <a:solidFill>
                  <a:srgbClr val="000000"/>
                </a:solidFill>
                <a:uFillTx/>
              </a:defRPr>
            </a:pPr>
            <a:endParaRPr lang="et-EE">
              <a:solidFill>
                <a:srgbClr val="FFFFFF"/>
              </a:solidFill>
            </a:endParaRPr>
          </a:p>
        </p:txBody>
      </p:sp>
      <p:pic>
        <p:nvPicPr>
          <p:cNvPr id="5" name="Picture 6"/>
          <p:cNvPicPr>
            <a:picLocks noChangeAspect="1"/>
          </p:cNvPicPr>
          <p:nvPr/>
        </p:nvPicPr>
        <p:blipFill>
          <a:blip r:embed="rId3"/>
          <a:stretch>
            <a:fillRect/>
          </a:stretch>
        </p:blipFill>
        <p:spPr>
          <a:xfrm>
            <a:off x="367195" y="215999"/>
            <a:ext cx="3464999" cy="1386001"/>
          </a:xfrm>
          <a:prstGeom prst="rect">
            <a:avLst/>
          </a:prstGeom>
          <a:noFill/>
          <a:ln>
            <a:noFill/>
          </a:ln>
        </p:spPr>
      </p:pic>
      <p:sp>
        <p:nvSpPr>
          <p:cNvPr id="7" name="Ristkülik 6"/>
          <p:cNvSpPr/>
          <p:nvPr/>
        </p:nvSpPr>
        <p:spPr>
          <a:xfrm>
            <a:off x="1403425" y="5457021"/>
            <a:ext cx="1338828" cy="369332"/>
          </a:xfrm>
          <a:prstGeom prst="rect">
            <a:avLst/>
          </a:prstGeom>
        </p:spPr>
        <p:txBody>
          <a:bodyPr wrap="none">
            <a:spAutoFit/>
          </a:bodyPr>
          <a:lstStyle/>
          <a:p>
            <a:r>
              <a:rPr lang="et-EE" dirty="0" smtClean="0">
                <a:solidFill>
                  <a:srgbClr val="FFFFFF"/>
                </a:solidFill>
                <a:latin typeface="Arial" panose="020B0604020202020204" pitchFamily="34" charset="0"/>
                <a:ea typeface="Microsoft YaHei" pitchFamily="2"/>
                <a:cs typeface="Arial" panose="020B0604020202020204" pitchFamily="34" charset="0"/>
              </a:rPr>
              <a:t>18.05.2016</a:t>
            </a:r>
            <a:endParaRPr lang="et-E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3626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Tegevused 2016</a:t>
            </a:r>
            <a:endParaRPr lang="et-EE" dirty="0"/>
          </a:p>
        </p:txBody>
      </p:sp>
      <p:sp>
        <p:nvSpPr>
          <p:cNvPr id="3" name="Sisu kohatäide 2"/>
          <p:cNvSpPr>
            <a:spLocks noGrp="1"/>
          </p:cNvSpPr>
          <p:nvPr>
            <p:ph idx="1"/>
          </p:nvPr>
        </p:nvSpPr>
        <p:spPr/>
        <p:txBody>
          <a:bodyPr/>
          <a:lstStyle/>
          <a:p>
            <a:r>
              <a:rPr lang="et-EE" dirty="0" smtClean="0"/>
              <a:t>Juuni - uuringu teostaja leitud</a:t>
            </a:r>
          </a:p>
          <a:p>
            <a:r>
              <a:rPr lang="et-EE" dirty="0"/>
              <a:t>S</a:t>
            </a:r>
            <a:r>
              <a:rPr lang="et-EE" dirty="0" smtClean="0"/>
              <a:t>eptember – ettepaneku kooskõlastamine</a:t>
            </a:r>
          </a:p>
          <a:p>
            <a:r>
              <a:rPr lang="et-EE" dirty="0" smtClean="0"/>
              <a:t>Oktoober- meediaplaan</a:t>
            </a:r>
          </a:p>
          <a:p>
            <a:r>
              <a:rPr lang="et-EE" dirty="0" smtClean="0"/>
              <a:t>November- ettepaneku esitamine </a:t>
            </a:r>
            <a:r>
              <a:rPr lang="et-EE" dirty="0" err="1" smtClean="0"/>
              <a:t>Vvle</a:t>
            </a:r>
            <a:endParaRPr lang="et-EE" dirty="0" smtClean="0"/>
          </a:p>
          <a:p>
            <a:r>
              <a:rPr lang="et-EE" dirty="0" smtClean="0"/>
              <a:t>November – malli ettepanek keeleosakonnalt</a:t>
            </a:r>
          </a:p>
          <a:p>
            <a:endParaRPr lang="et-EE" dirty="0" smtClean="0"/>
          </a:p>
          <a:p>
            <a:endParaRPr lang="et-EE" dirty="0"/>
          </a:p>
        </p:txBody>
      </p:sp>
    </p:spTree>
    <p:extLst>
      <p:ext uri="{BB962C8B-B14F-4D97-AF65-F5344CB8AC3E}">
        <p14:creationId xmlns:p14="http://schemas.microsoft.com/office/powerpoint/2010/main" val="3833120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Tegevused 2017</a:t>
            </a:r>
            <a:endParaRPr lang="et-EE" dirty="0"/>
          </a:p>
        </p:txBody>
      </p:sp>
      <p:sp>
        <p:nvSpPr>
          <p:cNvPr id="3" name="Sisu kohatäide 2"/>
          <p:cNvSpPr>
            <a:spLocks noGrp="1"/>
          </p:cNvSpPr>
          <p:nvPr>
            <p:ph idx="1"/>
          </p:nvPr>
        </p:nvSpPr>
        <p:spPr/>
        <p:txBody>
          <a:bodyPr/>
          <a:lstStyle/>
          <a:p>
            <a:r>
              <a:rPr lang="et-EE" sz="2400" dirty="0" smtClean="0"/>
              <a:t>Jaanuar- malli arutelud partneritega</a:t>
            </a:r>
          </a:p>
          <a:p>
            <a:r>
              <a:rPr lang="et-EE" sz="2400" dirty="0" smtClean="0"/>
              <a:t>Veebruar- märts- </a:t>
            </a:r>
            <a:r>
              <a:rPr lang="et-EE" sz="2400" dirty="0" smtClean="0"/>
              <a:t>uuringu tulemuste kasutamine arengukava algversiooni koostamiseks</a:t>
            </a:r>
          </a:p>
          <a:p>
            <a:r>
              <a:rPr lang="et-EE" sz="2400" dirty="0" smtClean="0"/>
              <a:t>Aprill- august- algversiooni arutelud partneritega</a:t>
            </a:r>
          </a:p>
          <a:p>
            <a:r>
              <a:rPr lang="et-EE" sz="2400" dirty="0" smtClean="0"/>
              <a:t>September- </a:t>
            </a:r>
            <a:r>
              <a:rPr lang="et-EE" sz="2400" dirty="0" err="1" smtClean="0"/>
              <a:t>keeltestrateegia</a:t>
            </a:r>
            <a:r>
              <a:rPr lang="et-EE" sz="2400" dirty="0" smtClean="0"/>
              <a:t> kooskõlastused </a:t>
            </a:r>
            <a:r>
              <a:rPr lang="et-EE" sz="2400" dirty="0" err="1" smtClean="0"/>
              <a:t>HTMis</a:t>
            </a:r>
            <a:r>
              <a:rPr lang="et-EE" sz="2400" dirty="0" smtClean="0"/>
              <a:t> ja teiste ministeeriumidega</a:t>
            </a:r>
          </a:p>
          <a:p>
            <a:r>
              <a:rPr lang="et-EE" sz="2400" dirty="0" smtClean="0"/>
              <a:t>Oktoober – paranduste sisse viimine</a:t>
            </a:r>
          </a:p>
          <a:p>
            <a:r>
              <a:rPr lang="et-EE" sz="2400" dirty="0" smtClean="0"/>
              <a:t>November- </a:t>
            </a:r>
            <a:r>
              <a:rPr lang="et-EE" sz="2400" dirty="0" err="1" smtClean="0"/>
              <a:t>keeltestrateegia</a:t>
            </a:r>
            <a:r>
              <a:rPr lang="et-EE" sz="2400" dirty="0" smtClean="0"/>
              <a:t> kinnitamiseks valitsusse</a:t>
            </a:r>
            <a:endParaRPr lang="et-EE" sz="2400" dirty="0" smtClean="0"/>
          </a:p>
          <a:p>
            <a:endParaRPr lang="et-EE" dirty="0"/>
          </a:p>
        </p:txBody>
      </p:sp>
    </p:spTree>
    <p:extLst>
      <p:ext uri="{BB962C8B-B14F-4D97-AF65-F5344CB8AC3E}">
        <p14:creationId xmlns:p14="http://schemas.microsoft.com/office/powerpoint/2010/main" val="440234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41B6E6"/>
        </a:solidFill>
        <a:effectLst/>
      </p:bgPr>
    </p:bg>
    <p:spTree>
      <p:nvGrpSpPr>
        <p:cNvPr id="1" name=""/>
        <p:cNvGrpSpPr/>
        <p:nvPr/>
      </p:nvGrpSpPr>
      <p:grpSpPr>
        <a:xfrm>
          <a:off x="0" y="0"/>
          <a:ext cx="0" cy="0"/>
          <a:chOff x="0" y="0"/>
          <a:chExt cx="0" cy="0"/>
        </a:xfrm>
      </p:grpSpPr>
      <p:sp>
        <p:nvSpPr>
          <p:cNvPr id="2" name="Title 2"/>
          <p:cNvSpPr txBox="1">
            <a:spLocks noGrp="1"/>
          </p:cNvSpPr>
          <p:nvPr>
            <p:ph type="title" idx="4294967295"/>
          </p:nvPr>
        </p:nvSpPr>
        <p:spPr>
          <a:xfrm>
            <a:off x="1384269" y="2507893"/>
            <a:ext cx="2447925" cy="612775"/>
          </a:xfrm>
        </p:spPr>
        <p:txBody>
          <a:bodyPr anchor="t"/>
          <a:lstStyle/>
          <a:p>
            <a:pPr lvl="0">
              <a:buNone/>
            </a:pPr>
            <a:r>
              <a:rPr lang="et-EE" sz="5400" dirty="0" smtClean="0">
                <a:solidFill>
                  <a:srgbClr val="FFFFFF"/>
                </a:solidFill>
              </a:rPr>
              <a:t>Tänan!</a:t>
            </a:r>
            <a:endParaRPr lang="et-EE" sz="5400" dirty="0">
              <a:solidFill>
                <a:srgbClr val="FFFFFF"/>
              </a:solidFill>
            </a:endParaRPr>
          </a:p>
        </p:txBody>
      </p:sp>
      <p:sp>
        <p:nvSpPr>
          <p:cNvPr id="3" name="TextBox 3"/>
          <p:cNvSpPr txBox="1"/>
          <p:nvPr/>
        </p:nvSpPr>
        <p:spPr>
          <a:xfrm>
            <a:off x="1403998" y="3420002"/>
            <a:ext cx="6912196" cy="1717197"/>
          </a:xfrm>
          <a:prstGeom prst="rect">
            <a:avLst/>
          </a:prstGeom>
          <a:noFill/>
          <a:ln>
            <a:noFill/>
          </a:ln>
        </p:spPr>
        <p:txBody>
          <a:bodyPr vert="horz" wrap="square" lIns="0" tIns="0" rIns="0" bIns="0" anchor="t" anchorCtr="0" compatLnSpc="1"/>
          <a:lstStyle/>
          <a:p>
            <a:pPr hangingPunct="0">
              <a:defRPr sz="1800" b="0" i="0" u="none" strike="noStrike" kern="0" cap="none" spc="0" baseline="0">
                <a:solidFill>
                  <a:srgbClr val="000000"/>
                </a:solidFill>
                <a:uFillTx/>
              </a:defRPr>
            </a:pPr>
            <a:r>
              <a:rPr lang="et-EE" sz="2800" b="1" dirty="0" smtClean="0">
                <a:solidFill>
                  <a:srgbClr val="FFFFFF"/>
                </a:solidFill>
                <a:latin typeface="Arial" panose="020B0604020202020204" pitchFamily="34" charset="0"/>
                <a:ea typeface="Microsoft YaHei" pitchFamily="2"/>
                <a:cs typeface="Arial" panose="020B0604020202020204" pitchFamily="34" charset="0"/>
              </a:rPr>
              <a:t>Piret Kärtner</a:t>
            </a:r>
            <a:endParaRPr lang="et-EE" sz="2800" b="1" dirty="0">
              <a:solidFill>
                <a:srgbClr val="FFFFFF"/>
              </a:solidFill>
              <a:latin typeface="Arial" panose="020B0604020202020204" pitchFamily="34" charset="0"/>
              <a:ea typeface="Microsoft YaHei" pitchFamily="2"/>
              <a:cs typeface="Arial" panose="020B0604020202020204" pitchFamily="34" charset="0"/>
            </a:endParaRPr>
          </a:p>
          <a:p>
            <a:pPr hangingPunct="0">
              <a:defRPr sz="1800" b="0" i="0" u="none" strike="noStrike" kern="0" cap="none" spc="0" baseline="0">
                <a:solidFill>
                  <a:srgbClr val="000000"/>
                </a:solidFill>
                <a:uFillTx/>
              </a:defRPr>
            </a:pPr>
            <a:r>
              <a:rPr lang="et-EE" sz="2400" dirty="0" smtClean="0">
                <a:solidFill>
                  <a:srgbClr val="FFFFFF"/>
                </a:solidFill>
                <a:latin typeface="Arial" panose="020B0604020202020204" pitchFamily="34" charset="0"/>
                <a:ea typeface="Microsoft YaHei" pitchFamily="2"/>
                <a:cs typeface="Arial" panose="020B0604020202020204" pitchFamily="34" charset="0"/>
              </a:rPr>
              <a:t>Piret.kartner</a:t>
            </a:r>
            <a:r>
              <a:rPr lang="et-EE" sz="2400" dirty="0" smtClean="0">
                <a:solidFill>
                  <a:srgbClr val="FFFFFF"/>
                </a:solidFill>
                <a:latin typeface="Arial" panose="020B0604020202020204" pitchFamily="34" charset="0"/>
                <a:ea typeface="Microsoft YaHei" pitchFamily="2"/>
                <a:cs typeface="Arial" panose="020B0604020202020204" pitchFamily="34" charset="0"/>
              </a:rPr>
              <a:t>@hm.ee</a:t>
            </a:r>
            <a:endParaRPr lang="et-EE" sz="2400" dirty="0">
              <a:solidFill>
                <a:srgbClr val="FFFFFF"/>
              </a:solidFill>
              <a:latin typeface="Arial" panose="020B0604020202020204" pitchFamily="34" charset="0"/>
              <a:ea typeface="Microsoft YaHei" pitchFamily="2"/>
              <a:cs typeface="Arial" panose="020B0604020202020204" pitchFamily="34" charset="0"/>
            </a:endParaRPr>
          </a:p>
        </p:txBody>
      </p:sp>
      <p:sp>
        <p:nvSpPr>
          <p:cNvPr id="4" name="Rectangle 7"/>
          <p:cNvSpPr/>
          <p:nvPr/>
        </p:nvSpPr>
        <p:spPr>
          <a:xfrm>
            <a:off x="0" y="0"/>
            <a:ext cx="9000000" cy="1799996"/>
          </a:xfrm>
          <a:prstGeom prst="rect">
            <a:avLst/>
          </a:prstGeom>
          <a:solidFill>
            <a:srgbClr val="FFFFFF"/>
          </a:solidFill>
          <a:ln>
            <a:noFill/>
            <a:prstDash val="solid"/>
          </a:ln>
        </p:spPr>
        <p:txBody>
          <a:bodyPr vert="horz" wrap="square" lIns="91440" tIns="45720" rIns="91440" bIns="45720" anchor="ctr" anchorCtr="1" compatLnSpc="1"/>
          <a:lstStyle/>
          <a:p>
            <a:pPr algn="ctr">
              <a:defRPr sz="1800" b="0" i="0" u="none" strike="noStrike" kern="0" cap="none" spc="0" baseline="0">
                <a:solidFill>
                  <a:srgbClr val="000000"/>
                </a:solidFill>
                <a:uFillTx/>
              </a:defRPr>
            </a:pPr>
            <a:endParaRPr lang="et-EE">
              <a:solidFill>
                <a:srgbClr val="FFFFFF"/>
              </a:solidFill>
            </a:endParaRPr>
          </a:p>
        </p:txBody>
      </p:sp>
      <p:pic>
        <p:nvPicPr>
          <p:cNvPr id="5" name="Picture 6"/>
          <p:cNvPicPr>
            <a:picLocks noChangeAspect="1"/>
          </p:cNvPicPr>
          <p:nvPr/>
        </p:nvPicPr>
        <p:blipFill>
          <a:blip r:embed="rId3"/>
          <a:stretch>
            <a:fillRect/>
          </a:stretch>
        </p:blipFill>
        <p:spPr>
          <a:xfrm>
            <a:off x="367195" y="215999"/>
            <a:ext cx="3464999" cy="1386001"/>
          </a:xfrm>
          <a:prstGeom prst="rect">
            <a:avLst/>
          </a:prstGeom>
          <a:noFill/>
          <a:ln>
            <a:noFill/>
          </a:ln>
        </p:spPr>
      </p:pic>
    </p:spTree>
    <p:extLst>
      <p:ext uri="{BB962C8B-B14F-4D97-AF65-F5344CB8AC3E}">
        <p14:creationId xmlns:p14="http://schemas.microsoft.com/office/powerpoint/2010/main" val="2426630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dirty="0"/>
          </a:p>
        </p:txBody>
      </p:sp>
      <p:sp>
        <p:nvSpPr>
          <p:cNvPr id="3" name="Sisu kohatäide 2"/>
          <p:cNvSpPr>
            <a:spLocks noGrp="1"/>
          </p:cNvSpPr>
          <p:nvPr>
            <p:ph idx="1"/>
          </p:nvPr>
        </p:nvSpPr>
        <p:spPr/>
        <p:txBody>
          <a:bodyPr/>
          <a:lstStyle/>
          <a:p>
            <a:r>
              <a:rPr lang="et-EE" dirty="0" smtClean="0"/>
              <a:t>Eesti keele arengukava 2011-2017</a:t>
            </a:r>
          </a:p>
          <a:p>
            <a:r>
              <a:rPr lang="et-EE" dirty="0" smtClean="0"/>
              <a:t>Eesti võõrkeelte strateegia 2009-2015(17)</a:t>
            </a:r>
          </a:p>
          <a:p>
            <a:pPr marL="108000" indent="0" algn="ctr">
              <a:buNone/>
            </a:pPr>
            <a:r>
              <a:rPr lang="et-EE" b="1" dirty="0" smtClean="0"/>
              <a:t>↓</a:t>
            </a:r>
          </a:p>
          <a:p>
            <a:pPr marL="108000" indent="0" algn="ctr">
              <a:buNone/>
            </a:pPr>
            <a:endParaRPr lang="et-EE" b="1" dirty="0"/>
          </a:p>
          <a:p>
            <a:pPr marL="108000" indent="0" algn="l">
              <a:buNone/>
            </a:pPr>
            <a:r>
              <a:rPr lang="et-EE" b="1" dirty="0" smtClean="0"/>
              <a:t>Eesti </a:t>
            </a:r>
            <a:r>
              <a:rPr lang="et-EE" b="1" dirty="0" err="1" smtClean="0"/>
              <a:t>keeltestrateegia</a:t>
            </a:r>
            <a:r>
              <a:rPr lang="et-EE" b="1" dirty="0" smtClean="0"/>
              <a:t> 2018-2024</a:t>
            </a:r>
            <a:endParaRPr lang="et-EE" b="1" dirty="0"/>
          </a:p>
        </p:txBody>
      </p:sp>
    </p:spTree>
    <p:extLst>
      <p:ext uri="{BB962C8B-B14F-4D97-AF65-F5344CB8AC3E}">
        <p14:creationId xmlns:p14="http://schemas.microsoft.com/office/powerpoint/2010/main" val="2215635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dirty="0"/>
          </a:p>
        </p:txBody>
      </p:sp>
      <p:sp>
        <p:nvSpPr>
          <p:cNvPr id="3" name="Sisu kohatäide 2"/>
          <p:cNvSpPr>
            <a:spLocks noGrp="1"/>
          </p:cNvSpPr>
          <p:nvPr>
            <p:ph idx="1"/>
          </p:nvPr>
        </p:nvSpPr>
        <p:spPr/>
        <p:txBody>
          <a:bodyPr/>
          <a:lstStyle/>
          <a:p>
            <a:pPr marL="108000" indent="0">
              <a:buNone/>
            </a:pPr>
            <a:r>
              <a:rPr lang="et-EE" sz="2800" dirty="0"/>
              <a:t>Lähtudes Vabariigi Valitsuse 13.12.2015.a. määruse nr 302 „Strateegiliste arengukavade liigid ning nende koostamise, täiendamise, elluviimise, hindamise ja aruandluse kord“ §5 lõikest 1, esitab Haridus ja teadusministeerium Vabariigi Valitsusele ettepaneku asuda koostama Eesti keelestrateegiat aastateks 2018-2024</a:t>
            </a:r>
            <a:r>
              <a:rPr lang="et-EE" sz="2800" dirty="0" smtClean="0"/>
              <a:t>.</a:t>
            </a:r>
          </a:p>
          <a:p>
            <a:pPr marL="108000" indent="0">
              <a:buNone/>
            </a:pPr>
            <a:r>
              <a:rPr lang="et-EE" sz="2800" dirty="0" smtClean="0"/>
              <a:t>Tähtaeg: 30.11.2016</a:t>
            </a:r>
            <a:endParaRPr lang="et-EE" sz="2800" dirty="0"/>
          </a:p>
        </p:txBody>
      </p:sp>
    </p:spTree>
    <p:extLst>
      <p:ext uri="{BB962C8B-B14F-4D97-AF65-F5344CB8AC3E}">
        <p14:creationId xmlns:p14="http://schemas.microsoft.com/office/powerpoint/2010/main" val="3726123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Lähtekohad</a:t>
            </a:r>
            <a:endParaRPr lang="et-EE" dirty="0"/>
          </a:p>
        </p:txBody>
      </p:sp>
      <p:sp>
        <p:nvSpPr>
          <p:cNvPr id="3" name="Sisu kohatäide 2"/>
          <p:cNvSpPr>
            <a:spLocks noGrp="1"/>
          </p:cNvSpPr>
          <p:nvPr>
            <p:ph idx="1"/>
          </p:nvPr>
        </p:nvSpPr>
        <p:spPr>
          <a:xfrm>
            <a:off x="503998" y="1260029"/>
            <a:ext cx="7524163" cy="5023415"/>
          </a:xfrm>
        </p:spPr>
        <p:txBody>
          <a:bodyPr/>
          <a:lstStyle/>
          <a:p>
            <a:pPr algn="l"/>
            <a:r>
              <a:rPr lang="et-EE" sz="1800" dirty="0"/>
              <a:t>Eesti riik saab rahvusriigina toimida ja areneda, kui eesti keel on tunnustatud Eesti elanike ühtse suhtluskeelena, rahuldab ametliku riigikeelena riigi ja ühiskonna keelekasutusvajadusi ja on kasutatav kõikides eluvaldkondades. </a:t>
            </a:r>
          </a:p>
          <a:p>
            <a:pPr algn="l"/>
            <a:r>
              <a:rPr lang="et-EE" sz="1800" dirty="0"/>
              <a:t>Keelevaldkonna arengukava lähtub Eesti Vabariigi põhiseadusest, mille järgi peab riik tagama eesti rahvuse, keele ja kultuuri säilimise, ning keeleseadusest. </a:t>
            </a:r>
          </a:p>
          <a:p>
            <a:pPr algn="l"/>
            <a:r>
              <a:rPr lang="et-EE" sz="1800" dirty="0" smtClean="0"/>
              <a:t>Eesti </a:t>
            </a:r>
            <a:r>
              <a:rPr lang="et-EE" sz="1800" dirty="0"/>
              <a:t>keelestrateegia on Riigi eelarvestrateegia </a:t>
            </a:r>
            <a:r>
              <a:rPr lang="et-EE" sz="1800" dirty="0" smtClean="0"/>
              <a:t>tulemusvaldkonda 1.2</a:t>
            </a:r>
            <a:r>
              <a:rPr lang="et-EE" sz="1800" dirty="0"/>
              <a:t>. „Eesti keel ja eestlus“ hõlmav </a:t>
            </a:r>
            <a:r>
              <a:rPr lang="et-EE" sz="1800" dirty="0" smtClean="0"/>
              <a:t>arengudokument.</a:t>
            </a:r>
            <a:endParaRPr lang="et-EE" sz="1800" dirty="0"/>
          </a:p>
          <a:p>
            <a:r>
              <a:rPr lang="et-EE" sz="1800" dirty="0" smtClean="0"/>
              <a:t>Keelevaldkond </a:t>
            </a:r>
            <a:r>
              <a:rPr lang="et-EE" sz="1800" dirty="0"/>
              <a:t>seob kogu ühiskonda, selle erinevaid sektoreid ning huvigruppe. </a:t>
            </a:r>
            <a:endParaRPr lang="et-EE" sz="1800" dirty="0" smtClean="0"/>
          </a:p>
          <a:p>
            <a:r>
              <a:rPr lang="et-EE" sz="1800" dirty="0" smtClean="0"/>
              <a:t>Eesti </a:t>
            </a:r>
            <a:r>
              <a:rPr lang="et-EE" sz="1800" dirty="0"/>
              <a:t>elanike võõrkeeleoskus ning </a:t>
            </a:r>
            <a:r>
              <a:rPr lang="et-EE" sz="1800" dirty="0" err="1"/>
              <a:t>mitmekeelsuse</a:t>
            </a:r>
            <a:r>
              <a:rPr lang="et-EE" sz="1800" dirty="0"/>
              <a:t> väärtustamine toetavad eesti keele rahvusvahelist esindatust</a:t>
            </a:r>
            <a:r>
              <a:rPr lang="et-EE" sz="1800" dirty="0" smtClean="0"/>
              <a:t>.</a:t>
            </a:r>
          </a:p>
          <a:p>
            <a:r>
              <a:rPr lang="et-EE" sz="1800" dirty="0" smtClean="0"/>
              <a:t>Rahvusvähemustel peab olema tagatud võimalus oma emakeelt õppida.</a:t>
            </a:r>
            <a:endParaRPr lang="et-EE" sz="1800" dirty="0"/>
          </a:p>
        </p:txBody>
      </p:sp>
    </p:spTree>
    <p:extLst>
      <p:ext uri="{BB962C8B-B14F-4D97-AF65-F5344CB8AC3E}">
        <p14:creationId xmlns:p14="http://schemas.microsoft.com/office/powerpoint/2010/main" val="1481210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Tulemusvaldkonnad</a:t>
            </a:r>
            <a:endParaRPr lang="et-EE" dirty="0"/>
          </a:p>
        </p:txBody>
      </p:sp>
      <p:sp>
        <p:nvSpPr>
          <p:cNvPr id="3" name="Sisu kohatäide 2"/>
          <p:cNvSpPr>
            <a:spLocks noGrp="1"/>
          </p:cNvSpPr>
          <p:nvPr>
            <p:ph idx="1"/>
          </p:nvPr>
        </p:nvSpPr>
        <p:spPr/>
        <p:txBody>
          <a:bodyPr/>
          <a:lstStyle/>
          <a:p>
            <a:r>
              <a:rPr lang="et-EE" dirty="0" smtClean="0"/>
              <a:t>Eesti keel emakeelena (Eestis, välismaal, erikujud)</a:t>
            </a:r>
          </a:p>
          <a:p>
            <a:r>
              <a:rPr lang="et-EE" dirty="0" smtClean="0"/>
              <a:t>Eesti keel teise keelena (</a:t>
            </a:r>
            <a:r>
              <a:rPr lang="et-EE" dirty="0"/>
              <a:t>E</a:t>
            </a:r>
            <a:r>
              <a:rPr lang="et-EE" dirty="0" smtClean="0"/>
              <a:t>estis, välismaal</a:t>
            </a:r>
          </a:p>
          <a:p>
            <a:r>
              <a:rPr lang="et-EE" dirty="0" smtClean="0"/>
              <a:t>Teised keeled Eestis (võõrkeeled, rahvusvähemuste keeled)</a:t>
            </a:r>
            <a:endParaRPr lang="et-EE" dirty="0"/>
          </a:p>
        </p:txBody>
      </p:sp>
    </p:spTree>
    <p:extLst>
      <p:ext uri="{BB962C8B-B14F-4D97-AF65-F5344CB8AC3E}">
        <p14:creationId xmlns:p14="http://schemas.microsoft.com/office/powerpoint/2010/main" val="1353855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Keskpunktid</a:t>
            </a:r>
            <a:endParaRPr lang="et-EE" dirty="0"/>
          </a:p>
        </p:txBody>
      </p:sp>
      <p:sp>
        <p:nvSpPr>
          <p:cNvPr id="3" name="Sisu kohatäide 2"/>
          <p:cNvSpPr>
            <a:spLocks noGrp="1"/>
          </p:cNvSpPr>
          <p:nvPr>
            <p:ph idx="1"/>
          </p:nvPr>
        </p:nvSpPr>
        <p:spPr/>
        <p:txBody>
          <a:bodyPr/>
          <a:lstStyle/>
          <a:p>
            <a:r>
              <a:rPr lang="et-EE" sz="2000" dirty="0"/>
              <a:t>Staatus – keelepoliitikat kujundav seadusandlus, eesti keele suhtes valitsev hoiak ning eesti keelt väärtustavate hoiakute kujundamine.</a:t>
            </a:r>
          </a:p>
          <a:p>
            <a:r>
              <a:rPr lang="et-EE" sz="2000" dirty="0"/>
              <a:t>Õppimine ja õpetamine – keeleõpe kõikidel haridusastmetel nii formaalses, mitteformaalses kui ka vabaõppes.</a:t>
            </a:r>
          </a:p>
          <a:p>
            <a:r>
              <a:rPr lang="et-EE" sz="2000" dirty="0"/>
              <a:t>Uurimine - teadusuuringu nõuetele vastavad andmete kogumise, töötlemise ja analüüsimise meetodid keele kohta.</a:t>
            </a:r>
          </a:p>
          <a:p>
            <a:r>
              <a:rPr lang="et-EE" sz="2000" dirty="0"/>
              <a:t>Arendamine - terviklikumale, kaasavamale ja </a:t>
            </a:r>
            <a:r>
              <a:rPr lang="et-EE" sz="2000" dirty="0" err="1"/>
              <a:t>teadmistepõhisemale</a:t>
            </a:r>
            <a:r>
              <a:rPr lang="et-EE" sz="2000" dirty="0"/>
              <a:t> lähenemisele kaasaaitavate arusaamade, mehhanismide ja tööriistade loomine.</a:t>
            </a:r>
          </a:p>
          <a:p>
            <a:endParaRPr lang="et-EE" dirty="0"/>
          </a:p>
        </p:txBody>
      </p:sp>
    </p:spTree>
    <p:extLst>
      <p:ext uri="{BB962C8B-B14F-4D97-AF65-F5344CB8AC3E}">
        <p14:creationId xmlns:p14="http://schemas.microsoft.com/office/powerpoint/2010/main" val="297611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Keelte seisundi uuring 2016</a:t>
            </a:r>
            <a:endParaRPr lang="et-EE" dirty="0"/>
          </a:p>
        </p:txBody>
      </p:sp>
      <p:graphicFrame>
        <p:nvGraphicFramePr>
          <p:cNvPr id="5" name="Sisu kohatäide 4"/>
          <p:cNvGraphicFramePr>
            <a:graphicFrameLocks noGrp="1"/>
          </p:cNvGraphicFramePr>
          <p:nvPr>
            <p:ph idx="1"/>
            <p:extLst>
              <p:ext uri="{D42A27DB-BD31-4B8C-83A1-F6EECF244321}">
                <p14:modId xmlns:p14="http://schemas.microsoft.com/office/powerpoint/2010/main" val="1703789604"/>
              </p:ext>
            </p:extLst>
          </p:nvPr>
        </p:nvGraphicFramePr>
        <p:xfrm>
          <a:off x="721043" y="2052117"/>
          <a:ext cx="7089140" cy="4373870"/>
        </p:xfrm>
        <a:graphic>
          <a:graphicData uri="http://schemas.openxmlformats.org/drawingml/2006/table">
            <a:tbl>
              <a:tblPr firstRow="1" firstCol="1" bandRow="1"/>
              <a:tblGrid>
                <a:gridCol w="1076325"/>
                <a:gridCol w="1076325"/>
                <a:gridCol w="1076325"/>
                <a:gridCol w="1076325"/>
                <a:gridCol w="810260"/>
                <a:gridCol w="986790"/>
                <a:gridCol w="986790"/>
              </a:tblGrid>
              <a:tr h="720080">
                <a:tc>
                  <a:txBody>
                    <a:bodyPr/>
                    <a:lstStyle/>
                    <a:p>
                      <a:pPr>
                        <a:lnSpc>
                          <a:spcPct val="115000"/>
                        </a:lnSpc>
                        <a:spcAft>
                          <a:spcPts val="1000"/>
                        </a:spcAft>
                      </a:pPr>
                      <a:r>
                        <a:rPr lang="et-EE"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a:txBody>
                    <a:bodyPr/>
                    <a:lstStyle/>
                    <a:p>
                      <a:pPr algn="ctr">
                        <a:lnSpc>
                          <a:spcPct val="115000"/>
                        </a:lnSpc>
                        <a:spcAft>
                          <a:spcPts val="1000"/>
                        </a:spcAft>
                      </a:pPr>
                      <a:r>
                        <a:rPr lang="et-EE" sz="1100" b="1">
                          <a:effectLst/>
                          <a:latin typeface="Calibri" panose="020F0502020204030204" pitchFamily="34" charset="0"/>
                          <a:ea typeface="Calibri" panose="020F0502020204030204" pitchFamily="34" charset="0"/>
                          <a:cs typeface="Times New Roman" panose="02020603050405020304" pitchFamily="18" charset="0"/>
                        </a:rPr>
                        <a:t>UURIMISOBJEKTID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hMerge="1">
                  <a:txBody>
                    <a:bodyPr/>
                    <a:lstStyle/>
                    <a:p>
                      <a:endParaRPr lang="et-EE"/>
                    </a:p>
                  </a:txBody>
                  <a:tcPr/>
                </a:tc>
                <a:tc hMerge="1">
                  <a:txBody>
                    <a:bodyPr/>
                    <a:lstStyle/>
                    <a:p>
                      <a:endParaRPr lang="et-EE"/>
                    </a:p>
                  </a:txBody>
                  <a:tcPr/>
                </a:tc>
              </a:tr>
              <a:tr h="203200">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Staatus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Õppimine ja õpetamine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Uurimine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Arendamine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780">
                <a:tc rowSpan="6">
                  <a:txBody>
                    <a:bodyPr/>
                    <a:lstStyle/>
                    <a:p>
                      <a:pPr marL="71755" marR="71755" algn="ctr">
                        <a:lnSpc>
                          <a:spcPct val="115000"/>
                        </a:lnSpc>
                        <a:spcAft>
                          <a:spcPts val="1000"/>
                        </a:spcAft>
                      </a:pPr>
                      <a:r>
                        <a:rPr lang="et-EE" sz="1100" b="1">
                          <a:effectLst/>
                          <a:latin typeface="Calibri" panose="020F0502020204030204" pitchFamily="34" charset="0"/>
                          <a:ea typeface="Calibri" panose="020F0502020204030204" pitchFamily="34" charset="0"/>
                          <a:cs typeface="Times New Roman" panose="02020603050405020304" pitchFamily="18" charset="0"/>
                        </a:rPr>
                        <a:t>VALDKONNAD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Eesti keel emakeelena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Eestis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dirty="0" smtClean="0">
                          <a:effectLst/>
                          <a:latin typeface="Calibri" panose="020F0502020204030204" pitchFamily="34" charset="0"/>
                          <a:ea typeface="Calibri" panose="020F0502020204030204" pitchFamily="34" charset="0"/>
                          <a:cs typeface="Times New Roman" panose="02020603050405020304" pitchFamily="18" charset="0"/>
                        </a:rPr>
                        <a:t>M3, </a:t>
                      </a:r>
                      <a:r>
                        <a:rPr lang="et-EE" sz="1100" dirty="0">
                          <a:effectLst/>
                          <a:latin typeface="Calibri" panose="020F0502020204030204" pitchFamily="34" charset="0"/>
                          <a:ea typeface="Calibri" panose="020F0502020204030204" pitchFamily="34" charset="0"/>
                          <a:cs typeface="Times New Roman" panose="02020603050405020304" pitchFamily="18" charset="0"/>
                        </a:rPr>
                        <a:t>M4, M7, M12, </a:t>
                      </a:r>
                      <a:r>
                        <a:rPr lang="et-EE" sz="1100" dirty="0" smtClean="0">
                          <a:effectLst/>
                          <a:latin typeface="Calibri" panose="020F0502020204030204" pitchFamily="34" charset="0"/>
                          <a:ea typeface="Calibri" panose="020F0502020204030204" pitchFamily="34" charset="0"/>
                          <a:cs typeface="Times New Roman" panose="02020603050405020304" pitchFamily="18" charset="0"/>
                        </a:rPr>
                        <a:t>M13</a:t>
                      </a:r>
                    </a:p>
                    <a:p>
                      <a:pPr>
                        <a:lnSpc>
                          <a:spcPct val="115000"/>
                        </a:lnSpc>
                        <a:spcAft>
                          <a:spcPts val="1000"/>
                        </a:spcAft>
                      </a:pP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dirty="0">
                          <a:effectLst/>
                          <a:latin typeface="Calibri" panose="020F0502020204030204" pitchFamily="34" charset="0"/>
                          <a:ea typeface="Calibri" panose="020F0502020204030204" pitchFamily="34" charset="0"/>
                          <a:cs typeface="Times New Roman" panose="02020603050405020304" pitchFamily="18" charset="0"/>
                        </a:rPr>
                        <a:t>M4, M7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M2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M1, M3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t-EE"/>
                    </a:p>
                  </a:txBody>
                  <a:tcPr/>
                </a:tc>
                <a:tc vMerge="1">
                  <a:txBody>
                    <a:bodyPr/>
                    <a:lstStyle/>
                    <a:p>
                      <a:endParaRPr lang="et-EE"/>
                    </a:p>
                  </a:txBody>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Välismaal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dirty="0" smtClean="0">
                          <a:effectLst/>
                          <a:latin typeface="Calibri" panose="020F0502020204030204" pitchFamily="34" charset="0"/>
                          <a:ea typeface="Calibri" panose="020F0502020204030204" pitchFamily="34" charset="0"/>
                          <a:cs typeface="Times New Roman" panose="02020603050405020304" pitchFamily="18" charset="0"/>
                        </a:rPr>
                        <a:t>M3, M9</a:t>
                      </a:r>
                    </a:p>
                    <a:p>
                      <a:pPr>
                        <a:lnSpc>
                          <a:spcPct val="115000"/>
                        </a:lnSpc>
                        <a:spcAft>
                          <a:spcPts val="1000"/>
                        </a:spcAft>
                      </a:pP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M9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t-EE"/>
                    </a:p>
                  </a:txBody>
                  <a:tcPr/>
                </a:tc>
                <a:tc vMerge="1">
                  <a:txBody>
                    <a:bodyPr/>
                    <a:lstStyle/>
                    <a:p>
                      <a:endParaRPr lang="et-EE"/>
                    </a:p>
                  </a:txBody>
                  <a:tcPr/>
                </a:tc>
              </a:tr>
              <a:tr h="0">
                <a:tc vMerge="1">
                  <a:txBody>
                    <a:bodyPr/>
                    <a:lstStyle/>
                    <a:p>
                      <a:endParaRPr lang="et-EE"/>
                    </a:p>
                  </a:txBody>
                  <a:tcPr/>
                </a:tc>
                <a:tc vMerge="1">
                  <a:txBody>
                    <a:bodyPr/>
                    <a:lstStyle/>
                    <a:p>
                      <a:endParaRPr lang="et-EE"/>
                    </a:p>
                  </a:txBody>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Erikujud</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dirty="0" smtClean="0">
                          <a:effectLst/>
                          <a:latin typeface="Calibri" panose="020F0502020204030204" pitchFamily="34" charset="0"/>
                          <a:ea typeface="Calibri" panose="020F0502020204030204" pitchFamily="34" charset="0"/>
                          <a:cs typeface="Times New Roman" panose="02020603050405020304" pitchFamily="18" charset="0"/>
                        </a:rPr>
                        <a:t>M8, M10</a:t>
                      </a:r>
                    </a:p>
                    <a:p>
                      <a:pPr>
                        <a:lnSpc>
                          <a:spcPct val="115000"/>
                        </a:lnSpc>
                        <a:spcAft>
                          <a:spcPts val="1000"/>
                        </a:spcAft>
                      </a:pP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M8, M10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t-EE"/>
                    </a:p>
                  </a:txBody>
                  <a:tcPr/>
                </a:tc>
                <a:tc vMerge="1">
                  <a:txBody>
                    <a:bodyPr/>
                    <a:lstStyle/>
                    <a:p>
                      <a:endParaRPr lang="et-EE"/>
                    </a:p>
                  </a:txBody>
                  <a:tcPr/>
                </a:tc>
              </a:tr>
              <a:tr h="0">
                <a:tc vMerge="1">
                  <a:txBody>
                    <a:bodyPr/>
                    <a:lstStyle/>
                    <a:p>
                      <a:endParaRPr lang="et-EE"/>
                    </a:p>
                  </a:txBody>
                  <a:tcPr/>
                </a:tc>
                <a:tc rowSpan="2">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Eesti keel mitte-emakeelena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Eestis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dirty="0">
                          <a:effectLst/>
                          <a:latin typeface="Calibri" panose="020F0502020204030204" pitchFamily="34" charset="0"/>
                          <a:ea typeface="Calibri" panose="020F0502020204030204" pitchFamily="34" charset="0"/>
                          <a:cs typeface="Times New Roman" panose="02020603050405020304" pitchFamily="18" charset="0"/>
                        </a:rPr>
                        <a:t>M5, M12, </a:t>
                      </a:r>
                      <a:r>
                        <a:rPr lang="et-EE" sz="1100" dirty="0" smtClean="0">
                          <a:effectLst/>
                          <a:latin typeface="Calibri" panose="020F0502020204030204" pitchFamily="34" charset="0"/>
                          <a:ea typeface="Calibri" panose="020F0502020204030204" pitchFamily="34" charset="0"/>
                          <a:cs typeface="Times New Roman" panose="02020603050405020304" pitchFamily="18" charset="0"/>
                        </a:rPr>
                        <a:t>M13</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dirty="0">
                          <a:effectLst/>
                          <a:latin typeface="Calibri" panose="020F0502020204030204" pitchFamily="34" charset="0"/>
                          <a:ea typeface="Calibri" panose="020F0502020204030204" pitchFamily="34" charset="0"/>
                          <a:cs typeface="Times New Roman" panose="02020603050405020304" pitchFamily="18" charset="0"/>
                        </a:rPr>
                        <a:t>M5, </a:t>
                      </a:r>
                      <a:r>
                        <a:rPr lang="et-EE" sz="1100" dirty="0" smtClean="0">
                          <a:effectLst/>
                          <a:latin typeface="Calibri" panose="020F0502020204030204" pitchFamily="34" charset="0"/>
                          <a:ea typeface="Calibri" panose="020F0502020204030204" pitchFamily="34" charset="0"/>
                          <a:cs typeface="Times New Roman" panose="02020603050405020304" pitchFamily="18" charset="0"/>
                        </a:rPr>
                        <a:t>M6</a:t>
                      </a:r>
                    </a:p>
                    <a:p>
                      <a:pPr>
                        <a:lnSpc>
                          <a:spcPct val="115000"/>
                        </a:lnSpc>
                        <a:spcAft>
                          <a:spcPts val="1000"/>
                        </a:spcAft>
                      </a:pP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t-EE"/>
                    </a:p>
                  </a:txBody>
                  <a:tcPr/>
                </a:tc>
                <a:tc vMerge="1">
                  <a:txBody>
                    <a:bodyPr/>
                    <a:lstStyle/>
                    <a:p>
                      <a:endParaRPr lang="et-EE"/>
                    </a:p>
                  </a:txBody>
                  <a:tcPr/>
                </a:tc>
              </a:tr>
              <a:tr h="0">
                <a:tc vMerge="1">
                  <a:txBody>
                    <a:bodyPr/>
                    <a:lstStyle/>
                    <a:p>
                      <a:endParaRPr lang="et-EE"/>
                    </a:p>
                  </a:txBody>
                  <a:tcPr/>
                </a:tc>
                <a:tc vMerge="1">
                  <a:txBody>
                    <a:bodyPr/>
                    <a:lstStyle/>
                    <a:p>
                      <a:endParaRPr lang="et-EE"/>
                    </a:p>
                  </a:txBody>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Välismaal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dirty="0">
                          <a:effectLst/>
                          <a:latin typeface="Calibri" panose="020F0502020204030204" pitchFamily="34" charset="0"/>
                          <a:ea typeface="Calibri" panose="020F0502020204030204" pitchFamily="34" charset="0"/>
                          <a:cs typeface="Times New Roman" panose="02020603050405020304" pitchFamily="18" charset="0"/>
                        </a:rPr>
                        <a:t>M9 </a:t>
                      </a:r>
                      <a:r>
                        <a:rPr lang="et-EE" sz="1100" dirty="0" smtClean="0">
                          <a:effectLst/>
                          <a:latin typeface="Calibri" panose="020F0502020204030204" pitchFamily="34" charset="0"/>
                          <a:ea typeface="Calibri" panose="020F0502020204030204" pitchFamily="34" charset="0"/>
                          <a:cs typeface="Times New Roman" panose="02020603050405020304" pitchFamily="18" charset="0"/>
                        </a:rPr>
                        <a:t>, M11 </a:t>
                      </a:r>
                    </a:p>
                    <a:p>
                      <a:pPr>
                        <a:lnSpc>
                          <a:spcPct val="115000"/>
                        </a:lnSpc>
                        <a:spcAft>
                          <a:spcPts val="1000"/>
                        </a:spcAft>
                      </a:pP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M9, M11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t-EE"/>
                    </a:p>
                  </a:txBody>
                  <a:tcPr/>
                </a:tc>
                <a:tc vMerge="1">
                  <a:txBody>
                    <a:bodyPr/>
                    <a:lstStyle/>
                    <a:p>
                      <a:endParaRPr lang="et-EE"/>
                    </a:p>
                  </a:txBody>
                  <a:tcPr/>
                </a:tc>
              </a:tr>
              <a:tr h="0">
                <a:tc vMerge="1">
                  <a:txBody>
                    <a:bodyPr/>
                    <a:lstStyle/>
                    <a:p>
                      <a:endParaRPr lang="et-EE"/>
                    </a:p>
                  </a:txBody>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Teised keeled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Eestis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VKS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dirty="0" smtClean="0">
                          <a:effectLst/>
                          <a:latin typeface="Calibri" panose="020F0502020204030204" pitchFamily="34" charset="0"/>
                          <a:ea typeface="Calibri" panose="020F0502020204030204" pitchFamily="34" charset="0"/>
                          <a:cs typeface="Times New Roman" panose="02020603050405020304" pitchFamily="18" charset="0"/>
                        </a:rPr>
                        <a:t>VKS</a:t>
                      </a:r>
                    </a:p>
                    <a:p>
                      <a:pPr>
                        <a:lnSpc>
                          <a:spcPct val="115000"/>
                        </a:lnSpc>
                        <a:spcAft>
                          <a:spcPts val="1000"/>
                        </a:spcAft>
                      </a:pP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t-EE"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24461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Uuringu eesmärk on kaardistada hetkeolukord ja tugevused ning arenguvajadused</a:t>
            </a:r>
            <a:endParaRPr lang="et-EE" dirty="0"/>
          </a:p>
        </p:txBody>
      </p:sp>
      <p:sp>
        <p:nvSpPr>
          <p:cNvPr id="3" name="Sisu kohatäide 2"/>
          <p:cNvSpPr>
            <a:spLocks noGrp="1"/>
          </p:cNvSpPr>
          <p:nvPr>
            <p:ph idx="1"/>
          </p:nvPr>
        </p:nvSpPr>
        <p:spPr/>
        <p:txBody>
          <a:bodyPr/>
          <a:lstStyle/>
          <a:p>
            <a:r>
              <a:rPr lang="et-EE" dirty="0" smtClean="0"/>
              <a:t>Dokumendi analüüs</a:t>
            </a:r>
          </a:p>
          <a:p>
            <a:r>
              <a:rPr lang="et-EE" dirty="0" smtClean="0"/>
              <a:t>Uuringute analüüs</a:t>
            </a:r>
          </a:p>
          <a:p>
            <a:r>
              <a:rPr lang="et-EE" dirty="0" smtClean="0"/>
              <a:t>Valdkondlik statistika</a:t>
            </a:r>
          </a:p>
          <a:p>
            <a:r>
              <a:rPr lang="et-EE" dirty="0" smtClean="0"/>
              <a:t>Partnerite ja arvamusliidrite arvamus</a:t>
            </a:r>
          </a:p>
          <a:p>
            <a:pPr marL="108000" indent="0">
              <a:buNone/>
            </a:pPr>
            <a:endParaRPr lang="et-EE" dirty="0"/>
          </a:p>
        </p:txBody>
      </p:sp>
    </p:spTree>
    <p:extLst>
      <p:ext uri="{BB962C8B-B14F-4D97-AF65-F5344CB8AC3E}">
        <p14:creationId xmlns:p14="http://schemas.microsoft.com/office/powerpoint/2010/main" val="3887423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Uuringu sihtrühmad</a:t>
            </a:r>
            <a:endParaRPr lang="et-EE" dirty="0"/>
          </a:p>
        </p:txBody>
      </p:sp>
      <p:sp>
        <p:nvSpPr>
          <p:cNvPr id="3" name="Sisu kohatäide 2"/>
          <p:cNvSpPr>
            <a:spLocks noGrp="1"/>
          </p:cNvSpPr>
          <p:nvPr>
            <p:ph idx="1"/>
          </p:nvPr>
        </p:nvSpPr>
        <p:spPr/>
        <p:txBody>
          <a:bodyPr/>
          <a:lstStyle/>
          <a:p>
            <a:r>
              <a:rPr lang="et-EE" dirty="0" smtClean="0"/>
              <a:t>Partnerid</a:t>
            </a:r>
          </a:p>
          <a:p>
            <a:r>
              <a:rPr lang="et-EE" dirty="0" smtClean="0"/>
              <a:t>20 arvamusliidrit</a:t>
            </a:r>
          </a:p>
          <a:p>
            <a:endParaRPr lang="et-EE" dirty="0"/>
          </a:p>
          <a:p>
            <a:pPr marL="108000" indent="0">
              <a:buNone/>
            </a:pPr>
            <a:r>
              <a:rPr lang="et-EE" dirty="0" smtClean="0"/>
              <a:t>I versiooni järgselt töötoad ja uuringu aruande täpsustamine</a:t>
            </a:r>
            <a:endParaRPr lang="et-EE" dirty="0"/>
          </a:p>
        </p:txBody>
      </p:sp>
    </p:spTree>
    <p:extLst>
      <p:ext uri="{BB962C8B-B14F-4D97-AF65-F5344CB8AC3E}">
        <p14:creationId xmlns:p14="http://schemas.microsoft.com/office/powerpoint/2010/main" val="2251365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Peam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TM_esitlus_varviline_EST.pptx" id="{DA8ED50F-C918-41CF-A08C-A3DC5B066E0B}" vid="{3C9989DC-CF5E-4E83-BB19-C8A09B9206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2F5DD59C80553E498E1C3C6494A24EC4" ma:contentTypeVersion="2" ma:contentTypeDescription="Loo uus dokument" ma:contentTypeScope="" ma:versionID="87f1bfba3ba722b58e56ab95aba41352">
  <xsd:schema xmlns:xsd="http://www.w3.org/2001/XMLSchema" xmlns:xs="http://www.w3.org/2001/XMLSchema" xmlns:p="http://schemas.microsoft.com/office/2006/metadata/properties" xmlns:ns1="http://schemas.microsoft.com/sharepoint/v3" xmlns:ns2="http://schemas.microsoft.com/sharepoint/v4" targetNamespace="http://schemas.microsoft.com/office/2006/metadata/properties" ma:root="true" ma:fieldsID="c116b8ca5dbcc76f2b253cc8702b25d6" ns1:_="" ns2:_="">
    <xsd:import namespace="http://schemas.microsoft.com/sharepoint/v3"/>
    <xsd:import namespace="http://schemas.microsoft.com/sharepoint/v4"/>
    <xsd:element name="properties">
      <xsd:complexType>
        <xsd:sequence>
          <xsd:element name="documentManagement">
            <xsd:complexType>
              <xsd:all>
                <xsd:element ref="ns1:PublishingStartDate" minOccurs="0"/>
                <xsd:element ref="ns1:PublishingExpirationDate" minOccurs="0"/>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Ajastamise alguskuupäev" ma:description="" ma:hidden="true" ma:internalName="PublishingStartDate">
      <xsd:simpleType>
        <xsd:restriction base="dms:Unknown"/>
      </xsd:simpleType>
    </xsd:element>
    <xsd:element name="PublishingExpirationDate" ma:index="9" nillable="true" ma:displayName="Ajastamise lõppkuupäev"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0"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1DE0FA4-7670-4D85-985E-77E43098DD63}">
  <ds:schemaRefs>
    <ds:schemaRef ds:uri="http://schemas.microsoft.com/sharepoint/v3/contenttype/forms"/>
  </ds:schemaRefs>
</ds:datastoreItem>
</file>

<file path=customXml/itemProps2.xml><?xml version="1.0" encoding="utf-8"?>
<ds:datastoreItem xmlns:ds="http://schemas.openxmlformats.org/officeDocument/2006/customXml" ds:itemID="{FE6BF55E-DE65-4943-830D-DF1DE5BC16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AA62BFD-97D8-4758-B342-02572E26AA07}">
  <ds:schemaRefs>
    <ds:schemaRef ds:uri="http://purl.org/dc/elements/1.1/"/>
    <ds:schemaRef ds:uri="http://purl.org/dc/dcmitype/"/>
    <ds:schemaRef ds:uri="http://schemas.microsoft.com/office/infopath/2007/PartnerControls"/>
    <ds:schemaRef ds:uri="http://schemas.microsoft.com/sharepoint/v3"/>
    <ds:schemaRef ds:uri="http://schemas.microsoft.com/office/2006/documentManagement/types"/>
    <ds:schemaRef ds:uri="http://schemas.microsoft.com/sharepoint/v4"/>
    <ds:schemaRef ds:uri="http://www.w3.org/XML/1998/namespace"/>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blank</Template>
  <TotalTime>434</TotalTime>
  <Words>427</Words>
  <Application>Microsoft Office PowerPoint</Application>
  <PresentationFormat>Kohandatud</PresentationFormat>
  <Paragraphs>91</Paragraphs>
  <Slides>12</Slides>
  <Notes>2</Notes>
  <HiddenSlides>0</HiddenSlides>
  <MMClips>0</MMClips>
  <ScaleCrop>false</ScaleCrop>
  <HeadingPairs>
    <vt:vector size="6" baseType="variant">
      <vt:variant>
        <vt:lpstr>Kasutatud fondid</vt:lpstr>
      </vt:variant>
      <vt:variant>
        <vt:i4>9</vt:i4>
      </vt:variant>
      <vt:variant>
        <vt:lpstr>Kujundus</vt:lpstr>
      </vt:variant>
      <vt:variant>
        <vt:i4>1</vt:i4>
      </vt:variant>
      <vt:variant>
        <vt:lpstr>Slaidipealkirjad</vt:lpstr>
      </vt:variant>
      <vt:variant>
        <vt:i4>12</vt:i4>
      </vt:variant>
    </vt:vector>
  </HeadingPairs>
  <TitlesOfParts>
    <vt:vector size="22" baseType="lpstr">
      <vt:lpstr>Arial Unicode MS</vt:lpstr>
      <vt:lpstr>Microsoft YaHei</vt:lpstr>
      <vt:lpstr>Arial</vt:lpstr>
      <vt:lpstr>Calibri</vt:lpstr>
      <vt:lpstr>Mangal</vt:lpstr>
      <vt:lpstr>Roboto Condensed</vt:lpstr>
      <vt:lpstr>StarSymbol</vt:lpstr>
      <vt:lpstr>Tahoma</vt:lpstr>
      <vt:lpstr>Times New Roman</vt:lpstr>
      <vt:lpstr>Peamine</vt:lpstr>
      <vt:lpstr>Eesti keeltestrateegia kavandamisest</vt:lpstr>
      <vt:lpstr>PowerPointi esitlus</vt:lpstr>
      <vt:lpstr>PowerPointi esitlus</vt:lpstr>
      <vt:lpstr>Lähtekohad</vt:lpstr>
      <vt:lpstr>Tulemusvaldkonnad</vt:lpstr>
      <vt:lpstr>Keskpunktid</vt:lpstr>
      <vt:lpstr>Keelte seisundi uuring 2016</vt:lpstr>
      <vt:lpstr>Uuringu eesmärk on kaardistada hetkeolukord ja tugevused ning arenguvajadused</vt:lpstr>
      <vt:lpstr>Uuringu sihtrühmad</vt:lpstr>
      <vt:lpstr>Tegevused 2016</vt:lpstr>
      <vt:lpstr>Tegevused 2017</vt:lpstr>
      <vt:lpstr>Tänan!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Esitluse pealkiri</dc:title>
  <dc:creator>Piret Kärtner</dc:creator>
  <cp:lastModifiedBy>Piret Kärtner</cp:lastModifiedBy>
  <cp:revision>10</cp:revision>
  <dcterms:created xsi:type="dcterms:W3CDTF">2016-05-17T07:06:43Z</dcterms:created>
  <dcterms:modified xsi:type="dcterms:W3CDTF">2016-05-17T14:28:14Z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0x0101002F5DD59C80553E498E1C3C6494A24EC4</vt:lpwstr>
  </property>
</Properties>
</file>