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56" r:id="rId2"/>
    <p:sldId id="436" r:id="rId3"/>
    <p:sldId id="435" r:id="rId4"/>
    <p:sldId id="257" r:id="rId5"/>
    <p:sldId id="437" r:id="rId6"/>
    <p:sldId id="438" r:id="rId7"/>
    <p:sldId id="439" r:id="rId8"/>
    <p:sldId id="441" r:id="rId9"/>
    <p:sldId id="372" r:id="rId10"/>
    <p:sldId id="361" r:id="rId11"/>
    <p:sldId id="362" r:id="rId12"/>
    <p:sldId id="367" r:id="rId13"/>
    <p:sldId id="374" r:id="rId14"/>
    <p:sldId id="260" r:id="rId15"/>
    <p:sldId id="448" r:id="rId16"/>
    <p:sldId id="447" r:id="rId17"/>
    <p:sldId id="449" r:id="rId18"/>
    <p:sldId id="371" r:id="rId19"/>
    <p:sldId id="450" r:id="rId20"/>
    <p:sldId id="442" r:id="rId21"/>
    <p:sldId id="443" r:id="rId22"/>
    <p:sldId id="440" r:id="rId23"/>
    <p:sldId id="444" r:id="rId24"/>
    <p:sldId id="445" r:id="rId25"/>
    <p:sldId id="451" r:id="rId26"/>
    <p:sldId id="446" r:id="rId27"/>
    <p:sldId id="456" r:id="rId28"/>
    <p:sldId id="452" r:id="rId29"/>
    <p:sldId id="453" r:id="rId30"/>
    <p:sldId id="454" r:id="rId31"/>
    <p:sldId id="455" r:id="rId32"/>
    <p:sldId id="458" r:id="rId33"/>
    <p:sldId id="459" r:id="rId34"/>
    <p:sldId id="460" r:id="rId35"/>
    <p:sldId id="462" r:id="rId36"/>
    <p:sldId id="461" r:id="rId37"/>
    <p:sldId id="463" r:id="rId38"/>
    <p:sldId id="467" r:id="rId39"/>
    <p:sldId id="464" r:id="rId40"/>
    <p:sldId id="383" r:id="rId41"/>
    <p:sldId id="465" r:id="rId42"/>
    <p:sldId id="466" r:id="rId43"/>
  </p:sldIdLst>
  <p:sldSz cx="12192000" cy="6858000"/>
  <p:notesSz cx="6858000" cy="9144000"/>
  <p:defaultTextStyle>
    <a:defPPr>
      <a:defRPr lang="en-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5" d="100"/>
          <a:sy n="65" d="100"/>
        </p:scale>
        <p:origin x="72" y="1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diagrams/_rels/data1.xml.rels><?xml version="1.0" encoding="UTF-8" standalone="yes"?>
<Relationships xmlns="http://schemas.openxmlformats.org/package/2006/relationships"><Relationship Id="rId1" Type="http://schemas.openxmlformats.org/officeDocument/2006/relationships/image" Target="../media/image1.png"/></Relationships>
</file>

<file path=ppt/diagrams/_rels/drawing1.xml.rels><?xml version="1.0" encoding="UTF-8" standalone="yes"?>
<Relationships xmlns="http://schemas.openxmlformats.org/package/2006/relationships"><Relationship Id="rId1" Type="http://schemas.openxmlformats.org/officeDocument/2006/relationships/image" Target="../media/image1.png"/></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A6A942E-4654-4A4F-9EDB-ADB1DC7237E3}" type="doc">
      <dgm:prSet loTypeId="urn:microsoft.com/office/officeart/2009/layout/CircleArrowProcess" loCatId="process" qsTypeId="urn:microsoft.com/office/officeart/2005/8/quickstyle/simple1" qsCatId="simple" csTypeId="urn:microsoft.com/office/officeart/2005/8/colors/colorful3" csCatId="colorful" phldr="1"/>
      <dgm:spPr/>
      <dgm:t>
        <a:bodyPr/>
        <a:lstStyle/>
        <a:p>
          <a:endParaRPr lang="en-US"/>
        </a:p>
      </dgm:t>
    </dgm:pt>
    <dgm:pt modelId="{F22EB1BB-B659-439F-9434-CCD47EEDBAA0}">
      <dgm:prSet phldrT="[Text]"/>
      <dgm:spPr/>
      <dgm:t>
        <a:bodyPr/>
        <a:lstStyle/>
        <a:p>
          <a:r>
            <a:rPr lang="sl-SI" dirty="0"/>
            <a:t>1994</a:t>
          </a:r>
          <a:endParaRPr lang="en-US" dirty="0"/>
        </a:p>
      </dgm:t>
    </dgm:pt>
    <dgm:pt modelId="{D5DF0442-D487-472A-B797-CA157DDAC799}" type="parTrans" cxnId="{7E9535A1-F578-4788-9741-581F666C1275}">
      <dgm:prSet/>
      <dgm:spPr/>
      <dgm:t>
        <a:bodyPr/>
        <a:lstStyle/>
        <a:p>
          <a:endParaRPr lang="en-US"/>
        </a:p>
      </dgm:t>
    </dgm:pt>
    <dgm:pt modelId="{296E81B7-F0ED-45DD-8354-1BDE5F17F77F}" type="sibTrans" cxnId="{7E9535A1-F578-4788-9741-581F666C1275}">
      <dgm:prSet/>
      <dgm:spPr/>
      <dgm:t>
        <a:bodyPr/>
        <a:lstStyle/>
        <a:p>
          <a:endParaRPr lang="en-US"/>
        </a:p>
      </dgm:t>
    </dgm:pt>
    <dgm:pt modelId="{70B0FC05-B21C-4F63-AAC9-CA9A8170BDDB}">
      <dgm:prSet phldrT="[Text]"/>
      <dgm:spPr/>
      <dgm:t>
        <a:bodyPr/>
        <a:lstStyle/>
        <a:p>
          <a:r>
            <a:rPr lang="sl-SI" dirty="0"/>
            <a:t>2004</a:t>
          </a:r>
          <a:endParaRPr lang="en-US" dirty="0"/>
        </a:p>
      </dgm:t>
    </dgm:pt>
    <dgm:pt modelId="{6A38CAF4-2512-4A7B-AF18-BC6B5D7656F6}" type="parTrans" cxnId="{793E403D-EEBE-40C5-9085-54DC25AAA710}">
      <dgm:prSet/>
      <dgm:spPr/>
      <dgm:t>
        <a:bodyPr/>
        <a:lstStyle/>
        <a:p>
          <a:endParaRPr lang="en-US"/>
        </a:p>
      </dgm:t>
    </dgm:pt>
    <dgm:pt modelId="{98A0F3A4-63AE-46D6-8F1F-EF4AFBDA3DB9}" type="sibTrans" cxnId="{793E403D-EEBE-40C5-9085-54DC25AAA710}">
      <dgm:prSet/>
      <dgm:spPr/>
      <dgm:t>
        <a:bodyPr/>
        <a:lstStyle/>
        <a:p>
          <a:endParaRPr lang="en-US"/>
        </a:p>
      </dgm:t>
    </dgm:pt>
    <dgm:pt modelId="{44125052-FB85-4039-908E-5912F6FEB75A}">
      <dgm:prSet phldrT="[Text]"/>
      <dgm:spPr/>
      <dgm:t>
        <a:bodyPr/>
        <a:lstStyle/>
        <a:p>
          <a:r>
            <a:rPr lang="sl-SI" dirty="0"/>
            <a:t>2014</a:t>
          </a:r>
          <a:endParaRPr lang="en-US" dirty="0"/>
        </a:p>
      </dgm:t>
    </dgm:pt>
    <dgm:pt modelId="{29A5866A-F870-47E5-89AC-8136A98BF7D4}" type="parTrans" cxnId="{B04D2109-7088-4F97-8FB4-D1BE5E00F8D6}">
      <dgm:prSet/>
      <dgm:spPr/>
      <dgm:t>
        <a:bodyPr/>
        <a:lstStyle/>
        <a:p>
          <a:endParaRPr lang="en-US"/>
        </a:p>
      </dgm:t>
    </dgm:pt>
    <dgm:pt modelId="{700D3B55-9265-4D29-8569-E0AA53B743D3}" type="sibTrans" cxnId="{B04D2109-7088-4F97-8FB4-D1BE5E00F8D6}">
      <dgm:prSet/>
      <dgm:spPr/>
      <dgm:t>
        <a:bodyPr/>
        <a:lstStyle/>
        <a:p>
          <a:endParaRPr lang="en-US"/>
        </a:p>
      </dgm:t>
    </dgm:pt>
    <dgm:pt modelId="{A4D0F1B4-5D41-49D9-82C8-38BD6296216E}">
      <dgm:prSet phldrT="[Text]"/>
      <dgm:spPr/>
      <dgm:t>
        <a:bodyPr/>
        <a:lstStyle/>
        <a:p>
          <a:r>
            <a:rPr lang="sl-SI" dirty="0"/>
            <a:t>202</a:t>
          </a:r>
          <a:r>
            <a:rPr lang="en-US" dirty="0"/>
            <a:t>3</a:t>
          </a:r>
        </a:p>
      </dgm:t>
    </dgm:pt>
    <dgm:pt modelId="{156E83E9-C663-457E-B291-174764665EE0}" type="parTrans" cxnId="{E3C21E50-D757-46A8-8DAB-24D2931D3A79}">
      <dgm:prSet/>
      <dgm:spPr/>
      <dgm:t>
        <a:bodyPr/>
        <a:lstStyle/>
        <a:p>
          <a:endParaRPr lang="en-US"/>
        </a:p>
      </dgm:t>
    </dgm:pt>
    <dgm:pt modelId="{C61A0326-A7AB-477C-8C31-2737411123DD}" type="sibTrans" cxnId="{E3C21E50-D757-46A8-8DAB-24D2931D3A79}">
      <dgm:prSet/>
      <dgm:spPr/>
      <dgm:t>
        <a:bodyPr/>
        <a:lstStyle/>
        <a:p>
          <a:endParaRPr lang="en-US"/>
        </a:p>
      </dgm:t>
    </dgm:pt>
    <dgm:pt modelId="{900A9B62-6B3E-4B90-9E1E-9CC8890EBB60}" type="pres">
      <dgm:prSet presAssocID="{AA6A942E-4654-4A4F-9EDB-ADB1DC7237E3}" presName="Name0" presStyleCnt="0">
        <dgm:presLayoutVars>
          <dgm:chMax val="7"/>
          <dgm:chPref val="7"/>
          <dgm:dir/>
          <dgm:animLvl val="lvl"/>
        </dgm:presLayoutVars>
      </dgm:prSet>
      <dgm:spPr/>
    </dgm:pt>
    <dgm:pt modelId="{BCF795D4-4ECD-4E54-9157-511B6BC40CB8}" type="pres">
      <dgm:prSet presAssocID="{F22EB1BB-B659-439F-9434-CCD47EEDBAA0}" presName="Accent1" presStyleCnt="0"/>
      <dgm:spPr/>
    </dgm:pt>
    <dgm:pt modelId="{61E99AB3-4453-49B9-BAD8-5F3BAFD93E1F}" type="pres">
      <dgm:prSet presAssocID="{F22EB1BB-B659-439F-9434-CCD47EEDBAA0}" presName="Accent" presStyleLbl="node1" presStyleIdx="0" presStyleCnt="4"/>
      <dgm:spPr>
        <a:blipFill rotWithShape="0">
          <a:blip xmlns:r="http://schemas.openxmlformats.org/officeDocument/2006/relationships" r:embed="rId1"/>
          <a:stretch>
            <a:fillRect/>
          </a:stretch>
        </a:blipFill>
      </dgm:spPr>
    </dgm:pt>
    <dgm:pt modelId="{EDCBF3A5-AF05-465B-BB0C-6FEB67050A31}" type="pres">
      <dgm:prSet presAssocID="{F22EB1BB-B659-439F-9434-CCD47EEDBAA0}" presName="Parent1" presStyleLbl="revTx" presStyleIdx="0" presStyleCnt="4">
        <dgm:presLayoutVars>
          <dgm:chMax val="1"/>
          <dgm:chPref val="1"/>
          <dgm:bulletEnabled val="1"/>
        </dgm:presLayoutVars>
      </dgm:prSet>
      <dgm:spPr/>
    </dgm:pt>
    <dgm:pt modelId="{8740A307-C3C9-4E07-8237-3BA8D9937C9F}" type="pres">
      <dgm:prSet presAssocID="{70B0FC05-B21C-4F63-AAC9-CA9A8170BDDB}" presName="Accent2" presStyleCnt="0"/>
      <dgm:spPr/>
    </dgm:pt>
    <dgm:pt modelId="{89D2D40B-BE16-44F6-A013-0F788BC029DE}" type="pres">
      <dgm:prSet presAssocID="{70B0FC05-B21C-4F63-AAC9-CA9A8170BDDB}" presName="Accent" presStyleLbl="node1" presStyleIdx="1" presStyleCnt="4"/>
      <dgm:spPr/>
    </dgm:pt>
    <dgm:pt modelId="{B0D365A1-5C9F-4F9A-8E4F-29B6531E8E69}" type="pres">
      <dgm:prSet presAssocID="{70B0FC05-B21C-4F63-AAC9-CA9A8170BDDB}" presName="Parent2" presStyleLbl="revTx" presStyleIdx="1" presStyleCnt="4">
        <dgm:presLayoutVars>
          <dgm:chMax val="1"/>
          <dgm:chPref val="1"/>
          <dgm:bulletEnabled val="1"/>
        </dgm:presLayoutVars>
      </dgm:prSet>
      <dgm:spPr/>
    </dgm:pt>
    <dgm:pt modelId="{D0670239-0A06-4C6F-B804-49C5FDDFCD1A}" type="pres">
      <dgm:prSet presAssocID="{44125052-FB85-4039-908E-5912F6FEB75A}" presName="Accent3" presStyleCnt="0"/>
      <dgm:spPr/>
    </dgm:pt>
    <dgm:pt modelId="{2EE305AF-9920-4F3F-B3DC-E94F02C1D20B}" type="pres">
      <dgm:prSet presAssocID="{44125052-FB85-4039-908E-5912F6FEB75A}" presName="Accent" presStyleLbl="node1" presStyleIdx="2" presStyleCnt="4"/>
      <dgm:spPr/>
    </dgm:pt>
    <dgm:pt modelId="{2F92FE68-4486-4059-8DD2-C59405EDB95C}" type="pres">
      <dgm:prSet presAssocID="{44125052-FB85-4039-908E-5912F6FEB75A}" presName="Parent3" presStyleLbl="revTx" presStyleIdx="2" presStyleCnt="4">
        <dgm:presLayoutVars>
          <dgm:chMax val="1"/>
          <dgm:chPref val="1"/>
          <dgm:bulletEnabled val="1"/>
        </dgm:presLayoutVars>
      </dgm:prSet>
      <dgm:spPr/>
    </dgm:pt>
    <dgm:pt modelId="{B1C43E08-3FB6-4377-9CEB-709FF080C9B9}" type="pres">
      <dgm:prSet presAssocID="{A4D0F1B4-5D41-49D9-82C8-38BD6296216E}" presName="Accent4" presStyleCnt="0"/>
      <dgm:spPr/>
    </dgm:pt>
    <dgm:pt modelId="{C5F422C9-AF25-4823-A2CE-619B839772C5}" type="pres">
      <dgm:prSet presAssocID="{A4D0F1B4-5D41-49D9-82C8-38BD6296216E}" presName="Accent" presStyleLbl="node1" presStyleIdx="3" presStyleCnt="4"/>
      <dgm:spPr>
        <a:solidFill>
          <a:srgbClr val="B43500"/>
        </a:solidFill>
      </dgm:spPr>
    </dgm:pt>
    <dgm:pt modelId="{2DD772CC-E541-47D9-AC34-99023690FDF1}" type="pres">
      <dgm:prSet presAssocID="{A4D0F1B4-5D41-49D9-82C8-38BD6296216E}" presName="Parent4" presStyleLbl="revTx" presStyleIdx="3" presStyleCnt="4">
        <dgm:presLayoutVars>
          <dgm:chMax val="1"/>
          <dgm:chPref val="1"/>
          <dgm:bulletEnabled val="1"/>
        </dgm:presLayoutVars>
      </dgm:prSet>
      <dgm:spPr/>
    </dgm:pt>
  </dgm:ptLst>
  <dgm:cxnLst>
    <dgm:cxn modelId="{B04D2109-7088-4F97-8FB4-D1BE5E00F8D6}" srcId="{AA6A942E-4654-4A4F-9EDB-ADB1DC7237E3}" destId="{44125052-FB85-4039-908E-5912F6FEB75A}" srcOrd="2" destOrd="0" parTransId="{29A5866A-F870-47E5-89AC-8136A98BF7D4}" sibTransId="{700D3B55-9265-4D29-8569-E0AA53B743D3}"/>
    <dgm:cxn modelId="{D73AF809-6A45-4620-8B2F-FF78B397A6A5}" type="presOf" srcId="{70B0FC05-B21C-4F63-AAC9-CA9A8170BDDB}" destId="{B0D365A1-5C9F-4F9A-8E4F-29B6531E8E69}" srcOrd="0" destOrd="0" presId="urn:microsoft.com/office/officeart/2009/layout/CircleArrowProcess"/>
    <dgm:cxn modelId="{B2C92238-A556-44A1-85E5-F8FD1A9614E9}" type="presOf" srcId="{A4D0F1B4-5D41-49D9-82C8-38BD6296216E}" destId="{2DD772CC-E541-47D9-AC34-99023690FDF1}" srcOrd="0" destOrd="0" presId="urn:microsoft.com/office/officeart/2009/layout/CircleArrowProcess"/>
    <dgm:cxn modelId="{793E403D-EEBE-40C5-9085-54DC25AAA710}" srcId="{AA6A942E-4654-4A4F-9EDB-ADB1DC7237E3}" destId="{70B0FC05-B21C-4F63-AAC9-CA9A8170BDDB}" srcOrd="1" destOrd="0" parTransId="{6A38CAF4-2512-4A7B-AF18-BC6B5D7656F6}" sibTransId="{98A0F3A4-63AE-46D6-8F1F-EF4AFBDA3DB9}"/>
    <dgm:cxn modelId="{E3C21E50-D757-46A8-8DAB-24D2931D3A79}" srcId="{AA6A942E-4654-4A4F-9EDB-ADB1DC7237E3}" destId="{A4D0F1B4-5D41-49D9-82C8-38BD6296216E}" srcOrd="3" destOrd="0" parTransId="{156E83E9-C663-457E-B291-174764665EE0}" sibTransId="{C61A0326-A7AB-477C-8C31-2737411123DD}"/>
    <dgm:cxn modelId="{E5EAC88C-8B30-458D-A088-0B94E7704F01}" type="presOf" srcId="{44125052-FB85-4039-908E-5912F6FEB75A}" destId="{2F92FE68-4486-4059-8DD2-C59405EDB95C}" srcOrd="0" destOrd="0" presId="urn:microsoft.com/office/officeart/2009/layout/CircleArrowProcess"/>
    <dgm:cxn modelId="{7E9535A1-F578-4788-9741-581F666C1275}" srcId="{AA6A942E-4654-4A4F-9EDB-ADB1DC7237E3}" destId="{F22EB1BB-B659-439F-9434-CCD47EEDBAA0}" srcOrd="0" destOrd="0" parTransId="{D5DF0442-D487-472A-B797-CA157DDAC799}" sibTransId="{296E81B7-F0ED-45DD-8354-1BDE5F17F77F}"/>
    <dgm:cxn modelId="{79540CD1-CF8C-4443-94D3-35F642289C94}" type="presOf" srcId="{AA6A942E-4654-4A4F-9EDB-ADB1DC7237E3}" destId="{900A9B62-6B3E-4B90-9E1E-9CC8890EBB60}" srcOrd="0" destOrd="0" presId="urn:microsoft.com/office/officeart/2009/layout/CircleArrowProcess"/>
    <dgm:cxn modelId="{4908FEFD-4F36-44C7-A405-5C9E60586FA5}" type="presOf" srcId="{F22EB1BB-B659-439F-9434-CCD47EEDBAA0}" destId="{EDCBF3A5-AF05-465B-BB0C-6FEB67050A31}" srcOrd="0" destOrd="0" presId="urn:microsoft.com/office/officeart/2009/layout/CircleArrowProcess"/>
    <dgm:cxn modelId="{79053091-EACA-4AD0-8C41-9F61ECBE9963}" type="presParOf" srcId="{900A9B62-6B3E-4B90-9E1E-9CC8890EBB60}" destId="{BCF795D4-4ECD-4E54-9157-511B6BC40CB8}" srcOrd="0" destOrd="0" presId="urn:microsoft.com/office/officeart/2009/layout/CircleArrowProcess"/>
    <dgm:cxn modelId="{10DF1D93-3532-49B0-B77B-22FABAC53356}" type="presParOf" srcId="{BCF795D4-4ECD-4E54-9157-511B6BC40CB8}" destId="{61E99AB3-4453-49B9-BAD8-5F3BAFD93E1F}" srcOrd="0" destOrd="0" presId="urn:microsoft.com/office/officeart/2009/layout/CircleArrowProcess"/>
    <dgm:cxn modelId="{82A6C7FA-1098-448B-A837-E41BE087B6AE}" type="presParOf" srcId="{900A9B62-6B3E-4B90-9E1E-9CC8890EBB60}" destId="{EDCBF3A5-AF05-465B-BB0C-6FEB67050A31}" srcOrd="1" destOrd="0" presId="urn:microsoft.com/office/officeart/2009/layout/CircleArrowProcess"/>
    <dgm:cxn modelId="{97BC7511-8ED6-4178-8B05-8748937A503A}" type="presParOf" srcId="{900A9B62-6B3E-4B90-9E1E-9CC8890EBB60}" destId="{8740A307-C3C9-4E07-8237-3BA8D9937C9F}" srcOrd="2" destOrd="0" presId="urn:microsoft.com/office/officeart/2009/layout/CircleArrowProcess"/>
    <dgm:cxn modelId="{CE32449E-B58D-44E5-8FF2-770E40230D7F}" type="presParOf" srcId="{8740A307-C3C9-4E07-8237-3BA8D9937C9F}" destId="{89D2D40B-BE16-44F6-A013-0F788BC029DE}" srcOrd="0" destOrd="0" presId="urn:microsoft.com/office/officeart/2009/layout/CircleArrowProcess"/>
    <dgm:cxn modelId="{952D50FC-9A0D-41F0-B5D1-A400D3AC443D}" type="presParOf" srcId="{900A9B62-6B3E-4B90-9E1E-9CC8890EBB60}" destId="{B0D365A1-5C9F-4F9A-8E4F-29B6531E8E69}" srcOrd="3" destOrd="0" presId="urn:microsoft.com/office/officeart/2009/layout/CircleArrowProcess"/>
    <dgm:cxn modelId="{16A5F108-0B39-4D16-8464-386E5400E96C}" type="presParOf" srcId="{900A9B62-6B3E-4B90-9E1E-9CC8890EBB60}" destId="{D0670239-0A06-4C6F-B804-49C5FDDFCD1A}" srcOrd="4" destOrd="0" presId="urn:microsoft.com/office/officeart/2009/layout/CircleArrowProcess"/>
    <dgm:cxn modelId="{A3DE5557-FD2B-46F5-9F43-86BDA89B460E}" type="presParOf" srcId="{D0670239-0A06-4C6F-B804-49C5FDDFCD1A}" destId="{2EE305AF-9920-4F3F-B3DC-E94F02C1D20B}" srcOrd="0" destOrd="0" presId="urn:microsoft.com/office/officeart/2009/layout/CircleArrowProcess"/>
    <dgm:cxn modelId="{8FC6B5E8-6728-4673-AEAB-057899FF5997}" type="presParOf" srcId="{900A9B62-6B3E-4B90-9E1E-9CC8890EBB60}" destId="{2F92FE68-4486-4059-8DD2-C59405EDB95C}" srcOrd="5" destOrd="0" presId="urn:microsoft.com/office/officeart/2009/layout/CircleArrowProcess"/>
    <dgm:cxn modelId="{A2D2D27D-29A9-4949-B455-E09F14B4FC99}" type="presParOf" srcId="{900A9B62-6B3E-4B90-9E1E-9CC8890EBB60}" destId="{B1C43E08-3FB6-4377-9CEB-709FF080C9B9}" srcOrd="6" destOrd="0" presId="urn:microsoft.com/office/officeart/2009/layout/CircleArrowProcess"/>
    <dgm:cxn modelId="{9C4A5C3E-F673-4934-B1F0-055E53C01282}" type="presParOf" srcId="{B1C43E08-3FB6-4377-9CEB-709FF080C9B9}" destId="{C5F422C9-AF25-4823-A2CE-619B839772C5}" srcOrd="0" destOrd="0" presId="urn:microsoft.com/office/officeart/2009/layout/CircleArrowProcess"/>
    <dgm:cxn modelId="{5B5626D7-DF1E-4AC5-9F7C-4979D489C048}" type="presParOf" srcId="{900A9B62-6B3E-4B90-9E1E-9CC8890EBB60}" destId="{2DD772CC-E541-47D9-AC34-99023690FDF1}" srcOrd="7"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1858E53-EF77-4944-9D06-41131152AAA6}" type="doc">
      <dgm:prSet loTypeId="urn:microsoft.com/office/officeart/2009/layout/CircleArrowProcess" loCatId="cycle" qsTypeId="urn:microsoft.com/office/officeart/2005/8/quickstyle/simple1" qsCatId="simple" csTypeId="urn:microsoft.com/office/officeart/2005/8/colors/accent1_2" csCatId="accent1" phldr="1"/>
      <dgm:spPr/>
      <dgm:t>
        <a:bodyPr/>
        <a:lstStyle/>
        <a:p>
          <a:endParaRPr lang="sl-SI"/>
        </a:p>
      </dgm:t>
    </dgm:pt>
    <dgm:pt modelId="{0DC11755-1E98-4963-835C-7AE34DFFAD74}">
      <dgm:prSet phldrT="[Text]" custT="1"/>
      <dgm:spPr/>
      <dgm:t>
        <a:bodyPr/>
        <a:lstStyle/>
        <a:p>
          <a:r>
            <a:rPr lang="sl-SI" sz="2000" dirty="0" err="1">
              <a:latin typeface="Candara" panose="020E0502030303020204" pitchFamily="34" charset="0"/>
            </a:rPr>
            <a:t>computer</a:t>
          </a:r>
          <a:endParaRPr lang="sl-SI" sz="2000" dirty="0">
            <a:latin typeface="Candara" panose="020E0502030303020204" pitchFamily="34" charset="0"/>
          </a:endParaRPr>
        </a:p>
      </dgm:t>
    </dgm:pt>
    <dgm:pt modelId="{92D22B8A-D659-4876-988C-C4010184C940}" type="parTrans" cxnId="{83981F7C-7AC9-4419-899B-86F3A1A804BD}">
      <dgm:prSet/>
      <dgm:spPr/>
      <dgm:t>
        <a:bodyPr/>
        <a:lstStyle/>
        <a:p>
          <a:endParaRPr lang="sl-SI"/>
        </a:p>
      </dgm:t>
    </dgm:pt>
    <dgm:pt modelId="{62DE20E3-7CF6-458B-AD51-3510C33A479A}" type="sibTrans" cxnId="{83981F7C-7AC9-4419-899B-86F3A1A804BD}">
      <dgm:prSet/>
      <dgm:spPr/>
      <dgm:t>
        <a:bodyPr/>
        <a:lstStyle/>
        <a:p>
          <a:endParaRPr lang="sl-SI"/>
        </a:p>
      </dgm:t>
    </dgm:pt>
    <dgm:pt modelId="{D916B2B3-7099-4C51-A78B-74202242A638}">
      <dgm:prSet phldrT="[Text]" custT="1"/>
      <dgm:spPr/>
      <dgm:t>
        <a:bodyPr/>
        <a:lstStyle/>
        <a:p>
          <a:r>
            <a:rPr lang="sl-SI" sz="2000" dirty="0" err="1">
              <a:latin typeface="Candara" panose="020E0502030303020204" pitchFamily="34" charset="0"/>
            </a:rPr>
            <a:t>crowd</a:t>
          </a:r>
          <a:r>
            <a:rPr lang="sl-SI" sz="2000" dirty="0">
              <a:latin typeface="Candara" panose="020E0502030303020204" pitchFamily="34" charset="0"/>
            </a:rPr>
            <a:t>-</a:t>
          </a:r>
          <a:r>
            <a:rPr lang="sl-SI" sz="2000" dirty="0" err="1">
              <a:latin typeface="Candara" panose="020E0502030303020204" pitchFamily="34" charset="0"/>
            </a:rPr>
            <a:t>sourcing</a:t>
          </a:r>
          <a:endParaRPr lang="sl-SI" sz="2000" dirty="0">
            <a:latin typeface="Candara" panose="020E0502030303020204" pitchFamily="34" charset="0"/>
          </a:endParaRPr>
        </a:p>
      </dgm:t>
    </dgm:pt>
    <dgm:pt modelId="{A8BC14D8-2227-447C-8CBF-AA77943F91FF}" type="parTrans" cxnId="{713B41AD-A4C8-4ABE-933D-828BEE690092}">
      <dgm:prSet/>
      <dgm:spPr/>
      <dgm:t>
        <a:bodyPr/>
        <a:lstStyle/>
        <a:p>
          <a:endParaRPr lang="sl-SI"/>
        </a:p>
      </dgm:t>
    </dgm:pt>
    <dgm:pt modelId="{A4C4160C-3776-4B6B-B5EE-77CB8468C7E4}" type="sibTrans" cxnId="{713B41AD-A4C8-4ABE-933D-828BEE690092}">
      <dgm:prSet/>
      <dgm:spPr/>
      <dgm:t>
        <a:bodyPr/>
        <a:lstStyle/>
        <a:p>
          <a:endParaRPr lang="sl-SI"/>
        </a:p>
      </dgm:t>
    </dgm:pt>
    <dgm:pt modelId="{869EFB89-BF6F-4AB2-AFED-927265E30159}">
      <dgm:prSet phldrT="[Text]" custT="1"/>
      <dgm:spPr/>
      <dgm:t>
        <a:bodyPr/>
        <a:lstStyle/>
        <a:p>
          <a:pPr algn="ctr"/>
          <a:r>
            <a:rPr lang="sl-SI" sz="2000" dirty="0" err="1">
              <a:latin typeface="Candara" panose="020E0502030303020204" pitchFamily="34" charset="0"/>
            </a:rPr>
            <a:t>lexicographer</a:t>
          </a:r>
          <a:r>
            <a:rPr lang="sl-SI" sz="2000" dirty="0">
              <a:latin typeface="Candara" panose="020E0502030303020204" pitchFamily="34" charset="0"/>
            </a:rPr>
            <a:t> I</a:t>
          </a:r>
        </a:p>
      </dgm:t>
    </dgm:pt>
    <dgm:pt modelId="{58863044-D869-4488-9E75-BAAA7B32EAF9}" type="parTrans" cxnId="{815F59AD-A472-46E1-B723-89C291F39EA7}">
      <dgm:prSet/>
      <dgm:spPr/>
      <dgm:t>
        <a:bodyPr/>
        <a:lstStyle/>
        <a:p>
          <a:endParaRPr lang="sl-SI"/>
        </a:p>
      </dgm:t>
    </dgm:pt>
    <dgm:pt modelId="{C5A75207-9B28-492E-A269-D90F9711D6D9}" type="sibTrans" cxnId="{815F59AD-A472-46E1-B723-89C291F39EA7}">
      <dgm:prSet/>
      <dgm:spPr/>
      <dgm:t>
        <a:bodyPr/>
        <a:lstStyle/>
        <a:p>
          <a:endParaRPr lang="sl-SI"/>
        </a:p>
      </dgm:t>
    </dgm:pt>
    <dgm:pt modelId="{47177ED0-7830-45DD-9E4F-6280A0B44EA2}">
      <dgm:prSet phldrT="[Text]" custT="1"/>
      <dgm:spPr/>
      <dgm:t>
        <a:bodyPr/>
        <a:lstStyle/>
        <a:p>
          <a:r>
            <a:rPr lang="sl-SI" sz="2000" dirty="0">
              <a:latin typeface="Candara" panose="020E0502030303020204" pitchFamily="34" charset="0"/>
            </a:rPr>
            <a:t>specialist</a:t>
          </a:r>
        </a:p>
      </dgm:t>
    </dgm:pt>
    <dgm:pt modelId="{1FB74710-2C84-4F36-B847-FA0C3B993B48}" type="parTrans" cxnId="{3A65279B-91DB-4451-958D-F58DECBB184B}">
      <dgm:prSet/>
      <dgm:spPr/>
      <dgm:t>
        <a:bodyPr/>
        <a:lstStyle/>
        <a:p>
          <a:endParaRPr lang="sl-SI"/>
        </a:p>
      </dgm:t>
    </dgm:pt>
    <dgm:pt modelId="{877EB48F-B332-4AA9-8EDA-AE39B2B41957}" type="sibTrans" cxnId="{3A65279B-91DB-4451-958D-F58DECBB184B}">
      <dgm:prSet/>
      <dgm:spPr/>
      <dgm:t>
        <a:bodyPr/>
        <a:lstStyle/>
        <a:p>
          <a:endParaRPr lang="sl-SI"/>
        </a:p>
      </dgm:t>
    </dgm:pt>
    <dgm:pt modelId="{9238CA4F-7C7B-42F9-9B57-46E6AFBAFD49}">
      <dgm:prSet phldrT="[Text]" custT="1"/>
      <dgm:spPr/>
      <dgm:t>
        <a:bodyPr/>
        <a:lstStyle/>
        <a:p>
          <a:r>
            <a:rPr lang="sl-SI" sz="2000" dirty="0" err="1">
              <a:latin typeface="Candara" panose="020E0502030303020204" pitchFamily="34" charset="0"/>
            </a:rPr>
            <a:t>lexicographer</a:t>
          </a:r>
          <a:br>
            <a:rPr lang="sl-SI" sz="2000" dirty="0">
              <a:latin typeface="Candara" panose="020E0502030303020204" pitchFamily="34" charset="0"/>
            </a:rPr>
          </a:br>
          <a:r>
            <a:rPr lang="sl-SI" sz="2000" dirty="0">
              <a:latin typeface="Candara" panose="020E0502030303020204" pitchFamily="34" charset="0"/>
            </a:rPr>
            <a:t>II</a:t>
          </a:r>
          <a:endParaRPr lang="sl-SI" sz="1600" dirty="0">
            <a:latin typeface="Candara" panose="020E0502030303020204" pitchFamily="34" charset="0"/>
          </a:endParaRPr>
        </a:p>
      </dgm:t>
    </dgm:pt>
    <dgm:pt modelId="{FA6E9DE1-D0F7-460A-8F66-CC6FD9ABF494}" type="parTrans" cxnId="{A94CA4AE-D2DE-491C-B905-E42495C699A7}">
      <dgm:prSet/>
      <dgm:spPr/>
      <dgm:t>
        <a:bodyPr/>
        <a:lstStyle/>
        <a:p>
          <a:endParaRPr lang="sl-SI"/>
        </a:p>
      </dgm:t>
    </dgm:pt>
    <dgm:pt modelId="{EEEAD19C-7969-46CD-BF08-58BD740C4210}" type="sibTrans" cxnId="{A94CA4AE-D2DE-491C-B905-E42495C699A7}">
      <dgm:prSet/>
      <dgm:spPr/>
      <dgm:t>
        <a:bodyPr/>
        <a:lstStyle/>
        <a:p>
          <a:endParaRPr lang="sl-SI"/>
        </a:p>
      </dgm:t>
    </dgm:pt>
    <dgm:pt modelId="{E4FF8116-1C19-40B2-A01F-8B678F2C0CCC}" type="pres">
      <dgm:prSet presAssocID="{01858E53-EF77-4944-9D06-41131152AAA6}" presName="Name0" presStyleCnt="0">
        <dgm:presLayoutVars>
          <dgm:chMax val="7"/>
          <dgm:chPref val="7"/>
          <dgm:dir/>
          <dgm:animLvl val="lvl"/>
        </dgm:presLayoutVars>
      </dgm:prSet>
      <dgm:spPr/>
    </dgm:pt>
    <dgm:pt modelId="{2D2AFC1A-DC7E-449B-9059-4E92F9D369A9}" type="pres">
      <dgm:prSet presAssocID="{0DC11755-1E98-4963-835C-7AE34DFFAD74}" presName="Accent1" presStyleCnt="0"/>
      <dgm:spPr/>
    </dgm:pt>
    <dgm:pt modelId="{61994E76-3901-4DCA-8E61-60BD7BAAE91F}" type="pres">
      <dgm:prSet presAssocID="{0DC11755-1E98-4963-835C-7AE34DFFAD74}" presName="Accent" presStyleLbl="node1" presStyleIdx="0" presStyleCnt="5"/>
      <dgm:spPr>
        <a:solidFill>
          <a:srgbClr val="FF0000"/>
        </a:solidFill>
      </dgm:spPr>
    </dgm:pt>
    <dgm:pt modelId="{92109400-1D7D-4A1A-9A2C-77EC125BACC8}" type="pres">
      <dgm:prSet presAssocID="{0DC11755-1E98-4963-835C-7AE34DFFAD74}" presName="Parent1" presStyleLbl="revTx" presStyleIdx="0" presStyleCnt="5" custScaleX="123038">
        <dgm:presLayoutVars>
          <dgm:chMax val="1"/>
          <dgm:chPref val="1"/>
          <dgm:bulletEnabled val="1"/>
        </dgm:presLayoutVars>
      </dgm:prSet>
      <dgm:spPr/>
    </dgm:pt>
    <dgm:pt modelId="{862D5EA4-9806-4903-828C-F2AC80B1B785}" type="pres">
      <dgm:prSet presAssocID="{D916B2B3-7099-4C51-A78B-74202242A638}" presName="Accent2" presStyleCnt="0"/>
      <dgm:spPr/>
    </dgm:pt>
    <dgm:pt modelId="{42A947E1-FE69-4C4B-ADA2-ECC459C42FB4}" type="pres">
      <dgm:prSet presAssocID="{D916B2B3-7099-4C51-A78B-74202242A638}" presName="Accent" presStyleLbl="node1" presStyleIdx="1" presStyleCnt="5"/>
      <dgm:spPr>
        <a:solidFill>
          <a:srgbClr val="FF9900"/>
        </a:solidFill>
      </dgm:spPr>
    </dgm:pt>
    <dgm:pt modelId="{8EAB60AA-D037-4F6D-A3EE-14BAFCC2FFBE}" type="pres">
      <dgm:prSet presAssocID="{D916B2B3-7099-4C51-A78B-74202242A638}" presName="Parent2" presStyleLbl="revTx" presStyleIdx="1" presStyleCnt="5">
        <dgm:presLayoutVars>
          <dgm:chMax val="1"/>
          <dgm:chPref val="1"/>
          <dgm:bulletEnabled val="1"/>
        </dgm:presLayoutVars>
      </dgm:prSet>
      <dgm:spPr/>
    </dgm:pt>
    <dgm:pt modelId="{1ADD090A-DE48-4744-9B81-FAE430CC56BA}" type="pres">
      <dgm:prSet presAssocID="{869EFB89-BF6F-4AB2-AFED-927265E30159}" presName="Accent3" presStyleCnt="0"/>
      <dgm:spPr/>
    </dgm:pt>
    <dgm:pt modelId="{A50FC1C5-D75F-40DE-8665-22D6F4A0A19F}" type="pres">
      <dgm:prSet presAssocID="{869EFB89-BF6F-4AB2-AFED-927265E30159}" presName="Accent" presStyleLbl="node1" presStyleIdx="2" presStyleCnt="5"/>
      <dgm:spPr>
        <a:solidFill>
          <a:srgbClr val="FFFF00"/>
        </a:solidFill>
      </dgm:spPr>
    </dgm:pt>
    <dgm:pt modelId="{A7782F25-DABA-4D8F-8B4D-40BD2FFAC5F2}" type="pres">
      <dgm:prSet presAssocID="{869EFB89-BF6F-4AB2-AFED-927265E30159}" presName="Parent3" presStyleLbl="revTx" presStyleIdx="2" presStyleCnt="5" custScaleX="179014" custLinFactNeighborX="-22493">
        <dgm:presLayoutVars>
          <dgm:chMax val="1"/>
          <dgm:chPref val="1"/>
          <dgm:bulletEnabled val="1"/>
        </dgm:presLayoutVars>
      </dgm:prSet>
      <dgm:spPr/>
    </dgm:pt>
    <dgm:pt modelId="{5A70A275-5087-4B1E-A126-0B2BC643A1BC}" type="pres">
      <dgm:prSet presAssocID="{47177ED0-7830-45DD-9E4F-6280A0B44EA2}" presName="Accent4" presStyleCnt="0"/>
      <dgm:spPr/>
    </dgm:pt>
    <dgm:pt modelId="{BF940735-EF0B-4EB4-AA47-D2176411A6AF}" type="pres">
      <dgm:prSet presAssocID="{47177ED0-7830-45DD-9E4F-6280A0B44EA2}" presName="Accent" presStyleLbl="node1" presStyleIdx="3" presStyleCnt="5"/>
      <dgm:spPr>
        <a:solidFill>
          <a:schemeClr val="accent2"/>
        </a:solidFill>
      </dgm:spPr>
    </dgm:pt>
    <dgm:pt modelId="{5880B2B8-5698-46E0-95AA-03C471F013EA}" type="pres">
      <dgm:prSet presAssocID="{47177ED0-7830-45DD-9E4F-6280A0B44EA2}" presName="Parent4" presStyleLbl="revTx" presStyleIdx="3" presStyleCnt="5">
        <dgm:presLayoutVars>
          <dgm:chMax val="1"/>
          <dgm:chPref val="1"/>
          <dgm:bulletEnabled val="1"/>
        </dgm:presLayoutVars>
      </dgm:prSet>
      <dgm:spPr/>
    </dgm:pt>
    <dgm:pt modelId="{E61B416C-ECDE-4D05-93EF-29530C3867D8}" type="pres">
      <dgm:prSet presAssocID="{9238CA4F-7C7B-42F9-9B57-46E6AFBAFD49}" presName="Accent5" presStyleCnt="0"/>
      <dgm:spPr/>
    </dgm:pt>
    <dgm:pt modelId="{F77D4AD5-2A1C-4F8C-BCB9-9417FF218A79}" type="pres">
      <dgm:prSet presAssocID="{9238CA4F-7C7B-42F9-9B57-46E6AFBAFD49}" presName="Accent" presStyleLbl="node1" presStyleIdx="4" presStyleCnt="5"/>
      <dgm:spPr>
        <a:solidFill>
          <a:srgbClr val="92D050"/>
        </a:solidFill>
      </dgm:spPr>
    </dgm:pt>
    <dgm:pt modelId="{67657380-CB87-4BFC-896C-9476201CB7E7}" type="pres">
      <dgm:prSet presAssocID="{9238CA4F-7C7B-42F9-9B57-46E6AFBAFD49}" presName="Parent5" presStyleLbl="revTx" presStyleIdx="4" presStyleCnt="5" custScaleX="192624" custLinFactNeighborX="-12347" custLinFactNeighborY="6420">
        <dgm:presLayoutVars>
          <dgm:chMax val="1"/>
          <dgm:chPref val="1"/>
          <dgm:bulletEnabled val="1"/>
        </dgm:presLayoutVars>
      </dgm:prSet>
      <dgm:spPr/>
    </dgm:pt>
  </dgm:ptLst>
  <dgm:cxnLst>
    <dgm:cxn modelId="{50F8570D-A1DE-4F8B-9139-BA0AEC26E250}" type="presOf" srcId="{D916B2B3-7099-4C51-A78B-74202242A638}" destId="{8EAB60AA-D037-4F6D-A3EE-14BAFCC2FFBE}" srcOrd="0" destOrd="0" presId="urn:microsoft.com/office/officeart/2009/layout/CircleArrowProcess"/>
    <dgm:cxn modelId="{B7C3ED30-EE83-47F3-A19C-2CFB6266C859}" type="presOf" srcId="{869EFB89-BF6F-4AB2-AFED-927265E30159}" destId="{A7782F25-DABA-4D8F-8B4D-40BD2FFAC5F2}" srcOrd="0" destOrd="0" presId="urn:microsoft.com/office/officeart/2009/layout/CircleArrowProcess"/>
    <dgm:cxn modelId="{83981F7C-7AC9-4419-899B-86F3A1A804BD}" srcId="{01858E53-EF77-4944-9D06-41131152AAA6}" destId="{0DC11755-1E98-4963-835C-7AE34DFFAD74}" srcOrd="0" destOrd="0" parTransId="{92D22B8A-D659-4876-988C-C4010184C940}" sibTransId="{62DE20E3-7CF6-458B-AD51-3510C33A479A}"/>
    <dgm:cxn modelId="{B0E3FF89-4F53-40A8-A02A-1FA3A32EBDB6}" type="presOf" srcId="{9238CA4F-7C7B-42F9-9B57-46E6AFBAFD49}" destId="{67657380-CB87-4BFC-896C-9476201CB7E7}" srcOrd="0" destOrd="0" presId="urn:microsoft.com/office/officeart/2009/layout/CircleArrowProcess"/>
    <dgm:cxn modelId="{9338429A-12AE-46D2-8D4F-1892DF4D10A8}" type="presOf" srcId="{01858E53-EF77-4944-9D06-41131152AAA6}" destId="{E4FF8116-1C19-40B2-A01F-8B678F2C0CCC}" srcOrd="0" destOrd="0" presId="urn:microsoft.com/office/officeart/2009/layout/CircleArrowProcess"/>
    <dgm:cxn modelId="{3A65279B-91DB-4451-958D-F58DECBB184B}" srcId="{01858E53-EF77-4944-9D06-41131152AAA6}" destId="{47177ED0-7830-45DD-9E4F-6280A0B44EA2}" srcOrd="3" destOrd="0" parTransId="{1FB74710-2C84-4F36-B847-FA0C3B993B48}" sibTransId="{877EB48F-B332-4AA9-8EDA-AE39B2B41957}"/>
    <dgm:cxn modelId="{713B41AD-A4C8-4ABE-933D-828BEE690092}" srcId="{01858E53-EF77-4944-9D06-41131152AAA6}" destId="{D916B2B3-7099-4C51-A78B-74202242A638}" srcOrd="1" destOrd="0" parTransId="{A8BC14D8-2227-447C-8CBF-AA77943F91FF}" sibTransId="{A4C4160C-3776-4B6B-B5EE-77CB8468C7E4}"/>
    <dgm:cxn modelId="{815F59AD-A472-46E1-B723-89C291F39EA7}" srcId="{01858E53-EF77-4944-9D06-41131152AAA6}" destId="{869EFB89-BF6F-4AB2-AFED-927265E30159}" srcOrd="2" destOrd="0" parTransId="{58863044-D869-4488-9E75-BAAA7B32EAF9}" sibTransId="{C5A75207-9B28-492E-A269-D90F9711D6D9}"/>
    <dgm:cxn modelId="{A94CA4AE-D2DE-491C-B905-E42495C699A7}" srcId="{01858E53-EF77-4944-9D06-41131152AAA6}" destId="{9238CA4F-7C7B-42F9-9B57-46E6AFBAFD49}" srcOrd="4" destOrd="0" parTransId="{FA6E9DE1-D0F7-460A-8F66-CC6FD9ABF494}" sibTransId="{EEEAD19C-7969-46CD-BF08-58BD740C4210}"/>
    <dgm:cxn modelId="{6EF457B3-D6DA-498C-AF8B-50BD161A46B3}" type="presOf" srcId="{0DC11755-1E98-4963-835C-7AE34DFFAD74}" destId="{92109400-1D7D-4A1A-9A2C-77EC125BACC8}" srcOrd="0" destOrd="0" presId="urn:microsoft.com/office/officeart/2009/layout/CircleArrowProcess"/>
    <dgm:cxn modelId="{BF71F7CC-32A3-4607-979C-12F3B5988DE6}" type="presOf" srcId="{47177ED0-7830-45DD-9E4F-6280A0B44EA2}" destId="{5880B2B8-5698-46E0-95AA-03C471F013EA}" srcOrd="0" destOrd="0" presId="urn:microsoft.com/office/officeart/2009/layout/CircleArrowProcess"/>
    <dgm:cxn modelId="{81F41E08-0FB2-445D-B238-C2B688B1B578}" type="presParOf" srcId="{E4FF8116-1C19-40B2-A01F-8B678F2C0CCC}" destId="{2D2AFC1A-DC7E-449B-9059-4E92F9D369A9}" srcOrd="0" destOrd="0" presId="urn:microsoft.com/office/officeart/2009/layout/CircleArrowProcess"/>
    <dgm:cxn modelId="{D2076357-F804-4174-9AF9-3C55F5430174}" type="presParOf" srcId="{2D2AFC1A-DC7E-449B-9059-4E92F9D369A9}" destId="{61994E76-3901-4DCA-8E61-60BD7BAAE91F}" srcOrd="0" destOrd="0" presId="urn:microsoft.com/office/officeart/2009/layout/CircleArrowProcess"/>
    <dgm:cxn modelId="{2DF42DC4-6AF9-4792-B64B-B5767E667F18}" type="presParOf" srcId="{E4FF8116-1C19-40B2-A01F-8B678F2C0CCC}" destId="{92109400-1D7D-4A1A-9A2C-77EC125BACC8}" srcOrd="1" destOrd="0" presId="urn:microsoft.com/office/officeart/2009/layout/CircleArrowProcess"/>
    <dgm:cxn modelId="{E47D87EA-4B1B-4684-8884-4506C3BFA630}" type="presParOf" srcId="{E4FF8116-1C19-40B2-A01F-8B678F2C0CCC}" destId="{862D5EA4-9806-4903-828C-F2AC80B1B785}" srcOrd="2" destOrd="0" presId="urn:microsoft.com/office/officeart/2009/layout/CircleArrowProcess"/>
    <dgm:cxn modelId="{25B0E83E-366C-4A2C-A89E-CEFC06D01B26}" type="presParOf" srcId="{862D5EA4-9806-4903-828C-F2AC80B1B785}" destId="{42A947E1-FE69-4C4B-ADA2-ECC459C42FB4}" srcOrd="0" destOrd="0" presId="urn:microsoft.com/office/officeart/2009/layout/CircleArrowProcess"/>
    <dgm:cxn modelId="{8FDAC2D3-A773-47EC-87E5-430591CCEA79}" type="presParOf" srcId="{E4FF8116-1C19-40B2-A01F-8B678F2C0CCC}" destId="{8EAB60AA-D037-4F6D-A3EE-14BAFCC2FFBE}" srcOrd="3" destOrd="0" presId="urn:microsoft.com/office/officeart/2009/layout/CircleArrowProcess"/>
    <dgm:cxn modelId="{89A0B278-70E0-4433-8770-453C2C69DE63}" type="presParOf" srcId="{E4FF8116-1C19-40B2-A01F-8B678F2C0CCC}" destId="{1ADD090A-DE48-4744-9B81-FAE430CC56BA}" srcOrd="4" destOrd="0" presId="urn:microsoft.com/office/officeart/2009/layout/CircleArrowProcess"/>
    <dgm:cxn modelId="{26F20CE2-BAFA-44ED-8FEE-84884765FB2F}" type="presParOf" srcId="{1ADD090A-DE48-4744-9B81-FAE430CC56BA}" destId="{A50FC1C5-D75F-40DE-8665-22D6F4A0A19F}" srcOrd="0" destOrd="0" presId="urn:microsoft.com/office/officeart/2009/layout/CircleArrowProcess"/>
    <dgm:cxn modelId="{27528979-6F9D-425A-A43E-742D3BCADCBB}" type="presParOf" srcId="{E4FF8116-1C19-40B2-A01F-8B678F2C0CCC}" destId="{A7782F25-DABA-4D8F-8B4D-40BD2FFAC5F2}" srcOrd="5" destOrd="0" presId="urn:microsoft.com/office/officeart/2009/layout/CircleArrowProcess"/>
    <dgm:cxn modelId="{28E4F393-6CC0-4C9D-8F75-DCA97C7AB519}" type="presParOf" srcId="{E4FF8116-1C19-40B2-A01F-8B678F2C0CCC}" destId="{5A70A275-5087-4B1E-A126-0B2BC643A1BC}" srcOrd="6" destOrd="0" presId="urn:microsoft.com/office/officeart/2009/layout/CircleArrowProcess"/>
    <dgm:cxn modelId="{DCFB9387-C9E9-4B2F-B7A5-295C3C1CC437}" type="presParOf" srcId="{5A70A275-5087-4B1E-A126-0B2BC643A1BC}" destId="{BF940735-EF0B-4EB4-AA47-D2176411A6AF}" srcOrd="0" destOrd="0" presId="urn:microsoft.com/office/officeart/2009/layout/CircleArrowProcess"/>
    <dgm:cxn modelId="{BB469345-2EA5-4E77-A05A-18556E142602}" type="presParOf" srcId="{E4FF8116-1C19-40B2-A01F-8B678F2C0CCC}" destId="{5880B2B8-5698-46E0-95AA-03C471F013EA}" srcOrd="7" destOrd="0" presId="urn:microsoft.com/office/officeart/2009/layout/CircleArrowProcess"/>
    <dgm:cxn modelId="{D582355E-7EB9-4525-AEAA-C6A5B5A8DD77}" type="presParOf" srcId="{E4FF8116-1C19-40B2-A01F-8B678F2C0CCC}" destId="{E61B416C-ECDE-4D05-93EF-29530C3867D8}" srcOrd="8" destOrd="0" presId="urn:microsoft.com/office/officeart/2009/layout/CircleArrowProcess"/>
    <dgm:cxn modelId="{B25C0F88-1C95-4EEB-976B-C401DE6D53D1}" type="presParOf" srcId="{E61B416C-ECDE-4D05-93EF-29530C3867D8}" destId="{F77D4AD5-2A1C-4F8C-BCB9-9417FF218A79}" srcOrd="0" destOrd="0" presId="urn:microsoft.com/office/officeart/2009/layout/CircleArrowProcess"/>
    <dgm:cxn modelId="{600AE3DD-1498-47A2-8968-18728EE8BE5F}" type="presParOf" srcId="{E4FF8116-1C19-40B2-A01F-8B678F2C0CCC}" destId="{67657380-CB87-4BFC-896C-9476201CB7E7}" srcOrd="9"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E99AB3-4453-49B9-BAD8-5F3BAFD93E1F}">
      <dsp:nvSpPr>
        <dsp:cNvPr id="0" name=""/>
        <dsp:cNvSpPr/>
      </dsp:nvSpPr>
      <dsp:spPr>
        <a:xfrm>
          <a:off x="4224585" y="0"/>
          <a:ext cx="1640722" cy="1640889"/>
        </a:xfrm>
        <a:prstGeom prst="circularArrow">
          <a:avLst>
            <a:gd name="adj1" fmla="val 10980"/>
            <a:gd name="adj2" fmla="val 1142322"/>
            <a:gd name="adj3" fmla="val 4500000"/>
            <a:gd name="adj4" fmla="val 10800000"/>
            <a:gd name="adj5" fmla="val 12500"/>
          </a:avLst>
        </a:prstGeom>
        <a:blipFill rotWithShape="0">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DCBF3A5-AF05-465B-BB0C-6FEB67050A31}">
      <dsp:nvSpPr>
        <dsp:cNvPr id="0" name=""/>
        <dsp:cNvSpPr/>
      </dsp:nvSpPr>
      <dsp:spPr>
        <a:xfrm>
          <a:off x="4586830" y="593957"/>
          <a:ext cx="915616" cy="457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sl-SI" sz="3000" kern="1200" dirty="0"/>
            <a:t>1994</a:t>
          </a:r>
          <a:endParaRPr lang="en-US" sz="3000" kern="1200" dirty="0"/>
        </a:p>
      </dsp:txBody>
      <dsp:txXfrm>
        <a:off x="4586830" y="593957"/>
        <a:ext cx="915616" cy="457760"/>
      </dsp:txXfrm>
    </dsp:sp>
    <dsp:sp modelId="{89D2D40B-BE16-44F6-A013-0F788BC029DE}">
      <dsp:nvSpPr>
        <dsp:cNvPr id="0" name=""/>
        <dsp:cNvSpPr/>
      </dsp:nvSpPr>
      <dsp:spPr>
        <a:xfrm>
          <a:off x="3768777" y="942934"/>
          <a:ext cx="1640722" cy="1640889"/>
        </a:xfrm>
        <a:prstGeom prst="leftCircularArrow">
          <a:avLst>
            <a:gd name="adj1" fmla="val 10980"/>
            <a:gd name="adj2" fmla="val 1142322"/>
            <a:gd name="adj3" fmla="val 6300000"/>
            <a:gd name="adj4" fmla="val 18900000"/>
            <a:gd name="adj5" fmla="val 12500"/>
          </a:avLst>
        </a:prstGeom>
        <a:solidFill>
          <a:schemeClr val="accent3">
            <a:hueOff val="903533"/>
            <a:satOff val="33333"/>
            <a:lumOff val="-49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0D365A1-5C9F-4F9A-8E4F-29B6531E8E69}">
      <dsp:nvSpPr>
        <dsp:cNvPr id="0" name=""/>
        <dsp:cNvSpPr/>
      </dsp:nvSpPr>
      <dsp:spPr>
        <a:xfrm>
          <a:off x="4129176" y="1538633"/>
          <a:ext cx="915616" cy="457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sl-SI" sz="3000" kern="1200" dirty="0"/>
            <a:t>2004</a:t>
          </a:r>
          <a:endParaRPr lang="en-US" sz="3000" kern="1200" dirty="0"/>
        </a:p>
      </dsp:txBody>
      <dsp:txXfrm>
        <a:off x="4129176" y="1538633"/>
        <a:ext cx="915616" cy="457760"/>
      </dsp:txXfrm>
    </dsp:sp>
    <dsp:sp modelId="{2EE305AF-9920-4F3F-B3DC-E94F02C1D20B}">
      <dsp:nvSpPr>
        <dsp:cNvPr id="0" name=""/>
        <dsp:cNvSpPr/>
      </dsp:nvSpPr>
      <dsp:spPr>
        <a:xfrm>
          <a:off x="4224585" y="1889350"/>
          <a:ext cx="1640722" cy="1640889"/>
        </a:xfrm>
        <a:prstGeom prst="circularArrow">
          <a:avLst>
            <a:gd name="adj1" fmla="val 10980"/>
            <a:gd name="adj2" fmla="val 1142322"/>
            <a:gd name="adj3" fmla="val 4500000"/>
            <a:gd name="adj4" fmla="val 13500000"/>
            <a:gd name="adj5" fmla="val 12500"/>
          </a:avLst>
        </a:prstGeom>
        <a:solidFill>
          <a:schemeClr val="accent3">
            <a:hueOff val="1807066"/>
            <a:satOff val="66667"/>
            <a:lumOff val="-9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F92FE68-4486-4059-8DD2-C59405EDB95C}">
      <dsp:nvSpPr>
        <dsp:cNvPr id="0" name=""/>
        <dsp:cNvSpPr/>
      </dsp:nvSpPr>
      <dsp:spPr>
        <a:xfrm>
          <a:off x="4586830" y="2483308"/>
          <a:ext cx="915616" cy="457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sl-SI" sz="3000" kern="1200" dirty="0"/>
            <a:t>2014</a:t>
          </a:r>
          <a:endParaRPr lang="en-US" sz="3000" kern="1200" dirty="0"/>
        </a:p>
      </dsp:txBody>
      <dsp:txXfrm>
        <a:off x="4586830" y="2483308"/>
        <a:ext cx="915616" cy="457760"/>
      </dsp:txXfrm>
    </dsp:sp>
    <dsp:sp modelId="{C5F422C9-AF25-4823-A2CE-619B839772C5}">
      <dsp:nvSpPr>
        <dsp:cNvPr id="0" name=""/>
        <dsp:cNvSpPr/>
      </dsp:nvSpPr>
      <dsp:spPr>
        <a:xfrm>
          <a:off x="3885730" y="2941069"/>
          <a:ext cx="1409587" cy="1410268"/>
        </a:xfrm>
        <a:prstGeom prst="blockArc">
          <a:avLst>
            <a:gd name="adj1" fmla="val 0"/>
            <a:gd name="adj2" fmla="val 18900000"/>
            <a:gd name="adj3" fmla="val 12740"/>
          </a:avLst>
        </a:prstGeom>
        <a:solidFill>
          <a:srgbClr val="B435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DD772CC-E541-47D9-AC34-99023690FDF1}">
      <dsp:nvSpPr>
        <dsp:cNvPr id="0" name=""/>
        <dsp:cNvSpPr/>
      </dsp:nvSpPr>
      <dsp:spPr>
        <a:xfrm>
          <a:off x="4129176" y="3427984"/>
          <a:ext cx="915616" cy="457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sl-SI" sz="3000" kern="1200" dirty="0"/>
            <a:t>202</a:t>
          </a:r>
          <a:r>
            <a:rPr lang="en-US" sz="3000" kern="1200" dirty="0"/>
            <a:t>3</a:t>
          </a:r>
        </a:p>
      </dsp:txBody>
      <dsp:txXfrm>
        <a:off x="4129176" y="3427984"/>
        <a:ext cx="915616" cy="4577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994E76-3901-4DCA-8E61-60BD7BAAE91F}">
      <dsp:nvSpPr>
        <dsp:cNvPr id="0" name=""/>
        <dsp:cNvSpPr/>
      </dsp:nvSpPr>
      <dsp:spPr>
        <a:xfrm>
          <a:off x="3348431" y="0"/>
          <a:ext cx="1896091" cy="1896186"/>
        </a:xfrm>
        <a:prstGeom prst="circularArrow">
          <a:avLst>
            <a:gd name="adj1" fmla="val 10980"/>
            <a:gd name="adj2" fmla="val 1142322"/>
            <a:gd name="adj3" fmla="val 4500000"/>
            <a:gd name="adj4" fmla="val 10800000"/>
            <a:gd name="adj5" fmla="val 12500"/>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2109400-1D7D-4A1A-9A2C-77EC125BACC8}">
      <dsp:nvSpPr>
        <dsp:cNvPr id="0" name=""/>
        <dsp:cNvSpPr/>
      </dsp:nvSpPr>
      <dsp:spPr>
        <a:xfrm>
          <a:off x="3645172" y="686740"/>
          <a:ext cx="1301897" cy="5288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sl-SI" sz="2000" kern="1200" dirty="0" err="1">
              <a:latin typeface="Candara" panose="020E0502030303020204" pitchFamily="34" charset="0"/>
            </a:rPr>
            <a:t>computer</a:t>
          </a:r>
          <a:endParaRPr lang="sl-SI" sz="2000" kern="1200" dirty="0">
            <a:latin typeface="Candara" panose="020E0502030303020204" pitchFamily="34" charset="0"/>
          </a:endParaRPr>
        </a:p>
      </dsp:txBody>
      <dsp:txXfrm>
        <a:off x="3645172" y="686740"/>
        <a:ext cx="1301897" cy="528826"/>
      </dsp:txXfrm>
    </dsp:sp>
    <dsp:sp modelId="{42A947E1-FE69-4C4B-ADA2-ECC459C42FB4}">
      <dsp:nvSpPr>
        <dsp:cNvPr id="0" name=""/>
        <dsp:cNvSpPr/>
      </dsp:nvSpPr>
      <dsp:spPr>
        <a:xfrm>
          <a:off x="2821680" y="1089481"/>
          <a:ext cx="1896091" cy="1896186"/>
        </a:xfrm>
        <a:prstGeom prst="leftCircularArrow">
          <a:avLst>
            <a:gd name="adj1" fmla="val 10980"/>
            <a:gd name="adj2" fmla="val 1142322"/>
            <a:gd name="adj3" fmla="val 6300000"/>
            <a:gd name="adj4" fmla="val 18900000"/>
            <a:gd name="adj5" fmla="val 12500"/>
          </a:avLst>
        </a:prstGeom>
        <a:solidFill>
          <a:srgbClr val="FF99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EAB60AA-D037-4F6D-A3EE-14BAFCC2FFBE}">
      <dsp:nvSpPr>
        <dsp:cNvPr id="0" name=""/>
        <dsp:cNvSpPr/>
      </dsp:nvSpPr>
      <dsp:spPr>
        <a:xfrm>
          <a:off x="3238172" y="1778669"/>
          <a:ext cx="1058126" cy="5288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sl-SI" sz="2000" kern="1200" dirty="0" err="1">
              <a:latin typeface="Candara" panose="020E0502030303020204" pitchFamily="34" charset="0"/>
            </a:rPr>
            <a:t>crowd</a:t>
          </a:r>
          <a:r>
            <a:rPr lang="sl-SI" sz="2000" kern="1200" dirty="0">
              <a:latin typeface="Candara" panose="020E0502030303020204" pitchFamily="34" charset="0"/>
            </a:rPr>
            <a:t>-</a:t>
          </a:r>
          <a:r>
            <a:rPr lang="sl-SI" sz="2000" kern="1200" dirty="0" err="1">
              <a:latin typeface="Candara" panose="020E0502030303020204" pitchFamily="34" charset="0"/>
            </a:rPr>
            <a:t>sourcing</a:t>
          </a:r>
          <a:endParaRPr lang="sl-SI" sz="2000" kern="1200" dirty="0">
            <a:latin typeface="Candara" panose="020E0502030303020204" pitchFamily="34" charset="0"/>
          </a:endParaRPr>
        </a:p>
      </dsp:txBody>
      <dsp:txXfrm>
        <a:off x="3238172" y="1778669"/>
        <a:ext cx="1058126" cy="528826"/>
      </dsp:txXfrm>
    </dsp:sp>
    <dsp:sp modelId="{A50FC1C5-D75F-40DE-8665-22D6F4A0A19F}">
      <dsp:nvSpPr>
        <dsp:cNvPr id="0" name=""/>
        <dsp:cNvSpPr/>
      </dsp:nvSpPr>
      <dsp:spPr>
        <a:xfrm>
          <a:off x="3348431" y="2183858"/>
          <a:ext cx="1896091" cy="1896186"/>
        </a:xfrm>
        <a:prstGeom prst="circularArrow">
          <a:avLst>
            <a:gd name="adj1" fmla="val 10980"/>
            <a:gd name="adj2" fmla="val 1142322"/>
            <a:gd name="adj3" fmla="val 4500000"/>
            <a:gd name="adj4" fmla="val 13500000"/>
            <a:gd name="adj5" fmla="val 12500"/>
          </a:avLst>
        </a:prstGeom>
        <a:solidFill>
          <a:srgbClr val="FFFF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7782F25-DABA-4D8F-8B4D-40BD2FFAC5F2}">
      <dsp:nvSpPr>
        <dsp:cNvPr id="0" name=""/>
        <dsp:cNvSpPr/>
      </dsp:nvSpPr>
      <dsp:spPr>
        <a:xfrm>
          <a:off x="3111019" y="2869986"/>
          <a:ext cx="1894194" cy="5288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sl-SI" sz="2000" kern="1200" dirty="0" err="1">
              <a:latin typeface="Candara" panose="020E0502030303020204" pitchFamily="34" charset="0"/>
            </a:rPr>
            <a:t>lexicographer</a:t>
          </a:r>
          <a:r>
            <a:rPr lang="sl-SI" sz="2000" kern="1200" dirty="0">
              <a:latin typeface="Candara" panose="020E0502030303020204" pitchFamily="34" charset="0"/>
            </a:rPr>
            <a:t> I</a:t>
          </a:r>
        </a:p>
      </dsp:txBody>
      <dsp:txXfrm>
        <a:off x="3111019" y="2869986"/>
        <a:ext cx="1894194" cy="528826"/>
      </dsp:txXfrm>
    </dsp:sp>
    <dsp:sp modelId="{BF940735-EF0B-4EB4-AA47-D2176411A6AF}">
      <dsp:nvSpPr>
        <dsp:cNvPr id="0" name=""/>
        <dsp:cNvSpPr/>
      </dsp:nvSpPr>
      <dsp:spPr>
        <a:xfrm>
          <a:off x="2821680" y="3275175"/>
          <a:ext cx="1896091" cy="1896186"/>
        </a:xfrm>
        <a:prstGeom prst="leftCircularArrow">
          <a:avLst>
            <a:gd name="adj1" fmla="val 10980"/>
            <a:gd name="adj2" fmla="val 1142322"/>
            <a:gd name="adj3" fmla="val 6300000"/>
            <a:gd name="adj4" fmla="val 18900000"/>
            <a:gd name="adj5" fmla="val 12500"/>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880B2B8-5698-46E0-95AA-03C471F013EA}">
      <dsp:nvSpPr>
        <dsp:cNvPr id="0" name=""/>
        <dsp:cNvSpPr/>
      </dsp:nvSpPr>
      <dsp:spPr>
        <a:xfrm>
          <a:off x="3238172" y="3961916"/>
          <a:ext cx="1058126" cy="5288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sl-SI" sz="2000" kern="1200" dirty="0">
              <a:latin typeface="Candara" panose="020E0502030303020204" pitchFamily="34" charset="0"/>
            </a:rPr>
            <a:t>specialist</a:t>
          </a:r>
        </a:p>
      </dsp:txBody>
      <dsp:txXfrm>
        <a:off x="3238172" y="3961916"/>
        <a:ext cx="1058126" cy="528826"/>
      </dsp:txXfrm>
    </dsp:sp>
    <dsp:sp modelId="{F77D4AD5-2A1C-4F8C-BCB9-9417FF218A79}">
      <dsp:nvSpPr>
        <dsp:cNvPr id="0" name=""/>
        <dsp:cNvSpPr/>
      </dsp:nvSpPr>
      <dsp:spPr>
        <a:xfrm>
          <a:off x="3483231" y="4490742"/>
          <a:ext cx="1628981" cy="1629937"/>
        </a:xfrm>
        <a:prstGeom prst="blockArc">
          <a:avLst>
            <a:gd name="adj1" fmla="val 13500000"/>
            <a:gd name="adj2" fmla="val 10800000"/>
            <a:gd name="adj3" fmla="val 12740"/>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7657380-CB87-4BFC-896C-9476201CB7E7}">
      <dsp:nvSpPr>
        <dsp:cNvPr id="0" name=""/>
        <dsp:cNvSpPr/>
      </dsp:nvSpPr>
      <dsp:spPr>
        <a:xfrm>
          <a:off x="3146371" y="5087796"/>
          <a:ext cx="2038205" cy="5288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sl-SI" sz="2000" kern="1200" dirty="0" err="1">
              <a:latin typeface="Candara" panose="020E0502030303020204" pitchFamily="34" charset="0"/>
            </a:rPr>
            <a:t>lexicographer</a:t>
          </a:r>
          <a:br>
            <a:rPr lang="sl-SI" sz="2000" kern="1200" dirty="0">
              <a:latin typeface="Candara" panose="020E0502030303020204" pitchFamily="34" charset="0"/>
            </a:rPr>
          </a:br>
          <a:r>
            <a:rPr lang="sl-SI" sz="2000" kern="1200" dirty="0">
              <a:latin typeface="Candara" panose="020E0502030303020204" pitchFamily="34" charset="0"/>
            </a:rPr>
            <a:t>II</a:t>
          </a:r>
          <a:endParaRPr lang="sl-SI" sz="1600" kern="1200" dirty="0">
            <a:latin typeface="Candara" panose="020E0502030303020204" pitchFamily="34" charset="0"/>
          </a:endParaRPr>
        </a:p>
      </dsp:txBody>
      <dsp:txXfrm>
        <a:off x="3146371" y="5087796"/>
        <a:ext cx="2038205" cy="528826"/>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SI"/>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152DA2-57AF-463D-9BC7-CEE711EB3598}" type="datetimeFigureOut">
              <a:rPr lang="en-SI" smtClean="0"/>
              <a:t>25/04/2023</a:t>
            </a:fld>
            <a:endParaRPr lang="en-SI"/>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S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SI"/>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05CDE5-3ACF-4C72-AD72-AB7874CB8043}" type="slidenum">
              <a:rPr lang="en-SI" smtClean="0"/>
              <a:t>‹#›</a:t>
            </a:fld>
            <a:endParaRPr lang="en-SI"/>
          </a:p>
        </p:txBody>
      </p:sp>
    </p:spTree>
    <p:extLst>
      <p:ext uri="{BB962C8B-B14F-4D97-AF65-F5344CB8AC3E}">
        <p14:creationId xmlns:p14="http://schemas.microsoft.com/office/powerpoint/2010/main" val="26173111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normAutofit/>
          </a:bodyPr>
          <a:lstStyle/>
          <a:p>
            <a:endParaRPr lang="sl-SI"/>
          </a:p>
        </p:txBody>
      </p:sp>
      <p:sp>
        <p:nvSpPr>
          <p:cNvPr id="4" name="Ograda številke diapozitiva 3"/>
          <p:cNvSpPr>
            <a:spLocks noGrp="1"/>
          </p:cNvSpPr>
          <p:nvPr>
            <p:ph type="sldNum" sz="quarter" idx="10"/>
          </p:nvPr>
        </p:nvSpPr>
        <p:spPr/>
        <p:txBody>
          <a:bodyPr/>
          <a:lstStyle/>
          <a:p>
            <a:fld id="{56482E3C-5814-4E72-BF66-999DCC6D65A2}" type="slidenum">
              <a:rPr lang="en-US" smtClean="0"/>
              <a:pPr/>
              <a:t>9</a:t>
            </a:fld>
            <a:endParaRPr lang="en-US"/>
          </a:p>
        </p:txBody>
      </p:sp>
    </p:spTree>
    <p:extLst>
      <p:ext uri="{BB962C8B-B14F-4D97-AF65-F5344CB8AC3E}">
        <p14:creationId xmlns:p14="http://schemas.microsoft.com/office/powerpoint/2010/main" val="16076476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6C5983-528E-44D6-8FE7-D7FAC2118A0C}" type="slidenum">
              <a:rPr lang="sl-SI"/>
              <a:pPr/>
              <a:t>10</a:t>
            </a:fld>
            <a:endParaRPr lang="sl-SI"/>
          </a:p>
        </p:txBody>
      </p:sp>
      <p:sp>
        <p:nvSpPr>
          <p:cNvPr id="185346" name="Rectangle 2"/>
          <p:cNvSpPr>
            <a:spLocks noGrp="1" noRot="1" noChangeAspect="1" noChangeArrowheads="1" noTextEdit="1"/>
          </p:cNvSpPr>
          <p:nvPr>
            <p:ph type="sldImg"/>
          </p:nvPr>
        </p:nvSpPr>
        <p:spPr>
          <a:ln/>
        </p:spPr>
      </p:sp>
      <p:sp>
        <p:nvSpPr>
          <p:cNvPr id="18534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7253174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FEAFFEC-570F-410C-B4F4-3CFD841B86B4}" type="slidenum">
              <a:rPr lang="sl-SI"/>
              <a:pPr/>
              <a:t>11</a:t>
            </a:fld>
            <a:endParaRPr lang="sl-SI"/>
          </a:p>
        </p:txBody>
      </p:sp>
      <p:sp>
        <p:nvSpPr>
          <p:cNvPr id="187394" name="Rectangle 2"/>
          <p:cNvSpPr>
            <a:spLocks noGrp="1" noRot="1" noChangeAspect="1" noChangeArrowheads="1" noTextEdit="1"/>
          </p:cNvSpPr>
          <p:nvPr>
            <p:ph type="sldImg"/>
          </p:nvPr>
        </p:nvSpPr>
        <p:spPr>
          <a:ln/>
        </p:spPr>
      </p:sp>
      <p:sp>
        <p:nvSpPr>
          <p:cNvPr id="18739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9838021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normAutofit/>
          </a:bodyPr>
          <a:lstStyle/>
          <a:p>
            <a:endParaRPr lang="sl-SI"/>
          </a:p>
        </p:txBody>
      </p:sp>
      <p:sp>
        <p:nvSpPr>
          <p:cNvPr id="4" name="Ograda številke diapozitiva 3"/>
          <p:cNvSpPr>
            <a:spLocks noGrp="1"/>
          </p:cNvSpPr>
          <p:nvPr>
            <p:ph type="sldNum" sz="quarter" idx="10"/>
          </p:nvPr>
        </p:nvSpPr>
        <p:spPr/>
        <p:txBody>
          <a:bodyPr/>
          <a:lstStyle/>
          <a:p>
            <a:fld id="{56482E3C-5814-4E72-BF66-999DCC6D65A2}" type="slidenum">
              <a:rPr lang="en-US" smtClean="0"/>
              <a:pPr/>
              <a:t>12</a:t>
            </a:fld>
            <a:endParaRPr lang="en-US"/>
          </a:p>
        </p:txBody>
      </p:sp>
    </p:spTree>
    <p:extLst>
      <p:ext uri="{BB962C8B-B14F-4D97-AF65-F5344CB8AC3E}">
        <p14:creationId xmlns:p14="http://schemas.microsoft.com/office/powerpoint/2010/main" val="10574485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89A2BD3-B3EE-4973-B770-A1A7C218DD85}" type="slidenum">
              <a:rPr lang="sl-SI"/>
              <a:pPr/>
              <a:t>13</a:t>
            </a:fld>
            <a:endParaRPr lang="sl-SI"/>
          </a:p>
        </p:txBody>
      </p:sp>
      <p:sp>
        <p:nvSpPr>
          <p:cNvPr id="205826" name="Rectangle 2"/>
          <p:cNvSpPr>
            <a:spLocks noGrp="1" noRot="1" noChangeAspect="1" noChangeArrowheads="1" noTextEdit="1"/>
          </p:cNvSpPr>
          <p:nvPr>
            <p:ph type="sldImg"/>
          </p:nvPr>
        </p:nvSpPr>
        <p:spPr>
          <a:ln/>
        </p:spPr>
      </p:sp>
      <p:sp>
        <p:nvSpPr>
          <p:cNvPr id="20582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3886404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A65CCD-61E5-46B1-BA88-0CA3454ADFE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SI"/>
          </a:p>
        </p:txBody>
      </p:sp>
      <p:sp>
        <p:nvSpPr>
          <p:cNvPr id="3" name="Subtitle 2">
            <a:extLst>
              <a:ext uri="{FF2B5EF4-FFF2-40B4-BE49-F238E27FC236}">
                <a16:creationId xmlns:a16="http://schemas.microsoft.com/office/drawing/2014/main" id="{AB052254-FDD2-4D29-81E9-4B34C8D65A3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SI"/>
          </a:p>
        </p:txBody>
      </p:sp>
      <p:sp>
        <p:nvSpPr>
          <p:cNvPr id="4" name="Date Placeholder 3">
            <a:extLst>
              <a:ext uri="{FF2B5EF4-FFF2-40B4-BE49-F238E27FC236}">
                <a16:creationId xmlns:a16="http://schemas.microsoft.com/office/drawing/2014/main" id="{65194E43-F326-477B-B0FE-31A46966D9DD}"/>
              </a:ext>
            </a:extLst>
          </p:cNvPr>
          <p:cNvSpPr>
            <a:spLocks noGrp="1"/>
          </p:cNvSpPr>
          <p:nvPr>
            <p:ph type="dt" sz="half" idx="10"/>
          </p:nvPr>
        </p:nvSpPr>
        <p:spPr/>
        <p:txBody>
          <a:bodyPr/>
          <a:lstStyle/>
          <a:p>
            <a:fld id="{A3A135C6-4B13-40EA-9CAB-BA70C7FB3F7B}" type="datetimeFigureOut">
              <a:rPr lang="en-SI" smtClean="0"/>
              <a:t>25/04/2023</a:t>
            </a:fld>
            <a:endParaRPr lang="en-SI"/>
          </a:p>
        </p:txBody>
      </p:sp>
      <p:sp>
        <p:nvSpPr>
          <p:cNvPr id="5" name="Footer Placeholder 4">
            <a:extLst>
              <a:ext uri="{FF2B5EF4-FFF2-40B4-BE49-F238E27FC236}">
                <a16:creationId xmlns:a16="http://schemas.microsoft.com/office/drawing/2014/main" id="{508EE5AC-1AC6-4044-9B11-0E95BC45FA95}"/>
              </a:ext>
            </a:extLst>
          </p:cNvPr>
          <p:cNvSpPr>
            <a:spLocks noGrp="1"/>
          </p:cNvSpPr>
          <p:nvPr>
            <p:ph type="ftr" sz="quarter" idx="11"/>
          </p:nvPr>
        </p:nvSpPr>
        <p:spPr/>
        <p:txBody>
          <a:bodyPr/>
          <a:lstStyle/>
          <a:p>
            <a:endParaRPr lang="en-SI"/>
          </a:p>
        </p:txBody>
      </p:sp>
      <p:sp>
        <p:nvSpPr>
          <p:cNvPr id="6" name="Slide Number Placeholder 5">
            <a:extLst>
              <a:ext uri="{FF2B5EF4-FFF2-40B4-BE49-F238E27FC236}">
                <a16:creationId xmlns:a16="http://schemas.microsoft.com/office/drawing/2014/main" id="{70C5A409-0CFB-4DB9-80D8-BBAA4D38F728}"/>
              </a:ext>
            </a:extLst>
          </p:cNvPr>
          <p:cNvSpPr>
            <a:spLocks noGrp="1"/>
          </p:cNvSpPr>
          <p:nvPr>
            <p:ph type="sldNum" sz="quarter" idx="12"/>
          </p:nvPr>
        </p:nvSpPr>
        <p:spPr/>
        <p:txBody>
          <a:bodyPr/>
          <a:lstStyle/>
          <a:p>
            <a:fld id="{97FF4A32-870B-4F1E-99C2-A20F03602175}" type="slidenum">
              <a:rPr lang="en-SI" smtClean="0"/>
              <a:t>‹#›</a:t>
            </a:fld>
            <a:endParaRPr lang="en-SI"/>
          </a:p>
        </p:txBody>
      </p:sp>
    </p:spTree>
    <p:extLst>
      <p:ext uri="{BB962C8B-B14F-4D97-AF65-F5344CB8AC3E}">
        <p14:creationId xmlns:p14="http://schemas.microsoft.com/office/powerpoint/2010/main" val="2785523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E2CD03-E249-46AC-8ED5-506B5A3A1B2D}"/>
              </a:ext>
            </a:extLst>
          </p:cNvPr>
          <p:cNvSpPr>
            <a:spLocks noGrp="1"/>
          </p:cNvSpPr>
          <p:nvPr>
            <p:ph type="title"/>
          </p:nvPr>
        </p:nvSpPr>
        <p:spPr/>
        <p:txBody>
          <a:bodyPr/>
          <a:lstStyle/>
          <a:p>
            <a:r>
              <a:rPr lang="en-US"/>
              <a:t>Click to edit Master title style</a:t>
            </a:r>
            <a:endParaRPr lang="en-SI"/>
          </a:p>
        </p:txBody>
      </p:sp>
      <p:sp>
        <p:nvSpPr>
          <p:cNvPr id="3" name="Vertical Text Placeholder 2">
            <a:extLst>
              <a:ext uri="{FF2B5EF4-FFF2-40B4-BE49-F238E27FC236}">
                <a16:creationId xmlns:a16="http://schemas.microsoft.com/office/drawing/2014/main" id="{85F0982B-BBFA-42C0-AD64-17DC9983996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I"/>
          </a:p>
        </p:txBody>
      </p:sp>
      <p:sp>
        <p:nvSpPr>
          <p:cNvPr id="4" name="Date Placeholder 3">
            <a:extLst>
              <a:ext uri="{FF2B5EF4-FFF2-40B4-BE49-F238E27FC236}">
                <a16:creationId xmlns:a16="http://schemas.microsoft.com/office/drawing/2014/main" id="{F3639262-2958-4BC7-8B5B-D539E3794CFE}"/>
              </a:ext>
            </a:extLst>
          </p:cNvPr>
          <p:cNvSpPr>
            <a:spLocks noGrp="1"/>
          </p:cNvSpPr>
          <p:nvPr>
            <p:ph type="dt" sz="half" idx="10"/>
          </p:nvPr>
        </p:nvSpPr>
        <p:spPr/>
        <p:txBody>
          <a:bodyPr/>
          <a:lstStyle/>
          <a:p>
            <a:fld id="{A3A135C6-4B13-40EA-9CAB-BA70C7FB3F7B}" type="datetimeFigureOut">
              <a:rPr lang="en-SI" smtClean="0"/>
              <a:t>25/04/2023</a:t>
            </a:fld>
            <a:endParaRPr lang="en-SI"/>
          </a:p>
        </p:txBody>
      </p:sp>
      <p:sp>
        <p:nvSpPr>
          <p:cNvPr id="5" name="Footer Placeholder 4">
            <a:extLst>
              <a:ext uri="{FF2B5EF4-FFF2-40B4-BE49-F238E27FC236}">
                <a16:creationId xmlns:a16="http://schemas.microsoft.com/office/drawing/2014/main" id="{C1A2823C-0F87-4C55-AC7F-0430247BC25E}"/>
              </a:ext>
            </a:extLst>
          </p:cNvPr>
          <p:cNvSpPr>
            <a:spLocks noGrp="1"/>
          </p:cNvSpPr>
          <p:nvPr>
            <p:ph type="ftr" sz="quarter" idx="11"/>
          </p:nvPr>
        </p:nvSpPr>
        <p:spPr/>
        <p:txBody>
          <a:bodyPr/>
          <a:lstStyle/>
          <a:p>
            <a:endParaRPr lang="en-SI"/>
          </a:p>
        </p:txBody>
      </p:sp>
      <p:sp>
        <p:nvSpPr>
          <p:cNvPr id="6" name="Slide Number Placeholder 5">
            <a:extLst>
              <a:ext uri="{FF2B5EF4-FFF2-40B4-BE49-F238E27FC236}">
                <a16:creationId xmlns:a16="http://schemas.microsoft.com/office/drawing/2014/main" id="{CA134E15-28AA-4332-9EDC-2F7F21F0F3FD}"/>
              </a:ext>
            </a:extLst>
          </p:cNvPr>
          <p:cNvSpPr>
            <a:spLocks noGrp="1"/>
          </p:cNvSpPr>
          <p:nvPr>
            <p:ph type="sldNum" sz="quarter" idx="12"/>
          </p:nvPr>
        </p:nvSpPr>
        <p:spPr/>
        <p:txBody>
          <a:bodyPr/>
          <a:lstStyle/>
          <a:p>
            <a:fld id="{97FF4A32-870B-4F1E-99C2-A20F03602175}" type="slidenum">
              <a:rPr lang="en-SI" smtClean="0"/>
              <a:t>‹#›</a:t>
            </a:fld>
            <a:endParaRPr lang="en-SI"/>
          </a:p>
        </p:txBody>
      </p:sp>
    </p:spTree>
    <p:extLst>
      <p:ext uri="{BB962C8B-B14F-4D97-AF65-F5344CB8AC3E}">
        <p14:creationId xmlns:p14="http://schemas.microsoft.com/office/powerpoint/2010/main" val="36617227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E0B60A9-080D-4482-8927-B0D7E7C4F68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SI"/>
          </a:p>
        </p:txBody>
      </p:sp>
      <p:sp>
        <p:nvSpPr>
          <p:cNvPr id="3" name="Vertical Text Placeholder 2">
            <a:extLst>
              <a:ext uri="{FF2B5EF4-FFF2-40B4-BE49-F238E27FC236}">
                <a16:creationId xmlns:a16="http://schemas.microsoft.com/office/drawing/2014/main" id="{3BE8A882-3272-4E8A-A786-F218A74A3D3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I"/>
          </a:p>
        </p:txBody>
      </p:sp>
      <p:sp>
        <p:nvSpPr>
          <p:cNvPr id="4" name="Date Placeholder 3">
            <a:extLst>
              <a:ext uri="{FF2B5EF4-FFF2-40B4-BE49-F238E27FC236}">
                <a16:creationId xmlns:a16="http://schemas.microsoft.com/office/drawing/2014/main" id="{0EB15A30-80FE-4136-A6AC-829A3FDF7E8F}"/>
              </a:ext>
            </a:extLst>
          </p:cNvPr>
          <p:cNvSpPr>
            <a:spLocks noGrp="1"/>
          </p:cNvSpPr>
          <p:nvPr>
            <p:ph type="dt" sz="half" idx="10"/>
          </p:nvPr>
        </p:nvSpPr>
        <p:spPr/>
        <p:txBody>
          <a:bodyPr/>
          <a:lstStyle/>
          <a:p>
            <a:fld id="{A3A135C6-4B13-40EA-9CAB-BA70C7FB3F7B}" type="datetimeFigureOut">
              <a:rPr lang="en-SI" smtClean="0"/>
              <a:t>25/04/2023</a:t>
            </a:fld>
            <a:endParaRPr lang="en-SI"/>
          </a:p>
        </p:txBody>
      </p:sp>
      <p:sp>
        <p:nvSpPr>
          <p:cNvPr id="5" name="Footer Placeholder 4">
            <a:extLst>
              <a:ext uri="{FF2B5EF4-FFF2-40B4-BE49-F238E27FC236}">
                <a16:creationId xmlns:a16="http://schemas.microsoft.com/office/drawing/2014/main" id="{BEBCAFCD-3D7F-427B-A76D-97B5EACBE767}"/>
              </a:ext>
            </a:extLst>
          </p:cNvPr>
          <p:cNvSpPr>
            <a:spLocks noGrp="1"/>
          </p:cNvSpPr>
          <p:nvPr>
            <p:ph type="ftr" sz="quarter" idx="11"/>
          </p:nvPr>
        </p:nvSpPr>
        <p:spPr/>
        <p:txBody>
          <a:bodyPr/>
          <a:lstStyle/>
          <a:p>
            <a:endParaRPr lang="en-SI"/>
          </a:p>
        </p:txBody>
      </p:sp>
      <p:sp>
        <p:nvSpPr>
          <p:cNvPr id="6" name="Slide Number Placeholder 5">
            <a:extLst>
              <a:ext uri="{FF2B5EF4-FFF2-40B4-BE49-F238E27FC236}">
                <a16:creationId xmlns:a16="http://schemas.microsoft.com/office/drawing/2014/main" id="{55FF2900-7DA5-44CC-9753-1C38573F4A97}"/>
              </a:ext>
            </a:extLst>
          </p:cNvPr>
          <p:cNvSpPr>
            <a:spLocks noGrp="1"/>
          </p:cNvSpPr>
          <p:nvPr>
            <p:ph type="sldNum" sz="quarter" idx="12"/>
          </p:nvPr>
        </p:nvSpPr>
        <p:spPr/>
        <p:txBody>
          <a:bodyPr/>
          <a:lstStyle/>
          <a:p>
            <a:fld id="{97FF4A32-870B-4F1E-99C2-A20F03602175}" type="slidenum">
              <a:rPr lang="en-SI" smtClean="0"/>
              <a:t>‹#›</a:t>
            </a:fld>
            <a:endParaRPr lang="en-SI"/>
          </a:p>
        </p:txBody>
      </p:sp>
    </p:spTree>
    <p:extLst>
      <p:ext uri="{BB962C8B-B14F-4D97-AF65-F5344CB8AC3E}">
        <p14:creationId xmlns:p14="http://schemas.microsoft.com/office/powerpoint/2010/main" val="41993772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11326-5118-4DF0-859F-9352E668915C}"/>
              </a:ext>
            </a:extLst>
          </p:cNvPr>
          <p:cNvSpPr>
            <a:spLocks noGrp="1"/>
          </p:cNvSpPr>
          <p:nvPr>
            <p:ph type="title"/>
          </p:nvPr>
        </p:nvSpPr>
        <p:spPr/>
        <p:txBody>
          <a:bodyPr/>
          <a:lstStyle/>
          <a:p>
            <a:r>
              <a:rPr lang="en-US"/>
              <a:t>Click to edit Master title style</a:t>
            </a:r>
            <a:endParaRPr lang="en-SI"/>
          </a:p>
        </p:txBody>
      </p:sp>
      <p:sp>
        <p:nvSpPr>
          <p:cNvPr id="3" name="Content Placeholder 2">
            <a:extLst>
              <a:ext uri="{FF2B5EF4-FFF2-40B4-BE49-F238E27FC236}">
                <a16:creationId xmlns:a16="http://schemas.microsoft.com/office/drawing/2014/main" id="{77D888A4-5C39-4E7B-A2D4-656B26FB311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I"/>
          </a:p>
        </p:txBody>
      </p:sp>
      <p:sp>
        <p:nvSpPr>
          <p:cNvPr id="4" name="Date Placeholder 3">
            <a:extLst>
              <a:ext uri="{FF2B5EF4-FFF2-40B4-BE49-F238E27FC236}">
                <a16:creationId xmlns:a16="http://schemas.microsoft.com/office/drawing/2014/main" id="{DBED8273-FB24-4BA5-B623-5A023CAFF8D5}"/>
              </a:ext>
            </a:extLst>
          </p:cNvPr>
          <p:cNvSpPr>
            <a:spLocks noGrp="1"/>
          </p:cNvSpPr>
          <p:nvPr>
            <p:ph type="dt" sz="half" idx="10"/>
          </p:nvPr>
        </p:nvSpPr>
        <p:spPr/>
        <p:txBody>
          <a:bodyPr/>
          <a:lstStyle/>
          <a:p>
            <a:fld id="{A3A135C6-4B13-40EA-9CAB-BA70C7FB3F7B}" type="datetimeFigureOut">
              <a:rPr lang="en-SI" smtClean="0"/>
              <a:t>25/04/2023</a:t>
            </a:fld>
            <a:endParaRPr lang="en-SI"/>
          </a:p>
        </p:txBody>
      </p:sp>
      <p:sp>
        <p:nvSpPr>
          <p:cNvPr id="5" name="Footer Placeholder 4">
            <a:extLst>
              <a:ext uri="{FF2B5EF4-FFF2-40B4-BE49-F238E27FC236}">
                <a16:creationId xmlns:a16="http://schemas.microsoft.com/office/drawing/2014/main" id="{D241E20E-9628-4A44-998E-15532E61DE46}"/>
              </a:ext>
            </a:extLst>
          </p:cNvPr>
          <p:cNvSpPr>
            <a:spLocks noGrp="1"/>
          </p:cNvSpPr>
          <p:nvPr>
            <p:ph type="ftr" sz="quarter" idx="11"/>
          </p:nvPr>
        </p:nvSpPr>
        <p:spPr/>
        <p:txBody>
          <a:bodyPr/>
          <a:lstStyle/>
          <a:p>
            <a:endParaRPr lang="en-SI"/>
          </a:p>
        </p:txBody>
      </p:sp>
      <p:sp>
        <p:nvSpPr>
          <p:cNvPr id="6" name="Slide Number Placeholder 5">
            <a:extLst>
              <a:ext uri="{FF2B5EF4-FFF2-40B4-BE49-F238E27FC236}">
                <a16:creationId xmlns:a16="http://schemas.microsoft.com/office/drawing/2014/main" id="{ECA89300-7E1E-49EC-AEAA-AD1EDA0AD976}"/>
              </a:ext>
            </a:extLst>
          </p:cNvPr>
          <p:cNvSpPr>
            <a:spLocks noGrp="1"/>
          </p:cNvSpPr>
          <p:nvPr>
            <p:ph type="sldNum" sz="quarter" idx="12"/>
          </p:nvPr>
        </p:nvSpPr>
        <p:spPr/>
        <p:txBody>
          <a:bodyPr/>
          <a:lstStyle/>
          <a:p>
            <a:fld id="{97FF4A32-870B-4F1E-99C2-A20F03602175}" type="slidenum">
              <a:rPr lang="en-SI" smtClean="0"/>
              <a:t>‹#›</a:t>
            </a:fld>
            <a:endParaRPr lang="en-SI"/>
          </a:p>
        </p:txBody>
      </p:sp>
    </p:spTree>
    <p:extLst>
      <p:ext uri="{BB962C8B-B14F-4D97-AF65-F5344CB8AC3E}">
        <p14:creationId xmlns:p14="http://schemas.microsoft.com/office/powerpoint/2010/main" val="26222076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6F98B-B2ED-4A31-B92D-618966E3157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SI"/>
          </a:p>
        </p:txBody>
      </p:sp>
      <p:sp>
        <p:nvSpPr>
          <p:cNvPr id="3" name="Text Placeholder 2">
            <a:extLst>
              <a:ext uri="{FF2B5EF4-FFF2-40B4-BE49-F238E27FC236}">
                <a16:creationId xmlns:a16="http://schemas.microsoft.com/office/drawing/2014/main" id="{0DDF80D4-D0F7-400A-8C80-4520C2A1896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85CDDF2-3AEB-4D6E-97CD-E03FD3D10334}"/>
              </a:ext>
            </a:extLst>
          </p:cNvPr>
          <p:cNvSpPr>
            <a:spLocks noGrp="1"/>
          </p:cNvSpPr>
          <p:nvPr>
            <p:ph type="dt" sz="half" idx="10"/>
          </p:nvPr>
        </p:nvSpPr>
        <p:spPr/>
        <p:txBody>
          <a:bodyPr/>
          <a:lstStyle/>
          <a:p>
            <a:fld id="{A3A135C6-4B13-40EA-9CAB-BA70C7FB3F7B}" type="datetimeFigureOut">
              <a:rPr lang="en-SI" smtClean="0"/>
              <a:t>25/04/2023</a:t>
            </a:fld>
            <a:endParaRPr lang="en-SI"/>
          </a:p>
        </p:txBody>
      </p:sp>
      <p:sp>
        <p:nvSpPr>
          <p:cNvPr id="5" name="Footer Placeholder 4">
            <a:extLst>
              <a:ext uri="{FF2B5EF4-FFF2-40B4-BE49-F238E27FC236}">
                <a16:creationId xmlns:a16="http://schemas.microsoft.com/office/drawing/2014/main" id="{D60178FE-1C24-462B-BAC8-206DA5CA6451}"/>
              </a:ext>
            </a:extLst>
          </p:cNvPr>
          <p:cNvSpPr>
            <a:spLocks noGrp="1"/>
          </p:cNvSpPr>
          <p:nvPr>
            <p:ph type="ftr" sz="quarter" idx="11"/>
          </p:nvPr>
        </p:nvSpPr>
        <p:spPr/>
        <p:txBody>
          <a:bodyPr/>
          <a:lstStyle/>
          <a:p>
            <a:endParaRPr lang="en-SI"/>
          </a:p>
        </p:txBody>
      </p:sp>
      <p:sp>
        <p:nvSpPr>
          <p:cNvPr id="6" name="Slide Number Placeholder 5">
            <a:extLst>
              <a:ext uri="{FF2B5EF4-FFF2-40B4-BE49-F238E27FC236}">
                <a16:creationId xmlns:a16="http://schemas.microsoft.com/office/drawing/2014/main" id="{88F12F5F-4A64-4BD4-841B-B4AE54250760}"/>
              </a:ext>
            </a:extLst>
          </p:cNvPr>
          <p:cNvSpPr>
            <a:spLocks noGrp="1"/>
          </p:cNvSpPr>
          <p:nvPr>
            <p:ph type="sldNum" sz="quarter" idx="12"/>
          </p:nvPr>
        </p:nvSpPr>
        <p:spPr/>
        <p:txBody>
          <a:bodyPr/>
          <a:lstStyle/>
          <a:p>
            <a:fld id="{97FF4A32-870B-4F1E-99C2-A20F03602175}" type="slidenum">
              <a:rPr lang="en-SI" smtClean="0"/>
              <a:t>‹#›</a:t>
            </a:fld>
            <a:endParaRPr lang="en-SI"/>
          </a:p>
        </p:txBody>
      </p:sp>
    </p:spTree>
    <p:extLst>
      <p:ext uri="{BB962C8B-B14F-4D97-AF65-F5344CB8AC3E}">
        <p14:creationId xmlns:p14="http://schemas.microsoft.com/office/powerpoint/2010/main" val="13171454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5FAF3-BAB9-4D16-90B4-5E079FEA4499}"/>
              </a:ext>
            </a:extLst>
          </p:cNvPr>
          <p:cNvSpPr>
            <a:spLocks noGrp="1"/>
          </p:cNvSpPr>
          <p:nvPr>
            <p:ph type="title"/>
          </p:nvPr>
        </p:nvSpPr>
        <p:spPr/>
        <p:txBody>
          <a:bodyPr/>
          <a:lstStyle/>
          <a:p>
            <a:r>
              <a:rPr lang="en-US"/>
              <a:t>Click to edit Master title style</a:t>
            </a:r>
            <a:endParaRPr lang="en-SI"/>
          </a:p>
        </p:txBody>
      </p:sp>
      <p:sp>
        <p:nvSpPr>
          <p:cNvPr id="3" name="Content Placeholder 2">
            <a:extLst>
              <a:ext uri="{FF2B5EF4-FFF2-40B4-BE49-F238E27FC236}">
                <a16:creationId xmlns:a16="http://schemas.microsoft.com/office/drawing/2014/main" id="{A87C1515-E26F-402F-A930-128C8DF9C8E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I"/>
          </a:p>
        </p:txBody>
      </p:sp>
      <p:sp>
        <p:nvSpPr>
          <p:cNvPr id="4" name="Content Placeholder 3">
            <a:extLst>
              <a:ext uri="{FF2B5EF4-FFF2-40B4-BE49-F238E27FC236}">
                <a16:creationId xmlns:a16="http://schemas.microsoft.com/office/drawing/2014/main" id="{2D2E3EAD-5B6A-4E23-BFCB-7794AC836CC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I"/>
          </a:p>
        </p:txBody>
      </p:sp>
      <p:sp>
        <p:nvSpPr>
          <p:cNvPr id="5" name="Date Placeholder 4">
            <a:extLst>
              <a:ext uri="{FF2B5EF4-FFF2-40B4-BE49-F238E27FC236}">
                <a16:creationId xmlns:a16="http://schemas.microsoft.com/office/drawing/2014/main" id="{8F0024BE-30A5-4AED-A2F3-BBF6183BCFDF}"/>
              </a:ext>
            </a:extLst>
          </p:cNvPr>
          <p:cNvSpPr>
            <a:spLocks noGrp="1"/>
          </p:cNvSpPr>
          <p:nvPr>
            <p:ph type="dt" sz="half" idx="10"/>
          </p:nvPr>
        </p:nvSpPr>
        <p:spPr/>
        <p:txBody>
          <a:bodyPr/>
          <a:lstStyle/>
          <a:p>
            <a:fld id="{A3A135C6-4B13-40EA-9CAB-BA70C7FB3F7B}" type="datetimeFigureOut">
              <a:rPr lang="en-SI" smtClean="0"/>
              <a:t>25/04/2023</a:t>
            </a:fld>
            <a:endParaRPr lang="en-SI"/>
          </a:p>
        </p:txBody>
      </p:sp>
      <p:sp>
        <p:nvSpPr>
          <p:cNvPr id="6" name="Footer Placeholder 5">
            <a:extLst>
              <a:ext uri="{FF2B5EF4-FFF2-40B4-BE49-F238E27FC236}">
                <a16:creationId xmlns:a16="http://schemas.microsoft.com/office/drawing/2014/main" id="{DE57D0FE-F20C-46E3-B3C7-8C3487B3F61C}"/>
              </a:ext>
            </a:extLst>
          </p:cNvPr>
          <p:cNvSpPr>
            <a:spLocks noGrp="1"/>
          </p:cNvSpPr>
          <p:nvPr>
            <p:ph type="ftr" sz="quarter" idx="11"/>
          </p:nvPr>
        </p:nvSpPr>
        <p:spPr/>
        <p:txBody>
          <a:bodyPr/>
          <a:lstStyle/>
          <a:p>
            <a:endParaRPr lang="en-SI"/>
          </a:p>
        </p:txBody>
      </p:sp>
      <p:sp>
        <p:nvSpPr>
          <p:cNvPr id="7" name="Slide Number Placeholder 6">
            <a:extLst>
              <a:ext uri="{FF2B5EF4-FFF2-40B4-BE49-F238E27FC236}">
                <a16:creationId xmlns:a16="http://schemas.microsoft.com/office/drawing/2014/main" id="{D2DE4F7E-A6A5-4965-9D67-17AE670E797C}"/>
              </a:ext>
            </a:extLst>
          </p:cNvPr>
          <p:cNvSpPr>
            <a:spLocks noGrp="1"/>
          </p:cNvSpPr>
          <p:nvPr>
            <p:ph type="sldNum" sz="quarter" idx="12"/>
          </p:nvPr>
        </p:nvSpPr>
        <p:spPr/>
        <p:txBody>
          <a:bodyPr/>
          <a:lstStyle/>
          <a:p>
            <a:fld id="{97FF4A32-870B-4F1E-99C2-A20F03602175}" type="slidenum">
              <a:rPr lang="en-SI" smtClean="0"/>
              <a:t>‹#›</a:t>
            </a:fld>
            <a:endParaRPr lang="en-SI"/>
          </a:p>
        </p:txBody>
      </p:sp>
    </p:spTree>
    <p:extLst>
      <p:ext uri="{BB962C8B-B14F-4D97-AF65-F5344CB8AC3E}">
        <p14:creationId xmlns:p14="http://schemas.microsoft.com/office/powerpoint/2010/main" val="22059695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869A1-293A-40DF-BB96-A76E626E7761}"/>
              </a:ext>
            </a:extLst>
          </p:cNvPr>
          <p:cNvSpPr>
            <a:spLocks noGrp="1"/>
          </p:cNvSpPr>
          <p:nvPr>
            <p:ph type="title"/>
          </p:nvPr>
        </p:nvSpPr>
        <p:spPr>
          <a:xfrm>
            <a:off x="839788" y="365125"/>
            <a:ext cx="10515600" cy="1325563"/>
          </a:xfrm>
        </p:spPr>
        <p:txBody>
          <a:bodyPr/>
          <a:lstStyle/>
          <a:p>
            <a:r>
              <a:rPr lang="en-US"/>
              <a:t>Click to edit Master title style</a:t>
            </a:r>
            <a:endParaRPr lang="en-SI"/>
          </a:p>
        </p:txBody>
      </p:sp>
      <p:sp>
        <p:nvSpPr>
          <p:cNvPr id="3" name="Text Placeholder 2">
            <a:extLst>
              <a:ext uri="{FF2B5EF4-FFF2-40B4-BE49-F238E27FC236}">
                <a16:creationId xmlns:a16="http://schemas.microsoft.com/office/drawing/2014/main" id="{72717121-C85B-4889-9281-30CAC1AC5BA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715D1C0-EB4D-4299-8E77-8BCED6B70F9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I"/>
          </a:p>
        </p:txBody>
      </p:sp>
      <p:sp>
        <p:nvSpPr>
          <p:cNvPr id="5" name="Text Placeholder 4">
            <a:extLst>
              <a:ext uri="{FF2B5EF4-FFF2-40B4-BE49-F238E27FC236}">
                <a16:creationId xmlns:a16="http://schemas.microsoft.com/office/drawing/2014/main" id="{490177FD-03F1-46D9-B1BF-19EB8C2CAA2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88ABC43-1C25-4E97-8C36-6EAC8ADA617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I"/>
          </a:p>
        </p:txBody>
      </p:sp>
      <p:sp>
        <p:nvSpPr>
          <p:cNvPr id="7" name="Date Placeholder 6">
            <a:extLst>
              <a:ext uri="{FF2B5EF4-FFF2-40B4-BE49-F238E27FC236}">
                <a16:creationId xmlns:a16="http://schemas.microsoft.com/office/drawing/2014/main" id="{BCD47010-7310-4B07-8899-5E95CB4C788D}"/>
              </a:ext>
            </a:extLst>
          </p:cNvPr>
          <p:cNvSpPr>
            <a:spLocks noGrp="1"/>
          </p:cNvSpPr>
          <p:nvPr>
            <p:ph type="dt" sz="half" idx="10"/>
          </p:nvPr>
        </p:nvSpPr>
        <p:spPr/>
        <p:txBody>
          <a:bodyPr/>
          <a:lstStyle/>
          <a:p>
            <a:fld id="{A3A135C6-4B13-40EA-9CAB-BA70C7FB3F7B}" type="datetimeFigureOut">
              <a:rPr lang="en-SI" smtClean="0"/>
              <a:t>25/04/2023</a:t>
            </a:fld>
            <a:endParaRPr lang="en-SI"/>
          </a:p>
        </p:txBody>
      </p:sp>
      <p:sp>
        <p:nvSpPr>
          <p:cNvPr id="8" name="Footer Placeholder 7">
            <a:extLst>
              <a:ext uri="{FF2B5EF4-FFF2-40B4-BE49-F238E27FC236}">
                <a16:creationId xmlns:a16="http://schemas.microsoft.com/office/drawing/2014/main" id="{1B4DED99-9498-4077-A0C6-F5FFAB36FA36}"/>
              </a:ext>
            </a:extLst>
          </p:cNvPr>
          <p:cNvSpPr>
            <a:spLocks noGrp="1"/>
          </p:cNvSpPr>
          <p:nvPr>
            <p:ph type="ftr" sz="quarter" idx="11"/>
          </p:nvPr>
        </p:nvSpPr>
        <p:spPr/>
        <p:txBody>
          <a:bodyPr/>
          <a:lstStyle/>
          <a:p>
            <a:endParaRPr lang="en-SI"/>
          </a:p>
        </p:txBody>
      </p:sp>
      <p:sp>
        <p:nvSpPr>
          <p:cNvPr id="9" name="Slide Number Placeholder 8">
            <a:extLst>
              <a:ext uri="{FF2B5EF4-FFF2-40B4-BE49-F238E27FC236}">
                <a16:creationId xmlns:a16="http://schemas.microsoft.com/office/drawing/2014/main" id="{539D193E-183F-4A47-A4F1-509C124FE7E1}"/>
              </a:ext>
            </a:extLst>
          </p:cNvPr>
          <p:cNvSpPr>
            <a:spLocks noGrp="1"/>
          </p:cNvSpPr>
          <p:nvPr>
            <p:ph type="sldNum" sz="quarter" idx="12"/>
          </p:nvPr>
        </p:nvSpPr>
        <p:spPr/>
        <p:txBody>
          <a:bodyPr/>
          <a:lstStyle/>
          <a:p>
            <a:fld id="{97FF4A32-870B-4F1E-99C2-A20F03602175}" type="slidenum">
              <a:rPr lang="en-SI" smtClean="0"/>
              <a:t>‹#›</a:t>
            </a:fld>
            <a:endParaRPr lang="en-SI"/>
          </a:p>
        </p:txBody>
      </p:sp>
    </p:spTree>
    <p:extLst>
      <p:ext uri="{BB962C8B-B14F-4D97-AF65-F5344CB8AC3E}">
        <p14:creationId xmlns:p14="http://schemas.microsoft.com/office/powerpoint/2010/main" val="18567487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BEB7F-11DE-40EC-A201-14F31902A61A}"/>
              </a:ext>
            </a:extLst>
          </p:cNvPr>
          <p:cNvSpPr>
            <a:spLocks noGrp="1"/>
          </p:cNvSpPr>
          <p:nvPr>
            <p:ph type="title"/>
          </p:nvPr>
        </p:nvSpPr>
        <p:spPr/>
        <p:txBody>
          <a:bodyPr/>
          <a:lstStyle/>
          <a:p>
            <a:r>
              <a:rPr lang="en-US"/>
              <a:t>Click to edit Master title style</a:t>
            </a:r>
            <a:endParaRPr lang="en-SI"/>
          </a:p>
        </p:txBody>
      </p:sp>
      <p:sp>
        <p:nvSpPr>
          <p:cNvPr id="3" name="Date Placeholder 2">
            <a:extLst>
              <a:ext uri="{FF2B5EF4-FFF2-40B4-BE49-F238E27FC236}">
                <a16:creationId xmlns:a16="http://schemas.microsoft.com/office/drawing/2014/main" id="{19FEEF9D-C9E7-43B6-9ED9-A00127EBEB53}"/>
              </a:ext>
            </a:extLst>
          </p:cNvPr>
          <p:cNvSpPr>
            <a:spLocks noGrp="1"/>
          </p:cNvSpPr>
          <p:nvPr>
            <p:ph type="dt" sz="half" idx="10"/>
          </p:nvPr>
        </p:nvSpPr>
        <p:spPr/>
        <p:txBody>
          <a:bodyPr/>
          <a:lstStyle/>
          <a:p>
            <a:fld id="{A3A135C6-4B13-40EA-9CAB-BA70C7FB3F7B}" type="datetimeFigureOut">
              <a:rPr lang="en-SI" smtClean="0"/>
              <a:t>25/04/2023</a:t>
            </a:fld>
            <a:endParaRPr lang="en-SI"/>
          </a:p>
        </p:txBody>
      </p:sp>
      <p:sp>
        <p:nvSpPr>
          <p:cNvPr id="4" name="Footer Placeholder 3">
            <a:extLst>
              <a:ext uri="{FF2B5EF4-FFF2-40B4-BE49-F238E27FC236}">
                <a16:creationId xmlns:a16="http://schemas.microsoft.com/office/drawing/2014/main" id="{469D55BE-A8AB-4722-8CD0-D3AFF8AE2F20}"/>
              </a:ext>
            </a:extLst>
          </p:cNvPr>
          <p:cNvSpPr>
            <a:spLocks noGrp="1"/>
          </p:cNvSpPr>
          <p:nvPr>
            <p:ph type="ftr" sz="quarter" idx="11"/>
          </p:nvPr>
        </p:nvSpPr>
        <p:spPr/>
        <p:txBody>
          <a:bodyPr/>
          <a:lstStyle/>
          <a:p>
            <a:endParaRPr lang="en-SI"/>
          </a:p>
        </p:txBody>
      </p:sp>
      <p:sp>
        <p:nvSpPr>
          <p:cNvPr id="5" name="Slide Number Placeholder 4">
            <a:extLst>
              <a:ext uri="{FF2B5EF4-FFF2-40B4-BE49-F238E27FC236}">
                <a16:creationId xmlns:a16="http://schemas.microsoft.com/office/drawing/2014/main" id="{2462EFBC-8F8A-44D5-9853-87D4B81C79B4}"/>
              </a:ext>
            </a:extLst>
          </p:cNvPr>
          <p:cNvSpPr>
            <a:spLocks noGrp="1"/>
          </p:cNvSpPr>
          <p:nvPr>
            <p:ph type="sldNum" sz="quarter" idx="12"/>
          </p:nvPr>
        </p:nvSpPr>
        <p:spPr/>
        <p:txBody>
          <a:bodyPr/>
          <a:lstStyle/>
          <a:p>
            <a:fld id="{97FF4A32-870B-4F1E-99C2-A20F03602175}" type="slidenum">
              <a:rPr lang="en-SI" smtClean="0"/>
              <a:t>‹#›</a:t>
            </a:fld>
            <a:endParaRPr lang="en-SI"/>
          </a:p>
        </p:txBody>
      </p:sp>
    </p:spTree>
    <p:extLst>
      <p:ext uri="{BB962C8B-B14F-4D97-AF65-F5344CB8AC3E}">
        <p14:creationId xmlns:p14="http://schemas.microsoft.com/office/powerpoint/2010/main" val="23715865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46FCAB2-B081-4239-9394-9FDEB72782F9}"/>
              </a:ext>
            </a:extLst>
          </p:cNvPr>
          <p:cNvSpPr>
            <a:spLocks noGrp="1"/>
          </p:cNvSpPr>
          <p:nvPr>
            <p:ph type="dt" sz="half" idx="10"/>
          </p:nvPr>
        </p:nvSpPr>
        <p:spPr/>
        <p:txBody>
          <a:bodyPr/>
          <a:lstStyle/>
          <a:p>
            <a:fld id="{A3A135C6-4B13-40EA-9CAB-BA70C7FB3F7B}" type="datetimeFigureOut">
              <a:rPr lang="en-SI" smtClean="0"/>
              <a:t>25/04/2023</a:t>
            </a:fld>
            <a:endParaRPr lang="en-SI"/>
          </a:p>
        </p:txBody>
      </p:sp>
      <p:sp>
        <p:nvSpPr>
          <p:cNvPr id="3" name="Footer Placeholder 2">
            <a:extLst>
              <a:ext uri="{FF2B5EF4-FFF2-40B4-BE49-F238E27FC236}">
                <a16:creationId xmlns:a16="http://schemas.microsoft.com/office/drawing/2014/main" id="{6C77559A-C98A-4D40-B8E0-FC552BA7873E}"/>
              </a:ext>
            </a:extLst>
          </p:cNvPr>
          <p:cNvSpPr>
            <a:spLocks noGrp="1"/>
          </p:cNvSpPr>
          <p:nvPr>
            <p:ph type="ftr" sz="quarter" idx="11"/>
          </p:nvPr>
        </p:nvSpPr>
        <p:spPr/>
        <p:txBody>
          <a:bodyPr/>
          <a:lstStyle/>
          <a:p>
            <a:endParaRPr lang="en-SI"/>
          </a:p>
        </p:txBody>
      </p:sp>
      <p:sp>
        <p:nvSpPr>
          <p:cNvPr id="4" name="Slide Number Placeholder 3">
            <a:extLst>
              <a:ext uri="{FF2B5EF4-FFF2-40B4-BE49-F238E27FC236}">
                <a16:creationId xmlns:a16="http://schemas.microsoft.com/office/drawing/2014/main" id="{AC6C5BA5-D4B2-41A3-B411-577C3ED1E3EA}"/>
              </a:ext>
            </a:extLst>
          </p:cNvPr>
          <p:cNvSpPr>
            <a:spLocks noGrp="1"/>
          </p:cNvSpPr>
          <p:nvPr>
            <p:ph type="sldNum" sz="quarter" idx="12"/>
          </p:nvPr>
        </p:nvSpPr>
        <p:spPr/>
        <p:txBody>
          <a:bodyPr/>
          <a:lstStyle/>
          <a:p>
            <a:fld id="{97FF4A32-870B-4F1E-99C2-A20F03602175}" type="slidenum">
              <a:rPr lang="en-SI" smtClean="0"/>
              <a:t>‹#›</a:t>
            </a:fld>
            <a:endParaRPr lang="en-SI"/>
          </a:p>
        </p:txBody>
      </p:sp>
    </p:spTree>
    <p:extLst>
      <p:ext uri="{BB962C8B-B14F-4D97-AF65-F5344CB8AC3E}">
        <p14:creationId xmlns:p14="http://schemas.microsoft.com/office/powerpoint/2010/main" val="42533478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21488-EED7-4BE8-AEEA-F6ACAC7416D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SI"/>
          </a:p>
        </p:txBody>
      </p:sp>
      <p:sp>
        <p:nvSpPr>
          <p:cNvPr id="3" name="Content Placeholder 2">
            <a:extLst>
              <a:ext uri="{FF2B5EF4-FFF2-40B4-BE49-F238E27FC236}">
                <a16:creationId xmlns:a16="http://schemas.microsoft.com/office/drawing/2014/main" id="{E567DF89-8374-4A72-8FD1-2BD7ED66C39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I"/>
          </a:p>
        </p:txBody>
      </p:sp>
      <p:sp>
        <p:nvSpPr>
          <p:cNvPr id="4" name="Text Placeholder 3">
            <a:extLst>
              <a:ext uri="{FF2B5EF4-FFF2-40B4-BE49-F238E27FC236}">
                <a16:creationId xmlns:a16="http://schemas.microsoft.com/office/drawing/2014/main" id="{F6C3443E-6ED6-436F-944B-6F86C282BA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BBFD230-D456-43F8-94FD-0C66B9940AD1}"/>
              </a:ext>
            </a:extLst>
          </p:cNvPr>
          <p:cNvSpPr>
            <a:spLocks noGrp="1"/>
          </p:cNvSpPr>
          <p:nvPr>
            <p:ph type="dt" sz="half" idx="10"/>
          </p:nvPr>
        </p:nvSpPr>
        <p:spPr/>
        <p:txBody>
          <a:bodyPr/>
          <a:lstStyle/>
          <a:p>
            <a:fld id="{A3A135C6-4B13-40EA-9CAB-BA70C7FB3F7B}" type="datetimeFigureOut">
              <a:rPr lang="en-SI" smtClean="0"/>
              <a:t>25/04/2023</a:t>
            </a:fld>
            <a:endParaRPr lang="en-SI"/>
          </a:p>
        </p:txBody>
      </p:sp>
      <p:sp>
        <p:nvSpPr>
          <p:cNvPr id="6" name="Footer Placeholder 5">
            <a:extLst>
              <a:ext uri="{FF2B5EF4-FFF2-40B4-BE49-F238E27FC236}">
                <a16:creationId xmlns:a16="http://schemas.microsoft.com/office/drawing/2014/main" id="{6BF961AC-7167-442F-B35D-1419DC4C2C44}"/>
              </a:ext>
            </a:extLst>
          </p:cNvPr>
          <p:cNvSpPr>
            <a:spLocks noGrp="1"/>
          </p:cNvSpPr>
          <p:nvPr>
            <p:ph type="ftr" sz="quarter" idx="11"/>
          </p:nvPr>
        </p:nvSpPr>
        <p:spPr/>
        <p:txBody>
          <a:bodyPr/>
          <a:lstStyle/>
          <a:p>
            <a:endParaRPr lang="en-SI"/>
          </a:p>
        </p:txBody>
      </p:sp>
      <p:sp>
        <p:nvSpPr>
          <p:cNvPr id="7" name="Slide Number Placeholder 6">
            <a:extLst>
              <a:ext uri="{FF2B5EF4-FFF2-40B4-BE49-F238E27FC236}">
                <a16:creationId xmlns:a16="http://schemas.microsoft.com/office/drawing/2014/main" id="{312D8E47-24DE-4201-9D94-86912FA776C6}"/>
              </a:ext>
            </a:extLst>
          </p:cNvPr>
          <p:cNvSpPr>
            <a:spLocks noGrp="1"/>
          </p:cNvSpPr>
          <p:nvPr>
            <p:ph type="sldNum" sz="quarter" idx="12"/>
          </p:nvPr>
        </p:nvSpPr>
        <p:spPr/>
        <p:txBody>
          <a:bodyPr/>
          <a:lstStyle/>
          <a:p>
            <a:fld id="{97FF4A32-870B-4F1E-99C2-A20F03602175}" type="slidenum">
              <a:rPr lang="en-SI" smtClean="0"/>
              <a:t>‹#›</a:t>
            </a:fld>
            <a:endParaRPr lang="en-SI"/>
          </a:p>
        </p:txBody>
      </p:sp>
    </p:spTree>
    <p:extLst>
      <p:ext uri="{BB962C8B-B14F-4D97-AF65-F5344CB8AC3E}">
        <p14:creationId xmlns:p14="http://schemas.microsoft.com/office/powerpoint/2010/main" val="27249113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07CA0A-8837-4A78-99D4-208B08CF1E9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SI"/>
          </a:p>
        </p:txBody>
      </p:sp>
      <p:sp>
        <p:nvSpPr>
          <p:cNvPr id="3" name="Picture Placeholder 2">
            <a:extLst>
              <a:ext uri="{FF2B5EF4-FFF2-40B4-BE49-F238E27FC236}">
                <a16:creationId xmlns:a16="http://schemas.microsoft.com/office/drawing/2014/main" id="{C5532D47-3AE0-4C50-9E66-3679DB0A145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SI"/>
          </a:p>
        </p:txBody>
      </p:sp>
      <p:sp>
        <p:nvSpPr>
          <p:cNvPr id="4" name="Text Placeholder 3">
            <a:extLst>
              <a:ext uri="{FF2B5EF4-FFF2-40B4-BE49-F238E27FC236}">
                <a16:creationId xmlns:a16="http://schemas.microsoft.com/office/drawing/2014/main" id="{2B38B16E-BEE9-4837-B727-4D73E5D69A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F705594-EC00-4D56-8B1E-3132CEE0A37B}"/>
              </a:ext>
            </a:extLst>
          </p:cNvPr>
          <p:cNvSpPr>
            <a:spLocks noGrp="1"/>
          </p:cNvSpPr>
          <p:nvPr>
            <p:ph type="dt" sz="half" idx="10"/>
          </p:nvPr>
        </p:nvSpPr>
        <p:spPr/>
        <p:txBody>
          <a:bodyPr/>
          <a:lstStyle/>
          <a:p>
            <a:fld id="{A3A135C6-4B13-40EA-9CAB-BA70C7FB3F7B}" type="datetimeFigureOut">
              <a:rPr lang="en-SI" smtClean="0"/>
              <a:t>25/04/2023</a:t>
            </a:fld>
            <a:endParaRPr lang="en-SI"/>
          </a:p>
        </p:txBody>
      </p:sp>
      <p:sp>
        <p:nvSpPr>
          <p:cNvPr id="6" name="Footer Placeholder 5">
            <a:extLst>
              <a:ext uri="{FF2B5EF4-FFF2-40B4-BE49-F238E27FC236}">
                <a16:creationId xmlns:a16="http://schemas.microsoft.com/office/drawing/2014/main" id="{BECC6D14-F4DC-4964-B989-BE218E6CAD58}"/>
              </a:ext>
            </a:extLst>
          </p:cNvPr>
          <p:cNvSpPr>
            <a:spLocks noGrp="1"/>
          </p:cNvSpPr>
          <p:nvPr>
            <p:ph type="ftr" sz="quarter" idx="11"/>
          </p:nvPr>
        </p:nvSpPr>
        <p:spPr/>
        <p:txBody>
          <a:bodyPr/>
          <a:lstStyle/>
          <a:p>
            <a:endParaRPr lang="en-SI"/>
          </a:p>
        </p:txBody>
      </p:sp>
      <p:sp>
        <p:nvSpPr>
          <p:cNvPr id="7" name="Slide Number Placeholder 6">
            <a:extLst>
              <a:ext uri="{FF2B5EF4-FFF2-40B4-BE49-F238E27FC236}">
                <a16:creationId xmlns:a16="http://schemas.microsoft.com/office/drawing/2014/main" id="{93E02A30-E965-4F45-BBC1-ABC0A7181F8F}"/>
              </a:ext>
            </a:extLst>
          </p:cNvPr>
          <p:cNvSpPr>
            <a:spLocks noGrp="1"/>
          </p:cNvSpPr>
          <p:nvPr>
            <p:ph type="sldNum" sz="quarter" idx="12"/>
          </p:nvPr>
        </p:nvSpPr>
        <p:spPr/>
        <p:txBody>
          <a:bodyPr/>
          <a:lstStyle/>
          <a:p>
            <a:fld id="{97FF4A32-870B-4F1E-99C2-A20F03602175}" type="slidenum">
              <a:rPr lang="en-SI" smtClean="0"/>
              <a:t>‹#›</a:t>
            </a:fld>
            <a:endParaRPr lang="en-SI"/>
          </a:p>
        </p:txBody>
      </p:sp>
    </p:spTree>
    <p:extLst>
      <p:ext uri="{BB962C8B-B14F-4D97-AF65-F5344CB8AC3E}">
        <p14:creationId xmlns:p14="http://schemas.microsoft.com/office/powerpoint/2010/main" val="21921071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F4E79D1-D721-47EE-9B9A-F31850BA9A3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SI"/>
          </a:p>
        </p:txBody>
      </p:sp>
      <p:sp>
        <p:nvSpPr>
          <p:cNvPr id="3" name="Text Placeholder 2">
            <a:extLst>
              <a:ext uri="{FF2B5EF4-FFF2-40B4-BE49-F238E27FC236}">
                <a16:creationId xmlns:a16="http://schemas.microsoft.com/office/drawing/2014/main" id="{1510284D-7D90-43FE-B1F2-18353032606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I"/>
          </a:p>
        </p:txBody>
      </p:sp>
      <p:sp>
        <p:nvSpPr>
          <p:cNvPr id="4" name="Date Placeholder 3">
            <a:extLst>
              <a:ext uri="{FF2B5EF4-FFF2-40B4-BE49-F238E27FC236}">
                <a16:creationId xmlns:a16="http://schemas.microsoft.com/office/drawing/2014/main" id="{6D025BB5-CD4C-45FB-AD8B-4FEC08808B0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A135C6-4B13-40EA-9CAB-BA70C7FB3F7B}" type="datetimeFigureOut">
              <a:rPr lang="en-SI" smtClean="0"/>
              <a:t>25/04/2023</a:t>
            </a:fld>
            <a:endParaRPr lang="en-SI"/>
          </a:p>
        </p:txBody>
      </p:sp>
      <p:sp>
        <p:nvSpPr>
          <p:cNvPr id="5" name="Footer Placeholder 4">
            <a:extLst>
              <a:ext uri="{FF2B5EF4-FFF2-40B4-BE49-F238E27FC236}">
                <a16:creationId xmlns:a16="http://schemas.microsoft.com/office/drawing/2014/main" id="{92F06A36-E1CC-4C3A-9F87-F6BED4ABBC9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SI"/>
          </a:p>
        </p:txBody>
      </p:sp>
      <p:sp>
        <p:nvSpPr>
          <p:cNvPr id="6" name="Slide Number Placeholder 5">
            <a:extLst>
              <a:ext uri="{FF2B5EF4-FFF2-40B4-BE49-F238E27FC236}">
                <a16:creationId xmlns:a16="http://schemas.microsoft.com/office/drawing/2014/main" id="{10723C71-CD69-4C9B-8DA4-98AD8FBB3B1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FF4A32-870B-4F1E-99C2-A20F03602175}" type="slidenum">
              <a:rPr lang="en-SI" smtClean="0"/>
              <a:t>‹#›</a:t>
            </a:fld>
            <a:endParaRPr lang="en-SI"/>
          </a:p>
        </p:txBody>
      </p:sp>
    </p:spTree>
    <p:extLst>
      <p:ext uri="{BB962C8B-B14F-4D97-AF65-F5344CB8AC3E}">
        <p14:creationId xmlns:p14="http://schemas.microsoft.com/office/powerpoint/2010/main" val="37677630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wiki.cjvt.si/books/digital-dictionary-database"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8.gif"/><Relationship Id="rId18" Type="http://schemas.openxmlformats.org/officeDocument/2006/relationships/image" Target="../media/image13.png"/><Relationship Id="rId3" Type="http://schemas.openxmlformats.org/officeDocument/2006/relationships/diagramLayout" Target="../diagrams/layout1.xml"/><Relationship Id="rId21" Type="http://schemas.openxmlformats.org/officeDocument/2006/relationships/image" Target="../media/image16.png"/><Relationship Id="rId7" Type="http://schemas.openxmlformats.org/officeDocument/2006/relationships/image" Target="../media/image2.png"/><Relationship Id="rId12" Type="http://schemas.openxmlformats.org/officeDocument/2006/relationships/image" Target="../media/image7.png"/><Relationship Id="rId17" Type="http://schemas.openxmlformats.org/officeDocument/2006/relationships/image" Target="../media/image12.png"/><Relationship Id="rId2" Type="http://schemas.openxmlformats.org/officeDocument/2006/relationships/diagramData" Target="../diagrams/data1.xml"/><Relationship Id="rId16" Type="http://schemas.openxmlformats.org/officeDocument/2006/relationships/image" Target="../media/image11.png"/><Relationship Id="rId20" Type="http://schemas.openxmlformats.org/officeDocument/2006/relationships/image" Target="../media/image15.jpeg"/><Relationship Id="rId1" Type="http://schemas.openxmlformats.org/officeDocument/2006/relationships/slideLayout" Target="../slideLayouts/slideLayout2.xml"/><Relationship Id="rId6" Type="http://schemas.microsoft.com/office/2007/relationships/diagramDrawing" Target="../diagrams/drawing1.xml"/><Relationship Id="rId11" Type="http://schemas.openxmlformats.org/officeDocument/2006/relationships/image" Target="../media/image6.png"/><Relationship Id="rId5" Type="http://schemas.openxmlformats.org/officeDocument/2006/relationships/diagramColors" Target="../diagrams/colors1.xml"/><Relationship Id="rId15" Type="http://schemas.openxmlformats.org/officeDocument/2006/relationships/image" Target="../media/image10.png"/><Relationship Id="rId10" Type="http://schemas.openxmlformats.org/officeDocument/2006/relationships/image" Target="../media/image5.png"/><Relationship Id="rId19" Type="http://schemas.openxmlformats.org/officeDocument/2006/relationships/image" Target="../media/image14.png"/><Relationship Id="rId4" Type="http://schemas.openxmlformats.org/officeDocument/2006/relationships/diagramQuickStyle" Target="../diagrams/quickStyle1.xml"/><Relationship Id="rId9" Type="http://schemas.openxmlformats.org/officeDocument/2006/relationships/image" Target="../media/image4.png"/><Relationship Id="rId14" Type="http://schemas.openxmlformats.org/officeDocument/2006/relationships/image" Target="../media/image9.png"/></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BD500A-8994-48FA-955B-84F7C15354C4}"/>
              </a:ext>
            </a:extLst>
          </p:cNvPr>
          <p:cNvSpPr>
            <a:spLocks noGrp="1"/>
          </p:cNvSpPr>
          <p:nvPr>
            <p:ph type="ctrTitle"/>
          </p:nvPr>
        </p:nvSpPr>
        <p:spPr/>
        <p:txBody>
          <a:bodyPr>
            <a:normAutofit fontScale="90000"/>
          </a:bodyPr>
          <a:lstStyle/>
          <a:p>
            <a:r>
              <a:rPr lang="en-US" dirty="0"/>
              <a:t>Digital Dictionary Database for Slovenian</a:t>
            </a:r>
            <a:br>
              <a:rPr lang="en-US" dirty="0"/>
            </a:br>
            <a:r>
              <a:rPr lang="en-US" sz="4000" dirty="0"/>
              <a:t>unstructured, semi-structured and structured data in modern lexicography</a:t>
            </a:r>
            <a:endParaRPr lang="en-SI" dirty="0"/>
          </a:p>
        </p:txBody>
      </p:sp>
      <p:sp>
        <p:nvSpPr>
          <p:cNvPr id="3" name="Subtitle 2">
            <a:extLst>
              <a:ext uri="{FF2B5EF4-FFF2-40B4-BE49-F238E27FC236}">
                <a16:creationId xmlns:a16="http://schemas.microsoft.com/office/drawing/2014/main" id="{82661DFB-49E2-40AB-9173-ACD9315311FC}"/>
              </a:ext>
            </a:extLst>
          </p:cNvPr>
          <p:cNvSpPr>
            <a:spLocks noGrp="1"/>
          </p:cNvSpPr>
          <p:nvPr>
            <p:ph type="subTitle" idx="1"/>
          </p:nvPr>
        </p:nvSpPr>
        <p:spPr/>
        <p:txBody>
          <a:bodyPr/>
          <a:lstStyle/>
          <a:p>
            <a:r>
              <a:rPr lang="en-US" sz="2800" b="1" dirty="0"/>
              <a:t>Simon Krek</a:t>
            </a:r>
          </a:p>
          <a:p>
            <a:r>
              <a:rPr lang="en-US" dirty="0" err="1"/>
              <a:t>Jožef</a:t>
            </a:r>
            <a:r>
              <a:rPr lang="en-US" dirty="0"/>
              <a:t> Stefan Institute, Ljubljana</a:t>
            </a:r>
          </a:p>
          <a:p>
            <a:r>
              <a:rPr lang="en-US" dirty="0"/>
              <a:t>Centre for Language Resources and Technologies, University of Ljubljana</a:t>
            </a:r>
            <a:endParaRPr lang="en-SI" dirty="0"/>
          </a:p>
        </p:txBody>
      </p:sp>
    </p:spTree>
    <p:extLst>
      <p:ext uri="{BB962C8B-B14F-4D97-AF65-F5344CB8AC3E}">
        <p14:creationId xmlns:p14="http://schemas.microsoft.com/office/powerpoint/2010/main" val="29517940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ChangeArrowheads="1"/>
          </p:cNvSpPr>
          <p:nvPr>
            <p:ph type="title"/>
          </p:nvPr>
        </p:nvSpPr>
        <p:spPr/>
        <p:txBody>
          <a:bodyPr/>
          <a:lstStyle/>
          <a:p>
            <a:r>
              <a:rPr lang="sl-SI" dirty="0"/>
              <a:t>I. </a:t>
            </a:r>
            <a:r>
              <a:rPr lang="sl-SI" dirty="0" err="1"/>
              <a:t>Lexical</a:t>
            </a:r>
            <a:r>
              <a:rPr lang="sl-SI" dirty="0"/>
              <a:t> </a:t>
            </a:r>
            <a:r>
              <a:rPr lang="sl-SI" dirty="0" err="1"/>
              <a:t>Unit</a:t>
            </a:r>
            <a:endParaRPr lang="sl-SI" dirty="0"/>
          </a:p>
        </p:txBody>
      </p:sp>
      <p:sp>
        <p:nvSpPr>
          <p:cNvPr id="184323" name="Rectangle 3"/>
          <p:cNvSpPr>
            <a:spLocks noGrp="1" noChangeArrowheads="1"/>
          </p:cNvSpPr>
          <p:nvPr>
            <p:ph idx="1"/>
          </p:nvPr>
        </p:nvSpPr>
        <p:spPr>
          <a:xfrm>
            <a:off x="838200" y="1828800"/>
            <a:ext cx="9372600" cy="4048471"/>
          </a:xfrm>
        </p:spPr>
        <p:txBody>
          <a:bodyPr/>
          <a:lstStyle/>
          <a:p>
            <a:r>
              <a:rPr lang="en-GB" dirty="0"/>
              <a:t>link to the lexicon</a:t>
            </a:r>
          </a:p>
          <a:p>
            <a:pPr lvl="1"/>
            <a:r>
              <a:rPr lang="en-GB" dirty="0" err="1">
                <a:solidFill>
                  <a:srgbClr val="002060"/>
                </a:solidFill>
              </a:rPr>
              <a:t>morphosyntactic</a:t>
            </a:r>
            <a:r>
              <a:rPr lang="en-GB" dirty="0">
                <a:solidFill>
                  <a:srgbClr val="002060"/>
                </a:solidFill>
              </a:rPr>
              <a:t> information</a:t>
            </a:r>
          </a:p>
          <a:p>
            <a:pPr lvl="1"/>
            <a:r>
              <a:rPr lang="en-GB" dirty="0">
                <a:solidFill>
                  <a:srgbClr val="002060"/>
                </a:solidFill>
              </a:rPr>
              <a:t>corpus frequency</a:t>
            </a:r>
          </a:p>
          <a:p>
            <a:pPr lvl="1"/>
            <a:r>
              <a:rPr lang="en-GB" dirty="0">
                <a:solidFill>
                  <a:srgbClr val="002060"/>
                </a:solidFill>
              </a:rPr>
              <a:t>pronunciation</a:t>
            </a:r>
            <a:r>
              <a:rPr lang="sl-SI" dirty="0">
                <a:solidFill>
                  <a:srgbClr val="002060"/>
                </a:solidFill>
              </a:rPr>
              <a:t> </a:t>
            </a:r>
            <a:r>
              <a:rPr lang="sl-SI" dirty="0" err="1">
                <a:solidFill>
                  <a:srgbClr val="002060"/>
                </a:solidFill>
              </a:rPr>
              <a:t>etc</a:t>
            </a:r>
            <a:r>
              <a:rPr lang="sl-SI" dirty="0">
                <a:solidFill>
                  <a:srgbClr val="002060"/>
                </a:solidFill>
              </a:rPr>
              <a:t>.</a:t>
            </a:r>
            <a:endParaRPr lang="en-GB" dirty="0">
              <a:solidFill>
                <a:srgbClr val="002060"/>
              </a:solidFill>
            </a:endParaRPr>
          </a:p>
          <a:p>
            <a:r>
              <a:rPr lang="en-GB" dirty="0"/>
              <a:t>additional grammatical information</a:t>
            </a:r>
          </a:p>
          <a:p>
            <a:pPr lvl="1"/>
            <a:r>
              <a:rPr lang="en-GB" dirty="0">
                <a:solidFill>
                  <a:srgbClr val="002060"/>
                </a:solidFill>
              </a:rPr>
              <a:t>un/</a:t>
            </a:r>
            <a:r>
              <a:rPr lang="en-GB" dirty="0" err="1">
                <a:solidFill>
                  <a:srgbClr val="002060"/>
                </a:solidFill>
              </a:rPr>
              <a:t>countability</a:t>
            </a:r>
            <a:r>
              <a:rPr lang="sl-SI" dirty="0">
                <a:solidFill>
                  <a:srgbClr val="002060"/>
                </a:solidFill>
              </a:rPr>
              <a:t>, </a:t>
            </a:r>
            <a:r>
              <a:rPr lang="en-GB" dirty="0">
                <a:solidFill>
                  <a:srgbClr val="002060"/>
                </a:solidFill>
              </a:rPr>
              <a:t>part-of-speech subtypes etc.</a:t>
            </a:r>
          </a:p>
        </p:txBody>
      </p:sp>
    </p:spTree>
    <p:extLst>
      <p:ext uri="{BB962C8B-B14F-4D97-AF65-F5344CB8AC3E}">
        <p14:creationId xmlns:p14="http://schemas.microsoft.com/office/powerpoint/2010/main" val="11299500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ChangeArrowheads="1"/>
          </p:cNvSpPr>
          <p:nvPr>
            <p:ph type="title"/>
          </p:nvPr>
        </p:nvSpPr>
        <p:spPr/>
        <p:txBody>
          <a:bodyPr/>
          <a:lstStyle/>
          <a:p>
            <a:r>
              <a:rPr lang="sl-SI" dirty="0"/>
              <a:t>II. </a:t>
            </a:r>
            <a:r>
              <a:rPr lang="sl-SI" dirty="0" err="1"/>
              <a:t>Semantic</a:t>
            </a:r>
            <a:r>
              <a:rPr lang="sl-SI" dirty="0"/>
              <a:t> </a:t>
            </a:r>
            <a:r>
              <a:rPr lang="sl-SI" dirty="0" err="1"/>
              <a:t>Level</a:t>
            </a:r>
            <a:endParaRPr lang="sl-SI" dirty="0"/>
          </a:p>
        </p:txBody>
      </p:sp>
      <p:sp>
        <p:nvSpPr>
          <p:cNvPr id="186371" name="Rectangle 3"/>
          <p:cNvSpPr>
            <a:spLocks noGrp="1" noChangeArrowheads="1"/>
          </p:cNvSpPr>
          <p:nvPr>
            <p:ph idx="1"/>
          </p:nvPr>
        </p:nvSpPr>
        <p:spPr/>
        <p:txBody>
          <a:bodyPr>
            <a:noAutofit/>
          </a:bodyPr>
          <a:lstStyle/>
          <a:p>
            <a:r>
              <a:rPr lang="en-GB" dirty="0"/>
              <a:t>semantic indicators</a:t>
            </a:r>
          </a:p>
          <a:p>
            <a:pPr lvl="1"/>
            <a:r>
              <a:rPr lang="en-GB" dirty="0">
                <a:solidFill>
                  <a:srgbClr val="002060"/>
                </a:solidFill>
              </a:rPr>
              <a:t>simple EFL-like explanations or synonyms forming a </a:t>
            </a:r>
            <a:r>
              <a:rPr lang="en-GB" u="sng" dirty="0">
                <a:solidFill>
                  <a:srgbClr val="002060"/>
                </a:solidFill>
              </a:rPr>
              <a:t>sense menu</a:t>
            </a:r>
          </a:p>
          <a:p>
            <a:pPr lvl="1"/>
            <a:r>
              <a:rPr lang="en-GB" dirty="0">
                <a:solidFill>
                  <a:srgbClr val="002060"/>
                </a:solidFill>
              </a:rPr>
              <a:t>self-explanatory in relation to each other</a:t>
            </a:r>
          </a:p>
          <a:p>
            <a:r>
              <a:rPr lang="en-GB" dirty="0"/>
              <a:t>semantic frames</a:t>
            </a:r>
          </a:p>
          <a:p>
            <a:pPr lvl="1"/>
            <a:r>
              <a:rPr lang="en-GB" dirty="0">
                <a:solidFill>
                  <a:srgbClr val="002060"/>
                </a:solidFill>
              </a:rPr>
              <a:t>COBUILD / </a:t>
            </a:r>
            <a:r>
              <a:rPr lang="en-GB" dirty="0" err="1">
                <a:solidFill>
                  <a:srgbClr val="002060"/>
                </a:solidFill>
              </a:rPr>
              <a:t>FrameNet</a:t>
            </a:r>
            <a:r>
              <a:rPr lang="en-GB" dirty="0">
                <a:solidFill>
                  <a:srgbClr val="002060"/>
                </a:solidFill>
              </a:rPr>
              <a:t> / C</a:t>
            </a:r>
            <a:r>
              <a:rPr lang="sl-SI" dirty="0" err="1">
                <a:solidFill>
                  <a:srgbClr val="002060"/>
                </a:solidFill>
              </a:rPr>
              <a:t>orpus</a:t>
            </a:r>
            <a:r>
              <a:rPr lang="sl-SI" dirty="0">
                <a:solidFill>
                  <a:srgbClr val="002060"/>
                </a:solidFill>
              </a:rPr>
              <a:t> </a:t>
            </a:r>
            <a:r>
              <a:rPr lang="sl-SI" dirty="0" err="1">
                <a:solidFill>
                  <a:srgbClr val="002060"/>
                </a:solidFill>
              </a:rPr>
              <a:t>Pattern</a:t>
            </a:r>
            <a:r>
              <a:rPr lang="sl-SI" dirty="0">
                <a:solidFill>
                  <a:srgbClr val="002060"/>
                </a:solidFill>
              </a:rPr>
              <a:t> </a:t>
            </a:r>
            <a:r>
              <a:rPr lang="sl-SI" dirty="0" err="1">
                <a:solidFill>
                  <a:srgbClr val="002060"/>
                </a:solidFill>
              </a:rPr>
              <a:t>Analysis</a:t>
            </a:r>
            <a:endParaRPr lang="en-GB" dirty="0">
              <a:solidFill>
                <a:srgbClr val="002060"/>
              </a:solidFill>
            </a:endParaRPr>
          </a:p>
          <a:p>
            <a:pPr lvl="1"/>
            <a:r>
              <a:rPr lang="sl-SI" dirty="0" err="1">
                <a:solidFill>
                  <a:srgbClr val="002060"/>
                </a:solidFill>
              </a:rPr>
              <a:t>combination</a:t>
            </a:r>
            <a:r>
              <a:rPr lang="sl-SI" dirty="0">
                <a:solidFill>
                  <a:srgbClr val="002060"/>
                </a:solidFill>
              </a:rPr>
              <a:t> </a:t>
            </a:r>
            <a:r>
              <a:rPr lang="sl-SI" dirty="0" err="1">
                <a:solidFill>
                  <a:srgbClr val="002060"/>
                </a:solidFill>
              </a:rPr>
              <a:t>of</a:t>
            </a:r>
            <a:r>
              <a:rPr lang="sl-SI" dirty="0">
                <a:solidFill>
                  <a:srgbClr val="002060"/>
                </a:solidFill>
              </a:rPr>
              <a:t> </a:t>
            </a:r>
            <a:r>
              <a:rPr lang="sl-SI" dirty="0" err="1">
                <a:solidFill>
                  <a:srgbClr val="002060"/>
                </a:solidFill>
              </a:rPr>
              <a:t>the</a:t>
            </a:r>
            <a:r>
              <a:rPr lang="sl-SI" dirty="0">
                <a:solidFill>
                  <a:srgbClr val="002060"/>
                </a:solidFill>
              </a:rPr>
              <a:t> </a:t>
            </a:r>
            <a:r>
              <a:rPr lang="sl-SI" dirty="0" err="1">
                <a:solidFill>
                  <a:srgbClr val="002060"/>
                </a:solidFill>
              </a:rPr>
              <a:t>systems</a:t>
            </a:r>
            <a:endParaRPr lang="en-GB" dirty="0">
              <a:solidFill>
                <a:srgbClr val="002060"/>
              </a:solidFill>
            </a:endParaRPr>
          </a:p>
        </p:txBody>
      </p:sp>
    </p:spTree>
    <p:extLst>
      <p:ext uri="{BB962C8B-B14F-4D97-AF65-F5344CB8AC3E}">
        <p14:creationId xmlns:p14="http://schemas.microsoft.com/office/powerpoint/2010/main" val="32455622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a:t>III. </a:t>
            </a:r>
            <a:r>
              <a:rPr lang="en-GB" dirty="0"/>
              <a:t>Syntactic Level</a:t>
            </a:r>
          </a:p>
        </p:txBody>
      </p:sp>
      <p:sp>
        <p:nvSpPr>
          <p:cNvPr id="3" name="Content Placeholder 2"/>
          <p:cNvSpPr>
            <a:spLocks noGrp="1"/>
          </p:cNvSpPr>
          <p:nvPr>
            <p:ph idx="1"/>
          </p:nvPr>
        </p:nvSpPr>
        <p:spPr>
          <a:xfrm>
            <a:off x="838200" y="1819564"/>
            <a:ext cx="9451848" cy="4119418"/>
          </a:xfrm>
        </p:spPr>
        <p:txBody>
          <a:bodyPr>
            <a:normAutofit/>
          </a:bodyPr>
          <a:lstStyle/>
          <a:p>
            <a:r>
              <a:rPr lang="en-GB" dirty="0"/>
              <a:t>syntactic structures</a:t>
            </a:r>
            <a:r>
              <a:rPr lang="en-GB" sz="2200" dirty="0"/>
              <a:t> (formal)</a:t>
            </a:r>
            <a:endParaRPr lang="en-GB" dirty="0"/>
          </a:p>
          <a:p>
            <a:pPr lvl="2"/>
            <a:r>
              <a:rPr lang="en-GB" sz="2400" dirty="0">
                <a:solidFill>
                  <a:srgbClr val="002060"/>
                </a:solidFill>
              </a:rPr>
              <a:t>clause</a:t>
            </a:r>
            <a:r>
              <a:rPr lang="sl-SI" sz="2400" dirty="0">
                <a:solidFill>
                  <a:srgbClr val="002060"/>
                </a:solidFill>
              </a:rPr>
              <a:t> </a:t>
            </a:r>
            <a:r>
              <a:rPr lang="en-GB" sz="2400" dirty="0">
                <a:solidFill>
                  <a:srgbClr val="002060"/>
                </a:solidFill>
              </a:rPr>
              <a:t>and phrase level (all POS; only for NLP)</a:t>
            </a:r>
          </a:p>
          <a:p>
            <a:pPr lvl="2"/>
            <a:r>
              <a:rPr lang="en-GB" sz="2400" dirty="0">
                <a:solidFill>
                  <a:srgbClr val="002060"/>
                </a:solidFill>
              </a:rPr>
              <a:t>the number of syntactic structures is finite</a:t>
            </a:r>
          </a:p>
          <a:p>
            <a:pPr lvl="2"/>
            <a:r>
              <a:rPr lang="en-GB" sz="2400" dirty="0">
                <a:solidFill>
                  <a:srgbClr val="002060"/>
                </a:solidFill>
              </a:rPr>
              <a:t>source: word sketches (Sketch Engine)</a:t>
            </a:r>
          </a:p>
          <a:p>
            <a:r>
              <a:rPr lang="en-GB" dirty="0"/>
              <a:t>syntactic patterns</a:t>
            </a:r>
            <a:endParaRPr lang="en-GB" sz="2300" dirty="0"/>
          </a:p>
          <a:p>
            <a:pPr lvl="2"/>
            <a:r>
              <a:rPr lang="en-GB" sz="2400" dirty="0" err="1">
                <a:solidFill>
                  <a:srgbClr val="002060"/>
                </a:solidFill>
              </a:rPr>
              <a:t>valency</a:t>
            </a:r>
            <a:r>
              <a:rPr lang="en-GB" sz="2400" dirty="0">
                <a:solidFill>
                  <a:srgbClr val="002060"/>
                </a:solidFill>
              </a:rPr>
              <a:t> (</a:t>
            </a:r>
            <a:r>
              <a:rPr lang="sl-SI" sz="2400" dirty="0" err="1">
                <a:solidFill>
                  <a:srgbClr val="002060"/>
                </a:solidFill>
              </a:rPr>
              <a:t>mainly</a:t>
            </a:r>
            <a:r>
              <a:rPr lang="en-GB" sz="2400" dirty="0">
                <a:solidFill>
                  <a:srgbClr val="002060"/>
                </a:solidFill>
              </a:rPr>
              <a:t> verbs;  for lexicography and NLP)</a:t>
            </a:r>
            <a:endParaRPr lang="sl-SI" sz="2400" dirty="0">
              <a:solidFill>
                <a:srgbClr val="002060"/>
              </a:solidFill>
            </a:endParaRPr>
          </a:p>
          <a:p>
            <a:r>
              <a:rPr lang="en-GB" dirty="0"/>
              <a:t>syntactic combinations</a:t>
            </a:r>
          </a:p>
          <a:p>
            <a:pPr lvl="2"/>
            <a:r>
              <a:rPr lang="en-GB" sz="2400" dirty="0">
                <a:solidFill>
                  <a:srgbClr val="002060"/>
                </a:solidFill>
                <a:cs typeface="Times New Roman"/>
              </a:rPr>
              <a:t>more than basic</a:t>
            </a:r>
            <a:r>
              <a:rPr lang="sl-SI" sz="2400" dirty="0">
                <a:solidFill>
                  <a:srgbClr val="002060"/>
                </a:solidFill>
                <a:cs typeface="Times New Roman"/>
              </a:rPr>
              <a:t> </a:t>
            </a:r>
            <a:r>
              <a:rPr lang="en-GB" sz="2400" dirty="0">
                <a:solidFill>
                  <a:srgbClr val="002060"/>
                </a:solidFill>
                <a:cs typeface="Times New Roman"/>
              </a:rPr>
              <a:t>patterns: „</a:t>
            </a:r>
            <a:r>
              <a:rPr lang="sl-SI" sz="2400" dirty="0">
                <a:solidFill>
                  <a:srgbClr val="002060"/>
                </a:solidFill>
                <a:cs typeface="Times New Roman"/>
              </a:rPr>
              <a:t>pasti za X stopinj</a:t>
            </a:r>
            <a:r>
              <a:rPr lang="en-GB" sz="2400" dirty="0">
                <a:solidFill>
                  <a:srgbClr val="002060"/>
                </a:solidFill>
                <a:cs typeface="Times New Roman"/>
              </a:rPr>
              <a:t>"</a:t>
            </a:r>
            <a:endParaRPr lang="en-GB" sz="2400" dirty="0">
              <a:solidFill>
                <a:srgbClr val="002060"/>
              </a:solidFill>
            </a:endParaRPr>
          </a:p>
          <a:p>
            <a:pPr lvl="2"/>
            <a:endParaRPr lang="sl-SI" dirty="0">
              <a:latin typeface="Candara" pitchFamily="34" charset="0"/>
            </a:endParaRPr>
          </a:p>
          <a:p>
            <a:endParaRPr lang="sl-SI" dirty="0">
              <a:latin typeface="Candara" pitchFamily="34" charset="0"/>
            </a:endParaRPr>
          </a:p>
          <a:p>
            <a:endParaRPr lang="sl-SI" dirty="0">
              <a:latin typeface="Candara" pitchFamily="34" charset="0"/>
            </a:endParaRPr>
          </a:p>
          <a:p>
            <a:endParaRPr lang="en-US" dirty="0">
              <a:latin typeface="Candara" pitchFamily="34" charset="0"/>
            </a:endParaRPr>
          </a:p>
        </p:txBody>
      </p:sp>
    </p:spTree>
    <p:extLst>
      <p:ext uri="{BB962C8B-B14F-4D97-AF65-F5344CB8AC3E}">
        <p14:creationId xmlns:p14="http://schemas.microsoft.com/office/powerpoint/2010/main" val="5865746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noChangeArrowheads="1"/>
          </p:cNvSpPr>
          <p:nvPr>
            <p:ph type="title"/>
          </p:nvPr>
        </p:nvSpPr>
        <p:spPr/>
        <p:txBody>
          <a:bodyPr/>
          <a:lstStyle/>
          <a:p>
            <a:r>
              <a:rPr lang="sl-SI" dirty="0" err="1"/>
              <a:t>Sketch</a:t>
            </a:r>
            <a:r>
              <a:rPr lang="sl-SI" dirty="0"/>
              <a:t> </a:t>
            </a:r>
            <a:r>
              <a:rPr lang="sl-SI" dirty="0" err="1"/>
              <a:t>Engine</a:t>
            </a:r>
            <a:r>
              <a:rPr lang="sl-SI" dirty="0"/>
              <a:t> (</a:t>
            </a:r>
            <a:r>
              <a:rPr lang="sl-SI" dirty="0" err="1"/>
              <a:t>word</a:t>
            </a:r>
            <a:r>
              <a:rPr lang="sl-SI" dirty="0"/>
              <a:t> </a:t>
            </a:r>
            <a:r>
              <a:rPr lang="sl-SI" dirty="0" err="1"/>
              <a:t>sketch</a:t>
            </a:r>
            <a:r>
              <a:rPr lang="en-US" dirty="0"/>
              <a:t> &amp; GDEX</a:t>
            </a:r>
            <a:r>
              <a:rPr lang="sl-SI" dirty="0"/>
              <a:t>)</a:t>
            </a:r>
            <a:endParaRPr lang="en-US" dirty="0"/>
          </a:p>
        </p:txBody>
      </p:sp>
      <p:pic>
        <p:nvPicPr>
          <p:cNvPr id="5" name="Ograda vsebine 4" descr="Ljubiti_01.jpg"/>
          <p:cNvPicPr>
            <a:picLocks noGrp="1" noChangeAspect="1"/>
          </p:cNvPicPr>
          <p:nvPr>
            <p:ph idx="1"/>
          </p:nvPr>
        </p:nvPicPr>
        <p:blipFill>
          <a:blip r:embed="rId3" cstate="print"/>
          <a:stretch>
            <a:fillRect/>
          </a:stretch>
        </p:blipFill>
        <p:spPr>
          <a:xfrm>
            <a:off x="841255" y="2088304"/>
            <a:ext cx="5254745" cy="3087400"/>
          </a:xfrm>
        </p:spPr>
      </p:pic>
      <p:pic>
        <p:nvPicPr>
          <p:cNvPr id="4" name="Ograda vsebine 4" descr="Ljubiti_02.jpg">
            <a:extLst>
              <a:ext uri="{FF2B5EF4-FFF2-40B4-BE49-F238E27FC236}">
                <a16:creationId xmlns:a16="http://schemas.microsoft.com/office/drawing/2014/main" id="{FB2913C5-9A9C-4322-BEAD-D41C969E8F11}"/>
              </a:ext>
            </a:extLst>
          </p:cNvPr>
          <p:cNvPicPr>
            <a:picLocks noChangeAspect="1"/>
          </p:cNvPicPr>
          <p:nvPr/>
        </p:nvPicPr>
        <p:blipFill>
          <a:blip r:embed="rId4" cstate="print"/>
          <a:stretch>
            <a:fillRect/>
          </a:stretch>
        </p:blipFill>
        <p:spPr>
          <a:xfrm>
            <a:off x="6410035" y="2088304"/>
            <a:ext cx="5133919" cy="3585278"/>
          </a:xfrm>
          <a:prstGeom prst="rect">
            <a:avLst/>
          </a:prstGeom>
        </p:spPr>
      </p:pic>
    </p:spTree>
    <p:extLst>
      <p:ext uri="{BB962C8B-B14F-4D97-AF65-F5344CB8AC3E}">
        <p14:creationId xmlns:p14="http://schemas.microsoft.com/office/powerpoint/2010/main" val="25167291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2135560" y="260648"/>
          <a:ext cx="8136904" cy="61206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ounded Rectangular Callout 5"/>
          <p:cNvSpPr/>
          <p:nvPr/>
        </p:nvSpPr>
        <p:spPr bwMode="auto">
          <a:xfrm>
            <a:off x="2063552" y="332657"/>
            <a:ext cx="2520280" cy="1328023"/>
          </a:xfrm>
          <a:prstGeom prst="wedgeRoundRectCallout">
            <a:avLst>
              <a:gd name="adj1" fmla="val 92109"/>
              <a:gd name="adj2" fmla="val 20462"/>
              <a:gd name="adj3" fmla="val 16667"/>
            </a:avLst>
          </a:prstGeom>
          <a:noFill/>
          <a:ln>
            <a:headEnd type="none" w="med" len="med"/>
            <a:tailEnd type="none" w="med" len="med"/>
          </a:ln>
          <a:effectLst/>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rtlCol="0" anchor="t" anchorCtr="0" compatLnSpc="1">
            <a:prstTxWarp prst="textNoShape">
              <a:avLst/>
            </a:prstTxWarp>
            <a:spAutoFit/>
          </a:bodyPr>
          <a:lstStyle/>
          <a:p>
            <a:pPr algn="ctr"/>
            <a:r>
              <a:rPr lang="sl-SI" sz="2400" dirty="0" err="1">
                <a:solidFill>
                  <a:schemeClr val="tx1"/>
                </a:solidFill>
                <a:latin typeface="Candara" panose="020E0502030303020204" pitchFamily="34" charset="0"/>
              </a:rPr>
              <a:t>automatic</a:t>
            </a:r>
            <a:r>
              <a:rPr lang="sl-SI" sz="2400" dirty="0">
                <a:solidFill>
                  <a:schemeClr val="tx1"/>
                </a:solidFill>
                <a:latin typeface="Candara" panose="020E0502030303020204" pitchFamily="34" charset="0"/>
              </a:rPr>
              <a:t> </a:t>
            </a:r>
            <a:r>
              <a:rPr lang="sl-SI" sz="2400" dirty="0" err="1">
                <a:solidFill>
                  <a:schemeClr val="tx1"/>
                </a:solidFill>
                <a:latin typeface="Candara" panose="020E0502030303020204" pitchFamily="34" charset="0"/>
              </a:rPr>
              <a:t>data</a:t>
            </a:r>
            <a:r>
              <a:rPr lang="sl-SI" sz="2400" dirty="0">
                <a:solidFill>
                  <a:schemeClr val="tx1"/>
                </a:solidFill>
                <a:latin typeface="Candara" panose="020E0502030303020204" pitchFamily="34" charset="0"/>
              </a:rPr>
              <a:t> </a:t>
            </a:r>
            <a:r>
              <a:rPr lang="sl-SI" sz="2400" dirty="0" err="1">
                <a:solidFill>
                  <a:schemeClr val="tx1"/>
                </a:solidFill>
                <a:latin typeface="Candara" panose="020E0502030303020204" pitchFamily="34" charset="0"/>
              </a:rPr>
              <a:t>extraction</a:t>
            </a:r>
            <a:r>
              <a:rPr lang="sl-SI" sz="2400" dirty="0">
                <a:solidFill>
                  <a:schemeClr val="tx1"/>
                </a:solidFill>
                <a:latin typeface="Candara" panose="020E0502030303020204" pitchFamily="34" charset="0"/>
              </a:rPr>
              <a:t> + </a:t>
            </a:r>
            <a:r>
              <a:rPr lang="sl-SI" sz="2400" dirty="0" err="1">
                <a:solidFill>
                  <a:schemeClr val="tx1"/>
                </a:solidFill>
                <a:latin typeface="Candara" panose="020E0502030303020204" pitchFamily="34" charset="0"/>
              </a:rPr>
              <a:t>visualisation</a:t>
            </a:r>
            <a:endParaRPr lang="sl-SI" sz="2400" dirty="0">
              <a:solidFill>
                <a:schemeClr val="tx1"/>
              </a:solidFill>
              <a:latin typeface="Candara" panose="020E0502030303020204" pitchFamily="34" charset="0"/>
            </a:endParaRPr>
          </a:p>
        </p:txBody>
      </p:sp>
      <p:sp>
        <p:nvSpPr>
          <p:cNvPr id="7" name="Rounded Rectangular Callout 6"/>
          <p:cNvSpPr/>
          <p:nvPr/>
        </p:nvSpPr>
        <p:spPr bwMode="auto">
          <a:xfrm>
            <a:off x="7752184" y="1628801"/>
            <a:ext cx="2376264" cy="919401"/>
          </a:xfrm>
          <a:prstGeom prst="wedgeRoundRectCallout">
            <a:avLst>
              <a:gd name="adj1" fmla="val -97482"/>
              <a:gd name="adj2" fmla="val 27545"/>
              <a:gd name="adj3" fmla="val 16667"/>
            </a:avLst>
          </a:prstGeom>
          <a:noFill/>
          <a:ln>
            <a:headEnd type="none" w="med" len="med"/>
            <a:tailEnd type="none" w="med" len="med"/>
          </a:ln>
          <a:effectLst/>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rtlCol="0" anchor="t" anchorCtr="0" compatLnSpc="1">
            <a:prstTxWarp prst="textNoShape">
              <a:avLst/>
            </a:prstTxWarp>
            <a:spAutoFit/>
          </a:bodyPr>
          <a:lstStyle/>
          <a:p>
            <a:pPr fontAlgn="base">
              <a:spcBef>
                <a:spcPct val="0"/>
              </a:spcBef>
              <a:spcAft>
                <a:spcPct val="0"/>
              </a:spcAft>
            </a:pPr>
            <a:r>
              <a:rPr lang="sl-SI" sz="2400" dirty="0" err="1">
                <a:solidFill>
                  <a:schemeClr val="tx1"/>
                </a:solidFill>
                <a:latin typeface="Candara" panose="020E0502030303020204" pitchFamily="34" charset="0"/>
              </a:rPr>
              <a:t>data</a:t>
            </a:r>
            <a:r>
              <a:rPr lang="sl-SI" sz="2400" dirty="0">
                <a:solidFill>
                  <a:schemeClr val="tx1"/>
                </a:solidFill>
                <a:latin typeface="Candara" panose="020E0502030303020204" pitchFamily="34" charset="0"/>
              </a:rPr>
              <a:t> </a:t>
            </a:r>
            <a:r>
              <a:rPr lang="sl-SI" sz="2400" dirty="0" err="1">
                <a:solidFill>
                  <a:schemeClr val="tx1"/>
                </a:solidFill>
                <a:latin typeface="Candara" panose="020E0502030303020204" pitchFamily="34" charset="0"/>
              </a:rPr>
              <a:t>clean</a:t>
            </a:r>
            <a:r>
              <a:rPr lang="sl-SI" sz="2400" dirty="0">
                <a:solidFill>
                  <a:schemeClr val="tx1"/>
                </a:solidFill>
                <a:latin typeface="Candara" panose="020E0502030303020204" pitchFamily="34" charset="0"/>
              </a:rPr>
              <a:t>-up </a:t>
            </a:r>
            <a:r>
              <a:rPr lang="sl-SI" sz="2400" dirty="0" err="1">
                <a:solidFill>
                  <a:schemeClr val="tx1"/>
                </a:solidFill>
                <a:latin typeface="Candara" panose="020E0502030303020204" pitchFamily="34" charset="0"/>
              </a:rPr>
              <a:t>and</a:t>
            </a:r>
            <a:r>
              <a:rPr lang="sl-SI" sz="2400" dirty="0">
                <a:solidFill>
                  <a:schemeClr val="tx1"/>
                </a:solidFill>
                <a:latin typeface="Candara" panose="020E0502030303020204" pitchFamily="34" charset="0"/>
              </a:rPr>
              <a:t> </a:t>
            </a:r>
            <a:r>
              <a:rPr lang="sl-SI" sz="2400" dirty="0" err="1">
                <a:solidFill>
                  <a:schemeClr val="tx1"/>
                </a:solidFill>
                <a:latin typeface="Candara" panose="020E0502030303020204" pitchFamily="34" charset="0"/>
              </a:rPr>
              <a:t>sorting</a:t>
            </a:r>
            <a:endParaRPr lang="sl-SI" sz="2400" dirty="0">
              <a:solidFill>
                <a:schemeClr val="tx1"/>
              </a:solidFill>
              <a:latin typeface="Candara" panose="020E0502030303020204" pitchFamily="34" charset="0"/>
            </a:endParaRPr>
          </a:p>
        </p:txBody>
      </p:sp>
      <p:sp>
        <p:nvSpPr>
          <p:cNvPr id="8" name="Rounded Rectangular Callout 7"/>
          <p:cNvSpPr/>
          <p:nvPr/>
        </p:nvSpPr>
        <p:spPr bwMode="auto">
          <a:xfrm>
            <a:off x="2063552" y="2348880"/>
            <a:ext cx="2520280" cy="1736646"/>
          </a:xfrm>
          <a:prstGeom prst="wedgeRoundRectCallout">
            <a:avLst>
              <a:gd name="adj1" fmla="val 77715"/>
              <a:gd name="adj2" fmla="val 11380"/>
              <a:gd name="adj3" fmla="val 16667"/>
            </a:avLst>
          </a:prstGeom>
          <a:noFill/>
          <a:ln>
            <a:headEnd type="none" w="med" len="med"/>
            <a:tailEnd type="none" w="med" len="med"/>
          </a:ln>
          <a:effectLst/>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rtlCol="0" anchor="t" anchorCtr="0" compatLnSpc="1">
            <a:prstTxWarp prst="textNoShape">
              <a:avLst/>
            </a:prstTxWarp>
            <a:spAutoFit/>
          </a:bodyPr>
          <a:lstStyle/>
          <a:p>
            <a:pPr fontAlgn="base">
              <a:spcBef>
                <a:spcPct val="0"/>
              </a:spcBef>
              <a:spcAft>
                <a:spcPct val="0"/>
              </a:spcAft>
            </a:pPr>
            <a:r>
              <a:rPr lang="sl-SI" sz="2400" dirty="0" err="1">
                <a:solidFill>
                  <a:schemeClr val="tx1"/>
                </a:solidFill>
                <a:latin typeface="Candara" panose="020E0502030303020204" pitchFamily="34" charset="0"/>
              </a:rPr>
              <a:t>sense</a:t>
            </a:r>
            <a:r>
              <a:rPr lang="sl-SI" sz="2400" dirty="0">
                <a:solidFill>
                  <a:schemeClr val="tx1"/>
                </a:solidFill>
                <a:latin typeface="Candara" panose="020E0502030303020204" pitchFamily="34" charset="0"/>
              </a:rPr>
              <a:t> </a:t>
            </a:r>
            <a:r>
              <a:rPr lang="sl-SI" sz="2400" dirty="0" err="1">
                <a:solidFill>
                  <a:schemeClr val="tx1"/>
                </a:solidFill>
                <a:latin typeface="Candara" panose="020E0502030303020204" pitchFamily="34" charset="0"/>
              </a:rPr>
              <a:t>division</a:t>
            </a:r>
            <a:r>
              <a:rPr lang="sl-SI" sz="2400" dirty="0">
                <a:solidFill>
                  <a:schemeClr val="tx1"/>
                </a:solidFill>
                <a:latin typeface="Candara" panose="020E0502030303020204" pitchFamily="34" charset="0"/>
              </a:rPr>
              <a:t>, </a:t>
            </a:r>
            <a:r>
              <a:rPr lang="sl-SI" sz="2400" dirty="0" err="1">
                <a:solidFill>
                  <a:schemeClr val="tx1"/>
                </a:solidFill>
                <a:latin typeface="Candara" panose="020E0502030303020204" pitchFamily="34" charset="0"/>
              </a:rPr>
              <a:t>definitions</a:t>
            </a:r>
            <a:r>
              <a:rPr lang="sl-SI" sz="2400" dirty="0">
                <a:solidFill>
                  <a:schemeClr val="tx1"/>
                </a:solidFill>
                <a:latin typeface="Candara" panose="020E0502030303020204" pitchFamily="34" charset="0"/>
              </a:rPr>
              <a:t>, </a:t>
            </a:r>
            <a:r>
              <a:rPr lang="sl-SI" sz="2400" dirty="0" err="1">
                <a:solidFill>
                  <a:schemeClr val="tx1"/>
                </a:solidFill>
                <a:latin typeface="Candara" panose="020E0502030303020204" pitchFamily="34" charset="0"/>
              </a:rPr>
              <a:t>compounds</a:t>
            </a:r>
            <a:r>
              <a:rPr lang="sl-SI" sz="2400" dirty="0">
                <a:solidFill>
                  <a:schemeClr val="tx1"/>
                </a:solidFill>
                <a:latin typeface="Candara" panose="020E0502030303020204" pitchFamily="34" charset="0"/>
              </a:rPr>
              <a:t> </a:t>
            </a:r>
            <a:r>
              <a:rPr lang="sl-SI" sz="2400" dirty="0" err="1">
                <a:solidFill>
                  <a:schemeClr val="tx1"/>
                </a:solidFill>
                <a:latin typeface="Candara" panose="020E0502030303020204" pitchFamily="34" charset="0"/>
              </a:rPr>
              <a:t>and</a:t>
            </a:r>
            <a:r>
              <a:rPr lang="sl-SI" sz="2400" dirty="0">
                <a:solidFill>
                  <a:schemeClr val="tx1"/>
                </a:solidFill>
                <a:latin typeface="Candara" panose="020E0502030303020204" pitchFamily="34" charset="0"/>
              </a:rPr>
              <a:t> </a:t>
            </a:r>
            <a:r>
              <a:rPr lang="sl-SI" sz="2400" dirty="0" err="1">
                <a:solidFill>
                  <a:schemeClr val="tx1"/>
                </a:solidFill>
                <a:latin typeface="Candara" panose="020E0502030303020204" pitchFamily="34" charset="0"/>
              </a:rPr>
              <a:t>phraseology</a:t>
            </a:r>
            <a:endParaRPr lang="sl-SI" sz="2400" dirty="0">
              <a:solidFill>
                <a:schemeClr val="tx1"/>
              </a:solidFill>
              <a:latin typeface="Candara" panose="020E0502030303020204" pitchFamily="34" charset="0"/>
            </a:endParaRPr>
          </a:p>
        </p:txBody>
      </p:sp>
      <p:sp>
        <p:nvSpPr>
          <p:cNvPr id="9" name="Rounded Rectangular Callout 8"/>
          <p:cNvSpPr/>
          <p:nvPr/>
        </p:nvSpPr>
        <p:spPr bwMode="auto">
          <a:xfrm>
            <a:off x="7824192" y="3789040"/>
            <a:ext cx="2376264" cy="1736646"/>
          </a:xfrm>
          <a:prstGeom prst="wedgeRoundRectCallout">
            <a:avLst>
              <a:gd name="adj1" fmla="val -103062"/>
              <a:gd name="adj2" fmla="val -9506"/>
              <a:gd name="adj3" fmla="val 16667"/>
            </a:avLst>
          </a:prstGeom>
          <a:noFill/>
          <a:ln>
            <a:headEnd type="none" w="med" len="med"/>
            <a:tailEnd type="none" w="med" len="med"/>
          </a:ln>
          <a:effectLst/>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rtlCol="0" anchor="t" anchorCtr="0" compatLnSpc="1">
            <a:prstTxWarp prst="textNoShape">
              <a:avLst/>
            </a:prstTxWarp>
            <a:spAutoFit/>
          </a:bodyPr>
          <a:lstStyle/>
          <a:p>
            <a:pPr fontAlgn="base">
              <a:spcBef>
                <a:spcPct val="0"/>
              </a:spcBef>
              <a:spcAft>
                <a:spcPct val="0"/>
              </a:spcAft>
            </a:pPr>
            <a:r>
              <a:rPr lang="sl-SI" sz="2400" dirty="0" err="1">
                <a:solidFill>
                  <a:schemeClr val="tx1"/>
                </a:solidFill>
                <a:latin typeface="Candara" panose="020E0502030303020204" pitchFamily="34" charset="0"/>
              </a:rPr>
              <a:t>Terminology</a:t>
            </a:r>
            <a:r>
              <a:rPr lang="sl-SI" sz="2400" dirty="0">
                <a:solidFill>
                  <a:schemeClr val="tx1"/>
                </a:solidFill>
                <a:latin typeface="Candara" panose="020E0502030303020204" pitchFamily="34" charset="0"/>
              </a:rPr>
              <a:t>, </a:t>
            </a:r>
            <a:r>
              <a:rPr lang="sl-SI" sz="2400" dirty="0" err="1">
                <a:solidFill>
                  <a:schemeClr val="tx1"/>
                </a:solidFill>
                <a:latin typeface="Candara" panose="020E0502030303020204" pitchFamily="34" charset="0"/>
              </a:rPr>
              <a:t>pronunciation</a:t>
            </a:r>
            <a:r>
              <a:rPr lang="sl-SI" sz="2400" dirty="0">
                <a:solidFill>
                  <a:schemeClr val="tx1"/>
                </a:solidFill>
                <a:latin typeface="Candara" panose="020E0502030303020204" pitchFamily="34" charset="0"/>
              </a:rPr>
              <a:t>, </a:t>
            </a:r>
            <a:r>
              <a:rPr lang="sl-SI" sz="2400" dirty="0" err="1">
                <a:solidFill>
                  <a:schemeClr val="tx1"/>
                </a:solidFill>
                <a:latin typeface="Candara" panose="020E0502030303020204" pitchFamily="34" charset="0"/>
              </a:rPr>
              <a:t>tonality</a:t>
            </a:r>
            <a:r>
              <a:rPr lang="sl-SI" sz="2400" dirty="0">
                <a:solidFill>
                  <a:schemeClr val="tx1"/>
                </a:solidFill>
                <a:latin typeface="Candara" panose="020E0502030303020204" pitchFamily="34" charset="0"/>
              </a:rPr>
              <a:t> </a:t>
            </a:r>
            <a:r>
              <a:rPr lang="sl-SI" sz="2400" dirty="0" err="1">
                <a:solidFill>
                  <a:schemeClr val="tx1"/>
                </a:solidFill>
                <a:latin typeface="Candara" panose="020E0502030303020204" pitchFamily="34" charset="0"/>
              </a:rPr>
              <a:t>etymology</a:t>
            </a:r>
            <a:endParaRPr lang="sl-SI" sz="2400" dirty="0">
              <a:solidFill>
                <a:schemeClr val="tx1"/>
              </a:solidFill>
              <a:latin typeface="Candara" panose="020E0502030303020204" pitchFamily="34" charset="0"/>
            </a:endParaRPr>
          </a:p>
        </p:txBody>
      </p:sp>
      <p:sp>
        <p:nvSpPr>
          <p:cNvPr id="10" name="Rounded Rectangular Callout 9"/>
          <p:cNvSpPr/>
          <p:nvPr/>
        </p:nvSpPr>
        <p:spPr bwMode="auto">
          <a:xfrm>
            <a:off x="2495600" y="4869160"/>
            <a:ext cx="1872208" cy="510778"/>
          </a:xfrm>
          <a:prstGeom prst="wedgeRoundRectCallout">
            <a:avLst>
              <a:gd name="adj1" fmla="val 103976"/>
              <a:gd name="adj2" fmla="val 49234"/>
              <a:gd name="adj3" fmla="val 16667"/>
            </a:avLst>
          </a:prstGeom>
          <a:noFill/>
          <a:ln>
            <a:headEnd type="none" w="med" len="med"/>
            <a:tailEnd type="none" w="med" len="med"/>
          </a:ln>
          <a:effectLst/>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rtlCol="0" anchor="t" anchorCtr="0" compatLnSpc="1">
            <a:prstTxWarp prst="textNoShape">
              <a:avLst/>
            </a:prstTxWarp>
            <a:spAutoFit/>
          </a:bodyPr>
          <a:lstStyle/>
          <a:p>
            <a:pPr fontAlgn="base">
              <a:spcBef>
                <a:spcPct val="0"/>
              </a:spcBef>
              <a:spcAft>
                <a:spcPct val="0"/>
              </a:spcAft>
            </a:pPr>
            <a:r>
              <a:rPr lang="sl-SI" sz="2400" dirty="0" err="1">
                <a:solidFill>
                  <a:schemeClr val="tx1"/>
                </a:solidFill>
                <a:latin typeface="Candara" panose="020E0502030303020204" pitchFamily="34" charset="0"/>
              </a:rPr>
              <a:t>editing</a:t>
            </a:r>
            <a:endParaRPr lang="sl-SI" sz="2400" dirty="0">
              <a:solidFill>
                <a:schemeClr val="tx1"/>
              </a:solidFill>
              <a:latin typeface="Candara" panose="020E0502030303020204" pitchFamily="34" charset="0"/>
            </a:endParaRPr>
          </a:p>
        </p:txBody>
      </p:sp>
    </p:spTree>
    <p:extLst>
      <p:ext uri="{BB962C8B-B14F-4D97-AF65-F5344CB8AC3E}">
        <p14:creationId xmlns:p14="http://schemas.microsoft.com/office/powerpoint/2010/main" val="13311717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584DBCD-C896-49DA-A511-EF3B23345C77}"/>
              </a:ext>
            </a:extLst>
          </p:cNvPr>
          <p:cNvSpPr>
            <a:spLocks noGrp="1"/>
          </p:cNvSpPr>
          <p:nvPr>
            <p:ph type="title"/>
          </p:nvPr>
        </p:nvSpPr>
        <p:spPr/>
        <p:txBody>
          <a:bodyPr/>
          <a:lstStyle/>
          <a:p>
            <a:r>
              <a:rPr lang="en-US" dirty="0"/>
              <a:t>Summary of happy about vs. unhappy about</a:t>
            </a:r>
            <a:endParaRPr lang="en-SI" dirty="0"/>
          </a:p>
        </p:txBody>
      </p:sp>
      <p:sp>
        <p:nvSpPr>
          <p:cNvPr id="7" name="Text Placeholder 6">
            <a:extLst>
              <a:ext uri="{FF2B5EF4-FFF2-40B4-BE49-F238E27FC236}">
                <a16:creationId xmlns:a16="http://schemas.microsoft.com/office/drawing/2014/main" id="{C3977DCC-8695-435B-AE92-7585324A7B52}"/>
              </a:ext>
            </a:extLst>
          </p:cNvPr>
          <p:cNvSpPr>
            <a:spLocks noGrp="1"/>
          </p:cNvSpPr>
          <p:nvPr>
            <p:ph type="body" idx="1"/>
          </p:nvPr>
        </p:nvSpPr>
        <p:spPr/>
        <p:txBody>
          <a:bodyPr/>
          <a:lstStyle/>
          <a:p>
            <a:r>
              <a:rPr lang="en-US" dirty="0"/>
              <a:t>Happy</a:t>
            </a:r>
            <a:endParaRPr lang="en-SI" dirty="0"/>
          </a:p>
        </p:txBody>
      </p:sp>
      <p:sp>
        <p:nvSpPr>
          <p:cNvPr id="5" name="Content Placeholder 4">
            <a:extLst>
              <a:ext uri="{FF2B5EF4-FFF2-40B4-BE49-F238E27FC236}">
                <a16:creationId xmlns:a16="http://schemas.microsoft.com/office/drawing/2014/main" id="{F3975F8D-8D93-49ED-8667-025EE9A4C36F}"/>
              </a:ext>
            </a:extLst>
          </p:cNvPr>
          <p:cNvSpPr>
            <a:spLocks noGrp="1"/>
          </p:cNvSpPr>
          <p:nvPr>
            <p:ph sz="half" idx="2"/>
          </p:nvPr>
        </p:nvSpPr>
        <p:spPr/>
        <p:txBody>
          <a:bodyPr/>
          <a:lstStyle/>
          <a:p>
            <a:r>
              <a:rPr lang="en-US" dirty="0"/>
              <a:t>Layered (hierarchical) organization of data</a:t>
            </a:r>
          </a:p>
          <a:p>
            <a:r>
              <a:rPr lang="en-US" dirty="0"/>
              <a:t>Automatic extraction</a:t>
            </a:r>
          </a:p>
          <a:p>
            <a:r>
              <a:rPr lang="en-US" dirty="0"/>
              <a:t>Crowdsourcing</a:t>
            </a:r>
          </a:p>
          <a:p>
            <a:endParaRPr lang="en-SI" dirty="0"/>
          </a:p>
        </p:txBody>
      </p:sp>
      <p:sp>
        <p:nvSpPr>
          <p:cNvPr id="8" name="Text Placeholder 7">
            <a:extLst>
              <a:ext uri="{FF2B5EF4-FFF2-40B4-BE49-F238E27FC236}">
                <a16:creationId xmlns:a16="http://schemas.microsoft.com/office/drawing/2014/main" id="{C48B5CE8-CB7B-43BC-8640-D46AA3E010D3}"/>
              </a:ext>
            </a:extLst>
          </p:cNvPr>
          <p:cNvSpPr>
            <a:spLocks noGrp="1"/>
          </p:cNvSpPr>
          <p:nvPr>
            <p:ph type="body" sz="quarter" idx="3"/>
          </p:nvPr>
        </p:nvSpPr>
        <p:spPr/>
        <p:txBody>
          <a:bodyPr/>
          <a:lstStyle/>
          <a:p>
            <a:r>
              <a:rPr lang="en-US" dirty="0"/>
              <a:t>Unhappy</a:t>
            </a:r>
            <a:endParaRPr lang="en-SI" dirty="0"/>
          </a:p>
        </p:txBody>
      </p:sp>
      <p:sp>
        <p:nvSpPr>
          <p:cNvPr id="9" name="Content Placeholder 8">
            <a:extLst>
              <a:ext uri="{FF2B5EF4-FFF2-40B4-BE49-F238E27FC236}">
                <a16:creationId xmlns:a16="http://schemas.microsoft.com/office/drawing/2014/main" id="{102A6370-1014-4632-A42B-8326C5631C20}"/>
              </a:ext>
            </a:extLst>
          </p:cNvPr>
          <p:cNvSpPr>
            <a:spLocks noGrp="1"/>
          </p:cNvSpPr>
          <p:nvPr>
            <p:ph sz="quarter" idx="4"/>
          </p:nvPr>
        </p:nvSpPr>
        <p:spPr/>
        <p:txBody>
          <a:bodyPr/>
          <a:lstStyle/>
          <a:p>
            <a:r>
              <a:rPr lang="en-US" dirty="0"/>
              <a:t>“Corpus dementia”</a:t>
            </a:r>
          </a:p>
          <a:p>
            <a:r>
              <a:rPr lang="en-US" dirty="0"/>
              <a:t>“String of characters curse”</a:t>
            </a:r>
          </a:p>
          <a:p>
            <a:r>
              <a:rPr lang="en-US" dirty="0"/>
              <a:t>Automatic extraction (</a:t>
            </a:r>
            <a:r>
              <a:rPr lang="en-US" dirty="0" err="1"/>
              <a:t>SkE</a:t>
            </a:r>
            <a:r>
              <a:rPr lang="en-US" dirty="0"/>
              <a:t>) </a:t>
            </a:r>
            <a:r>
              <a:rPr lang="en-US" dirty="0">
                <a:sym typeface="Wingdings" panose="05000000000000000000" pitchFamily="2" charset="2"/>
              </a:rPr>
              <a:t></a:t>
            </a:r>
            <a:endParaRPr lang="en-US" dirty="0"/>
          </a:p>
          <a:p>
            <a:r>
              <a:rPr lang="en-US" dirty="0"/>
              <a:t>Dictionary writing systems (IDM DPS, </a:t>
            </a:r>
            <a:r>
              <a:rPr lang="en-US" dirty="0" err="1"/>
              <a:t>iLex</a:t>
            </a:r>
            <a:r>
              <a:rPr lang="en-US" dirty="0"/>
              <a:t>, </a:t>
            </a:r>
            <a:r>
              <a:rPr lang="en-US" dirty="0" err="1"/>
              <a:t>TLex</a:t>
            </a:r>
            <a:r>
              <a:rPr lang="en-US" dirty="0"/>
              <a:t>, later </a:t>
            </a:r>
            <a:r>
              <a:rPr lang="en-US" dirty="0" err="1"/>
              <a:t>Lexonomy</a:t>
            </a:r>
            <a:r>
              <a:rPr lang="en-US" dirty="0"/>
              <a:t>)</a:t>
            </a:r>
          </a:p>
          <a:p>
            <a:endParaRPr lang="en-US" dirty="0"/>
          </a:p>
        </p:txBody>
      </p:sp>
    </p:spTree>
    <p:extLst>
      <p:ext uri="{BB962C8B-B14F-4D97-AF65-F5344CB8AC3E}">
        <p14:creationId xmlns:p14="http://schemas.microsoft.com/office/powerpoint/2010/main" val="28436194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FC096B-1A38-4D97-9FC4-23DD546F78B1}"/>
              </a:ext>
            </a:extLst>
          </p:cNvPr>
          <p:cNvSpPr>
            <a:spLocks noGrp="1"/>
          </p:cNvSpPr>
          <p:nvPr>
            <p:ph type="title"/>
          </p:nvPr>
        </p:nvSpPr>
        <p:spPr/>
        <p:txBody>
          <a:bodyPr/>
          <a:lstStyle/>
          <a:p>
            <a:r>
              <a:rPr lang="en-US" dirty="0"/>
              <a:t>Now</a:t>
            </a:r>
            <a:endParaRPr lang="en-SI" dirty="0"/>
          </a:p>
        </p:txBody>
      </p:sp>
      <p:sp>
        <p:nvSpPr>
          <p:cNvPr id="5" name="Text Placeholder 4">
            <a:extLst>
              <a:ext uri="{FF2B5EF4-FFF2-40B4-BE49-F238E27FC236}">
                <a16:creationId xmlns:a16="http://schemas.microsoft.com/office/drawing/2014/main" id="{E2540ED3-31D4-41FC-A1E5-39BB334CE515}"/>
              </a:ext>
            </a:extLst>
          </p:cNvPr>
          <p:cNvSpPr>
            <a:spLocks noGrp="1"/>
          </p:cNvSpPr>
          <p:nvPr>
            <p:ph type="body" idx="1"/>
          </p:nvPr>
        </p:nvSpPr>
        <p:spPr/>
        <p:txBody>
          <a:bodyPr/>
          <a:lstStyle/>
          <a:p>
            <a:r>
              <a:rPr lang="en-US" dirty="0"/>
              <a:t>Still not there but – quite a development!</a:t>
            </a:r>
            <a:endParaRPr lang="en-SI" dirty="0"/>
          </a:p>
        </p:txBody>
      </p:sp>
    </p:spTree>
    <p:extLst>
      <p:ext uri="{BB962C8B-B14F-4D97-AF65-F5344CB8AC3E}">
        <p14:creationId xmlns:p14="http://schemas.microsoft.com/office/powerpoint/2010/main" val="23221943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25ACF90-E281-4CFC-9865-ED89EA124421}"/>
              </a:ext>
            </a:extLst>
          </p:cNvPr>
          <p:cNvSpPr>
            <a:spLocks noGrp="1"/>
          </p:cNvSpPr>
          <p:nvPr>
            <p:ph type="title"/>
          </p:nvPr>
        </p:nvSpPr>
        <p:spPr/>
        <p:txBody>
          <a:bodyPr/>
          <a:lstStyle/>
          <a:p>
            <a:r>
              <a:rPr lang="en-US" dirty="0"/>
              <a:t>Dictionary of Modern Slovene: Problems and Solutions (2015-2018)</a:t>
            </a:r>
            <a:endParaRPr lang="en-SI" dirty="0"/>
          </a:p>
        </p:txBody>
      </p:sp>
      <p:sp>
        <p:nvSpPr>
          <p:cNvPr id="6" name="Content Placeholder 5">
            <a:extLst>
              <a:ext uri="{FF2B5EF4-FFF2-40B4-BE49-F238E27FC236}">
                <a16:creationId xmlns:a16="http://schemas.microsoft.com/office/drawing/2014/main" id="{86BE3B3D-70C7-4D95-B56A-97676B677803}"/>
              </a:ext>
            </a:extLst>
          </p:cNvPr>
          <p:cNvSpPr>
            <a:spLocks noGrp="1"/>
          </p:cNvSpPr>
          <p:nvPr>
            <p:ph sz="half" idx="2"/>
          </p:nvPr>
        </p:nvSpPr>
        <p:spPr>
          <a:xfrm>
            <a:off x="5588000" y="1825625"/>
            <a:ext cx="5765800" cy="4351338"/>
          </a:xfrm>
        </p:spPr>
        <p:txBody>
          <a:bodyPr>
            <a:normAutofit fontScale="92500"/>
          </a:bodyPr>
          <a:lstStyle/>
          <a:p>
            <a:r>
              <a:rPr lang="en-US" dirty="0"/>
              <a:t>Vojko Gorjanc (ed), Polona Gantar (ed), Iztok Kosem (ed), Simon Krek (ed): Dictionary of Modern Slovene: Problems and Solutions</a:t>
            </a:r>
          </a:p>
          <a:p>
            <a:r>
              <a:rPr lang="en-US" sz="2600" dirty="0"/>
              <a:t>This monograph, containing 13 chapters, presents the compilation of a dictionary that utilizes different technologies available, and is </a:t>
            </a:r>
            <a:r>
              <a:rPr lang="en-US" sz="2600" dirty="0" err="1"/>
              <a:t>conceptualised</a:t>
            </a:r>
            <a:r>
              <a:rPr lang="en-US" sz="2600" dirty="0"/>
              <a:t> around language technologies, i.e. it uses state-of-the-art methods of language analysis, data extraction and data storage, and </a:t>
            </a:r>
            <a:r>
              <a:rPr lang="en-US" sz="2600" dirty="0" err="1"/>
              <a:t>visualisation</a:t>
            </a:r>
            <a:r>
              <a:rPr lang="en-US" sz="2600" dirty="0"/>
              <a:t>.</a:t>
            </a:r>
            <a:endParaRPr lang="en-SI" sz="2600" dirty="0"/>
          </a:p>
        </p:txBody>
      </p:sp>
      <p:pic>
        <p:nvPicPr>
          <p:cNvPr id="1028" name="Picture 4">
            <a:extLst>
              <a:ext uri="{FF2B5EF4-FFF2-40B4-BE49-F238E27FC236}">
                <a16:creationId xmlns:a16="http://schemas.microsoft.com/office/drawing/2014/main" id="{2082E751-8164-4A24-BB7D-250298BBE679}"/>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383146" y="1825625"/>
            <a:ext cx="3447473" cy="45532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95392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841961"/>
            <a:ext cx="10943896" cy="848727"/>
          </a:xfrm>
        </p:spPr>
        <p:txBody>
          <a:bodyPr>
            <a:normAutofit/>
          </a:bodyPr>
          <a:lstStyle/>
          <a:p>
            <a:r>
              <a:rPr lang="en-GB" dirty="0"/>
              <a:t>Data model (for all types of lexicographic data)</a:t>
            </a:r>
          </a:p>
        </p:txBody>
      </p:sp>
      <p:pic>
        <p:nvPicPr>
          <p:cNvPr id="7" name="Content Placeholder 6"/>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38200" y="2149891"/>
            <a:ext cx="5181600" cy="3702806"/>
          </a:xfrm>
        </p:spPr>
      </p:pic>
      <p:sp>
        <p:nvSpPr>
          <p:cNvPr id="8" name="Content Placeholder 7"/>
          <p:cNvSpPr>
            <a:spLocks noGrp="1"/>
          </p:cNvSpPr>
          <p:nvPr>
            <p:ph sz="half" idx="2"/>
          </p:nvPr>
        </p:nvSpPr>
        <p:spPr>
          <a:xfrm>
            <a:off x="6172200" y="2427889"/>
            <a:ext cx="5181600" cy="3749073"/>
          </a:xfrm>
        </p:spPr>
        <p:txBody>
          <a:bodyPr/>
          <a:lstStyle/>
          <a:p>
            <a:r>
              <a:rPr lang="en-US" dirty="0"/>
              <a:t>Dictionary of Modern Slovene: Problems and Solutions (monograph)</a:t>
            </a:r>
          </a:p>
          <a:p>
            <a:r>
              <a:rPr lang="sv-SE" sz="2400" dirty="0"/>
              <a:t>Bojan Klemenc, Marko Robnik-Šikonja, Luka Fürst, Ciril Bohak and Simon Krek</a:t>
            </a:r>
            <a:r>
              <a:rPr lang="sv-SE" dirty="0"/>
              <a:t>: </a:t>
            </a:r>
            <a:r>
              <a:rPr lang="en-US" dirty="0"/>
              <a:t>Technological Design of a State-of-the-art Digital Dictionary</a:t>
            </a:r>
            <a:endParaRPr lang="en-GB" dirty="0"/>
          </a:p>
        </p:txBody>
      </p:sp>
    </p:spTree>
    <p:extLst>
      <p:ext uri="{BB962C8B-B14F-4D97-AF65-F5344CB8AC3E}">
        <p14:creationId xmlns:p14="http://schemas.microsoft.com/office/powerpoint/2010/main" val="6938950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Digital Dictionary Database for Slovenian</a:t>
            </a:r>
          </a:p>
        </p:txBody>
      </p:sp>
      <p:pic>
        <p:nvPicPr>
          <p:cNvPr id="7" name="Content Placeholder 6"/>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381312" y="1825625"/>
            <a:ext cx="4095376" cy="4351338"/>
          </a:xfrm>
        </p:spPr>
      </p:pic>
      <p:sp>
        <p:nvSpPr>
          <p:cNvPr id="6" name="Content Placeholder 5"/>
          <p:cNvSpPr>
            <a:spLocks noGrp="1"/>
          </p:cNvSpPr>
          <p:nvPr>
            <p:ph sz="half" idx="2"/>
          </p:nvPr>
        </p:nvSpPr>
        <p:spPr/>
        <p:txBody>
          <a:bodyPr/>
          <a:lstStyle/>
          <a:p>
            <a:r>
              <a:rPr lang="en-GB" dirty="0"/>
              <a:t>Development of Slovene Language in Digital Environment (2020-2023)</a:t>
            </a:r>
          </a:p>
          <a:p>
            <a:endParaRPr lang="en-GB" dirty="0"/>
          </a:p>
          <a:p>
            <a:r>
              <a:rPr lang="en-GB" dirty="0"/>
              <a:t>Data model &amp; data</a:t>
            </a:r>
          </a:p>
          <a:p>
            <a:r>
              <a:rPr lang="en-GB" dirty="0"/>
              <a:t>Available through API service</a:t>
            </a:r>
          </a:p>
          <a:p>
            <a:r>
              <a:rPr lang="en-GB" dirty="0"/>
              <a:t>Open Access (CC BY-SA)</a:t>
            </a:r>
          </a:p>
          <a:p>
            <a:r>
              <a:rPr lang="en-GB" dirty="0"/>
              <a:t>In CLARIN.SI repository</a:t>
            </a:r>
          </a:p>
          <a:p>
            <a:endParaRPr lang="en-GB" dirty="0"/>
          </a:p>
        </p:txBody>
      </p:sp>
      <p:sp>
        <p:nvSpPr>
          <p:cNvPr id="8" name="Oval 7"/>
          <p:cNvSpPr/>
          <p:nvPr/>
        </p:nvSpPr>
        <p:spPr>
          <a:xfrm rot="1446355">
            <a:off x="2568591" y="1821174"/>
            <a:ext cx="2999420" cy="4640236"/>
          </a:xfrm>
          <a:prstGeom prst="ellipse">
            <a:avLst/>
          </a:prstGeom>
          <a:solidFill>
            <a:schemeClr val="accent1">
              <a:alpha val="3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162890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72DC33-8DD1-490A-86C8-45D2B39A73F2}"/>
              </a:ext>
            </a:extLst>
          </p:cNvPr>
          <p:cNvSpPr>
            <a:spLocks noGrp="1"/>
          </p:cNvSpPr>
          <p:nvPr>
            <p:ph type="title"/>
          </p:nvPr>
        </p:nvSpPr>
        <p:spPr/>
        <p:txBody>
          <a:bodyPr/>
          <a:lstStyle/>
          <a:p>
            <a:r>
              <a:rPr lang="en-US" dirty="0"/>
              <a:t>Overview</a:t>
            </a:r>
            <a:endParaRPr lang="en-SI" dirty="0"/>
          </a:p>
        </p:txBody>
      </p:sp>
      <p:sp>
        <p:nvSpPr>
          <p:cNvPr id="3" name="Content Placeholder 2">
            <a:extLst>
              <a:ext uri="{FF2B5EF4-FFF2-40B4-BE49-F238E27FC236}">
                <a16:creationId xmlns:a16="http://schemas.microsoft.com/office/drawing/2014/main" id="{8CC4ACDF-AB7B-4614-BFD3-A2B3AE0C64A5}"/>
              </a:ext>
            </a:extLst>
          </p:cNvPr>
          <p:cNvSpPr>
            <a:spLocks noGrp="1"/>
          </p:cNvSpPr>
          <p:nvPr>
            <p:ph idx="1"/>
          </p:nvPr>
        </p:nvSpPr>
        <p:spPr/>
        <p:txBody>
          <a:bodyPr/>
          <a:lstStyle/>
          <a:p>
            <a:r>
              <a:rPr lang="en-GB" dirty="0"/>
              <a:t>A slide about myself</a:t>
            </a:r>
          </a:p>
          <a:p>
            <a:r>
              <a:rPr lang="en-GB" dirty="0"/>
              <a:t>Unstructured, semi-structured and structured data</a:t>
            </a:r>
          </a:p>
          <a:p>
            <a:r>
              <a:rPr lang="en-GB" dirty="0"/>
              <a:t>Some history (in relation to DDDS)</a:t>
            </a:r>
          </a:p>
          <a:p>
            <a:r>
              <a:rPr lang="en-GB" dirty="0"/>
              <a:t>Digital Dictionary Database (DDDS) for Slovenian</a:t>
            </a:r>
          </a:p>
          <a:p>
            <a:pPr lvl="1"/>
            <a:r>
              <a:rPr lang="en-GB" dirty="0"/>
              <a:t>Organisation of data (data model)</a:t>
            </a:r>
          </a:p>
          <a:p>
            <a:pPr lvl="1"/>
            <a:r>
              <a:rPr lang="en-GB" dirty="0"/>
              <a:t>Public API and use cases</a:t>
            </a:r>
          </a:p>
          <a:p>
            <a:pPr lvl="1"/>
            <a:r>
              <a:rPr lang="en-GB" dirty="0"/>
              <a:t>Visualisation of data</a:t>
            </a:r>
          </a:p>
          <a:p>
            <a:r>
              <a:rPr lang="en-GB" dirty="0"/>
              <a:t>Where we are and what to do next (in lexicography)</a:t>
            </a:r>
          </a:p>
        </p:txBody>
      </p:sp>
    </p:spTree>
    <p:extLst>
      <p:ext uri="{BB962C8B-B14F-4D97-AF65-F5344CB8AC3E}">
        <p14:creationId xmlns:p14="http://schemas.microsoft.com/office/powerpoint/2010/main" val="38393470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B2926-57FF-4465-AE12-CCCFD4374023}"/>
              </a:ext>
            </a:extLst>
          </p:cNvPr>
          <p:cNvSpPr>
            <a:spLocks noGrp="1"/>
          </p:cNvSpPr>
          <p:nvPr>
            <p:ph type="title"/>
          </p:nvPr>
        </p:nvSpPr>
        <p:spPr/>
        <p:txBody>
          <a:bodyPr/>
          <a:lstStyle/>
          <a:p>
            <a:r>
              <a:rPr lang="de-DE" dirty="0"/>
              <a:t>Digital Dictionary Database Wiki</a:t>
            </a:r>
            <a:endParaRPr lang="en-SI" dirty="0"/>
          </a:p>
        </p:txBody>
      </p:sp>
      <p:sp>
        <p:nvSpPr>
          <p:cNvPr id="3" name="Content Placeholder 2">
            <a:extLst>
              <a:ext uri="{FF2B5EF4-FFF2-40B4-BE49-F238E27FC236}">
                <a16:creationId xmlns:a16="http://schemas.microsoft.com/office/drawing/2014/main" id="{B825906E-6A10-4A0D-BE71-A3D693CC02F0}"/>
              </a:ext>
            </a:extLst>
          </p:cNvPr>
          <p:cNvSpPr>
            <a:spLocks noGrp="1"/>
          </p:cNvSpPr>
          <p:nvPr>
            <p:ph idx="1"/>
          </p:nvPr>
        </p:nvSpPr>
        <p:spPr/>
        <p:txBody>
          <a:bodyPr>
            <a:normAutofit/>
          </a:bodyPr>
          <a:lstStyle/>
          <a:p>
            <a:r>
              <a:rPr lang="de-DE" dirty="0"/>
              <a:t>Wiki: </a:t>
            </a:r>
            <a:r>
              <a:rPr lang="de-DE" dirty="0">
                <a:hlinkClick r:id="rId2"/>
              </a:rPr>
              <a:t>https://wiki.cjvt.si/books/digital-dictionary-database</a:t>
            </a:r>
            <a:endParaRPr lang="de-DE" dirty="0"/>
          </a:p>
          <a:p>
            <a:r>
              <a:rPr lang="en-US" dirty="0"/>
              <a:t>Application domain and data model</a:t>
            </a:r>
          </a:p>
          <a:p>
            <a:pPr lvl="1"/>
            <a:r>
              <a:rPr lang="en-US" dirty="0"/>
              <a:t>Domain and data model links</a:t>
            </a:r>
          </a:p>
          <a:p>
            <a:pPr lvl="1"/>
            <a:r>
              <a:rPr lang="en-US" dirty="0"/>
              <a:t>Domain overview</a:t>
            </a:r>
          </a:p>
          <a:p>
            <a:pPr lvl="1"/>
            <a:r>
              <a:rPr lang="en-US" dirty="0"/>
              <a:t>Data model</a:t>
            </a:r>
          </a:p>
          <a:p>
            <a:r>
              <a:rPr lang="en-US" dirty="0"/>
              <a:t>REST API</a:t>
            </a:r>
          </a:p>
          <a:p>
            <a:pPr lvl="1"/>
            <a:r>
              <a:rPr lang="en-US" dirty="0"/>
              <a:t>API design</a:t>
            </a:r>
          </a:p>
          <a:p>
            <a:pPr lvl="1"/>
            <a:r>
              <a:rPr lang="en-US" dirty="0"/>
              <a:t>API routes</a:t>
            </a:r>
          </a:p>
          <a:p>
            <a:pPr lvl="1"/>
            <a:r>
              <a:rPr lang="en-US" dirty="0"/>
              <a:t>API implementation</a:t>
            </a:r>
          </a:p>
          <a:p>
            <a:pPr lvl="1"/>
            <a:r>
              <a:rPr lang="en-US" dirty="0"/>
              <a:t>API use cases</a:t>
            </a:r>
          </a:p>
        </p:txBody>
      </p:sp>
    </p:spTree>
    <p:extLst>
      <p:ext uri="{BB962C8B-B14F-4D97-AF65-F5344CB8AC3E}">
        <p14:creationId xmlns:p14="http://schemas.microsoft.com/office/powerpoint/2010/main" val="20714801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C1BFCCCD-EF71-45B8-A0D7-A6668D47E3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6888" y="508000"/>
            <a:ext cx="6941432" cy="5842000"/>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a:extLst>
              <a:ext uri="{FF2B5EF4-FFF2-40B4-BE49-F238E27FC236}">
                <a16:creationId xmlns:a16="http://schemas.microsoft.com/office/drawing/2014/main" id="{4F9759EF-E82E-4E22-A616-C53FC638E57E}"/>
              </a:ext>
            </a:extLst>
          </p:cNvPr>
          <p:cNvSpPr>
            <a:spLocks noGrp="1"/>
          </p:cNvSpPr>
          <p:nvPr>
            <p:ph idx="1"/>
          </p:nvPr>
        </p:nvSpPr>
        <p:spPr>
          <a:xfrm>
            <a:off x="7527635" y="507999"/>
            <a:ext cx="4516583" cy="6031345"/>
          </a:xfrm>
        </p:spPr>
        <p:txBody>
          <a:bodyPr>
            <a:normAutofit lnSpcReduction="10000"/>
          </a:bodyPr>
          <a:lstStyle/>
          <a:p>
            <a:pPr algn="l" fontAlgn="base">
              <a:buFont typeface="Arial" panose="020B0604020202020204" pitchFamily="34" charset="0"/>
              <a:buChar char="•"/>
            </a:pPr>
            <a:r>
              <a:rPr lang="en-GB" b="0" i="0" dirty="0">
                <a:solidFill>
                  <a:srgbClr val="444444"/>
                </a:solidFill>
                <a:effectLst/>
                <a:latin typeface="-apple-system"/>
              </a:rPr>
              <a:t>lexical units </a:t>
            </a:r>
            <a:r>
              <a:rPr lang="en-GB" b="0" i="0" dirty="0">
                <a:solidFill>
                  <a:srgbClr val="808000"/>
                </a:solidFill>
                <a:effectLst/>
                <a:latin typeface="-apple-system"/>
              </a:rPr>
              <a:t>(olive green)</a:t>
            </a:r>
            <a:endParaRPr lang="en-GB" b="0" i="0" dirty="0">
              <a:solidFill>
                <a:srgbClr val="444444"/>
              </a:solidFill>
              <a:effectLst/>
              <a:latin typeface="-apple-system"/>
            </a:endParaRPr>
          </a:p>
          <a:p>
            <a:pPr fontAlgn="base"/>
            <a:r>
              <a:rPr lang="en-GB" b="0" i="0" dirty="0">
                <a:solidFill>
                  <a:srgbClr val="444444"/>
                </a:solidFill>
                <a:effectLst/>
                <a:latin typeface="-apple-system"/>
              </a:rPr>
              <a:t>word forms </a:t>
            </a:r>
            <a:r>
              <a:rPr lang="en-GB" b="0" i="0" dirty="0">
                <a:solidFill>
                  <a:srgbClr val="008000"/>
                </a:solidFill>
                <a:effectLst/>
                <a:latin typeface="-apple-system"/>
              </a:rPr>
              <a:t>(forest green)</a:t>
            </a:r>
            <a:endParaRPr lang="en-GB" b="0" i="0" dirty="0">
              <a:solidFill>
                <a:srgbClr val="444444"/>
              </a:solidFill>
              <a:effectLst/>
              <a:latin typeface="-apple-system"/>
            </a:endParaRPr>
          </a:p>
          <a:p>
            <a:pPr algn="l" fontAlgn="base">
              <a:buFont typeface="Arial" panose="020B0604020202020204" pitchFamily="34" charset="0"/>
              <a:buChar char="•"/>
            </a:pPr>
            <a:r>
              <a:rPr lang="en-GB" b="0" i="0" dirty="0">
                <a:solidFill>
                  <a:srgbClr val="444444"/>
                </a:solidFill>
                <a:effectLst/>
                <a:latin typeface="-apple-system"/>
              </a:rPr>
              <a:t>syntactic structures </a:t>
            </a:r>
            <a:r>
              <a:rPr lang="en-GB" b="0" i="0" dirty="0">
                <a:solidFill>
                  <a:srgbClr val="A52A2A"/>
                </a:solidFill>
                <a:effectLst/>
                <a:latin typeface="-apple-system"/>
              </a:rPr>
              <a:t>(brown)</a:t>
            </a:r>
            <a:endParaRPr lang="en-GB" b="0" i="0" dirty="0">
              <a:solidFill>
                <a:srgbClr val="444444"/>
              </a:solidFill>
              <a:effectLst/>
              <a:latin typeface="-apple-system"/>
            </a:endParaRPr>
          </a:p>
          <a:p>
            <a:pPr fontAlgn="base"/>
            <a:r>
              <a:rPr lang="en-GB" b="0" i="0" dirty="0">
                <a:solidFill>
                  <a:srgbClr val="444444"/>
                </a:solidFill>
                <a:effectLst/>
                <a:latin typeface="-apple-system"/>
              </a:rPr>
              <a:t>senses </a:t>
            </a:r>
            <a:r>
              <a:rPr lang="en-GB" b="0" i="0" dirty="0">
                <a:solidFill>
                  <a:srgbClr val="0000FF"/>
                </a:solidFill>
                <a:effectLst/>
                <a:latin typeface="-apple-system"/>
              </a:rPr>
              <a:t>(blue)</a:t>
            </a:r>
            <a:endParaRPr lang="en-GB" b="0" i="0" dirty="0">
              <a:solidFill>
                <a:srgbClr val="444444"/>
              </a:solidFill>
              <a:effectLst/>
              <a:latin typeface="-apple-system"/>
            </a:endParaRPr>
          </a:p>
          <a:p>
            <a:pPr algn="l" fontAlgn="base">
              <a:buFont typeface="Arial" panose="020B0604020202020204" pitchFamily="34" charset="0"/>
              <a:buChar char="•"/>
            </a:pPr>
            <a:r>
              <a:rPr lang="en-GB" b="0" i="0" dirty="0">
                <a:solidFill>
                  <a:srgbClr val="444444"/>
                </a:solidFill>
                <a:effectLst/>
                <a:latin typeface="-apple-system"/>
              </a:rPr>
              <a:t>sense frames </a:t>
            </a:r>
            <a:r>
              <a:rPr lang="en-GB" b="0" i="0" dirty="0">
                <a:solidFill>
                  <a:srgbClr val="EE82EE"/>
                </a:solidFill>
                <a:effectLst/>
                <a:latin typeface="-apple-system"/>
              </a:rPr>
              <a:t>(violet)</a:t>
            </a:r>
            <a:endParaRPr lang="en-GB" b="0" i="0" dirty="0">
              <a:solidFill>
                <a:srgbClr val="444444"/>
              </a:solidFill>
              <a:effectLst/>
              <a:latin typeface="-apple-system"/>
            </a:endParaRPr>
          </a:p>
          <a:p>
            <a:pPr fontAlgn="base"/>
            <a:r>
              <a:rPr lang="en-GB" dirty="0">
                <a:solidFill>
                  <a:srgbClr val="444444"/>
                </a:solidFill>
                <a:latin typeface="-apple-system"/>
              </a:rPr>
              <a:t>sense translations </a:t>
            </a:r>
            <a:r>
              <a:rPr lang="en-GB" dirty="0">
                <a:solidFill>
                  <a:srgbClr val="FF0000"/>
                </a:solidFill>
                <a:latin typeface="-apple-system"/>
              </a:rPr>
              <a:t>(red)</a:t>
            </a:r>
            <a:endParaRPr lang="en-GB" dirty="0">
              <a:solidFill>
                <a:srgbClr val="444444"/>
              </a:solidFill>
              <a:latin typeface="-apple-system"/>
            </a:endParaRPr>
          </a:p>
          <a:p>
            <a:pPr fontAlgn="base"/>
            <a:r>
              <a:rPr lang="en-GB" dirty="0">
                <a:solidFill>
                  <a:srgbClr val="444444"/>
                </a:solidFill>
                <a:latin typeface="-apple-system"/>
              </a:rPr>
              <a:t>corpus examples </a:t>
            </a:r>
            <a:r>
              <a:rPr lang="en-GB" dirty="0">
                <a:solidFill>
                  <a:srgbClr val="FFFF00"/>
                </a:solidFill>
                <a:latin typeface="-apple-system"/>
              </a:rPr>
              <a:t>(yellow)</a:t>
            </a:r>
            <a:endParaRPr lang="en-GB" dirty="0">
              <a:solidFill>
                <a:srgbClr val="444444"/>
              </a:solidFill>
              <a:latin typeface="-apple-system"/>
            </a:endParaRPr>
          </a:p>
          <a:p>
            <a:pPr algn="l" fontAlgn="base">
              <a:buFont typeface="Arial" panose="020B0604020202020204" pitchFamily="34" charset="0"/>
              <a:buChar char="•"/>
            </a:pPr>
            <a:r>
              <a:rPr lang="en-GB" b="0" i="0" dirty="0">
                <a:solidFill>
                  <a:srgbClr val="444444"/>
                </a:solidFill>
                <a:effectLst/>
                <a:latin typeface="-apple-system"/>
              </a:rPr>
              <a:t>resource connections </a:t>
            </a:r>
            <a:r>
              <a:rPr lang="en-GB" b="0" i="0" dirty="0">
                <a:solidFill>
                  <a:srgbClr val="FFA500"/>
                </a:solidFill>
                <a:effectLst/>
                <a:latin typeface="-apple-system"/>
              </a:rPr>
              <a:t>(orange)</a:t>
            </a:r>
            <a:endParaRPr lang="en-GB" b="0" i="0" dirty="0">
              <a:solidFill>
                <a:srgbClr val="444444"/>
              </a:solidFill>
              <a:effectLst/>
              <a:latin typeface="-apple-system"/>
            </a:endParaRPr>
          </a:p>
          <a:p>
            <a:pPr algn="l" fontAlgn="base">
              <a:buFont typeface="Arial" panose="020B0604020202020204" pitchFamily="34" charset="0"/>
              <a:buChar char="•"/>
            </a:pPr>
            <a:r>
              <a:rPr lang="en-GB" b="0" i="0" dirty="0">
                <a:solidFill>
                  <a:srgbClr val="444444"/>
                </a:solidFill>
                <a:effectLst/>
                <a:latin typeface="-apple-system"/>
              </a:rPr>
              <a:t>generic features (grey)</a:t>
            </a:r>
          </a:p>
          <a:p>
            <a:pPr algn="l" fontAlgn="base">
              <a:buFont typeface="Arial" panose="020B0604020202020204" pitchFamily="34" charset="0"/>
              <a:buChar char="•"/>
            </a:pPr>
            <a:r>
              <a:rPr lang="en-GB" b="0" i="0" dirty="0">
                <a:solidFill>
                  <a:srgbClr val="444444"/>
                </a:solidFill>
                <a:effectLst/>
                <a:latin typeface="-apple-system"/>
              </a:rPr>
              <a:t>entity types that reference other entity types via meta-attributes (white)</a:t>
            </a:r>
          </a:p>
        </p:txBody>
      </p:sp>
    </p:spTree>
    <p:extLst>
      <p:ext uri="{BB962C8B-B14F-4D97-AF65-F5344CB8AC3E}">
        <p14:creationId xmlns:p14="http://schemas.microsoft.com/office/powerpoint/2010/main" val="14681074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93B62C-7518-4DEE-87B4-6D24A4BDFC08}"/>
              </a:ext>
            </a:extLst>
          </p:cNvPr>
          <p:cNvSpPr>
            <a:spLocks noGrp="1"/>
          </p:cNvSpPr>
          <p:nvPr>
            <p:ph type="title"/>
          </p:nvPr>
        </p:nvSpPr>
        <p:spPr>
          <a:xfrm>
            <a:off x="838200" y="365125"/>
            <a:ext cx="10651836" cy="1325563"/>
          </a:xfrm>
        </p:spPr>
        <p:txBody>
          <a:bodyPr/>
          <a:lstStyle/>
          <a:p>
            <a:r>
              <a:rPr lang="en-US" dirty="0"/>
              <a:t>Types of lexical units (of lexicographic interest)</a:t>
            </a:r>
            <a:endParaRPr lang="en-SI" dirty="0"/>
          </a:p>
        </p:txBody>
      </p:sp>
      <p:graphicFrame>
        <p:nvGraphicFramePr>
          <p:cNvPr id="4" name="Content Placeholder 3">
            <a:extLst>
              <a:ext uri="{FF2B5EF4-FFF2-40B4-BE49-F238E27FC236}">
                <a16:creationId xmlns:a16="http://schemas.microsoft.com/office/drawing/2014/main" id="{68F241E9-138F-4CFD-8334-AD0FFC9ECBAE}"/>
              </a:ext>
            </a:extLst>
          </p:cNvPr>
          <p:cNvGraphicFramePr>
            <a:graphicFrameLocks noGrp="1"/>
          </p:cNvGraphicFramePr>
          <p:nvPr>
            <p:ph idx="1"/>
            <p:extLst>
              <p:ext uri="{D42A27DB-BD31-4B8C-83A1-F6EECF244321}">
                <p14:modId xmlns:p14="http://schemas.microsoft.com/office/powerpoint/2010/main" val="4174420763"/>
              </p:ext>
            </p:extLst>
          </p:nvPr>
        </p:nvGraphicFramePr>
        <p:xfrm>
          <a:off x="838200" y="1722651"/>
          <a:ext cx="10244328" cy="4496520"/>
        </p:xfrm>
        <a:graphic>
          <a:graphicData uri="http://schemas.openxmlformats.org/drawingml/2006/table">
            <a:tbl>
              <a:tblPr/>
              <a:tblGrid>
                <a:gridCol w="1503910">
                  <a:extLst>
                    <a:ext uri="{9D8B030D-6E8A-4147-A177-3AD203B41FA5}">
                      <a16:colId xmlns:a16="http://schemas.microsoft.com/office/drawing/2014/main" val="3608596138"/>
                    </a:ext>
                  </a:extLst>
                </a:gridCol>
                <a:gridCol w="1554525">
                  <a:extLst>
                    <a:ext uri="{9D8B030D-6E8A-4147-A177-3AD203B41FA5}">
                      <a16:colId xmlns:a16="http://schemas.microsoft.com/office/drawing/2014/main" val="2177796403"/>
                    </a:ext>
                  </a:extLst>
                </a:gridCol>
                <a:gridCol w="5930856">
                  <a:extLst>
                    <a:ext uri="{9D8B030D-6E8A-4147-A177-3AD203B41FA5}">
                      <a16:colId xmlns:a16="http://schemas.microsoft.com/office/drawing/2014/main" val="2853869245"/>
                    </a:ext>
                  </a:extLst>
                </a:gridCol>
                <a:gridCol w="1255037">
                  <a:extLst>
                    <a:ext uri="{9D8B030D-6E8A-4147-A177-3AD203B41FA5}">
                      <a16:colId xmlns:a16="http://schemas.microsoft.com/office/drawing/2014/main" val="4066603260"/>
                    </a:ext>
                  </a:extLst>
                </a:gridCol>
              </a:tblGrid>
              <a:tr h="180207">
                <a:tc>
                  <a:txBody>
                    <a:bodyPr/>
                    <a:lstStyle/>
                    <a:p>
                      <a:pPr rtl="0" fontAlgn="t"/>
                      <a:r>
                        <a:rPr lang="de-DE" sz="1800" b="1" dirty="0">
                          <a:solidFill>
                            <a:srgbClr val="FFFFFF"/>
                          </a:solidFill>
                          <a:effectLst/>
                          <a:latin typeface="Calibri" panose="020F0502020204030204" pitchFamily="34" charset="0"/>
                        </a:rPr>
                        <a:t>TYPE</a:t>
                      </a:r>
                    </a:p>
                  </a:txBody>
                  <a:tcPr marL="16482" marR="16482" marT="10988" marB="10988">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000000"/>
                    </a:solidFill>
                  </a:tcPr>
                </a:tc>
                <a:tc>
                  <a:txBody>
                    <a:bodyPr/>
                    <a:lstStyle/>
                    <a:p>
                      <a:pPr rtl="0" fontAlgn="t"/>
                      <a:r>
                        <a:rPr lang="de-DE" sz="1800" b="1" dirty="0">
                          <a:solidFill>
                            <a:srgbClr val="FFFFFF"/>
                          </a:solidFill>
                          <a:effectLst/>
                          <a:latin typeface="Calibri" panose="020F0502020204030204" pitchFamily="34" charset="0"/>
                        </a:rPr>
                        <a:t>SUB-TYPES</a:t>
                      </a:r>
                    </a:p>
                  </a:txBody>
                  <a:tcPr marL="16482" marR="16482" marT="10988" marB="10988">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000000"/>
                    </a:solidFill>
                  </a:tcPr>
                </a:tc>
                <a:tc>
                  <a:txBody>
                    <a:bodyPr/>
                    <a:lstStyle/>
                    <a:p>
                      <a:pPr rtl="0" fontAlgn="t"/>
                      <a:r>
                        <a:rPr lang="de-DE" sz="1800" b="1" dirty="0">
                          <a:solidFill>
                            <a:srgbClr val="FFFFFF"/>
                          </a:solidFill>
                          <a:effectLst/>
                          <a:latin typeface="Calibri" panose="020F0502020204030204" pitchFamily="34" charset="0"/>
                        </a:rPr>
                        <a:t>EXAMPLE</a:t>
                      </a:r>
                    </a:p>
                  </a:txBody>
                  <a:tcPr marL="16482" marR="16482" marT="10988" marB="10988">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000000"/>
                    </a:solidFill>
                  </a:tcPr>
                </a:tc>
                <a:tc>
                  <a:txBody>
                    <a:bodyPr/>
                    <a:lstStyle/>
                    <a:p>
                      <a:pPr rtl="0" fontAlgn="t"/>
                      <a:r>
                        <a:rPr lang="de-DE" sz="1800" b="1" dirty="0">
                          <a:solidFill>
                            <a:srgbClr val="FFFFFF"/>
                          </a:solidFill>
                          <a:effectLst/>
                          <a:latin typeface="Calibri" panose="020F0502020204030204" pitchFamily="34" charset="0"/>
                        </a:rPr>
                        <a:t>HEADWORD</a:t>
                      </a:r>
                    </a:p>
                  </a:txBody>
                  <a:tcPr marL="16482" marR="16482" marT="10988" marB="10988">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000000"/>
                    </a:solidFill>
                  </a:tcPr>
                </a:tc>
                <a:extLst>
                  <a:ext uri="{0D108BD9-81ED-4DB2-BD59-A6C34878D82A}">
                    <a16:rowId xmlns:a16="http://schemas.microsoft.com/office/drawing/2014/main" val="3504766752"/>
                  </a:ext>
                </a:extLst>
              </a:tr>
              <a:tr h="643897">
                <a:tc>
                  <a:txBody>
                    <a:bodyPr/>
                    <a:lstStyle/>
                    <a:p>
                      <a:pPr rtl="0" fontAlgn="t"/>
                      <a:r>
                        <a:rPr lang="de-DE" sz="1800" b="1" dirty="0" err="1">
                          <a:effectLst/>
                          <a:latin typeface="+mn-lt"/>
                        </a:rPr>
                        <a:t>single_lexeme_unit</a:t>
                      </a:r>
                      <a:endParaRPr lang="de-DE" sz="1800" b="1" dirty="0">
                        <a:effectLst/>
                        <a:latin typeface="+mn-lt"/>
                      </a:endParaRPr>
                    </a:p>
                  </a:txBody>
                  <a:tcPr marL="16482" marR="16482" marT="10988" marB="10988">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2CC"/>
                    </a:solidFill>
                  </a:tcPr>
                </a:tc>
                <a:tc>
                  <a:txBody>
                    <a:bodyPr/>
                    <a:lstStyle/>
                    <a:p>
                      <a:pPr marL="0" indent="0" rtl="0" fontAlgn="t">
                        <a:buFontTx/>
                        <a:buChar char="-"/>
                      </a:pPr>
                      <a:r>
                        <a:rPr lang="de-DE" sz="1800" b="1" i="0" dirty="0">
                          <a:effectLst/>
                          <a:latin typeface="+mn-lt"/>
                        </a:rPr>
                        <a:t> </a:t>
                      </a:r>
                      <a:r>
                        <a:rPr lang="de-DE" sz="1800" b="1" i="0" dirty="0" err="1">
                          <a:effectLst/>
                          <a:latin typeface="+mn-lt"/>
                        </a:rPr>
                        <a:t>word</a:t>
                      </a:r>
                      <a:br>
                        <a:rPr lang="de-DE" sz="1800" i="0" dirty="0">
                          <a:effectLst/>
                          <a:latin typeface="+mn-lt"/>
                        </a:rPr>
                      </a:br>
                      <a:r>
                        <a:rPr lang="de-DE" sz="1800" i="0" dirty="0">
                          <a:effectLst/>
                          <a:latin typeface="+mn-lt"/>
                        </a:rPr>
                        <a:t>- </a:t>
                      </a:r>
                      <a:r>
                        <a:rPr lang="de-DE" sz="1800" i="0" dirty="0" err="1">
                          <a:effectLst/>
                          <a:latin typeface="+mn-lt"/>
                        </a:rPr>
                        <a:t>symbol</a:t>
                      </a:r>
                      <a:endParaRPr lang="de-DE" sz="1800" dirty="0">
                        <a:effectLst/>
                        <a:latin typeface="+mn-lt"/>
                      </a:endParaRPr>
                    </a:p>
                  </a:txBody>
                  <a:tcPr marL="16482" marR="16482" marT="10988" marB="10988">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2CC"/>
                    </a:solidFill>
                  </a:tcPr>
                </a:tc>
                <a:tc>
                  <a:txBody>
                    <a:bodyPr/>
                    <a:lstStyle/>
                    <a:p>
                      <a:pPr rtl="0" fontAlgn="t"/>
                      <a:r>
                        <a:rPr lang="de-DE" sz="1800" dirty="0">
                          <a:effectLst/>
                          <a:latin typeface="+mn-lt"/>
                        </a:rPr>
                        <a:t>- </a:t>
                      </a:r>
                      <a:r>
                        <a:rPr lang="de-DE" sz="1800" dirty="0" err="1">
                          <a:effectLst/>
                          <a:latin typeface="+mn-lt"/>
                        </a:rPr>
                        <a:t>jezik</a:t>
                      </a:r>
                      <a:r>
                        <a:rPr lang="de-DE" sz="1800" dirty="0">
                          <a:effectLst/>
                          <a:latin typeface="+mn-lt"/>
                        </a:rPr>
                        <a:t>, </a:t>
                      </a:r>
                      <a:r>
                        <a:rPr lang="de-DE" sz="1800" dirty="0" err="1">
                          <a:effectLst/>
                          <a:latin typeface="+mn-lt"/>
                        </a:rPr>
                        <a:t>graditi</a:t>
                      </a:r>
                      <a:r>
                        <a:rPr lang="de-DE" sz="1800" dirty="0">
                          <a:effectLst/>
                          <a:latin typeface="+mn-lt"/>
                        </a:rPr>
                        <a:t>, </a:t>
                      </a:r>
                      <a:r>
                        <a:rPr lang="de-DE" sz="1800" dirty="0" err="1">
                          <a:effectLst/>
                          <a:latin typeface="+mn-lt"/>
                        </a:rPr>
                        <a:t>lep</a:t>
                      </a:r>
                      <a:r>
                        <a:rPr lang="de-DE" sz="1800" dirty="0">
                          <a:effectLst/>
                          <a:latin typeface="+mn-lt"/>
                        </a:rPr>
                        <a:t>, NUK, INZ, </a:t>
                      </a:r>
                      <a:r>
                        <a:rPr lang="de-DE" sz="1800" dirty="0" err="1">
                          <a:effectLst/>
                          <a:latin typeface="+mn-lt"/>
                        </a:rPr>
                        <a:t>dr.</a:t>
                      </a:r>
                      <a:r>
                        <a:rPr lang="de-DE" sz="1800" dirty="0">
                          <a:effectLst/>
                          <a:latin typeface="+mn-lt"/>
                        </a:rPr>
                        <a:t>, </a:t>
                      </a:r>
                      <a:r>
                        <a:rPr lang="de-DE" sz="1800" dirty="0" err="1">
                          <a:effectLst/>
                          <a:latin typeface="+mn-lt"/>
                        </a:rPr>
                        <a:t>npr</a:t>
                      </a:r>
                      <a:r>
                        <a:rPr lang="de-DE" sz="1800" dirty="0">
                          <a:effectLst/>
                          <a:latin typeface="+mn-lt"/>
                        </a:rPr>
                        <a:t>.</a:t>
                      </a:r>
                      <a:br>
                        <a:rPr lang="de-DE" sz="1800" dirty="0">
                          <a:effectLst/>
                          <a:latin typeface="+mn-lt"/>
                        </a:rPr>
                      </a:br>
                      <a:r>
                        <a:rPr lang="de-DE" sz="1800" dirty="0">
                          <a:effectLst/>
                          <a:latin typeface="+mn-lt"/>
                        </a:rPr>
                        <a:t>- %, :) (</a:t>
                      </a:r>
                      <a:r>
                        <a:rPr lang="de-DE" sz="1800" dirty="0" err="1">
                          <a:effectLst/>
                          <a:latin typeface="+mn-lt"/>
                        </a:rPr>
                        <a:t>emoji</a:t>
                      </a:r>
                      <a:r>
                        <a:rPr lang="de-DE" sz="1800" dirty="0">
                          <a:effectLst/>
                          <a:latin typeface="+mn-lt"/>
                        </a:rPr>
                        <a:t>)</a:t>
                      </a:r>
                    </a:p>
                  </a:txBody>
                  <a:tcPr marL="16482" marR="16482" marT="10988" marB="10988">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2CC"/>
                    </a:solidFill>
                  </a:tcPr>
                </a:tc>
                <a:tc>
                  <a:txBody>
                    <a:bodyPr/>
                    <a:lstStyle/>
                    <a:p>
                      <a:pPr algn="ctr" rtl="0" fontAlgn="t"/>
                      <a:r>
                        <a:rPr lang="de-DE" sz="1800" dirty="0">
                          <a:effectLst/>
                          <a:latin typeface="+mn-lt"/>
                        </a:rPr>
                        <a:t>YES</a:t>
                      </a:r>
                    </a:p>
                  </a:txBody>
                  <a:tcPr marL="16482" marR="16482" marT="10988" marB="10988">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2CC"/>
                    </a:solidFill>
                  </a:tcPr>
                </a:tc>
                <a:extLst>
                  <a:ext uri="{0D108BD9-81ED-4DB2-BD59-A6C34878D82A}">
                    <a16:rowId xmlns:a16="http://schemas.microsoft.com/office/drawing/2014/main" val="2604140165"/>
                  </a:ext>
                </a:extLst>
              </a:tr>
              <a:tr h="1037289">
                <a:tc>
                  <a:txBody>
                    <a:bodyPr/>
                    <a:lstStyle/>
                    <a:p>
                      <a:pPr rtl="0" fontAlgn="t"/>
                      <a:r>
                        <a:rPr lang="de-DE" sz="1800" b="1" dirty="0">
                          <a:effectLst/>
                          <a:latin typeface="+mn-lt"/>
                        </a:rPr>
                        <a:t>compound</a:t>
                      </a:r>
                    </a:p>
                  </a:txBody>
                  <a:tcPr marL="16482" marR="16482" marT="10988" marB="10988">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2CC"/>
                    </a:solidFill>
                  </a:tcPr>
                </a:tc>
                <a:tc>
                  <a:txBody>
                    <a:bodyPr/>
                    <a:lstStyle/>
                    <a:p>
                      <a:pPr rtl="0" fontAlgn="t"/>
                      <a:r>
                        <a:rPr lang="en-US" sz="1800" i="0" dirty="0">
                          <a:effectLst/>
                          <a:latin typeface="+mn-lt"/>
                        </a:rPr>
                        <a:t>- </a:t>
                      </a:r>
                      <a:r>
                        <a:rPr lang="en-US" sz="1800" b="1" i="0" dirty="0">
                          <a:effectLst/>
                          <a:latin typeface="+mn-lt"/>
                        </a:rPr>
                        <a:t>compound</a:t>
                      </a:r>
                      <a:br>
                        <a:rPr lang="en-US" sz="1800" i="0" dirty="0">
                          <a:effectLst/>
                          <a:latin typeface="+mn-lt"/>
                        </a:rPr>
                      </a:br>
                      <a:r>
                        <a:rPr lang="en-US" sz="1800" i="0" dirty="0">
                          <a:effectLst/>
                          <a:latin typeface="+mn-lt"/>
                        </a:rPr>
                        <a:t>- contiguous</a:t>
                      </a:r>
                      <a:br>
                        <a:rPr lang="en-US" sz="1800" i="0" dirty="0">
                          <a:effectLst/>
                          <a:latin typeface="+mn-lt"/>
                        </a:rPr>
                      </a:br>
                      <a:r>
                        <a:rPr lang="en-US" sz="1800" i="0" dirty="0">
                          <a:effectLst/>
                          <a:latin typeface="+mn-lt"/>
                        </a:rPr>
                        <a:t>- reflexive verb</a:t>
                      </a:r>
                      <a:br>
                        <a:rPr lang="en-US" sz="1800" i="0" dirty="0">
                          <a:effectLst/>
                          <a:latin typeface="+mn-lt"/>
                        </a:rPr>
                      </a:br>
                      <a:r>
                        <a:rPr lang="en-US" sz="1800" i="0" dirty="0">
                          <a:effectLst/>
                          <a:latin typeface="+mn-lt"/>
                        </a:rPr>
                        <a:t>- phrasal verb</a:t>
                      </a:r>
                      <a:endParaRPr lang="en-US" sz="1800" dirty="0">
                        <a:effectLst/>
                        <a:latin typeface="+mn-lt"/>
                      </a:endParaRPr>
                    </a:p>
                  </a:txBody>
                  <a:tcPr marL="16482" marR="16482" marT="10988" marB="10988">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2CC"/>
                    </a:solidFill>
                  </a:tcPr>
                </a:tc>
                <a:tc>
                  <a:txBody>
                    <a:bodyPr/>
                    <a:lstStyle/>
                    <a:p>
                      <a:pPr rtl="0" fontAlgn="t"/>
                      <a:r>
                        <a:rPr lang="de-DE" sz="1800" dirty="0">
                          <a:effectLst/>
                          <a:latin typeface="+mn-lt"/>
                        </a:rPr>
                        <a:t>- </a:t>
                      </a:r>
                      <a:r>
                        <a:rPr lang="de-DE" sz="1800" dirty="0" err="1">
                          <a:effectLst/>
                          <a:latin typeface="+mn-lt"/>
                        </a:rPr>
                        <a:t>okrogla</a:t>
                      </a:r>
                      <a:r>
                        <a:rPr lang="de-DE" sz="1800" dirty="0">
                          <a:effectLst/>
                          <a:latin typeface="+mn-lt"/>
                        </a:rPr>
                        <a:t> </a:t>
                      </a:r>
                      <a:r>
                        <a:rPr lang="de-DE" sz="1800" dirty="0" err="1">
                          <a:effectLst/>
                          <a:latin typeface="+mn-lt"/>
                        </a:rPr>
                        <a:t>miza</a:t>
                      </a:r>
                      <a:r>
                        <a:rPr lang="de-DE" sz="1800" dirty="0">
                          <a:effectLst/>
                          <a:latin typeface="+mn-lt"/>
                        </a:rPr>
                        <a:t>, ad hoc, al </a:t>
                      </a:r>
                      <a:r>
                        <a:rPr lang="de-DE" sz="1800" dirty="0" err="1">
                          <a:effectLst/>
                          <a:latin typeface="+mn-lt"/>
                        </a:rPr>
                        <a:t>dente</a:t>
                      </a:r>
                      <a:r>
                        <a:rPr lang="de-DE" sz="1800" dirty="0">
                          <a:effectLst/>
                          <a:latin typeface="+mn-lt"/>
                        </a:rPr>
                        <a:t>, na </a:t>
                      </a:r>
                      <a:r>
                        <a:rPr lang="de-DE" sz="1800" dirty="0" err="1">
                          <a:effectLst/>
                          <a:latin typeface="+mn-lt"/>
                        </a:rPr>
                        <a:t>prostem</a:t>
                      </a:r>
                      <a:r>
                        <a:rPr lang="de-DE" sz="1800" dirty="0">
                          <a:effectLst/>
                          <a:latin typeface="+mn-lt"/>
                        </a:rPr>
                        <a:t>, </a:t>
                      </a:r>
                      <a:r>
                        <a:rPr lang="de-DE" sz="1800" dirty="0" err="1">
                          <a:effectLst/>
                          <a:latin typeface="+mn-lt"/>
                        </a:rPr>
                        <a:t>biti</a:t>
                      </a:r>
                      <a:r>
                        <a:rPr lang="de-DE" sz="1800" dirty="0">
                          <a:effectLst/>
                          <a:latin typeface="+mn-lt"/>
                        </a:rPr>
                        <a:t> </a:t>
                      </a:r>
                      <a:r>
                        <a:rPr lang="de-DE" sz="1800" dirty="0" err="1">
                          <a:effectLst/>
                          <a:latin typeface="+mn-lt"/>
                        </a:rPr>
                        <a:t>mnenja</a:t>
                      </a:r>
                      <a:br>
                        <a:rPr lang="de-DE" sz="1800" dirty="0">
                          <a:effectLst/>
                          <a:latin typeface="+mn-lt"/>
                        </a:rPr>
                      </a:br>
                      <a:r>
                        <a:rPr lang="de-DE" sz="1800" dirty="0">
                          <a:effectLst/>
                          <a:latin typeface="+mn-lt"/>
                        </a:rPr>
                        <a:t>- COVID-19, 1,2-dimetilbenzen, </a:t>
                      </a:r>
                      <a:r>
                        <a:rPr lang="de-DE" sz="1800" dirty="0" err="1">
                          <a:effectLst/>
                          <a:latin typeface="+mn-lt"/>
                        </a:rPr>
                        <a:t>črno-bel</a:t>
                      </a:r>
                      <a:br>
                        <a:rPr lang="de-DE" sz="1800" dirty="0">
                          <a:effectLst/>
                          <a:latin typeface="+mn-lt"/>
                        </a:rPr>
                      </a:br>
                      <a:r>
                        <a:rPr lang="de-DE" sz="1800" dirty="0">
                          <a:effectLst/>
                          <a:latin typeface="+mn-lt"/>
                        </a:rPr>
                        <a:t>- </a:t>
                      </a:r>
                      <a:r>
                        <a:rPr lang="de-DE" sz="1800" dirty="0" err="1">
                          <a:effectLst/>
                          <a:latin typeface="+mn-lt"/>
                        </a:rPr>
                        <a:t>zdeti</a:t>
                      </a:r>
                      <a:r>
                        <a:rPr lang="de-DE" sz="1800" dirty="0">
                          <a:effectLst/>
                          <a:latin typeface="+mn-lt"/>
                        </a:rPr>
                        <a:t> se, </a:t>
                      </a:r>
                      <a:r>
                        <a:rPr lang="de-DE" sz="1800" dirty="0" err="1">
                          <a:effectLst/>
                          <a:latin typeface="+mn-lt"/>
                        </a:rPr>
                        <a:t>delati</a:t>
                      </a:r>
                      <a:r>
                        <a:rPr lang="de-DE" sz="1800" dirty="0">
                          <a:effectLst/>
                          <a:latin typeface="+mn-lt"/>
                        </a:rPr>
                        <a:t> se</a:t>
                      </a:r>
                      <a:br>
                        <a:rPr lang="de-DE" sz="1800" dirty="0">
                          <a:effectLst/>
                          <a:latin typeface="+mn-lt"/>
                        </a:rPr>
                      </a:br>
                      <a:r>
                        <a:rPr lang="de-DE" sz="1800" dirty="0">
                          <a:effectLst/>
                          <a:latin typeface="+mn-lt"/>
                        </a:rPr>
                        <a:t>- </a:t>
                      </a:r>
                      <a:r>
                        <a:rPr lang="de-DE" sz="1800" dirty="0" err="1">
                          <a:effectLst/>
                          <a:latin typeface="+mn-lt"/>
                        </a:rPr>
                        <a:t>priti</a:t>
                      </a:r>
                      <a:r>
                        <a:rPr lang="de-DE" sz="1800" dirty="0">
                          <a:effectLst/>
                          <a:latin typeface="+mn-lt"/>
                        </a:rPr>
                        <a:t> do, </a:t>
                      </a:r>
                      <a:r>
                        <a:rPr lang="de-DE" sz="1800" dirty="0" err="1">
                          <a:effectLst/>
                          <a:latin typeface="+mn-lt"/>
                        </a:rPr>
                        <a:t>biti</a:t>
                      </a:r>
                      <a:r>
                        <a:rPr lang="de-DE" sz="1800" dirty="0">
                          <a:effectLst/>
                          <a:latin typeface="+mn-lt"/>
                        </a:rPr>
                        <a:t> za</a:t>
                      </a:r>
                    </a:p>
                  </a:txBody>
                  <a:tcPr marL="16482" marR="16482" marT="10988" marB="10988">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2CC"/>
                    </a:solidFill>
                  </a:tcPr>
                </a:tc>
                <a:tc>
                  <a:txBody>
                    <a:bodyPr/>
                    <a:lstStyle/>
                    <a:p>
                      <a:pPr algn="ctr" rtl="0" fontAlgn="t"/>
                      <a:r>
                        <a:rPr lang="de-DE" sz="1800" dirty="0">
                          <a:effectLst/>
                          <a:latin typeface="+mn-lt"/>
                        </a:rPr>
                        <a:t>YES</a:t>
                      </a:r>
                    </a:p>
                  </a:txBody>
                  <a:tcPr marL="16482" marR="16482" marT="10988" marB="10988">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2CC"/>
                    </a:solidFill>
                  </a:tcPr>
                </a:tc>
                <a:extLst>
                  <a:ext uri="{0D108BD9-81ED-4DB2-BD59-A6C34878D82A}">
                    <a16:rowId xmlns:a16="http://schemas.microsoft.com/office/drawing/2014/main" val="3605884242"/>
                  </a:ext>
                </a:extLst>
              </a:tr>
              <a:tr h="747199">
                <a:tc>
                  <a:txBody>
                    <a:bodyPr/>
                    <a:lstStyle/>
                    <a:p>
                      <a:pPr rtl="0" fontAlgn="t"/>
                      <a:r>
                        <a:rPr lang="de-DE" sz="1800" b="1" dirty="0" err="1">
                          <a:effectLst/>
                          <a:latin typeface="+mn-lt"/>
                        </a:rPr>
                        <a:t>phrase</a:t>
                      </a:r>
                      <a:endParaRPr lang="de-DE" sz="1800" b="1" dirty="0">
                        <a:effectLst/>
                        <a:latin typeface="+mn-lt"/>
                      </a:endParaRPr>
                    </a:p>
                  </a:txBody>
                  <a:tcPr marL="16482" marR="16482" marT="10988" marB="10988">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2CC"/>
                    </a:solidFill>
                  </a:tcPr>
                </a:tc>
                <a:tc>
                  <a:txBody>
                    <a:bodyPr/>
                    <a:lstStyle/>
                    <a:p>
                      <a:pPr rtl="0" fontAlgn="t"/>
                      <a:r>
                        <a:rPr lang="de-DE" sz="1800" i="0" dirty="0">
                          <a:effectLst/>
                          <a:latin typeface="+mn-lt"/>
                        </a:rPr>
                        <a:t>- </a:t>
                      </a:r>
                      <a:r>
                        <a:rPr lang="de-DE" sz="1800" b="1" i="0" dirty="0" err="1">
                          <a:effectLst/>
                          <a:latin typeface="+mn-lt"/>
                        </a:rPr>
                        <a:t>phrase</a:t>
                      </a:r>
                      <a:endParaRPr lang="de-DE" sz="1800" dirty="0">
                        <a:effectLst/>
                        <a:latin typeface="+mn-lt"/>
                      </a:endParaRPr>
                    </a:p>
                  </a:txBody>
                  <a:tcPr marL="16482" marR="16482" marT="10988" marB="10988">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2CC"/>
                    </a:solidFill>
                  </a:tcPr>
                </a:tc>
                <a:tc>
                  <a:txBody>
                    <a:bodyPr/>
                    <a:lstStyle/>
                    <a:p>
                      <a:pPr rtl="0" fontAlgn="t"/>
                      <a:r>
                        <a:rPr lang="de-DE" sz="1800" dirty="0">
                          <a:effectLst/>
                          <a:latin typeface="+mn-lt"/>
                        </a:rPr>
                        <a:t>- </a:t>
                      </a:r>
                      <a:r>
                        <a:rPr lang="de-DE" sz="1800" dirty="0" err="1">
                          <a:effectLst/>
                          <a:latin typeface="+mn-lt"/>
                        </a:rPr>
                        <a:t>vreči</a:t>
                      </a:r>
                      <a:r>
                        <a:rPr lang="de-DE" sz="1800" dirty="0">
                          <a:effectLst/>
                          <a:latin typeface="+mn-lt"/>
                        </a:rPr>
                        <a:t> </a:t>
                      </a:r>
                      <a:r>
                        <a:rPr lang="de-DE" sz="1800" dirty="0" err="1">
                          <a:effectLst/>
                          <a:latin typeface="+mn-lt"/>
                        </a:rPr>
                        <a:t>puško</a:t>
                      </a:r>
                      <a:r>
                        <a:rPr lang="de-DE" sz="1800" dirty="0">
                          <a:effectLst/>
                          <a:latin typeface="+mn-lt"/>
                        </a:rPr>
                        <a:t> v </a:t>
                      </a:r>
                      <a:r>
                        <a:rPr lang="de-DE" sz="1800" dirty="0" err="1">
                          <a:effectLst/>
                          <a:latin typeface="+mn-lt"/>
                        </a:rPr>
                        <a:t>koruzo</a:t>
                      </a:r>
                      <a:r>
                        <a:rPr lang="de-DE" sz="1800" dirty="0">
                          <a:effectLst/>
                          <a:latin typeface="+mn-lt"/>
                        </a:rPr>
                        <a:t>, </a:t>
                      </a:r>
                      <a:r>
                        <a:rPr lang="de-DE" sz="1800" dirty="0" err="1">
                          <a:effectLst/>
                          <a:latin typeface="+mn-lt"/>
                        </a:rPr>
                        <a:t>čez</a:t>
                      </a:r>
                      <a:r>
                        <a:rPr lang="de-DE" sz="1800" dirty="0">
                          <a:effectLst/>
                          <a:latin typeface="+mn-lt"/>
                        </a:rPr>
                        <a:t> </a:t>
                      </a:r>
                      <a:r>
                        <a:rPr lang="de-DE" sz="1800" dirty="0" err="1">
                          <a:effectLst/>
                          <a:latin typeface="+mn-lt"/>
                        </a:rPr>
                        <a:t>palec</a:t>
                      </a:r>
                      <a:r>
                        <a:rPr lang="de-DE" sz="1800" dirty="0">
                          <a:effectLst/>
                          <a:latin typeface="+mn-lt"/>
                        </a:rPr>
                        <a:t>; </a:t>
                      </a:r>
                      <a:r>
                        <a:rPr lang="de-DE" sz="1800" dirty="0" err="1">
                          <a:effectLst/>
                          <a:latin typeface="+mn-lt"/>
                        </a:rPr>
                        <a:t>križi</a:t>
                      </a:r>
                      <a:r>
                        <a:rPr lang="de-DE" sz="1800" dirty="0">
                          <a:effectLst/>
                          <a:latin typeface="+mn-lt"/>
                        </a:rPr>
                        <a:t> in </a:t>
                      </a:r>
                      <a:r>
                        <a:rPr lang="de-DE" sz="1800" dirty="0" err="1">
                          <a:effectLst/>
                          <a:latin typeface="+mn-lt"/>
                        </a:rPr>
                        <a:t>težave</a:t>
                      </a:r>
                      <a:r>
                        <a:rPr lang="de-DE" sz="1800" dirty="0">
                          <a:effectLst/>
                          <a:latin typeface="+mn-lt"/>
                        </a:rPr>
                        <a:t>, </a:t>
                      </a:r>
                      <a:r>
                        <a:rPr lang="de-DE" sz="1800" dirty="0" err="1">
                          <a:effectLst/>
                          <a:latin typeface="+mn-lt"/>
                        </a:rPr>
                        <a:t>od</a:t>
                      </a:r>
                      <a:r>
                        <a:rPr lang="de-DE" sz="1800" dirty="0">
                          <a:effectLst/>
                          <a:latin typeface="+mn-lt"/>
                        </a:rPr>
                        <a:t> </a:t>
                      </a:r>
                      <a:r>
                        <a:rPr lang="de-DE" sz="1800" dirty="0" err="1">
                          <a:effectLst/>
                          <a:latin typeface="+mn-lt"/>
                        </a:rPr>
                        <a:t>časa</a:t>
                      </a:r>
                      <a:r>
                        <a:rPr lang="de-DE" sz="1800" dirty="0">
                          <a:effectLst/>
                          <a:latin typeface="+mn-lt"/>
                        </a:rPr>
                        <a:t> do </a:t>
                      </a:r>
                      <a:r>
                        <a:rPr lang="de-DE" sz="1800" dirty="0" err="1">
                          <a:effectLst/>
                          <a:latin typeface="+mn-lt"/>
                        </a:rPr>
                        <a:t>časa</a:t>
                      </a:r>
                      <a:r>
                        <a:rPr lang="de-DE" sz="1800" dirty="0">
                          <a:effectLst/>
                          <a:latin typeface="+mn-lt"/>
                        </a:rPr>
                        <a:t>, </a:t>
                      </a:r>
                      <a:r>
                        <a:rPr lang="de-DE" sz="1800" dirty="0" err="1">
                          <a:effectLst/>
                          <a:latin typeface="+mn-lt"/>
                        </a:rPr>
                        <a:t>kapo</a:t>
                      </a:r>
                      <a:r>
                        <a:rPr lang="de-DE" sz="1800" dirty="0">
                          <a:effectLst/>
                          <a:latin typeface="+mn-lt"/>
                        </a:rPr>
                        <a:t> </a:t>
                      </a:r>
                      <a:r>
                        <a:rPr lang="de-DE" sz="1800" dirty="0" err="1">
                          <a:effectLst/>
                          <a:latin typeface="+mn-lt"/>
                        </a:rPr>
                        <a:t>dol</a:t>
                      </a:r>
                      <a:r>
                        <a:rPr lang="de-DE" sz="1800" dirty="0">
                          <a:effectLst/>
                          <a:latin typeface="+mn-lt"/>
                        </a:rPr>
                        <a:t>, </a:t>
                      </a:r>
                      <a:r>
                        <a:rPr lang="de-DE" sz="1800" dirty="0" err="1">
                          <a:effectLst/>
                          <a:latin typeface="+mn-lt"/>
                        </a:rPr>
                        <a:t>beseda</a:t>
                      </a:r>
                      <a:r>
                        <a:rPr lang="de-DE" sz="1800" dirty="0">
                          <a:effectLst/>
                          <a:latin typeface="+mn-lt"/>
                        </a:rPr>
                        <a:t> je </a:t>
                      </a:r>
                      <a:r>
                        <a:rPr lang="de-DE" sz="1800" dirty="0" err="1">
                          <a:effectLst/>
                          <a:latin typeface="+mn-lt"/>
                        </a:rPr>
                        <a:t>dala</a:t>
                      </a:r>
                      <a:r>
                        <a:rPr lang="de-DE" sz="1800" dirty="0">
                          <a:effectLst/>
                          <a:latin typeface="+mn-lt"/>
                        </a:rPr>
                        <a:t> </a:t>
                      </a:r>
                      <a:r>
                        <a:rPr lang="de-DE" sz="1800" dirty="0" err="1">
                          <a:effectLst/>
                          <a:latin typeface="+mn-lt"/>
                        </a:rPr>
                        <a:t>besedo</a:t>
                      </a:r>
                      <a:r>
                        <a:rPr lang="de-DE" sz="1800" dirty="0">
                          <a:effectLst/>
                          <a:latin typeface="+mn-lt"/>
                        </a:rPr>
                        <a:t>, </a:t>
                      </a:r>
                      <a:r>
                        <a:rPr lang="de-DE" sz="1800" dirty="0" err="1">
                          <a:effectLst/>
                          <a:latin typeface="+mn-lt"/>
                        </a:rPr>
                        <a:t>imeti</a:t>
                      </a:r>
                      <a:r>
                        <a:rPr lang="de-DE" sz="1800" dirty="0">
                          <a:effectLst/>
                          <a:latin typeface="+mn-lt"/>
                        </a:rPr>
                        <a:t> </a:t>
                      </a:r>
                      <a:r>
                        <a:rPr lang="de-DE" sz="1800" dirty="0" err="1">
                          <a:effectLst/>
                          <a:latin typeface="+mn-lt"/>
                        </a:rPr>
                        <a:t>krompir</a:t>
                      </a:r>
                      <a:endParaRPr lang="de-DE" sz="1800" dirty="0">
                        <a:effectLst/>
                        <a:latin typeface="+mn-lt"/>
                      </a:endParaRPr>
                    </a:p>
                  </a:txBody>
                  <a:tcPr marL="16482" marR="16482" marT="10988" marB="10988">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2CC"/>
                    </a:solidFill>
                  </a:tcPr>
                </a:tc>
                <a:tc>
                  <a:txBody>
                    <a:bodyPr/>
                    <a:lstStyle/>
                    <a:p>
                      <a:pPr algn="ctr" rtl="0" fontAlgn="t"/>
                      <a:r>
                        <a:rPr lang="de-DE" sz="1800" dirty="0">
                          <a:effectLst/>
                          <a:latin typeface="+mn-lt"/>
                        </a:rPr>
                        <a:t>YES</a:t>
                      </a:r>
                    </a:p>
                  </a:txBody>
                  <a:tcPr marL="16482" marR="16482" marT="10988" marB="10988">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2CC"/>
                    </a:solidFill>
                  </a:tcPr>
                </a:tc>
                <a:extLst>
                  <a:ext uri="{0D108BD9-81ED-4DB2-BD59-A6C34878D82A}">
                    <a16:rowId xmlns:a16="http://schemas.microsoft.com/office/drawing/2014/main" val="2467701397"/>
                  </a:ext>
                </a:extLst>
              </a:tr>
              <a:tr h="1037289">
                <a:tc>
                  <a:txBody>
                    <a:bodyPr/>
                    <a:lstStyle/>
                    <a:p>
                      <a:pPr rtl="0" fontAlgn="t"/>
                      <a:r>
                        <a:rPr lang="de-DE" sz="1800" b="1">
                          <a:effectLst/>
                          <a:latin typeface="+mn-lt"/>
                        </a:rPr>
                        <a:t>combination</a:t>
                      </a:r>
                    </a:p>
                  </a:txBody>
                  <a:tcPr marL="16482" marR="16482" marT="10988" marB="10988">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E2EFD9"/>
                    </a:solidFill>
                  </a:tcPr>
                </a:tc>
                <a:tc>
                  <a:txBody>
                    <a:bodyPr/>
                    <a:lstStyle/>
                    <a:p>
                      <a:pPr rtl="0" fontAlgn="t"/>
                      <a:r>
                        <a:rPr lang="de-DE" sz="1800" i="0" dirty="0">
                          <a:effectLst/>
                          <a:latin typeface="+mn-lt"/>
                        </a:rPr>
                        <a:t>- </a:t>
                      </a:r>
                      <a:r>
                        <a:rPr lang="de-DE" sz="1800" b="1" i="0" dirty="0" err="1">
                          <a:effectLst/>
                          <a:latin typeface="+mn-lt"/>
                        </a:rPr>
                        <a:t>combination</a:t>
                      </a:r>
                      <a:br>
                        <a:rPr lang="de-DE" sz="1800" i="0" dirty="0">
                          <a:effectLst/>
                          <a:latin typeface="+mn-lt"/>
                        </a:rPr>
                      </a:br>
                      <a:r>
                        <a:rPr lang="de-DE" sz="1800" i="0" dirty="0">
                          <a:effectLst/>
                          <a:latin typeface="+mn-lt"/>
                        </a:rPr>
                        <a:t>- </a:t>
                      </a:r>
                      <a:r>
                        <a:rPr lang="de-DE" sz="1800" i="0" dirty="0" err="1">
                          <a:effectLst/>
                          <a:latin typeface="+mn-lt"/>
                        </a:rPr>
                        <a:t>contiguous</a:t>
                      </a:r>
                      <a:br>
                        <a:rPr lang="de-DE" sz="1800" i="0" dirty="0">
                          <a:effectLst/>
                          <a:latin typeface="+mn-lt"/>
                        </a:rPr>
                      </a:br>
                      <a:r>
                        <a:rPr lang="de-DE" sz="1800" i="0" dirty="0">
                          <a:effectLst/>
                          <a:latin typeface="+mn-lt"/>
                        </a:rPr>
                        <a:t>- reflexive </a:t>
                      </a:r>
                      <a:r>
                        <a:rPr lang="de-DE" sz="1800" i="0" dirty="0" err="1">
                          <a:effectLst/>
                          <a:latin typeface="+mn-lt"/>
                        </a:rPr>
                        <a:t>verb</a:t>
                      </a:r>
                      <a:br>
                        <a:rPr lang="de-DE" sz="1800" i="0" dirty="0">
                          <a:effectLst/>
                          <a:latin typeface="+mn-lt"/>
                        </a:rPr>
                      </a:br>
                      <a:r>
                        <a:rPr lang="de-DE" sz="1800" i="0" dirty="0">
                          <a:effectLst/>
                          <a:latin typeface="+mn-lt"/>
                        </a:rPr>
                        <a:t>- </a:t>
                      </a:r>
                      <a:r>
                        <a:rPr lang="de-DE" sz="1800" i="0" dirty="0" err="1">
                          <a:effectLst/>
                          <a:latin typeface="+mn-lt"/>
                        </a:rPr>
                        <a:t>phrasal</a:t>
                      </a:r>
                      <a:r>
                        <a:rPr lang="de-DE" sz="1800" i="0" dirty="0">
                          <a:effectLst/>
                          <a:latin typeface="+mn-lt"/>
                        </a:rPr>
                        <a:t> </a:t>
                      </a:r>
                      <a:r>
                        <a:rPr lang="de-DE" sz="1800" i="0" dirty="0" err="1">
                          <a:effectLst/>
                          <a:latin typeface="+mn-lt"/>
                        </a:rPr>
                        <a:t>verb</a:t>
                      </a:r>
                      <a:endParaRPr lang="de-DE" sz="1800" dirty="0">
                        <a:effectLst/>
                        <a:latin typeface="+mn-lt"/>
                      </a:endParaRPr>
                    </a:p>
                  </a:txBody>
                  <a:tcPr marL="16482" marR="16482" marT="10988" marB="10988">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E2EFD9"/>
                    </a:solidFill>
                  </a:tcPr>
                </a:tc>
                <a:tc>
                  <a:txBody>
                    <a:bodyPr/>
                    <a:lstStyle/>
                    <a:p>
                      <a:pPr rtl="0" fontAlgn="t"/>
                      <a:r>
                        <a:rPr lang="de-DE" sz="1800" dirty="0">
                          <a:effectLst/>
                          <a:latin typeface="+mn-lt"/>
                        </a:rPr>
                        <a:t>- </a:t>
                      </a:r>
                      <a:r>
                        <a:rPr lang="de-DE" sz="1800" dirty="0" err="1">
                          <a:effectLst/>
                          <a:latin typeface="+mn-lt"/>
                        </a:rPr>
                        <a:t>šteti</a:t>
                      </a:r>
                      <a:r>
                        <a:rPr lang="de-DE" sz="1800" dirty="0">
                          <a:effectLst/>
                          <a:latin typeface="+mn-lt"/>
                        </a:rPr>
                        <a:t> x </a:t>
                      </a:r>
                      <a:r>
                        <a:rPr lang="de-DE" sz="1800" dirty="0" err="1">
                          <a:effectLst/>
                          <a:latin typeface="+mn-lt"/>
                        </a:rPr>
                        <a:t>pomladi</a:t>
                      </a:r>
                      <a:r>
                        <a:rPr lang="de-DE" sz="1800" dirty="0">
                          <a:effectLst/>
                          <a:latin typeface="+mn-lt"/>
                        </a:rPr>
                        <a:t>, za </a:t>
                      </a:r>
                      <a:r>
                        <a:rPr lang="de-DE" sz="1800" dirty="0" err="1">
                          <a:effectLst/>
                          <a:latin typeface="+mn-lt"/>
                        </a:rPr>
                        <a:t>vedno</a:t>
                      </a:r>
                      <a:r>
                        <a:rPr lang="de-DE" sz="1800" dirty="0">
                          <a:effectLst/>
                          <a:latin typeface="+mn-lt"/>
                        </a:rPr>
                        <a:t>, na </a:t>
                      </a:r>
                      <a:r>
                        <a:rPr lang="de-DE" sz="1800" dirty="0" err="1">
                          <a:effectLst/>
                          <a:latin typeface="+mn-lt"/>
                        </a:rPr>
                        <a:t>pamet</a:t>
                      </a:r>
                      <a:r>
                        <a:rPr lang="de-DE" sz="1800" dirty="0">
                          <a:effectLst/>
                          <a:latin typeface="+mn-lt"/>
                        </a:rPr>
                        <a:t>, </a:t>
                      </a:r>
                      <a:r>
                        <a:rPr lang="de-DE" sz="1800" dirty="0" err="1">
                          <a:effectLst/>
                          <a:latin typeface="+mn-lt"/>
                        </a:rPr>
                        <a:t>več</a:t>
                      </a:r>
                      <a:r>
                        <a:rPr lang="de-DE" sz="1800" dirty="0">
                          <a:effectLst/>
                          <a:latin typeface="+mn-lt"/>
                        </a:rPr>
                        <a:t> </a:t>
                      </a:r>
                      <a:r>
                        <a:rPr lang="de-DE" sz="1800" dirty="0" err="1">
                          <a:effectLst/>
                          <a:latin typeface="+mn-lt"/>
                        </a:rPr>
                        <a:t>kot</a:t>
                      </a:r>
                      <a:r>
                        <a:rPr lang="de-DE" sz="1800" dirty="0">
                          <a:effectLst/>
                          <a:latin typeface="+mn-lt"/>
                        </a:rPr>
                        <a:t>, </a:t>
                      </a:r>
                      <a:r>
                        <a:rPr lang="de-DE" sz="1800" dirty="0" err="1">
                          <a:effectLst/>
                          <a:latin typeface="+mn-lt"/>
                        </a:rPr>
                        <a:t>eden</a:t>
                      </a:r>
                      <a:r>
                        <a:rPr lang="de-DE" sz="1800" dirty="0">
                          <a:effectLst/>
                          <a:latin typeface="+mn-lt"/>
                        </a:rPr>
                        <a:t> </a:t>
                      </a:r>
                      <a:r>
                        <a:rPr lang="de-DE" sz="1800" dirty="0" err="1">
                          <a:effectLst/>
                          <a:latin typeface="+mn-lt"/>
                        </a:rPr>
                        <a:t>od</a:t>
                      </a:r>
                      <a:br>
                        <a:rPr lang="de-DE" sz="1800" dirty="0">
                          <a:effectLst/>
                          <a:latin typeface="+mn-lt"/>
                        </a:rPr>
                      </a:br>
                      <a:r>
                        <a:rPr lang="de-DE" sz="1800" dirty="0">
                          <a:effectLst/>
                          <a:latin typeface="+mn-lt"/>
                        </a:rPr>
                        <a:t>- 64-biten, 3-leten</a:t>
                      </a:r>
                      <a:br>
                        <a:rPr lang="de-DE" sz="1800" dirty="0">
                          <a:effectLst/>
                          <a:latin typeface="+mn-lt"/>
                        </a:rPr>
                      </a:br>
                      <a:r>
                        <a:rPr lang="de-DE" sz="1800" dirty="0">
                          <a:effectLst/>
                          <a:latin typeface="+mn-lt"/>
                        </a:rPr>
                        <a:t>- </a:t>
                      </a:r>
                      <a:r>
                        <a:rPr lang="de-DE" sz="1800" dirty="0" err="1">
                          <a:effectLst/>
                          <a:latin typeface="+mn-lt"/>
                        </a:rPr>
                        <a:t>kregati</a:t>
                      </a:r>
                      <a:r>
                        <a:rPr lang="de-DE" sz="1800" dirty="0">
                          <a:effectLst/>
                          <a:latin typeface="+mn-lt"/>
                        </a:rPr>
                        <a:t> se</a:t>
                      </a:r>
                      <a:br>
                        <a:rPr lang="de-DE" sz="1800" dirty="0">
                          <a:effectLst/>
                          <a:latin typeface="+mn-lt"/>
                        </a:rPr>
                      </a:br>
                      <a:r>
                        <a:rPr lang="de-DE" sz="1800" dirty="0">
                          <a:effectLst/>
                          <a:latin typeface="+mn-lt"/>
                        </a:rPr>
                        <a:t>- </a:t>
                      </a:r>
                      <a:r>
                        <a:rPr lang="de-DE" sz="1800" dirty="0" err="1">
                          <a:effectLst/>
                          <a:latin typeface="+mn-lt"/>
                        </a:rPr>
                        <a:t>skrbeti</a:t>
                      </a:r>
                      <a:r>
                        <a:rPr lang="de-DE" sz="1800" dirty="0">
                          <a:effectLst/>
                          <a:latin typeface="+mn-lt"/>
                        </a:rPr>
                        <a:t> za, </a:t>
                      </a:r>
                      <a:r>
                        <a:rPr lang="de-DE" sz="1800" dirty="0" err="1">
                          <a:effectLst/>
                          <a:latin typeface="+mn-lt"/>
                        </a:rPr>
                        <a:t>vstopiti</a:t>
                      </a:r>
                      <a:r>
                        <a:rPr lang="de-DE" sz="1800" dirty="0">
                          <a:effectLst/>
                          <a:latin typeface="+mn-lt"/>
                        </a:rPr>
                        <a:t> v</a:t>
                      </a:r>
                    </a:p>
                  </a:txBody>
                  <a:tcPr marL="16482" marR="16482" marT="10988" marB="10988">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E2EFD9"/>
                    </a:solidFill>
                  </a:tcPr>
                </a:tc>
                <a:tc>
                  <a:txBody>
                    <a:bodyPr/>
                    <a:lstStyle/>
                    <a:p>
                      <a:pPr algn="ctr" rtl="0" fontAlgn="t"/>
                      <a:r>
                        <a:rPr lang="de-DE" sz="1800" dirty="0">
                          <a:effectLst/>
                          <a:latin typeface="+mn-lt"/>
                        </a:rPr>
                        <a:t>NO</a:t>
                      </a:r>
                    </a:p>
                  </a:txBody>
                  <a:tcPr marL="16482" marR="16482" marT="10988" marB="10988">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E2EFD9"/>
                    </a:solidFill>
                  </a:tcPr>
                </a:tc>
                <a:extLst>
                  <a:ext uri="{0D108BD9-81ED-4DB2-BD59-A6C34878D82A}">
                    <a16:rowId xmlns:a16="http://schemas.microsoft.com/office/drawing/2014/main" val="954675591"/>
                  </a:ext>
                </a:extLst>
              </a:tr>
              <a:tr h="457110">
                <a:tc>
                  <a:txBody>
                    <a:bodyPr/>
                    <a:lstStyle/>
                    <a:p>
                      <a:pPr rtl="0" fontAlgn="t"/>
                      <a:r>
                        <a:rPr lang="de-DE" sz="1800" b="1">
                          <a:effectLst/>
                          <a:latin typeface="+mn-lt"/>
                        </a:rPr>
                        <a:t>collocation</a:t>
                      </a:r>
                    </a:p>
                  </a:txBody>
                  <a:tcPr marL="16482" marR="16482" marT="10988" marB="10988">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E2EFD9"/>
                    </a:solidFill>
                  </a:tcPr>
                </a:tc>
                <a:tc>
                  <a:txBody>
                    <a:bodyPr/>
                    <a:lstStyle/>
                    <a:p>
                      <a:pPr rtl="0" fontAlgn="t"/>
                      <a:r>
                        <a:rPr lang="de-DE" sz="1800" i="0" dirty="0">
                          <a:effectLst/>
                          <a:latin typeface="+mn-lt"/>
                        </a:rPr>
                        <a:t>- </a:t>
                      </a:r>
                      <a:r>
                        <a:rPr lang="de-DE" sz="1800" b="1" i="0" dirty="0" err="1">
                          <a:effectLst/>
                          <a:latin typeface="+mn-lt"/>
                        </a:rPr>
                        <a:t>collocation</a:t>
                      </a:r>
                      <a:br>
                        <a:rPr lang="de-DE" sz="1800" i="0" dirty="0">
                          <a:effectLst/>
                          <a:latin typeface="+mn-lt"/>
                        </a:rPr>
                      </a:br>
                      <a:r>
                        <a:rPr lang="de-DE" sz="1800" i="0" dirty="0">
                          <a:effectLst/>
                          <a:latin typeface="+mn-lt"/>
                        </a:rPr>
                        <a:t>- </a:t>
                      </a:r>
                      <a:r>
                        <a:rPr lang="de-DE" sz="1800" i="0" dirty="0" err="1">
                          <a:effectLst/>
                          <a:latin typeface="+mn-lt"/>
                        </a:rPr>
                        <a:t>extended</a:t>
                      </a:r>
                      <a:endParaRPr lang="de-DE" sz="1800" dirty="0">
                        <a:effectLst/>
                        <a:latin typeface="+mn-lt"/>
                      </a:endParaRPr>
                    </a:p>
                  </a:txBody>
                  <a:tcPr marL="16482" marR="16482" marT="10988" marB="10988">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E2EFD9"/>
                    </a:solidFill>
                  </a:tcPr>
                </a:tc>
                <a:tc>
                  <a:txBody>
                    <a:bodyPr/>
                    <a:lstStyle/>
                    <a:p>
                      <a:pPr rtl="0" fontAlgn="t"/>
                      <a:r>
                        <a:rPr lang="de-DE" sz="1800" dirty="0">
                          <a:effectLst/>
                          <a:latin typeface="+mn-lt"/>
                        </a:rPr>
                        <a:t>- [</a:t>
                      </a:r>
                      <a:r>
                        <a:rPr lang="de-DE" sz="1800" dirty="0" err="1">
                          <a:effectLst/>
                          <a:latin typeface="+mn-lt"/>
                        </a:rPr>
                        <a:t>soboten</a:t>
                      </a:r>
                      <a:r>
                        <a:rPr lang="de-DE" sz="1800" dirty="0">
                          <a:effectLst/>
                          <a:latin typeface="+mn-lt"/>
                        </a:rPr>
                        <a:t>, </a:t>
                      </a:r>
                      <a:r>
                        <a:rPr lang="de-DE" sz="1800" dirty="0" err="1">
                          <a:effectLst/>
                          <a:latin typeface="+mn-lt"/>
                        </a:rPr>
                        <a:t>prijeten</a:t>
                      </a:r>
                      <a:r>
                        <a:rPr lang="de-DE" sz="1800" dirty="0">
                          <a:effectLst/>
                          <a:latin typeface="+mn-lt"/>
                        </a:rPr>
                        <a:t>, </a:t>
                      </a:r>
                      <a:r>
                        <a:rPr lang="de-DE" sz="1800" dirty="0" err="1">
                          <a:effectLst/>
                          <a:latin typeface="+mn-lt"/>
                        </a:rPr>
                        <a:t>filmski</a:t>
                      </a:r>
                      <a:r>
                        <a:rPr lang="de-DE" sz="1800" dirty="0">
                          <a:effectLst/>
                          <a:latin typeface="+mn-lt"/>
                        </a:rPr>
                        <a:t>] </a:t>
                      </a:r>
                      <a:r>
                        <a:rPr lang="de-DE" sz="1800" dirty="0" err="1">
                          <a:effectLst/>
                          <a:latin typeface="+mn-lt"/>
                        </a:rPr>
                        <a:t>večer</a:t>
                      </a:r>
                      <a:r>
                        <a:rPr lang="de-DE" sz="1800" dirty="0">
                          <a:effectLst/>
                          <a:latin typeface="+mn-lt"/>
                        </a:rPr>
                        <a:t>, </a:t>
                      </a:r>
                      <a:r>
                        <a:rPr lang="de-DE" sz="1800" dirty="0" err="1">
                          <a:effectLst/>
                          <a:latin typeface="+mn-lt"/>
                        </a:rPr>
                        <a:t>biti</a:t>
                      </a:r>
                      <a:r>
                        <a:rPr lang="de-DE" sz="1800" dirty="0">
                          <a:effectLst/>
                          <a:latin typeface="+mn-lt"/>
                        </a:rPr>
                        <a:t> v </a:t>
                      </a:r>
                      <a:r>
                        <a:rPr lang="de-DE" sz="1800" dirty="0" err="1">
                          <a:effectLst/>
                          <a:latin typeface="+mn-lt"/>
                        </a:rPr>
                        <a:t>pripravljenosti</a:t>
                      </a:r>
                      <a:br>
                        <a:rPr lang="de-DE" sz="1800" dirty="0">
                          <a:effectLst/>
                          <a:latin typeface="+mn-lt"/>
                        </a:rPr>
                      </a:br>
                      <a:r>
                        <a:rPr lang="de-DE" sz="1800" dirty="0">
                          <a:effectLst/>
                          <a:latin typeface="+mn-lt"/>
                        </a:rPr>
                        <a:t>- [</a:t>
                      </a:r>
                      <a:r>
                        <a:rPr lang="de-DE" sz="1800" dirty="0" err="1">
                          <a:effectLst/>
                          <a:latin typeface="+mn-lt"/>
                        </a:rPr>
                        <a:t>pripraviti</a:t>
                      </a:r>
                      <a:r>
                        <a:rPr lang="de-DE" sz="1800" dirty="0">
                          <a:effectLst/>
                          <a:latin typeface="+mn-lt"/>
                        </a:rPr>
                        <a:t>, </a:t>
                      </a:r>
                      <a:r>
                        <a:rPr lang="de-DE" sz="1800" dirty="0" err="1">
                          <a:effectLst/>
                          <a:latin typeface="+mn-lt"/>
                        </a:rPr>
                        <a:t>obiskati</a:t>
                      </a:r>
                      <a:r>
                        <a:rPr lang="de-DE" sz="1800" dirty="0">
                          <a:effectLst/>
                          <a:latin typeface="+mn-lt"/>
                        </a:rPr>
                        <a:t>] </a:t>
                      </a:r>
                      <a:r>
                        <a:rPr lang="de-DE" sz="1800" dirty="0" err="1">
                          <a:effectLst/>
                          <a:latin typeface="+mn-lt"/>
                        </a:rPr>
                        <a:t>filmski</a:t>
                      </a:r>
                      <a:r>
                        <a:rPr lang="de-DE" sz="1800" dirty="0">
                          <a:effectLst/>
                          <a:latin typeface="+mn-lt"/>
                        </a:rPr>
                        <a:t> </a:t>
                      </a:r>
                      <a:r>
                        <a:rPr lang="de-DE" sz="1800" dirty="0" err="1">
                          <a:effectLst/>
                          <a:latin typeface="+mn-lt"/>
                        </a:rPr>
                        <a:t>večer</a:t>
                      </a:r>
                      <a:endParaRPr lang="de-DE" sz="1800" dirty="0">
                        <a:effectLst/>
                        <a:latin typeface="+mn-lt"/>
                      </a:endParaRPr>
                    </a:p>
                  </a:txBody>
                  <a:tcPr marL="16482" marR="16482" marT="10988" marB="10988">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E2EFD9"/>
                    </a:solidFill>
                  </a:tcPr>
                </a:tc>
                <a:tc>
                  <a:txBody>
                    <a:bodyPr/>
                    <a:lstStyle/>
                    <a:p>
                      <a:pPr algn="ctr" rtl="0" fontAlgn="t"/>
                      <a:r>
                        <a:rPr lang="de-DE" sz="1800" dirty="0">
                          <a:effectLst/>
                          <a:latin typeface="+mn-lt"/>
                        </a:rPr>
                        <a:t>NO</a:t>
                      </a:r>
                    </a:p>
                  </a:txBody>
                  <a:tcPr marL="16482" marR="16482" marT="10988" marB="10988">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E2EFD9"/>
                    </a:solidFill>
                  </a:tcPr>
                </a:tc>
                <a:extLst>
                  <a:ext uri="{0D108BD9-81ED-4DB2-BD59-A6C34878D82A}">
                    <a16:rowId xmlns:a16="http://schemas.microsoft.com/office/drawing/2014/main" val="950500049"/>
                  </a:ext>
                </a:extLst>
              </a:tr>
            </a:tbl>
          </a:graphicData>
        </a:graphic>
      </p:graphicFrame>
    </p:spTree>
    <p:extLst>
      <p:ext uri="{BB962C8B-B14F-4D97-AF65-F5344CB8AC3E}">
        <p14:creationId xmlns:p14="http://schemas.microsoft.com/office/powerpoint/2010/main" val="14890742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32F8AE-177E-4BC5-9FBE-91C3FCD45F44}"/>
              </a:ext>
            </a:extLst>
          </p:cNvPr>
          <p:cNvSpPr>
            <a:spLocks noGrp="1"/>
          </p:cNvSpPr>
          <p:nvPr>
            <p:ph type="title"/>
          </p:nvPr>
        </p:nvSpPr>
        <p:spPr/>
        <p:txBody>
          <a:bodyPr/>
          <a:lstStyle/>
          <a:p>
            <a:r>
              <a:rPr lang="en-US" dirty="0"/>
              <a:t>MWE </a:t>
            </a:r>
            <a:r>
              <a:rPr lang="en-US" sz="3600" dirty="0"/>
              <a:t>(compound-phrase-collocation-combination)</a:t>
            </a:r>
            <a:endParaRPr lang="en-SI" dirty="0"/>
          </a:p>
        </p:txBody>
      </p:sp>
      <p:pic>
        <p:nvPicPr>
          <p:cNvPr id="22" name="Content Placeholder 21">
            <a:extLst>
              <a:ext uri="{FF2B5EF4-FFF2-40B4-BE49-F238E27FC236}">
                <a16:creationId xmlns:a16="http://schemas.microsoft.com/office/drawing/2014/main" id="{6B0171F0-9A5C-4BEA-A53A-31BC90A9DB24}"/>
              </a:ext>
            </a:extLst>
          </p:cNvPr>
          <p:cNvPicPr>
            <a:picLocks noGrp="1" noChangeAspect="1"/>
          </p:cNvPicPr>
          <p:nvPr>
            <p:ph sz="half" idx="1"/>
          </p:nvPr>
        </p:nvPicPr>
        <p:blipFill>
          <a:blip r:embed="rId2"/>
          <a:stretch>
            <a:fillRect/>
          </a:stretch>
        </p:blipFill>
        <p:spPr>
          <a:xfrm>
            <a:off x="1000141" y="1825625"/>
            <a:ext cx="4857718" cy="4351338"/>
          </a:xfrm>
        </p:spPr>
      </p:pic>
      <p:sp>
        <p:nvSpPr>
          <p:cNvPr id="23" name="Content Placeholder 22">
            <a:extLst>
              <a:ext uri="{FF2B5EF4-FFF2-40B4-BE49-F238E27FC236}">
                <a16:creationId xmlns:a16="http://schemas.microsoft.com/office/drawing/2014/main" id="{82A3D72B-827A-4E18-992D-4F8DC9FF1B6B}"/>
              </a:ext>
            </a:extLst>
          </p:cNvPr>
          <p:cNvSpPr>
            <a:spLocks noGrp="1"/>
          </p:cNvSpPr>
          <p:nvPr>
            <p:ph sz="half" idx="2"/>
          </p:nvPr>
        </p:nvSpPr>
        <p:spPr/>
        <p:txBody>
          <a:bodyPr/>
          <a:lstStyle/>
          <a:p>
            <a:r>
              <a:rPr lang="en-US" dirty="0"/>
              <a:t>Type: Multiword Expression</a:t>
            </a:r>
          </a:p>
          <a:p>
            <a:r>
              <a:rPr lang="en-US" dirty="0"/>
              <a:t>Syntactic structure: 122</a:t>
            </a:r>
          </a:p>
          <a:p>
            <a:r>
              <a:rPr lang="en-US" dirty="0"/>
              <a:t>Components: 5</a:t>
            </a:r>
          </a:p>
          <a:p>
            <a:r>
              <a:rPr lang="en-US" dirty="0"/>
              <a:t>Lexeme</a:t>
            </a:r>
          </a:p>
          <a:p>
            <a:pPr lvl="1"/>
            <a:r>
              <a:rPr lang="en-US" dirty="0"/>
              <a:t>Lemma</a:t>
            </a:r>
          </a:p>
          <a:p>
            <a:pPr lvl="1"/>
            <a:r>
              <a:rPr lang="en-US" dirty="0"/>
              <a:t>Morpho-syntactic description</a:t>
            </a:r>
          </a:p>
          <a:p>
            <a:pPr lvl="1"/>
            <a:r>
              <a:rPr lang="en-US" dirty="0"/>
              <a:t>Word form </a:t>
            </a:r>
            <a:endParaRPr lang="en-SI" dirty="0"/>
          </a:p>
        </p:txBody>
      </p:sp>
      <p:sp>
        <p:nvSpPr>
          <p:cNvPr id="24" name="Zaobljen pravokotni oblaček 13">
            <a:extLst>
              <a:ext uri="{FF2B5EF4-FFF2-40B4-BE49-F238E27FC236}">
                <a16:creationId xmlns:a16="http://schemas.microsoft.com/office/drawing/2014/main" id="{DBA1E71D-7232-4388-ADE3-49239ABCA655}"/>
              </a:ext>
            </a:extLst>
          </p:cNvPr>
          <p:cNvSpPr/>
          <p:nvPr/>
        </p:nvSpPr>
        <p:spPr>
          <a:xfrm>
            <a:off x="6467763" y="5613878"/>
            <a:ext cx="1477293" cy="1126170"/>
          </a:xfrm>
          <a:prstGeom prst="wedgeRoundRectCallout">
            <a:avLst>
              <a:gd name="adj1" fmla="val -189216"/>
              <a:gd name="adj2" fmla="val -332878"/>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r>
              <a:rPr lang="en-GB" dirty="0"/>
              <a:t>'something is bothering someone'</a:t>
            </a:r>
            <a:endParaRPr lang="sl-SI" dirty="0"/>
          </a:p>
        </p:txBody>
      </p:sp>
    </p:spTree>
    <p:extLst>
      <p:ext uri="{BB962C8B-B14F-4D97-AF65-F5344CB8AC3E}">
        <p14:creationId xmlns:p14="http://schemas.microsoft.com/office/powerpoint/2010/main" val="4892211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69BF6-C29C-49F9-84F1-A7CD99D2ED85}"/>
              </a:ext>
            </a:extLst>
          </p:cNvPr>
          <p:cNvSpPr>
            <a:spLocks noGrp="1"/>
          </p:cNvSpPr>
          <p:nvPr>
            <p:ph type="title"/>
          </p:nvPr>
        </p:nvSpPr>
        <p:spPr/>
        <p:txBody>
          <a:bodyPr/>
          <a:lstStyle/>
          <a:p>
            <a:r>
              <a:rPr lang="en-US" dirty="0"/>
              <a:t>Information on syntactic structures</a:t>
            </a:r>
            <a:endParaRPr lang="en-SI" dirty="0"/>
          </a:p>
        </p:txBody>
      </p:sp>
      <p:sp>
        <p:nvSpPr>
          <p:cNvPr id="4" name="Označba mesta številke diapozitiva 1">
            <a:extLst>
              <a:ext uri="{FF2B5EF4-FFF2-40B4-BE49-F238E27FC236}">
                <a16:creationId xmlns:a16="http://schemas.microsoft.com/office/drawing/2014/main" id="{F9FBF108-52AA-4F40-B34C-FE4E4A8CE6E3}"/>
              </a:ext>
            </a:extLst>
          </p:cNvPr>
          <p:cNvSpPr>
            <a:spLocks noGrp="1"/>
          </p:cNvSpPr>
          <p:nvPr>
            <p:ph type="sldNum" sz="quarter" idx="12"/>
          </p:nvPr>
        </p:nvSpPr>
        <p:spPr>
          <a:xfrm>
            <a:off x="11004698" y="6507505"/>
            <a:ext cx="372915" cy="138499"/>
          </a:xfrm>
        </p:spPr>
        <p:txBody>
          <a:bodyPr/>
          <a:lstStyle/>
          <a:p>
            <a:fld id="{4C9B3A9F-9653-8447-8F2D-3258C61FAAD1}" type="slidenum">
              <a:rPr lang="en-US" smtClean="0"/>
              <a:pPr/>
              <a:t>24</a:t>
            </a:fld>
            <a:r>
              <a:rPr lang="en-US"/>
              <a:t>/x</a:t>
            </a:r>
            <a:endParaRPr lang="en-US" dirty="0"/>
          </a:p>
        </p:txBody>
      </p:sp>
      <p:sp>
        <p:nvSpPr>
          <p:cNvPr id="5" name="Pravokotnik 14">
            <a:extLst>
              <a:ext uri="{FF2B5EF4-FFF2-40B4-BE49-F238E27FC236}">
                <a16:creationId xmlns:a16="http://schemas.microsoft.com/office/drawing/2014/main" id="{6FAEFF5E-C903-47EC-8E5C-74A4FDE520CD}"/>
              </a:ext>
            </a:extLst>
          </p:cNvPr>
          <p:cNvSpPr/>
          <p:nvPr/>
        </p:nvSpPr>
        <p:spPr>
          <a:xfrm>
            <a:off x="664166" y="4283485"/>
            <a:ext cx="8494633" cy="461665"/>
          </a:xfrm>
          <a:prstGeom prst="rect">
            <a:avLst/>
          </a:prstGeom>
        </p:spPr>
        <p:txBody>
          <a:bodyPr wrap="none">
            <a:spAutoFit/>
          </a:bodyPr>
          <a:lstStyle/>
          <a:p>
            <a:pPr lvl="0"/>
            <a:r>
              <a:rPr lang="en-GB" sz="2400" dirty="0">
                <a:solidFill>
                  <a:schemeClr val="accent3"/>
                </a:solidFill>
              </a:rPr>
              <a:t>&lt;</a:t>
            </a:r>
            <a:r>
              <a:rPr lang="en-GB" sz="2400" dirty="0" err="1">
                <a:solidFill>
                  <a:schemeClr val="accent3"/>
                </a:solidFill>
              </a:rPr>
              <a:t>syntactic_structure</a:t>
            </a:r>
            <a:r>
              <a:rPr lang="en-GB" sz="2400" dirty="0">
                <a:solidFill>
                  <a:schemeClr val="accent3"/>
                </a:solidFill>
              </a:rPr>
              <a:t> type="other" </a:t>
            </a:r>
            <a:r>
              <a:rPr lang="en-GB" sz="2400" dirty="0">
                <a:solidFill>
                  <a:srgbClr val="C00000"/>
                </a:solidFill>
              </a:rPr>
              <a:t>label="z-l-gg-s2-z" </a:t>
            </a:r>
            <a:r>
              <a:rPr lang="en-GB" sz="2400" dirty="0">
                <a:solidFill>
                  <a:schemeClr val="accent4"/>
                </a:solidFill>
              </a:rPr>
              <a:t>id="122"</a:t>
            </a:r>
            <a:r>
              <a:rPr lang="en-GB" sz="2400" dirty="0"/>
              <a:t>&gt;</a:t>
            </a:r>
            <a:r>
              <a:rPr lang="sl-SI" sz="2000" dirty="0"/>
              <a:t>	</a:t>
            </a:r>
          </a:p>
        </p:txBody>
      </p:sp>
      <p:sp>
        <p:nvSpPr>
          <p:cNvPr id="6" name="PoljeZBesedilom 21">
            <a:extLst>
              <a:ext uri="{FF2B5EF4-FFF2-40B4-BE49-F238E27FC236}">
                <a16:creationId xmlns:a16="http://schemas.microsoft.com/office/drawing/2014/main" id="{C7FD2D7D-7756-4CA5-AD7A-C56D92914733}"/>
              </a:ext>
            </a:extLst>
          </p:cNvPr>
          <p:cNvSpPr txBox="1"/>
          <p:nvPr/>
        </p:nvSpPr>
        <p:spPr>
          <a:xfrm>
            <a:off x="4249808" y="5160149"/>
            <a:ext cx="1188720" cy="646331"/>
          </a:xfrm>
          <a:prstGeom prst="rect">
            <a:avLst/>
          </a:prstGeom>
          <a:noFill/>
        </p:spPr>
        <p:txBody>
          <a:bodyPr wrap="square" rtlCol="0">
            <a:spAutoFit/>
          </a:bodyPr>
          <a:lstStyle/>
          <a:p>
            <a:r>
              <a:rPr lang="en-GB" dirty="0"/>
              <a:t>particle</a:t>
            </a:r>
            <a:endParaRPr lang="sl-SI" dirty="0"/>
          </a:p>
          <a:p>
            <a:r>
              <a:rPr lang="en-GB" dirty="0"/>
              <a:t>(l-</a:t>
            </a:r>
            <a:r>
              <a:rPr lang="en-GB" i="1" dirty="0"/>
              <a:t>ne</a:t>
            </a:r>
            <a:r>
              <a:rPr lang="en-GB" dirty="0"/>
              <a:t>) </a:t>
            </a:r>
            <a:r>
              <a:rPr lang="sl-SI" dirty="0"/>
              <a:t>	</a:t>
            </a:r>
          </a:p>
        </p:txBody>
      </p:sp>
      <p:sp>
        <p:nvSpPr>
          <p:cNvPr id="7" name="PoljeZBesedilom 22">
            <a:extLst>
              <a:ext uri="{FF2B5EF4-FFF2-40B4-BE49-F238E27FC236}">
                <a16:creationId xmlns:a16="http://schemas.microsoft.com/office/drawing/2014/main" id="{98746080-BABF-4C84-929C-D17A76B3A0E5}"/>
              </a:ext>
            </a:extLst>
          </p:cNvPr>
          <p:cNvSpPr txBox="1"/>
          <p:nvPr/>
        </p:nvSpPr>
        <p:spPr>
          <a:xfrm>
            <a:off x="5362904" y="5203756"/>
            <a:ext cx="1517689" cy="646331"/>
          </a:xfrm>
          <a:prstGeom prst="rect">
            <a:avLst/>
          </a:prstGeom>
          <a:noFill/>
        </p:spPr>
        <p:txBody>
          <a:bodyPr wrap="square" rtlCol="0">
            <a:spAutoFit/>
          </a:bodyPr>
          <a:lstStyle/>
          <a:p>
            <a:r>
              <a:rPr lang="en-GB" dirty="0"/>
              <a:t>main verb (gg-</a:t>
            </a:r>
            <a:r>
              <a:rPr lang="en-GB" i="1" dirty="0" err="1"/>
              <a:t>dati</a:t>
            </a:r>
            <a:r>
              <a:rPr lang="en-GB" dirty="0"/>
              <a:t>) </a:t>
            </a:r>
            <a:r>
              <a:rPr lang="sl-SI" dirty="0"/>
              <a:t>	</a:t>
            </a:r>
          </a:p>
        </p:txBody>
      </p:sp>
      <p:sp>
        <p:nvSpPr>
          <p:cNvPr id="8" name="PoljeZBesedilom 23">
            <a:extLst>
              <a:ext uri="{FF2B5EF4-FFF2-40B4-BE49-F238E27FC236}">
                <a16:creationId xmlns:a16="http://schemas.microsoft.com/office/drawing/2014/main" id="{DAE3FB8C-0821-464E-9AA3-0CB2305EA2C0}"/>
              </a:ext>
            </a:extLst>
          </p:cNvPr>
          <p:cNvSpPr txBox="1"/>
          <p:nvPr/>
        </p:nvSpPr>
        <p:spPr>
          <a:xfrm>
            <a:off x="6894625" y="5203755"/>
            <a:ext cx="2016925" cy="646331"/>
          </a:xfrm>
          <a:prstGeom prst="rect">
            <a:avLst/>
          </a:prstGeom>
          <a:noFill/>
        </p:spPr>
        <p:txBody>
          <a:bodyPr wrap="square" rtlCol="0">
            <a:spAutoFit/>
          </a:bodyPr>
          <a:lstStyle/>
          <a:p>
            <a:r>
              <a:rPr lang="en-GB" dirty="0"/>
              <a:t>noun in genitive (s2-</a:t>
            </a:r>
            <a:r>
              <a:rPr lang="en-GB" i="1" dirty="0"/>
              <a:t>miru</a:t>
            </a:r>
            <a:r>
              <a:rPr lang="en-GB" dirty="0"/>
              <a:t>)</a:t>
            </a:r>
            <a:r>
              <a:rPr lang="sl-SI" dirty="0"/>
              <a:t> 	</a:t>
            </a:r>
          </a:p>
        </p:txBody>
      </p:sp>
      <p:sp>
        <p:nvSpPr>
          <p:cNvPr id="9" name="PoljeZBesedilom 24">
            <a:extLst>
              <a:ext uri="{FF2B5EF4-FFF2-40B4-BE49-F238E27FC236}">
                <a16:creationId xmlns:a16="http://schemas.microsoft.com/office/drawing/2014/main" id="{806D350D-9881-4D00-94AF-D5AEAB430534}"/>
              </a:ext>
            </a:extLst>
          </p:cNvPr>
          <p:cNvSpPr txBox="1"/>
          <p:nvPr/>
        </p:nvSpPr>
        <p:spPr>
          <a:xfrm>
            <a:off x="8896620" y="5203754"/>
            <a:ext cx="1188720" cy="646331"/>
          </a:xfrm>
          <a:prstGeom prst="rect">
            <a:avLst/>
          </a:prstGeom>
          <a:noFill/>
        </p:spPr>
        <p:txBody>
          <a:bodyPr wrap="square" rtlCol="0">
            <a:spAutoFit/>
          </a:bodyPr>
          <a:lstStyle/>
          <a:p>
            <a:r>
              <a:rPr lang="en-GB" dirty="0"/>
              <a:t>pronoun (z-</a:t>
            </a:r>
            <a:r>
              <a:rPr lang="en-GB" i="1" dirty="0" err="1"/>
              <a:t>komu</a:t>
            </a:r>
            <a:r>
              <a:rPr lang="en-GB" dirty="0"/>
              <a:t>) </a:t>
            </a:r>
            <a:r>
              <a:rPr lang="sl-SI" dirty="0"/>
              <a:t>	</a:t>
            </a:r>
          </a:p>
        </p:txBody>
      </p:sp>
      <p:sp>
        <p:nvSpPr>
          <p:cNvPr id="10" name="PoljeZBesedilom 25">
            <a:extLst>
              <a:ext uri="{FF2B5EF4-FFF2-40B4-BE49-F238E27FC236}">
                <a16:creationId xmlns:a16="http://schemas.microsoft.com/office/drawing/2014/main" id="{27BE801A-B12C-4F9E-B84E-4B00D706A170}"/>
              </a:ext>
            </a:extLst>
          </p:cNvPr>
          <p:cNvSpPr txBox="1"/>
          <p:nvPr/>
        </p:nvSpPr>
        <p:spPr>
          <a:xfrm>
            <a:off x="3005594" y="5136396"/>
            <a:ext cx="1188720" cy="646331"/>
          </a:xfrm>
          <a:prstGeom prst="rect">
            <a:avLst/>
          </a:prstGeom>
          <a:noFill/>
        </p:spPr>
        <p:txBody>
          <a:bodyPr wrap="square" rtlCol="0">
            <a:spAutoFit/>
          </a:bodyPr>
          <a:lstStyle/>
          <a:p>
            <a:r>
              <a:rPr lang="en-GB" dirty="0"/>
              <a:t>pronoun (z-</a:t>
            </a:r>
            <a:r>
              <a:rPr lang="en-GB" i="1" dirty="0" err="1"/>
              <a:t>kaj</a:t>
            </a:r>
            <a:r>
              <a:rPr lang="en-GB" dirty="0"/>
              <a:t>)</a:t>
            </a:r>
            <a:r>
              <a:rPr lang="sl-SI" dirty="0"/>
              <a:t>	</a:t>
            </a:r>
          </a:p>
        </p:txBody>
      </p:sp>
      <p:cxnSp>
        <p:nvCxnSpPr>
          <p:cNvPr id="11" name="Raven puščični povezovalnik 27">
            <a:extLst>
              <a:ext uri="{FF2B5EF4-FFF2-40B4-BE49-F238E27FC236}">
                <a16:creationId xmlns:a16="http://schemas.microsoft.com/office/drawing/2014/main" id="{EFC72C9C-91CE-4ED7-8916-CF7A0FA1B60E}"/>
              </a:ext>
            </a:extLst>
          </p:cNvPr>
          <p:cNvCxnSpPr/>
          <p:nvPr/>
        </p:nvCxnSpPr>
        <p:spPr>
          <a:xfrm flipH="1">
            <a:off x="3971764" y="4655324"/>
            <a:ext cx="2031073" cy="5332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Raven puščični povezovalnik 29">
            <a:extLst>
              <a:ext uri="{FF2B5EF4-FFF2-40B4-BE49-F238E27FC236}">
                <a16:creationId xmlns:a16="http://schemas.microsoft.com/office/drawing/2014/main" id="{F95E379A-1360-43D0-ABBC-E65003138E30}"/>
              </a:ext>
            </a:extLst>
          </p:cNvPr>
          <p:cNvCxnSpPr/>
          <p:nvPr/>
        </p:nvCxnSpPr>
        <p:spPr>
          <a:xfrm>
            <a:off x="7377037" y="4707182"/>
            <a:ext cx="1896253" cy="5304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Raven puščični povezovalnik 31">
            <a:extLst>
              <a:ext uri="{FF2B5EF4-FFF2-40B4-BE49-F238E27FC236}">
                <a16:creationId xmlns:a16="http://schemas.microsoft.com/office/drawing/2014/main" id="{98D06F75-FBE3-42AE-AC3F-F7CE80D2CAB7}"/>
              </a:ext>
            </a:extLst>
          </p:cNvPr>
          <p:cNvCxnSpPr/>
          <p:nvPr/>
        </p:nvCxnSpPr>
        <p:spPr>
          <a:xfrm flipH="1">
            <a:off x="5043549" y="4703857"/>
            <a:ext cx="1273799" cy="4847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Raven puščični povezovalnik 33">
            <a:extLst>
              <a:ext uri="{FF2B5EF4-FFF2-40B4-BE49-F238E27FC236}">
                <a16:creationId xmlns:a16="http://schemas.microsoft.com/office/drawing/2014/main" id="{E378A35F-282D-4DC6-B3CD-39E0DECB0364}"/>
              </a:ext>
            </a:extLst>
          </p:cNvPr>
          <p:cNvCxnSpPr>
            <a:endCxn id="7" idx="0"/>
          </p:cNvCxnSpPr>
          <p:nvPr/>
        </p:nvCxnSpPr>
        <p:spPr>
          <a:xfrm flipH="1">
            <a:off x="6121749" y="4739323"/>
            <a:ext cx="488212" cy="4208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Raven puščični povezovalnik 35">
            <a:extLst>
              <a:ext uri="{FF2B5EF4-FFF2-40B4-BE49-F238E27FC236}">
                <a16:creationId xmlns:a16="http://schemas.microsoft.com/office/drawing/2014/main" id="{46881996-DAAF-4E46-B8E1-511AC852C7FC}"/>
              </a:ext>
            </a:extLst>
          </p:cNvPr>
          <p:cNvCxnSpPr/>
          <p:nvPr/>
        </p:nvCxnSpPr>
        <p:spPr>
          <a:xfrm>
            <a:off x="7009116" y="4697448"/>
            <a:ext cx="421327" cy="5004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PoljeZBesedilom 51">
            <a:extLst>
              <a:ext uri="{FF2B5EF4-FFF2-40B4-BE49-F238E27FC236}">
                <a16:creationId xmlns:a16="http://schemas.microsoft.com/office/drawing/2014/main" id="{C8765C89-076D-48DA-8670-D62A58BF13BC}"/>
              </a:ext>
            </a:extLst>
          </p:cNvPr>
          <p:cNvSpPr txBox="1"/>
          <p:nvPr/>
        </p:nvSpPr>
        <p:spPr>
          <a:xfrm>
            <a:off x="3124470" y="5953463"/>
            <a:ext cx="6960870" cy="461665"/>
          </a:xfrm>
          <a:prstGeom prst="rect">
            <a:avLst/>
          </a:prstGeom>
          <a:noFill/>
        </p:spPr>
        <p:txBody>
          <a:bodyPr wrap="square" rtlCol="0">
            <a:spAutoFit/>
          </a:bodyPr>
          <a:lstStyle/>
          <a:p>
            <a:r>
              <a:rPr lang="sl-SI" sz="2400" b="1" i="1" dirty="0"/>
              <a:t>kaj 	   ne 	          da 	       miru 	     komu</a:t>
            </a:r>
            <a:endParaRPr lang="sl-SI" sz="2400" b="1" dirty="0"/>
          </a:p>
        </p:txBody>
      </p:sp>
      <p:sp>
        <p:nvSpPr>
          <p:cNvPr id="17" name="PoljeZBesedilom 53">
            <a:extLst>
              <a:ext uri="{FF2B5EF4-FFF2-40B4-BE49-F238E27FC236}">
                <a16:creationId xmlns:a16="http://schemas.microsoft.com/office/drawing/2014/main" id="{42AB6771-9F50-4774-BECD-17A265057751}"/>
              </a:ext>
            </a:extLst>
          </p:cNvPr>
          <p:cNvSpPr txBox="1"/>
          <p:nvPr/>
        </p:nvSpPr>
        <p:spPr>
          <a:xfrm>
            <a:off x="7821468" y="3821113"/>
            <a:ext cx="2927350" cy="369332"/>
          </a:xfrm>
          <a:prstGeom prst="rect">
            <a:avLst/>
          </a:prstGeom>
          <a:noFill/>
        </p:spPr>
        <p:txBody>
          <a:bodyPr wrap="square" rtlCol="0">
            <a:spAutoFit/>
          </a:bodyPr>
          <a:lstStyle/>
          <a:p>
            <a:r>
              <a:rPr lang="en-GB" b="1" dirty="0">
                <a:solidFill>
                  <a:schemeClr val="accent4"/>
                </a:solidFill>
              </a:rPr>
              <a:t>structure</a:t>
            </a:r>
            <a:r>
              <a:rPr lang="en-GB" dirty="0">
                <a:solidFill>
                  <a:schemeClr val="accent4"/>
                </a:solidFill>
              </a:rPr>
              <a:t> </a:t>
            </a:r>
            <a:r>
              <a:rPr lang="en-GB" b="1" dirty="0">
                <a:solidFill>
                  <a:schemeClr val="accent4"/>
                </a:solidFill>
              </a:rPr>
              <a:t>ID – @id</a:t>
            </a:r>
            <a:endParaRPr lang="sl-SI" b="1" dirty="0">
              <a:solidFill>
                <a:schemeClr val="accent4"/>
              </a:solidFill>
            </a:endParaRPr>
          </a:p>
        </p:txBody>
      </p:sp>
      <p:sp>
        <p:nvSpPr>
          <p:cNvPr id="18" name="PoljeZBesedilom 54">
            <a:extLst>
              <a:ext uri="{FF2B5EF4-FFF2-40B4-BE49-F238E27FC236}">
                <a16:creationId xmlns:a16="http://schemas.microsoft.com/office/drawing/2014/main" id="{9DB0E735-5730-46EB-A4E6-59ACC9211F62}"/>
              </a:ext>
            </a:extLst>
          </p:cNvPr>
          <p:cNvSpPr txBox="1"/>
          <p:nvPr/>
        </p:nvSpPr>
        <p:spPr>
          <a:xfrm>
            <a:off x="4188072" y="3827386"/>
            <a:ext cx="3556772" cy="369332"/>
          </a:xfrm>
          <a:prstGeom prst="rect">
            <a:avLst/>
          </a:prstGeom>
          <a:noFill/>
        </p:spPr>
        <p:txBody>
          <a:bodyPr wrap="square" rtlCol="0">
            <a:spAutoFit/>
          </a:bodyPr>
          <a:lstStyle/>
          <a:p>
            <a:r>
              <a:rPr lang="en-GB" b="1" dirty="0">
                <a:solidFill>
                  <a:srgbClr val="C00000"/>
                </a:solidFill>
              </a:rPr>
              <a:t>human-readable</a:t>
            </a:r>
            <a:r>
              <a:rPr lang="en-GB" dirty="0">
                <a:solidFill>
                  <a:srgbClr val="C00000"/>
                </a:solidFill>
              </a:rPr>
              <a:t> </a:t>
            </a:r>
            <a:r>
              <a:rPr lang="en-GB" b="1" dirty="0">
                <a:solidFill>
                  <a:srgbClr val="C00000"/>
                </a:solidFill>
              </a:rPr>
              <a:t>code</a:t>
            </a:r>
            <a:r>
              <a:rPr lang="en-GB" dirty="0">
                <a:solidFill>
                  <a:srgbClr val="C00000"/>
                </a:solidFill>
              </a:rPr>
              <a:t> </a:t>
            </a:r>
            <a:r>
              <a:rPr lang="en-GB" b="1" dirty="0">
                <a:solidFill>
                  <a:srgbClr val="C00000"/>
                </a:solidFill>
              </a:rPr>
              <a:t>– @la</a:t>
            </a:r>
            <a:r>
              <a:rPr lang="sl-SI" b="1" dirty="0">
                <a:solidFill>
                  <a:srgbClr val="C00000"/>
                </a:solidFill>
              </a:rPr>
              <a:t>bel</a:t>
            </a:r>
          </a:p>
        </p:txBody>
      </p:sp>
      <p:sp>
        <p:nvSpPr>
          <p:cNvPr id="19" name="PoljeZBesedilom 55">
            <a:extLst>
              <a:ext uri="{FF2B5EF4-FFF2-40B4-BE49-F238E27FC236}">
                <a16:creationId xmlns:a16="http://schemas.microsoft.com/office/drawing/2014/main" id="{479CD62E-C84B-4AAF-97ED-CCDCCA3E4079}"/>
              </a:ext>
            </a:extLst>
          </p:cNvPr>
          <p:cNvSpPr txBox="1"/>
          <p:nvPr/>
        </p:nvSpPr>
        <p:spPr>
          <a:xfrm>
            <a:off x="982519" y="3833659"/>
            <a:ext cx="3128928" cy="369332"/>
          </a:xfrm>
          <a:prstGeom prst="rect">
            <a:avLst/>
          </a:prstGeom>
          <a:noFill/>
        </p:spPr>
        <p:txBody>
          <a:bodyPr wrap="square" rtlCol="0">
            <a:spAutoFit/>
          </a:bodyPr>
          <a:lstStyle/>
          <a:p>
            <a:r>
              <a:rPr lang="en-GB" b="1" dirty="0">
                <a:solidFill>
                  <a:schemeClr val="accent3"/>
                </a:solidFill>
              </a:rPr>
              <a:t>structure type – @ty</a:t>
            </a:r>
            <a:r>
              <a:rPr lang="sl-SI" b="1" dirty="0" err="1">
                <a:solidFill>
                  <a:schemeClr val="accent3"/>
                </a:solidFill>
              </a:rPr>
              <a:t>pe</a:t>
            </a:r>
            <a:endParaRPr lang="sl-SI" b="1" dirty="0">
              <a:solidFill>
                <a:schemeClr val="accent3"/>
              </a:solidFill>
            </a:endParaRPr>
          </a:p>
        </p:txBody>
      </p:sp>
      <p:sp>
        <p:nvSpPr>
          <p:cNvPr id="20" name="Zaobljen pravokotni oblaček 13">
            <a:extLst>
              <a:ext uri="{FF2B5EF4-FFF2-40B4-BE49-F238E27FC236}">
                <a16:creationId xmlns:a16="http://schemas.microsoft.com/office/drawing/2014/main" id="{5E57BAFA-51F5-425F-9147-C212CFDD4F29}"/>
              </a:ext>
            </a:extLst>
          </p:cNvPr>
          <p:cNvSpPr/>
          <p:nvPr/>
        </p:nvSpPr>
        <p:spPr>
          <a:xfrm>
            <a:off x="10139502" y="4283251"/>
            <a:ext cx="1477293" cy="1126170"/>
          </a:xfrm>
          <a:prstGeom prst="wedgeRoundRectCallout">
            <a:avLst>
              <a:gd name="adj1" fmla="val -66047"/>
              <a:gd name="adj2" fmla="val 109187"/>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r>
              <a:rPr lang="en-GB" dirty="0"/>
              <a:t>'something is bothering someone'</a:t>
            </a:r>
            <a:endParaRPr lang="sl-SI" dirty="0"/>
          </a:p>
        </p:txBody>
      </p:sp>
      <p:pic>
        <p:nvPicPr>
          <p:cNvPr id="21" name="Označba mesta vsebine 9">
            <a:extLst>
              <a:ext uri="{FF2B5EF4-FFF2-40B4-BE49-F238E27FC236}">
                <a16:creationId xmlns:a16="http://schemas.microsoft.com/office/drawing/2014/main" id="{36F6703C-8C7A-4D51-9BD0-A16443FD98BA}"/>
              </a:ext>
            </a:extLst>
          </p:cNvPr>
          <p:cNvPicPr>
            <a:picLocks noChangeAspect="1"/>
          </p:cNvPicPr>
          <p:nvPr/>
        </p:nvPicPr>
        <p:blipFill>
          <a:blip r:embed="rId2"/>
          <a:stretch>
            <a:fillRect/>
          </a:stretch>
        </p:blipFill>
        <p:spPr>
          <a:xfrm>
            <a:off x="3387004" y="1415755"/>
            <a:ext cx="5620543" cy="2357930"/>
          </a:xfrm>
          <a:prstGeom prst="rect">
            <a:avLst/>
          </a:prstGeom>
        </p:spPr>
      </p:pic>
    </p:spTree>
    <p:extLst>
      <p:ext uri="{BB962C8B-B14F-4D97-AF65-F5344CB8AC3E}">
        <p14:creationId xmlns:p14="http://schemas.microsoft.com/office/powerpoint/2010/main" val="35647732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180F8-2305-4D1A-914D-E3A4CCC20EF8}"/>
              </a:ext>
            </a:extLst>
          </p:cNvPr>
          <p:cNvSpPr>
            <a:spLocks noGrp="1"/>
          </p:cNvSpPr>
          <p:nvPr>
            <p:ph type="title"/>
          </p:nvPr>
        </p:nvSpPr>
        <p:spPr/>
        <p:txBody>
          <a:bodyPr/>
          <a:lstStyle/>
          <a:p>
            <a:r>
              <a:rPr lang="en-US" dirty="0"/>
              <a:t>Definition of syntactic structures</a:t>
            </a:r>
            <a:endParaRPr lang="en-SI" dirty="0"/>
          </a:p>
        </p:txBody>
      </p:sp>
      <p:sp>
        <p:nvSpPr>
          <p:cNvPr id="5" name="Content Placeholder 6">
            <a:extLst>
              <a:ext uri="{FF2B5EF4-FFF2-40B4-BE49-F238E27FC236}">
                <a16:creationId xmlns:a16="http://schemas.microsoft.com/office/drawing/2014/main" id="{22DB80FA-1DF7-4D3D-8488-AFD82ED66BC8}"/>
              </a:ext>
            </a:extLst>
          </p:cNvPr>
          <p:cNvSpPr txBox="1">
            <a:spLocks/>
          </p:cNvSpPr>
          <p:nvPr/>
        </p:nvSpPr>
        <p:spPr>
          <a:xfrm>
            <a:off x="6927850" y="1884218"/>
            <a:ext cx="4602163" cy="462328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GB" sz="1500" dirty="0">
                <a:latin typeface="Source Sans Pro SemiBold" charset="0"/>
                <a:ea typeface="Source Sans Pro SemiBold" charset="0"/>
                <a:cs typeface="Source Sans Pro SemiBold" charset="0"/>
              </a:rPr>
              <a:t>&lt;</a:t>
            </a:r>
            <a:r>
              <a:rPr lang="en-GB" sz="1500" b="1" dirty="0">
                <a:solidFill>
                  <a:srgbClr val="C00000"/>
                </a:solidFill>
                <a:latin typeface="Source Sans Pro SemiBold" charset="0"/>
                <a:ea typeface="Source Sans Pro SemiBold" charset="0"/>
                <a:cs typeface="Source Sans Pro SemiBold" charset="0"/>
              </a:rPr>
              <a:t>components</a:t>
            </a:r>
            <a:r>
              <a:rPr lang="en-GB" sz="1500" dirty="0">
                <a:latin typeface="Source Sans Pro SemiBold" charset="0"/>
                <a:ea typeface="Source Sans Pro SemiBold" charset="0"/>
                <a:cs typeface="Source Sans Pro SemiBold" charset="0"/>
              </a:rPr>
              <a:t> order="fixed"&gt;</a:t>
            </a:r>
          </a:p>
          <a:p>
            <a:pPr marL="0" indent="0">
              <a:spcBef>
                <a:spcPts val="0"/>
              </a:spcBef>
              <a:buFont typeface="Arial" panose="020B0604020202020204" pitchFamily="34" charset="0"/>
              <a:buNone/>
            </a:pPr>
            <a:r>
              <a:rPr lang="en-GB" sz="1500" dirty="0">
                <a:latin typeface="Source Sans Pro SemiBold" charset="0"/>
                <a:ea typeface="Source Sans Pro SemiBold" charset="0"/>
                <a:cs typeface="Source Sans Pro SemiBold" charset="0"/>
              </a:rPr>
              <a:t>        &lt;component </a:t>
            </a:r>
            <a:r>
              <a:rPr lang="en-GB" sz="1500" dirty="0" err="1">
                <a:latin typeface="Source Sans Pro SemiBold" charset="0"/>
                <a:ea typeface="Source Sans Pro SemiBold" charset="0"/>
                <a:cs typeface="Source Sans Pro SemiBold" charset="0"/>
              </a:rPr>
              <a:t>cid</a:t>
            </a:r>
            <a:r>
              <a:rPr lang="en-GB" sz="1500" dirty="0">
                <a:latin typeface="Source Sans Pro SemiBold" charset="0"/>
                <a:ea typeface="Source Sans Pro SemiBold" charset="0"/>
                <a:cs typeface="Source Sans Pro SemiBold" charset="0"/>
              </a:rPr>
              <a:t>="1" type="core" label="z"/&gt;</a:t>
            </a:r>
          </a:p>
          <a:p>
            <a:pPr marL="0" indent="0">
              <a:spcBef>
                <a:spcPts val="0"/>
              </a:spcBef>
              <a:buFont typeface="Arial" panose="020B0604020202020204" pitchFamily="34" charset="0"/>
              <a:buNone/>
            </a:pPr>
            <a:r>
              <a:rPr lang="en-GB" sz="1500" dirty="0">
                <a:latin typeface="Source Sans Pro SemiBold" charset="0"/>
                <a:ea typeface="Source Sans Pro SemiBold" charset="0"/>
                <a:cs typeface="Source Sans Pro SemiBold" charset="0"/>
              </a:rPr>
              <a:t>        &lt;component </a:t>
            </a:r>
            <a:r>
              <a:rPr lang="en-GB" sz="1500" dirty="0" err="1">
                <a:latin typeface="Source Sans Pro SemiBold" charset="0"/>
                <a:ea typeface="Source Sans Pro SemiBold" charset="0"/>
                <a:cs typeface="Source Sans Pro SemiBold" charset="0"/>
              </a:rPr>
              <a:t>cid</a:t>
            </a:r>
            <a:r>
              <a:rPr lang="en-GB" sz="1500" dirty="0">
                <a:latin typeface="Source Sans Pro SemiBold" charset="0"/>
                <a:ea typeface="Source Sans Pro SemiBold" charset="0"/>
                <a:cs typeface="Source Sans Pro SemiBold" charset="0"/>
              </a:rPr>
              <a:t>="2" type="core" label="l"/&gt;</a:t>
            </a:r>
          </a:p>
          <a:p>
            <a:pPr marL="0" indent="0">
              <a:spcBef>
                <a:spcPts val="0"/>
              </a:spcBef>
              <a:buFont typeface="Arial" panose="020B0604020202020204" pitchFamily="34" charset="0"/>
              <a:buNone/>
            </a:pPr>
            <a:r>
              <a:rPr lang="en-GB" sz="1500" dirty="0">
                <a:latin typeface="Source Sans Pro SemiBold" charset="0"/>
                <a:ea typeface="Source Sans Pro SemiBold" charset="0"/>
                <a:cs typeface="Source Sans Pro SemiBold" charset="0"/>
              </a:rPr>
              <a:t>        &lt;component </a:t>
            </a:r>
            <a:r>
              <a:rPr lang="en-GB" sz="1500" dirty="0" err="1">
                <a:latin typeface="Source Sans Pro SemiBold" charset="0"/>
                <a:ea typeface="Source Sans Pro SemiBold" charset="0"/>
                <a:cs typeface="Source Sans Pro SemiBold" charset="0"/>
              </a:rPr>
              <a:t>cid</a:t>
            </a:r>
            <a:r>
              <a:rPr lang="en-GB" sz="1500" dirty="0">
                <a:latin typeface="Source Sans Pro SemiBold" charset="0"/>
                <a:ea typeface="Source Sans Pro SemiBold" charset="0"/>
                <a:cs typeface="Source Sans Pro SemiBold" charset="0"/>
              </a:rPr>
              <a:t>="3" type="core" label="gg"/&gt;</a:t>
            </a:r>
          </a:p>
          <a:p>
            <a:pPr marL="0" indent="0">
              <a:spcBef>
                <a:spcPts val="0"/>
              </a:spcBef>
              <a:buFont typeface="Arial" panose="020B0604020202020204" pitchFamily="34" charset="0"/>
              <a:buNone/>
            </a:pPr>
            <a:r>
              <a:rPr lang="en-GB" sz="1500" dirty="0">
                <a:latin typeface="Source Sans Pro SemiBold" charset="0"/>
                <a:ea typeface="Source Sans Pro SemiBold" charset="0"/>
                <a:cs typeface="Source Sans Pro SemiBold" charset="0"/>
              </a:rPr>
              <a:t>        &lt;component </a:t>
            </a:r>
            <a:r>
              <a:rPr lang="en-GB" sz="1500" dirty="0" err="1">
                <a:latin typeface="Source Sans Pro SemiBold" charset="0"/>
                <a:ea typeface="Source Sans Pro SemiBold" charset="0"/>
                <a:cs typeface="Source Sans Pro SemiBold" charset="0"/>
              </a:rPr>
              <a:t>cid</a:t>
            </a:r>
            <a:r>
              <a:rPr lang="en-GB" sz="1500" dirty="0">
                <a:latin typeface="Source Sans Pro SemiBold" charset="0"/>
                <a:ea typeface="Source Sans Pro SemiBold" charset="0"/>
                <a:cs typeface="Source Sans Pro SemiBold" charset="0"/>
              </a:rPr>
              <a:t>="4" type="core" label="s2"/&gt;</a:t>
            </a:r>
          </a:p>
          <a:p>
            <a:pPr marL="0" indent="0">
              <a:spcBef>
                <a:spcPts val="0"/>
              </a:spcBef>
              <a:buFont typeface="Arial" panose="020B0604020202020204" pitchFamily="34" charset="0"/>
              <a:buNone/>
            </a:pPr>
            <a:r>
              <a:rPr lang="en-GB" sz="1500" dirty="0">
                <a:latin typeface="Source Sans Pro SemiBold" charset="0"/>
                <a:ea typeface="Source Sans Pro SemiBold" charset="0"/>
                <a:cs typeface="Source Sans Pro SemiBold" charset="0"/>
              </a:rPr>
              <a:t>        &lt;component </a:t>
            </a:r>
            <a:r>
              <a:rPr lang="en-GB" sz="1500" dirty="0" err="1">
                <a:latin typeface="Source Sans Pro SemiBold" charset="0"/>
                <a:ea typeface="Source Sans Pro SemiBold" charset="0"/>
                <a:cs typeface="Source Sans Pro SemiBold" charset="0"/>
              </a:rPr>
              <a:t>cid</a:t>
            </a:r>
            <a:r>
              <a:rPr lang="en-GB" sz="1500" dirty="0">
                <a:latin typeface="Source Sans Pro SemiBold" charset="0"/>
                <a:ea typeface="Source Sans Pro SemiBold" charset="0"/>
                <a:cs typeface="Source Sans Pro SemiBold" charset="0"/>
              </a:rPr>
              <a:t>="5" type="core" label="z"/&gt;</a:t>
            </a:r>
          </a:p>
          <a:p>
            <a:pPr marL="0" indent="0">
              <a:spcBef>
                <a:spcPts val="0"/>
              </a:spcBef>
              <a:buFont typeface="Arial" panose="020B0604020202020204" pitchFamily="34" charset="0"/>
              <a:buNone/>
            </a:pPr>
            <a:r>
              <a:rPr lang="en-GB" sz="1500" dirty="0">
                <a:latin typeface="Source Sans Pro SemiBold" charset="0"/>
                <a:ea typeface="Source Sans Pro SemiBold" charset="0"/>
                <a:cs typeface="Source Sans Pro SemiBold" charset="0"/>
              </a:rPr>
              <a:t>      &lt;/components&gt;</a:t>
            </a:r>
          </a:p>
          <a:p>
            <a:pPr marL="0" indent="0">
              <a:spcBef>
                <a:spcPts val="0"/>
              </a:spcBef>
              <a:buFont typeface="Arial" panose="020B0604020202020204" pitchFamily="34" charset="0"/>
              <a:buNone/>
            </a:pPr>
            <a:r>
              <a:rPr lang="en-GB" sz="1500" dirty="0">
                <a:latin typeface="Source Sans Pro SemiBold" charset="0"/>
                <a:ea typeface="Source Sans Pro SemiBold" charset="0"/>
                <a:cs typeface="Source Sans Pro SemiBold" charset="0"/>
              </a:rPr>
              <a:t>      &lt;</a:t>
            </a:r>
            <a:r>
              <a:rPr lang="en-GB" sz="1500" b="1" dirty="0">
                <a:solidFill>
                  <a:srgbClr val="C00000"/>
                </a:solidFill>
                <a:latin typeface="Source Sans Pro SemiBold" charset="0"/>
                <a:ea typeface="Source Sans Pro SemiBold" charset="0"/>
                <a:cs typeface="Source Sans Pro SemiBold" charset="0"/>
              </a:rPr>
              <a:t>dependencies</a:t>
            </a:r>
            <a:r>
              <a:rPr lang="en-GB" sz="1500" dirty="0">
                <a:latin typeface="Source Sans Pro SemiBold" charset="0"/>
                <a:ea typeface="Source Sans Pro SemiBold" charset="0"/>
                <a:cs typeface="Source Sans Pro SemiBold" charset="0"/>
              </a:rPr>
              <a:t>&gt;</a:t>
            </a:r>
          </a:p>
          <a:p>
            <a:pPr marL="0" indent="0">
              <a:spcBef>
                <a:spcPts val="0"/>
              </a:spcBef>
              <a:buFont typeface="Arial" panose="020B0604020202020204" pitchFamily="34" charset="0"/>
              <a:buNone/>
            </a:pPr>
            <a:r>
              <a:rPr lang="en-GB" sz="1500" dirty="0">
                <a:latin typeface="Source Sans Pro SemiBold" charset="0"/>
                <a:ea typeface="Source Sans Pro SemiBold" charset="0"/>
                <a:cs typeface="Source Sans Pro SemiBold" charset="0"/>
              </a:rPr>
              <a:t>        &lt;dependency from="3" label="</a:t>
            </a:r>
            <a:r>
              <a:rPr lang="en-GB" sz="1500" dirty="0" err="1">
                <a:latin typeface="Source Sans Pro SemiBold" charset="0"/>
                <a:ea typeface="Source Sans Pro SemiBold" charset="0"/>
                <a:cs typeface="Source Sans Pro SemiBold" charset="0"/>
              </a:rPr>
              <a:t>ena</a:t>
            </a:r>
            <a:r>
              <a:rPr lang="en-GB" sz="1500" dirty="0">
                <a:latin typeface="Source Sans Pro SemiBold" charset="0"/>
                <a:ea typeface="Source Sans Pro SemiBold" charset="0"/>
                <a:cs typeface="Source Sans Pro SemiBold" charset="0"/>
              </a:rPr>
              <a:t>" to="1"/&gt;</a:t>
            </a:r>
          </a:p>
          <a:p>
            <a:pPr marL="0" indent="0">
              <a:spcBef>
                <a:spcPts val="0"/>
              </a:spcBef>
              <a:buFont typeface="Arial" panose="020B0604020202020204" pitchFamily="34" charset="0"/>
              <a:buNone/>
            </a:pPr>
            <a:r>
              <a:rPr lang="en-GB" sz="1500" dirty="0">
                <a:latin typeface="Source Sans Pro SemiBold" charset="0"/>
                <a:ea typeface="Source Sans Pro SemiBold" charset="0"/>
                <a:cs typeface="Source Sans Pro SemiBold" charset="0"/>
              </a:rPr>
              <a:t>        &lt;dependency from="3" label="del" to="2"/&gt;</a:t>
            </a:r>
          </a:p>
          <a:p>
            <a:pPr marL="0" indent="0">
              <a:spcBef>
                <a:spcPts val="0"/>
              </a:spcBef>
              <a:buFont typeface="Arial" panose="020B0604020202020204" pitchFamily="34" charset="0"/>
              <a:buNone/>
            </a:pPr>
            <a:r>
              <a:rPr lang="en-GB" sz="1500" dirty="0">
                <a:latin typeface="Source Sans Pro SemiBold" charset="0"/>
                <a:ea typeface="Source Sans Pro SemiBold" charset="0"/>
                <a:cs typeface="Source Sans Pro SemiBold" charset="0"/>
              </a:rPr>
              <a:t>        &lt;dependency from="#" label="</a:t>
            </a:r>
            <a:r>
              <a:rPr lang="en-GB" sz="1500" dirty="0" err="1">
                <a:latin typeface="Source Sans Pro SemiBold" charset="0"/>
                <a:ea typeface="Source Sans Pro SemiBold" charset="0"/>
                <a:cs typeface="Source Sans Pro SemiBold" charset="0"/>
              </a:rPr>
              <a:t>modra</a:t>
            </a:r>
            <a:r>
              <a:rPr lang="en-GB" sz="1500" dirty="0">
                <a:latin typeface="Source Sans Pro SemiBold" charset="0"/>
                <a:ea typeface="Source Sans Pro SemiBold" charset="0"/>
                <a:cs typeface="Source Sans Pro SemiBold" charset="0"/>
              </a:rPr>
              <a:t>" to="3"/&gt;</a:t>
            </a:r>
          </a:p>
          <a:p>
            <a:pPr marL="0" indent="0">
              <a:spcBef>
                <a:spcPts val="0"/>
              </a:spcBef>
              <a:buFont typeface="Arial" panose="020B0604020202020204" pitchFamily="34" charset="0"/>
              <a:buNone/>
            </a:pPr>
            <a:r>
              <a:rPr lang="en-GB" sz="1500" dirty="0">
                <a:latin typeface="Source Sans Pro SemiBold" charset="0"/>
                <a:ea typeface="Source Sans Pro SemiBold" charset="0"/>
                <a:cs typeface="Source Sans Pro SemiBold" charset="0"/>
              </a:rPr>
              <a:t>        &lt;dependency from="3" label="</a:t>
            </a:r>
            <a:r>
              <a:rPr lang="en-GB" sz="1500" dirty="0" err="1">
                <a:latin typeface="Source Sans Pro SemiBold" charset="0"/>
                <a:ea typeface="Source Sans Pro SemiBold" charset="0"/>
                <a:cs typeface="Source Sans Pro SemiBold" charset="0"/>
              </a:rPr>
              <a:t>dve</a:t>
            </a:r>
            <a:r>
              <a:rPr lang="en-GB" sz="1500" dirty="0">
                <a:latin typeface="Source Sans Pro SemiBold" charset="0"/>
                <a:ea typeface="Source Sans Pro SemiBold" charset="0"/>
                <a:cs typeface="Source Sans Pro SemiBold" charset="0"/>
              </a:rPr>
              <a:t>" to="4"/&gt;</a:t>
            </a:r>
          </a:p>
          <a:p>
            <a:pPr marL="0" indent="0">
              <a:spcBef>
                <a:spcPts val="0"/>
              </a:spcBef>
              <a:buFont typeface="Arial" panose="020B0604020202020204" pitchFamily="34" charset="0"/>
              <a:buNone/>
            </a:pPr>
            <a:r>
              <a:rPr lang="en-GB" sz="1500" dirty="0">
                <a:latin typeface="Source Sans Pro SemiBold" charset="0"/>
                <a:ea typeface="Source Sans Pro SemiBold" charset="0"/>
                <a:cs typeface="Source Sans Pro SemiBold" charset="0"/>
              </a:rPr>
              <a:t>        &lt;dependency from="3" label="</a:t>
            </a:r>
            <a:r>
              <a:rPr lang="en-GB" sz="1500" dirty="0" err="1">
                <a:latin typeface="Source Sans Pro SemiBold" charset="0"/>
                <a:ea typeface="Source Sans Pro SemiBold" charset="0"/>
                <a:cs typeface="Source Sans Pro SemiBold" charset="0"/>
              </a:rPr>
              <a:t>dve</a:t>
            </a:r>
            <a:r>
              <a:rPr lang="en-GB" sz="1500" dirty="0">
                <a:latin typeface="Source Sans Pro SemiBold" charset="0"/>
                <a:ea typeface="Source Sans Pro SemiBold" charset="0"/>
                <a:cs typeface="Source Sans Pro SemiBold" charset="0"/>
              </a:rPr>
              <a:t>" to="5"/&gt;</a:t>
            </a:r>
          </a:p>
          <a:p>
            <a:pPr marL="0" indent="0">
              <a:spcBef>
                <a:spcPts val="0"/>
              </a:spcBef>
              <a:buFont typeface="Arial" panose="020B0604020202020204" pitchFamily="34" charset="0"/>
              <a:buNone/>
            </a:pPr>
            <a:r>
              <a:rPr lang="en-GB" sz="1500" dirty="0">
                <a:latin typeface="Source Sans Pro SemiBold" charset="0"/>
                <a:ea typeface="Source Sans Pro SemiBold" charset="0"/>
                <a:cs typeface="Source Sans Pro SemiBold" charset="0"/>
              </a:rPr>
              <a:t>      &lt;/dependencies&gt;</a:t>
            </a:r>
          </a:p>
          <a:p>
            <a:pPr marL="0" indent="0">
              <a:spcBef>
                <a:spcPts val="0"/>
              </a:spcBef>
              <a:buFont typeface="Arial" panose="020B0604020202020204" pitchFamily="34" charset="0"/>
              <a:buNone/>
            </a:pPr>
            <a:r>
              <a:rPr lang="en-GB" sz="1500" dirty="0">
                <a:latin typeface="Source Sans Pro SemiBold" charset="0"/>
                <a:ea typeface="Source Sans Pro SemiBold" charset="0"/>
                <a:cs typeface="Source Sans Pro SemiBold" charset="0"/>
              </a:rPr>
              <a:t>      &lt;</a:t>
            </a:r>
            <a:r>
              <a:rPr lang="en-GB" sz="1500" b="1" dirty="0">
                <a:solidFill>
                  <a:srgbClr val="C00000"/>
                </a:solidFill>
                <a:latin typeface="Source Sans Pro SemiBold" charset="0"/>
                <a:ea typeface="Source Sans Pro SemiBold" charset="0"/>
                <a:cs typeface="Source Sans Pro SemiBold" charset="0"/>
              </a:rPr>
              <a:t>definition</a:t>
            </a:r>
            <a:r>
              <a:rPr lang="en-GB" sz="1500" dirty="0">
                <a:latin typeface="Source Sans Pro SemiBold" charset="0"/>
                <a:ea typeface="Source Sans Pro SemiBold" charset="0"/>
                <a:cs typeface="Source Sans Pro SemiBold" charset="0"/>
              </a:rPr>
              <a:t>&gt;</a:t>
            </a:r>
          </a:p>
          <a:p>
            <a:pPr marL="0" indent="0">
              <a:spcBef>
                <a:spcPts val="0"/>
              </a:spcBef>
              <a:buFont typeface="Arial" panose="020B0604020202020204" pitchFamily="34" charset="0"/>
              <a:buNone/>
            </a:pPr>
            <a:r>
              <a:rPr lang="en-GB" sz="1500" dirty="0">
                <a:latin typeface="Source Sans Pro SemiBold" charset="0"/>
                <a:ea typeface="Source Sans Pro SemiBold" charset="0"/>
                <a:cs typeface="Source Sans Pro SemiBold" charset="0"/>
              </a:rPr>
              <a:t>        &lt;component </a:t>
            </a:r>
            <a:r>
              <a:rPr lang="en-GB" sz="1500" dirty="0" err="1">
                <a:latin typeface="Source Sans Pro SemiBold" charset="0"/>
                <a:ea typeface="Source Sans Pro SemiBold" charset="0"/>
                <a:cs typeface="Source Sans Pro SemiBold" charset="0"/>
              </a:rPr>
              <a:t>cid</a:t>
            </a:r>
            <a:r>
              <a:rPr lang="en-GB" sz="1500" dirty="0">
                <a:latin typeface="Source Sans Pro SemiBold" charset="0"/>
                <a:ea typeface="Source Sans Pro SemiBold" charset="0"/>
                <a:cs typeface="Source Sans Pro SemiBold" charset="0"/>
              </a:rPr>
              <a:t>="1"&gt;</a:t>
            </a:r>
          </a:p>
          <a:p>
            <a:pPr marL="0" indent="0">
              <a:spcBef>
                <a:spcPts val="0"/>
              </a:spcBef>
              <a:buFont typeface="Arial" panose="020B0604020202020204" pitchFamily="34" charset="0"/>
              <a:buNone/>
            </a:pPr>
            <a:r>
              <a:rPr lang="en-GB" sz="1500" dirty="0">
                <a:latin typeface="Source Sans Pro SemiBold" charset="0"/>
                <a:ea typeface="Source Sans Pro SemiBold" charset="0"/>
                <a:cs typeface="Source Sans Pro SemiBold" charset="0"/>
              </a:rPr>
              <a:t>          &lt;restriction type="morphology"&gt;</a:t>
            </a:r>
          </a:p>
          <a:p>
            <a:pPr marL="0" indent="0">
              <a:spcBef>
                <a:spcPts val="0"/>
              </a:spcBef>
              <a:buFont typeface="Arial" panose="020B0604020202020204" pitchFamily="34" charset="0"/>
              <a:buNone/>
            </a:pPr>
            <a:r>
              <a:rPr lang="en-GB" sz="1500" dirty="0">
                <a:latin typeface="Source Sans Pro SemiBold" charset="0"/>
                <a:ea typeface="Source Sans Pro SemiBold" charset="0"/>
                <a:cs typeface="Source Sans Pro SemiBold" charset="0"/>
              </a:rPr>
              <a:t>            &lt;feature POS="pronoun"/&gt;</a:t>
            </a:r>
          </a:p>
          <a:p>
            <a:pPr marL="0" indent="0">
              <a:spcBef>
                <a:spcPts val="0"/>
              </a:spcBef>
              <a:buFont typeface="Arial" panose="020B0604020202020204" pitchFamily="34" charset="0"/>
              <a:buNone/>
            </a:pPr>
            <a:r>
              <a:rPr lang="en-GB" sz="1500" dirty="0">
                <a:latin typeface="Source Sans Pro SemiBold" charset="0"/>
                <a:ea typeface="Source Sans Pro SemiBold" charset="0"/>
                <a:cs typeface="Source Sans Pro SemiBold" charset="0"/>
              </a:rPr>
              <a:t>          &lt;/restriction&gt;</a:t>
            </a:r>
          </a:p>
          <a:p>
            <a:pPr marL="0" indent="0">
              <a:spcBef>
                <a:spcPts val="0"/>
              </a:spcBef>
              <a:buFont typeface="Arial" panose="020B0604020202020204" pitchFamily="34" charset="0"/>
              <a:buNone/>
            </a:pPr>
            <a:r>
              <a:rPr lang="en-GB" sz="1500" dirty="0">
                <a:latin typeface="Source Sans Pro SemiBold" charset="0"/>
                <a:ea typeface="Source Sans Pro SemiBold" charset="0"/>
                <a:cs typeface="Source Sans Pro SemiBold" charset="0"/>
              </a:rPr>
              <a:t>        &lt;/component&gt;</a:t>
            </a:r>
          </a:p>
          <a:p>
            <a:endParaRPr lang="en-GB" dirty="0">
              <a:latin typeface="Source Sans Pro SemiBold" charset="0"/>
              <a:ea typeface="Source Sans Pro SemiBold" charset="0"/>
              <a:cs typeface="Source Sans Pro SemiBold" charset="0"/>
            </a:endParaRPr>
          </a:p>
        </p:txBody>
      </p:sp>
      <p:sp>
        <p:nvSpPr>
          <p:cNvPr id="6" name="Označba mesta vsebine 5">
            <a:extLst>
              <a:ext uri="{FF2B5EF4-FFF2-40B4-BE49-F238E27FC236}">
                <a16:creationId xmlns:a16="http://schemas.microsoft.com/office/drawing/2014/main" id="{504D8008-1BCE-48A5-A6BD-49A9B06A1905}"/>
              </a:ext>
            </a:extLst>
          </p:cNvPr>
          <p:cNvSpPr txBox="1">
            <a:spLocks/>
          </p:cNvSpPr>
          <p:nvPr/>
        </p:nvSpPr>
        <p:spPr>
          <a:xfrm>
            <a:off x="1040130" y="1809911"/>
            <a:ext cx="4720590" cy="425941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t>(1) </a:t>
            </a:r>
            <a:r>
              <a:rPr lang="en-GB" sz="2000" b="1" dirty="0"/>
              <a:t>individual words </a:t>
            </a:r>
            <a:r>
              <a:rPr lang="en-GB" sz="2000" dirty="0"/>
              <a:t>or elements that form the MWE – »</a:t>
            </a:r>
            <a:r>
              <a:rPr lang="en-GB" sz="2000" dirty="0">
                <a:solidFill>
                  <a:srgbClr val="C00000"/>
                </a:solidFill>
              </a:rPr>
              <a:t>components</a:t>
            </a:r>
            <a:r>
              <a:rPr lang="en-GB" sz="2000" dirty="0"/>
              <a:t>«</a:t>
            </a:r>
            <a:endParaRPr lang="sl-SI" sz="2000" dirty="0"/>
          </a:p>
          <a:p>
            <a:pPr marL="0" indent="0">
              <a:buFont typeface="Arial" panose="020B0604020202020204" pitchFamily="34" charset="0"/>
              <a:buNone/>
            </a:pPr>
            <a:endParaRPr lang="en-US" sz="2000" dirty="0"/>
          </a:p>
          <a:p>
            <a:pPr marL="0" indent="0">
              <a:buFont typeface="Arial" panose="020B0604020202020204" pitchFamily="34" charset="0"/>
              <a:buNone/>
            </a:pPr>
            <a:endParaRPr lang="sl-SI" sz="2000" dirty="0"/>
          </a:p>
          <a:p>
            <a:r>
              <a:rPr lang="en-GB" sz="2000" dirty="0"/>
              <a:t>(2) </a:t>
            </a:r>
            <a:r>
              <a:rPr lang="en-GB" sz="2000" b="1" dirty="0"/>
              <a:t>syntactic relations </a:t>
            </a:r>
            <a:r>
              <a:rPr lang="en-GB" sz="2000" dirty="0"/>
              <a:t>between the components – »</a:t>
            </a:r>
            <a:r>
              <a:rPr lang="en-GB" sz="2000" dirty="0">
                <a:solidFill>
                  <a:srgbClr val="C00000"/>
                </a:solidFill>
              </a:rPr>
              <a:t>dependencies</a:t>
            </a:r>
            <a:r>
              <a:rPr lang="en-GB" sz="2000" dirty="0"/>
              <a:t>«</a:t>
            </a:r>
            <a:endParaRPr lang="sl-SI" sz="2000" dirty="0"/>
          </a:p>
          <a:p>
            <a:endParaRPr lang="sl-SI" sz="2000" dirty="0"/>
          </a:p>
          <a:p>
            <a:endParaRPr lang="sl-SI" sz="2000" dirty="0"/>
          </a:p>
          <a:p>
            <a:r>
              <a:rPr lang="en-GB" sz="2000" dirty="0"/>
              <a:t>(3) possible </a:t>
            </a:r>
            <a:r>
              <a:rPr lang="en-GB" sz="2000" b="1" dirty="0"/>
              <a:t>restrictions</a:t>
            </a:r>
            <a:r>
              <a:rPr lang="en-GB" sz="2000" dirty="0"/>
              <a:t> and other information which is needed to extract the MWE</a:t>
            </a:r>
            <a:r>
              <a:rPr lang="sl-SI" sz="2000" dirty="0"/>
              <a:t> </a:t>
            </a:r>
            <a:r>
              <a:rPr lang="en-GB" sz="2000" dirty="0"/>
              <a:t>– »</a:t>
            </a:r>
            <a:r>
              <a:rPr lang="en-GB" sz="2000" dirty="0">
                <a:solidFill>
                  <a:srgbClr val="C00000"/>
                </a:solidFill>
              </a:rPr>
              <a:t>definition</a:t>
            </a:r>
            <a:r>
              <a:rPr lang="en-GB" sz="2000" dirty="0"/>
              <a:t>«</a:t>
            </a:r>
            <a:endParaRPr lang="sl-SI" sz="2000" dirty="0"/>
          </a:p>
        </p:txBody>
      </p:sp>
      <p:sp>
        <p:nvSpPr>
          <p:cNvPr id="7" name="Levi zaviti oklepaj 6">
            <a:extLst>
              <a:ext uri="{FF2B5EF4-FFF2-40B4-BE49-F238E27FC236}">
                <a16:creationId xmlns:a16="http://schemas.microsoft.com/office/drawing/2014/main" id="{9DD7A783-1DE8-483B-9A90-3E45C966F510}"/>
              </a:ext>
            </a:extLst>
          </p:cNvPr>
          <p:cNvSpPr/>
          <p:nvPr/>
        </p:nvSpPr>
        <p:spPr>
          <a:xfrm>
            <a:off x="6574906" y="1962311"/>
            <a:ext cx="228600" cy="1337310"/>
          </a:xfrm>
          <a:prstGeom prst="leftBrace">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sl-SI"/>
          </a:p>
        </p:txBody>
      </p:sp>
      <p:sp>
        <p:nvSpPr>
          <p:cNvPr id="8" name="Levi zaviti oklepaj 10">
            <a:extLst>
              <a:ext uri="{FF2B5EF4-FFF2-40B4-BE49-F238E27FC236}">
                <a16:creationId xmlns:a16="http://schemas.microsoft.com/office/drawing/2014/main" id="{7A7B2391-B9D6-4C70-B157-90C1C34ACE50}"/>
              </a:ext>
            </a:extLst>
          </p:cNvPr>
          <p:cNvSpPr/>
          <p:nvPr/>
        </p:nvSpPr>
        <p:spPr>
          <a:xfrm>
            <a:off x="6574906" y="3452021"/>
            <a:ext cx="228600" cy="1337310"/>
          </a:xfrm>
          <a:prstGeom prst="leftBrace">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sl-SI"/>
          </a:p>
        </p:txBody>
      </p:sp>
      <p:sp>
        <p:nvSpPr>
          <p:cNvPr id="9" name="Levi zaviti oklepaj 11">
            <a:extLst>
              <a:ext uri="{FF2B5EF4-FFF2-40B4-BE49-F238E27FC236}">
                <a16:creationId xmlns:a16="http://schemas.microsoft.com/office/drawing/2014/main" id="{E404DBE7-3EC9-4438-98F2-AC8FC8B86CBD}"/>
              </a:ext>
            </a:extLst>
          </p:cNvPr>
          <p:cNvSpPr/>
          <p:nvPr/>
        </p:nvSpPr>
        <p:spPr>
          <a:xfrm>
            <a:off x="6576176" y="4953120"/>
            <a:ext cx="228600" cy="1337310"/>
          </a:xfrm>
          <a:prstGeom prst="leftBrace">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sl-SI"/>
          </a:p>
        </p:txBody>
      </p:sp>
    </p:spTree>
    <p:extLst>
      <p:ext uri="{BB962C8B-B14F-4D97-AF65-F5344CB8AC3E}">
        <p14:creationId xmlns:p14="http://schemas.microsoft.com/office/powerpoint/2010/main" val="17533945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7BEDEA0A-D881-4A71-B722-FE791DC1E715}"/>
              </a:ext>
            </a:extLst>
          </p:cNvPr>
          <p:cNvPicPr>
            <a:picLocks noGrp="1" noChangeAspect="1"/>
          </p:cNvPicPr>
          <p:nvPr>
            <p:ph idx="1"/>
          </p:nvPr>
        </p:nvPicPr>
        <p:blipFill>
          <a:blip r:embed="rId2"/>
          <a:stretch>
            <a:fillRect/>
          </a:stretch>
        </p:blipFill>
        <p:spPr>
          <a:xfrm>
            <a:off x="9179" y="618837"/>
            <a:ext cx="11958578" cy="5521036"/>
          </a:xfrm>
        </p:spPr>
      </p:pic>
      <p:sp>
        <p:nvSpPr>
          <p:cNvPr id="14" name="Zaobljen pravokotni oblaček 13">
            <a:extLst>
              <a:ext uri="{FF2B5EF4-FFF2-40B4-BE49-F238E27FC236}">
                <a16:creationId xmlns:a16="http://schemas.microsoft.com/office/drawing/2014/main" id="{819EB200-2D8F-4D51-AA4A-4C2F9C9167C5}"/>
              </a:ext>
            </a:extLst>
          </p:cNvPr>
          <p:cNvSpPr/>
          <p:nvPr/>
        </p:nvSpPr>
        <p:spPr>
          <a:xfrm>
            <a:off x="6509611" y="902742"/>
            <a:ext cx="1477293" cy="1126170"/>
          </a:xfrm>
          <a:prstGeom prst="wedgeRoundRectCallout">
            <a:avLst>
              <a:gd name="adj1" fmla="val -239234"/>
              <a:gd name="adj2" fmla="val 50136"/>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GB" sz="2400" dirty="0"/>
              <a:t>Semantic roles</a:t>
            </a:r>
            <a:endParaRPr lang="sl-SI" sz="2400" dirty="0"/>
          </a:p>
        </p:txBody>
      </p:sp>
      <p:sp>
        <p:nvSpPr>
          <p:cNvPr id="15" name="Zaobljen pravokotni oblaček 13">
            <a:extLst>
              <a:ext uri="{FF2B5EF4-FFF2-40B4-BE49-F238E27FC236}">
                <a16:creationId xmlns:a16="http://schemas.microsoft.com/office/drawing/2014/main" id="{DD26F658-74E1-4F0D-8D7C-D2124A199BE6}"/>
              </a:ext>
            </a:extLst>
          </p:cNvPr>
          <p:cNvSpPr/>
          <p:nvPr/>
        </p:nvSpPr>
        <p:spPr>
          <a:xfrm>
            <a:off x="9919856" y="2816270"/>
            <a:ext cx="1911926" cy="1126170"/>
          </a:xfrm>
          <a:prstGeom prst="wedgeRoundRectCallout">
            <a:avLst>
              <a:gd name="adj1" fmla="val -160442"/>
              <a:gd name="adj2" fmla="val 117389"/>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GB" sz="2400" dirty="0"/>
              <a:t>Dependency tree</a:t>
            </a:r>
            <a:endParaRPr lang="sl-SI" sz="2400" dirty="0"/>
          </a:p>
        </p:txBody>
      </p:sp>
      <p:sp>
        <p:nvSpPr>
          <p:cNvPr id="16" name="Zaobljen pravokotni oblaček 13">
            <a:extLst>
              <a:ext uri="{FF2B5EF4-FFF2-40B4-BE49-F238E27FC236}">
                <a16:creationId xmlns:a16="http://schemas.microsoft.com/office/drawing/2014/main" id="{B3966099-191A-4896-99E5-FA520F69BFBC}"/>
              </a:ext>
            </a:extLst>
          </p:cNvPr>
          <p:cNvSpPr/>
          <p:nvPr/>
        </p:nvSpPr>
        <p:spPr>
          <a:xfrm>
            <a:off x="5426365" y="2608452"/>
            <a:ext cx="1911926" cy="1126170"/>
          </a:xfrm>
          <a:prstGeom prst="wedgeRoundRectCallout">
            <a:avLst>
              <a:gd name="adj1" fmla="val -219379"/>
              <a:gd name="adj2" fmla="val 169879"/>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GB" sz="2400" dirty="0"/>
              <a:t>Syntactic structure component</a:t>
            </a:r>
            <a:endParaRPr lang="sl-SI" sz="2400" dirty="0"/>
          </a:p>
        </p:txBody>
      </p:sp>
      <p:sp>
        <p:nvSpPr>
          <p:cNvPr id="17" name="Zaobljen pravokotni oblaček 13">
            <a:extLst>
              <a:ext uri="{FF2B5EF4-FFF2-40B4-BE49-F238E27FC236}">
                <a16:creationId xmlns:a16="http://schemas.microsoft.com/office/drawing/2014/main" id="{40F84A63-EE86-4EFE-B9C4-712331B3AB46}"/>
              </a:ext>
            </a:extLst>
          </p:cNvPr>
          <p:cNvSpPr/>
          <p:nvPr/>
        </p:nvSpPr>
        <p:spPr>
          <a:xfrm>
            <a:off x="9141691" y="956673"/>
            <a:ext cx="2366818" cy="1126170"/>
          </a:xfrm>
          <a:prstGeom prst="wedgeRoundRectCallout">
            <a:avLst>
              <a:gd name="adj1" fmla="val -146688"/>
              <a:gd name="adj2" fmla="val 237952"/>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dirty="0"/>
              <a:t>PATTERN: “who ANALYSES what/whom”</a:t>
            </a:r>
            <a:endParaRPr lang="sl-SI" sz="2400" dirty="0"/>
          </a:p>
        </p:txBody>
      </p:sp>
      <p:sp>
        <p:nvSpPr>
          <p:cNvPr id="18" name="Zaobljen pravokotni oblaček 13">
            <a:extLst>
              <a:ext uri="{FF2B5EF4-FFF2-40B4-BE49-F238E27FC236}">
                <a16:creationId xmlns:a16="http://schemas.microsoft.com/office/drawing/2014/main" id="{8B5711B4-ADB2-49FB-8D7C-5EBB9AB5BF72}"/>
              </a:ext>
            </a:extLst>
          </p:cNvPr>
          <p:cNvSpPr/>
          <p:nvPr/>
        </p:nvSpPr>
        <p:spPr>
          <a:xfrm>
            <a:off x="7248257" y="5593243"/>
            <a:ext cx="3498251" cy="1126170"/>
          </a:xfrm>
          <a:prstGeom prst="wedgeRoundRectCallout">
            <a:avLst>
              <a:gd name="adj1" fmla="val -194035"/>
              <a:gd name="adj2" fmla="val -72067"/>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dirty="0"/>
              <a:t>COLLOCATION: “</a:t>
            </a:r>
            <a:r>
              <a:rPr lang="sl-SI" sz="2400" dirty="0"/>
              <a:t>raziskovalci analizirajo podatke”</a:t>
            </a:r>
          </a:p>
        </p:txBody>
      </p:sp>
    </p:spTree>
    <p:extLst>
      <p:ext uri="{BB962C8B-B14F-4D97-AF65-F5344CB8AC3E}">
        <p14:creationId xmlns:p14="http://schemas.microsoft.com/office/powerpoint/2010/main" val="9479026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52B49288-2023-4753-B249-ACB6175EB923}"/>
              </a:ext>
            </a:extLst>
          </p:cNvPr>
          <p:cNvPicPr>
            <a:picLocks noGrp="1" noChangeAspect="1"/>
          </p:cNvPicPr>
          <p:nvPr>
            <p:ph sz="half" idx="1"/>
          </p:nvPr>
        </p:nvPicPr>
        <p:blipFill>
          <a:blip r:embed="rId2"/>
          <a:stretch>
            <a:fillRect/>
          </a:stretch>
        </p:blipFill>
        <p:spPr>
          <a:xfrm>
            <a:off x="570345" y="474718"/>
            <a:ext cx="5146966" cy="5964537"/>
          </a:xfrm>
        </p:spPr>
      </p:pic>
      <p:pic>
        <p:nvPicPr>
          <p:cNvPr id="9" name="Content Placeholder 8">
            <a:extLst>
              <a:ext uri="{FF2B5EF4-FFF2-40B4-BE49-F238E27FC236}">
                <a16:creationId xmlns:a16="http://schemas.microsoft.com/office/drawing/2014/main" id="{5BE62929-95F0-4D3C-BE95-C88297441F32}"/>
              </a:ext>
            </a:extLst>
          </p:cNvPr>
          <p:cNvPicPr>
            <a:picLocks noGrp="1" noChangeAspect="1"/>
          </p:cNvPicPr>
          <p:nvPr>
            <p:ph sz="half" idx="2"/>
          </p:nvPr>
        </p:nvPicPr>
        <p:blipFill>
          <a:blip r:embed="rId3"/>
          <a:stretch>
            <a:fillRect/>
          </a:stretch>
        </p:blipFill>
        <p:spPr>
          <a:xfrm>
            <a:off x="6338455" y="480187"/>
            <a:ext cx="5006110" cy="5959067"/>
          </a:xfrm>
        </p:spPr>
      </p:pic>
      <p:sp>
        <p:nvSpPr>
          <p:cNvPr id="10" name="Zaobljen pravokotni oblaček 13">
            <a:extLst>
              <a:ext uri="{FF2B5EF4-FFF2-40B4-BE49-F238E27FC236}">
                <a16:creationId xmlns:a16="http://schemas.microsoft.com/office/drawing/2014/main" id="{953F9C83-5780-4F92-9A98-F09F2A22F1BD}"/>
              </a:ext>
            </a:extLst>
          </p:cNvPr>
          <p:cNvSpPr/>
          <p:nvPr/>
        </p:nvSpPr>
        <p:spPr>
          <a:xfrm>
            <a:off x="4283364" y="3883070"/>
            <a:ext cx="1911926" cy="1126170"/>
          </a:xfrm>
          <a:prstGeom prst="wedgeRoundRectCallout">
            <a:avLst>
              <a:gd name="adj1" fmla="val -130490"/>
              <a:gd name="adj2" fmla="val 28812"/>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GB" sz="2400" dirty="0"/>
              <a:t>Corpus annotation levels</a:t>
            </a:r>
            <a:endParaRPr lang="sl-SI" sz="2400" dirty="0"/>
          </a:p>
        </p:txBody>
      </p:sp>
      <p:sp>
        <p:nvSpPr>
          <p:cNvPr id="13" name="Zaobljen pravokotni oblaček 13">
            <a:extLst>
              <a:ext uri="{FF2B5EF4-FFF2-40B4-BE49-F238E27FC236}">
                <a16:creationId xmlns:a16="http://schemas.microsoft.com/office/drawing/2014/main" id="{F2941514-2CFA-429F-AB54-B3CD6465E394}"/>
              </a:ext>
            </a:extLst>
          </p:cNvPr>
          <p:cNvSpPr/>
          <p:nvPr/>
        </p:nvSpPr>
        <p:spPr>
          <a:xfrm>
            <a:off x="9127835" y="3883070"/>
            <a:ext cx="2075873" cy="1126170"/>
          </a:xfrm>
          <a:prstGeom prst="wedgeRoundRectCallout">
            <a:avLst>
              <a:gd name="adj1" fmla="val -130490"/>
              <a:gd name="adj2" fmla="val 28812"/>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GB" sz="2400" dirty="0"/>
              <a:t>Universal Dependencies</a:t>
            </a:r>
            <a:endParaRPr lang="sl-SI" sz="2400" dirty="0"/>
          </a:p>
        </p:txBody>
      </p:sp>
    </p:spTree>
    <p:extLst>
      <p:ext uri="{BB962C8B-B14F-4D97-AF65-F5344CB8AC3E}">
        <p14:creationId xmlns:p14="http://schemas.microsoft.com/office/powerpoint/2010/main" val="26699456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D857AD-2CD9-4E6A-A088-D605CA95258A}"/>
              </a:ext>
            </a:extLst>
          </p:cNvPr>
          <p:cNvSpPr>
            <a:spLocks noGrp="1"/>
          </p:cNvSpPr>
          <p:nvPr>
            <p:ph type="title"/>
          </p:nvPr>
        </p:nvSpPr>
        <p:spPr/>
        <p:txBody>
          <a:bodyPr/>
          <a:lstStyle/>
          <a:p>
            <a:r>
              <a:rPr lang="en-US" dirty="0"/>
              <a:t>Addressing the “unhappy” issues</a:t>
            </a:r>
            <a:endParaRPr lang="en-SI" dirty="0"/>
          </a:p>
        </p:txBody>
      </p:sp>
      <p:sp>
        <p:nvSpPr>
          <p:cNvPr id="3" name="Content Placeholder 2">
            <a:extLst>
              <a:ext uri="{FF2B5EF4-FFF2-40B4-BE49-F238E27FC236}">
                <a16:creationId xmlns:a16="http://schemas.microsoft.com/office/drawing/2014/main" id="{AAA5AD46-F8F3-44B5-81FD-1D3BBD2F9223}"/>
              </a:ext>
            </a:extLst>
          </p:cNvPr>
          <p:cNvSpPr>
            <a:spLocks noGrp="1"/>
          </p:cNvSpPr>
          <p:nvPr>
            <p:ph sz="half" idx="1"/>
          </p:nvPr>
        </p:nvSpPr>
        <p:spPr/>
        <p:txBody>
          <a:bodyPr/>
          <a:lstStyle/>
          <a:p>
            <a:r>
              <a:rPr lang="en-US" dirty="0"/>
              <a:t>“Corpus dementia”</a:t>
            </a:r>
          </a:p>
          <a:p>
            <a:r>
              <a:rPr lang="en-US" dirty="0"/>
              <a:t>“String of characters curse”</a:t>
            </a:r>
          </a:p>
          <a:p>
            <a:r>
              <a:rPr lang="en-US" dirty="0"/>
              <a:t>Automatic extraction (</a:t>
            </a:r>
            <a:r>
              <a:rPr lang="en-US" dirty="0" err="1"/>
              <a:t>SkE</a:t>
            </a:r>
            <a:r>
              <a:rPr lang="en-US" dirty="0"/>
              <a:t>)</a:t>
            </a:r>
          </a:p>
          <a:p>
            <a:endParaRPr lang="en-US" dirty="0"/>
          </a:p>
          <a:p>
            <a:endParaRPr lang="en-US" dirty="0"/>
          </a:p>
          <a:p>
            <a:r>
              <a:rPr lang="en-US" dirty="0"/>
              <a:t>Dictionary writing system</a:t>
            </a:r>
          </a:p>
          <a:p>
            <a:endParaRPr lang="en-SI" dirty="0"/>
          </a:p>
        </p:txBody>
      </p:sp>
      <p:sp>
        <p:nvSpPr>
          <p:cNvPr id="4" name="Content Placeholder 3">
            <a:extLst>
              <a:ext uri="{FF2B5EF4-FFF2-40B4-BE49-F238E27FC236}">
                <a16:creationId xmlns:a16="http://schemas.microsoft.com/office/drawing/2014/main" id="{6F81F7CE-203D-49A8-85F0-8678CA7F50D7}"/>
              </a:ext>
            </a:extLst>
          </p:cNvPr>
          <p:cNvSpPr>
            <a:spLocks noGrp="1"/>
          </p:cNvSpPr>
          <p:nvPr>
            <p:ph sz="half" idx="2"/>
          </p:nvPr>
        </p:nvSpPr>
        <p:spPr/>
        <p:txBody>
          <a:bodyPr/>
          <a:lstStyle/>
          <a:p>
            <a:r>
              <a:rPr lang="en-US" dirty="0"/>
              <a:t>Extracted data have a direct link to the original source (with meta data) </a:t>
            </a:r>
          </a:p>
          <a:p>
            <a:r>
              <a:rPr lang="en-US" dirty="0"/>
              <a:t>All lexical units in DDDS have a defined structure with meta information (lemma, </a:t>
            </a:r>
            <a:r>
              <a:rPr lang="en-US" dirty="0" err="1"/>
              <a:t>msd</a:t>
            </a:r>
            <a:r>
              <a:rPr lang="en-US" dirty="0"/>
              <a:t> etc.)</a:t>
            </a:r>
          </a:p>
          <a:p>
            <a:r>
              <a:rPr lang="en-US" i="1" dirty="0"/>
              <a:t>In development (due in October)</a:t>
            </a:r>
            <a:endParaRPr lang="en-SI" i="1" dirty="0"/>
          </a:p>
        </p:txBody>
      </p:sp>
    </p:spTree>
    <p:extLst>
      <p:ext uri="{BB962C8B-B14F-4D97-AF65-F5344CB8AC3E}">
        <p14:creationId xmlns:p14="http://schemas.microsoft.com/office/powerpoint/2010/main" val="292766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6D447E-C004-4D70-8976-673E9D5896C8}"/>
              </a:ext>
            </a:extLst>
          </p:cNvPr>
          <p:cNvSpPr>
            <a:spLocks noGrp="1"/>
          </p:cNvSpPr>
          <p:nvPr>
            <p:ph type="title"/>
          </p:nvPr>
        </p:nvSpPr>
        <p:spPr/>
        <p:txBody>
          <a:bodyPr/>
          <a:lstStyle/>
          <a:p>
            <a:r>
              <a:rPr lang="en-US" dirty="0"/>
              <a:t>Public API</a:t>
            </a:r>
            <a:endParaRPr lang="en-SI" dirty="0"/>
          </a:p>
        </p:txBody>
      </p:sp>
      <p:pic>
        <p:nvPicPr>
          <p:cNvPr id="5" name="Content Placeholder 4">
            <a:extLst>
              <a:ext uri="{FF2B5EF4-FFF2-40B4-BE49-F238E27FC236}">
                <a16:creationId xmlns:a16="http://schemas.microsoft.com/office/drawing/2014/main" id="{6BEF38C5-3169-499F-9211-00F05856DCBE}"/>
              </a:ext>
            </a:extLst>
          </p:cNvPr>
          <p:cNvPicPr>
            <a:picLocks noGrp="1" noChangeAspect="1"/>
          </p:cNvPicPr>
          <p:nvPr>
            <p:ph idx="1"/>
          </p:nvPr>
        </p:nvPicPr>
        <p:blipFill>
          <a:blip r:embed="rId2"/>
          <a:stretch>
            <a:fillRect/>
          </a:stretch>
        </p:blipFill>
        <p:spPr>
          <a:xfrm>
            <a:off x="1849756" y="1825625"/>
            <a:ext cx="8492488" cy="4351338"/>
          </a:xfrm>
        </p:spPr>
      </p:pic>
    </p:spTree>
    <p:extLst>
      <p:ext uri="{BB962C8B-B14F-4D97-AF65-F5344CB8AC3E}">
        <p14:creationId xmlns:p14="http://schemas.microsoft.com/office/powerpoint/2010/main" val="37472561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 bit about myself</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45994945"/>
              </p:ext>
            </p:extLst>
          </p:nvPr>
        </p:nvGraphicFramePr>
        <p:xfrm>
          <a:off x="838200" y="1825625"/>
          <a:ext cx="9634086"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p:cNvPicPr>
            <a:picLocks noChangeAspect="1"/>
          </p:cNvPicPr>
          <p:nvPr/>
        </p:nvPicPr>
        <p:blipFill>
          <a:blip r:embed="rId7"/>
          <a:stretch>
            <a:fillRect/>
          </a:stretch>
        </p:blipFill>
        <p:spPr>
          <a:xfrm>
            <a:off x="2887375" y="1989774"/>
            <a:ext cx="945281" cy="747077"/>
          </a:xfrm>
          <a:prstGeom prst="rect">
            <a:avLst/>
          </a:prstGeom>
        </p:spPr>
      </p:pic>
      <p:pic>
        <p:nvPicPr>
          <p:cNvPr id="8" name="Picture 7"/>
          <p:cNvPicPr>
            <a:picLocks noChangeAspect="1"/>
          </p:cNvPicPr>
          <p:nvPr/>
        </p:nvPicPr>
        <p:blipFill>
          <a:blip r:embed="rId8"/>
          <a:stretch>
            <a:fillRect/>
          </a:stretch>
        </p:blipFill>
        <p:spPr>
          <a:xfrm>
            <a:off x="2818886" y="2906250"/>
            <a:ext cx="1167865" cy="329831"/>
          </a:xfrm>
          <a:prstGeom prst="rect">
            <a:avLst/>
          </a:prstGeom>
        </p:spPr>
      </p:pic>
      <p:pic>
        <p:nvPicPr>
          <p:cNvPr id="9" name="Picture 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91274" y="1819295"/>
            <a:ext cx="1808747" cy="2142017"/>
          </a:xfrm>
          <a:prstGeom prst="rect">
            <a:avLst/>
          </a:prstGeom>
        </p:spPr>
      </p:pic>
      <p:pic>
        <p:nvPicPr>
          <p:cNvPr id="10" name="Picture 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383602" y="4673546"/>
            <a:ext cx="3250131" cy="1683655"/>
          </a:xfrm>
          <a:prstGeom prst="rect">
            <a:avLst/>
          </a:prstGeom>
        </p:spPr>
      </p:pic>
      <p:pic>
        <p:nvPicPr>
          <p:cNvPr id="1028" name="Picture 4" descr="https://www.clarin.si/info/wp-content/uploads/2014/08/Clarin-SI-logo.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797491" y="3519990"/>
            <a:ext cx="2760844" cy="115355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12"/>
          <a:stretch>
            <a:fillRect/>
          </a:stretch>
        </p:blipFill>
        <p:spPr>
          <a:xfrm>
            <a:off x="10037347" y="2849078"/>
            <a:ext cx="1746104" cy="704262"/>
          </a:xfrm>
          <a:prstGeom prst="rect">
            <a:avLst/>
          </a:prstGeom>
        </p:spPr>
      </p:pic>
      <p:sp>
        <p:nvSpPr>
          <p:cNvPr id="5" name="AutoShape 2" descr="www.cracking-the-language-barrier.eu/wp-content..."/>
          <p:cNvSpPr>
            <a:spLocks noChangeAspect="1" noChangeArrowheads="1"/>
          </p:cNvSpPr>
          <p:nvPr/>
        </p:nvSpPr>
        <p:spPr bwMode="auto">
          <a:xfrm>
            <a:off x="9027390" y="1369620"/>
            <a:ext cx="177018" cy="17701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7" name="Picture 4" descr="http://www.cracking-the-language-barrier.eu/wp-content/uploads/elra_logo_1.gif"/>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9106834" y="2838471"/>
            <a:ext cx="705397" cy="80616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14"/>
          <a:stretch>
            <a:fillRect/>
          </a:stretch>
        </p:blipFill>
        <p:spPr>
          <a:xfrm>
            <a:off x="8954633" y="1875875"/>
            <a:ext cx="2603702" cy="766768"/>
          </a:xfrm>
          <a:prstGeom prst="rect">
            <a:avLst/>
          </a:prstGeom>
        </p:spPr>
      </p:pic>
      <p:pic>
        <p:nvPicPr>
          <p:cNvPr id="12" name="Picture 11"/>
          <p:cNvPicPr>
            <a:picLocks noChangeAspect="1"/>
          </p:cNvPicPr>
          <p:nvPr/>
        </p:nvPicPr>
        <p:blipFill>
          <a:blip r:embed="rId15"/>
          <a:stretch>
            <a:fillRect/>
          </a:stretch>
        </p:blipFill>
        <p:spPr>
          <a:xfrm>
            <a:off x="7508557" y="997469"/>
            <a:ext cx="4125177" cy="600626"/>
          </a:xfrm>
          <a:prstGeom prst="rect">
            <a:avLst/>
          </a:prstGeom>
        </p:spPr>
      </p:pic>
      <p:pic>
        <p:nvPicPr>
          <p:cNvPr id="1034" name="Picture 10" descr="elexicography.eu"/>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300781" y="2945831"/>
            <a:ext cx="1575118" cy="81594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p:nvPicPr>
        <p:blipFill>
          <a:blip r:embed="rId17"/>
          <a:stretch>
            <a:fillRect/>
          </a:stretch>
        </p:blipFill>
        <p:spPr>
          <a:xfrm>
            <a:off x="7559377" y="1789026"/>
            <a:ext cx="1057926" cy="1075857"/>
          </a:xfrm>
          <a:prstGeom prst="rect">
            <a:avLst/>
          </a:prstGeom>
        </p:spPr>
      </p:pic>
      <p:pic>
        <p:nvPicPr>
          <p:cNvPr id="15" name="Picture 14"/>
          <p:cNvPicPr>
            <a:picLocks noChangeAspect="1"/>
          </p:cNvPicPr>
          <p:nvPr/>
        </p:nvPicPr>
        <p:blipFill>
          <a:blip r:embed="rId18"/>
          <a:stretch>
            <a:fillRect/>
          </a:stretch>
        </p:blipFill>
        <p:spPr>
          <a:xfrm>
            <a:off x="791273" y="4227873"/>
            <a:ext cx="2227159" cy="578371"/>
          </a:xfrm>
          <a:prstGeom prst="rect">
            <a:avLst/>
          </a:prstGeom>
        </p:spPr>
      </p:pic>
      <p:pic>
        <p:nvPicPr>
          <p:cNvPr id="19" name="Picture 18"/>
          <p:cNvPicPr>
            <a:picLocks noChangeAspect="1"/>
          </p:cNvPicPr>
          <p:nvPr/>
        </p:nvPicPr>
        <p:blipFill>
          <a:blip r:embed="rId19"/>
          <a:stretch>
            <a:fillRect/>
          </a:stretch>
        </p:blipFill>
        <p:spPr>
          <a:xfrm>
            <a:off x="791274" y="5001145"/>
            <a:ext cx="2227158" cy="1106290"/>
          </a:xfrm>
          <a:prstGeom prst="rect">
            <a:avLst/>
          </a:prstGeom>
        </p:spPr>
      </p:pic>
      <p:pic>
        <p:nvPicPr>
          <p:cNvPr id="1036" name="Picture 12" descr="https://www.concordia-h2020.eu/wp-content/uploads/2019/02/IJS_logo-1024x1024.jpg"/>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3300455" y="4852213"/>
            <a:ext cx="1372592" cy="1372592"/>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p:cNvPicPr>
            <a:picLocks noChangeAspect="1"/>
          </p:cNvPicPr>
          <p:nvPr/>
        </p:nvPicPr>
        <p:blipFill>
          <a:blip r:embed="rId21"/>
          <a:stretch>
            <a:fillRect/>
          </a:stretch>
        </p:blipFill>
        <p:spPr>
          <a:xfrm>
            <a:off x="3300455" y="4289347"/>
            <a:ext cx="1809539" cy="533168"/>
          </a:xfrm>
          <a:prstGeom prst="rect">
            <a:avLst/>
          </a:prstGeom>
        </p:spPr>
      </p:pic>
      <p:sp>
        <p:nvSpPr>
          <p:cNvPr id="22" name="TextBox 21"/>
          <p:cNvSpPr txBox="1"/>
          <p:nvPr/>
        </p:nvSpPr>
        <p:spPr>
          <a:xfrm>
            <a:off x="2887375" y="3405480"/>
            <a:ext cx="1866708" cy="400110"/>
          </a:xfrm>
          <a:prstGeom prst="rect">
            <a:avLst/>
          </a:prstGeom>
          <a:noFill/>
        </p:spPr>
        <p:txBody>
          <a:bodyPr wrap="square" rtlCol="0">
            <a:spAutoFit/>
          </a:bodyPr>
          <a:lstStyle/>
          <a:p>
            <a:r>
              <a:rPr lang="sl-SI" sz="2000" b="1" dirty="0">
                <a:solidFill>
                  <a:schemeClr val="accent1">
                    <a:lumMod val="75000"/>
                  </a:schemeClr>
                </a:solidFill>
              </a:rPr>
              <a:t>LEXICOGRAPHY</a:t>
            </a:r>
            <a:endParaRPr lang="en-GB" sz="2000" b="1" dirty="0">
              <a:solidFill>
                <a:schemeClr val="accent1">
                  <a:lumMod val="75000"/>
                </a:schemeClr>
              </a:solidFill>
            </a:endParaRPr>
          </a:p>
        </p:txBody>
      </p:sp>
      <p:sp>
        <p:nvSpPr>
          <p:cNvPr id="29" name="TextBox 28"/>
          <p:cNvSpPr txBox="1"/>
          <p:nvPr/>
        </p:nvSpPr>
        <p:spPr>
          <a:xfrm>
            <a:off x="6575203" y="3928379"/>
            <a:ext cx="1866708" cy="1015663"/>
          </a:xfrm>
          <a:prstGeom prst="rect">
            <a:avLst/>
          </a:prstGeom>
          <a:noFill/>
        </p:spPr>
        <p:txBody>
          <a:bodyPr wrap="square" rtlCol="0">
            <a:spAutoFit/>
          </a:bodyPr>
          <a:lstStyle/>
          <a:p>
            <a:r>
              <a:rPr lang="sl-SI" sz="2000" b="1" dirty="0">
                <a:solidFill>
                  <a:srgbClr val="AC770D"/>
                </a:solidFill>
              </a:rPr>
              <a:t>LANGUAGE TECHNOLOGY</a:t>
            </a:r>
          </a:p>
          <a:p>
            <a:r>
              <a:rPr lang="sl-SI" sz="2000" b="1" dirty="0">
                <a:solidFill>
                  <a:srgbClr val="AC770D"/>
                </a:solidFill>
              </a:rPr>
              <a:t>(FOR SLOVENE)</a:t>
            </a:r>
            <a:endParaRPr lang="en-GB" sz="2000" b="1" dirty="0">
              <a:solidFill>
                <a:srgbClr val="AC770D"/>
              </a:solidFill>
            </a:endParaRPr>
          </a:p>
        </p:txBody>
      </p:sp>
      <p:sp>
        <p:nvSpPr>
          <p:cNvPr id="30" name="TextBox 29"/>
          <p:cNvSpPr txBox="1"/>
          <p:nvPr/>
        </p:nvSpPr>
        <p:spPr>
          <a:xfrm>
            <a:off x="6276621" y="5171572"/>
            <a:ext cx="2041863" cy="1015663"/>
          </a:xfrm>
          <a:prstGeom prst="rect">
            <a:avLst/>
          </a:prstGeom>
          <a:noFill/>
        </p:spPr>
        <p:txBody>
          <a:bodyPr wrap="square" rtlCol="0">
            <a:spAutoFit/>
          </a:bodyPr>
          <a:lstStyle/>
          <a:p>
            <a:r>
              <a:rPr lang="sl-SI" sz="2000" b="1" dirty="0">
                <a:solidFill>
                  <a:srgbClr val="B43500"/>
                </a:solidFill>
              </a:rPr>
              <a:t>E-LEXICOGRAPHY</a:t>
            </a:r>
          </a:p>
          <a:p>
            <a:r>
              <a:rPr lang="sl-SI" sz="2000" b="1" dirty="0">
                <a:solidFill>
                  <a:srgbClr val="B43500"/>
                </a:solidFill>
              </a:rPr>
              <a:t>&amp; LANGUAGE TECHNOLOGY</a:t>
            </a:r>
            <a:endParaRPr lang="en-GB" sz="2000" b="1" dirty="0">
              <a:solidFill>
                <a:srgbClr val="B43500"/>
              </a:solidFill>
            </a:endParaRPr>
          </a:p>
        </p:txBody>
      </p:sp>
    </p:spTree>
    <p:extLst>
      <p:ext uri="{BB962C8B-B14F-4D97-AF65-F5344CB8AC3E}">
        <p14:creationId xmlns:p14="http://schemas.microsoft.com/office/powerpoint/2010/main" val="17518697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F5507-B7E8-4E02-A12A-92BFB9B4A6E1}"/>
              </a:ext>
            </a:extLst>
          </p:cNvPr>
          <p:cNvSpPr>
            <a:spLocks noGrp="1"/>
          </p:cNvSpPr>
          <p:nvPr>
            <p:ph type="title"/>
          </p:nvPr>
        </p:nvSpPr>
        <p:spPr/>
        <p:txBody>
          <a:bodyPr/>
          <a:lstStyle/>
          <a:p>
            <a:r>
              <a:rPr lang="en-US" dirty="0"/>
              <a:t>Use cases: </a:t>
            </a:r>
            <a:r>
              <a:rPr lang="en-US" sz="3600" dirty="0"/>
              <a:t>Terminology portal &amp; speech technology</a:t>
            </a:r>
            <a:endParaRPr lang="en-SI" dirty="0"/>
          </a:p>
        </p:txBody>
      </p:sp>
      <p:sp>
        <p:nvSpPr>
          <p:cNvPr id="3" name="Content Placeholder 2">
            <a:extLst>
              <a:ext uri="{FF2B5EF4-FFF2-40B4-BE49-F238E27FC236}">
                <a16:creationId xmlns:a16="http://schemas.microsoft.com/office/drawing/2014/main" id="{23D4B950-0C17-41A6-953E-317BD7851C6D}"/>
              </a:ext>
            </a:extLst>
          </p:cNvPr>
          <p:cNvSpPr>
            <a:spLocks noGrp="1"/>
          </p:cNvSpPr>
          <p:nvPr>
            <p:ph sz="half" idx="1"/>
          </p:nvPr>
        </p:nvSpPr>
        <p:spPr/>
        <p:txBody>
          <a:bodyPr>
            <a:normAutofit fontScale="92500" lnSpcReduction="10000"/>
          </a:bodyPr>
          <a:lstStyle/>
          <a:p>
            <a:r>
              <a:rPr lang="en-US" dirty="0"/>
              <a:t>In addition to providing general public access to the database, the REST API can also be used to integrate data and services with external </a:t>
            </a:r>
            <a:r>
              <a:rPr lang="en-US" dirty="0" err="1"/>
              <a:t>organisations</a:t>
            </a:r>
            <a:r>
              <a:rPr lang="en-US" dirty="0"/>
              <a:t> in a coordinated, structured and systematic way. </a:t>
            </a:r>
          </a:p>
          <a:p>
            <a:r>
              <a:rPr lang="en-US" dirty="0"/>
              <a:t>Two current examples of this are integration with terminology portals and speech technologies, both of which use a mix of public (read-only) and restricted (read-write) routes of the API.</a:t>
            </a:r>
            <a:endParaRPr lang="en-SI" dirty="0"/>
          </a:p>
        </p:txBody>
      </p:sp>
      <p:pic>
        <p:nvPicPr>
          <p:cNvPr id="5" name="Content Placeholder 4">
            <a:extLst>
              <a:ext uri="{FF2B5EF4-FFF2-40B4-BE49-F238E27FC236}">
                <a16:creationId xmlns:a16="http://schemas.microsoft.com/office/drawing/2014/main" id="{1C897BDE-3F18-4E2D-9892-67944A9D7E80}"/>
              </a:ext>
            </a:extLst>
          </p:cNvPr>
          <p:cNvPicPr>
            <a:picLocks noGrp="1" noChangeAspect="1"/>
          </p:cNvPicPr>
          <p:nvPr>
            <p:ph sz="half" idx="2"/>
          </p:nvPr>
        </p:nvPicPr>
        <p:blipFill>
          <a:blip r:embed="rId2"/>
          <a:stretch>
            <a:fillRect/>
          </a:stretch>
        </p:blipFill>
        <p:spPr>
          <a:xfrm>
            <a:off x="6172200" y="2670957"/>
            <a:ext cx="5181600" cy="2660673"/>
          </a:xfrm>
        </p:spPr>
      </p:pic>
    </p:spTree>
    <p:extLst>
      <p:ext uri="{BB962C8B-B14F-4D97-AF65-F5344CB8AC3E}">
        <p14:creationId xmlns:p14="http://schemas.microsoft.com/office/powerpoint/2010/main" val="22519867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FC452-4A6D-4331-AD8B-020A7D65D560}"/>
              </a:ext>
            </a:extLst>
          </p:cNvPr>
          <p:cNvSpPr>
            <a:spLocks noGrp="1"/>
          </p:cNvSpPr>
          <p:nvPr>
            <p:ph type="title"/>
          </p:nvPr>
        </p:nvSpPr>
        <p:spPr/>
        <p:txBody>
          <a:bodyPr/>
          <a:lstStyle/>
          <a:p>
            <a:r>
              <a:rPr lang="en-US" dirty="0"/>
              <a:t>DDDS API and Terminology portal</a:t>
            </a:r>
            <a:endParaRPr lang="en-SI" dirty="0"/>
          </a:p>
        </p:txBody>
      </p:sp>
      <p:sp>
        <p:nvSpPr>
          <p:cNvPr id="3" name="Content Placeholder 2">
            <a:extLst>
              <a:ext uri="{FF2B5EF4-FFF2-40B4-BE49-F238E27FC236}">
                <a16:creationId xmlns:a16="http://schemas.microsoft.com/office/drawing/2014/main" id="{D78821A6-4248-4651-A56A-5D6CFA6C8F21}"/>
              </a:ext>
            </a:extLst>
          </p:cNvPr>
          <p:cNvSpPr>
            <a:spLocks noGrp="1"/>
          </p:cNvSpPr>
          <p:nvPr>
            <p:ph idx="1"/>
          </p:nvPr>
        </p:nvSpPr>
        <p:spPr/>
        <p:txBody>
          <a:bodyPr>
            <a:normAutofit/>
          </a:bodyPr>
          <a:lstStyle/>
          <a:p>
            <a:r>
              <a:rPr lang="en-US" dirty="0"/>
              <a:t>The portal uses API routes to register its dictionaries in the database, search and create terms, attach/detach them to/from the dictionaries, and fetch their forms and statuses. The API supports this as follows:</a:t>
            </a:r>
          </a:p>
          <a:p>
            <a:pPr lvl="1"/>
            <a:r>
              <a:rPr lang="en-US" dirty="0"/>
              <a:t>Register the dictionary as a resource in the database </a:t>
            </a:r>
          </a:p>
          <a:p>
            <a:pPr lvl="1"/>
            <a:r>
              <a:rPr lang="en-US" dirty="0"/>
              <a:t>Get IDs of terms in the database, creating them if necessary</a:t>
            </a:r>
          </a:p>
          <a:p>
            <a:pPr lvl="1"/>
            <a:r>
              <a:rPr lang="en-US" dirty="0"/>
              <a:t>Get the word parts and their forms with statuses for a specific term</a:t>
            </a:r>
          </a:p>
          <a:p>
            <a:pPr lvl="1"/>
            <a:r>
              <a:rPr lang="en-US" dirty="0"/>
              <a:t>Search for term candidates in the datasets (it does not create a lexical unit)</a:t>
            </a:r>
          </a:p>
          <a:p>
            <a:pPr lvl="1"/>
            <a:r>
              <a:rPr lang="en-US" dirty="0"/>
              <a:t>Attach the lexical unit to a resource</a:t>
            </a:r>
          </a:p>
          <a:p>
            <a:pPr lvl="1"/>
            <a:r>
              <a:rPr lang="en-US" dirty="0"/>
              <a:t>Detach the lexical unit from a resource</a:t>
            </a:r>
            <a:endParaRPr lang="en-SI" dirty="0"/>
          </a:p>
        </p:txBody>
      </p:sp>
    </p:spTree>
    <p:extLst>
      <p:ext uri="{BB962C8B-B14F-4D97-AF65-F5344CB8AC3E}">
        <p14:creationId xmlns:p14="http://schemas.microsoft.com/office/powerpoint/2010/main" val="6914997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FBBCF-16D6-4A80-A914-8376EEFAEEDB}"/>
              </a:ext>
            </a:extLst>
          </p:cNvPr>
          <p:cNvSpPr>
            <a:spLocks noGrp="1"/>
          </p:cNvSpPr>
          <p:nvPr>
            <p:ph type="title"/>
          </p:nvPr>
        </p:nvSpPr>
        <p:spPr/>
        <p:txBody>
          <a:bodyPr/>
          <a:lstStyle/>
          <a:p>
            <a:r>
              <a:rPr lang="en-US" dirty="0"/>
              <a:t>DDDS API and Online Notes</a:t>
            </a:r>
            <a:endParaRPr lang="en-SI" dirty="0"/>
          </a:p>
        </p:txBody>
      </p:sp>
      <p:sp>
        <p:nvSpPr>
          <p:cNvPr id="3" name="Content Placeholder 2">
            <a:extLst>
              <a:ext uri="{FF2B5EF4-FFF2-40B4-BE49-F238E27FC236}">
                <a16:creationId xmlns:a16="http://schemas.microsoft.com/office/drawing/2014/main" id="{60B78167-23DF-4051-ABE3-14A609798BCC}"/>
              </a:ext>
            </a:extLst>
          </p:cNvPr>
          <p:cNvSpPr>
            <a:spLocks noGrp="1"/>
          </p:cNvSpPr>
          <p:nvPr>
            <p:ph idx="1"/>
          </p:nvPr>
        </p:nvSpPr>
        <p:spPr/>
        <p:txBody>
          <a:bodyPr>
            <a:normAutofit lnSpcReduction="10000"/>
          </a:bodyPr>
          <a:lstStyle/>
          <a:p>
            <a:r>
              <a:rPr lang="en-US" dirty="0"/>
              <a:t>AUTOMATIC TRANSLATION OF LECTURES FROM SLOVENE TO OTHER LANGUAGES</a:t>
            </a:r>
          </a:p>
          <a:p>
            <a:r>
              <a:rPr lang="en-US" dirty="0"/>
              <a:t>The system uses API routes to preprocess text, search for different kinds of word forms, retrieve the forms of word and create new words along with their forms. The API supports this as follows:</a:t>
            </a:r>
          </a:p>
          <a:p>
            <a:pPr lvl="1"/>
            <a:r>
              <a:rPr lang="en-US" dirty="0"/>
              <a:t>Parse a piece of Slovene text to get a sequence of tokens </a:t>
            </a:r>
          </a:p>
          <a:p>
            <a:pPr lvl="1"/>
            <a:r>
              <a:rPr lang="en-US" dirty="0"/>
              <a:t>Search for a word form in the database </a:t>
            </a:r>
          </a:p>
          <a:p>
            <a:pPr lvl="1"/>
            <a:r>
              <a:rPr lang="en-US" dirty="0"/>
              <a:t>Get all the forms of a given lexeme</a:t>
            </a:r>
          </a:p>
          <a:p>
            <a:pPr lvl="1"/>
            <a:r>
              <a:rPr lang="en-US" dirty="0"/>
              <a:t>Create (if it does not yet exist) a lexeme in the database </a:t>
            </a:r>
          </a:p>
          <a:p>
            <a:pPr lvl="2"/>
            <a:r>
              <a:rPr lang="en-US" dirty="0"/>
              <a:t>The API calls the Inflector tool, which generates full paradigms of different kinds of forms (orthography, accentuation, pronunciation), and then saves the new lexeme with its forms in the database</a:t>
            </a:r>
            <a:endParaRPr lang="en-SI" dirty="0"/>
          </a:p>
        </p:txBody>
      </p:sp>
    </p:spTree>
    <p:extLst>
      <p:ext uri="{BB962C8B-B14F-4D97-AF65-F5344CB8AC3E}">
        <p14:creationId xmlns:p14="http://schemas.microsoft.com/office/powerpoint/2010/main" val="7517697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B00DA-C1D6-4929-8507-B026E57DADD9}"/>
              </a:ext>
            </a:extLst>
          </p:cNvPr>
          <p:cNvSpPr>
            <a:spLocks noGrp="1"/>
          </p:cNvSpPr>
          <p:nvPr>
            <p:ph type="title"/>
          </p:nvPr>
        </p:nvSpPr>
        <p:spPr/>
        <p:txBody>
          <a:bodyPr/>
          <a:lstStyle/>
          <a:p>
            <a:r>
              <a:rPr lang="en-US" dirty="0"/>
              <a:t>Thesaurus 2.0 </a:t>
            </a:r>
            <a:r>
              <a:rPr lang="en-US" sz="2800" dirty="0"/>
              <a:t>(https://viri.cjvt.si/sopomenke-beta/slv/)</a:t>
            </a:r>
            <a:endParaRPr lang="en-SI" dirty="0"/>
          </a:p>
        </p:txBody>
      </p:sp>
      <p:pic>
        <p:nvPicPr>
          <p:cNvPr id="9" name="Content Placeholder 8">
            <a:extLst>
              <a:ext uri="{FF2B5EF4-FFF2-40B4-BE49-F238E27FC236}">
                <a16:creationId xmlns:a16="http://schemas.microsoft.com/office/drawing/2014/main" id="{120487DC-E3EE-4FDD-9E36-E6A157452484}"/>
              </a:ext>
            </a:extLst>
          </p:cNvPr>
          <p:cNvPicPr>
            <a:picLocks noGrp="1" noChangeAspect="1"/>
          </p:cNvPicPr>
          <p:nvPr>
            <p:ph idx="1"/>
          </p:nvPr>
        </p:nvPicPr>
        <p:blipFill>
          <a:blip r:embed="rId2"/>
          <a:stretch>
            <a:fillRect/>
          </a:stretch>
        </p:blipFill>
        <p:spPr>
          <a:xfrm>
            <a:off x="1770203" y="1825625"/>
            <a:ext cx="8651593" cy="4351338"/>
          </a:xfrm>
        </p:spPr>
      </p:pic>
      <p:sp>
        <p:nvSpPr>
          <p:cNvPr id="10" name="Zaobljen pravokotni oblaček 13">
            <a:extLst>
              <a:ext uri="{FF2B5EF4-FFF2-40B4-BE49-F238E27FC236}">
                <a16:creationId xmlns:a16="http://schemas.microsoft.com/office/drawing/2014/main" id="{EA3228D6-246D-4844-A271-E911EED63DCA}"/>
              </a:ext>
            </a:extLst>
          </p:cNvPr>
          <p:cNvSpPr/>
          <p:nvPr/>
        </p:nvSpPr>
        <p:spPr>
          <a:xfrm>
            <a:off x="9902251" y="2932403"/>
            <a:ext cx="1911926" cy="805439"/>
          </a:xfrm>
          <a:prstGeom prst="wedgeRoundRectCallout">
            <a:avLst>
              <a:gd name="adj1" fmla="val -394259"/>
              <a:gd name="adj2" fmla="val -55133"/>
              <a:gd name="adj3" fmla="val 16667"/>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GB" sz="2400" dirty="0"/>
              <a:t>synonyms </a:t>
            </a:r>
          </a:p>
          <a:p>
            <a:pPr algn="ctr"/>
            <a:r>
              <a:rPr lang="en-GB" sz="2400" dirty="0"/>
              <a:t>antonyms</a:t>
            </a:r>
            <a:endParaRPr lang="sl-SI" sz="2400" dirty="0"/>
          </a:p>
        </p:txBody>
      </p:sp>
      <p:sp>
        <p:nvSpPr>
          <p:cNvPr id="11" name="Zaobljen pravokotni oblaček 13">
            <a:extLst>
              <a:ext uri="{FF2B5EF4-FFF2-40B4-BE49-F238E27FC236}">
                <a16:creationId xmlns:a16="http://schemas.microsoft.com/office/drawing/2014/main" id="{36CA5694-9E84-42D1-90B0-BC6A21592174}"/>
              </a:ext>
            </a:extLst>
          </p:cNvPr>
          <p:cNvSpPr/>
          <p:nvPr/>
        </p:nvSpPr>
        <p:spPr>
          <a:xfrm>
            <a:off x="9908310" y="3754006"/>
            <a:ext cx="1911926" cy="805439"/>
          </a:xfrm>
          <a:prstGeom prst="wedgeRoundRectCallout">
            <a:avLst>
              <a:gd name="adj1" fmla="val -304403"/>
              <a:gd name="adj2" fmla="val -119351"/>
              <a:gd name="adj3" fmla="val 16667"/>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GB" sz="2400" dirty="0"/>
              <a:t>semantic indicators</a:t>
            </a:r>
            <a:endParaRPr lang="sl-SI" sz="2400" dirty="0"/>
          </a:p>
        </p:txBody>
      </p:sp>
      <p:sp>
        <p:nvSpPr>
          <p:cNvPr id="12" name="Zaobljen pravokotni oblaček 13">
            <a:extLst>
              <a:ext uri="{FF2B5EF4-FFF2-40B4-BE49-F238E27FC236}">
                <a16:creationId xmlns:a16="http://schemas.microsoft.com/office/drawing/2014/main" id="{F51366F4-1C69-420B-A0B0-60C14C63C13E}"/>
              </a:ext>
            </a:extLst>
          </p:cNvPr>
          <p:cNvSpPr/>
          <p:nvPr/>
        </p:nvSpPr>
        <p:spPr>
          <a:xfrm>
            <a:off x="9902251" y="2429164"/>
            <a:ext cx="1911926" cy="473002"/>
          </a:xfrm>
          <a:prstGeom prst="wedgeRoundRectCallout">
            <a:avLst>
              <a:gd name="adj1" fmla="val -340636"/>
              <a:gd name="adj2" fmla="val -41312"/>
              <a:gd name="adj3" fmla="val 16667"/>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GB" sz="2400" dirty="0"/>
              <a:t>morphology</a:t>
            </a:r>
            <a:endParaRPr lang="sl-SI" sz="2400" dirty="0"/>
          </a:p>
        </p:txBody>
      </p:sp>
    </p:spTree>
    <p:extLst>
      <p:ext uri="{BB962C8B-B14F-4D97-AF65-F5344CB8AC3E}">
        <p14:creationId xmlns:p14="http://schemas.microsoft.com/office/powerpoint/2010/main" val="7620893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F55246B8-BC0F-43B8-99B6-CF9FCBBFF080}"/>
              </a:ext>
            </a:extLst>
          </p:cNvPr>
          <p:cNvPicPr>
            <a:picLocks noGrp="1" noChangeAspect="1"/>
          </p:cNvPicPr>
          <p:nvPr>
            <p:ph idx="1"/>
          </p:nvPr>
        </p:nvPicPr>
        <p:blipFill>
          <a:blip r:embed="rId2"/>
          <a:stretch>
            <a:fillRect/>
          </a:stretch>
        </p:blipFill>
        <p:spPr>
          <a:xfrm>
            <a:off x="1297896" y="1825625"/>
            <a:ext cx="9596207" cy="4351338"/>
          </a:xfrm>
        </p:spPr>
      </p:pic>
      <p:sp>
        <p:nvSpPr>
          <p:cNvPr id="2" name="Title 1">
            <a:extLst>
              <a:ext uri="{FF2B5EF4-FFF2-40B4-BE49-F238E27FC236}">
                <a16:creationId xmlns:a16="http://schemas.microsoft.com/office/drawing/2014/main" id="{A7CB00DA-C1D6-4929-8507-B026E57DADD9}"/>
              </a:ext>
            </a:extLst>
          </p:cNvPr>
          <p:cNvSpPr>
            <a:spLocks noGrp="1"/>
          </p:cNvSpPr>
          <p:nvPr>
            <p:ph type="title"/>
          </p:nvPr>
        </p:nvSpPr>
        <p:spPr/>
        <p:txBody>
          <a:bodyPr/>
          <a:lstStyle/>
          <a:p>
            <a:r>
              <a:rPr lang="en-US" dirty="0"/>
              <a:t>Thesaurus 2.0 </a:t>
            </a:r>
            <a:r>
              <a:rPr lang="en-US" sz="2800" dirty="0"/>
              <a:t>(crowdsourcing from v1.0)</a:t>
            </a:r>
            <a:endParaRPr lang="en-SI" dirty="0"/>
          </a:p>
        </p:txBody>
      </p:sp>
      <p:sp>
        <p:nvSpPr>
          <p:cNvPr id="10" name="Zaobljen pravokotni oblaček 13">
            <a:extLst>
              <a:ext uri="{FF2B5EF4-FFF2-40B4-BE49-F238E27FC236}">
                <a16:creationId xmlns:a16="http://schemas.microsoft.com/office/drawing/2014/main" id="{EA3228D6-246D-4844-A271-E911EED63DCA}"/>
              </a:ext>
            </a:extLst>
          </p:cNvPr>
          <p:cNvSpPr/>
          <p:nvPr/>
        </p:nvSpPr>
        <p:spPr>
          <a:xfrm>
            <a:off x="9908310" y="2813630"/>
            <a:ext cx="1911926" cy="805439"/>
          </a:xfrm>
          <a:prstGeom prst="wedgeRoundRectCallout">
            <a:avLst>
              <a:gd name="adj1" fmla="val -412133"/>
              <a:gd name="adj2" fmla="val -82655"/>
              <a:gd name="adj3" fmla="val 16667"/>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GB" sz="2400" dirty="0"/>
              <a:t>user-added synonyms</a:t>
            </a:r>
            <a:endParaRPr lang="sl-SI" sz="2400" dirty="0"/>
          </a:p>
        </p:txBody>
      </p:sp>
      <p:sp>
        <p:nvSpPr>
          <p:cNvPr id="11" name="Zaobljen pravokotni oblaček 13">
            <a:extLst>
              <a:ext uri="{FF2B5EF4-FFF2-40B4-BE49-F238E27FC236}">
                <a16:creationId xmlns:a16="http://schemas.microsoft.com/office/drawing/2014/main" id="{36CA5694-9E84-42D1-90B0-BC6A21592174}"/>
              </a:ext>
            </a:extLst>
          </p:cNvPr>
          <p:cNvSpPr/>
          <p:nvPr/>
        </p:nvSpPr>
        <p:spPr>
          <a:xfrm>
            <a:off x="9908310" y="4339291"/>
            <a:ext cx="1911926" cy="805439"/>
          </a:xfrm>
          <a:prstGeom prst="wedgeRoundRectCallout">
            <a:avLst>
              <a:gd name="adj1" fmla="val -447398"/>
              <a:gd name="adj2" fmla="val 30873"/>
              <a:gd name="adj3" fmla="val 16667"/>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GB" sz="2400" dirty="0"/>
              <a:t>user-added antonyms</a:t>
            </a:r>
            <a:endParaRPr lang="sl-SI" sz="2400" dirty="0"/>
          </a:p>
        </p:txBody>
      </p:sp>
    </p:spTree>
    <p:extLst>
      <p:ext uri="{BB962C8B-B14F-4D97-AF65-F5344CB8AC3E}">
        <p14:creationId xmlns:p14="http://schemas.microsoft.com/office/powerpoint/2010/main" val="14775472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654A0-A6A5-46F6-8AE2-93977BBB3DE8}"/>
              </a:ext>
            </a:extLst>
          </p:cNvPr>
          <p:cNvSpPr>
            <a:spLocks noGrp="1"/>
          </p:cNvSpPr>
          <p:nvPr>
            <p:ph type="title"/>
          </p:nvPr>
        </p:nvSpPr>
        <p:spPr/>
        <p:txBody>
          <a:bodyPr/>
          <a:lstStyle/>
          <a:p>
            <a:r>
              <a:rPr lang="en-US" dirty="0"/>
              <a:t>Collocation Dictionary 2.0</a:t>
            </a:r>
            <a:endParaRPr lang="en-SI" dirty="0"/>
          </a:p>
        </p:txBody>
      </p:sp>
      <p:pic>
        <p:nvPicPr>
          <p:cNvPr id="5" name="Content Placeholder 4">
            <a:extLst>
              <a:ext uri="{FF2B5EF4-FFF2-40B4-BE49-F238E27FC236}">
                <a16:creationId xmlns:a16="http://schemas.microsoft.com/office/drawing/2014/main" id="{5A7E188D-E1BA-4F21-96FF-CA7E24AADAA2}"/>
              </a:ext>
            </a:extLst>
          </p:cNvPr>
          <p:cNvPicPr>
            <a:picLocks noGrp="1" noChangeAspect="1"/>
          </p:cNvPicPr>
          <p:nvPr>
            <p:ph idx="1"/>
          </p:nvPr>
        </p:nvPicPr>
        <p:blipFill>
          <a:blip r:embed="rId2"/>
          <a:stretch>
            <a:fillRect/>
          </a:stretch>
        </p:blipFill>
        <p:spPr>
          <a:xfrm>
            <a:off x="1153707" y="1825625"/>
            <a:ext cx="9884586" cy="4351338"/>
          </a:xfrm>
        </p:spPr>
      </p:pic>
    </p:spTree>
    <p:extLst>
      <p:ext uri="{BB962C8B-B14F-4D97-AF65-F5344CB8AC3E}">
        <p14:creationId xmlns:p14="http://schemas.microsoft.com/office/powerpoint/2010/main" val="19905357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454744-9702-4928-A59B-E37A3569E067}"/>
              </a:ext>
            </a:extLst>
          </p:cNvPr>
          <p:cNvSpPr>
            <a:spLocks noGrp="1"/>
          </p:cNvSpPr>
          <p:nvPr>
            <p:ph type="title"/>
          </p:nvPr>
        </p:nvSpPr>
        <p:spPr/>
        <p:txBody>
          <a:bodyPr/>
          <a:lstStyle/>
          <a:p>
            <a:r>
              <a:rPr lang="en-US" dirty="0"/>
              <a:t>Comprehensive Slovenian-Hungarian 1.0</a:t>
            </a:r>
            <a:endParaRPr lang="en-SI" dirty="0"/>
          </a:p>
        </p:txBody>
      </p:sp>
      <p:pic>
        <p:nvPicPr>
          <p:cNvPr id="7" name="Content Placeholder 6">
            <a:extLst>
              <a:ext uri="{FF2B5EF4-FFF2-40B4-BE49-F238E27FC236}">
                <a16:creationId xmlns:a16="http://schemas.microsoft.com/office/drawing/2014/main" id="{51D2FB3A-D956-4036-BB43-B23F91C325A3}"/>
              </a:ext>
            </a:extLst>
          </p:cNvPr>
          <p:cNvPicPr>
            <a:picLocks noGrp="1" noChangeAspect="1"/>
          </p:cNvPicPr>
          <p:nvPr>
            <p:ph idx="1"/>
          </p:nvPr>
        </p:nvPicPr>
        <p:blipFill>
          <a:blip r:embed="rId2"/>
          <a:stretch>
            <a:fillRect/>
          </a:stretch>
        </p:blipFill>
        <p:spPr>
          <a:xfrm>
            <a:off x="1601558" y="1825625"/>
            <a:ext cx="8988884" cy="4351338"/>
          </a:xfrm>
        </p:spPr>
      </p:pic>
    </p:spTree>
    <p:extLst>
      <p:ext uri="{BB962C8B-B14F-4D97-AF65-F5344CB8AC3E}">
        <p14:creationId xmlns:p14="http://schemas.microsoft.com/office/powerpoint/2010/main" val="24550299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CEEEE3-2993-4CF5-BBC2-920F344852D4}"/>
              </a:ext>
            </a:extLst>
          </p:cNvPr>
          <p:cNvSpPr>
            <a:spLocks noGrp="1"/>
          </p:cNvSpPr>
          <p:nvPr>
            <p:ph type="title"/>
          </p:nvPr>
        </p:nvSpPr>
        <p:spPr/>
        <p:txBody>
          <a:bodyPr/>
          <a:lstStyle/>
          <a:p>
            <a:r>
              <a:rPr lang="en-GB" dirty="0"/>
              <a:t>Where we are and what to do next (corpora)</a:t>
            </a:r>
            <a:endParaRPr lang="en-SI" dirty="0"/>
          </a:p>
        </p:txBody>
      </p:sp>
      <p:sp>
        <p:nvSpPr>
          <p:cNvPr id="3" name="Content Placeholder 2">
            <a:extLst>
              <a:ext uri="{FF2B5EF4-FFF2-40B4-BE49-F238E27FC236}">
                <a16:creationId xmlns:a16="http://schemas.microsoft.com/office/drawing/2014/main" id="{418E2431-A383-4781-B7CC-68DBA25565CE}"/>
              </a:ext>
            </a:extLst>
          </p:cNvPr>
          <p:cNvSpPr>
            <a:spLocks noGrp="1"/>
          </p:cNvSpPr>
          <p:nvPr>
            <p:ph idx="1"/>
          </p:nvPr>
        </p:nvSpPr>
        <p:spPr>
          <a:xfrm>
            <a:off x="838199" y="1825625"/>
            <a:ext cx="6255327" cy="4351338"/>
          </a:xfrm>
        </p:spPr>
        <p:txBody>
          <a:bodyPr>
            <a:normAutofit fontScale="92500" lnSpcReduction="10000"/>
          </a:bodyPr>
          <a:lstStyle/>
          <a:p>
            <a:r>
              <a:rPr lang="en-US" dirty="0"/>
              <a:t>We collect corpus data on a daily basis (150kW) and add data to corpus </a:t>
            </a:r>
            <a:r>
              <a:rPr lang="en-US" dirty="0" err="1"/>
              <a:t>Trendi</a:t>
            </a:r>
            <a:r>
              <a:rPr lang="en-US" dirty="0"/>
              <a:t> (monitor corpus) and Gigafida (reference corpus)</a:t>
            </a:r>
          </a:p>
          <a:p>
            <a:r>
              <a:rPr lang="en-US" dirty="0"/>
              <a:t>We can follow trends in vocabulary with </a:t>
            </a:r>
            <a:r>
              <a:rPr lang="en-US" dirty="0" err="1"/>
              <a:t>Sledilnik</a:t>
            </a:r>
            <a:r>
              <a:rPr lang="en-US" dirty="0"/>
              <a:t> (on the right)</a:t>
            </a:r>
          </a:p>
          <a:p>
            <a:r>
              <a:rPr lang="en-US" dirty="0"/>
              <a:t>We will be able to show a summary from different corpora in </a:t>
            </a:r>
            <a:r>
              <a:rPr lang="en-US" dirty="0" err="1"/>
              <a:t>Korpusnik</a:t>
            </a:r>
            <a:endParaRPr lang="en-US" dirty="0"/>
          </a:p>
          <a:p>
            <a:r>
              <a:rPr lang="en-US" dirty="0"/>
              <a:t>Corpus annotation is ok (lemmatization 99.17, XPOS tagging 97.38, UPOS tagging to 98.69), next levels will be word sense induction and word sense disambiguation</a:t>
            </a:r>
          </a:p>
          <a:p>
            <a:endParaRPr lang="en-SI" dirty="0"/>
          </a:p>
        </p:txBody>
      </p:sp>
      <p:pic>
        <p:nvPicPr>
          <p:cNvPr id="5" name="Picture 4">
            <a:extLst>
              <a:ext uri="{FF2B5EF4-FFF2-40B4-BE49-F238E27FC236}">
                <a16:creationId xmlns:a16="http://schemas.microsoft.com/office/drawing/2014/main" id="{1865E781-58A3-4E02-8CDC-37AEA64DBC68}"/>
              </a:ext>
            </a:extLst>
          </p:cNvPr>
          <p:cNvPicPr>
            <a:picLocks noChangeAspect="1"/>
          </p:cNvPicPr>
          <p:nvPr/>
        </p:nvPicPr>
        <p:blipFill>
          <a:blip r:embed="rId2"/>
          <a:stretch>
            <a:fillRect/>
          </a:stretch>
        </p:blipFill>
        <p:spPr>
          <a:xfrm>
            <a:off x="7093527" y="2703853"/>
            <a:ext cx="4775200" cy="2216964"/>
          </a:xfrm>
          <a:prstGeom prst="rect">
            <a:avLst/>
          </a:prstGeom>
        </p:spPr>
      </p:pic>
    </p:spTree>
    <p:extLst>
      <p:ext uri="{BB962C8B-B14F-4D97-AF65-F5344CB8AC3E}">
        <p14:creationId xmlns:p14="http://schemas.microsoft.com/office/powerpoint/2010/main" val="16270089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E95CE0-97FE-477A-8C5A-2448F5A9EB25}"/>
              </a:ext>
            </a:extLst>
          </p:cNvPr>
          <p:cNvSpPr>
            <a:spLocks noGrp="1"/>
          </p:cNvSpPr>
          <p:nvPr>
            <p:ph type="title"/>
          </p:nvPr>
        </p:nvSpPr>
        <p:spPr/>
        <p:txBody>
          <a:bodyPr/>
          <a:lstStyle/>
          <a:p>
            <a:r>
              <a:rPr lang="en-GB" dirty="0"/>
              <a:t>Semantic change for „portal“</a:t>
            </a:r>
          </a:p>
        </p:txBody>
      </p:sp>
      <p:pic>
        <p:nvPicPr>
          <p:cNvPr id="5" name="Content Placeholder 4">
            <a:extLst>
              <a:ext uri="{FF2B5EF4-FFF2-40B4-BE49-F238E27FC236}">
                <a16:creationId xmlns:a16="http://schemas.microsoft.com/office/drawing/2014/main" id="{E19D6D6C-FC35-4D41-BEAF-FF4743B98C72}"/>
              </a:ext>
            </a:extLst>
          </p:cNvPr>
          <p:cNvPicPr>
            <a:picLocks noGrp="1" noChangeAspect="1"/>
          </p:cNvPicPr>
          <p:nvPr>
            <p:ph idx="1"/>
          </p:nvPr>
        </p:nvPicPr>
        <p:blipFill>
          <a:blip r:embed="rId2"/>
          <a:stretch>
            <a:fillRect/>
          </a:stretch>
        </p:blipFill>
        <p:spPr>
          <a:xfrm>
            <a:off x="1671211" y="1825625"/>
            <a:ext cx="8849577" cy="4351338"/>
          </a:xfrm>
        </p:spPr>
      </p:pic>
    </p:spTree>
    <p:extLst>
      <p:ext uri="{BB962C8B-B14F-4D97-AF65-F5344CB8AC3E}">
        <p14:creationId xmlns:p14="http://schemas.microsoft.com/office/powerpoint/2010/main" val="10104967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D192FB-BEED-4B4D-A6D7-B1E08F7FF8F2}"/>
              </a:ext>
            </a:extLst>
          </p:cNvPr>
          <p:cNvSpPr>
            <a:spLocks noGrp="1"/>
          </p:cNvSpPr>
          <p:nvPr>
            <p:ph type="title"/>
          </p:nvPr>
        </p:nvSpPr>
        <p:spPr/>
        <p:txBody>
          <a:bodyPr/>
          <a:lstStyle/>
          <a:p>
            <a:r>
              <a:rPr lang="en-GB" dirty="0"/>
              <a:t>Where we are and what to do next (DDDS)</a:t>
            </a:r>
            <a:endParaRPr lang="en-SI" dirty="0"/>
          </a:p>
        </p:txBody>
      </p:sp>
      <p:sp>
        <p:nvSpPr>
          <p:cNvPr id="3" name="Content Placeholder 2">
            <a:extLst>
              <a:ext uri="{FF2B5EF4-FFF2-40B4-BE49-F238E27FC236}">
                <a16:creationId xmlns:a16="http://schemas.microsoft.com/office/drawing/2014/main" id="{2F445915-6C40-4978-85DA-0B596824C034}"/>
              </a:ext>
            </a:extLst>
          </p:cNvPr>
          <p:cNvSpPr>
            <a:spLocks noGrp="1"/>
          </p:cNvSpPr>
          <p:nvPr>
            <p:ph idx="1"/>
          </p:nvPr>
        </p:nvSpPr>
        <p:spPr/>
        <p:txBody>
          <a:bodyPr/>
          <a:lstStyle/>
          <a:p>
            <a:r>
              <a:rPr lang="en-US" dirty="0"/>
              <a:t>One portal for (the visualization of) core data in DDDS (end of 2023)</a:t>
            </a:r>
          </a:p>
          <a:p>
            <a:r>
              <a:rPr lang="en-US" dirty="0"/>
              <a:t>Acquisition of 30 bilingual dictionaries and encyclopedias in the RSDO project – data import by summer 2023 (through the conversion to </a:t>
            </a:r>
            <a:r>
              <a:rPr lang="en-US" dirty="0" err="1"/>
              <a:t>DMLex</a:t>
            </a:r>
            <a:r>
              <a:rPr lang="en-US" dirty="0"/>
              <a:t>!), adding ≈25 language (including Latin, Romani etc.)</a:t>
            </a:r>
          </a:p>
          <a:p>
            <a:r>
              <a:rPr lang="en-US" dirty="0"/>
              <a:t>Much needed online DWS (end of October 2023)</a:t>
            </a:r>
          </a:p>
          <a:p>
            <a:r>
              <a:rPr lang="en-US" dirty="0"/>
              <a:t>Intense experiments with LLMs - ChatGPT, GPT-4 – generating definitions, sense structure, entire dictionary entries (Round table at </a:t>
            </a:r>
            <a:r>
              <a:rPr lang="en-US" dirty="0" err="1"/>
              <a:t>eLex</a:t>
            </a:r>
            <a:r>
              <a:rPr lang="en-US" dirty="0"/>
              <a:t> in Brno)</a:t>
            </a:r>
          </a:p>
          <a:p>
            <a:endParaRPr lang="en-SI" dirty="0"/>
          </a:p>
        </p:txBody>
      </p:sp>
    </p:spTree>
    <p:extLst>
      <p:ext uri="{BB962C8B-B14F-4D97-AF65-F5344CB8AC3E}">
        <p14:creationId xmlns:p14="http://schemas.microsoft.com/office/powerpoint/2010/main" val="12899232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21D79C-6002-4B1E-9B70-2DE61DF9A76F}"/>
              </a:ext>
            </a:extLst>
          </p:cNvPr>
          <p:cNvSpPr>
            <a:spLocks noGrp="1"/>
          </p:cNvSpPr>
          <p:nvPr>
            <p:ph type="title"/>
          </p:nvPr>
        </p:nvSpPr>
        <p:spPr/>
        <p:txBody>
          <a:bodyPr/>
          <a:lstStyle/>
          <a:p>
            <a:r>
              <a:rPr lang="en-US" dirty="0"/>
              <a:t>Wikipedia – unstructured data</a:t>
            </a:r>
            <a:endParaRPr lang="en-SI" dirty="0"/>
          </a:p>
        </p:txBody>
      </p:sp>
      <p:sp>
        <p:nvSpPr>
          <p:cNvPr id="3" name="Content Placeholder 2">
            <a:extLst>
              <a:ext uri="{FF2B5EF4-FFF2-40B4-BE49-F238E27FC236}">
                <a16:creationId xmlns:a16="http://schemas.microsoft.com/office/drawing/2014/main" id="{6326BF74-748C-4309-9255-81EF942FBA4F}"/>
              </a:ext>
            </a:extLst>
          </p:cNvPr>
          <p:cNvSpPr>
            <a:spLocks noGrp="1"/>
          </p:cNvSpPr>
          <p:nvPr>
            <p:ph idx="1"/>
          </p:nvPr>
        </p:nvSpPr>
        <p:spPr/>
        <p:txBody>
          <a:bodyPr/>
          <a:lstStyle/>
          <a:p>
            <a:r>
              <a:rPr lang="en-US" dirty="0"/>
              <a:t>Unstructured data (or unstructured information) is information that either does not have a pre-defined data model or is not organized in a pre-defined manner. </a:t>
            </a:r>
          </a:p>
          <a:p>
            <a:r>
              <a:rPr lang="en-US" dirty="0"/>
              <a:t>Unstructured information is typically text-heavy, but may contain data such as dates, numbers, and facts as well. </a:t>
            </a:r>
          </a:p>
          <a:p>
            <a:endParaRPr lang="en-US" dirty="0"/>
          </a:p>
          <a:p>
            <a:r>
              <a:rPr lang="en-US" dirty="0"/>
              <a:t>In lexicography: </a:t>
            </a:r>
            <a:r>
              <a:rPr lang="en-US" b="1" dirty="0"/>
              <a:t>corpora / evidence / text</a:t>
            </a:r>
          </a:p>
        </p:txBody>
      </p:sp>
    </p:spTree>
    <p:extLst>
      <p:ext uri="{BB962C8B-B14F-4D97-AF65-F5344CB8AC3E}">
        <p14:creationId xmlns:p14="http://schemas.microsoft.com/office/powerpoint/2010/main" val="237477128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a:t>ACDC</a:t>
            </a:r>
            <a:r>
              <a:rPr lang="en-US" dirty="0"/>
              <a:t> (2014 slide)</a:t>
            </a:r>
            <a:endParaRPr lang="sl-SI"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823919" y="1600201"/>
            <a:ext cx="6544162" cy="4525963"/>
          </a:xfrm>
        </p:spPr>
      </p:pic>
      <p:sp>
        <p:nvSpPr>
          <p:cNvPr id="5" name="Rounded Rectangle 4"/>
          <p:cNvSpPr/>
          <p:nvPr/>
        </p:nvSpPr>
        <p:spPr>
          <a:xfrm>
            <a:off x="3431704" y="1556792"/>
            <a:ext cx="5400600" cy="360040"/>
          </a:xfrm>
          <a:prstGeom prst="roundRect">
            <a:avLst>
              <a:gd name="adj" fmla="val 6934"/>
            </a:avLst>
          </a:prstGeom>
          <a:noFill/>
          <a:ln w="28575"/>
        </p:spPr>
        <p:style>
          <a:lnRef idx="1">
            <a:schemeClr val="accent2"/>
          </a:lnRef>
          <a:fillRef idx="2">
            <a:schemeClr val="accent2"/>
          </a:fillRef>
          <a:effectRef idx="1">
            <a:schemeClr val="accent2"/>
          </a:effectRef>
          <a:fontRef idx="minor">
            <a:schemeClr val="dk1"/>
          </a:fontRef>
        </p:style>
        <p:txBody>
          <a:bodyPr rtlCol="0" anchor="ctr"/>
          <a:lstStyle/>
          <a:p>
            <a:pPr algn="ctr"/>
            <a:endParaRPr lang="sl-SI"/>
          </a:p>
        </p:txBody>
      </p:sp>
      <p:sp>
        <p:nvSpPr>
          <p:cNvPr id="6" name="Rounded Rectangle 5"/>
          <p:cNvSpPr/>
          <p:nvPr/>
        </p:nvSpPr>
        <p:spPr>
          <a:xfrm>
            <a:off x="3395700" y="2420888"/>
            <a:ext cx="2844316" cy="3096344"/>
          </a:xfrm>
          <a:prstGeom prst="roundRect">
            <a:avLst>
              <a:gd name="adj" fmla="val 6934"/>
            </a:avLst>
          </a:prstGeom>
          <a:noFill/>
          <a:ln w="28575"/>
        </p:spPr>
        <p:style>
          <a:lnRef idx="1">
            <a:schemeClr val="accent2"/>
          </a:lnRef>
          <a:fillRef idx="2">
            <a:schemeClr val="accent2"/>
          </a:fillRef>
          <a:effectRef idx="1">
            <a:schemeClr val="accent2"/>
          </a:effectRef>
          <a:fontRef idx="minor">
            <a:schemeClr val="dk1"/>
          </a:fontRef>
        </p:style>
        <p:txBody>
          <a:bodyPr rtlCol="0" anchor="ctr"/>
          <a:lstStyle/>
          <a:p>
            <a:pPr algn="ctr"/>
            <a:endParaRPr lang="sl-SI"/>
          </a:p>
        </p:txBody>
      </p:sp>
      <p:sp>
        <p:nvSpPr>
          <p:cNvPr id="9" name="Line Callout 1 8"/>
          <p:cNvSpPr/>
          <p:nvPr/>
        </p:nvSpPr>
        <p:spPr>
          <a:xfrm>
            <a:off x="5231904" y="2420888"/>
            <a:ext cx="4176464" cy="288032"/>
          </a:xfrm>
          <a:prstGeom prst="borderCallout1">
            <a:avLst>
              <a:gd name="adj1" fmla="val 18750"/>
              <a:gd name="adj2" fmla="val -8333"/>
              <a:gd name="adj3" fmla="val 61549"/>
              <a:gd name="adj4" fmla="val -21691"/>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sl-SI" dirty="0" err="1"/>
              <a:t>Definitions</a:t>
            </a:r>
            <a:r>
              <a:rPr lang="sl-SI" dirty="0"/>
              <a:t> </a:t>
            </a:r>
            <a:r>
              <a:rPr lang="sl-SI" dirty="0" err="1"/>
              <a:t>found</a:t>
            </a:r>
            <a:r>
              <a:rPr lang="sl-SI" dirty="0"/>
              <a:t> – </a:t>
            </a:r>
            <a:r>
              <a:rPr lang="sl-SI" dirty="0" err="1"/>
              <a:t>def</a:t>
            </a:r>
            <a:r>
              <a:rPr lang="sl-SI" dirty="0"/>
              <a:t> </a:t>
            </a:r>
            <a:r>
              <a:rPr lang="sl-SI" dirty="0" err="1"/>
              <a:t>extraction</a:t>
            </a:r>
            <a:endParaRPr lang="en-US" dirty="0"/>
          </a:p>
        </p:txBody>
      </p:sp>
      <p:sp>
        <p:nvSpPr>
          <p:cNvPr id="10" name="Line Callout 1 9"/>
          <p:cNvSpPr/>
          <p:nvPr/>
        </p:nvSpPr>
        <p:spPr>
          <a:xfrm>
            <a:off x="5087888" y="4398975"/>
            <a:ext cx="4176464" cy="288032"/>
          </a:xfrm>
          <a:prstGeom prst="borderCallout1">
            <a:avLst>
              <a:gd name="adj1" fmla="val 18750"/>
              <a:gd name="adj2" fmla="val -8333"/>
              <a:gd name="adj3" fmla="val 61549"/>
              <a:gd name="adj4" fmla="val -21691"/>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sl-SI" dirty="0" err="1"/>
              <a:t>Generated</a:t>
            </a:r>
            <a:r>
              <a:rPr lang="sl-SI" dirty="0"/>
              <a:t> </a:t>
            </a:r>
            <a:r>
              <a:rPr lang="sl-SI" dirty="0" err="1"/>
              <a:t>definitions</a:t>
            </a:r>
            <a:r>
              <a:rPr lang="sl-SI" dirty="0"/>
              <a:t> – NL </a:t>
            </a:r>
            <a:r>
              <a:rPr lang="sl-SI" dirty="0" err="1"/>
              <a:t>generation</a:t>
            </a:r>
            <a:endParaRPr lang="en-US" dirty="0"/>
          </a:p>
        </p:txBody>
      </p:sp>
    </p:spTree>
    <p:extLst>
      <p:ext uri="{BB962C8B-B14F-4D97-AF65-F5344CB8AC3E}">
        <p14:creationId xmlns:p14="http://schemas.microsoft.com/office/powerpoint/2010/main" val="1914995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ppt_w</p:attrName>
                                        </p:attrNameLst>
                                      </p:cBhvr>
                                      <p:tavLst>
                                        <p:tav tm="0">
                                          <p:val>
                                            <p:strVal val="#ppt_w*0.70"/>
                                          </p:val>
                                        </p:tav>
                                        <p:tav tm="100000">
                                          <p:val>
                                            <p:strVal val="#ppt_w"/>
                                          </p:val>
                                        </p:tav>
                                      </p:tavLst>
                                    </p:anim>
                                    <p:anim calcmode="lin" valueType="num">
                                      <p:cBhvr>
                                        <p:cTn id="15" dur="1000" fill="hold"/>
                                        <p:tgtEl>
                                          <p:spTgt spid="6"/>
                                        </p:tgtEl>
                                        <p:attrNameLst>
                                          <p:attrName>ppt_h</p:attrName>
                                        </p:attrNameLst>
                                      </p:cBhvr>
                                      <p:tavLst>
                                        <p:tav tm="0">
                                          <p:val>
                                            <p:strVal val="#ppt_h"/>
                                          </p:val>
                                        </p:tav>
                                        <p:tav tm="100000">
                                          <p:val>
                                            <p:strVal val="#ppt_h"/>
                                          </p:val>
                                        </p:tav>
                                      </p:tavLst>
                                    </p:anim>
                                    <p:animEffect transition="in" filter="fade">
                                      <p:cBhvr>
                                        <p:cTn id="16" dur="1000"/>
                                        <p:tgtEl>
                                          <p:spTgt spid="6"/>
                                        </p:tgtEl>
                                      </p:cBhvr>
                                    </p:animEffect>
                                  </p:childTnLst>
                                </p:cTn>
                              </p:par>
                              <p:par>
                                <p:cTn id="17" presetID="55"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1000" fill="hold"/>
                                        <p:tgtEl>
                                          <p:spTgt spid="9"/>
                                        </p:tgtEl>
                                        <p:attrNameLst>
                                          <p:attrName>ppt_w</p:attrName>
                                        </p:attrNameLst>
                                      </p:cBhvr>
                                      <p:tavLst>
                                        <p:tav tm="0">
                                          <p:val>
                                            <p:strVal val="#ppt_w*0.70"/>
                                          </p:val>
                                        </p:tav>
                                        <p:tav tm="100000">
                                          <p:val>
                                            <p:strVal val="#ppt_w"/>
                                          </p:val>
                                        </p:tav>
                                      </p:tavLst>
                                    </p:anim>
                                    <p:anim calcmode="lin" valueType="num">
                                      <p:cBhvr>
                                        <p:cTn id="20" dur="1000" fill="hold"/>
                                        <p:tgtEl>
                                          <p:spTgt spid="9"/>
                                        </p:tgtEl>
                                        <p:attrNameLst>
                                          <p:attrName>ppt_h</p:attrName>
                                        </p:attrNameLst>
                                      </p:cBhvr>
                                      <p:tavLst>
                                        <p:tav tm="0">
                                          <p:val>
                                            <p:strVal val="#ppt_h"/>
                                          </p:val>
                                        </p:tav>
                                        <p:tav tm="100000">
                                          <p:val>
                                            <p:strVal val="#ppt_h"/>
                                          </p:val>
                                        </p:tav>
                                      </p:tavLst>
                                    </p:anim>
                                    <p:animEffect transition="in" filter="fade">
                                      <p:cBhvr>
                                        <p:cTn id="21" dur="1000"/>
                                        <p:tgtEl>
                                          <p:spTgt spid="9"/>
                                        </p:tgtEl>
                                      </p:cBhvr>
                                    </p:animEffect>
                                  </p:childTnLst>
                                </p:cTn>
                              </p:par>
                              <p:par>
                                <p:cTn id="22" presetID="55"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1000" fill="hold"/>
                                        <p:tgtEl>
                                          <p:spTgt spid="10"/>
                                        </p:tgtEl>
                                        <p:attrNameLst>
                                          <p:attrName>ppt_w</p:attrName>
                                        </p:attrNameLst>
                                      </p:cBhvr>
                                      <p:tavLst>
                                        <p:tav tm="0">
                                          <p:val>
                                            <p:strVal val="#ppt_w*0.70"/>
                                          </p:val>
                                        </p:tav>
                                        <p:tav tm="100000">
                                          <p:val>
                                            <p:strVal val="#ppt_w"/>
                                          </p:val>
                                        </p:tav>
                                      </p:tavLst>
                                    </p:anim>
                                    <p:anim calcmode="lin" valueType="num">
                                      <p:cBhvr>
                                        <p:cTn id="25" dur="1000" fill="hold"/>
                                        <p:tgtEl>
                                          <p:spTgt spid="10"/>
                                        </p:tgtEl>
                                        <p:attrNameLst>
                                          <p:attrName>ppt_h</p:attrName>
                                        </p:attrNameLst>
                                      </p:cBhvr>
                                      <p:tavLst>
                                        <p:tav tm="0">
                                          <p:val>
                                            <p:strVal val="#ppt_h"/>
                                          </p:val>
                                        </p:tav>
                                        <p:tav tm="100000">
                                          <p:val>
                                            <p:strVal val="#ppt_h"/>
                                          </p:val>
                                        </p:tav>
                                      </p:tavLst>
                                    </p:anim>
                                    <p:animEffect transition="in" filter="fade">
                                      <p:cBhvr>
                                        <p:cTn id="26"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9" grpId="0" animBg="1"/>
      <p:bldP spid="1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272207-5920-4E83-B3C9-CB5408249746}"/>
              </a:ext>
            </a:extLst>
          </p:cNvPr>
          <p:cNvSpPr>
            <a:spLocks noGrp="1"/>
          </p:cNvSpPr>
          <p:nvPr>
            <p:ph type="title"/>
          </p:nvPr>
        </p:nvSpPr>
        <p:spPr/>
        <p:txBody>
          <a:bodyPr/>
          <a:lstStyle/>
          <a:p>
            <a:r>
              <a:rPr lang="en-GB" dirty="0"/>
              <a:t>Where we are and what to do next (lexicography)</a:t>
            </a:r>
            <a:endParaRPr lang="en-SI" dirty="0"/>
          </a:p>
        </p:txBody>
      </p:sp>
      <p:pic>
        <p:nvPicPr>
          <p:cNvPr id="4" name="Picture 6">
            <a:extLst>
              <a:ext uri="{FF2B5EF4-FFF2-40B4-BE49-F238E27FC236}">
                <a16:creationId xmlns:a16="http://schemas.microsoft.com/office/drawing/2014/main" id="{3D84FF22-2A4F-4812-A39F-6CD7D0A4F841}"/>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986616" y="1690688"/>
            <a:ext cx="8341902" cy="46904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852404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E807CC7-32CB-4A15-BA6B-75D70E1A221A}"/>
              </a:ext>
            </a:extLst>
          </p:cNvPr>
          <p:cNvSpPr>
            <a:spLocks noGrp="1"/>
          </p:cNvSpPr>
          <p:nvPr>
            <p:ph type="title"/>
          </p:nvPr>
        </p:nvSpPr>
        <p:spPr/>
        <p:txBody>
          <a:bodyPr/>
          <a:lstStyle/>
          <a:p>
            <a:r>
              <a:rPr lang="en-US" dirty="0"/>
              <a:t>Thank you</a:t>
            </a:r>
            <a:endParaRPr lang="en-SI" dirty="0"/>
          </a:p>
        </p:txBody>
      </p:sp>
      <p:sp>
        <p:nvSpPr>
          <p:cNvPr id="5" name="Text Placeholder 4">
            <a:extLst>
              <a:ext uri="{FF2B5EF4-FFF2-40B4-BE49-F238E27FC236}">
                <a16:creationId xmlns:a16="http://schemas.microsoft.com/office/drawing/2014/main" id="{11206912-13A0-422D-9DE2-54F302E76DF8}"/>
              </a:ext>
            </a:extLst>
          </p:cNvPr>
          <p:cNvSpPr>
            <a:spLocks noGrp="1"/>
          </p:cNvSpPr>
          <p:nvPr>
            <p:ph type="body" idx="1"/>
          </p:nvPr>
        </p:nvSpPr>
        <p:spPr/>
        <p:txBody>
          <a:bodyPr/>
          <a:lstStyle/>
          <a:p>
            <a:r>
              <a:rPr lang="en-US" dirty="0"/>
              <a:t>simon.krek@ijs.si</a:t>
            </a:r>
            <a:endParaRPr lang="en-SI" dirty="0"/>
          </a:p>
        </p:txBody>
      </p:sp>
    </p:spTree>
    <p:extLst>
      <p:ext uri="{BB962C8B-B14F-4D97-AF65-F5344CB8AC3E}">
        <p14:creationId xmlns:p14="http://schemas.microsoft.com/office/powerpoint/2010/main" val="15172392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7CD72-2EE6-4CA6-AE5E-818DB1529C84}"/>
              </a:ext>
            </a:extLst>
          </p:cNvPr>
          <p:cNvSpPr>
            <a:spLocks noGrp="1"/>
          </p:cNvSpPr>
          <p:nvPr>
            <p:ph type="title"/>
          </p:nvPr>
        </p:nvSpPr>
        <p:spPr/>
        <p:txBody>
          <a:bodyPr/>
          <a:lstStyle/>
          <a:p>
            <a:r>
              <a:rPr lang="en-US" dirty="0"/>
              <a:t>Wikipedia – semi-structured data </a:t>
            </a:r>
            <a:endParaRPr lang="en-SI" dirty="0"/>
          </a:p>
        </p:txBody>
      </p:sp>
      <p:sp>
        <p:nvSpPr>
          <p:cNvPr id="3" name="Content Placeholder 2">
            <a:extLst>
              <a:ext uri="{FF2B5EF4-FFF2-40B4-BE49-F238E27FC236}">
                <a16:creationId xmlns:a16="http://schemas.microsoft.com/office/drawing/2014/main" id="{39E33FAF-6B18-402B-A2F4-D5559D89FEDE}"/>
              </a:ext>
            </a:extLst>
          </p:cNvPr>
          <p:cNvSpPr>
            <a:spLocks noGrp="1"/>
          </p:cNvSpPr>
          <p:nvPr>
            <p:ph idx="1"/>
          </p:nvPr>
        </p:nvSpPr>
        <p:spPr/>
        <p:txBody>
          <a:bodyPr/>
          <a:lstStyle/>
          <a:p>
            <a:r>
              <a:rPr lang="en-US" dirty="0"/>
              <a:t>Semi-structured data is a form of structured data that does not obey the tabular structure of data models associated with relational databases or other forms of data tables, but nonetheless contains tags or other markers to separate semantic elements and enforce hierarchies of records and fields within the data. </a:t>
            </a:r>
          </a:p>
          <a:p>
            <a:r>
              <a:rPr lang="en-US" dirty="0"/>
              <a:t>Therefore, it is also known as self-describing structure.</a:t>
            </a:r>
          </a:p>
          <a:p>
            <a:endParaRPr lang="en-US" dirty="0"/>
          </a:p>
          <a:p>
            <a:r>
              <a:rPr lang="en-US" dirty="0"/>
              <a:t>In lexicography: (most of existing)</a:t>
            </a:r>
            <a:r>
              <a:rPr lang="en-US" b="1" dirty="0"/>
              <a:t> dictionaries </a:t>
            </a:r>
            <a:r>
              <a:rPr lang="en-US" dirty="0"/>
              <a:t>(in XML etc.)</a:t>
            </a:r>
            <a:endParaRPr lang="en-SI" dirty="0"/>
          </a:p>
        </p:txBody>
      </p:sp>
    </p:spTree>
    <p:extLst>
      <p:ext uri="{BB962C8B-B14F-4D97-AF65-F5344CB8AC3E}">
        <p14:creationId xmlns:p14="http://schemas.microsoft.com/office/powerpoint/2010/main" val="32414646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440208-DB18-4138-AB14-D12BF33F113D}"/>
              </a:ext>
            </a:extLst>
          </p:cNvPr>
          <p:cNvSpPr>
            <a:spLocks noGrp="1"/>
          </p:cNvSpPr>
          <p:nvPr>
            <p:ph type="title"/>
          </p:nvPr>
        </p:nvSpPr>
        <p:spPr/>
        <p:txBody>
          <a:bodyPr/>
          <a:lstStyle/>
          <a:p>
            <a:r>
              <a:rPr lang="en-US" dirty="0"/>
              <a:t>ChatGPT – structured data</a:t>
            </a:r>
            <a:endParaRPr lang="en-SI" dirty="0"/>
          </a:p>
        </p:txBody>
      </p:sp>
      <p:sp>
        <p:nvSpPr>
          <p:cNvPr id="3" name="Content Placeholder 2">
            <a:extLst>
              <a:ext uri="{FF2B5EF4-FFF2-40B4-BE49-F238E27FC236}">
                <a16:creationId xmlns:a16="http://schemas.microsoft.com/office/drawing/2014/main" id="{5BF5C6B3-5FB5-4213-8EB2-6DE6E13BE4C0}"/>
              </a:ext>
            </a:extLst>
          </p:cNvPr>
          <p:cNvSpPr>
            <a:spLocks noGrp="1"/>
          </p:cNvSpPr>
          <p:nvPr>
            <p:ph idx="1"/>
          </p:nvPr>
        </p:nvSpPr>
        <p:spPr/>
        <p:txBody>
          <a:bodyPr>
            <a:normAutofit/>
          </a:bodyPr>
          <a:lstStyle/>
          <a:p>
            <a:pPr algn="l"/>
            <a:r>
              <a:rPr lang="en-US" b="0" i="0" dirty="0">
                <a:solidFill>
                  <a:srgbClr val="374151"/>
                </a:solidFill>
                <a:effectLst/>
                <a:latin typeface="Söhne"/>
              </a:rPr>
              <a:t>Structured data is information that is organized in a specific format that makes it easy to search, analyze and process </a:t>
            </a:r>
            <a:r>
              <a:rPr lang="en-US" i="0" dirty="0">
                <a:solidFill>
                  <a:srgbClr val="374151"/>
                </a:solidFill>
                <a:effectLst/>
                <a:latin typeface="Söhne"/>
              </a:rPr>
              <a:t>by </a:t>
            </a:r>
            <a:r>
              <a:rPr lang="en-US" b="0" i="0" u="sng" dirty="0">
                <a:solidFill>
                  <a:srgbClr val="374151"/>
                </a:solidFill>
                <a:effectLst/>
                <a:latin typeface="Söhne"/>
              </a:rPr>
              <a:t>machines</a:t>
            </a:r>
            <a:r>
              <a:rPr lang="en-US" b="0" i="0" dirty="0">
                <a:solidFill>
                  <a:srgbClr val="374151"/>
                </a:solidFill>
                <a:effectLst/>
                <a:latin typeface="Söhne"/>
              </a:rPr>
              <a:t>. It is typically stored in a </a:t>
            </a:r>
            <a:r>
              <a:rPr lang="en-US" b="0" i="0" u="sng" dirty="0">
                <a:solidFill>
                  <a:srgbClr val="374151"/>
                </a:solidFill>
                <a:effectLst/>
                <a:latin typeface="Söhne"/>
              </a:rPr>
              <a:t>database</a:t>
            </a:r>
            <a:r>
              <a:rPr lang="en-US" b="0" i="0" dirty="0">
                <a:solidFill>
                  <a:srgbClr val="374151"/>
                </a:solidFill>
                <a:effectLst/>
                <a:latin typeface="Söhne"/>
              </a:rPr>
              <a:t> or spreadsheet, and each piece of data is assigned a specific field or attribute. </a:t>
            </a:r>
          </a:p>
          <a:p>
            <a:pPr algn="l"/>
            <a:r>
              <a:rPr lang="en-US" b="0" i="0" u="sng" dirty="0">
                <a:solidFill>
                  <a:srgbClr val="374151"/>
                </a:solidFill>
                <a:effectLst/>
                <a:latin typeface="Söhne"/>
              </a:rPr>
              <a:t>Data models</a:t>
            </a:r>
            <a:r>
              <a:rPr lang="en-US" b="0" i="0" dirty="0">
                <a:solidFill>
                  <a:srgbClr val="374151"/>
                </a:solidFill>
                <a:effectLst/>
                <a:latin typeface="Söhne"/>
              </a:rPr>
              <a:t> are an important aspect of structured data, as they define the structure and relationships between the data elements in a database or information system. A data model is essentially a blueprint or diagram that shows how different pieces of data are related to each other.</a:t>
            </a:r>
            <a:endParaRPr lang="en-US" dirty="0">
              <a:solidFill>
                <a:srgbClr val="374151"/>
              </a:solidFill>
              <a:latin typeface="Söhne"/>
            </a:endParaRPr>
          </a:p>
          <a:p>
            <a:pPr algn="l"/>
            <a:r>
              <a:rPr lang="en-US" dirty="0">
                <a:solidFill>
                  <a:srgbClr val="374151"/>
                </a:solidFill>
                <a:latin typeface="Söhne"/>
              </a:rPr>
              <a:t>In lexicography: (future all-encompassing) </a:t>
            </a:r>
            <a:r>
              <a:rPr lang="en-US" b="1" dirty="0">
                <a:solidFill>
                  <a:srgbClr val="374151"/>
                </a:solidFill>
                <a:latin typeface="Söhne"/>
              </a:rPr>
              <a:t>lexical data(bases)</a:t>
            </a:r>
            <a:endParaRPr lang="en-SI" dirty="0"/>
          </a:p>
        </p:txBody>
      </p:sp>
    </p:spTree>
    <p:extLst>
      <p:ext uri="{BB962C8B-B14F-4D97-AF65-F5344CB8AC3E}">
        <p14:creationId xmlns:p14="http://schemas.microsoft.com/office/powerpoint/2010/main" val="9091010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2A6721-B93B-4FE2-B3E3-8870644AFD8D}"/>
              </a:ext>
            </a:extLst>
          </p:cNvPr>
          <p:cNvSpPr>
            <a:spLocks noGrp="1"/>
          </p:cNvSpPr>
          <p:nvPr>
            <p:ph type="title"/>
          </p:nvPr>
        </p:nvSpPr>
        <p:spPr/>
        <p:txBody>
          <a:bodyPr/>
          <a:lstStyle/>
          <a:p>
            <a:r>
              <a:rPr lang="en-US" dirty="0"/>
              <a:t>Problems</a:t>
            </a:r>
            <a:endParaRPr lang="en-SI" dirty="0"/>
          </a:p>
        </p:txBody>
      </p:sp>
      <p:sp>
        <p:nvSpPr>
          <p:cNvPr id="3" name="Content Placeholder 2">
            <a:extLst>
              <a:ext uri="{FF2B5EF4-FFF2-40B4-BE49-F238E27FC236}">
                <a16:creationId xmlns:a16="http://schemas.microsoft.com/office/drawing/2014/main" id="{15A31B73-4193-4D89-967D-0D690312DF34}"/>
              </a:ext>
            </a:extLst>
          </p:cNvPr>
          <p:cNvSpPr>
            <a:spLocks noGrp="1"/>
          </p:cNvSpPr>
          <p:nvPr>
            <p:ph idx="1"/>
          </p:nvPr>
        </p:nvSpPr>
        <p:spPr/>
        <p:txBody>
          <a:bodyPr>
            <a:normAutofit lnSpcReduction="10000"/>
          </a:bodyPr>
          <a:lstStyle/>
          <a:p>
            <a:r>
              <a:rPr lang="en-US" dirty="0"/>
              <a:t>How does running text (corpora/evidence) fit into structured data?</a:t>
            </a:r>
          </a:p>
          <a:p>
            <a:r>
              <a:rPr lang="en-US" dirty="0"/>
              <a:t>Word vs. multiword sequences – what could be useful categories (for the entire vocabulary)?</a:t>
            </a:r>
          </a:p>
          <a:p>
            <a:r>
              <a:rPr lang="en-US" dirty="0"/>
              <a:t>Grammar (morphology/syntax) in dictionaries (multiword expressions) and in corpora – or, how does grammar fit into tables, columns and rows?</a:t>
            </a:r>
          </a:p>
          <a:p>
            <a:r>
              <a:rPr lang="en-US" dirty="0"/>
              <a:t>Can we really put all types of data in only one database (and/or data model)? What should be left outside and/or linked?</a:t>
            </a:r>
          </a:p>
          <a:p>
            <a:r>
              <a:rPr lang="en-US" dirty="0"/>
              <a:t>Does the dissection of semi-structured text kill the traditional art and craft of lexicographic narration?</a:t>
            </a:r>
          </a:p>
        </p:txBody>
      </p:sp>
    </p:spTree>
    <p:extLst>
      <p:ext uri="{BB962C8B-B14F-4D97-AF65-F5344CB8AC3E}">
        <p14:creationId xmlns:p14="http://schemas.microsoft.com/office/powerpoint/2010/main" val="23936441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FC096B-1A38-4D97-9FC4-23DD546F78B1}"/>
              </a:ext>
            </a:extLst>
          </p:cNvPr>
          <p:cNvSpPr>
            <a:spLocks noGrp="1"/>
          </p:cNvSpPr>
          <p:nvPr>
            <p:ph type="title"/>
          </p:nvPr>
        </p:nvSpPr>
        <p:spPr/>
        <p:txBody>
          <a:bodyPr/>
          <a:lstStyle/>
          <a:p>
            <a:r>
              <a:rPr lang="en-US" dirty="0"/>
              <a:t>Ten years ago</a:t>
            </a:r>
            <a:endParaRPr lang="en-SI" dirty="0"/>
          </a:p>
        </p:txBody>
      </p:sp>
      <p:sp>
        <p:nvSpPr>
          <p:cNvPr id="5" name="Text Placeholder 4">
            <a:extLst>
              <a:ext uri="{FF2B5EF4-FFF2-40B4-BE49-F238E27FC236}">
                <a16:creationId xmlns:a16="http://schemas.microsoft.com/office/drawing/2014/main" id="{E2540ED3-31D4-41FC-A1E5-39BB334CE515}"/>
              </a:ext>
            </a:extLst>
          </p:cNvPr>
          <p:cNvSpPr>
            <a:spLocks noGrp="1"/>
          </p:cNvSpPr>
          <p:nvPr>
            <p:ph type="body" idx="1"/>
          </p:nvPr>
        </p:nvSpPr>
        <p:spPr/>
        <p:txBody>
          <a:bodyPr/>
          <a:lstStyle/>
          <a:p>
            <a:r>
              <a:rPr lang="en-US" dirty="0"/>
              <a:t>Kind of “half way there”</a:t>
            </a:r>
            <a:endParaRPr lang="en-SI" dirty="0"/>
          </a:p>
        </p:txBody>
      </p:sp>
    </p:spTree>
    <p:extLst>
      <p:ext uri="{BB962C8B-B14F-4D97-AF65-F5344CB8AC3E}">
        <p14:creationId xmlns:p14="http://schemas.microsoft.com/office/powerpoint/2010/main" val="21265323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84120" y="116632"/>
            <a:ext cx="8229600" cy="72008"/>
          </a:xfrm>
        </p:spPr>
        <p:txBody>
          <a:bodyPr>
            <a:normAutofit fontScale="90000"/>
          </a:bodyPr>
          <a:lstStyle/>
          <a:p>
            <a:endParaRPr lang="en-US" dirty="0"/>
          </a:p>
        </p:txBody>
      </p:sp>
      <p:sp>
        <p:nvSpPr>
          <p:cNvPr id="3" name="Content Placeholder 2"/>
          <p:cNvSpPr>
            <a:spLocks noGrp="1"/>
          </p:cNvSpPr>
          <p:nvPr>
            <p:ph sz="quarter" idx="1"/>
          </p:nvPr>
        </p:nvSpPr>
        <p:spPr>
          <a:xfrm>
            <a:off x="2484120" y="1124744"/>
            <a:ext cx="8229600" cy="5330064"/>
          </a:xfrm>
        </p:spPr>
        <p:txBody>
          <a:bodyPr/>
          <a:lstStyle/>
          <a:p>
            <a:endParaRPr lang="en-US" dirty="0"/>
          </a:p>
        </p:txBody>
      </p:sp>
      <p:sp>
        <p:nvSpPr>
          <p:cNvPr id="4" name="Flowchart: Alternate Process 3"/>
          <p:cNvSpPr/>
          <p:nvPr/>
        </p:nvSpPr>
        <p:spPr>
          <a:xfrm>
            <a:off x="1918400" y="0"/>
            <a:ext cx="9252520" cy="6858000"/>
          </a:xfrm>
          <a:prstGeom prst="flowChartAlternateProcess">
            <a:avLst/>
          </a:prstGeom>
          <a:solidFill>
            <a:schemeClr val="tx2"/>
          </a:solidFill>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5" name="TextBox 4"/>
          <p:cNvSpPr txBox="1"/>
          <p:nvPr/>
        </p:nvSpPr>
        <p:spPr>
          <a:xfrm>
            <a:off x="2350448" y="332657"/>
            <a:ext cx="8136904" cy="646331"/>
          </a:xfrm>
          <a:prstGeom prst="rect">
            <a:avLst/>
          </a:prstGeom>
          <a:noFill/>
          <a:ln>
            <a:noFill/>
          </a:ln>
          <a:effectLst/>
        </p:spPr>
        <p:style>
          <a:lnRef idx="1">
            <a:schemeClr val="dk1"/>
          </a:lnRef>
          <a:fillRef idx="2">
            <a:schemeClr val="dk1"/>
          </a:fillRef>
          <a:effectRef idx="1">
            <a:schemeClr val="dk1"/>
          </a:effectRef>
          <a:fontRef idx="minor">
            <a:schemeClr val="dk1"/>
          </a:fontRef>
        </p:style>
        <p:txBody>
          <a:bodyPr wrap="square" rtlCol="0">
            <a:spAutoFit/>
          </a:bodyPr>
          <a:lstStyle/>
          <a:p>
            <a:pPr marL="342900" indent="-342900"/>
            <a:r>
              <a:rPr lang="sl-SI" b="1" dirty="0">
                <a:solidFill>
                  <a:schemeClr val="bg1"/>
                </a:solidFill>
                <a:latin typeface="Candara" pitchFamily="34" charset="0"/>
              </a:rPr>
              <a:t>I. LEMMA</a:t>
            </a:r>
            <a:r>
              <a:rPr lang="sl-SI" sz="1600" b="1" dirty="0">
                <a:solidFill>
                  <a:schemeClr val="bg1"/>
                </a:solidFill>
                <a:latin typeface="Candara" pitchFamily="34" charset="0"/>
              </a:rPr>
              <a:t> 	• </a:t>
            </a:r>
            <a:r>
              <a:rPr lang="sl-SI" sz="1600" b="1" dirty="0" err="1">
                <a:solidFill>
                  <a:schemeClr val="bg1"/>
                </a:solidFill>
                <a:latin typeface="Candara" pitchFamily="34" charset="0"/>
              </a:rPr>
              <a:t>headword	</a:t>
            </a:r>
            <a:r>
              <a:rPr lang="sl-SI" sz="1600" b="1" dirty="0">
                <a:solidFill>
                  <a:schemeClr val="bg1"/>
                </a:solidFill>
                <a:latin typeface="Candara" pitchFamily="34" charset="0"/>
              </a:rPr>
              <a:t>   	</a:t>
            </a:r>
            <a:r>
              <a:rPr lang="sl-SI" b="1" i="1" dirty="0">
                <a:solidFill>
                  <a:schemeClr val="bg1"/>
                </a:solidFill>
                <a:latin typeface="Candara" pitchFamily="34" charset="0"/>
              </a:rPr>
              <a:t>svitati se (to </a:t>
            </a:r>
            <a:r>
              <a:rPr lang="sl-SI" b="1" i="1" dirty="0" err="1">
                <a:solidFill>
                  <a:schemeClr val="bg1"/>
                </a:solidFill>
                <a:latin typeface="Candara" pitchFamily="34" charset="0"/>
              </a:rPr>
              <a:t>dawn</a:t>
            </a:r>
            <a:r>
              <a:rPr lang="sl-SI" b="1" i="1" dirty="0">
                <a:solidFill>
                  <a:schemeClr val="bg1"/>
                </a:solidFill>
                <a:latin typeface="Candara" pitchFamily="34" charset="0"/>
              </a:rPr>
              <a:t>)</a:t>
            </a:r>
          </a:p>
          <a:p>
            <a:pPr marL="342900" indent="-342900"/>
            <a:r>
              <a:rPr lang="sl-SI" sz="1600" b="1" dirty="0">
                <a:solidFill>
                  <a:schemeClr val="bg1"/>
                </a:solidFill>
                <a:latin typeface="Candara" pitchFamily="34" charset="0"/>
              </a:rPr>
              <a:t>  </a:t>
            </a:r>
            <a:r>
              <a:rPr lang="sl-SI" sz="1600" dirty="0">
                <a:solidFill>
                  <a:schemeClr val="bg1"/>
                </a:solidFill>
                <a:latin typeface="Candara" pitchFamily="34" charset="0"/>
              </a:rPr>
              <a:t>			</a:t>
            </a:r>
            <a:r>
              <a:rPr lang="sl-SI" sz="1600" dirty="0">
                <a:solidFill>
                  <a:schemeClr val="bg1"/>
                </a:solidFill>
                <a:latin typeface="Candara" pitchFamily="34" charset="0"/>
                <a:cs typeface="Times New Roman"/>
              </a:rPr>
              <a:t>• </a:t>
            </a:r>
            <a:r>
              <a:rPr lang="sl-SI" sz="1600" b="1" dirty="0">
                <a:solidFill>
                  <a:schemeClr val="bg1"/>
                </a:solidFill>
                <a:latin typeface="Candara" pitchFamily="34" charset="0"/>
                <a:cs typeface="Times New Roman"/>
              </a:rPr>
              <a:t>part-</a:t>
            </a:r>
            <a:r>
              <a:rPr lang="sl-SI" sz="1600" b="1" dirty="0" err="1">
                <a:solidFill>
                  <a:schemeClr val="bg1"/>
                </a:solidFill>
                <a:latin typeface="Candara" pitchFamily="34" charset="0"/>
                <a:cs typeface="Times New Roman"/>
              </a:rPr>
              <a:t>of</a:t>
            </a:r>
            <a:r>
              <a:rPr lang="sl-SI" sz="1600" b="1" dirty="0">
                <a:solidFill>
                  <a:schemeClr val="bg1"/>
                </a:solidFill>
                <a:latin typeface="Candara" pitchFamily="34" charset="0"/>
                <a:cs typeface="Times New Roman"/>
              </a:rPr>
              <a:t>-</a:t>
            </a:r>
            <a:r>
              <a:rPr lang="sl-SI" sz="1600" b="1" dirty="0" err="1">
                <a:solidFill>
                  <a:schemeClr val="bg1"/>
                </a:solidFill>
                <a:latin typeface="Candara" pitchFamily="34" charset="0"/>
                <a:cs typeface="Times New Roman"/>
              </a:rPr>
              <a:t>speech</a:t>
            </a:r>
            <a:r>
              <a:rPr lang="sl-SI" dirty="0" err="1">
                <a:solidFill>
                  <a:schemeClr val="bg1"/>
                </a:solidFill>
                <a:latin typeface="Candara" pitchFamily="34" charset="0"/>
              </a:rPr>
              <a:t>	</a:t>
            </a:r>
            <a:r>
              <a:rPr lang="sl-SI" dirty="0">
                <a:solidFill>
                  <a:schemeClr val="bg1"/>
                </a:solidFill>
                <a:latin typeface="Candara" pitchFamily="34" charset="0"/>
              </a:rPr>
              <a:t>  	</a:t>
            </a:r>
            <a:r>
              <a:rPr lang="sl-SI" sz="1600" dirty="0" err="1">
                <a:solidFill>
                  <a:schemeClr val="bg1"/>
                </a:solidFill>
                <a:latin typeface="Candara" pitchFamily="34" charset="0"/>
              </a:rPr>
              <a:t>verb</a:t>
            </a:r>
            <a:r>
              <a:rPr lang="sl-SI" dirty="0">
                <a:solidFill>
                  <a:schemeClr val="bg1"/>
                </a:solidFill>
                <a:latin typeface="Candara" pitchFamily="34" charset="0"/>
              </a:rPr>
              <a:t>	</a:t>
            </a:r>
            <a:endParaRPr lang="en-US" dirty="0">
              <a:solidFill>
                <a:schemeClr val="bg1"/>
              </a:solidFill>
              <a:latin typeface="Candara" pitchFamily="34" charset="0"/>
            </a:endParaRPr>
          </a:p>
        </p:txBody>
      </p:sp>
      <p:sp>
        <p:nvSpPr>
          <p:cNvPr id="7" name="TextBox 6"/>
          <p:cNvSpPr txBox="1"/>
          <p:nvPr/>
        </p:nvSpPr>
        <p:spPr>
          <a:xfrm>
            <a:off x="2422456" y="6381328"/>
            <a:ext cx="8064896" cy="338554"/>
          </a:xfrm>
          <a:prstGeom prst="rect">
            <a:avLst/>
          </a:prstGeom>
          <a:noFill/>
          <a:ln>
            <a:noFill/>
          </a:ln>
          <a:effectLst/>
        </p:spPr>
        <p:style>
          <a:lnRef idx="1">
            <a:schemeClr val="dk1"/>
          </a:lnRef>
          <a:fillRef idx="2">
            <a:schemeClr val="dk1"/>
          </a:fillRef>
          <a:effectRef idx="1">
            <a:schemeClr val="dk1"/>
          </a:effectRef>
          <a:fontRef idx="minor">
            <a:schemeClr val="dk1"/>
          </a:fontRef>
        </p:style>
        <p:txBody>
          <a:bodyPr wrap="square" rtlCol="0">
            <a:spAutoFit/>
          </a:bodyPr>
          <a:lstStyle/>
          <a:p>
            <a:r>
              <a:rPr lang="sl-SI" sz="1600" b="1" dirty="0">
                <a:solidFill>
                  <a:schemeClr val="bg1"/>
                </a:solidFill>
                <a:latin typeface="Candara" pitchFamily="34" charset="0"/>
              </a:rPr>
              <a:t>VI. PHRASEOLOGY   </a:t>
            </a:r>
            <a:r>
              <a:rPr lang="sl-SI" sz="1600" b="1" dirty="0">
                <a:solidFill>
                  <a:schemeClr val="bg1"/>
                </a:solidFill>
                <a:latin typeface="Candara" pitchFamily="34" charset="0"/>
                <a:cs typeface="Times New Roman"/>
              </a:rPr>
              <a:t>•</a:t>
            </a:r>
            <a:r>
              <a:rPr lang="sl-SI" sz="1600" b="1" dirty="0">
                <a:solidFill>
                  <a:schemeClr val="bg1"/>
                </a:solidFill>
                <a:latin typeface="Candara" pitchFamily="34" charset="0"/>
              </a:rPr>
              <a:t> </a:t>
            </a:r>
            <a:r>
              <a:rPr lang="sl-SI" sz="1600" b="1" dirty="0" err="1">
                <a:solidFill>
                  <a:schemeClr val="bg1"/>
                </a:solidFill>
                <a:latin typeface="Candara" pitchFamily="34" charset="0"/>
              </a:rPr>
              <a:t>phraseological</a:t>
            </a:r>
            <a:r>
              <a:rPr lang="sl-SI" sz="1600" b="1" dirty="0">
                <a:solidFill>
                  <a:schemeClr val="bg1"/>
                </a:solidFill>
                <a:latin typeface="Candara" pitchFamily="34" charset="0"/>
              </a:rPr>
              <a:t> </a:t>
            </a:r>
            <a:r>
              <a:rPr lang="sl-SI" sz="1600" b="1" dirty="0" err="1">
                <a:solidFill>
                  <a:schemeClr val="bg1"/>
                </a:solidFill>
                <a:latin typeface="Candara" pitchFamily="34" charset="0"/>
              </a:rPr>
              <a:t>units</a:t>
            </a:r>
            <a:endParaRPr lang="en-US" sz="1600" b="1" dirty="0">
              <a:solidFill>
                <a:schemeClr val="bg1"/>
              </a:solidFill>
              <a:latin typeface="Candara" pitchFamily="34" charset="0"/>
            </a:endParaRPr>
          </a:p>
        </p:txBody>
      </p:sp>
      <p:sp>
        <p:nvSpPr>
          <p:cNvPr id="8" name="Rounded Rectangle 7"/>
          <p:cNvSpPr/>
          <p:nvPr/>
        </p:nvSpPr>
        <p:spPr>
          <a:xfrm>
            <a:off x="2206432" y="980728"/>
            <a:ext cx="8712968" cy="5328592"/>
          </a:xfrm>
          <a:prstGeom prst="roundRect">
            <a:avLst/>
          </a:prstGeom>
          <a:solidFill>
            <a:schemeClr val="accent2"/>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9" name="TextBox 8"/>
          <p:cNvSpPr txBox="1"/>
          <p:nvPr/>
        </p:nvSpPr>
        <p:spPr>
          <a:xfrm>
            <a:off x="2422456" y="1052737"/>
            <a:ext cx="8496944" cy="1508105"/>
          </a:xfrm>
          <a:prstGeom prst="rect">
            <a:avLst/>
          </a:prstGeom>
          <a:noFill/>
          <a:ln>
            <a:noFill/>
          </a:ln>
          <a:effectLst>
            <a:outerShdw blurRad="50800" dist="38100" dir="13500000" algn="br" rotWithShape="0">
              <a:schemeClr val="bg2">
                <a:lumMod val="75000"/>
                <a:alpha val="40000"/>
              </a:schemeClr>
            </a:outerShdw>
          </a:effectLst>
        </p:spPr>
        <p:style>
          <a:lnRef idx="1">
            <a:schemeClr val="dk1"/>
          </a:lnRef>
          <a:fillRef idx="2">
            <a:schemeClr val="dk1"/>
          </a:fillRef>
          <a:effectRef idx="1">
            <a:schemeClr val="dk1"/>
          </a:effectRef>
          <a:fontRef idx="minor">
            <a:schemeClr val="dk1"/>
          </a:fontRef>
        </p:style>
        <p:txBody>
          <a:bodyPr wrap="square" rtlCol="0">
            <a:spAutoFit/>
          </a:bodyPr>
          <a:lstStyle/>
          <a:p>
            <a:r>
              <a:rPr lang="sl-SI" b="1" dirty="0">
                <a:latin typeface="+mj-lt"/>
              </a:rPr>
              <a:t>  </a:t>
            </a:r>
            <a:r>
              <a:rPr lang="sl-SI" b="1" dirty="0">
                <a:latin typeface="Candara" pitchFamily="34" charset="0"/>
              </a:rPr>
              <a:t>II. SENSE                </a:t>
            </a:r>
            <a:r>
              <a:rPr lang="sl-SI" sz="1600" b="1" dirty="0">
                <a:latin typeface="Candara" pitchFamily="34" charset="0"/>
                <a:cs typeface="Times New Roman"/>
              </a:rPr>
              <a:t>• </a:t>
            </a:r>
            <a:r>
              <a:rPr lang="sl-SI" sz="1600" b="1" dirty="0" err="1">
                <a:latin typeface="Candara" pitchFamily="34" charset="0"/>
                <a:cs typeface="Times New Roman"/>
              </a:rPr>
              <a:t>indicator	</a:t>
            </a:r>
            <a:r>
              <a:rPr lang="sl-SI" sz="1600" b="1" dirty="0" err="1">
                <a:solidFill>
                  <a:schemeClr val="accent2">
                    <a:lumMod val="75000"/>
                  </a:schemeClr>
                </a:solidFill>
                <a:latin typeface="Candara" pitchFamily="34" charset="0"/>
              </a:rPr>
              <a:t>	</a:t>
            </a:r>
            <a:r>
              <a:rPr lang="sl-SI" sz="1600" b="1" i="1" dirty="0">
                <a:latin typeface="Candara" pitchFamily="34" charset="0"/>
              </a:rPr>
              <a:t>1. daniti se	(</a:t>
            </a:r>
            <a:r>
              <a:rPr lang="sl-SI" sz="1600" b="1" i="1" dirty="0" err="1">
                <a:latin typeface="Candara" pitchFamily="34" charset="0"/>
              </a:rPr>
              <a:t>day</a:t>
            </a:r>
            <a:r>
              <a:rPr lang="sl-SI" sz="1600" b="1" i="1" dirty="0">
                <a:latin typeface="Candara" pitchFamily="34" charset="0"/>
              </a:rPr>
              <a:t>)</a:t>
            </a:r>
            <a:r>
              <a:rPr lang="sl-SI" sz="1600" b="1" dirty="0">
                <a:latin typeface="Candara" pitchFamily="34" charset="0"/>
              </a:rPr>
              <a:t>	</a:t>
            </a:r>
            <a:r>
              <a:rPr lang="sl-SI" sz="1600" b="1" i="1" dirty="0">
                <a:latin typeface="Candara" pitchFamily="34" charset="0"/>
              </a:rPr>
              <a:t>2. dojemati (</a:t>
            </a:r>
            <a:r>
              <a:rPr lang="sl-SI" sz="1600" b="1" i="1" dirty="0" err="1">
                <a:latin typeface="Candara" pitchFamily="34" charset="0"/>
              </a:rPr>
              <a:t>understand</a:t>
            </a:r>
            <a:r>
              <a:rPr lang="sl-SI" sz="1600" b="1" i="1" dirty="0">
                <a:latin typeface="Candara" pitchFamily="34" charset="0"/>
              </a:rPr>
              <a:t>)</a:t>
            </a:r>
          </a:p>
          <a:p>
            <a:r>
              <a:rPr lang="sl-SI" sz="1600" b="1" i="1" dirty="0">
                <a:latin typeface="Candara" pitchFamily="34" charset="0"/>
              </a:rPr>
              <a:t>        </a:t>
            </a:r>
            <a:endParaRPr lang="sl-SI" sz="1600" b="1" dirty="0">
              <a:latin typeface="Candara" pitchFamily="34" charset="0"/>
            </a:endParaRPr>
          </a:p>
          <a:p>
            <a:r>
              <a:rPr lang="sl-SI" sz="1600" i="1" dirty="0">
                <a:latin typeface="Candara" pitchFamily="34" charset="0"/>
              </a:rPr>
              <a:t>                                           </a:t>
            </a:r>
            <a:r>
              <a:rPr lang="sl-SI" sz="1600" dirty="0">
                <a:latin typeface="Candara" pitchFamily="34" charset="0"/>
                <a:cs typeface="Times New Roman"/>
              </a:rPr>
              <a:t>• </a:t>
            </a:r>
            <a:r>
              <a:rPr lang="sl-SI" sz="1600" b="1" dirty="0" err="1">
                <a:solidFill>
                  <a:schemeClr val="tx1"/>
                </a:solidFill>
                <a:latin typeface="Candara" pitchFamily="34" charset="0"/>
                <a:cs typeface="Times New Roman"/>
              </a:rPr>
              <a:t>semantic</a:t>
            </a:r>
            <a:r>
              <a:rPr lang="sl-SI" sz="1600" b="1" dirty="0">
                <a:solidFill>
                  <a:schemeClr val="tx1"/>
                </a:solidFill>
                <a:latin typeface="Candara" pitchFamily="34" charset="0"/>
                <a:cs typeface="Times New Roman"/>
              </a:rPr>
              <a:t> </a:t>
            </a:r>
            <a:r>
              <a:rPr lang="sl-SI" sz="1600" b="1" dirty="0" err="1">
                <a:solidFill>
                  <a:schemeClr val="tx1"/>
                </a:solidFill>
                <a:latin typeface="Candara" pitchFamily="34" charset="0"/>
                <a:cs typeface="Times New Roman"/>
              </a:rPr>
              <a:t>frame</a:t>
            </a:r>
            <a:r>
              <a:rPr lang="sl-SI" sz="1600" i="1" dirty="0" err="1">
                <a:latin typeface="Candara" pitchFamily="34" charset="0"/>
              </a:rPr>
              <a:t>	</a:t>
            </a:r>
            <a:r>
              <a:rPr lang="sl-SI" sz="1300" dirty="0">
                <a:latin typeface="Candara" pitchFamily="34" charset="0"/>
              </a:rPr>
              <a:t>ko se svita </a:t>
            </a:r>
            <a:r>
              <a:rPr lang="sl-SI" sz="1300" b="1" dirty="0">
                <a:latin typeface="Candara" pitchFamily="34" charset="0"/>
              </a:rPr>
              <a:t>DAN</a:t>
            </a:r>
            <a:r>
              <a:rPr lang="sl-SI" sz="1300" dirty="0">
                <a:latin typeface="Candara" pitchFamily="34" charset="0"/>
              </a:rPr>
              <a:t>.	če se </a:t>
            </a:r>
            <a:r>
              <a:rPr lang="sl-SI" sz="1300" b="1" dirty="0">
                <a:latin typeface="Candara" pitchFamily="34" charset="0"/>
              </a:rPr>
              <a:t>ČLOVEKU</a:t>
            </a:r>
            <a:r>
              <a:rPr lang="sl-SI" sz="1300" dirty="0">
                <a:latin typeface="Candara" pitchFamily="34" charset="0"/>
              </a:rPr>
              <a:t> začne svitati o nekem</a:t>
            </a:r>
          </a:p>
          <a:p>
            <a:r>
              <a:rPr lang="sl-SI" sz="1600" i="1" dirty="0">
                <a:latin typeface="Candara" pitchFamily="34" charset="0"/>
              </a:rPr>
              <a:t>		</a:t>
            </a:r>
            <a:r>
              <a:rPr lang="sl-SI" sz="1600" b="1" dirty="0">
                <a:latin typeface="Candara" pitchFamily="34" charset="0"/>
              </a:rPr>
              <a:t>  </a:t>
            </a:r>
            <a:r>
              <a:rPr lang="sl-SI" sz="1600" b="1" dirty="0">
                <a:solidFill>
                  <a:schemeClr val="accent2">
                    <a:lumMod val="75000"/>
                  </a:schemeClr>
                </a:solidFill>
                <a:latin typeface="Candara" pitchFamily="34" charset="0"/>
              </a:rPr>
              <a:t>	</a:t>
            </a:r>
            <a:r>
              <a:rPr lang="sl-SI" sz="1600" i="1" dirty="0">
                <a:latin typeface="Candara" pitchFamily="34" charset="0"/>
              </a:rPr>
              <a:t>	</a:t>
            </a:r>
            <a:r>
              <a:rPr lang="sl-SI" sz="1300" dirty="0">
                <a:latin typeface="Candara" pitchFamily="34" charset="0"/>
              </a:rPr>
              <a:t>začne vzhajati sonce	</a:t>
            </a:r>
            <a:r>
              <a:rPr lang="sl-SI" sz="1300" b="1" dirty="0">
                <a:latin typeface="Candara" pitchFamily="34" charset="0"/>
              </a:rPr>
              <a:t>DOGAJANJU</a:t>
            </a:r>
            <a:r>
              <a:rPr lang="sl-SI" sz="1300" dirty="0">
                <a:latin typeface="Candara" pitchFamily="34" charset="0"/>
              </a:rPr>
              <a:t>. začne dojemati. kar</a:t>
            </a:r>
            <a:r>
              <a:rPr lang="sl-SI" sz="1200" dirty="0">
                <a:latin typeface="Candara" pitchFamily="34" charset="0"/>
              </a:rPr>
              <a:t>							</a:t>
            </a:r>
            <a:r>
              <a:rPr lang="sl-SI" sz="1300" dirty="0">
                <a:latin typeface="Candara" pitchFamily="34" charset="0"/>
              </a:rPr>
              <a:t>prej ni vedel. ali pa je bilo to pred 							njim  skrito 	</a:t>
            </a:r>
            <a:endParaRPr lang="en-US" sz="1300" dirty="0">
              <a:latin typeface="Candara" pitchFamily="34" charset="0"/>
            </a:endParaRPr>
          </a:p>
        </p:txBody>
      </p:sp>
      <p:sp>
        <p:nvSpPr>
          <p:cNvPr id="10" name="Flowchart: Alternate Process 9"/>
          <p:cNvSpPr/>
          <p:nvPr/>
        </p:nvSpPr>
        <p:spPr>
          <a:xfrm>
            <a:off x="2494464" y="2492896"/>
            <a:ext cx="8496944" cy="3448974"/>
          </a:xfrm>
          <a:prstGeom prst="flowChartAlternateProcess">
            <a:avLst/>
          </a:prstGeom>
          <a:solidFill>
            <a:schemeClr val="accent5"/>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
        <p:nvSpPr>
          <p:cNvPr id="11" name="TextBox 10"/>
          <p:cNvSpPr txBox="1"/>
          <p:nvPr/>
        </p:nvSpPr>
        <p:spPr>
          <a:xfrm>
            <a:off x="2422456" y="2571746"/>
            <a:ext cx="8352928" cy="1400383"/>
          </a:xfrm>
          <a:prstGeom prst="rect">
            <a:avLst/>
          </a:prstGeom>
          <a:noFill/>
          <a:effectLst/>
        </p:spPr>
        <p:txBody>
          <a:bodyPr wrap="square" rtlCol="0">
            <a:spAutoFit/>
          </a:bodyPr>
          <a:lstStyle/>
          <a:p>
            <a:r>
              <a:rPr lang="sl-SI" sz="1600" b="1" dirty="0">
                <a:solidFill>
                  <a:schemeClr val="dk1"/>
                </a:solidFill>
                <a:latin typeface="+mj-lt"/>
              </a:rPr>
              <a:t>    </a:t>
            </a:r>
            <a:r>
              <a:rPr lang="sl-SI" sz="1600" b="1" dirty="0">
                <a:solidFill>
                  <a:schemeClr val="dk1"/>
                </a:solidFill>
                <a:latin typeface="Candara" pitchFamily="34" charset="0"/>
              </a:rPr>
              <a:t>III. SYNTAX	•</a:t>
            </a:r>
            <a:r>
              <a:rPr lang="sl-SI" sz="1600" b="1" dirty="0">
                <a:solidFill>
                  <a:schemeClr val="accent2">
                    <a:lumMod val="75000"/>
                  </a:schemeClr>
                </a:solidFill>
                <a:latin typeface="Candara" pitchFamily="34" charset="0"/>
              </a:rPr>
              <a:t> </a:t>
            </a:r>
            <a:r>
              <a:rPr lang="sl-SI" sz="1600" b="1" dirty="0" err="1">
                <a:latin typeface="Candara" pitchFamily="34" charset="0"/>
              </a:rPr>
              <a:t>lable</a:t>
            </a:r>
            <a:r>
              <a:rPr lang="sl-SI" dirty="0" err="1">
                <a:latin typeface="Candara" pitchFamily="34" charset="0"/>
              </a:rPr>
              <a:t>	</a:t>
            </a:r>
            <a:r>
              <a:rPr lang="sl-SI" dirty="0">
                <a:latin typeface="Candara" pitchFamily="34" charset="0"/>
              </a:rPr>
              <a:t>              </a:t>
            </a:r>
            <a:r>
              <a:rPr lang="sl-SI" sz="1400" dirty="0" err="1">
                <a:solidFill>
                  <a:schemeClr val="dk1"/>
                </a:solidFill>
                <a:latin typeface="Candara" pitchFamily="34" charset="0"/>
              </a:rPr>
              <a:t>only</a:t>
            </a:r>
            <a:r>
              <a:rPr lang="sl-SI" sz="1400" dirty="0">
                <a:solidFill>
                  <a:schemeClr val="dk1"/>
                </a:solidFill>
                <a:latin typeface="Candara" pitchFamily="34" charset="0"/>
              </a:rPr>
              <a:t> in 3rd </a:t>
            </a:r>
            <a:r>
              <a:rPr lang="sl-SI" sz="1400" dirty="0" err="1">
                <a:solidFill>
                  <a:schemeClr val="dk1"/>
                </a:solidFill>
                <a:latin typeface="Candara" pitchFamily="34" charset="0"/>
              </a:rPr>
              <a:t>pers</a:t>
            </a:r>
            <a:r>
              <a:rPr lang="sl-SI" sz="1400" dirty="0">
                <a:solidFill>
                  <a:schemeClr val="dk1"/>
                </a:solidFill>
                <a:latin typeface="Candara" pitchFamily="34" charset="0"/>
              </a:rPr>
              <a:t>.</a:t>
            </a:r>
          </a:p>
          <a:p>
            <a:r>
              <a:rPr lang="sl-SI" sz="1400" dirty="0">
                <a:solidFill>
                  <a:schemeClr val="dk1"/>
                </a:solidFill>
                <a:latin typeface="Candara" pitchFamily="34" charset="0"/>
                <a:cs typeface="Times New Roman"/>
              </a:rPr>
              <a:t>		</a:t>
            </a:r>
            <a:r>
              <a:rPr lang="sl-SI" dirty="0">
                <a:latin typeface="Candara" pitchFamily="34" charset="0"/>
                <a:cs typeface="Times New Roman"/>
              </a:rPr>
              <a:t>•</a:t>
            </a:r>
            <a:r>
              <a:rPr lang="sl-SI" sz="1600" b="1" dirty="0">
                <a:solidFill>
                  <a:schemeClr val="accent2">
                    <a:lumMod val="75000"/>
                  </a:schemeClr>
                </a:solidFill>
                <a:latin typeface="Candara" pitchFamily="34" charset="0"/>
              </a:rPr>
              <a:t> </a:t>
            </a:r>
            <a:r>
              <a:rPr lang="sl-SI" sz="1600" b="1" dirty="0" err="1">
                <a:latin typeface="Candara" pitchFamily="34" charset="0"/>
              </a:rPr>
              <a:t>structure</a:t>
            </a:r>
            <a:r>
              <a:rPr lang="sl-SI" sz="1600" b="1" dirty="0">
                <a:solidFill>
                  <a:schemeClr val="accent2">
                    <a:lumMod val="75000"/>
                  </a:schemeClr>
                </a:solidFill>
                <a:latin typeface="Candara" pitchFamily="34" charset="0"/>
              </a:rPr>
              <a:t>   	</a:t>
            </a:r>
            <a:r>
              <a:rPr lang="sl-SI" sz="1600" b="1" dirty="0">
                <a:latin typeface="Candara" pitchFamily="34" charset="0"/>
              </a:rPr>
              <a:t>gbz Inf-GBZ	rbz GBZ</a:t>
            </a:r>
            <a:endParaRPr lang="sl-SI" sz="1600" b="1" dirty="0">
              <a:solidFill>
                <a:schemeClr val="bg1"/>
              </a:solidFill>
              <a:latin typeface="Candara" pitchFamily="34" charset="0"/>
            </a:endParaRPr>
          </a:p>
          <a:p>
            <a:r>
              <a:rPr lang="sl-SI" dirty="0">
                <a:latin typeface="Candara" pitchFamily="34" charset="0"/>
                <a:cs typeface="Times New Roman"/>
              </a:rPr>
              <a:t>		•</a:t>
            </a:r>
            <a:r>
              <a:rPr lang="sl-SI" sz="1600" b="1" dirty="0">
                <a:solidFill>
                  <a:schemeClr val="accent2">
                    <a:lumMod val="75000"/>
                  </a:schemeClr>
                </a:solidFill>
                <a:latin typeface="Candara" pitchFamily="34" charset="0"/>
              </a:rPr>
              <a:t> </a:t>
            </a:r>
            <a:r>
              <a:rPr lang="sl-SI" sz="1600" b="1" dirty="0" err="1">
                <a:latin typeface="Candara" pitchFamily="34" charset="0"/>
              </a:rPr>
              <a:t>pattern</a:t>
            </a:r>
            <a:r>
              <a:rPr lang="sl-SI" sz="1600" b="1" dirty="0" err="1">
                <a:solidFill>
                  <a:schemeClr val="accent2">
                    <a:lumMod val="75000"/>
                  </a:schemeClr>
                </a:solidFill>
                <a:latin typeface="Candara" pitchFamily="34" charset="0"/>
              </a:rPr>
              <a:t>		</a:t>
            </a:r>
            <a:r>
              <a:rPr lang="sl-SI" sz="1300" b="1" dirty="0">
                <a:solidFill>
                  <a:schemeClr val="accent2">
                    <a:lumMod val="75000"/>
                  </a:schemeClr>
                </a:solidFill>
                <a:latin typeface="Candara" pitchFamily="34" charset="0"/>
                <a:cs typeface="Calibri"/>
              </a:rPr>
              <a:t> </a:t>
            </a:r>
            <a:r>
              <a:rPr lang="sl-SI" sz="1300" i="1" dirty="0">
                <a:solidFill>
                  <a:schemeClr val="dk1"/>
                </a:solidFill>
                <a:latin typeface="Candara" pitchFamily="34" charset="0"/>
              </a:rPr>
              <a:t>kaj se svita</a:t>
            </a:r>
            <a:r>
              <a:rPr lang="sl-SI" sz="1300" b="1" dirty="0">
                <a:solidFill>
                  <a:schemeClr val="accent2">
                    <a:lumMod val="75000"/>
                  </a:schemeClr>
                </a:solidFill>
                <a:latin typeface="Candara" pitchFamily="34" charset="0"/>
              </a:rPr>
              <a:t>	</a:t>
            </a:r>
            <a:r>
              <a:rPr lang="sl-SI" sz="1300" b="1" dirty="0">
                <a:solidFill>
                  <a:schemeClr val="accent2">
                    <a:lumMod val="75000"/>
                  </a:schemeClr>
                </a:solidFill>
                <a:latin typeface="Candara" pitchFamily="34" charset="0"/>
                <a:cs typeface="Calibri"/>
              </a:rPr>
              <a:t>                          </a:t>
            </a:r>
            <a:r>
              <a:rPr lang="sl-SI" sz="1300" i="1" dirty="0">
                <a:solidFill>
                  <a:schemeClr val="dk1"/>
                </a:solidFill>
                <a:latin typeface="Candara" pitchFamily="34" charset="0"/>
              </a:rPr>
              <a:t>komu se svita o čem 	</a:t>
            </a:r>
            <a:r>
              <a:rPr lang="sl-SI" sz="1300" b="1" dirty="0">
                <a:solidFill>
                  <a:schemeClr val="accent2">
                    <a:lumMod val="75000"/>
                  </a:schemeClr>
                </a:solidFill>
                <a:latin typeface="Candara" pitchFamily="34" charset="0"/>
                <a:cs typeface="Calibri"/>
              </a:rPr>
              <a:t>             				 </a:t>
            </a:r>
            <a:r>
              <a:rPr lang="sl-SI" sz="1300" i="1" dirty="0">
                <a:solidFill>
                  <a:schemeClr val="dk1"/>
                </a:solidFill>
                <a:latin typeface="Candara" pitchFamily="34" charset="0"/>
              </a:rPr>
              <a:t>(</a:t>
            </a:r>
            <a:r>
              <a:rPr lang="sl-SI" sz="1300" i="1" dirty="0" err="1">
                <a:solidFill>
                  <a:schemeClr val="dk1"/>
                </a:solidFill>
                <a:latin typeface="Candara" pitchFamily="34" charset="0"/>
              </a:rPr>
              <a:t>sth</a:t>
            </a:r>
            <a:r>
              <a:rPr lang="sl-SI" sz="1300" i="1" dirty="0">
                <a:solidFill>
                  <a:schemeClr val="dk1"/>
                </a:solidFill>
                <a:latin typeface="Candara" pitchFamily="34" charset="0"/>
              </a:rPr>
              <a:t> is </a:t>
            </a:r>
            <a:r>
              <a:rPr lang="sl-SI" sz="1300" i="1" dirty="0" err="1">
                <a:solidFill>
                  <a:schemeClr val="dk1"/>
                </a:solidFill>
                <a:latin typeface="Candara" pitchFamily="34" charset="0"/>
              </a:rPr>
              <a:t>dawning</a:t>
            </a:r>
            <a:r>
              <a:rPr lang="sl-SI" sz="1300" i="1" dirty="0">
                <a:solidFill>
                  <a:schemeClr val="dk1"/>
                </a:solidFill>
                <a:latin typeface="Candara" pitchFamily="34" charset="0"/>
              </a:rPr>
              <a:t>) </a:t>
            </a:r>
            <a:r>
              <a:rPr lang="sl-SI" sz="1300" b="1" dirty="0">
                <a:solidFill>
                  <a:schemeClr val="accent2">
                    <a:lumMod val="75000"/>
                  </a:schemeClr>
                </a:solidFill>
                <a:latin typeface="Candara" pitchFamily="34" charset="0"/>
                <a:cs typeface="Calibri"/>
              </a:rPr>
              <a:t>	</a:t>
            </a:r>
            <a:r>
              <a:rPr lang="sl-SI" sz="1300" i="1" dirty="0">
                <a:solidFill>
                  <a:schemeClr val="dk1"/>
                </a:solidFill>
                <a:latin typeface="Candara" pitchFamily="34" charset="0"/>
              </a:rPr>
              <a:t>(</a:t>
            </a:r>
            <a:r>
              <a:rPr lang="sl-SI" sz="1300" i="1" dirty="0" err="1">
                <a:solidFill>
                  <a:schemeClr val="dk1"/>
                </a:solidFill>
                <a:latin typeface="Candara" pitchFamily="34" charset="0"/>
              </a:rPr>
              <a:t>sth</a:t>
            </a:r>
            <a:r>
              <a:rPr lang="sl-SI" sz="1300" i="1" dirty="0">
                <a:solidFill>
                  <a:schemeClr val="dk1"/>
                </a:solidFill>
                <a:latin typeface="Candara" pitchFamily="34" charset="0"/>
              </a:rPr>
              <a:t> is </a:t>
            </a:r>
            <a:r>
              <a:rPr lang="sl-SI" sz="1300" i="1" dirty="0" err="1">
                <a:solidFill>
                  <a:schemeClr val="dk1"/>
                </a:solidFill>
                <a:latin typeface="Candara" pitchFamily="34" charset="0"/>
              </a:rPr>
              <a:t>dawning</a:t>
            </a:r>
            <a:r>
              <a:rPr lang="sl-SI" sz="1300" i="1" dirty="0">
                <a:solidFill>
                  <a:schemeClr val="dk1"/>
                </a:solidFill>
                <a:latin typeface="Candara" pitchFamily="34" charset="0"/>
              </a:rPr>
              <a:t> to </a:t>
            </a:r>
            <a:r>
              <a:rPr lang="sl-SI" sz="1300" i="1" dirty="0" err="1">
                <a:solidFill>
                  <a:schemeClr val="dk1"/>
                </a:solidFill>
                <a:latin typeface="Candara" pitchFamily="34" charset="0"/>
              </a:rPr>
              <a:t>sb</a:t>
            </a:r>
            <a:r>
              <a:rPr lang="sl-SI" sz="1300" i="1" dirty="0">
                <a:solidFill>
                  <a:schemeClr val="dk1"/>
                </a:solidFill>
                <a:latin typeface="Candara" pitchFamily="34" charset="0"/>
              </a:rPr>
              <a:t> </a:t>
            </a:r>
            <a:r>
              <a:rPr lang="sl-SI" sz="1300" i="1" dirty="0" err="1">
                <a:solidFill>
                  <a:schemeClr val="dk1"/>
                </a:solidFill>
                <a:latin typeface="Candara" pitchFamily="34" charset="0"/>
              </a:rPr>
              <a:t>about</a:t>
            </a:r>
            <a:r>
              <a:rPr lang="sl-SI" sz="1300" i="1" dirty="0">
                <a:solidFill>
                  <a:schemeClr val="dk1"/>
                </a:solidFill>
                <a:latin typeface="Candara" pitchFamily="34" charset="0"/>
              </a:rPr>
              <a:t> </a:t>
            </a:r>
            <a:r>
              <a:rPr lang="sl-SI" sz="1300" i="1" dirty="0" err="1">
                <a:solidFill>
                  <a:schemeClr val="dk1"/>
                </a:solidFill>
                <a:latin typeface="Candara" pitchFamily="34" charset="0"/>
              </a:rPr>
              <a:t>sth</a:t>
            </a:r>
            <a:r>
              <a:rPr lang="sl-SI" sz="1300" i="1" dirty="0">
                <a:solidFill>
                  <a:schemeClr val="dk1"/>
                </a:solidFill>
                <a:latin typeface="Candara" pitchFamily="34" charset="0"/>
              </a:rPr>
              <a:t>)</a:t>
            </a:r>
          </a:p>
          <a:p>
            <a:r>
              <a:rPr lang="sl-SI" dirty="0">
                <a:latin typeface="Candara" pitchFamily="34" charset="0"/>
                <a:cs typeface="Times New Roman"/>
              </a:rPr>
              <a:t>		• </a:t>
            </a:r>
            <a:r>
              <a:rPr lang="sl-SI" sz="1600" b="1" dirty="0" err="1">
                <a:latin typeface="Candara" pitchFamily="34" charset="0"/>
                <a:cs typeface="Times New Roman"/>
              </a:rPr>
              <a:t>synt</a:t>
            </a:r>
            <a:r>
              <a:rPr lang="sl-SI" sz="1600" b="1" dirty="0">
                <a:latin typeface="Candara" pitchFamily="34" charset="0"/>
                <a:cs typeface="Times New Roman"/>
              </a:rPr>
              <a:t>. </a:t>
            </a:r>
            <a:r>
              <a:rPr lang="sl-SI" sz="1600" b="1" dirty="0" err="1">
                <a:latin typeface="Candara" pitchFamily="34" charset="0"/>
                <a:cs typeface="Times New Roman"/>
              </a:rPr>
              <a:t>combin</a:t>
            </a:r>
            <a:r>
              <a:rPr lang="sl-SI" sz="1600" b="1" dirty="0">
                <a:latin typeface="Candara" pitchFamily="34" charset="0"/>
                <a:cs typeface="Times New Roman"/>
              </a:rPr>
              <a:t>.</a:t>
            </a:r>
            <a:endParaRPr lang="en-US" sz="1600" b="1" dirty="0">
              <a:solidFill>
                <a:schemeClr val="accent2">
                  <a:lumMod val="75000"/>
                </a:schemeClr>
              </a:solidFill>
              <a:latin typeface="Candara" pitchFamily="34" charset="0"/>
            </a:endParaRPr>
          </a:p>
        </p:txBody>
      </p:sp>
      <p:sp>
        <p:nvSpPr>
          <p:cNvPr id="12" name="TextBox 11"/>
          <p:cNvSpPr txBox="1"/>
          <p:nvPr/>
        </p:nvSpPr>
        <p:spPr>
          <a:xfrm>
            <a:off x="2422456" y="5877272"/>
            <a:ext cx="7920880" cy="369332"/>
          </a:xfrm>
          <a:prstGeom prst="rect">
            <a:avLst/>
          </a:prstGeom>
          <a:noFill/>
        </p:spPr>
        <p:txBody>
          <a:bodyPr wrap="square" rtlCol="0">
            <a:spAutoFit/>
          </a:bodyPr>
          <a:lstStyle/>
          <a:p>
            <a:r>
              <a:rPr lang="sl-SI" dirty="0"/>
              <a:t>		</a:t>
            </a:r>
            <a:r>
              <a:rPr lang="sl-SI" dirty="0">
                <a:latin typeface="Candara" pitchFamily="34" charset="0"/>
              </a:rPr>
              <a:t>  </a:t>
            </a:r>
            <a:r>
              <a:rPr lang="sl-SI" sz="1600" b="1" dirty="0">
                <a:latin typeface="Candara" pitchFamily="34" charset="0"/>
              </a:rPr>
              <a:t>•</a:t>
            </a:r>
            <a:r>
              <a:rPr lang="sl-SI" sz="1600" b="1" dirty="0">
                <a:solidFill>
                  <a:schemeClr val="accent2">
                    <a:lumMod val="75000"/>
                  </a:schemeClr>
                </a:solidFill>
                <a:latin typeface="Candara" pitchFamily="34" charset="0"/>
              </a:rPr>
              <a:t> </a:t>
            </a:r>
            <a:r>
              <a:rPr lang="sl-SI" sz="1600" b="1" dirty="0" err="1">
                <a:latin typeface="Candara" pitchFamily="34" charset="0"/>
              </a:rPr>
              <a:t>multi</a:t>
            </a:r>
            <a:r>
              <a:rPr lang="sl-SI" sz="1600" b="1" dirty="0">
                <a:latin typeface="Candara" pitchFamily="34" charset="0"/>
              </a:rPr>
              <a:t>-</a:t>
            </a:r>
            <a:r>
              <a:rPr lang="sl-SI" sz="1600" b="1" dirty="0" err="1">
                <a:latin typeface="Candara" pitchFamily="34" charset="0"/>
              </a:rPr>
              <a:t>word</a:t>
            </a:r>
            <a:r>
              <a:rPr lang="sl-SI" sz="1600" b="1" dirty="0">
                <a:latin typeface="Candara" pitchFamily="34" charset="0"/>
              </a:rPr>
              <a:t> </a:t>
            </a:r>
            <a:r>
              <a:rPr lang="sl-SI" sz="1600" b="1" dirty="0" err="1">
                <a:latin typeface="Candara" pitchFamily="34" charset="0"/>
              </a:rPr>
              <a:t>unit</a:t>
            </a:r>
            <a:endParaRPr lang="en-US" sz="1600" b="1" dirty="0">
              <a:solidFill>
                <a:schemeClr val="accent2">
                  <a:lumMod val="75000"/>
                </a:schemeClr>
              </a:solidFill>
              <a:latin typeface="Candara" pitchFamily="34" charset="0"/>
            </a:endParaRPr>
          </a:p>
        </p:txBody>
      </p:sp>
      <p:sp>
        <p:nvSpPr>
          <p:cNvPr id="13" name="TextBox 12"/>
          <p:cNvSpPr txBox="1"/>
          <p:nvPr/>
        </p:nvSpPr>
        <p:spPr>
          <a:xfrm>
            <a:off x="2422456" y="4221088"/>
            <a:ext cx="8352928" cy="338554"/>
          </a:xfrm>
          <a:prstGeom prst="rect">
            <a:avLst/>
          </a:prstGeom>
          <a:noFill/>
        </p:spPr>
        <p:txBody>
          <a:bodyPr wrap="square" rtlCol="0">
            <a:spAutoFit/>
          </a:bodyPr>
          <a:lstStyle/>
          <a:p>
            <a:r>
              <a:rPr lang="sl-SI" sz="1600" b="1" dirty="0">
                <a:solidFill>
                  <a:schemeClr val="dk1"/>
                </a:solidFill>
                <a:latin typeface="Candara" pitchFamily="34" charset="0"/>
              </a:rPr>
              <a:t>       IV. COLLOC.	</a:t>
            </a:r>
            <a:r>
              <a:rPr lang="sl-SI" sz="1600" b="1" dirty="0">
                <a:solidFill>
                  <a:schemeClr val="bg1"/>
                </a:solidFill>
                <a:latin typeface="Candara" pitchFamily="34" charset="0"/>
              </a:rPr>
              <a:t> </a:t>
            </a:r>
            <a:r>
              <a:rPr lang="sl-SI" sz="1600" b="1" dirty="0">
                <a:latin typeface="Candara" pitchFamily="34" charset="0"/>
              </a:rPr>
              <a:t>•</a:t>
            </a:r>
            <a:r>
              <a:rPr lang="sl-SI" sz="1600" b="1" dirty="0">
                <a:solidFill>
                  <a:schemeClr val="accent2">
                    <a:lumMod val="75000"/>
                  </a:schemeClr>
                </a:solidFill>
                <a:latin typeface="Candara" pitchFamily="34" charset="0"/>
              </a:rPr>
              <a:t> </a:t>
            </a:r>
            <a:r>
              <a:rPr lang="sl-SI" sz="1600" b="1" dirty="0" err="1">
                <a:latin typeface="Candara" pitchFamily="34" charset="0"/>
              </a:rPr>
              <a:t>collocation</a:t>
            </a:r>
            <a:r>
              <a:rPr lang="sl-SI" sz="1600" b="1" dirty="0">
                <a:latin typeface="Candara" pitchFamily="34" charset="0"/>
              </a:rPr>
              <a:t>     </a:t>
            </a:r>
            <a:r>
              <a:rPr lang="sl-SI" sz="1300" dirty="0">
                <a:latin typeface="Candara" pitchFamily="34" charset="0"/>
              </a:rPr>
              <a:t>[začeti. pričeti] se svitati      [počasi. malo. malce] se svita</a:t>
            </a:r>
            <a:endParaRPr lang="sl-SI" sz="1300" b="1" dirty="0">
              <a:latin typeface="Candara" pitchFamily="34" charset="0"/>
            </a:endParaRPr>
          </a:p>
        </p:txBody>
      </p:sp>
      <p:sp>
        <p:nvSpPr>
          <p:cNvPr id="14" name="TextBox 13"/>
          <p:cNvSpPr txBox="1"/>
          <p:nvPr/>
        </p:nvSpPr>
        <p:spPr>
          <a:xfrm>
            <a:off x="2206432" y="4797153"/>
            <a:ext cx="9145016" cy="1384995"/>
          </a:xfrm>
          <a:prstGeom prst="rect">
            <a:avLst/>
          </a:prstGeom>
          <a:noFill/>
        </p:spPr>
        <p:txBody>
          <a:bodyPr wrap="square" rtlCol="0">
            <a:spAutoFit/>
          </a:bodyPr>
          <a:lstStyle/>
          <a:p>
            <a:r>
              <a:rPr lang="sl-SI" sz="1600" b="1" dirty="0">
                <a:solidFill>
                  <a:schemeClr val="dk1"/>
                </a:solidFill>
                <a:latin typeface="Candara" pitchFamily="34" charset="0"/>
              </a:rPr>
              <a:t>           V. EXAMPLES	</a:t>
            </a:r>
            <a:r>
              <a:rPr lang="sl-SI" sz="1600" b="1" dirty="0">
                <a:solidFill>
                  <a:schemeClr val="bg1"/>
                </a:solidFill>
                <a:latin typeface="Candara" pitchFamily="34" charset="0"/>
              </a:rPr>
              <a:t>     </a:t>
            </a:r>
            <a:r>
              <a:rPr lang="sl-SI" sz="1600" b="1" dirty="0">
                <a:latin typeface="Candara" pitchFamily="34" charset="0"/>
              </a:rPr>
              <a:t>• </a:t>
            </a:r>
            <a:r>
              <a:rPr lang="sl-SI" sz="1600" b="1" dirty="0" err="1">
                <a:latin typeface="Candara" pitchFamily="34" charset="0"/>
              </a:rPr>
              <a:t>example</a:t>
            </a:r>
            <a:r>
              <a:rPr lang="sl-SI" sz="1600" b="1" dirty="0">
                <a:solidFill>
                  <a:schemeClr val="accent2">
                    <a:lumMod val="75000"/>
                  </a:schemeClr>
                </a:solidFill>
                <a:latin typeface="Candara" pitchFamily="34" charset="0"/>
              </a:rPr>
              <a:t>  </a:t>
            </a:r>
            <a:r>
              <a:rPr lang="sl-SI" sz="1400" i="1" dirty="0">
                <a:latin typeface="Candara" pitchFamily="34" charset="0"/>
              </a:rPr>
              <a:t>Preden se začne zjutraj	     Počasi se mi je začelo svitati. </a:t>
            </a:r>
          </a:p>
          <a:p>
            <a:r>
              <a:rPr lang="sl-SI" sz="1400" i="1" dirty="0">
                <a:latin typeface="Candara" pitchFamily="34" charset="0"/>
              </a:rPr>
              <a:t>			         svitati. je najtemnejša noč.     	     zakaj Jasni oči tako žarijo.</a:t>
            </a:r>
          </a:p>
          <a:p>
            <a:endParaRPr lang="sl-SI" sz="1400" dirty="0">
              <a:latin typeface="Candara" pitchFamily="34" charset="0"/>
            </a:endParaRPr>
          </a:p>
          <a:p>
            <a:r>
              <a:rPr lang="sl-SI" sz="1400" dirty="0">
                <a:latin typeface="Candara" pitchFamily="34" charset="0"/>
              </a:rPr>
              <a:t>			        </a:t>
            </a:r>
            <a:r>
              <a:rPr lang="sl-SI" sz="1400" b="1" dirty="0">
                <a:latin typeface="Candara" pitchFamily="34" charset="0"/>
                <a:cs typeface="Calibri"/>
              </a:rPr>
              <a:t> </a:t>
            </a:r>
            <a:r>
              <a:rPr lang="sl-SI" sz="1400" i="1" dirty="0">
                <a:latin typeface="Candara" pitchFamily="34" charset="0"/>
              </a:rPr>
              <a:t>Na vzhodu se je že svital	    Petru se pričenja svitati o nekdanji</a:t>
            </a:r>
          </a:p>
          <a:p>
            <a:r>
              <a:rPr lang="sl-SI" sz="1400" i="1" dirty="0">
                <a:latin typeface="Candara" pitchFamily="34" charset="0"/>
              </a:rPr>
              <a:t>			         dan. ko sta se poslovila.	    zvezi ned Chadom in Heather.</a:t>
            </a:r>
          </a:p>
          <a:p>
            <a:r>
              <a:rPr lang="sl-SI" sz="1200" dirty="0">
                <a:solidFill>
                  <a:schemeClr val="bg1"/>
                </a:solidFill>
                <a:latin typeface="Candara" pitchFamily="34" charset="0"/>
              </a:rPr>
              <a:t>			               </a:t>
            </a:r>
            <a:endParaRPr lang="en-US" sz="1200" dirty="0">
              <a:solidFill>
                <a:schemeClr val="bg1"/>
              </a:solidFill>
              <a:latin typeface="Candara" pitchFamily="34" charset="0"/>
            </a:endParaRPr>
          </a:p>
        </p:txBody>
      </p:sp>
      <p:sp>
        <p:nvSpPr>
          <p:cNvPr id="17" name="Curved Left Arrow 16"/>
          <p:cNvSpPr/>
          <p:nvPr/>
        </p:nvSpPr>
        <p:spPr>
          <a:xfrm>
            <a:off x="7391008" y="2996952"/>
            <a:ext cx="357190" cy="1357322"/>
          </a:xfrm>
          <a:prstGeom prst="curvedLeftArrow">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solidFill>
                <a:schemeClr val="tx1"/>
              </a:solidFill>
            </a:endParaRPr>
          </a:p>
        </p:txBody>
      </p:sp>
      <p:sp>
        <p:nvSpPr>
          <p:cNvPr id="19" name="Curved Left Arrow 18"/>
          <p:cNvSpPr/>
          <p:nvPr/>
        </p:nvSpPr>
        <p:spPr>
          <a:xfrm>
            <a:off x="9767272" y="2996952"/>
            <a:ext cx="428628" cy="1357322"/>
          </a:xfrm>
          <a:prstGeom prst="curvedLeftArrow">
            <a:avLst>
              <a:gd name="adj1" fmla="val 25000"/>
              <a:gd name="adj2" fmla="val 47280"/>
              <a:gd name="adj3" fmla="val 23647"/>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solidFill>
                <a:schemeClr val="tx1"/>
              </a:solidFill>
            </a:endParaRPr>
          </a:p>
        </p:txBody>
      </p:sp>
      <p:sp>
        <p:nvSpPr>
          <p:cNvPr id="22" name="Zaokrožen pravokotni oblaček 21"/>
          <p:cNvSpPr/>
          <p:nvPr/>
        </p:nvSpPr>
        <p:spPr>
          <a:xfrm>
            <a:off x="5230768" y="1556792"/>
            <a:ext cx="1584176" cy="936104"/>
          </a:xfrm>
          <a:prstGeom prst="wedgeRoundRectCallout">
            <a:avLst>
              <a:gd name="adj1" fmla="val -84190"/>
              <a:gd name="adj2" fmla="val 64144"/>
              <a:gd name="adj3" fmla="val 16667"/>
            </a:avLst>
          </a:prstGeom>
          <a:solidFill>
            <a:srgbClr val="00B05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dirty="0"/>
              <a:t>unary relations &amp; constructions</a:t>
            </a:r>
          </a:p>
        </p:txBody>
      </p:sp>
      <p:sp>
        <p:nvSpPr>
          <p:cNvPr id="24" name="Zaokrožen pravokotni oblaček 23"/>
          <p:cNvSpPr/>
          <p:nvPr/>
        </p:nvSpPr>
        <p:spPr>
          <a:xfrm>
            <a:off x="2566472" y="1988840"/>
            <a:ext cx="1296144" cy="648072"/>
          </a:xfrm>
          <a:prstGeom prst="wedgeRoundRectCallout">
            <a:avLst>
              <a:gd name="adj1" fmla="val 76793"/>
              <a:gd name="adj2" fmla="val 142311"/>
              <a:gd name="adj3" fmla="val 16667"/>
            </a:avLst>
          </a:prstGeom>
          <a:solidFill>
            <a:srgbClr val="00B05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sz="2000" dirty="0" err="1"/>
              <a:t>gramrels</a:t>
            </a:r>
            <a:endParaRPr lang="sl-SI" sz="2000" dirty="0"/>
          </a:p>
        </p:txBody>
      </p:sp>
      <p:sp>
        <p:nvSpPr>
          <p:cNvPr id="25" name="Rounded Rectangle 14"/>
          <p:cNvSpPr/>
          <p:nvPr/>
        </p:nvSpPr>
        <p:spPr>
          <a:xfrm>
            <a:off x="4222656" y="2924944"/>
            <a:ext cx="1512168" cy="576064"/>
          </a:xfrm>
          <a:prstGeom prst="roundRect">
            <a:avLst/>
          </a:prstGeom>
          <a:noFill/>
          <a:ln w="31750">
            <a:solidFill>
              <a:srgbClr val="002060"/>
            </a:solidFill>
          </a:ln>
          <a:effectLst>
            <a:innerShdw blurRad="63500" dist="50800" dir="16200000">
              <a:schemeClr val="bg2">
                <a:alpha val="50000"/>
              </a:schemeClr>
            </a:innerShdw>
          </a:effectLst>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26" name="Zaokrožen pravokotni oblaček 25"/>
          <p:cNvSpPr/>
          <p:nvPr/>
        </p:nvSpPr>
        <p:spPr>
          <a:xfrm>
            <a:off x="2566472" y="3140968"/>
            <a:ext cx="1296144" cy="648072"/>
          </a:xfrm>
          <a:prstGeom prst="wedgeRoundRectCallout">
            <a:avLst>
              <a:gd name="adj1" fmla="val 77506"/>
              <a:gd name="adj2" fmla="val 146587"/>
              <a:gd name="adj3" fmla="val 16667"/>
            </a:avLst>
          </a:prstGeom>
          <a:solidFill>
            <a:srgbClr val="00B05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dirty="0" err="1"/>
              <a:t>word</a:t>
            </a:r>
            <a:r>
              <a:rPr lang="sl-SI" dirty="0"/>
              <a:t> </a:t>
            </a:r>
            <a:r>
              <a:rPr lang="sl-SI" dirty="0" err="1"/>
              <a:t>sketches</a:t>
            </a:r>
            <a:endParaRPr lang="sl-SI" dirty="0"/>
          </a:p>
        </p:txBody>
      </p:sp>
      <p:sp>
        <p:nvSpPr>
          <p:cNvPr id="27" name="Rounded Rectangle 14"/>
          <p:cNvSpPr/>
          <p:nvPr/>
        </p:nvSpPr>
        <p:spPr>
          <a:xfrm>
            <a:off x="4222656" y="2636912"/>
            <a:ext cx="936104" cy="288032"/>
          </a:xfrm>
          <a:prstGeom prst="roundRect">
            <a:avLst/>
          </a:prstGeom>
          <a:noFill/>
          <a:ln w="31750">
            <a:solidFill>
              <a:srgbClr val="002060"/>
            </a:solidFill>
          </a:ln>
          <a:effectLst>
            <a:innerShdw blurRad="63500" dist="50800" dir="16200000">
              <a:schemeClr val="bg2">
                <a:alpha val="50000"/>
              </a:schemeClr>
            </a:innerShdw>
          </a:effectLst>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28" name="Rounded Rectangle 14"/>
          <p:cNvSpPr/>
          <p:nvPr/>
        </p:nvSpPr>
        <p:spPr>
          <a:xfrm>
            <a:off x="4222656" y="4221088"/>
            <a:ext cx="1512168" cy="360040"/>
          </a:xfrm>
          <a:prstGeom prst="roundRect">
            <a:avLst/>
          </a:prstGeom>
          <a:noFill/>
          <a:ln w="31750">
            <a:solidFill>
              <a:srgbClr val="002060"/>
            </a:solidFill>
          </a:ln>
          <a:effectLst>
            <a:innerShdw blurRad="63500" dist="50800" dir="16200000">
              <a:schemeClr val="bg2">
                <a:alpha val="50000"/>
              </a:schemeClr>
            </a:innerShdw>
          </a:effectLst>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29" name="Zaokrožen pravokotni oblaček 28"/>
          <p:cNvSpPr/>
          <p:nvPr/>
        </p:nvSpPr>
        <p:spPr>
          <a:xfrm>
            <a:off x="2566472" y="4293096"/>
            <a:ext cx="1296144" cy="360040"/>
          </a:xfrm>
          <a:prstGeom prst="wedgeRoundRectCallout">
            <a:avLst>
              <a:gd name="adj1" fmla="val 77506"/>
              <a:gd name="adj2" fmla="val 146587"/>
              <a:gd name="adj3" fmla="val 16667"/>
            </a:avLst>
          </a:prstGeom>
          <a:solidFill>
            <a:srgbClr val="00B05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dirty="0"/>
              <a:t>GDEX</a:t>
            </a:r>
          </a:p>
        </p:txBody>
      </p:sp>
      <p:sp>
        <p:nvSpPr>
          <p:cNvPr id="30" name="Rounded Rectangle 14"/>
          <p:cNvSpPr/>
          <p:nvPr/>
        </p:nvSpPr>
        <p:spPr>
          <a:xfrm>
            <a:off x="4222656" y="4797152"/>
            <a:ext cx="1152128" cy="360040"/>
          </a:xfrm>
          <a:prstGeom prst="roundRect">
            <a:avLst/>
          </a:prstGeom>
          <a:noFill/>
          <a:ln w="31750">
            <a:solidFill>
              <a:srgbClr val="002060"/>
            </a:solidFill>
          </a:ln>
          <a:effectLst>
            <a:innerShdw blurRad="63500" dist="50800" dir="16200000">
              <a:schemeClr val="bg2">
                <a:alpha val="50000"/>
              </a:schemeClr>
            </a:innerShdw>
          </a:effectLst>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31" name="Title 5">
            <a:extLst>
              <a:ext uri="{FF2B5EF4-FFF2-40B4-BE49-F238E27FC236}">
                <a16:creationId xmlns:a16="http://schemas.microsoft.com/office/drawing/2014/main" id="{841169C8-679B-4073-B4FA-7AF4FFC525AB}"/>
              </a:ext>
            </a:extLst>
          </p:cNvPr>
          <p:cNvSpPr txBox="1">
            <a:spLocks/>
          </p:cNvSpPr>
          <p:nvPr/>
        </p:nvSpPr>
        <p:spPr>
          <a:xfrm rot="16200000">
            <a:off x="-1916632" y="2362498"/>
            <a:ext cx="5941871" cy="133812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t>Slovene Lexical Database</a:t>
            </a:r>
            <a:endParaRPr lang="en-SI" dirty="0"/>
          </a:p>
        </p:txBody>
      </p:sp>
      <p:sp>
        <p:nvSpPr>
          <p:cNvPr id="32" name="TextBox 31">
            <a:extLst>
              <a:ext uri="{FF2B5EF4-FFF2-40B4-BE49-F238E27FC236}">
                <a16:creationId xmlns:a16="http://schemas.microsoft.com/office/drawing/2014/main" id="{9BD5150F-B6C3-41FA-B2B5-62EF6D5677B3}"/>
              </a:ext>
            </a:extLst>
          </p:cNvPr>
          <p:cNvSpPr txBox="1"/>
          <p:nvPr/>
        </p:nvSpPr>
        <p:spPr>
          <a:xfrm>
            <a:off x="76625" y="6122562"/>
            <a:ext cx="1931368" cy="584775"/>
          </a:xfrm>
          <a:prstGeom prst="rect">
            <a:avLst/>
          </a:prstGeom>
          <a:noFill/>
        </p:spPr>
        <p:txBody>
          <a:bodyPr wrap="square" rtlCol="0">
            <a:spAutoFit/>
          </a:bodyPr>
          <a:lstStyle/>
          <a:p>
            <a:pPr algn="ctr"/>
            <a:r>
              <a:rPr lang="en-US" sz="3200" dirty="0"/>
              <a:t>2013</a:t>
            </a:r>
            <a:endParaRPr lang="en-SI" sz="3200" dirty="0"/>
          </a:p>
        </p:txBody>
      </p:sp>
    </p:spTree>
    <p:extLst>
      <p:ext uri="{BB962C8B-B14F-4D97-AF65-F5344CB8AC3E}">
        <p14:creationId xmlns:p14="http://schemas.microsoft.com/office/powerpoint/2010/main" val="3382920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1000" fill="hold"/>
                                        <p:tgtEl>
                                          <p:spTgt spid="22"/>
                                        </p:tgtEl>
                                        <p:attrNameLst>
                                          <p:attrName>ppt_w</p:attrName>
                                        </p:attrNameLst>
                                      </p:cBhvr>
                                      <p:tavLst>
                                        <p:tav tm="0">
                                          <p:val>
                                            <p:strVal val="#ppt_w*0.70"/>
                                          </p:val>
                                        </p:tav>
                                        <p:tav tm="100000">
                                          <p:val>
                                            <p:strVal val="#ppt_w"/>
                                          </p:val>
                                        </p:tav>
                                      </p:tavLst>
                                    </p:anim>
                                    <p:anim calcmode="lin" valueType="num">
                                      <p:cBhvr>
                                        <p:cTn id="8" dur="1000" fill="hold"/>
                                        <p:tgtEl>
                                          <p:spTgt spid="22"/>
                                        </p:tgtEl>
                                        <p:attrNameLst>
                                          <p:attrName>ppt_h</p:attrName>
                                        </p:attrNameLst>
                                      </p:cBhvr>
                                      <p:tavLst>
                                        <p:tav tm="0">
                                          <p:val>
                                            <p:strVal val="#ppt_h"/>
                                          </p:val>
                                        </p:tav>
                                        <p:tav tm="100000">
                                          <p:val>
                                            <p:strVal val="#ppt_h"/>
                                          </p:val>
                                        </p:tav>
                                      </p:tavLst>
                                    </p:anim>
                                    <p:animEffect transition="in" filter="fade">
                                      <p:cBhvr>
                                        <p:cTn id="9" dur="1000"/>
                                        <p:tgtEl>
                                          <p:spTgt spid="22"/>
                                        </p:tgtEl>
                                      </p:cBhvr>
                                    </p:animEffect>
                                  </p:childTnLst>
                                </p:cTn>
                              </p:par>
                              <p:par>
                                <p:cTn id="10" presetID="5" presetClass="entr" presetSubtype="10" fill="hold" grpId="0" nodeType="with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checkerboard(across)">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55" presetClass="entr" presetSubtype="0"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 calcmode="lin" valueType="num">
                                      <p:cBhvr>
                                        <p:cTn id="17" dur="1000" fill="hold"/>
                                        <p:tgtEl>
                                          <p:spTgt spid="24"/>
                                        </p:tgtEl>
                                        <p:attrNameLst>
                                          <p:attrName>ppt_w</p:attrName>
                                        </p:attrNameLst>
                                      </p:cBhvr>
                                      <p:tavLst>
                                        <p:tav tm="0">
                                          <p:val>
                                            <p:strVal val="#ppt_w*0.70"/>
                                          </p:val>
                                        </p:tav>
                                        <p:tav tm="100000">
                                          <p:val>
                                            <p:strVal val="#ppt_w"/>
                                          </p:val>
                                        </p:tav>
                                      </p:tavLst>
                                    </p:anim>
                                    <p:anim calcmode="lin" valueType="num">
                                      <p:cBhvr>
                                        <p:cTn id="18" dur="1000" fill="hold"/>
                                        <p:tgtEl>
                                          <p:spTgt spid="24"/>
                                        </p:tgtEl>
                                        <p:attrNameLst>
                                          <p:attrName>ppt_h</p:attrName>
                                        </p:attrNameLst>
                                      </p:cBhvr>
                                      <p:tavLst>
                                        <p:tav tm="0">
                                          <p:val>
                                            <p:strVal val="#ppt_h"/>
                                          </p:val>
                                        </p:tav>
                                        <p:tav tm="100000">
                                          <p:val>
                                            <p:strVal val="#ppt_h"/>
                                          </p:val>
                                        </p:tav>
                                      </p:tavLst>
                                    </p:anim>
                                    <p:animEffect transition="in" filter="fade">
                                      <p:cBhvr>
                                        <p:cTn id="19" dur="1000"/>
                                        <p:tgtEl>
                                          <p:spTgt spid="24"/>
                                        </p:tgtEl>
                                      </p:cBhvr>
                                    </p:animEffect>
                                  </p:childTnLst>
                                </p:cTn>
                              </p:par>
                              <p:par>
                                <p:cTn id="20" presetID="5" presetClass="entr" presetSubtype="10" fill="hold" grpId="0" nodeType="with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checkerboard(across)">
                                      <p:cBhvr>
                                        <p:cTn id="22" dur="500"/>
                                        <p:tgtEl>
                                          <p:spTgt spid="25"/>
                                        </p:tgtEl>
                                      </p:cBhvr>
                                    </p:animEffect>
                                  </p:childTnLst>
                                </p:cTn>
                              </p:par>
                            </p:childTnLst>
                          </p:cTn>
                        </p:par>
                      </p:childTnLst>
                    </p:cTn>
                  </p:par>
                  <p:par>
                    <p:cTn id="23" fill="hold">
                      <p:stCondLst>
                        <p:cond delay="indefinite"/>
                      </p:stCondLst>
                      <p:childTnLst>
                        <p:par>
                          <p:cTn id="24" fill="hold">
                            <p:stCondLst>
                              <p:cond delay="0"/>
                            </p:stCondLst>
                            <p:childTnLst>
                              <p:par>
                                <p:cTn id="25" presetID="55" presetClass="entr" presetSubtype="0"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1000" fill="hold"/>
                                        <p:tgtEl>
                                          <p:spTgt spid="26"/>
                                        </p:tgtEl>
                                        <p:attrNameLst>
                                          <p:attrName>ppt_w</p:attrName>
                                        </p:attrNameLst>
                                      </p:cBhvr>
                                      <p:tavLst>
                                        <p:tav tm="0">
                                          <p:val>
                                            <p:strVal val="#ppt_w*0.70"/>
                                          </p:val>
                                        </p:tav>
                                        <p:tav tm="100000">
                                          <p:val>
                                            <p:strVal val="#ppt_w"/>
                                          </p:val>
                                        </p:tav>
                                      </p:tavLst>
                                    </p:anim>
                                    <p:anim calcmode="lin" valueType="num">
                                      <p:cBhvr>
                                        <p:cTn id="28" dur="1000" fill="hold"/>
                                        <p:tgtEl>
                                          <p:spTgt spid="26"/>
                                        </p:tgtEl>
                                        <p:attrNameLst>
                                          <p:attrName>ppt_h</p:attrName>
                                        </p:attrNameLst>
                                      </p:cBhvr>
                                      <p:tavLst>
                                        <p:tav tm="0">
                                          <p:val>
                                            <p:strVal val="#ppt_h"/>
                                          </p:val>
                                        </p:tav>
                                        <p:tav tm="100000">
                                          <p:val>
                                            <p:strVal val="#ppt_h"/>
                                          </p:val>
                                        </p:tav>
                                      </p:tavLst>
                                    </p:anim>
                                    <p:animEffect transition="in" filter="fade">
                                      <p:cBhvr>
                                        <p:cTn id="29" dur="1000"/>
                                        <p:tgtEl>
                                          <p:spTgt spid="26"/>
                                        </p:tgtEl>
                                      </p:cBhvr>
                                    </p:animEffect>
                                  </p:childTnLst>
                                </p:cTn>
                              </p:par>
                              <p:par>
                                <p:cTn id="30" presetID="5" presetClass="entr" presetSubtype="10" fill="hold" grpId="0" nodeType="with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checkerboard(across)">
                                      <p:cBhvr>
                                        <p:cTn id="32" dur="500"/>
                                        <p:tgtEl>
                                          <p:spTgt spid="28"/>
                                        </p:tgtEl>
                                      </p:cBhvr>
                                    </p:animEffect>
                                  </p:childTnLst>
                                </p:cTn>
                              </p:par>
                            </p:childTnLst>
                          </p:cTn>
                        </p:par>
                      </p:childTnLst>
                    </p:cTn>
                  </p:par>
                  <p:par>
                    <p:cTn id="33" fill="hold">
                      <p:stCondLst>
                        <p:cond delay="indefinite"/>
                      </p:stCondLst>
                      <p:childTnLst>
                        <p:par>
                          <p:cTn id="34" fill="hold">
                            <p:stCondLst>
                              <p:cond delay="0"/>
                            </p:stCondLst>
                            <p:childTnLst>
                              <p:par>
                                <p:cTn id="35" presetID="55" presetClass="entr" presetSubtype="0" fill="hold" grpId="0" nodeType="click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1000" fill="hold"/>
                                        <p:tgtEl>
                                          <p:spTgt spid="29"/>
                                        </p:tgtEl>
                                        <p:attrNameLst>
                                          <p:attrName>ppt_w</p:attrName>
                                        </p:attrNameLst>
                                      </p:cBhvr>
                                      <p:tavLst>
                                        <p:tav tm="0">
                                          <p:val>
                                            <p:strVal val="#ppt_w*0.70"/>
                                          </p:val>
                                        </p:tav>
                                        <p:tav tm="100000">
                                          <p:val>
                                            <p:strVal val="#ppt_w"/>
                                          </p:val>
                                        </p:tav>
                                      </p:tavLst>
                                    </p:anim>
                                    <p:anim calcmode="lin" valueType="num">
                                      <p:cBhvr>
                                        <p:cTn id="38" dur="1000" fill="hold"/>
                                        <p:tgtEl>
                                          <p:spTgt spid="29"/>
                                        </p:tgtEl>
                                        <p:attrNameLst>
                                          <p:attrName>ppt_h</p:attrName>
                                        </p:attrNameLst>
                                      </p:cBhvr>
                                      <p:tavLst>
                                        <p:tav tm="0">
                                          <p:val>
                                            <p:strVal val="#ppt_h"/>
                                          </p:val>
                                        </p:tav>
                                        <p:tav tm="100000">
                                          <p:val>
                                            <p:strVal val="#ppt_h"/>
                                          </p:val>
                                        </p:tav>
                                      </p:tavLst>
                                    </p:anim>
                                    <p:animEffect transition="in" filter="fade">
                                      <p:cBhvr>
                                        <p:cTn id="39" dur="1000"/>
                                        <p:tgtEl>
                                          <p:spTgt spid="29"/>
                                        </p:tgtEl>
                                      </p:cBhvr>
                                    </p:animEffect>
                                  </p:childTnLst>
                                </p:cTn>
                              </p:par>
                              <p:par>
                                <p:cTn id="40" presetID="55" presetClass="entr" presetSubtype="0" fill="hold" grpId="0" nodeType="withEffect">
                                  <p:stCondLst>
                                    <p:cond delay="0"/>
                                  </p:stCondLst>
                                  <p:childTnLst>
                                    <p:set>
                                      <p:cBhvr>
                                        <p:cTn id="41" dur="1" fill="hold">
                                          <p:stCondLst>
                                            <p:cond delay="0"/>
                                          </p:stCondLst>
                                        </p:cTn>
                                        <p:tgtEl>
                                          <p:spTgt spid="30"/>
                                        </p:tgtEl>
                                        <p:attrNameLst>
                                          <p:attrName>style.visibility</p:attrName>
                                        </p:attrNameLst>
                                      </p:cBhvr>
                                      <p:to>
                                        <p:strVal val="visible"/>
                                      </p:to>
                                    </p:set>
                                    <p:anim calcmode="lin" valueType="num">
                                      <p:cBhvr>
                                        <p:cTn id="42" dur="1000" fill="hold"/>
                                        <p:tgtEl>
                                          <p:spTgt spid="30"/>
                                        </p:tgtEl>
                                        <p:attrNameLst>
                                          <p:attrName>ppt_w</p:attrName>
                                        </p:attrNameLst>
                                      </p:cBhvr>
                                      <p:tavLst>
                                        <p:tav tm="0">
                                          <p:val>
                                            <p:strVal val="#ppt_w*0.70"/>
                                          </p:val>
                                        </p:tav>
                                        <p:tav tm="100000">
                                          <p:val>
                                            <p:strVal val="#ppt_w"/>
                                          </p:val>
                                        </p:tav>
                                      </p:tavLst>
                                    </p:anim>
                                    <p:anim calcmode="lin" valueType="num">
                                      <p:cBhvr>
                                        <p:cTn id="43" dur="1000" fill="hold"/>
                                        <p:tgtEl>
                                          <p:spTgt spid="30"/>
                                        </p:tgtEl>
                                        <p:attrNameLst>
                                          <p:attrName>ppt_h</p:attrName>
                                        </p:attrNameLst>
                                      </p:cBhvr>
                                      <p:tavLst>
                                        <p:tav tm="0">
                                          <p:val>
                                            <p:strVal val="#ppt_h"/>
                                          </p:val>
                                        </p:tav>
                                        <p:tav tm="100000">
                                          <p:val>
                                            <p:strVal val="#ppt_h"/>
                                          </p:val>
                                        </p:tav>
                                      </p:tavLst>
                                    </p:anim>
                                    <p:animEffect transition="in" filter="fade">
                                      <p:cBhvr>
                                        <p:cTn id="44"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4" grpId="0" animBg="1"/>
      <p:bldP spid="25" grpId="0" animBg="1"/>
      <p:bldP spid="26" grpId="0" animBg="1"/>
      <p:bldP spid="27" grpId="0" animBg="1"/>
      <p:bldP spid="28" grpId="0" animBg="1"/>
      <p:bldP spid="29" grpId="0" animBg="1"/>
      <p:bldP spid="3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1728</TotalTime>
  <Words>2521</Words>
  <Application>Microsoft Office PowerPoint</Application>
  <PresentationFormat>Widescreen</PresentationFormat>
  <Paragraphs>297</Paragraphs>
  <Slides>42</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42</vt:i4>
      </vt:variant>
    </vt:vector>
  </HeadingPairs>
  <TitlesOfParts>
    <vt:vector size="50" baseType="lpstr">
      <vt:lpstr>-apple-system</vt:lpstr>
      <vt:lpstr>Arial</vt:lpstr>
      <vt:lpstr>Calibri</vt:lpstr>
      <vt:lpstr>Calibri Light</vt:lpstr>
      <vt:lpstr>Candara</vt:lpstr>
      <vt:lpstr>Söhne</vt:lpstr>
      <vt:lpstr>Source Sans Pro SemiBold</vt:lpstr>
      <vt:lpstr>Office Theme</vt:lpstr>
      <vt:lpstr>Digital Dictionary Database for Slovenian unstructured, semi-structured and structured data in modern lexicography</vt:lpstr>
      <vt:lpstr>Overview</vt:lpstr>
      <vt:lpstr>A bit about myself</vt:lpstr>
      <vt:lpstr>Wikipedia – unstructured data</vt:lpstr>
      <vt:lpstr>Wikipedia – semi-structured data </vt:lpstr>
      <vt:lpstr>ChatGPT – structured data</vt:lpstr>
      <vt:lpstr>Problems</vt:lpstr>
      <vt:lpstr>Ten years ago</vt:lpstr>
      <vt:lpstr>PowerPoint Presentation</vt:lpstr>
      <vt:lpstr>I. Lexical Unit</vt:lpstr>
      <vt:lpstr>II. Semantic Level</vt:lpstr>
      <vt:lpstr>III. Syntactic Level</vt:lpstr>
      <vt:lpstr>Sketch Engine (word sketch &amp; GDEX)</vt:lpstr>
      <vt:lpstr>PowerPoint Presentation</vt:lpstr>
      <vt:lpstr>Summary of happy about vs. unhappy about</vt:lpstr>
      <vt:lpstr>Now</vt:lpstr>
      <vt:lpstr>Dictionary of Modern Slovene: Problems and Solutions (2015-2018)</vt:lpstr>
      <vt:lpstr>Data model (for all types of lexicographic data)</vt:lpstr>
      <vt:lpstr>Digital Dictionary Database for Slovenian</vt:lpstr>
      <vt:lpstr>Digital Dictionary Database Wiki</vt:lpstr>
      <vt:lpstr>PowerPoint Presentation</vt:lpstr>
      <vt:lpstr>Types of lexical units (of lexicographic interest)</vt:lpstr>
      <vt:lpstr>MWE (compound-phrase-collocation-combination)</vt:lpstr>
      <vt:lpstr>Information on syntactic structures</vt:lpstr>
      <vt:lpstr>Definition of syntactic structures</vt:lpstr>
      <vt:lpstr>PowerPoint Presentation</vt:lpstr>
      <vt:lpstr>PowerPoint Presentation</vt:lpstr>
      <vt:lpstr>Addressing the “unhappy” issues</vt:lpstr>
      <vt:lpstr>Public API</vt:lpstr>
      <vt:lpstr>Use cases: Terminology portal &amp; speech technology</vt:lpstr>
      <vt:lpstr>DDDS API and Terminology portal</vt:lpstr>
      <vt:lpstr>DDDS API and Online Notes</vt:lpstr>
      <vt:lpstr>Thesaurus 2.0 (https://viri.cjvt.si/sopomenke-beta/slv/)</vt:lpstr>
      <vt:lpstr>Thesaurus 2.0 (crowdsourcing from v1.0)</vt:lpstr>
      <vt:lpstr>Collocation Dictionary 2.0</vt:lpstr>
      <vt:lpstr>Comprehensive Slovenian-Hungarian 1.0</vt:lpstr>
      <vt:lpstr>Where we are and what to do next (corpora)</vt:lpstr>
      <vt:lpstr>Semantic change for „portal“</vt:lpstr>
      <vt:lpstr>Where we are and what to do next (DDDS)</vt:lpstr>
      <vt:lpstr>ACDC (2014 slide)</vt:lpstr>
      <vt:lpstr>Where we are and what to do next (lexicography)</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Digital Dictionary Database for Slovenian unstructured, semi-structured and structured data in modern lexicography</dc:title>
  <dc:creator>Krek, Simon</dc:creator>
  <cp:lastModifiedBy>Krek, Simon</cp:lastModifiedBy>
  <cp:revision>149</cp:revision>
  <dcterms:created xsi:type="dcterms:W3CDTF">2023-04-24T20:04:08Z</dcterms:created>
  <dcterms:modified xsi:type="dcterms:W3CDTF">2023-04-26T07:46:42Z</dcterms:modified>
</cp:coreProperties>
</file>