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k+nB1ZMX41xWkVDlBbtBIlRjb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tu Ülikooli eesti ja üldkeeleteaduse instituu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24T18:37:15.803" idx="1">
    <p:pos x="6000" y="0"/>
    <p:text>enne seda slaidi ehk vahepealkiri, et nüüd need sisuosad?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v3JFkV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90464ae5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90464ae5e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390464ae5e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912f976d9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912f976d9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3912f976d9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Gümnaasium: 3/27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Ülikool: 10/20</a:t>
            </a:r>
            <a:endParaRPr/>
          </a:p>
        </p:txBody>
      </p:sp>
      <p:sp>
        <p:nvSpPr>
          <p:cNvPr id="167" name="Google Shape;1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912f976d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912f976d9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3912f976d9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8de65cb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38de65cb0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38de65cb0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912f976d9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3912f976d9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3912f976d9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912f976d9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912f976d9_2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3912f976d9_2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912f976d9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912f976d9_2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3912f976d9_2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310af156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3310af1566_4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3310af1566_4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90464ae5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390464ae5e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390464ae5e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310af156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3310af1566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3310af1566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912f976d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912f976d9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3912f976d9_1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76a8fb7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376a8fb7d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376a8fb7d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90464ae5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390464ae5e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390464ae5e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90464ae5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90464ae5e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390464ae5e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90464ae5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390464ae5e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390464ae5e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8b209ab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8b209ab0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38b209ab0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912f976d9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912f976d9_6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3912f976d9_6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3912f976d9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3912f976d9_2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3912f976d9_2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/>
              <a:t>Sisu osakaal: gümna 23.21, ülikool 22.54</a:t>
            </a: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90464ae5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90464ae5e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390464ae5e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310af156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310af1566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/>
              <a:t>Gümnaasium: 21/9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/>
              <a:t>Ülikool: 25/5</a:t>
            </a:r>
            <a:endParaRPr/>
          </a:p>
        </p:txBody>
      </p:sp>
      <p:sp>
        <p:nvSpPr>
          <p:cNvPr id="150" name="Google Shape;150;g23310af1566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il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90464ae5e_0_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-EE" sz="4800"/>
              <a:t>TNR 12, 1.5, rööpjoondus: akadeemiliste tekstide kirjutamise juhendite tavade murdmine</a:t>
            </a:r>
            <a:endParaRPr sz="4400"/>
          </a:p>
        </p:txBody>
      </p:sp>
      <p:sp>
        <p:nvSpPr>
          <p:cNvPr id="90" name="Google Shape;90;g2390464ae5e_0_30"/>
          <p:cNvSpPr txBox="1">
            <a:spLocks noGrp="1"/>
          </p:cNvSpPr>
          <p:nvPr>
            <p:ph type="subTitle" idx="1"/>
          </p:nvPr>
        </p:nvSpPr>
        <p:spPr>
          <a:xfrm>
            <a:off x="1524000" y="3602058"/>
            <a:ext cx="9144000" cy="281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50">
              <a:solidFill>
                <a:srgbClr val="394956"/>
              </a:solidFill>
              <a:highlight>
                <a:srgbClr val="F7F9F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250">
                <a:solidFill>
                  <a:srgbClr val="394956"/>
                </a:solidFill>
                <a:latin typeface="Arial"/>
                <a:ea typeface="Arial"/>
                <a:cs typeface="Arial"/>
                <a:sym typeface="Arial"/>
              </a:rPr>
              <a:t>Ilona Tragel, Helena Lemendik, Liisa-Maria Komissarov, </a:t>
            </a:r>
            <a:br>
              <a:rPr lang="et-EE" sz="2250">
                <a:solidFill>
                  <a:srgbClr val="39495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t-EE" sz="2250">
                <a:solidFill>
                  <a:srgbClr val="394956"/>
                </a:solidFill>
                <a:latin typeface="Arial"/>
                <a:ea typeface="Arial"/>
                <a:cs typeface="Arial"/>
                <a:sym typeface="Arial"/>
              </a:rPr>
              <a:t>Eleriin Miilman, Külli Habicht, Nele Novek, Nele Karolin Teiva, </a:t>
            </a:r>
            <a:br>
              <a:rPr lang="et-EE" sz="2250">
                <a:solidFill>
                  <a:srgbClr val="39495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t-EE" sz="2250">
                <a:solidFill>
                  <a:srgbClr val="394956"/>
                </a:solidFill>
                <a:latin typeface="Arial"/>
                <a:ea typeface="Arial"/>
                <a:cs typeface="Arial"/>
                <a:sym typeface="Arial"/>
              </a:rPr>
              <a:t>Betti Marie Peterson, Reena </a:t>
            </a:r>
            <a:r>
              <a:rPr lang="et-EE" sz="2250">
                <a:solidFill>
                  <a:srgbClr val="39495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Roos</a:t>
            </a:r>
            <a:endParaRPr sz="2250">
              <a:solidFill>
                <a:srgbClr val="3949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250">
                <a:solidFill>
                  <a:srgbClr val="394956"/>
                </a:solidFill>
                <a:latin typeface="Arial"/>
                <a:ea typeface="Arial"/>
                <a:cs typeface="Arial"/>
                <a:sym typeface="Arial"/>
              </a:rPr>
              <a:t>Tartu Ülikool</a:t>
            </a:r>
            <a:endParaRPr sz="2250">
              <a:solidFill>
                <a:srgbClr val="3949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50">
              <a:solidFill>
                <a:srgbClr val="3949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250">
                <a:solidFill>
                  <a:srgbClr val="394956"/>
                </a:solidFill>
                <a:latin typeface="Arial"/>
                <a:ea typeface="Arial"/>
                <a:cs typeface="Arial"/>
                <a:sym typeface="Arial"/>
              </a:rPr>
              <a:t>20. rakenduslingvistika kevadkonverents “Keel ja keelekasutajad”</a:t>
            </a:r>
            <a:endParaRPr sz="2250">
              <a:solidFill>
                <a:srgbClr val="3949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250">
                <a:solidFill>
                  <a:srgbClr val="394956"/>
                </a:solidFill>
                <a:latin typeface="Arial"/>
                <a:ea typeface="Arial"/>
                <a:cs typeface="Arial"/>
                <a:sym typeface="Arial"/>
              </a:rPr>
              <a:t>27.–28. aprill 2023</a:t>
            </a:r>
            <a:endParaRPr sz="2250">
              <a:solidFill>
                <a:srgbClr val="3949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23912f976d9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700" y="1551975"/>
            <a:ext cx="7425975" cy="50683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2" name="Google Shape;162;g23912f976d9_1_18"/>
          <p:cNvSpPr txBox="1"/>
          <p:nvPr/>
        </p:nvSpPr>
        <p:spPr>
          <a:xfrm>
            <a:off x="3424900" y="6220100"/>
            <a:ext cx="85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(üli_042)</a:t>
            </a:r>
            <a:endParaRPr/>
          </a:p>
        </p:txBody>
      </p:sp>
      <p:sp>
        <p:nvSpPr>
          <p:cNvPr id="163" name="Google Shape;163;g23912f976d9_1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Kavandamine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t-EE"/>
              <a:t>Keel ja stiil</a:t>
            </a:r>
            <a:endParaRPr/>
          </a:p>
        </p:txBody>
      </p:sp>
      <p:pic>
        <p:nvPicPr>
          <p:cNvPr id="170" name="Google Shape;1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200" y="1902925"/>
            <a:ext cx="6855600" cy="30521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1" name="Google Shape;171;p10"/>
          <p:cNvSpPr txBox="1"/>
          <p:nvPr/>
        </p:nvSpPr>
        <p:spPr>
          <a:xfrm>
            <a:off x="10464700" y="4955075"/>
            <a:ext cx="130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(üli_037)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02918"/>
            <a:ext cx="4767875" cy="3386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3912f976d9_1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027" y="170775"/>
            <a:ext cx="6583799" cy="25485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g23912f976d9_1_34"/>
          <p:cNvPicPr preferRelativeResize="0"/>
          <p:nvPr/>
        </p:nvPicPr>
        <p:blipFill rotWithShape="1">
          <a:blip r:embed="rId4">
            <a:alphaModFix/>
          </a:blip>
          <a:srcRect t="2391"/>
          <a:stretch/>
        </p:blipFill>
        <p:spPr>
          <a:xfrm>
            <a:off x="44450" y="2788375"/>
            <a:ext cx="6215474" cy="38428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0" name="Google Shape;180;g23912f976d9_1_34"/>
          <p:cNvSpPr txBox="1"/>
          <p:nvPr/>
        </p:nvSpPr>
        <p:spPr>
          <a:xfrm>
            <a:off x="6259925" y="6231050"/>
            <a:ext cx="9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(güm_063)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3912f976d9_1_34"/>
          <p:cNvSpPr txBox="1"/>
          <p:nvPr/>
        </p:nvSpPr>
        <p:spPr>
          <a:xfrm>
            <a:off x="11011325" y="2719350"/>
            <a:ext cx="103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(üli_042)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3912f976d9_1_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t-EE"/>
              <a:t>Keel ja stiil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38de65cb0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50" y="1233050"/>
            <a:ext cx="7600950" cy="1466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9" name="Google Shape;189;g238de65cb0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075" y="3873875"/>
            <a:ext cx="6919449" cy="29339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g238de65cb0e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4723" y="2506275"/>
            <a:ext cx="6186993" cy="1466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g238de65cb0e_0_0"/>
          <p:cNvSpPr txBox="1">
            <a:spLocks noGrp="1"/>
          </p:cNvSpPr>
          <p:nvPr>
            <p:ph type="title"/>
          </p:nvPr>
        </p:nvSpPr>
        <p:spPr>
          <a:xfrm>
            <a:off x="18875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Isikukasutusest gümnaasiumide </a:t>
            </a:r>
            <a:r>
              <a:rPr lang="et-EE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juhendites</a:t>
            </a:r>
            <a:endParaRPr/>
          </a:p>
        </p:txBody>
      </p:sp>
      <p:sp>
        <p:nvSpPr>
          <p:cNvPr id="192" name="Google Shape;192;g238de65cb0e_0_0"/>
          <p:cNvSpPr txBox="1"/>
          <p:nvPr/>
        </p:nvSpPr>
        <p:spPr>
          <a:xfrm>
            <a:off x="775850" y="2699900"/>
            <a:ext cx="417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(güm_050)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38de65cb0e_0_0"/>
          <p:cNvSpPr txBox="1"/>
          <p:nvPr/>
        </p:nvSpPr>
        <p:spPr>
          <a:xfrm>
            <a:off x="10815325" y="3973125"/>
            <a:ext cx="417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(güm_067)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38de65cb0e_0_0"/>
          <p:cNvSpPr txBox="1"/>
          <p:nvPr/>
        </p:nvSpPr>
        <p:spPr>
          <a:xfrm>
            <a:off x="7196525" y="6407600"/>
            <a:ext cx="417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(güm_046)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3912f976d9_1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00" y="1289675"/>
            <a:ext cx="7102335" cy="10684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1" name="Google Shape;201;g23912f976d9_1_41"/>
          <p:cNvSpPr txBox="1"/>
          <p:nvPr/>
        </p:nvSpPr>
        <p:spPr>
          <a:xfrm>
            <a:off x="1662825" y="3587075"/>
            <a:ext cx="54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3912f976d9_1_41"/>
          <p:cNvSpPr txBox="1"/>
          <p:nvPr/>
        </p:nvSpPr>
        <p:spPr>
          <a:xfrm>
            <a:off x="7484125" y="1980925"/>
            <a:ext cx="9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(üli_016)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23912f976d9_1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3750" y="2606900"/>
            <a:ext cx="8953500" cy="1981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4" name="Google Shape;204;g23912f976d9_1_41"/>
          <p:cNvSpPr txBox="1"/>
          <p:nvPr/>
        </p:nvSpPr>
        <p:spPr>
          <a:xfrm>
            <a:off x="2260150" y="4187900"/>
            <a:ext cx="9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(üli_006)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23912f976d9_1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988" y="4888300"/>
            <a:ext cx="8905875" cy="18859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6" name="Google Shape;206;g23912f976d9_1_41"/>
          <p:cNvSpPr txBox="1"/>
          <p:nvPr/>
        </p:nvSpPr>
        <p:spPr>
          <a:xfrm>
            <a:off x="9189875" y="6275525"/>
            <a:ext cx="90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(üli_044)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3912f976d9_1_41"/>
          <p:cNvSpPr txBox="1">
            <a:spLocks noGrp="1"/>
          </p:cNvSpPr>
          <p:nvPr>
            <p:ph type="title"/>
          </p:nvPr>
        </p:nvSpPr>
        <p:spPr>
          <a:xfrm>
            <a:off x="18875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Isikukasutusest ülikoolide </a:t>
            </a:r>
            <a:r>
              <a:rPr lang="et-EE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juhendites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3912f976d9_2_38"/>
          <p:cNvSpPr txBox="1">
            <a:spLocks noGrp="1"/>
          </p:cNvSpPr>
          <p:nvPr>
            <p:ph type="title"/>
          </p:nvPr>
        </p:nvSpPr>
        <p:spPr>
          <a:xfrm>
            <a:off x="838200" y="18146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Muud teemad: vorm ja formaalsused</a:t>
            </a:r>
            <a:endParaRPr dirty="0"/>
          </a:p>
        </p:txBody>
      </p:sp>
      <p:pic>
        <p:nvPicPr>
          <p:cNvPr id="214" name="Google Shape;214;g23912f976d9_2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069" y="1406975"/>
            <a:ext cx="4774382" cy="5451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5" name="Google Shape;215;g23912f976d9_2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8325" y="1507175"/>
            <a:ext cx="4774375" cy="535081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6" name="Google Shape;216;g23912f976d9_2_38"/>
          <p:cNvSpPr txBox="1"/>
          <p:nvPr/>
        </p:nvSpPr>
        <p:spPr>
          <a:xfrm>
            <a:off x="934975" y="6457800"/>
            <a:ext cx="93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(üli_004)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912f976d9_2_43"/>
          <p:cNvSpPr txBox="1">
            <a:spLocks noGrp="1"/>
          </p:cNvSpPr>
          <p:nvPr>
            <p:ph type="title"/>
          </p:nvPr>
        </p:nvSpPr>
        <p:spPr>
          <a:xfrm>
            <a:off x="838200" y="192711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Muud teemad: vorm ja formaalsused</a:t>
            </a:r>
            <a:endParaRPr dirty="0"/>
          </a:p>
        </p:txBody>
      </p:sp>
      <p:pic>
        <p:nvPicPr>
          <p:cNvPr id="223" name="Google Shape;223;g23912f976d9_2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2038" y="1785700"/>
            <a:ext cx="4939379" cy="486237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4" name="Google Shape;224;g23912f976d9_2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129" y="1601600"/>
            <a:ext cx="6306396" cy="313245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5" name="Google Shape;225;g23912f976d9_2_43"/>
          <p:cNvSpPr txBox="1"/>
          <p:nvPr/>
        </p:nvSpPr>
        <p:spPr>
          <a:xfrm>
            <a:off x="463125" y="4764850"/>
            <a:ext cx="83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(üli_083)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3912f976d9_2_43"/>
          <p:cNvSpPr txBox="1"/>
          <p:nvPr/>
        </p:nvSpPr>
        <p:spPr>
          <a:xfrm>
            <a:off x="6121500" y="6247875"/>
            <a:ext cx="83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(üli_042)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23310af1566_4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864" y="1462225"/>
            <a:ext cx="7687937" cy="52204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3" name="Google Shape;233;g23310af1566_4_7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Huvitavaid soovitusi</a:t>
            </a:r>
            <a:endParaRPr/>
          </a:p>
        </p:txBody>
      </p:sp>
      <p:sp>
        <p:nvSpPr>
          <p:cNvPr id="234" name="Google Shape;234;g23310af1566_4_7"/>
          <p:cNvSpPr txBox="1"/>
          <p:nvPr/>
        </p:nvSpPr>
        <p:spPr>
          <a:xfrm>
            <a:off x="1468375" y="6282500"/>
            <a:ext cx="21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(üli_121)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2390464ae5e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98" y="0"/>
            <a:ext cx="101968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390464ae5e_0_60"/>
          <p:cNvSpPr txBox="1">
            <a:spLocks noGrp="1"/>
          </p:cNvSpPr>
          <p:nvPr>
            <p:ph type="title"/>
          </p:nvPr>
        </p:nvSpPr>
        <p:spPr>
          <a:xfrm>
            <a:off x="838202" y="29141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/>
              <a:t>Üksteisele viitamine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3310af1566_6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075" y="1563621"/>
            <a:ext cx="8710449" cy="273947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g23310af1566_6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526" y="4469350"/>
            <a:ext cx="10950126" cy="21717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9" name="Google Shape;249;g23310af1566_6_0"/>
          <p:cNvSpPr txBox="1">
            <a:spLocks noGrp="1"/>
          </p:cNvSpPr>
          <p:nvPr>
            <p:ph type="title"/>
          </p:nvPr>
        </p:nvSpPr>
        <p:spPr>
          <a:xfrm>
            <a:off x="749075" y="2379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Plagiaat</a:t>
            </a:r>
            <a:endParaRPr/>
          </a:p>
        </p:txBody>
      </p:sp>
      <p:sp>
        <p:nvSpPr>
          <p:cNvPr id="250" name="Google Shape;250;g23310af1566_6_0"/>
          <p:cNvSpPr txBox="1"/>
          <p:nvPr/>
        </p:nvSpPr>
        <p:spPr>
          <a:xfrm>
            <a:off x="9533000" y="3902900"/>
            <a:ext cx="202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solidFill>
                  <a:srgbClr val="44474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(güm_063)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3310af1566_6_0"/>
          <p:cNvSpPr txBox="1"/>
          <p:nvPr/>
        </p:nvSpPr>
        <p:spPr>
          <a:xfrm>
            <a:off x="174950" y="6240925"/>
            <a:ext cx="202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solidFill>
                  <a:srgbClr val="44474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(güm_066)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912f976d9_1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TÜ eesti ja üldkeeleteaduse instituudi projekt </a:t>
            </a:r>
            <a:br>
              <a:rPr lang="et-EE"/>
            </a:br>
            <a:r>
              <a:rPr lang="et-EE"/>
              <a:t>“Protsessikeskne tekstiloome gümnaasiumis ja ülikoolis: tõenduspõhine teadmus ja praktikad”</a:t>
            </a:r>
            <a:endParaRPr/>
          </a:p>
        </p:txBody>
      </p:sp>
      <p:sp>
        <p:nvSpPr>
          <p:cNvPr id="97" name="Google Shape;97;g23912f976d9_1_11"/>
          <p:cNvSpPr txBox="1">
            <a:spLocks noGrp="1"/>
          </p:cNvSpPr>
          <p:nvPr>
            <p:ph type="body" idx="1"/>
          </p:nvPr>
        </p:nvSpPr>
        <p:spPr>
          <a:xfrm>
            <a:off x="838200" y="2291700"/>
            <a:ext cx="10515600" cy="456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t-EE"/>
              <a:t>Uurime gümnaasiumis ja ülikoolis kirjutatavaid tekste (mh küsitlustega)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t-EE"/>
              <a:t>Tahame teada, mis täpsemalt abiturientidele ja üliõpilastele tekstiloomel raskusi valmistab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t-EE"/>
              <a:t>Koostame toetavaid materjale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t-EE"/>
              <a:t>Lai eesmärk on protsessikeskse kirjutamise ja kaasõppija tagasiside kasutamise (sügavam) juurutamine nii gümnaasiumis kui ülikoolis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01.05.2022–30.04.2024 </a:t>
            </a:r>
            <a:endParaRPr sz="20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2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Kadri, Nikolai ja Gerda Rõugu nimeline fond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2376a8fb7d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9287"/>
            <a:ext cx="11887198" cy="507941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8" name="Google Shape;258;g2376a8fb7d1_0_0"/>
          <p:cNvSpPr txBox="1"/>
          <p:nvPr/>
        </p:nvSpPr>
        <p:spPr>
          <a:xfrm>
            <a:off x="152400" y="5992475"/>
            <a:ext cx="117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(güm_059)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376a8fb7d1_0_0"/>
          <p:cNvSpPr txBox="1"/>
          <p:nvPr/>
        </p:nvSpPr>
        <p:spPr>
          <a:xfrm>
            <a:off x="5646150" y="5992475"/>
            <a:ext cx="132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(güm_060)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390464ae5e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teadustekst.ut.ee</a:t>
            </a:r>
            <a:endParaRPr/>
          </a:p>
        </p:txBody>
      </p:sp>
      <p:pic>
        <p:nvPicPr>
          <p:cNvPr id="266" name="Google Shape;266;g2390464ae5e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11149710" cy="486237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g2390464ae5e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8700" y="174500"/>
            <a:ext cx="2016649" cy="201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2390464ae5e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500" y="335950"/>
            <a:ext cx="8393624" cy="62748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2390464ae5e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550" y="2924187"/>
            <a:ext cx="9486900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2390464ae5e_0_65"/>
          <p:cNvSpPr txBox="1"/>
          <p:nvPr/>
        </p:nvSpPr>
        <p:spPr>
          <a:xfrm>
            <a:off x="8276550" y="3656975"/>
            <a:ext cx="256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(güm_063)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8b209ab0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Kirjutamisprotsess</a:t>
            </a:r>
            <a:endParaRPr/>
          </a:p>
        </p:txBody>
      </p:sp>
      <p:sp>
        <p:nvSpPr>
          <p:cNvPr id="104" name="Google Shape;104;g238b209ab0a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g238b209ab0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00" y="1369083"/>
            <a:ext cx="11353802" cy="548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t-EE" dirty="0"/>
              <a:t>Materjal ja meetod</a:t>
            </a:r>
            <a:endParaRPr dirty="0"/>
          </a:p>
        </p:txBody>
      </p:sp>
      <p:pic>
        <p:nvPicPr>
          <p:cNvPr id="111" name="Google Shape;1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04751"/>
            <a:ext cx="6664624" cy="400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7745275" y="1690700"/>
            <a:ext cx="4288500" cy="494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t-EE" dirty="0"/>
              <a:t>60 juhendit (30 + 30)</a:t>
            </a:r>
            <a:br>
              <a:rPr lang="et-EE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t-EE" dirty="0"/>
              <a:t>avalik-õiguslikud ülikoolid (5), riigigümnaasiumid (17), gümnaasiumid (13)</a:t>
            </a:r>
            <a:br>
              <a:rPr lang="et-EE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t-EE" dirty="0"/>
              <a:t>juhendite struktuuri analüüs (proportsioonid)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3912f976d9_6_1"/>
          <p:cNvPicPr preferRelativeResize="0"/>
          <p:nvPr/>
        </p:nvPicPr>
        <p:blipFill rotWithShape="1">
          <a:blip r:embed="rId3">
            <a:alphaModFix/>
          </a:blip>
          <a:srcRect l="4078" t="22143" r="30664" b="14911"/>
          <a:stretch/>
        </p:blipFill>
        <p:spPr>
          <a:xfrm>
            <a:off x="1030875" y="1414450"/>
            <a:ext cx="7868800" cy="536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3912f976d9_6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Gümnaasiumid</a:t>
            </a:r>
            <a:endParaRPr/>
          </a:p>
        </p:txBody>
      </p:sp>
      <p:pic>
        <p:nvPicPr>
          <p:cNvPr id="120" name="Google Shape;120;g23912f976d9_6_1"/>
          <p:cNvPicPr preferRelativeResize="0"/>
          <p:nvPr/>
        </p:nvPicPr>
        <p:blipFill rotWithShape="1">
          <a:blip r:embed="rId4">
            <a:alphaModFix/>
          </a:blip>
          <a:srcRect l="81703" t="8424"/>
          <a:stretch/>
        </p:blipFill>
        <p:spPr>
          <a:xfrm>
            <a:off x="9753099" y="411309"/>
            <a:ext cx="1704893" cy="6446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912f976d9_2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Juhendite struktuuri analüüs: tulemused</a:t>
            </a:r>
            <a:endParaRPr/>
          </a:p>
        </p:txBody>
      </p:sp>
      <p:pic>
        <p:nvPicPr>
          <p:cNvPr id="127" name="Google Shape;127;g23912f976d9_2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6" y="1845434"/>
            <a:ext cx="6300476" cy="43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3912f976d9_2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8198" y="1845434"/>
            <a:ext cx="4806333" cy="431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t-EE"/>
              <a:t>Juhendite struktuuri analüüs: tulemused</a:t>
            </a:r>
            <a:endParaRPr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759" y="1680233"/>
            <a:ext cx="4491135" cy="474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E6D01529-6B2E-0EC6-24BB-A01B66198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42" y="1959430"/>
            <a:ext cx="6603658" cy="41909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90464ae5e_0_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Ü</a:t>
            </a:r>
            <a:r>
              <a:rPr lang="et-EE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lesehitus</a:t>
            </a:r>
            <a:endParaRPr/>
          </a:p>
        </p:txBody>
      </p:sp>
      <p:sp>
        <p:nvSpPr>
          <p:cNvPr id="142" name="Google Shape;142;g2390464ae5e_0_38"/>
          <p:cNvSpPr txBox="1"/>
          <p:nvPr/>
        </p:nvSpPr>
        <p:spPr>
          <a:xfrm>
            <a:off x="9238175" y="2469500"/>
            <a:ext cx="214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(üli_007)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2390464ae5e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425" y="1542450"/>
            <a:ext cx="8286750" cy="13049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g2390464ae5e_0_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3150200"/>
            <a:ext cx="5920298" cy="3707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g2390464ae5e_0_38"/>
          <p:cNvSpPr txBox="1"/>
          <p:nvPr/>
        </p:nvSpPr>
        <p:spPr>
          <a:xfrm>
            <a:off x="5920300" y="6350250"/>
            <a:ext cx="214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(üli_042)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2390464ae5e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6698" y="3648375"/>
            <a:ext cx="5966903" cy="245925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23310af1566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375" y="1323000"/>
            <a:ext cx="7724549" cy="52974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g23310af1566_4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Kavandamine</a:t>
            </a:r>
            <a:endParaRPr/>
          </a:p>
        </p:txBody>
      </p:sp>
      <p:sp>
        <p:nvSpPr>
          <p:cNvPr id="154" name="Google Shape;154;g23310af1566_4_0"/>
          <p:cNvSpPr txBox="1"/>
          <p:nvPr/>
        </p:nvSpPr>
        <p:spPr>
          <a:xfrm>
            <a:off x="3335300" y="6220275"/>
            <a:ext cx="97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alibri"/>
                <a:ea typeface="Calibri"/>
                <a:cs typeface="Calibri"/>
                <a:sym typeface="Calibri"/>
              </a:rPr>
              <a:t>(güm_054)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3310af1566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57600"/>
            <a:ext cx="4225350" cy="300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Laiekraan</PresentationFormat>
  <Paragraphs>85</Paragraphs>
  <Slides>23</Slides>
  <Notes>23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Office'i kujundus</vt:lpstr>
      <vt:lpstr>TNR 12, 1.5, rööpjoondus: akadeemiliste tekstide kirjutamise juhendite tavade murdmine</vt:lpstr>
      <vt:lpstr>TÜ eesti ja üldkeeleteaduse instituudi projekt  “Protsessikeskne tekstiloome gümnaasiumis ja ülikoolis: tõenduspõhine teadmus ja praktikad”</vt:lpstr>
      <vt:lpstr>Kirjutamisprotsess</vt:lpstr>
      <vt:lpstr>Materjal ja meetod</vt:lpstr>
      <vt:lpstr>Gümnaasiumid</vt:lpstr>
      <vt:lpstr>Juhendite struktuuri analüüs: tulemused</vt:lpstr>
      <vt:lpstr>Juhendite struktuuri analüüs: tulemused</vt:lpstr>
      <vt:lpstr>Ülesehitus</vt:lpstr>
      <vt:lpstr>Kavandamine</vt:lpstr>
      <vt:lpstr>Kavandamine</vt:lpstr>
      <vt:lpstr>Keel ja stiil</vt:lpstr>
      <vt:lpstr>Keel ja stiil</vt:lpstr>
      <vt:lpstr>Isikukasutusest gümnaasiumide juhendites</vt:lpstr>
      <vt:lpstr>Isikukasutusest ülikoolide juhendites</vt:lpstr>
      <vt:lpstr>Muud teemad: vorm ja formaalsused</vt:lpstr>
      <vt:lpstr>Muud teemad: vorm ja formaalsused</vt:lpstr>
      <vt:lpstr>Huvitavaid soovitusi</vt:lpstr>
      <vt:lpstr>Üksteisele viitamine</vt:lpstr>
      <vt:lpstr>Plagiaat</vt:lpstr>
      <vt:lpstr>PowerPointi esitlus</vt:lpstr>
      <vt:lpstr>teadustekst.ut.ee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TNR 12, 1.5, rööpjoondus: akadeemiliste tekstide kirjutamise juhendite tavade murdmine</dc:title>
  <dc:creator>Helena Lemendik</dc:creator>
  <cp:lastModifiedBy>Helena Lemendik</cp:lastModifiedBy>
  <cp:revision>1</cp:revision>
  <dcterms:created xsi:type="dcterms:W3CDTF">2023-04-18T13:01:09Z</dcterms:created>
  <dcterms:modified xsi:type="dcterms:W3CDTF">2023-04-24T19:01:32Z</dcterms:modified>
</cp:coreProperties>
</file>