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4"/>
    <p:sldMasterId id="2147483776" r:id="rId5"/>
  </p:sldMasterIdLst>
  <p:notesMasterIdLst>
    <p:notesMasterId r:id="rId46"/>
  </p:notesMasterIdLst>
  <p:sldIdLst>
    <p:sldId id="257" r:id="rId6"/>
    <p:sldId id="348" r:id="rId7"/>
    <p:sldId id="405" r:id="rId8"/>
    <p:sldId id="413" r:id="rId9"/>
    <p:sldId id="414" r:id="rId10"/>
    <p:sldId id="409" r:id="rId11"/>
    <p:sldId id="415" r:id="rId12"/>
    <p:sldId id="396" r:id="rId13"/>
    <p:sldId id="418" r:id="rId14"/>
    <p:sldId id="419" r:id="rId15"/>
    <p:sldId id="420" r:id="rId16"/>
    <p:sldId id="393" r:id="rId17"/>
    <p:sldId id="421" r:id="rId18"/>
    <p:sldId id="422" r:id="rId19"/>
    <p:sldId id="423" r:id="rId20"/>
    <p:sldId id="424" r:id="rId21"/>
    <p:sldId id="426" r:id="rId22"/>
    <p:sldId id="425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02" r:id="rId41"/>
    <p:sldId id="406" r:id="rId42"/>
    <p:sldId id="411" r:id="rId43"/>
    <p:sldId id="412" r:id="rId44"/>
    <p:sldId id="283" r:id="rId45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0C2A5A-D514-93BA-24BB-2E56ACAEE1E6}" name="Ene Vainik" initials="EV" userId="S::ene.vainik@eki.ee::9dac4974-9dd4-45a0-9fe2-6b9420daf7af" providerId="AD"/>
  <p188:author id="{B8D1A474-085B-C32C-7D12-2D408D2AB659}" name="Geda Paulsen" initials="GP" userId="Geda Paulsen" providerId="None"/>
  <p188:author id="{4A2EB276-A22A-BFB5-9EE5-3AFF2FCE35F2}" name="Geda Paulsen" initials="GP" userId="S::geda.paulsen@eki.ee::91824fb8-5499-4ec3-bdcc-038084ef9b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C80"/>
    <a:srgbClr val="29554D"/>
    <a:srgbClr val="367267"/>
    <a:srgbClr val="30665C"/>
    <a:srgbClr val="3D7F72"/>
    <a:srgbClr val="31655B"/>
    <a:srgbClr val="335879"/>
    <a:srgbClr val="42596A"/>
    <a:srgbClr val="DFEDEC"/>
    <a:srgbClr val="DE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DE4AB-4B28-4F94-8483-658118E64A87}" v="6619" dt="2023-04-24T15:28:40.265"/>
    <p1510:client id="{328A4112-60EC-4215-9A98-00BE8CB7E929}" v="84" dt="2023-04-24T18:17:34.192"/>
    <p1510:client id="{B2A1FD0F-7634-425F-865C-2255AB048CB1}" v="598" dt="2023-04-24T13:02:35.696"/>
    <p1510:client id="{E856720B-E1B2-44EF-B75A-60A41558F670}" v="2163" dt="2023-04-24T14:44:01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estikeeleinstituut.sharepoint.com/sites/keelekriis/Shared%20Documents/General/meetod/arvepidamin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estikeeleinstituut.sharepoint.com/sites/keelekriis/Shared%20Documents/General/tulemused/m&#228;rgendite%20tihedus%20diagrammideg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eestikeeleinstituut.sharepoint.com/sites/keelekriis/Shared%20Documents/General/Krakow/abifail%20t&#245;lgeteg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728136361145112E-2"/>
          <c:y val="7.7006239345452532E-2"/>
          <c:w val="0.93558826323733257"/>
          <c:h val="0.71570366301977995"/>
        </c:manualLayout>
      </c:layout>
      <c:areaChart>
        <c:grouping val="stacked"/>
        <c:varyColors val="0"/>
        <c:ser>
          <c:idx val="1"/>
          <c:order val="1"/>
          <c:tx>
            <c:strRef>
              <c:f>ajaj_kuud_arv_lk!$E$1</c:f>
              <c:strCache>
                <c:ptCount val="1"/>
                <c:pt idx="0">
                  <c:v>lk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cat>
            <c:multiLvlStrRef>
              <c:f>ajaj_kuud_arv_lk!$A$2:$C$28</c:f>
              <c:multiLvlStrCache>
                <c:ptCount val="27"/>
                <c:lvl>
                  <c:pt idx="0">
                    <c:v>10</c:v>
                  </c:pt>
                  <c:pt idx="1">
                    <c:v>11</c:v>
                  </c:pt>
                  <c:pt idx="2">
                    <c:v>12</c:v>
                  </c:pt>
                  <c:pt idx="3">
                    <c:v>1</c:v>
                  </c:pt>
                  <c:pt idx="4">
                    <c:v>2</c:v>
                  </c:pt>
                  <c:pt idx="5">
                    <c:v>3</c:v>
                  </c:pt>
                  <c:pt idx="6">
                    <c:v>4</c:v>
                  </c:pt>
                  <c:pt idx="7">
                    <c:v>5</c:v>
                  </c:pt>
                  <c:pt idx="8">
                    <c:v>6</c:v>
                  </c:pt>
                  <c:pt idx="9">
                    <c:v>7</c:v>
                  </c:pt>
                  <c:pt idx="10">
                    <c:v>8</c:v>
                  </c:pt>
                  <c:pt idx="11">
                    <c:v>9</c:v>
                  </c:pt>
                  <c:pt idx="12">
                    <c:v>10</c:v>
                  </c:pt>
                  <c:pt idx="13">
                    <c:v>11</c:v>
                  </c:pt>
                  <c:pt idx="14">
                    <c:v>12</c:v>
                  </c:pt>
                  <c:pt idx="15">
                    <c:v>1</c:v>
                  </c:pt>
                  <c:pt idx="16">
                    <c:v>2</c:v>
                  </c:pt>
                  <c:pt idx="17">
                    <c:v>3</c:v>
                  </c:pt>
                  <c:pt idx="18">
                    <c:v>4</c:v>
                  </c:pt>
                  <c:pt idx="19">
                    <c:v>5</c:v>
                  </c:pt>
                  <c:pt idx="20">
                    <c:v>6</c:v>
                  </c:pt>
                  <c:pt idx="21">
                    <c:v>7</c:v>
                  </c:pt>
                  <c:pt idx="22">
                    <c:v>8</c:v>
                  </c:pt>
                  <c:pt idx="23">
                    <c:v>9</c:v>
                  </c:pt>
                  <c:pt idx="24">
                    <c:v>10</c:v>
                  </c:pt>
                  <c:pt idx="25">
                    <c:v>11</c:v>
                  </c:pt>
                  <c:pt idx="26">
                    <c:v>12</c:v>
                  </c:pt>
                </c:lvl>
                <c:lvl>
                  <c:pt idx="0">
                    <c:v>20</c:v>
                  </c:pt>
                  <c:pt idx="1">
                    <c:v>20</c:v>
                  </c:pt>
                  <c:pt idx="2">
                    <c:v>20</c:v>
                  </c:pt>
                  <c:pt idx="3">
                    <c:v>21</c:v>
                  </c:pt>
                  <c:pt idx="4">
                    <c:v>21</c:v>
                  </c:pt>
                  <c:pt idx="5">
                    <c:v>21</c:v>
                  </c:pt>
                  <c:pt idx="6">
                    <c:v>21</c:v>
                  </c:pt>
                  <c:pt idx="7">
                    <c:v>21</c:v>
                  </c:pt>
                  <c:pt idx="8">
                    <c:v>21</c:v>
                  </c:pt>
                  <c:pt idx="9">
                    <c:v>21</c:v>
                  </c:pt>
                  <c:pt idx="10">
                    <c:v>21</c:v>
                  </c:pt>
                  <c:pt idx="11">
                    <c:v>21</c:v>
                  </c:pt>
                  <c:pt idx="12">
                    <c:v>21</c:v>
                  </c:pt>
                  <c:pt idx="13">
                    <c:v>21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22</c:v>
                  </c:pt>
                  <c:pt idx="17">
                    <c:v>22</c:v>
                  </c:pt>
                  <c:pt idx="18">
                    <c:v>22</c:v>
                  </c:pt>
                  <c:pt idx="19">
                    <c:v>22</c:v>
                  </c:pt>
                  <c:pt idx="20">
                    <c:v>22</c:v>
                  </c:pt>
                  <c:pt idx="21">
                    <c:v>22</c:v>
                  </c:pt>
                  <c:pt idx="22">
                    <c:v>22</c:v>
                  </c:pt>
                  <c:pt idx="23">
                    <c:v>22</c:v>
                  </c:pt>
                  <c:pt idx="24">
                    <c:v>22</c:v>
                  </c:pt>
                  <c:pt idx="25">
                    <c:v>22</c:v>
                  </c:pt>
                  <c:pt idx="26">
                    <c:v>22</c:v>
                  </c:pt>
                </c:lvl>
              </c:multiLvlStrCache>
            </c:multiLvlStrRef>
          </c:cat>
          <c:val>
            <c:numRef>
              <c:f>ajaj_kuud_arv_lk!$E$2:$E$28</c:f>
              <c:numCache>
                <c:formatCode>0.00</c:formatCode>
                <c:ptCount val="27"/>
                <c:pt idx="0">
                  <c:v>5.8788888888888886</c:v>
                </c:pt>
                <c:pt idx="1">
                  <c:v>0</c:v>
                </c:pt>
                <c:pt idx="2">
                  <c:v>1.5733333333333333</c:v>
                </c:pt>
                <c:pt idx="3">
                  <c:v>4.1461111111111109</c:v>
                </c:pt>
                <c:pt idx="4">
                  <c:v>6.4238888888888885</c:v>
                </c:pt>
                <c:pt idx="5">
                  <c:v>4.0694444444444446</c:v>
                </c:pt>
                <c:pt idx="6">
                  <c:v>1.326111111111111</c:v>
                </c:pt>
                <c:pt idx="7">
                  <c:v>13.06388888888889</c:v>
                </c:pt>
                <c:pt idx="8">
                  <c:v>27.018888888888892</c:v>
                </c:pt>
                <c:pt idx="9">
                  <c:v>9.6783333333333328</c:v>
                </c:pt>
                <c:pt idx="10">
                  <c:v>0</c:v>
                </c:pt>
                <c:pt idx="11">
                  <c:v>2.6422222222222222</c:v>
                </c:pt>
                <c:pt idx="12">
                  <c:v>9.211666666666666</c:v>
                </c:pt>
                <c:pt idx="13">
                  <c:v>4.9272222222222224</c:v>
                </c:pt>
                <c:pt idx="14">
                  <c:v>14.142222222222221</c:v>
                </c:pt>
                <c:pt idx="15">
                  <c:v>0</c:v>
                </c:pt>
                <c:pt idx="16">
                  <c:v>8.2633333333333336</c:v>
                </c:pt>
                <c:pt idx="17">
                  <c:v>13.247777777777777</c:v>
                </c:pt>
                <c:pt idx="18">
                  <c:v>6.1888888888888891</c:v>
                </c:pt>
                <c:pt idx="19">
                  <c:v>5.2744444444444447</c:v>
                </c:pt>
                <c:pt idx="20">
                  <c:v>4.5166666666666666</c:v>
                </c:pt>
                <c:pt idx="21">
                  <c:v>7.4577777777777783</c:v>
                </c:pt>
                <c:pt idx="22">
                  <c:v>0</c:v>
                </c:pt>
                <c:pt idx="23">
                  <c:v>13.783333333333335</c:v>
                </c:pt>
                <c:pt idx="24">
                  <c:v>49.536666666666662</c:v>
                </c:pt>
                <c:pt idx="25">
                  <c:v>27.612777777777776</c:v>
                </c:pt>
                <c:pt idx="26">
                  <c:v>25.321666666666669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1-4429-86AA-E0A072305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749400"/>
        <c:axId val="901749728"/>
      </c:areaChart>
      <c:barChart>
        <c:barDir val="col"/>
        <c:grouping val="clustered"/>
        <c:varyColors val="0"/>
        <c:ser>
          <c:idx val="0"/>
          <c:order val="0"/>
          <c:tx>
            <c:strRef>
              <c:f>ajaj_kuud_arv_lk!$D$1</c:f>
              <c:strCache>
                <c:ptCount val="1"/>
                <c:pt idx="0">
                  <c:v>artiklite arv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41-4429-86AA-E0A07230510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41-4429-86AA-E0A07230510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41-4429-86AA-E0A07230510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41-4429-86AA-E0A07230510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41-4429-86AA-E0A07230510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41-4429-86AA-E0A07230510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41-4429-86AA-E0A07230510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F41-4429-86AA-E0A07230510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41-4429-86AA-E0A07230510B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F41-4429-86AA-E0A07230510B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F41-4429-86AA-E0A07230510B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F41-4429-86AA-E0A07230510B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F41-4429-86AA-E0A07230510B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F41-4429-86AA-E0A0723051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ajaj_kuud_arv_lk!$A$2:$C$28</c:f>
              <c:multiLvlStrCache>
                <c:ptCount val="27"/>
                <c:lvl>
                  <c:pt idx="0">
                    <c:v>10</c:v>
                  </c:pt>
                  <c:pt idx="1">
                    <c:v>11</c:v>
                  </c:pt>
                  <c:pt idx="2">
                    <c:v>12</c:v>
                  </c:pt>
                  <c:pt idx="3">
                    <c:v>1</c:v>
                  </c:pt>
                  <c:pt idx="4">
                    <c:v>2</c:v>
                  </c:pt>
                  <c:pt idx="5">
                    <c:v>3</c:v>
                  </c:pt>
                  <c:pt idx="6">
                    <c:v>4</c:v>
                  </c:pt>
                  <c:pt idx="7">
                    <c:v>5</c:v>
                  </c:pt>
                  <c:pt idx="8">
                    <c:v>6</c:v>
                  </c:pt>
                  <c:pt idx="9">
                    <c:v>7</c:v>
                  </c:pt>
                  <c:pt idx="10">
                    <c:v>8</c:v>
                  </c:pt>
                  <c:pt idx="11">
                    <c:v>9</c:v>
                  </c:pt>
                  <c:pt idx="12">
                    <c:v>10</c:v>
                  </c:pt>
                  <c:pt idx="13">
                    <c:v>11</c:v>
                  </c:pt>
                  <c:pt idx="14">
                    <c:v>12</c:v>
                  </c:pt>
                  <c:pt idx="15">
                    <c:v>1</c:v>
                  </c:pt>
                  <c:pt idx="16">
                    <c:v>2</c:v>
                  </c:pt>
                  <c:pt idx="17">
                    <c:v>3</c:v>
                  </c:pt>
                  <c:pt idx="18">
                    <c:v>4</c:v>
                  </c:pt>
                  <c:pt idx="19">
                    <c:v>5</c:v>
                  </c:pt>
                  <c:pt idx="20">
                    <c:v>6</c:v>
                  </c:pt>
                  <c:pt idx="21">
                    <c:v>7</c:v>
                  </c:pt>
                  <c:pt idx="22">
                    <c:v>8</c:v>
                  </c:pt>
                  <c:pt idx="23">
                    <c:v>9</c:v>
                  </c:pt>
                  <c:pt idx="24">
                    <c:v>10</c:v>
                  </c:pt>
                  <c:pt idx="25">
                    <c:v>11</c:v>
                  </c:pt>
                  <c:pt idx="26">
                    <c:v>12</c:v>
                  </c:pt>
                </c:lvl>
                <c:lvl>
                  <c:pt idx="0">
                    <c:v>20</c:v>
                  </c:pt>
                  <c:pt idx="1">
                    <c:v>20</c:v>
                  </c:pt>
                  <c:pt idx="2">
                    <c:v>20</c:v>
                  </c:pt>
                  <c:pt idx="3">
                    <c:v>21</c:v>
                  </c:pt>
                  <c:pt idx="4">
                    <c:v>21</c:v>
                  </c:pt>
                  <c:pt idx="5">
                    <c:v>21</c:v>
                  </c:pt>
                  <c:pt idx="6">
                    <c:v>21</c:v>
                  </c:pt>
                  <c:pt idx="7">
                    <c:v>21</c:v>
                  </c:pt>
                  <c:pt idx="8">
                    <c:v>21</c:v>
                  </c:pt>
                  <c:pt idx="9">
                    <c:v>21</c:v>
                  </c:pt>
                  <c:pt idx="10">
                    <c:v>21</c:v>
                  </c:pt>
                  <c:pt idx="11">
                    <c:v>21</c:v>
                  </c:pt>
                  <c:pt idx="12">
                    <c:v>21</c:v>
                  </c:pt>
                  <c:pt idx="13">
                    <c:v>21</c:v>
                  </c:pt>
                  <c:pt idx="14">
                    <c:v>21</c:v>
                  </c:pt>
                  <c:pt idx="15">
                    <c:v>22</c:v>
                  </c:pt>
                  <c:pt idx="16">
                    <c:v>22</c:v>
                  </c:pt>
                  <c:pt idx="17">
                    <c:v>22</c:v>
                  </c:pt>
                  <c:pt idx="18">
                    <c:v>22</c:v>
                  </c:pt>
                  <c:pt idx="19">
                    <c:v>22</c:v>
                  </c:pt>
                  <c:pt idx="20">
                    <c:v>22</c:v>
                  </c:pt>
                  <c:pt idx="21">
                    <c:v>22</c:v>
                  </c:pt>
                  <c:pt idx="22">
                    <c:v>22</c:v>
                  </c:pt>
                  <c:pt idx="23">
                    <c:v>22</c:v>
                  </c:pt>
                  <c:pt idx="24">
                    <c:v>22</c:v>
                  </c:pt>
                  <c:pt idx="25">
                    <c:v>22</c:v>
                  </c:pt>
                  <c:pt idx="26">
                    <c:v>22</c:v>
                  </c:pt>
                </c:lvl>
              </c:multiLvlStrCache>
            </c:multiLvlStrRef>
          </c:cat>
          <c:val>
            <c:numRef>
              <c:f>ajaj_kuud_arv_lk!$D$2:$D$28</c:f>
              <c:numCache>
                <c:formatCode>General</c:formatCode>
                <c:ptCount val="2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10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  <c:pt idx="12">
                  <c:v>3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2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2</c:v>
                </c:pt>
                <c:pt idx="22">
                  <c:v>0</c:v>
                </c:pt>
                <c:pt idx="23">
                  <c:v>4</c:v>
                </c:pt>
                <c:pt idx="24">
                  <c:v>10</c:v>
                </c:pt>
                <c:pt idx="25">
                  <c:v>5</c:v>
                </c:pt>
                <c:pt idx="2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F41-4429-86AA-E0A072305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44176496"/>
        <c:axId val="744180432"/>
      </c:barChart>
      <c:catAx>
        <c:axId val="901749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901749728"/>
        <c:crosses val="autoZero"/>
        <c:auto val="1"/>
        <c:lblAlgn val="ctr"/>
        <c:lblOffset val="100"/>
        <c:noMultiLvlLbl val="0"/>
      </c:catAx>
      <c:valAx>
        <c:axId val="901749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901749400"/>
        <c:crosses val="autoZero"/>
        <c:crossBetween val="between"/>
      </c:valAx>
      <c:valAx>
        <c:axId val="74418043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744176496"/>
        <c:crosses val="max"/>
        <c:crossBetween val="between"/>
      </c:valAx>
      <c:catAx>
        <c:axId val="744176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441804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540592194111116E-2"/>
          <c:y val="0.18421770182237318"/>
          <c:w val="0.94277239899462262"/>
          <c:h val="0.6966110241860991"/>
        </c:manualLayout>
      </c:layout>
      <c:areaChart>
        <c:grouping val="stacked"/>
        <c:varyColors val="0"/>
        <c:ser>
          <c:idx val="10"/>
          <c:order val="10"/>
          <c:tx>
            <c:strRef>
              <c:f>'kesk kuj tih võrr normiga (4)'!$L$1</c:f>
              <c:strCache>
                <c:ptCount val="1"/>
                <c:pt idx="0">
                  <c:v>lk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(4)'!$L$2:$L$28</c:f>
              <c:numCache>
                <c:formatCode>General</c:formatCode>
                <c:ptCount val="27"/>
                <c:pt idx="0">
                  <c:v>5.88</c:v>
                </c:pt>
                <c:pt idx="2">
                  <c:v>1.57</c:v>
                </c:pt>
                <c:pt idx="3">
                  <c:v>4.1500000000000004</c:v>
                </c:pt>
                <c:pt idx="4">
                  <c:v>6.42</c:v>
                </c:pt>
                <c:pt idx="5">
                  <c:v>4.07</c:v>
                </c:pt>
                <c:pt idx="6">
                  <c:v>1.33</c:v>
                </c:pt>
                <c:pt idx="7">
                  <c:v>13.07</c:v>
                </c:pt>
                <c:pt idx="8">
                  <c:v>27.019999999999996</c:v>
                </c:pt>
                <c:pt idx="9">
                  <c:v>9.68</c:v>
                </c:pt>
                <c:pt idx="11">
                  <c:v>2.64</c:v>
                </c:pt>
                <c:pt idx="12">
                  <c:v>9.2199999999999989</c:v>
                </c:pt>
                <c:pt idx="13">
                  <c:v>4.93</c:v>
                </c:pt>
                <c:pt idx="14">
                  <c:v>14.149999999999999</c:v>
                </c:pt>
                <c:pt idx="16">
                  <c:v>8.27</c:v>
                </c:pt>
                <c:pt idx="17">
                  <c:v>13.25</c:v>
                </c:pt>
                <c:pt idx="18">
                  <c:v>6.1899999999999995</c:v>
                </c:pt>
                <c:pt idx="19">
                  <c:v>5.27</c:v>
                </c:pt>
                <c:pt idx="20">
                  <c:v>4.5199999999999996</c:v>
                </c:pt>
                <c:pt idx="21">
                  <c:v>7.4600000000000009</c:v>
                </c:pt>
                <c:pt idx="23">
                  <c:v>13.79</c:v>
                </c:pt>
                <c:pt idx="24">
                  <c:v>49.539999999999992</c:v>
                </c:pt>
                <c:pt idx="25">
                  <c:v>27.61</c:v>
                </c:pt>
                <c:pt idx="26">
                  <c:v>25.310000000000002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2-4535-94BC-3655BB2B1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0828248"/>
        <c:axId val="1426990151"/>
      </c:areaChart>
      <c:barChart>
        <c:barDir val="col"/>
        <c:grouping val="stacked"/>
        <c:varyColors val="0"/>
        <c:ser>
          <c:idx val="0"/>
          <c:order val="0"/>
          <c:tx>
            <c:strRef>
              <c:f>'kesk kuj tih võrr normiga (4)'!$B$1</c:f>
              <c:strCache>
                <c:ptCount val="1"/>
                <c:pt idx="0">
                  <c:v>Aj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(4)'!$B$2:$B$28</c:f>
              <c:numCache>
                <c:formatCode>General</c:formatCode>
                <c:ptCount val="27"/>
                <c:pt idx="2" formatCode="0.00">
                  <c:v>1.9110828025478011</c:v>
                </c:pt>
                <c:pt idx="8" formatCode="0.00">
                  <c:v>2.6198636226120851</c:v>
                </c:pt>
                <c:pt idx="18" formatCode="0.00">
                  <c:v>3.6991666666667005</c:v>
                </c:pt>
                <c:pt idx="21" formatCode="0.00">
                  <c:v>-1.1592569659442695</c:v>
                </c:pt>
                <c:pt idx="23" formatCode="0.00">
                  <c:v>2.8311111111111007</c:v>
                </c:pt>
                <c:pt idx="24" formatCode="0.00">
                  <c:v>5.0348148148148155</c:v>
                </c:pt>
                <c:pt idx="25" formatCode="0.00">
                  <c:v>-0.12100418410041947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2-4535-94BC-3655BB2B1F1B}"/>
            </c:ext>
          </c:extLst>
        </c:ser>
        <c:ser>
          <c:idx val="1"/>
          <c:order val="1"/>
          <c:tx>
            <c:strRef>
              <c:f>'kesk kuj tih võrr normiga (4)'!$C$1</c:f>
              <c:strCache>
                <c:ptCount val="1"/>
                <c:pt idx="0">
                  <c:v>Muu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(4)'!$C$2:$C$28</c:f>
              <c:numCache>
                <c:formatCode>General</c:formatCode>
                <c:ptCount val="27"/>
                <c:pt idx="14" formatCode="0.00">
                  <c:v>-1.7582608695652198</c:v>
                </c:pt>
                <c:pt idx="17" formatCode="0.00">
                  <c:v>-1.3694308943089393</c:v>
                </c:pt>
                <c:pt idx="20" formatCode="0.00">
                  <c:v>-2.9702654867256593</c:v>
                </c:pt>
                <c:pt idx="23" formatCode="0.00">
                  <c:v>-1.5789690721649494</c:v>
                </c:pt>
                <c:pt idx="24" formatCode="0.00">
                  <c:v>0.99070174475019179</c:v>
                </c:pt>
                <c:pt idx="25" formatCode="0.00">
                  <c:v>-2.8183615084525391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32-4535-94BC-3655BB2B1F1B}"/>
            </c:ext>
          </c:extLst>
        </c:ser>
        <c:ser>
          <c:idx val="2"/>
          <c:order val="2"/>
          <c:tx>
            <c:strRef>
              <c:f>'kesk kuj tih võrr normiga (4)'!$D$1</c:f>
              <c:strCache>
                <c:ptCount val="1"/>
                <c:pt idx="0">
                  <c:v>Tead</c:v>
                </c:pt>
              </c:strCache>
            </c:strRef>
          </c:tx>
          <c:spPr>
            <a:solidFill>
              <a:srgbClr val="F0A74E"/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(4)'!$D$2:$D$28</c:f>
              <c:numCache>
                <c:formatCode>General</c:formatCode>
                <c:ptCount val="27"/>
                <c:pt idx="0" formatCode="0.00">
                  <c:v>-1.817414965986389</c:v>
                </c:pt>
                <c:pt idx="3" formatCode="0.00">
                  <c:v>1.3585542168674714</c:v>
                </c:pt>
                <c:pt idx="7" formatCode="0.00">
                  <c:v>-1.0420922589751189</c:v>
                </c:pt>
                <c:pt idx="8" formatCode="0.00">
                  <c:v>-0.8087356321839092</c:v>
                </c:pt>
                <c:pt idx="9" formatCode="0.00">
                  <c:v>-0.88802357317100444</c:v>
                </c:pt>
                <c:pt idx="12" formatCode="0.00">
                  <c:v>-1.6428318584070798</c:v>
                </c:pt>
                <c:pt idx="14" formatCode="0.00">
                  <c:v>-3.3295049504950498</c:v>
                </c:pt>
                <c:pt idx="18" formatCode="0.00">
                  <c:v>0.3851053864168712</c:v>
                </c:pt>
                <c:pt idx="19" formatCode="0.00">
                  <c:v>-2.3976470588235292</c:v>
                </c:pt>
                <c:pt idx="21" formatCode="0.00">
                  <c:v>-2.6062411347517696</c:v>
                </c:pt>
                <c:pt idx="23" formatCode="0.00">
                  <c:v>-0.14746987951807</c:v>
                </c:pt>
                <c:pt idx="24" formatCode="0.00">
                  <c:v>1.5875937846172494</c:v>
                </c:pt>
                <c:pt idx="25" formatCode="0.00">
                  <c:v>-1.1536772486772637</c:v>
                </c:pt>
                <c:pt idx="26" formatCode="0.00">
                  <c:v>-2.9221918316846054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32-4535-94BC-3655BB2B1F1B}"/>
            </c:ext>
          </c:extLst>
        </c:ser>
        <c:ser>
          <c:idx val="3"/>
          <c:order val="3"/>
          <c:tx>
            <c:strRef>
              <c:f>'kesk kuj tih võrr normiga (4)'!$E$1</c:f>
              <c:strCache>
                <c:ptCount val="1"/>
                <c:pt idx="0">
                  <c:v>Mitu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(4)'!$E$2:$E$28</c:f>
              <c:numCache>
                <c:formatCode>General</c:formatCode>
                <c:ptCount val="27"/>
                <c:pt idx="6" formatCode="0.00">
                  <c:v>-3.0168421052631595</c:v>
                </c:pt>
                <c:pt idx="8" formatCode="0.00">
                  <c:v>-1.942275543009484</c:v>
                </c:pt>
                <c:pt idx="23" formatCode="0.00">
                  <c:v>-2.9364885496183195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32-4535-94BC-3655BB2B1F1B}"/>
            </c:ext>
          </c:extLst>
        </c:ser>
        <c:ser>
          <c:idx val="4"/>
          <c:order val="4"/>
          <c:tx>
            <c:strRef>
              <c:f>'kesk kuj tih võrr normiga (4)'!$F$1</c:f>
              <c:strCache>
                <c:ptCount val="1"/>
                <c:pt idx="0">
                  <c:v>Riik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(4)'!$F$2:$F$28</c:f>
              <c:numCache>
                <c:formatCode>General</c:formatCode>
                <c:ptCount val="27"/>
                <c:pt idx="24" formatCode="0.00">
                  <c:v>0.49078085642317504</c:v>
                </c:pt>
                <c:pt idx="25" formatCode="0.00">
                  <c:v>-4.41526570048309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32-4535-94BC-3655BB2B1F1B}"/>
            </c:ext>
          </c:extLst>
        </c:ser>
        <c:ser>
          <c:idx val="5"/>
          <c:order val="5"/>
          <c:tx>
            <c:strRef>
              <c:f>'kesk kuj tih võrr normiga (4)'!$G$1</c:f>
              <c:strCache>
                <c:ptCount val="1"/>
                <c:pt idx="0">
                  <c:v>Toim</c:v>
                </c:pt>
              </c:strCache>
            </c:strRef>
          </c:tx>
          <c:spPr>
            <a:solidFill>
              <a:srgbClr val="90E53B"/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(4)'!$G$2:$G$28</c:f>
              <c:numCache>
                <c:formatCode>General</c:formatCode>
                <c:ptCount val="27"/>
                <c:pt idx="4" formatCode="0.00">
                  <c:v>-3.6071028037383197</c:v>
                </c:pt>
                <c:pt idx="5" formatCode="0.00">
                  <c:v>1.54800982800983</c:v>
                </c:pt>
                <c:pt idx="11" formatCode="0.00">
                  <c:v>18.613939393939404</c:v>
                </c:pt>
                <c:pt idx="12" formatCode="0.00">
                  <c:v>1.8227069098148974E-3</c:v>
                </c:pt>
                <c:pt idx="13" formatCode="0.00">
                  <c:v>-3.0061663286004094</c:v>
                </c:pt>
                <c:pt idx="16" formatCode="0.00">
                  <c:v>-1.9411175635565847</c:v>
                </c:pt>
                <c:pt idx="17" formatCode="0.00">
                  <c:v>-0.52641779788838416</c:v>
                </c:pt>
                <c:pt idx="24" formatCode="0.00">
                  <c:v>9.1368297455969003</c:v>
                </c:pt>
                <c:pt idx="26" formatCode="0.00">
                  <c:v>-3.7687218045112791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32-4535-94BC-3655BB2B1F1B}"/>
            </c:ext>
          </c:extLst>
        </c:ser>
        <c:ser>
          <c:idx val="6"/>
          <c:order val="6"/>
          <c:tx>
            <c:strRef>
              <c:f>'kesk kuj tih võrr normiga (4)'!$H$1</c:f>
              <c:strCache>
                <c:ptCount val="1"/>
                <c:pt idx="0">
                  <c:v>Tlk</c:v>
                </c:pt>
              </c:strCache>
            </c:strRef>
          </c:tx>
          <c:spPr>
            <a:solidFill>
              <a:srgbClr val="10E6FC"/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(4)'!$H$2:$H$28</c:f>
              <c:numCache>
                <c:formatCode>General</c:formatCode>
                <c:ptCount val="27"/>
                <c:pt idx="8" formatCode="0.00">
                  <c:v>4.7200000000000006</c:v>
                </c:pt>
                <c:pt idx="24" formatCode="0.00">
                  <c:v>1.5490598290598303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532-4535-94BC-3655BB2B1F1B}"/>
            </c:ext>
          </c:extLst>
        </c:ser>
        <c:ser>
          <c:idx val="7"/>
          <c:order val="7"/>
          <c:tx>
            <c:strRef>
              <c:f>'kesk kuj tih võrr normiga (4)'!$I$1</c:f>
              <c:strCache>
                <c:ptCount val="1"/>
                <c:pt idx="0">
                  <c:v>Õp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(4)'!$I$2:$I$28</c:f>
              <c:numCache>
                <c:formatCode>General</c:formatCode>
                <c:ptCount val="27"/>
                <c:pt idx="8" formatCode="0.00">
                  <c:v>0.44483221476509982</c:v>
                </c:pt>
                <c:pt idx="26" formatCode="0.00">
                  <c:v>-1.2453679653679597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32-4535-94BC-3655BB2B1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60828248"/>
        <c:axId val="1426990151"/>
      </c:barChart>
      <c:lineChart>
        <c:grouping val="standard"/>
        <c:varyColors val="0"/>
        <c:ser>
          <c:idx val="8"/>
          <c:order val="8"/>
          <c:tx>
            <c:strRef>
              <c:f>'kesk kuj tih võrr normiga (4)'!$J$1</c:f>
              <c:strCache>
                <c:ptCount val="1"/>
                <c:pt idx="0">
                  <c:v>E Neg</c:v>
                </c:pt>
              </c:strCache>
            </c:strRef>
          </c:tx>
          <c:spPr>
            <a:ln w="28575" cap="rnd">
              <a:solidFill>
                <a:srgbClr val="8308E8"/>
              </a:solidFill>
              <a:round/>
            </a:ln>
            <a:effectLst/>
          </c:spPr>
          <c:marker>
            <c:symbol val="none"/>
          </c:marker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(4)'!$J$2:$J$28</c:f>
              <c:numCache>
                <c:formatCode>General</c:formatCode>
                <c:ptCount val="27"/>
                <c:pt idx="0">
                  <c:v>4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8</c:v>
                </c:pt>
                <c:pt idx="5">
                  <c:v>8</c:v>
                </c:pt>
                <c:pt idx="6">
                  <c:v>2</c:v>
                </c:pt>
                <c:pt idx="7">
                  <c:v>2</c:v>
                </c:pt>
                <c:pt idx="8">
                  <c:v>50</c:v>
                </c:pt>
                <c:pt idx="9">
                  <c:v>4</c:v>
                </c:pt>
                <c:pt idx="10">
                  <c:v>0</c:v>
                </c:pt>
                <c:pt idx="11">
                  <c:v>2</c:v>
                </c:pt>
                <c:pt idx="12">
                  <c:v>11</c:v>
                </c:pt>
                <c:pt idx="13">
                  <c:v>7</c:v>
                </c:pt>
                <c:pt idx="14">
                  <c:v>4</c:v>
                </c:pt>
                <c:pt idx="15">
                  <c:v>0</c:v>
                </c:pt>
                <c:pt idx="16">
                  <c:v>9</c:v>
                </c:pt>
                <c:pt idx="17">
                  <c:v>18</c:v>
                </c:pt>
                <c:pt idx="18">
                  <c:v>8</c:v>
                </c:pt>
                <c:pt idx="19">
                  <c:v>3</c:v>
                </c:pt>
                <c:pt idx="20">
                  <c:v>4</c:v>
                </c:pt>
                <c:pt idx="21">
                  <c:v>3</c:v>
                </c:pt>
                <c:pt idx="22">
                  <c:v>0</c:v>
                </c:pt>
                <c:pt idx="23">
                  <c:v>13</c:v>
                </c:pt>
                <c:pt idx="24">
                  <c:v>53</c:v>
                </c:pt>
                <c:pt idx="25">
                  <c:v>27</c:v>
                </c:pt>
                <c:pt idx="2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532-4535-94BC-3655BB2B1F1B}"/>
            </c:ext>
          </c:extLst>
        </c:ser>
        <c:ser>
          <c:idx val="9"/>
          <c:order val="9"/>
          <c:tx>
            <c:strRef>
              <c:f>'kesk kuj tih võrr normiga (4)'!$K$1</c:f>
              <c:strCache>
                <c:ptCount val="1"/>
                <c:pt idx="0">
                  <c:v>E Pos</c:v>
                </c:pt>
              </c:strCache>
            </c:strRef>
          </c:tx>
          <c:spPr>
            <a:ln w="28575" cap="rnd">
              <a:solidFill>
                <a:srgbClr val="F868E0"/>
              </a:solidFill>
              <a:round/>
            </a:ln>
            <a:effectLst/>
          </c:spPr>
          <c:marker>
            <c:symbol val="none"/>
          </c:marker>
          <c:cat>
            <c:strRef>
              <c:f>'kesk kuj tih võrr normiga (4)'!$A$2:$A$28</c:f>
              <c:strCache>
                <c:ptCount val="27"/>
                <c:pt idx="0">
                  <c:v>20_10</c:v>
                </c:pt>
                <c:pt idx="1">
                  <c:v>20_11</c:v>
                </c:pt>
                <c:pt idx="2">
                  <c:v>20_12</c:v>
                </c:pt>
                <c:pt idx="3">
                  <c:v>21_01</c:v>
                </c:pt>
                <c:pt idx="4">
                  <c:v>21_02</c:v>
                </c:pt>
                <c:pt idx="5">
                  <c:v>21_03</c:v>
                </c:pt>
                <c:pt idx="6">
                  <c:v>21_04</c:v>
                </c:pt>
                <c:pt idx="7">
                  <c:v>21_05</c:v>
                </c:pt>
                <c:pt idx="8">
                  <c:v>21_06</c:v>
                </c:pt>
                <c:pt idx="9">
                  <c:v>21_07</c:v>
                </c:pt>
                <c:pt idx="10">
                  <c:v>21_08</c:v>
                </c:pt>
                <c:pt idx="11">
                  <c:v>21_09</c:v>
                </c:pt>
                <c:pt idx="12">
                  <c:v>21_10</c:v>
                </c:pt>
                <c:pt idx="13">
                  <c:v>21_11</c:v>
                </c:pt>
                <c:pt idx="14">
                  <c:v>21_12</c:v>
                </c:pt>
                <c:pt idx="15">
                  <c:v>22_01</c:v>
                </c:pt>
                <c:pt idx="16">
                  <c:v>22_02</c:v>
                </c:pt>
                <c:pt idx="17">
                  <c:v>22_03</c:v>
                </c:pt>
                <c:pt idx="18">
                  <c:v>22_04</c:v>
                </c:pt>
                <c:pt idx="19">
                  <c:v>22_05</c:v>
                </c:pt>
                <c:pt idx="20">
                  <c:v>22_06</c:v>
                </c:pt>
                <c:pt idx="21">
                  <c:v>22_07</c:v>
                </c:pt>
                <c:pt idx="22">
                  <c:v>22_08</c:v>
                </c:pt>
                <c:pt idx="23">
                  <c:v>22_09</c:v>
                </c:pt>
                <c:pt idx="24">
                  <c:v>22_10</c:v>
                </c:pt>
                <c:pt idx="25">
                  <c:v>22_11</c:v>
                </c:pt>
                <c:pt idx="26">
                  <c:v>22_12</c:v>
                </c:pt>
              </c:strCache>
            </c:strRef>
          </c:cat>
          <c:val>
            <c:numRef>
              <c:f>'kesk kuj tih võrr normiga (4)'!$K$2:$K$28</c:f>
              <c:numCache>
                <c:formatCode>General</c:formatCode>
                <c:ptCount val="27"/>
                <c:pt idx="0">
                  <c:v>5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  <c:pt idx="6">
                  <c:v>0</c:v>
                </c:pt>
                <c:pt idx="7">
                  <c:v>3</c:v>
                </c:pt>
                <c:pt idx="8">
                  <c:v>15</c:v>
                </c:pt>
                <c:pt idx="9">
                  <c:v>6</c:v>
                </c:pt>
                <c:pt idx="10">
                  <c:v>0</c:v>
                </c:pt>
                <c:pt idx="11">
                  <c:v>5</c:v>
                </c:pt>
                <c:pt idx="12">
                  <c:v>4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10</c:v>
                </c:pt>
                <c:pt idx="17">
                  <c:v>8</c:v>
                </c:pt>
                <c:pt idx="18">
                  <c:v>1</c:v>
                </c:pt>
                <c:pt idx="19">
                  <c:v>7</c:v>
                </c:pt>
                <c:pt idx="20">
                  <c:v>3</c:v>
                </c:pt>
                <c:pt idx="21">
                  <c:v>3</c:v>
                </c:pt>
                <c:pt idx="22">
                  <c:v>0</c:v>
                </c:pt>
                <c:pt idx="23">
                  <c:v>4</c:v>
                </c:pt>
                <c:pt idx="24">
                  <c:v>31</c:v>
                </c:pt>
                <c:pt idx="25">
                  <c:v>9</c:v>
                </c:pt>
                <c:pt idx="2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532-4535-94BC-3655BB2B1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828248"/>
        <c:axId val="1426990151"/>
      </c:lineChart>
      <c:catAx>
        <c:axId val="1960828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426990151"/>
        <c:crosses val="autoZero"/>
        <c:auto val="1"/>
        <c:lblAlgn val="ctr"/>
        <c:lblOffset val="100"/>
        <c:noMultiLvlLbl val="0"/>
      </c:catAx>
      <c:valAx>
        <c:axId val="1426990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1960828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97209751300803E-2"/>
          <c:y val="8.0572348785472175E-2"/>
          <c:w val="0.87673810552414588"/>
          <c:h val="7.2577318749733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'Leht1 (2)'!$B$5:$B$12</cx:f>
        <cx:lvl ptCount="8">
          <cx:pt idx="0">mitu</cx:pt>
          <cx:pt idx="1">ajakirjanikud</cx:pt>
          <cx:pt idx="2">keeleteadlased</cx:pt>
          <cx:pt idx="3">toimetajad</cx:pt>
          <cx:pt idx="4">tõlkijad</cx:pt>
          <cx:pt idx="5">õpetajad</cx:pt>
          <cx:pt idx="6">riigiametnikud</cx:pt>
          <cx:pt idx="7">muu</cx:pt>
        </cx:lvl>
      </cx:strDim>
      <cx:numDim type="size">
        <cx:f>'Leht1 (2)'!$C$5:$C$12</cx:f>
        <cx:lvl ptCount="8" formatCode="General">
          <cx:pt idx="0">4</cx:pt>
          <cx:pt idx="1">12</cx:pt>
          <cx:pt idx="2">20</cx:pt>
          <cx:pt idx="3">12</cx:pt>
          <cx:pt idx="4">2</cx:pt>
          <cx:pt idx="5">2</cx:pt>
          <cx:pt idx="6">3</cx:pt>
          <cx:pt idx="7">7</cx:pt>
        </cx:lvl>
      </cx:numDim>
    </cx:data>
  </cx:chartData>
  <cx:chart>
    <cx:plotArea>
      <cx:plotAreaRegion>
        <cx:series layoutId="sunburst" uniqueId="{7E25EBB1-A240-4845-9FA4-9C6156A52CF9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2400">
                    <a:solidFill>
                      <a:schemeClr val="bg1"/>
                    </a:solidFill>
                  </a:defRPr>
                </a:pPr>
                <a:endParaRPr lang="et-EE" sz="2400" b="0" i="0" u="none" strike="noStrike" kern="1200" baseline="0">
                  <a:solidFill>
                    <a:schemeClr val="bg1"/>
                  </a:solidFill>
                  <a:latin typeface="Calibri"/>
                </a:endParaRPr>
              </a:p>
            </cx:txPr>
            <cx:visibility seriesName="0" categoryName="1" value="0"/>
            <cx:separator>, </cx:separator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5CB2CB-4F0D-4B2F-A5F2-E6DDB78C6A74}" type="doc">
      <dgm:prSet loTypeId="urn:microsoft.com/office/officeart/2008/layout/CircularPictureCallout" loCatId="picture" qsTypeId="urn:microsoft.com/office/officeart/2005/8/quickstyle/simple4" qsCatId="simple" csTypeId="urn:microsoft.com/office/officeart/2005/8/colors/accent1_2" csCatId="accent1" phldr="1"/>
      <dgm:spPr/>
    </dgm:pt>
    <dgm:pt modelId="{1D42EEE0-E46A-4C30-BA1B-7CDD88C04BF6}">
      <dgm:prSet phldrT="[Text]"/>
      <dgm:spPr/>
      <dgm:t>
        <a:bodyPr/>
        <a:lstStyle/>
        <a:p>
          <a:endParaRPr lang="en-GB"/>
        </a:p>
        <a:p>
          <a:endParaRPr lang="et-EE"/>
        </a:p>
      </dgm:t>
    </dgm:pt>
    <dgm:pt modelId="{B8F3AD29-EDED-4402-94AF-8D3F933596D4}" type="sibTrans" cxnId="{3DD20F51-2640-407D-9C95-7E1478AE99F2}">
      <dgm:prSet/>
      <dgm:spPr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</dgm:spPr>
      <dgm:t>
        <a:bodyPr/>
        <a:lstStyle/>
        <a:p>
          <a:endParaRPr lang="et-EE"/>
        </a:p>
      </dgm:t>
    </dgm:pt>
    <dgm:pt modelId="{AC884C62-E231-4E9B-8407-0C6E08B5BA46}" type="parTrans" cxnId="{3DD20F51-2640-407D-9C95-7E1478AE99F2}">
      <dgm:prSet/>
      <dgm:spPr/>
      <dgm:t>
        <a:bodyPr/>
        <a:lstStyle/>
        <a:p>
          <a:endParaRPr lang="et-EE"/>
        </a:p>
      </dgm:t>
    </dgm:pt>
    <dgm:pt modelId="{DAE41EA2-095D-43C0-9BCF-2E8BA77703BE}" type="pres">
      <dgm:prSet presAssocID="{245CB2CB-4F0D-4B2F-A5F2-E6DDB78C6A74}" presName="Name0" presStyleCnt="0">
        <dgm:presLayoutVars>
          <dgm:chMax val="7"/>
          <dgm:chPref val="7"/>
          <dgm:dir/>
        </dgm:presLayoutVars>
      </dgm:prSet>
      <dgm:spPr/>
    </dgm:pt>
    <dgm:pt modelId="{3EC59A9F-E8E3-4ADB-8324-81A2D962DA80}" type="pres">
      <dgm:prSet presAssocID="{245CB2CB-4F0D-4B2F-A5F2-E6DDB78C6A74}" presName="Name1" presStyleCnt="0"/>
      <dgm:spPr/>
    </dgm:pt>
    <dgm:pt modelId="{D040F7B2-2423-4BD2-9DD5-833F6FFF4AE0}" type="pres">
      <dgm:prSet presAssocID="{B8F3AD29-EDED-4402-94AF-8D3F933596D4}" presName="picture_1" presStyleCnt="0"/>
      <dgm:spPr/>
    </dgm:pt>
    <dgm:pt modelId="{30129EC1-73B6-4445-B6C5-BDA9E9B716B2}" type="pres">
      <dgm:prSet presAssocID="{B8F3AD29-EDED-4402-94AF-8D3F933596D4}" presName="pictureRepeatNode" presStyleLbl="alignImgPlace1" presStyleIdx="0" presStyleCnt="1" custScaleX="200000" custScaleY="195276" custLinFactNeighborX="-10767" custLinFactNeighborY="17943"/>
      <dgm:spPr/>
    </dgm:pt>
    <dgm:pt modelId="{42C729AA-2F26-4267-A2B6-59B59269DC54}" type="pres">
      <dgm:prSet presAssocID="{1D42EEE0-E46A-4C30-BA1B-7CDD88C04BF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DCC60B4C-0ACB-4011-8D1F-CFD6DBB1E4B7}" type="presOf" srcId="{245CB2CB-4F0D-4B2F-A5F2-E6DDB78C6A74}" destId="{DAE41EA2-095D-43C0-9BCF-2E8BA77703BE}" srcOrd="0" destOrd="0" presId="urn:microsoft.com/office/officeart/2008/layout/CircularPictureCallout"/>
    <dgm:cxn modelId="{3DD20F51-2640-407D-9C95-7E1478AE99F2}" srcId="{245CB2CB-4F0D-4B2F-A5F2-E6DDB78C6A74}" destId="{1D42EEE0-E46A-4C30-BA1B-7CDD88C04BF6}" srcOrd="0" destOrd="0" parTransId="{AC884C62-E231-4E9B-8407-0C6E08B5BA46}" sibTransId="{B8F3AD29-EDED-4402-94AF-8D3F933596D4}"/>
    <dgm:cxn modelId="{53743756-A9A5-4ECC-9C8E-6FF315607B25}" type="presOf" srcId="{1D42EEE0-E46A-4C30-BA1B-7CDD88C04BF6}" destId="{42C729AA-2F26-4267-A2B6-59B59269DC54}" srcOrd="0" destOrd="0" presId="urn:microsoft.com/office/officeart/2008/layout/CircularPictureCallout"/>
    <dgm:cxn modelId="{141BEEAD-7404-4F9A-A950-211299B2EBAE}" type="presOf" srcId="{B8F3AD29-EDED-4402-94AF-8D3F933596D4}" destId="{30129EC1-73B6-4445-B6C5-BDA9E9B716B2}" srcOrd="0" destOrd="0" presId="urn:microsoft.com/office/officeart/2008/layout/CircularPictureCallout"/>
    <dgm:cxn modelId="{2930270A-1003-4BD9-8E19-845959A6C7B7}" type="presParOf" srcId="{DAE41EA2-095D-43C0-9BCF-2E8BA77703BE}" destId="{3EC59A9F-E8E3-4ADB-8324-81A2D962DA80}" srcOrd="0" destOrd="0" presId="urn:microsoft.com/office/officeart/2008/layout/CircularPictureCallout"/>
    <dgm:cxn modelId="{1A8F5122-996E-4C50-9D90-852D31F20345}" type="presParOf" srcId="{3EC59A9F-E8E3-4ADB-8324-81A2D962DA80}" destId="{D040F7B2-2423-4BD2-9DD5-833F6FFF4AE0}" srcOrd="0" destOrd="0" presId="urn:microsoft.com/office/officeart/2008/layout/CircularPictureCallout"/>
    <dgm:cxn modelId="{FA3DB23B-E761-445D-854F-3B1061BAA3A3}" type="presParOf" srcId="{D040F7B2-2423-4BD2-9DD5-833F6FFF4AE0}" destId="{30129EC1-73B6-4445-B6C5-BDA9E9B716B2}" srcOrd="0" destOrd="0" presId="urn:microsoft.com/office/officeart/2008/layout/CircularPictureCallout"/>
    <dgm:cxn modelId="{2D144E85-CE7C-4936-BA01-1E991F6EBC77}" type="presParOf" srcId="{3EC59A9F-E8E3-4ADB-8324-81A2D962DA80}" destId="{42C729AA-2F26-4267-A2B6-59B59269DC54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29EC1-73B6-4445-B6C5-BDA9E9B716B2}">
      <dsp:nvSpPr>
        <dsp:cNvPr id="0" name=""/>
        <dsp:cNvSpPr/>
      </dsp:nvSpPr>
      <dsp:spPr>
        <a:xfrm>
          <a:off x="0" y="1054284"/>
          <a:ext cx="7985936" cy="779730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C729AA-2F26-4267-A2B6-59B59269DC54}">
      <dsp:nvSpPr>
        <dsp:cNvPr id="0" name=""/>
        <dsp:cNvSpPr/>
      </dsp:nvSpPr>
      <dsp:spPr>
        <a:xfrm>
          <a:off x="2715218" y="4549578"/>
          <a:ext cx="2555499" cy="1317679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900" kern="1200"/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3900" kern="1200"/>
        </a:p>
      </dsp:txBody>
      <dsp:txXfrm>
        <a:off x="2715218" y="4549578"/>
        <a:ext cx="2555499" cy="1317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0.57188</cdr:x>
      <cdr:y>0.08657</cdr:y>
    </cdr:from>
    <cdr:to>
      <cdr:x>0.96771</cdr:x>
      <cdr:y>0.99318</cdr:y>
    </cdr:to>
    <cdr:sp macro="" textlink="">
      <cdr:nvSpPr>
        <cdr:cNvPr id="2" name="Ristkülik 1">
          <a:extLst xmlns:a="http://schemas.openxmlformats.org/drawingml/2006/main">
            <a:ext uri="{FF2B5EF4-FFF2-40B4-BE49-F238E27FC236}">
              <a16:creationId xmlns:a16="http://schemas.microsoft.com/office/drawing/2014/main" id="{713A6542-9F42-52E0-B28F-B2A05D9172AE}"/>
            </a:ext>
          </a:extLst>
        </cdr:cNvPr>
        <cdr:cNvSpPr/>
      </cdr:nvSpPr>
      <cdr:spPr>
        <a:xfrm xmlns:a="http://schemas.openxmlformats.org/drawingml/2006/main">
          <a:off x="9412705" y="305615"/>
          <a:ext cx="6515100" cy="3200400"/>
        </a:xfrm>
        <a:prstGeom xmlns:a="http://schemas.openxmlformats.org/drawingml/2006/main" prst="rect">
          <a:avLst/>
        </a:prstGeom>
        <a:solidFill xmlns:a="http://schemas.openxmlformats.org/drawingml/2006/main">
          <a:srgbClr val="4472C4">
            <a:alpha val="16863"/>
          </a:srgbClr>
        </a:solidFill>
        <a:ln xmlns:a="http://schemas.openxmlformats.org/drawingml/2006/main" w="63500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uk-UA"/>
          </a:defPPr>
          <a:lvl1pPr marL="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858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3716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0574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7432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4290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1148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8006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5486400" algn="l" defTabSz="1371600" rtl="0" eaLnBrk="1" latinLnBrk="0" hangingPunct="1">
            <a:defRPr sz="2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 sz="280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24.04.2023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social-sciences/critical-discourse-analysi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/>
              <a:t>Keelekriisiks nimetame</a:t>
            </a:r>
            <a:r>
              <a:rPr lang="en-GB"/>
              <a:t> </a:t>
            </a:r>
            <a:r>
              <a:rPr lang="en-GB" sz="1200">
                <a:latin typeface="Roboto" panose="02000000000000000000" pitchFamily="2" charset="0"/>
                <a:ea typeface="Roboto" panose="02000000000000000000" pitchFamily="2" charset="0"/>
              </a:rPr>
              <a:t>Eesti avalikus meedias hargnenud küllaltki intensiivset ja polariseerivat diskussiooni õigekeelsuse, keeleliste vabaduste, keelenormide, sõnastikureformi jm seostuva teemal.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Roboto" panose="02000000000000000000" pitchFamily="2" charset="0"/>
                <a:ea typeface="Roboto" panose="02000000000000000000" pitchFamily="2" charset="0"/>
              </a:rPr>
              <a:t>Teemad keskendusid põhiliselt…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>
                <a:latin typeface="NeueHaasGroteskText Pro"/>
                <a:ea typeface="Roboto" panose="02000000000000000000" pitchFamily="2" charset="0"/>
              </a:rPr>
              <a:t>osalejad: laias plaanis eksperdid ja harrastajad-huvilised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/>
              <a:t>Kas keelekriis kvalifiseerub kriisiks? 2022 sügisel, kriisi ”harjas”, </a:t>
            </a:r>
            <a:r>
              <a:rPr lang="en-GB" b="0" i="0">
                <a:solidFill>
                  <a:srgbClr val="333333"/>
                </a:solidFill>
                <a:effectLst/>
                <a:latin typeface="proxima_nova"/>
              </a:rPr>
              <a:t>nimetas Eesti keelenõukogu esimees, professor Birute Klaas-Lang keskustelu kriisiks ning sekkusid ka minister ja õiguskantsler (ettekanne keeletoimetajate liidu konverentsil). </a:t>
            </a:r>
            <a:endParaRPr lang="en-GB" sz="1200" b="0">
              <a:latin typeface="NeueHaasGroteskText Pro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9533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Keelest</a:t>
            </a:r>
            <a:r>
              <a:rPr lang="en-GB"/>
              <a:t> </a:t>
            </a:r>
            <a:r>
              <a:rPr lang="en-GB" err="1"/>
              <a:t>rääkides</a:t>
            </a:r>
            <a:r>
              <a:rPr lang="en-GB"/>
              <a:t> </a:t>
            </a:r>
            <a:r>
              <a:rPr lang="en-GB" err="1"/>
              <a:t>tulevad</a:t>
            </a:r>
            <a:r>
              <a:rPr lang="en-GB"/>
              <a:t> </a:t>
            </a:r>
            <a:r>
              <a:rPr lang="en-GB" err="1"/>
              <a:t>esile</a:t>
            </a:r>
            <a:r>
              <a:rPr lang="en-GB"/>
              <a:t> </a:t>
            </a:r>
            <a:r>
              <a:rPr lang="en-GB" err="1"/>
              <a:t>kõneleja</a:t>
            </a:r>
            <a:r>
              <a:rPr lang="en-GB"/>
              <a:t> </a:t>
            </a:r>
            <a:r>
              <a:rPr lang="en-GB" err="1"/>
              <a:t>väärtused</a:t>
            </a:r>
            <a:r>
              <a:rPr lang="en-GB"/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POLAARSUS</a:t>
            </a:r>
            <a:r>
              <a:rPr lang="et-EE"/>
              <a:t> – seda jaotust kasutame ka edaspidises analüüsis kõneleja hääle identifitseerimisel.</a:t>
            </a: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Sageli</a:t>
            </a:r>
            <a:r>
              <a:rPr lang="en-GB"/>
              <a:t> </a:t>
            </a:r>
            <a:r>
              <a:rPr lang="en-GB" err="1"/>
              <a:t>võib</a:t>
            </a:r>
            <a:r>
              <a:rPr lang="en-GB"/>
              <a:t> </a:t>
            </a:r>
            <a:r>
              <a:rPr lang="en-GB" err="1"/>
              <a:t>leida</a:t>
            </a:r>
            <a:r>
              <a:rPr lang="en-GB"/>
              <a:t> </a:t>
            </a:r>
            <a:r>
              <a:rPr lang="en-GB" err="1"/>
              <a:t>rohkem</a:t>
            </a:r>
            <a:r>
              <a:rPr lang="en-GB"/>
              <a:t> </a:t>
            </a:r>
            <a:r>
              <a:rPr lang="en-GB" err="1"/>
              <a:t>kui</a:t>
            </a:r>
            <a:r>
              <a:rPr lang="en-GB"/>
              <a:t> </a:t>
            </a:r>
            <a:r>
              <a:rPr lang="en-GB" err="1"/>
              <a:t>ühe</a:t>
            </a:r>
            <a:r>
              <a:rPr lang="en-GB"/>
              <a:t> </a:t>
            </a:r>
            <a:r>
              <a:rPr lang="en-GB" err="1"/>
              <a:t>kontseptuaalse</a:t>
            </a:r>
            <a:r>
              <a:rPr lang="en-GB"/>
              <a:t> </a:t>
            </a:r>
            <a:r>
              <a:rPr lang="en-GB" err="1"/>
              <a:t>metafoori</a:t>
            </a:r>
            <a:r>
              <a:rPr lang="en-GB"/>
              <a:t> </a:t>
            </a:r>
            <a:r>
              <a:rPr lang="en-GB" err="1"/>
              <a:t>teatud</a:t>
            </a:r>
            <a:r>
              <a:rPr lang="en-GB"/>
              <a:t> </a:t>
            </a:r>
            <a:r>
              <a:rPr lang="en-GB" err="1"/>
              <a:t>teema</a:t>
            </a:r>
            <a:r>
              <a:rPr lang="en-GB"/>
              <a:t> </a:t>
            </a:r>
            <a:r>
              <a:rPr lang="en-GB" err="1"/>
              <a:t>kirjeldamiseks</a:t>
            </a:r>
            <a:r>
              <a:rPr lang="en-GB"/>
              <a:t>, mis </a:t>
            </a:r>
            <a:r>
              <a:rPr lang="en-GB" err="1"/>
              <a:t>avab</a:t>
            </a:r>
            <a:r>
              <a:rPr lang="en-GB"/>
              <a:t> </a:t>
            </a:r>
            <a:r>
              <a:rPr lang="en-GB" err="1"/>
              <a:t>võimaluse</a:t>
            </a:r>
            <a:r>
              <a:rPr lang="en-GB"/>
              <a:t> </a:t>
            </a:r>
            <a:r>
              <a:rPr lang="en-GB" err="1"/>
              <a:t>esitada</a:t>
            </a:r>
            <a:r>
              <a:rPr lang="en-GB"/>
              <a:t> </a:t>
            </a:r>
            <a:r>
              <a:rPr lang="en-GB" err="1"/>
              <a:t>konkureerivaid</a:t>
            </a:r>
            <a:r>
              <a:rPr lang="en-GB"/>
              <a:t> </a:t>
            </a:r>
            <a:r>
              <a:rPr lang="en-GB" err="1"/>
              <a:t>kontseptuaal-metafoorilisi</a:t>
            </a:r>
            <a:r>
              <a:rPr lang="en-GB"/>
              <a:t> </a:t>
            </a:r>
            <a:r>
              <a:rPr lang="en-GB" err="1"/>
              <a:t>raame</a:t>
            </a:r>
            <a:r>
              <a:rPr lang="en-GB"/>
              <a:t>. (Burgers et al 2016 </a:t>
            </a:r>
            <a:r>
              <a:rPr lang="en-GB" err="1"/>
              <a:t>Figuratiivne</a:t>
            </a:r>
            <a:r>
              <a:rPr lang="en-GB"/>
              <a:t> </a:t>
            </a:r>
            <a:r>
              <a:rPr lang="en-GB" err="1"/>
              <a:t>freimine</a:t>
            </a:r>
            <a:r>
              <a:rPr lang="en-GB"/>
              <a:t>). </a:t>
            </a:r>
            <a:endParaRPr lang="et-EE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Sellised</a:t>
            </a:r>
            <a:r>
              <a:rPr lang="en-GB"/>
              <a:t> </a:t>
            </a:r>
            <a:r>
              <a:rPr lang="en-GB" err="1"/>
              <a:t>erinevused</a:t>
            </a:r>
            <a:r>
              <a:rPr lang="en-GB"/>
              <a:t> </a:t>
            </a:r>
            <a:r>
              <a:rPr lang="en-GB" err="1"/>
              <a:t>metafooride</a:t>
            </a:r>
            <a:r>
              <a:rPr lang="en-GB"/>
              <a:t> </a:t>
            </a:r>
            <a:r>
              <a:rPr lang="en-GB" err="1"/>
              <a:t>kasutamises</a:t>
            </a:r>
            <a:r>
              <a:rPr lang="en-GB"/>
              <a:t> </a:t>
            </a:r>
            <a:r>
              <a:rPr lang="en-GB" err="1"/>
              <a:t>näiteks</a:t>
            </a:r>
            <a:r>
              <a:rPr lang="en-GB"/>
              <a:t> </a:t>
            </a:r>
            <a:r>
              <a:rPr lang="en-GB" b="1" err="1"/>
              <a:t>liberaalide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b="1" err="1"/>
              <a:t>konservatiivide</a:t>
            </a:r>
            <a:r>
              <a:rPr lang="en-GB"/>
              <a:t> </a:t>
            </a:r>
            <a:r>
              <a:rPr lang="en-GB" err="1"/>
              <a:t>vahel</a:t>
            </a:r>
            <a:r>
              <a:rPr lang="en-GB"/>
              <a:t> on </a:t>
            </a:r>
            <a:r>
              <a:rPr lang="en-GB" err="1"/>
              <a:t>kindlaks</a:t>
            </a:r>
            <a:r>
              <a:rPr lang="en-GB"/>
              <a:t> </a:t>
            </a:r>
            <a:r>
              <a:rPr lang="en-GB" err="1"/>
              <a:t>tehtud</a:t>
            </a:r>
            <a:r>
              <a:rPr lang="en-GB"/>
              <a:t> </a:t>
            </a:r>
            <a:r>
              <a:rPr lang="en-GB" err="1"/>
              <a:t>erinevates</a:t>
            </a:r>
            <a:r>
              <a:rPr lang="en-GB"/>
              <a:t> </a:t>
            </a:r>
            <a:r>
              <a:rPr lang="en-GB" err="1"/>
              <a:t>diskursustes</a:t>
            </a:r>
            <a:r>
              <a:rPr lang="en-GB"/>
              <a:t>, </a:t>
            </a:r>
            <a:r>
              <a:rPr lang="en-GB" err="1"/>
              <a:t>näiteks</a:t>
            </a:r>
            <a:r>
              <a:rPr lang="en-GB"/>
              <a:t> </a:t>
            </a:r>
            <a:r>
              <a:rPr lang="en-GB" err="1"/>
              <a:t>poliitilistes</a:t>
            </a:r>
            <a:r>
              <a:rPr lang="en-GB"/>
              <a:t> </a:t>
            </a:r>
            <a:r>
              <a:rPr lang="en-GB" err="1"/>
              <a:t>kampaaniamaterjalides</a:t>
            </a:r>
            <a:r>
              <a:rPr lang="en-GB"/>
              <a:t> (Moses &amp;Gonzales, 2015; Ohl, Pfister, Nader, &amp; Griffin, 2013), </a:t>
            </a:r>
            <a:r>
              <a:rPr lang="en-GB" err="1"/>
              <a:t>poliitilistes</a:t>
            </a:r>
            <a:r>
              <a:rPr lang="en-GB"/>
              <a:t> </a:t>
            </a:r>
            <a:r>
              <a:rPr lang="en-GB" err="1"/>
              <a:t>kõnedes</a:t>
            </a:r>
            <a:r>
              <a:rPr lang="en-GB"/>
              <a:t> (</a:t>
            </a:r>
            <a:r>
              <a:rPr lang="en-GB" err="1"/>
              <a:t>Deason</a:t>
            </a:r>
            <a:r>
              <a:rPr lang="en-GB"/>
              <a:t> &amp;Gonzales, 2012)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valijate</a:t>
            </a:r>
            <a:r>
              <a:rPr lang="en-GB"/>
              <a:t> </a:t>
            </a:r>
            <a:r>
              <a:rPr lang="en-GB" err="1"/>
              <a:t>kommentaarides</a:t>
            </a:r>
            <a:r>
              <a:rPr lang="en-GB"/>
              <a:t> (McAdams et al., 2008).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563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713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Vene</a:t>
            </a:r>
            <a:r>
              <a:rPr lang="en-GB"/>
              <a:t> invasion </a:t>
            </a:r>
            <a:r>
              <a:rPr lang="en-GB" err="1"/>
              <a:t>Ukrainasse</a:t>
            </a:r>
            <a:r>
              <a:rPr lang="en-GB"/>
              <a:t> </a:t>
            </a:r>
            <a:r>
              <a:rPr lang="en-GB" err="1"/>
              <a:t>algab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995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err="1">
                <a:effectLst/>
                <a:latin typeface="Segoe UI" panose="020B0502040204020203" pitchFamily="34" charset="0"/>
              </a:rPr>
              <a:t>Abivajamine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muutub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nii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akuutseks</a:t>
            </a:r>
            <a:r>
              <a:rPr lang="en-GB" sz="1800">
                <a:effectLst/>
                <a:latin typeface="Segoe UI" panose="020B0502040204020203" pitchFamily="34" charset="0"/>
              </a:rPr>
              <a:t>, et </a:t>
            </a:r>
            <a:r>
              <a:rPr lang="en-GB" sz="1800" err="1">
                <a:effectLst/>
                <a:latin typeface="Segoe UI" panose="020B0502040204020203" pitchFamily="34" charset="0"/>
              </a:rPr>
              <a:t>seda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hakatakse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nimetama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b="1" err="1">
                <a:effectLst/>
                <a:latin typeface="Segoe UI" panose="020B0502040204020203" pitchFamily="34" charset="0"/>
              </a:rPr>
              <a:t>kaitsmiseks</a:t>
            </a:r>
            <a:r>
              <a:rPr lang="en-GB" sz="1800">
                <a:effectLst/>
                <a:latin typeface="Segoe UI" panose="020B0502040204020203" pitchFamily="34" charset="0"/>
              </a:rPr>
              <a:t>; </a:t>
            </a:r>
            <a:r>
              <a:rPr lang="en-GB" sz="1800" err="1">
                <a:effectLst/>
                <a:latin typeface="Segoe UI" panose="020B0502040204020203" pitchFamily="34" charset="0"/>
              </a:rPr>
              <a:t>kaitsta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saab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teadagi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vaenlase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eest</a:t>
            </a:r>
            <a:r>
              <a:rPr lang="en-GB" sz="1800">
                <a:effectLst/>
                <a:latin typeface="Segoe UI" panose="020B0502040204020203" pitchFamily="34" charset="0"/>
              </a:rPr>
              <a:t> – </a:t>
            </a:r>
            <a:r>
              <a:rPr lang="en-GB" sz="1800" err="1">
                <a:effectLst/>
                <a:latin typeface="Segoe UI" panose="020B0502040204020203" pitchFamily="34" charset="0"/>
              </a:rPr>
              <a:t>nii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teiseneb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algne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kujund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ja</a:t>
            </a:r>
            <a:r>
              <a:rPr lang="en-GB" sz="1800">
                <a:effectLst/>
                <a:latin typeface="Segoe UI" panose="020B0502040204020203" pitchFamily="34" charset="0"/>
              </a:rPr>
              <a:t> </a:t>
            </a:r>
            <a:r>
              <a:rPr lang="en-GB" sz="1800" err="1">
                <a:effectLst/>
                <a:latin typeface="Segoe UI" panose="020B0502040204020203" pitchFamily="34" charset="0"/>
              </a:rPr>
              <a:t>intensiivistub</a:t>
            </a:r>
            <a:r>
              <a:rPr lang="en-GB" sz="1800">
                <a:effectLst/>
                <a:latin typeface="Segoe UI" panose="020B0502040204020203" pitchFamily="34" charset="0"/>
              </a:rPr>
              <a:t> SÕJA </a:t>
            </a:r>
            <a:r>
              <a:rPr lang="en-GB" sz="1800" err="1">
                <a:effectLst/>
                <a:latin typeface="Segoe UI" panose="020B0502040204020203" pitchFamily="34" charset="0"/>
              </a:rPr>
              <a:t>kujundiks</a:t>
            </a:r>
            <a:r>
              <a:rPr lang="en-GB" sz="1800">
                <a:effectLst/>
                <a:latin typeface="Segoe UI" panose="020B0502040204020203" pitchFamily="34" charset="0"/>
              </a:rPr>
              <a:t>.</a:t>
            </a:r>
            <a:endParaRPr lang="en-GB" sz="1800">
              <a:effectLst/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Sõja</a:t>
            </a:r>
            <a:r>
              <a:rPr lang="en-GB"/>
              <a:t> </a:t>
            </a:r>
            <a:r>
              <a:rPr lang="en-GB" err="1"/>
              <a:t>kujund</a:t>
            </a:r>
            <a:r>
              <a:rPr lang="en-GB"/>
              <a:t> </a:t>
            </a:r>
            <a:r>
              <a:rPr lang="en-GB" err="1"/>
              <a:t>iseenesest</a:t>
            </a:r>
            <a:r>
              <a:rPr lang="en-GB"/>
              <a:t> </a:t>
            </a:r>
            <a:r>
              <a:rPr lang="en-GB" err="1"/>
              <a:t>ei</a:t>
            </a:r>
            <a:r>
              <a:rPr lang="en-GB"/>
              <a:t> ole </a:t>
            </a:r>
            <a:r>
              <a:rPr lang="en-GB" err="1"/>
              <a:t>midagi</a:t>
            </a:r>
            <a:r>
              <a:rPr lang="en-GB"/>
              <a:t> </a:t>
            </a:r>
            <a:r>
              <a:rPr lang="en-GB" err="1"/>
              <a:t>uut</a:t>
            </a:r>
            <a:r>
              <a:rPr lang="en-GB"/>
              <a:t>, </a:t>
            </a:r>
            <a:r>
              <a:rPr lang="en-GB" err="1"/>
              <a:t>pildil</a:t>
            </a:r>
            <a:r>
              <a:rPr lang="en-GB"/>
              <a:t> </a:t>
            </a:r>
            <a:r>
              <a:rPr lang="en-GB" err="1"/>
              <a:t>sihib</a:t>
            </a:r>
            <a:r>
              <a:rPr lang="en-GB"/>
              <a:t> </a:t>
            </a:r>
            <a:r>
              <a:rPr lang="en-GB" b="1"/>
              <a:t>Johannes </a:t>
            </a:r>
            <a:r>
              <a:rPr lang="en-GB" b="1" err="1"/>
              <a:t>Aavik</a:t>
            </a:r>
            <a:r>
              <a:rPr lang="en-GB" b="1"/>
              <a:t> </a:t>
            </a:r>
            <a:r>
              <a:rPr lang="en-GB" err="1"/>
              <a:t>kaitsekraavis</a:t>
            </a:r>
            <a:r>
              <a:rPr lang="en-GB"/>
              <a:t> </a:t>
            </a:r>
            <a:r>
              <a:rPr lang="en-GB" err="1"/>
              <a:t>oma</a:t>
            </a:r>
            <a:r>
              <a:rPr lang="en-GB"/>
              <a:t> </a:t>
            </a:r>
            <a:r>
              <a:rPr lang="en-GB" err="1"/>
              <a:t>Keelelise</a:t>
            </a:r>
            <a:r>
              <a:rPr lang="en-GB"/>
              <a:t> </a:t>
            </a:r>
            <a:r>
              <a:rPr lang="en-GB" err="1"/>
              <a:t>Kuukirjaga</a:t>
            </a:r>
            <a:r>
              <a:rPr lang="en-GB"/>
              <a:t> </a:t>
            </a:r>
            <a:r>
              <a:rPr lang="en-GB" err="1"/>
              <a:t>keeleuuenduste</a:t>
            </a:r>
            <a:r>
              <a:rPr lang="en-GB"/>
              <a:t> </a:t>
            </a:r>
            <a:r>
              <a:rPr lang="en-GB" err="1"/>
              <a:t>ägedamaid</a:t>
            </a:r>
            <a:r>
              <a:rPr lang="en-GB"/>
              <a:t> </a:t>
            </a:r>
            <a:r>
              <a:rPr lang="en-GB" err="1"/>
              <a:t>vastaseid</a:t>
            </a:r>
            <a:r>
              <a:rPr lang="en-GB"/>
              <a:t> Tartu Ülikooli </a:t>
            </a:r>
            <a:r>
              <a:rPr lang="en-GB" err="1"/>
              <a:t>Eesti</a:t>
            </a:r>
            <a:r>
              <a:rPr lang="en-GB"/>
              <a:t> </a:t>
            </a:r>
            <a:r>
              <a:rPr lang="en-GB" err="1"/>
              <a:t>keele</a:t>
            </a:r>
            <a:r>
              <a:rPr lang="en-GB"/>
              <a:t> </a:t>
            </a:r>
            <a:r>
              <a:rPr lang="en-GB" err="1"/>
              <a:t>lektorit</a:t>
            </a:r>
            <a:r>
              <a:rPr lang="en-GB"/>
              <a:t> </a:t>
            </a:r>
            <a:r>
              <a:rPr lang="en-GB" b="1" err="1"/>
              <a:t>Jaan</a:t>
            </a:r>
            <a:r>
              <a:rPr lang="en-GB" b="1"/>
              <a:t> </a:t>
            </a:r>
            <a:r>
              <a:rPr lang="en-GB" b="1" err="1"/>
              <a:t>Jõgeveri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207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Süütust</a:t>
            </a:r>
            <a:r>
              <a:rPr lang="en-GB"/>
              <a:t> </a:t>
            </a:r>
            <a:r>
              <a:rPr lang="en-GB" err="1"/>
              <a:t>abaivajajast</a:t>
            </a:r>
            <a:r>
              <a:rPr lang="en-GB"/>
              <a:t> </a:t>
            </a:r>
            <a:r>
              <a:rPr lang="en-GB" err="1"/>
              <a:t>alguse</a:t>
            </a:r>
            <a:r>
              <a:rPr lang="en-GB"/>
              <a:t> </a:t>
            </a:r>
            <a:r>
              <a:rPr lang="en-GB" err="1"/>
              <a:t>saanud</a:t>
            </a:r>
            <a:r>
              <a:rPr lang="en-GB"/>
              <a:t> </a:t>
            </a:r>
            <a:r>
              <a:rPr lang="en-GB" err="1"/>
              <a:t>kujundit</a:t>
            </a:r>
            <a:r>
              <a:rPr lang="en-GB"/>
              <a:t> </a:t>
            </a:r>
            <a:r>
              <a:rPr lang="en-GB" err="1"/>
              <a:t>võimendati</a:t>
            </a:r>
            <a:r>
              <a:rPr lang="en-GB"/>
              <a:t> </a:t>
            </a:r>
            <a:r>
              <a:rPr lang="en-GB" err="1"/>
              <a:t>kuni</a:t>
            </a:r>
            <a:r>
              <a:rPr lang="en-GB"/>
              <a:t> </a:t>
            </a:r>
            <a:r>
              <a:rPr lang="en-GB" err="1"/>
              <a:t>sõja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barrikaadideni</a:t>
            </a:r>
            <a:r>
              <a:rPr lang="en-GB"/>
              <a:t>.</a:t>
            </a:r>
            <a:endParaRPr lang="et-EE"/>
          </a:p>
          <a:p>
            <a:pPr marL="0" indent="0">
              <a:buFont typeface="Arial" panose="020B0604020202020204" pitchFamily="34" charset="0"/>
              <a:buNone/>
            </a:pPr>
            <a:r>
              <a:rPr lang="et-EE" b="1"/>
              <a:t>Ohvri</a:t>
            </a:r>
            <a:r>
              <a:rPr lang="et-EE"/>
              <a:t> olemasolu loomulikult tähendab, et eksisteerib </a:t>
            </a:r>
            <a:r>
              <a:rPr lang="et-EE" b="1"/>
              <a:t>võimur</a:t>
            </a:r>
            <a:r>
              <a:rPr lang="et-EE"/>
              <a:t>, </a:t>
            </a:r>
            <a:r>
              <a:rPr lang="et-EE" err="1"/>
              <a:t>vägivallatseja</a:t>
            </a:r>
            <a:r>
              <a:rPr lang="et-EE"/>
              <a:t>.</a:t>
            </a: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2375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t-EE"/>
              <a:t>Keelekriisi diskursuses on mitmed alused ja tugisambad; </a:t>
            </a:r>
            <a:r>
              <a:rPr lang="et-EE" b="1" err="1"/>
              <a:t>alusatalad</a:t>
            </a:r>
            <a:endParaRPr lang="et-EE" b="1"/>
          </a:p>
          <a:p>
            <a:pPr marL="0" indent="0">
              <a:buFont typeface="Arial" panose="020B0604020202020204" pitchFamily="34" charset="0"/>
              <a:buNone/>
            </a:pPr>
            <a:r>
              <a:rPr lang="et-EE"/>
              <a:t>Nt </a:t>
            </a:r>
            <a:r>
              <a:rPr lang="et-EE" i="1"/>
              <a:t>ÕS on kirjakeele alus</a:t>
            </a:r>
            <a:r>
              <a:rPr lang="et-EE"/>
              <a:t>, </a:t>
            </a:r>
            <a:r>
              <a:rPr lang="et-EE" i="1"/>
              <a:t>eesti keel on identiteedi nurgakivi</a:t>
            </a:r>
            <a:r>
              <a:rPr lang="et-EE"/>
              <a:t>, </a:t>
            </a:r>
            <a:r>
              <a:rPr lang="et-EE" i="1"/>
              <a:t>omariikluse alustala </a:t>
            </a:r>
            <a:r>
              <a:rPr lang="et-EE"/>
              <a:t>jne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633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t-EE"/>
              <a:t>Kirjakeelt soovitakse näha vankumatu ehitisena, aga see ideaal on kahtluse alla seatud, sellest tulenevad mh katastroofinägemused.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t-EE"/>
              <a:t>V</a:t>
            </a:r>
            <a:r>
              <a:rPr lang="en-GB" err="1"/>
              <a:t>ene</a:t>
            </a:r>
            <a:r>
              <a:rPr lang="en-GB"/>
              <a:t> invasion </a:t>
            </a:r>
            <a:r>
              <a:rPr lang="en-GB" err="1"/>
              <a:t>Ukrainasse</a:t>
            </a:r>
            <a:r>
              <a:rPr lang="en-GB"/>
              <a:t> </a:t>
            </a:r>
            <a:r>
              <a:rPr lang="en-GB" err="1"/>
              <a:t>algab</a:t>
            </a:r>
            <a:r>
              <a:rPr lang="en-GB"/>
              <a:t>, 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ehitise kujund </a:t>
            </a:r>
            <a:r>
              <a:rPr lang="en-GB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põimub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sõja kujundiga.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5022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t-EE"/>
              <a:t>Kirjakeelt nähakse ehitisana, mida saab vajadusel uuendada, kohendada, remontida.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0425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Keelest mõtlemine elusolendina seondub üldiselt progressiivse väärtusmudeliga, kuhu kuuluvad loomulikkus, arenemine, elurikkus, loovus ja loomingulisus. 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Läbi aegade kestmise eesmärgi kontekstis panustatakse pigem keele kohanemisvõimele.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4070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Elusolendi kujundit kasutavad rohkem keeleteadlased, kui nad argumenteerivad, et keel muutub ja areneb: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3701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t-EE">
                <a:solidFill>
                  <a:srgbClr val="1A2E52"/>
                </a:solidFill>
                <a:latin typeface="NeueHaasGroteskText Pro"/>
                <a:ea typeface="Roboto" panose="02000000000000000000" pitchFamily="2" charset="0"/>
              </a:rPr>
              <a:t>Tähelepanuväärne</a:t>
            </a:r>
            <a:endParaRPr lang="et-EE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2828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Oponendid noppisid elusorganismi kujundi üles ja seadsid kahtluse alla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 keeleteadlaste endi seas küsimärgistatakse seda kujundit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8999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Seda, et keelt kujundlikult inimesena käsitatakse, saab järeldada väljenditest, milles kõneldakse keelest nagu oleks talle omased kas psühholoogilised seisundid või ühiskonnateadustes käsitletavad kalduvused. 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Keele </a:t>
            </a:r>
            <a:r>
              <a:rPr lang="et-EE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psühhologiseerimi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on selline kujund, mille kaudu võib tulla esile emotsionaalne seotus keelega 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7101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Kriisi teises pingeperioodis on keel juba sedavõrd isikustatud, et räägitakse eesti keele hea käekäigu eest hoolimisest (</a:t>
            </a:r>
            <a:r>
              <a:rPr lang="fi-FI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BK/22.10/KT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fi-FI" sz="1800" spc="-25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ning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i-FI" sz="1800" spc="-25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tutvustatakse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i-FI" sz="1800" spc="-25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pikalt-laialt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i-FI" sz="1800" spc="-25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keele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i-FI" sz="1800" spc="-25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heaolu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i-FI" sz="1800" spc="-25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kontseptsiooni</a:t>
            </a:r>
            <a:r>
              <a:rPr lang="fi-FI" sz="1800" spc="-25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5752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diskussandid võtsid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teadlase kasutatud kujundist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tänulikult kinni ja pole jätnud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seda 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iroonilises võtmes võimendamata ja kõverpeeglis tagasi peegeldamata: keeleteadlasi kutsutakse irooniliselt 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kirjakeele vabastajateks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“.</a:t>
            </a:r>
            <a:endParaRPr lang="en-GB" sz="2800" b="0" i="0">
              <a:solidFill>
                <a:srgbClr val="000000"/>
              </a:solidFill>
              <a:effectLst/>
              <a:latin typeface="Arial Unicode MS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000000"/>
                </a:solidFill>
                <a:effectLst/>
                <a:latin typeface="Arial Unicode MS"/>
              </a:rPr>
              <a:t>Hüperbool = kunstiline liialdus, kirjeldatava nähtuse v asja iseloomulike joonte võimatuseni suurendamine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9661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0651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t-EE" b="0" i="1">
              <a:solidFill>
                <a:srgbClr val="000000"/>
              </a:solidFill>
              <a:effectLst/>
              <a:latin typeface="WordVisi_MSFontService"/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53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80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Arvamuste vahetamine keelekriisis on intensiivne (ajaline piiratus!) ning paljastab:</a:t>
            </a:r>
          </a:p>
          <a:p>
            <a:pPr marL="1257300" lvl="1" indent="-571500">
              <a:buFont typeface="Wingdings" panose="05000000000000000000" pitchFamily="2" charset="2"/>
              <a:buChar char="Ø"/>
            </a:pPr>
            <a:r>
              <a:rPr lang="en-GB" sz="480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osavõtjate väärtuste ohustatuse</a:t>
            </a:r>
          </a:p>
          <a:p>
            <a:pPr marL="1257300" lvl="1" indent="-571500">
              <a:buFont typeface="Wingdings" panose="05000000000000000000" pitchFamily="2" charset="2"/>
              <a:buChar char="Ø"/>
            </a:pPr>
            <a:r>
              <a:rPr lang="en-GB" sz="480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mitmetähenduslikkuse ja osalejate ebakindluse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Suhtlemise intensiivsus väljendub selles, et sõnumitesse pannakse rohkem väljendusjõudu, st suureneb kujundlik kõne, aga ka väärtuste ja emotsioonide avalik arutamine.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7839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Keegi diskussantidest ei kasuta järjekindlat ainult ühte kujundit. 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Kõik koos panustavad sellese, et keele kohta konstrueerida erinevaid kujundlikke käsitusi, mida luuakse väitluses läbisegi ning hoitakse alal ka siis, kui neid oma voorudes küsimärgi alla seatakse või eitatakse.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9606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Teoreetilised järelmid: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Kujundikasutus toimub erinevatel teadlikkuse ja teadvustamise tasanditel. Vastavalt freimingu teooriale võib seda kasutada probleemi määratlemiseks, põhjuslikkuse või probleemi hindamiseks ja/või konkreetse lahenduse esitamiseks. (Burgers et al 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Kas </a:t>
            </a:r>
            <a:r>
              <a:rPr lang="et-EE" sz="1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ideatsiooniline sisu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st teatada midagi keele olemuse, toimimise, seisundi jne kohta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(Halliday) toimis?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Peamine on siiski </a:t>
            </a:r>
            <a:r>
              <a:rPr lang="et-EE" sz="1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interpersonaalne funktsioon 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 vestluses osalejate suhete loomine, alal hoidmine ja taastootmine.</a:t>
            </a:r>
            <a:endParaRPr lang="en-GB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Oponentide kujunditest toimub valikuline võimendamine ja kõverpeeglis st naeruvääristavalt ja moondunult tagasipeegeldamine. See on vahend, millega näidatakse enda </a:t>
            </a:r>
            <a:r>
              <a:rPr lang="et-EE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üleolekut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Võib aga juhtuda, et järgmine osaleja, kes on lugenud vaid pealkirju ja/või esiletõsteid artiklite juures võtab seda juba kui null-tasandit, kehtivat “uut tõde” ja asub sellega tõsimeeli argumenteerima. Nii sai diskursuses vältel ÕSi ümberkujundamisest ÕSi kaotamine; sõnastikureformist keelereform.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090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võiks eeldada, et domineerivad institutsionaalses hierarhias kõrgemal olevat institutsiooni esindavad hääled ja kujundid, mis peaks taastootma hierarhilist suhtemudelit, aga nii see ei ole. </a:t>
            </a: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Domineerimist (st käske-keelde) oodatakse, aga kui neid ei tule, </a:t>
            </a:r>
            <a:r>
              <a:rPr lang="en-GB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vaid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tuleb ebamäärane jutt tegelikust keelekasutusest ja indiviidi keeleliste valikute vabadusest, siis algab iroonia ja naeruvääristamine</a:t>
            </a:r>
            <a:r>
              <a:rPr lang="en-GB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algab suhete uus </a:t>
            </a:r>
            <a:r>
              <a:rPr lang="et-EE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paikapanemine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Hierarhilisest suhtemudelist loobumist sellega ei toimu, toimub domineerivate positsioonide </a:t>
            </a:r>
            <a:r>
              <a:rPr lang="en-GB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haaramine</a:t>
            </a:r>
            <a:r>
              <a:rPr lang="et-EE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725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Teine </a:t>
            </a:r>
            <a:r>
              <a:rPr lang="en-GB" err="1"/>
              <a:t>lähenemine</a:t>
            </a:r>
            <a:r>
              <a:rPr lang="en-GB"/>
              <a:t>, mis on </a:t>
            </a:r>
            <a:r>
              <a:rPr lang="en-GB" err="1"/>
              <a:t>inspireerinud</a:t>
            </a:r>
            <a:r>
              <a:rPr lang="en-GB"/>
              <a:t> </a:t>
            </a:r>
            <a:r>
              <a:rPr lang="en-GB" err="1"/>
              <a:t>käesolevat</a:t>
            </a:r>
            <a:r>
              <a:rPr lang="en-GB"/>
              <a:t> </a:t>
            </a:r>
            <a:r>
              <a:rPr lang="en-GB" err="1"/>
              <a:t>uurimust</a:t>
            </a:r>
            <a:r>
              <a:rPr lang="en-GB"/>
              <a:t>, on idee </a:t>
            </a:r>
            <a:r>
              <a:rPr lang="en-GB" err="1"/>
              <a:t>teatud</a:t>
            </a:r>
            <a:r>
              <a:rPr lang="en-GB"/>
              <a:t> </a:t>
            </a:r>
            <a:r>
              <a:rPr lang="en-GB" err="1"/>
              <a:t>keeleliste</a:t>
            </a:r>
            <a:r>
              <a:rPr lang="en-GB"/>
              <a:t> </a:t>
            </a:r>
            <a:r>
              <a:rPr lang="en-GB" err="1"/>
              <a:t>valikute</a:t>
            </a:r>
            <a:r>
              <a:rPr lang="et-EE"/>
              <a:t> </a:t>
            </a:r>
            <a:r>
              <a:rPr lang="et-EE" b="0" u="sng"/>
              <a:t>tahtlikkusest, sihipärasusest</a:t>
            </a:r>
            <a:r>
              <a:rPr lang="en-GB"/>
              <a:t>, </a:t>
            </a:r>
            <a:r>
              <a:rPr lang="en-GB" err="1"/>
              <a:t>mille</a:t>
            </a:r>
            <a:r>
              <a:rPr lang="en-GB"/>
              <a:t> Gerard Steen </a:t>
            </a:r>
            <a:r>
              <a:rPr lang="en-GB" err="1"/>
              <a:t>tõi</a:t>
            </a:r>
            <a:r>
              <a:rPr lang="en-GB"/>
              <a:t> </a:t>
            </a:r>
            <a:r>
              <a:rPr lang="en-GB" err="1"/>
              <a:t>sisse</a:t>
            </a:r>
            <a:r>
              <a:rPr lang="en-GB"/>
              <a:t> </a:t>
            </a:r>
            <a:r>
              <a:rPr lang="en-GB" err="1"/>
              <a:t>seoses</a:t>
            </a:r>
            <a:r>
              <a:rPr lang="et-EE"/>
              <a:t> </a:t>
            </a:r>
            <a:r>
              <a:rPr lang="et-EE" b="1"/>
              <a:t>tahtlike</a:t>
            </a:r>
            <a:r>
              <a:rPr lang="en-GB" b="1"/>
              <a:t> </a:t>
            </a:r>
            <a:r>
              <a:rPr lang="en-GB" b="1" err="1"/>
              <a:t>metafoorideg</a:t>
            </a:r>
            <a:r>
              <a:rPr lang="en-GB" err="1"/>
              <a:t>a</a:t>
            </a:r>
            <a:r>
              <a:rPr lang="en-GB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1" err="1"/>
              <a:t>Kujundlik</a:t>
            </a:r>
            <a:r>
              <a:rPr lang="en-GB" b="1"/>
              <a:t> </a:t>
            </a:r>
            <a:r>
              <a:rPr lang="en-GB" b="1" err="1"/>
              <a:t>raamistamine</a:t>
            </a:r>
            <a:r>
              <a:rPr lang="en-GB"/>
              <a:t>: </a:t>
            </a:r>
            <a:r>
              <a:rPr lang="et-EE"/>
              <a:t>See, kuidas mingist nähtusest piltlikult/kujundlikult kõneldakse, annab aimu, kuidas toimub </a:t>
            </a:r>
            <a:r>
              <a:rPr lang="en-GB" b="0" u="sng" err="1"/>
              <a:t>probleemi</a:t>
            </a:r>
            <a:r>
              <a:rPr lang="en-GB" b="0" u="sng"/>
              <a:t> </a:t>
            </a:r>
            <a:r>
              <a:rPr lang="en-GB" b="0" u="sng" err="1"/>
              <a:t>määratlemi</a:t>
            </a:r>
            <a:r>
              <a:rPr lang="et-EE" b="0" u="sng" err="1"/>
              <a:t>ne</a:t>
            </a:r>
            <a:r>
              <a:rPr lang="et-EE" b="0" u="sng"/>
              <a:t>, mis on probleemi põhjused ning laseb hinnata pakutavaid lahendusi. </a:t>
            </a:r>
            <a:endParaRPr lang="en-GB" b="0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7102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6614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9915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Uurimuse</a:t>
            </a:r>
            <a:r>
              <a:rPr lang="en-GB"/>
              <a:t> </a:t>
            </a:r>
            <a:r>
              <a:rPr lang="en-GB" err="1"/>
              <a:t>objekt</a:t>
            </a:r>
            <a:r>
              <a:rPr lang="en-GB"/>
              <a:t> 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laiemalt </a:t>
            </a:r>
            <a:r>
              <a:rPr lang="et-EE" i="1"/>
              <a:t>diskursus</a:t>
            </a:r>
            <a:r>
              <a:rPr lang="et-EE"/>
              <a:t> = mingis raamistavas kontekstis produtseeritud tekstide kogu;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k</a:t>
            </a:r>
            <a:r>
              <a:rPr lang="et-EE"/>
              <a:t>itsamalt </a:t>
            </a:r>
            <a:r>
              <a:rPr lang="et-EE" i="1"/>
              <a:t>keele </a:t>
            </a:r>
            <a:r>
              <a:rPr lang="et-EE"/>
              <a:t>kui diskursuse põhiteema kohta käiv kujundlik mõtlemine ja väljendusviisid. Keel on nii mitmetahuline nähtus, et sellest kõnelemisel </a:t>
            </a:r>
            <a:r>
              <a:rPr lang="en-GB" err="1"/>
              <a:t>tehakse</a:t>
            </a:r>
            <a:r>
              <a:rPr lang="en-GB"/>
              <a:t> </a:t>
            </a:r>
            <a:r>
              <a:rPr lang="et-EE"/>
              <a:t>alati mingid valikud, mis kajastuvad </a:t>
            </a:r>
            <a:r>
              <a:rPr lang="en-GB" err="1"/>
              <a:t>keelele</a:t>
            </a:r>
            <a:r>
              <a:rPr lang="en-GB"/>
              <a:t> </a:t>
            </a:r>
            <a:r>
              <a:rPr lang="et-EE"/>
              <a:t>viitamisel.</a:t>
            </a: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Eesmärk</a:t>
            </a:r>
            <a:r>
              <a:rPr lang="en-GB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saada aru kujundliku keelekasutuse rollist diskursuse keskse teema kontseptualiseerimisel seoses autoripositsioonide, väärtuste ja emotsioonidega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Teha järeldusi kujundliku keelekasutuse mõjust diskursuse dünaamikale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506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err="1">
                <a:latin typeface="NeueHaasGroteskText Pro"/>
                <a:ea typeface="Roboto" panose="02000000000000000000" pitchFamily="2" charset="0"/>
              </a:rPr>
              <a:t>Mõned</a:t>
            </a:r>
            <a:r>
              <a:rPr lang="en-GB" sz="1200" b="0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0" err="1">
                <a:latin typeface="NeueHaasGroteskText Pro"/>
                <a:ea typeface="Roboto" panose="02000000000000000000" pitchFamily="2" charset="0"/>
              </a:rPr>
              <a:t>taustaideed</a:t>
            </a:r>
            <a:r>
              <a:rPr lang="en-GB" sz="1200" b="0">
                <a:latin typeface="NeueHaasGroteskText Pro"/>
                <a:ea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0" err="1">
                <a:latin typeface="NeueHaasGroteskText Pro"/>
                <a:ea typeface="Roboto" panose="02000000000000000000" pitchFamily="2" charset="0"/>
              </a:rPr>
              <a:t>esiteks</a:t>
            </a:r>
            <a:r>
              <a:rPr lang="en-GB" sz="1200" b="0">
                <a:latin typeface="NeueHaasGroteskText Pro"/>
                <a:ea typeface="Roboto" panose="02000000000000000000" pitchFamily="2" charset="0"/>
              </a:rPr>
              <a:t> KRIIS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Üldiselt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toovad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uurijad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välja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kolme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keskset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1200" b="1" err="1">
                <a:latin typeface="NeueHaasGroteskText Pro"/>
                <a:ea typeface="Roboto" panose="02000000000000000000" pitchFamily="2" charset="0"/>
              </a:rPr>
              <a:t>aspekti</a:t>
            </a:r>
            <a:r>
              <a:rPr lang="en-GB" sz="1200" b="1">
                <a:latin typeface="NeueHaasGroteskText Pro"/>
                <a:ea typeface="Roboto" panose="02000000000000000000" pitchFamily="2" charset="0"/>
              </a:rPr>
              <a:t>:</a:t>
            </a:r>
            <a:endParaRPr lang="en-GB" sz="12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>
                <a:ea typeface="+mn-lt"/>
                <a:cs typeface="+mn-lt"/>
              </a:rPr>
              <a:t>Kriisi </a:t>
            </a:r>
            <a:r>
              <a:rPr lang="fi-FI" err="1">
                <a:ea typeface="+mn-lt"/>
                <a:cs typeface="+mn-lt"/>
              </a:rPr>
              <a:t>puhul</a:t>
            </a:r>
            <a:r>
              <a:rPr lang="fi-FI">
                <a:ea typeface="+mn-lt"/>
                <a:cs typeface="+mn-lt"/>
              </a:rPr>
              <a:t> on: 1) </a:t>
            </a:r>
            <a:r>
              <a:rPr lang="fi-FI" err="1">
                <a:ea typeface="+mn-lt"/>
                <a:cs typeface="+mn-lt"/>
              </a:rPr>
              <a:t>põhiväärtused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ohustatud</a:t>
            </a:r>
            <a:r>
              <a:rPr lang="fi-FI">
                <a:ea typeface="+mn-lt"/>
                <a:cs typeface="+mn-lt"/>
              </a:rPr>
              <a:t>, 2) </a:t>
            </a:r>
            <a:r>
              <a:rPr lang="fi-FI" err="1">
                <a:ea typeface="+mn-lt"/>
                <a:cs typeface="+mn-lt"/>
              </a:rPr>
              <a:t>ajaressurss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tegutsemiseks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piiratud</a:t>
            </a:r>
            <a:r>
              <a:rPr lang="fi-FI">
                <a:ea typeface="+mn-lt"/>
                <a:cs typeface="+mn-lt"/>
              </a:rPr>
              <a:t>, 3) </a:t>
            </a:r>
            <a:r>
              <a:rPr lang="fi-FI" err="1">
                <a:ea typeface="+mn-lt"/>
                <a:cs typeface="+mn-lt"/>
              </a:rPr>
              <a:t>olukorda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iseloomustab</a:t>
            </a:r>
            <a:r>
              <a:rPr lang="fi-FI">
                <a:ea typeface="+mn-lt"/>
                <a:cs typeface="+mn-lt"/>
              </a:rPr>
              <a:t> </a:t>
            </a:r>
            <a:r>
              <a:rPr lang="fi-FI" err="1">
                <a:ea typeface="+mn-lt"/>
                <a:cs typeface="+mn-lt"/>
              </a:rPr>
              <a:t>ebakindlus</a:t>
            </a:r>
            <a:r>
              <a:rPr lang="fi-FI">
                <a:ea typeface="+mn-lt"/>
                <a:cs typeface="+mn-lt"/>
              </a:rPr>
              <a:t>, </a:t>
            </a:r>
            <a:r>
              <a:rPr lang="fi-FI" err="1">
                <a:ea typeface="+mn-lt"/>
                <a:cs typeface="+mn-lt"/>
              </a:rPr>
              <a:t>ebamäärasus</a:t>
            </a:r>
            <a:r>
              <a:rPr lang="fi-FI">
                <a:ea typeface="+mn-lt"/>
                <a:cs typeface="+mn-lt"/>
              </a:rPr>
              <a:t> (</a:t>
            </a:r>
            <a:r>
              <a:rPr lang="fi-FI" err="1">
                <a:ea typeface="+mn-lt"/>
                <a:cs typeface="+mn-lt"/>
              </a:rPr>
              <a:t>Sundelius</a:t>
            </a:r>
            <a:r>
              <a:rPr lang="fi-FI">
                <a:ea typeface="+mn-lt"/>
                <a:cs typeface="+mn-lt"/>
              </a:rPr>
              <a:t>, Stern, </a:t>
            </a:r>
            <a:r>
              <a:rPr lang="fi-FI" err="1">
                <a:ea typeface="+mn-lt"/>
                <a:cs typeface="+mn-lt"/>
              </a:rPr>
              <a:t>Bynander</a:t>
            </a:r>
            <a:r>
              <a:rPr lang="fi-FI">
                <a:ea typeface="+mn-lt"/>
                <a:cs typeface="+mn-lt"/>
              </a:rPr>
              <a:t> 1997).</a:t>
            </a:r>
            <a:endParaRPr lang="sv-SE">
              <a:ea typeface="+mn-lt"/>
              <a:cs typeface="+mn-lt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8823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kirjanduse ja ajakirjanduse vahepeal (Khorob 2019). </a:t>
            </a:r>
            <a:r>
              <a:rPr lang="en-GB"/>
              <a:t>Samuti ka f</a:t>
            </a:r>
            <a:r>
              <a:rPr lang="et-EE"/>
              <a:t>ormaalse ja mitteformaalse vahepeal. F-kanal; mf-sisu; väljenduslaad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Aktuaalsetel päevateemadel; vormistatud tervikliku arvamusavaldusena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Sisaldab subjektiivset vaatepunkti, hinnanguid, tundeavaldusi, kujundlikku keelekasutust.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/>
              <a:t>Vastutus arvajal endal mitte väljaandel, faktikontrolli ei toimu</a:t>
            </a:r>
            <a:endParaRPr lang="en-GB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/>
              <a:t>Sotsiaalne akt (Miller 1984). Ühendab sarnaste hoiakutega inimesi ja lahutab neid teistsuguste hoiakute kandjatest(?)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Väljaanded ka taasavaldavad blogides jm sotsiaalmeedias avaldatut üsna originaalilähedaselt, eeldatavalt autori nõusolekul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/>
              <a:t>Kommertsväljaanded on huvitatud klikkidest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37122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Väärtuste võrgustik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46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Retoorika</a:t>
            </a:r>
            <a:r>
              <a:rPr lang="fi-FI" err="1"/>
              <a:t>teadus</a:t>
            </a:r>
            <a:r>
              <a:rPr lang="fi-FI"/>
              <a:t>, oma </a:t>
            </a:r>
            <a:r>
              <a:rPr lang="fi-FI" err="1"/>
              <a:t>algupäralt</a:t>
            </a:r>
            <a:r>
              <a:rPr lang="fi-FI"/>
              <a:t> Vana-</a:t>
            </a:r>
            <a:r>
              <a:rPr lang="fi-FI" err="1"/>
              <a:t>Kreeka</a:t>
            </a:r>
            <a:r>
              <a:rPr lang="fi-FI"/>
              <a:t> </a:t>
            </a:r>
            <a:r>
              <a:rPr lang="fi-FI" err="1"/>
              <a:t>kultuuri</a:t>
            </a:r>
            <a:r>
              <a:rPr lang="fi-FI"/>
              <a:t> ja </a:t>
            </a:r>
            <a:r>
              <a:rPr lang="fi-FI" err="1"/>
              <a:t>hariduse</a:t>
            </a:r>
            <a:r>
              <a:rPr lang="fi-FI"/>
              <a:t> </a:t>
            </a:r>
            <a:r>
              <a:rPr lang="fi-FI" err="1"/>
              <a:t>põhituum</a:t>
            </a:r>
            <a:r>
              <a:rPr lang="et-EE"/>
              <a:t>,</a:t>
            </a:r>
            <a:r>
              <a:rPr lang="en-GB"/>
              <a:t> </a:t>
            </a:r>
            <a:r>
              <a:rPr lang="en-GB" err="1"/>
              <a:t>ütleb</a:t>
            </a:r>
            <a:r>
              <a:rPr lang="en-GB"/>
              <a:t> </a:t>
            </a:r>
            <a:r>
              <a:rPr lang="en-GB" err="1"/>
              <a:t>meile</a:t>
            </a:r>
            <a:r>
              <a:rPr lang="en-GB"/>
              <a:t>, et </a:t>
            </a:r>
            <a:r>
              <a:rPr lang="en-GB" err="1"/>
              <a:t>autor</a:t>
            </a:r>
            <a:r>
              <a:rPr lang="en-GB"/>
              <a:t> </a:t>
            </a:r>
            <a:r>
              <a:rPr lang="en-GB" err="1"/>
              <a:t>võib</a:t>
            </a:r>
            <a:r>
              <a:rPr lang="en-GB"/>
              <a:t> </a:t>
            </a:r>
            <a:r>
              <a:rPr lang="en-GB" err="1"/>
              <a:t>apelleerida</a:t>
            </a:r>
            <a:r>
              <a:rPr lang="en-GB"/>
              <a:t> kas </a:t>
            </a:r>
            <a:r>
              <a:rPr lang="en-GB" b="1" err="1"/>
              <a:t>eetosele</a:t>
            </a:r>
            <a:r>
              <a:rPr lang="en-GB"/>
              <a:t> (</a:t>
            </a:r>
            <a:r>
              <a:rPr lang="en-GB" err="1"/>
              <a:t>autori</a:t>
            </a:r>
            <a:r>
              <a:rPr lang="en-GB"/>
              <a:t> </a:t>
            </a:r>
            <a:r>
              <a:rPr lang="en-GB" err="1"/>
              <a:t>usaldusväärsus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eetika</a:t>
            </a:r>
            <a:r>
              <a:rPr lang="en-GB"/>
              <a:t>), </a:t>
            </a:r>
            <a:r>
              <a:rPr lang="en-GB" b="1" err="1"/>
              <a:t>paatosele</a:t>
            </a:r>
            <a:r>
              <a:rPr lang="en-GB"/>
              <a:t> (</a:t>
            </a:r>
            <a:r>
              <a:rPr lang="en-GB" err="1"/>
              <a:t>vastuvõtja</a:t>
            </a:r>
            <a:r>
              <a:rPr lang="en-GB"/>
              <a:t> </a:t>
            </a:r>
            <a:r>
              <a:rPr lang="en-GB" err="1"/>
              <a:t>emotsioonid</a:t>
            </a:r>
            <a:r>
              <a:rPr lang="en-GB"/>
              <a:t>) </a:t>
            </a:r>
            <a:r>
              <a:rPr lang="en-GB" err="1"/>
              <a:t>või</a:t>
            </a:r>
            <a:r>
              <a:rPr lang="en-GB"/>
              <a:t> </a:t>
            </a:r>
            <a:r>
              <a:rPr lang="en-GB" b="1" err="1"/>
              <a:t>logosele</a:t>
            </a:r>
            <a:r>
              <a:rPr lang="en-GB"/>
              <a:t> (</a:t>
            </a:r>
            <a:r>
              <a:rPr lang="en-GB" err="1"/>
              <a:t>faktid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loogika</a:t>
            </a:r>
            <a:r>
              <a:rPr lang="en-GB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t-EE" sz="1200" kern="1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kern="10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Kolm</a:t>
            </a:r>
            <a:r>
              <a:rPr lang="en-GB" sz="1200" kern="1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analüüsitasandit</a:t>
            </a:r>
            <a:r>
              <a:rPr lang="en-GB" sz="1200" kern="1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kriitili</a:t>
            </a:r>
            <a:r>
              <a:rPr lang="et-EE" sz="12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</a:t>
            </a:r>
            <a:r>
              <a:rPr lang="en-GB" sz="12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</a:t>
            </a:r>
            <a:r>
              <a:rPr lang="et-EE" sz="12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</a:t>
            </a:r>
            <a:r>
              <a:rPr lang="en-GB" sz="12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12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diskursusanalüüs</a:t>
            </a:r>
            <a:r>
              <a:rPr lang="et-EE" sz="1200" kern="100" err="1">
                <a:solidFill>
                  <a:srgbClr val="1A2E52"/>
                </a:solidFill>
                <a:latin typeface="+mn-lt"/>
                <a:ea typeface="Roboto" panose="02000000000000000000" pitchFamily="2" charset="0"/>
                <a:cs typeface="Times New Roman" panose="02020603050405020304" pitchFamily="18" charset="0"/>
              </a:rPr>
              <a:t>is</a:t>
            </a:r>
            <a:r>
              <a:rPr lang="et-EE" sz="1200" kern="100">
                <a:solidFill>
                  <a:srgbClr val="1A2E52"/>
                </a:solidFill>
                <a:latin typeface="+mn-lt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b="1">
                <a:cs typeface="Calibri"/>
              </a:rPr>
              <a:t>Mikrotasand</a:t>
            </a:r>
            <a:r>
              <a:rPr lang="et-EE">
                <a:cs typeface="Calibri"/>
              </a:rPr>
              <a:t> – tähelepanu </a:t>
            </a:r>
            <a:r>
              <a:rPr lang="et-EE" b="1">
                <a:cs typeface="Calibri"/>
              </a:rPr>
              <a:t>keelekasutusel</a:t>
            </a:r>
            <a:r>
              <a:rPr lang="et-EE">
                <a:cs typeface="Calibri"/>
              </a:rPr>
              <a:t> (</a:t>
            </a:r>
            <a:r>
              <a:rPr lang="et-EE">
                <a:solidFill>
                  <a:srgbClr val="C00000"/>
                </a:solidFill>
                <a:cs typeface="Calibri"/>
              </a:rPr>
              <a:t>kujundlikkus!</a:t>
            </a:r>
            <a:r>
              <a:rPr lang="et-EE">
                <a:cs typeface="Calibri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 err="1">
                <a:cs typeface="Calibri"/>
              </a:rPr>
              <a:t>Mesotasand</a:t>
            </a:r>
            <a:r>
              <a:rPr lang="et-EE">
                <a:cs typeface="Calibri"/>
              </a:rPr>
              <a:t> – </a:t>
            </a:r>
            <a:r>
              <a:rPr lang="et-EE" b="1">
                <a:cs typeface="Calibri"/>
              </a:rPr>
              <a:t>võimusuhted</a:t>
            </a:r>
            <a:r>
              <a:rPr lang="et-EE">
                <a:cs typeface="Calibri"/>
              </a:rPr>
              <a:t> ja diskursiivsed praktikad (kes, millal, kus mida avaldab)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t-EE" b="1">
                <a:cs typeface="Calibri"/>
              </a:rPr>
              <a:t>Makrotasand</a:t>
            </a:r>
            <a:r>
              <a:rPr lang="et-EE">
                <a:cs typeface="Calibri"/>
              </a:rPr>
              <a:t> – keele ja </a:t>
            </a:r>
            <a:r>
              <a:rPr lang="et-EE" err="1">
                <a:cs typeface="Calibri"/>
              </a:rPr>
              <a:t>sotsiokultuuriliste</a:t>
            </a:r>
            <a:r>
              <a:rPr lang="et-EE">
                <a:cs typeface="Calibri"/>
              </a:rPr>
              <a:t> praktikate seos, laiemad </a:t>
            </a:r>
            <a:r>
              <a:rPr lang="et-EE" b="1">
                <a:cs typeface="Calibri"/>
              </a:rPr>
              <a:t>ühiskondlikud protsessid</a:t>
            </a:r>
            <a:endParaRPr lang="en-GB" b="1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t-EE">
                <a:cs typeface="Calibri"/>
              </a:rPr>
              <a:t>NB! ideed, faktid ja teadmised ei ole staatilised, vaid muutuvad diskursuse(te) muutudes</a:t>
            </a:r>
            <a:r>
              <a:rPr lang="en-GB">
                <a:cs typeface="Calibri"/>
              </a:rPr>
              <a:t>! </a:t>
            </a:r>
            <a:r>
              <a:rPr lang="en-US" sz="12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https://www.sciencedirect.com/topics/social-sciences/critical-discourse-analysis</a:t>
            </a:r>
            <a:r>
              <a:rPr lang="en-US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t-EE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16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t-EE"/>
              <a:t>Märgendustööle </a:t>
            </a:r>
            <a:r>
              <a:rPr lang="et-EE" err="1"/>
              <a:t>Quirkoses</a:t>
            </a:r>
            <a:r>
              <a:rPr lang="et-EE"/>
              <a:t> järgnes e</a:t>
            </a:r>
            <a:r>
              <a:rPr lang="en-GB" err="1"/>
              <a:t>ksport</a:t>
            </a:r>
            <a:r>
              <a:rPr lang="en-GB"/>
              <a:t> </a:t>
            </a:r>
            <a:r>
              <a:rPr lang="en-GB" err="1"/>
              <a:t>tarkvarast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edasine</a:t>
            </a:r>
            <a:r>
              <a:rPr lang="en-GB"/>
              <a:t> </a:t>
            </a:r>
            <a:r>
              <a:rPr lang="en-GB" err="1"/>
              <a:t>kvalit</a:t>
            </a:r>
            <a:r>
              <a:rPr lang="et-EE" err="1"/>
              <a:t>atiivne</a:t>
            </a:r>
            <a:r>
              <a:rPr lang="en-GB"/>
              <a:t> </a:t>
            </a:r>
            <a:r>
              <a:rPr lang="en-GB" err="1"/>
              <a:t>analüüs</a:t>
            </a:r>
            <a:r>
              <a:rPr lang="en-GB"/>
              <a:t> </a:t>
            </a:r>
            <a:r>
              <a:rPr lang="en-GB" err="1"/>
              <a:t>kujundliku</a:t>
            </a:r>
            <a:r>
              <a:rPr lang="en-GB"/>
              <a:t> </a:t>
            </a:r>
            <a:r>
              <a:rPr lang="en-GB" err="1"/>
              <a:t>kontseptualiseerimise</a:t>
            </a:r>
            <a:r>
              <a:rPr lang="en-GB"/>
              <a:t> </a:t>
            </a:r>
            <a:r>
              <a:rPr lang="en-GB" err="1"/>
              <a:t>rolli</a:t>
            </a:r>
            <a:r>
              <a:rPr lang="en-GB"/>
              <a:t> </a:t>
            </a:r>
            <a:r>
              <a:rPr lang="en-GB" err="1"/>
              <a:t>kohta</a:t>
            </a:r>
            <a:r>
              <a:rPr lang="en-GB"/>
              <a:t> </a:t>
            </a:r>
            <a:r>
              <a:rPr lang="en-GB" err="1"/>
              <a:t>diskursuses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23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</a:t>
            </a:r>
            <a:r>
              <a:rPr lang="et-EE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ingeperioodid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rahunemised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t-EE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</a:t>
            </a:r>
            <a:r>
              <a:rPr lang="en-GB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</a:t>
            </a:r>
            <a:r>
              <a:rPr lang="et-EE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! Arvukad lühiartiklid vs pikemad ja läbimõeldumad käsitlused</a:t>
            </a:r>
            <a:endParaRPr lang="en-GB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sv-SE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/>
              <a:t>Esimene lainehari ehk pingeline periood järgnes kollektiivsele pöördumisele [</a:t>
            </a:r>
            <a:r>
              <a:rPr lang="et-EE" b="1" i="0">
                <a:effectLst/>
                <a:latin typeface="Times New Roman" panose="02020603050405020304" pitchFamily="18" charset="0"/>
              </a:rPr>
              <a:t>Pöördumine seoses EKI algatatud</a:t>
            </a:r>
            <a:r>
              <a:rPr lang="en-GB" b="1" i="0">
                <a:effectLst/>
                <a:latin typeface="Times New Roman" panose="02020603050405020304" pitchFamily="18" charset="0"/>
              </a:rPr>
              <a:t> </a:t>
            </a:r>
            <a:r>
              <a:rPr lang="et-EE" b="1" i="0">
                <a:effectLst/>
                <a:latin typeface="Times New Roman" panose="02020603050405020304" pitchFamily="18" charset="0"/>
              </a:rPr>
              <a:t>sõnastikureformiga</a:t>
            </a:r>
            <a:r>
              <a:rPr lang="en-GB" b="0" i="0">
                <a:effectLst/>
                <a:latin typeface="Times New Roman" panose="02020603050405020304" pitchFamily="18" charset="0"/>
              </a:rPr>
              <a:t>] </a:t>
            </a:r>
            <a:r>
              <a:rPr lang="sv-SE"/>
              <a:t>ja eesti keele instituudi ametlikule vastusele (aprill-mai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/>
              <a:t>Teine lainehari järgnes </a:t>
            </a:r>
            <a:r>
              <a:rPr lang="sv-SE" b="0"/>
              <a:t>Kultuuristuudio arutelule [</a:t>
            </a:r>
            <a:r>
              <a:rPr lang="sv-SE" b="1"/>
              <a:t>Kas eesti kirjakeele aeg on ümber?</a:t>
            </a:r>
            <a:r>
              <a:rPr lang="sv-SE" b="0"/>
              <a:t>] 13. septembril 2022.</a:t>
            </a:r>
            <a:r>
              <a:rPr lang="et-EE"/>
              <a:t> Lisaks oli just </a:t>
            </a:r>
            <a:r>
              <a:rPr lang="et-EE" err="1"/>
              <a:t>ilmnud</a:t>
            </a:r>
            <a:r>
              <a:rPr lang="et-EE"/>
              <a:t> </a:t>
            </a:r>
            <a:r>
              <a:rPr lang="et-EE" err="1"/>
              <a:t>Anto</a:t>
            </a:r>
            <a:r>
              <a:rPr lang="et-EE"/>
              <a:t> </a:t>
            </a:r>
            <a:r>
              <a:rPr lang="et-EE" err="1"/>
              <a:t>Veldre</a:t>
            </a:r>
            <a:r>
              <a:rPr lang="et-EE"/>
              <a:t> äärmuslikult ekspressiivne ja jõulisele keelekaitsele kustuv artikkel Sirbis, ning Lydia </a:t>
            </a:r>
            <a:r>
              <a:rPr lang="et-EE" err="1"/>
              <a:t>Risbergi</a:t>
            </a:r>
            <a:r>
              <a:rPr lang="et-EE"/>
              <a:t> vabamat suhtumist propageeriv : „Mida on </a:t>
            </a:r>
            <a:r>
              <a:rPr lang="et-EE" err="1"/>
              <a:t>on</a:t>
            </a:r>
            <a:r>
              <a:rPr lang="et-EE"/>
              <a:t> ühist eesti keelel ja </a:t>
            </a:r>
            <a:r>
              <a:rPr lang="et-EE" err="1"/>
              <a:t>Hru</a:t>
            </a:r>
            <a:r>
              <a:rPr lang="en-GB"/>
              <a:t>š</a:t>
            </a:r>
            <a:r>
              <a:rPr lang="et-EE"/>
              <a:t>t</a:t>
            </a:r>
            <a:r>
              <a:rPr lang="en-GB"/>
              <a:t>š</a:t>
            </a:r>
            <a:r>
              <a:rPr lang="et-EE" err="1"/>
              <a:t>ovkal</a:t>
            </a:r>
            <a:r>
              <a:rPr lang="et-EE"/>
              <a:t>?</a:t>
            </a: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0467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Burgers et al 2016 : </a:t>
            </a:r>
            <a:r>
              <a:rPr lang="en-GB" b="1" i="0" err="1"/>
              <a:t>Irooniale</a:t>
            </a:r>
            <a:r>
              <a:rPr lang="en-GB" b="1" i="0"/>
              <a:t> </a:t>
            </a:r>
            <a:r>
              <a:rPr lang="en-GB" b="1" i="0" err="1"/>
              <a:t>kallutatuse</a:t>
            </a:r>
            <a:r>
              <a:rPr lang="en-GB" b="1" i="0"/>
              <a:t> </a:t>
            </a:r>
            <a:r>
              <a:rPr lang="en-GB" b="1" i="0" err="1"/>
              <a:t>selgituseks</a:t>
            </a:r>
            <a:r>
              <a:rPr lang="en-GB" b="1" i="0"/>
              <a:t> </a:t>
            </a:r>
            <a:r>
              <a:rPr lang="en-GB"/>
              <a:t>– </a:t>
            </a:r>
            <a:r>
              <a:rPr lang="en-GB" err="1"/>
              <a:t>iroonia</a:t>
            </a:r>
            <a:r>
              <a:rPr lang="en-GB"/>
              <a:t> </a:t>
            </a:r>
            <a:r>
              <a:rPr lang="en-GB" err="1"/>
              <a:t>võib</a:t>
            </a:r>
            <a:r>
              <a:rPr lang="en-GB"/>
              <a:t> </a:t>
            </a:r>
            <a:r>
              <a:rPr lang="en-GB" err="1"/>
              <a:t>aidata</a:t>
            </a:r>
            <a:r>
              <a:rPr lang="en-GB"/>
              <a:t> </a:t>
            </a:r>
            <a:r>
              <a:rPr lang="en-GB" err="1"/>
              <a:t>säilitada</a:t>
            </a:r>
            <a:r>
              <a:rPr lang="en-GB"/>
              <a:t> </a:t>
            </a:r>
            <a:r>
              <a:rPr lang="en-GB" err="1"/>
              <a:t>olemasolevaid</a:t>
            </a:r>
            <a:r>
              <a:rPr lang="en-GB"/>
              <a:t> </a:t>
            </a:r>
            <a:r>
              <a:rPr lang="en-GB" err="1"/>
              <a:t>ootusi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norme</a:t>
            </a:r>
            <a:r>
              <a:rPr lang="en-GB"/>
              <a:t>, </a:t>
            </a:r>
            <a:r>
              <a:rPr lang="en-GB" err="1"/>
              <a:t>isegi</a:t>
            </a:r>
            <a:r>
              <a:rPr lang="en-GB"/>
              <a:t> </a:t>
            </a:r>
            <a:r>
              <a:rPr lang="en-GB" err="1"/>
              <a:t>olukorras</a:t>
            </a:r>
            <a:r>
              <a:rPr lang="en-GB"/>
              <a:t>, mis </a:t>
            </a:r>
            <a:r>
              <a:rPr lang="en-GB" err="1"/>
              <a:t>ei</a:t>
            </a:r>
            <a:r>
              <a:rPr lang="en-GB"/>
              <a:t> </a:t>
            </a:r>
            <a:r>
              <a:rPr lang="en-GB" err="1"/>
              <a:t>kinnita</a:t>
            </a:r>
            <a:r>
              <a:rPr lang="en-GB"/>
              <a:t> </a:t>
            </a:r>
            <a:r>
              <a:rPr lang="en-GB" err="1"/>
              <a:t>tegelikku</a:t>
            </a:r>
            <a:r>
              <a:rPr lang="en-GB"/>
              <a:t> </a:t>
            </a:r>
            <a:r>
              <a:rPr lang="en-GB" err="1"/>
              <a:t>teadmist</a:t>
            </a:r>
            <a:r>
              <a:rPr lang="en-GB"/>
              <a:t> </a:t>
            </a:r>
            <a:r>
              <a:rPr lang="en-GB" err="1"/>
              <a:t>olukorrast</a:t>
            </a:r>
            <a:r>
              <a:rPr lang="en-GB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Iroonia</a:t>
            </a:r>
            <a:r>
              <a:rPr lang="en-GB"/>
              <a:t> </a:t>
            </a:r>
            <a:r>
              <a:rPr lang="en-GB" err="1"/>
              <a:t>võib</a:t>
            </a:r>
            <a:r>
              <a:rPr lang="en-GB"/>
              <a:t> </a:t>
            </a:r>
            <a:r>
              <a:rPr lang="en-GB" err="1"/>
              <a:t>niisiis</a:t>
            </a:r>
            <a:r>
              <a:rPr lang="en-GB"/>
              <a:t> </a:t>
            </a:r>
            <a:r>
              <a:rPr lang="en-GB" err="1"/>
              <a:t>kaude</a:t>
            </a:r>
            <a:r>
              <a:rPr lang="en-GB"/>
              <a:t> </a:t>
            </a:r>
            <a:r>
              <a:rPr lang="en-GB" err="1"/>
              <a:t>suunata</a:t>
            </a:r>
            <a:r>
              <a:rPr lang="en-GB"/>
              <a:t> </a:t>
            </a:r>
            <a:r>
              <a:rPr lang="en-GB" err="1"/>
              <a:t>vastuvõtjat</a:t>
            </a:r>
            <a:r>
              <a:rPr lang="en-GB"/>
              <a:t> </a:t>
            </a:r>
            <a:r>
              <a:rPr lang="en-GB" err="1"/>
              <a:t>tähelepanuta</a:t>
            </a:r>
            <a:r>
              <a:rPr lang="en-GB"/>
              <a:t> </a:t>
            </a:r>
            <a:r>
              <a:rPr lang="en-GB" err="1"/>
              <a:t>jätma</a:t>
            </a:r>
            <a:r>
              <a:rPr lang="en-GB"/>
              <a:t> </a:t>
            </a:r>
            <a:r>
              <a:rPr lang="en-GB" err="1"/>
              <a:t>faktilist</a:t>
            </a:r>
            <a:r>
              <a:rPr lang="en-GB"/>
              <a:t> </a:t>
            </a:r>
            <a:r>
              <a:rPr lang="en-GB" err="1"/>
              <a:t>infot</a:t>
            </a:r>
            <a:r>
              <a:rPr lang="en-GB"/>
              <a:t>, mis </a:t>
            </a:r>
            <a:r>
              <a:rPr lang="en-GB" err="1"/>
              <a:t>näitab</a:t>
            </a:r>
            <a:r>
              <a:rPr lang="en-GB"/>
              <a:t> </a:t>
            </a:r>
            <a:r>
              <a:rPr lang="et-EE"/>
              <a:t>kujundliku </a:t>
            </a:r>
            <a:r>
              <a:rPr lang="en-GB" err="1"/>
              <a:t>raamis</a:t>
            </a:r>
            <a:r>
              <a:rPr lang="et-EE" err="1"/>
              <a:t>tamise</a:t>
            </a:r>
            <a:r>
              <a:rPr lang="en-GB"/>
              <a:t> </a:t>
            </a:r>
            <a:r>
              <a:rPr lang="en-GB" err="1"/>
              <a:t>puudusi</a:t>
            </a:r>
            <a:r>
              <a:rPr lang="en-GB"/>
              <a:t>. </a:t>
            </a:r>
            <a:r>
              <a:rPr lang="en-GB" err="1"/>
              <a:t>Nii</a:t>
            </a:r>
            <a:r>
              <a:rPr lang="en-GB"/>
              <a:t> </a:t>
            </a:r>
            <a:r>
              <a:rPr lang="en-GB" err="1"/>
              <a:t>aitab</a:t>
            </a:r>
            <a:r>
              <a:rPr lang="en-GB"/>
              <a:t> </a:t>
            </a:r>
            <a:r>
              <a:rPr lang="en-GB" err="1"/>
              <a:t>iroonia</a:t>
            </a:r>
            <a:r>
              <a:rPr lang="en-GB"/>
              <a:t> </a:t>
            </a:r>
            <a:r>
              <a:rPr lang="en-GB" err="1"/>
              <a:t>olemasolevat</a:t>
            </a:r>
            <a:r>
              <a:rPr lang="en-GB"/>
              <a:t> </a:t>
            </a:r>
            <a:r>
              <a:rPr lang="en-GB" err="1"/>
              <a:t>raamistikku</a:t>
            </a:r>
            <a:r>
              <a:rPr lang="en-GB"/>
              <a:t> </a:t>
            </a:r>
            <a:r>
              <a:rPr lang="en-GB" err="1"/>
              <a:t>säilitada</a:t>
            </a:r>
            <a:r>
              <a:rPr lang="en-GB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err="1"/>
              <a:t>Iroonia</a:t>
            </a:r>
            <a:r>
              <a:rPr lang="en-GB"/>
              <a:t> </a:t>
            </a:r>
            <a:r>
              <a:rPr lang="en-GB" err="1"/>
              <a:t>võib</a:t>
            </a:r>
            <a:r>
              <a:rPr lang="en-GB"/>
              <a:t> </a:t>
            </a:r>
            <a:r>
              <a:rPr lang="en-GB" err="1"/>
              <a:t>nii</a:t>
            </a:r>
            <a:r>
              <a:rPr lang="en-GB"/>
              <a:t> </a:t>
            </a:r>
            <a:r>
              <a:rPr lang="en-GB" b="1" err="1"/>
              <a:t>vaidlustada</a:t>
            </a:r>
            <a:r>
              <a:rPr lang="en-GB"/>
              <a:t> (El </a:t>
            </a:r>
            <a:r>
              <a:rPr lang="en-GB" err="1"/>
              <a:t>Refaie</a:t>
            </a:r>
            <a:r>
              <a:rPr lang="en-GB"/>
              <a:t>, 2005; Wilson&amp; Sperber,2004) </a:t>
            </a:r>
            <a:r>
              <a:rPr lang="en-GB" err="1"/>
              <a:t>kui</a:t>
            </a:r>
            <a:r>
              <a:rPr lang="en-GB"/>
              <a:t> ka </a:t>
            </a:r>
            <a:r>
              <a:rPr lang="en-GB" b="1" err="1"/>
              <a:t>tugevdada</a:t>
            </a:r>
            <a:r>
              <a:rPr lang="en-GB"/>
              <a:t> (</a:t>
            </a:r>
            <a:r>
              <a:rPr lang="en-GB" err="1"/>
              <a:t>Burgers&amp;Beukeboom</a:t>
            </a:r>
            <a:r>
              <a:rPr lang="en-GB"/>
              <a:t>, in press) </a:t>
            </a:r>
            <a:r>
              <a:rPr lang="en-GB" err="1"/>
              <a:t>väljakujunenud</a:t>
            </a:r>
            <a:r>
              <a:rPr lang="en-GB"/>
              <a:t> </a:t>
            </a:r>
            <a:r>
              <a:rPr lang="en-GB" err="1"/>
              <a:t>probleemimääratlusi</a:t>
            </a:r>
            <a:r>
              <a:rPr lang="en-GB"/>
              <a:t>, </a:t>
            </a:r>
            <a:r>
              <a:rPr lang="en-GB" err="1"/>
              <a:t>põhjuseid</a:t>
            </a:r>
            <a:r>
              <a:rPr lang="en-GB"/>
              <a:t>, </a:t>
            </a:r>
            <a:r>
              <a:rPr lang="en-GB" err="1"/>
              <a:t>ootusi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norme</a:t>
            </a:r>
            <a:r>
              <a:rPr lang="en-GB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3940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Kujundlikus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keelekasutuses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kujundlikus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mõtlemises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ei ole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midagi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halba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ega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iseäralikku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</a:t>
            </a:r>
            <a:br>
              <a:rPr lang="et-E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Paljudest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nähtustest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ongi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raske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kui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mitte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võimatu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kõnelda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otsesõnu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appi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tulevad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1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mõistemetafoorid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Lakoff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ja Johnson 1980,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e.k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 2011).  </a:t>
            </a:r>
            <a:endParaRPr lang="fi-FI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t-EE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Keelekriisi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ainestikus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on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kasutusel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mõningad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üldised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metafoorid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millega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iseloomustatakse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nt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toimuvat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uuenemist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keelekorralduses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käimasolevat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diskussiooni jm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protsesse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mille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sisse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sängitub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arutlus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keele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olemuse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selle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kaitsmise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arndamise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vajaduse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jm </a:t>
            </a:r>
            <a:r>
              <a:rPr lang="fi-FI" sz="12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üle</a:t>
            </a:r>
            <a:r>
              <a:rPr lang="fi-FI" sz="12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endParaRPr lang="fi-FI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t-EE"/>
          </a:p>
          <a:p>
            <a:r>
              <a:rPr lang="et-EE" b="1"/>
              <a:t>Teekond</a:t>
            </a:r>
            <a:r>
              <a:rPr lang="et-EE"/>
              <a:t>: </a:t>
            </a:r>
            <a:r>
              <a:rPr lang="et-EE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lähtekoht, suunamuutus, kursis olemine, liikuda edasi …, </a:t>
            </a:r>
            <a:r>
              <a:rPr lang="et-EE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normimata jätmine on samm selles suunas</a:t>
            </a:r>
            <a:r>
              <a:rPr lang="et-EE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, konstruktsioon </a:t>
            </a:r>
            <a:r>
              <a:rPr lang="et-EE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st…</a:t>
            </a:r>
            <a:r>
              <a:rPr lang="et-EE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ni</a:t>
            </a:r>
            <a:r>
              <a:rPr lang="et-EE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, normingud peavad […] </a:t>
            </a:r>
            <a:r>
              <a:rPr lang="et-EE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kaasas käima, peetakse sammu </a:t>
            </a:r>
            <a:r>
              <a:rPr lang="et-EE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ingliskeelse maailmaga, </a:t>
            </a:r>
            <a:r>
              <a:rPr lang="en-GB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l</a:t>
            </a:r>
            <a:r>
              <a:rPr lang="et-EE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õpmatuseni</a:t>
            </a:r>
            <a:r>
              <a:rPr lang="et-EE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tõmmatud tähenduste kurv</a:t>
            </a:r>
            <a:r>
              <a:rPr lang="et-EE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,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See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suunav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ja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soovitav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sõnaraamat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on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otsekui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monument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kirjakeele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</a:t>
            </a:r>
            <a:r>
              <a:rPr lang="fi-FI" i="1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korralduse</a:t>
            </a:r>
            <a:r>
              <a:rPr lang="fi-FI" i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 </a:t>
            </a:r>
            <a:r>
              <a:rPr lang="fi-FI" i="1" u="sng" err="1">
                <a:solidFill>
                  <a:srgbClr val="000000"/>
                </a:solidFill>
                <a:latin typeface="WordVisi_MSFontService"/>
                <a:sym typeface="Wingdings" panose="05000000000000000000" pitchFamily="2" charset="2"/>
              </a:rPr>
              <a:t>arenguteel</a:t>
            </a:r>
            <a:endParaRPr lang="et-EE" b="0" i="1" u="sng">
              <a:solidFill>
                <a:srgbClr val="000000"/>
              </a:solidFill>
              <a:effectLst/>
              <a:latin typeface="WordVisi_MSFontService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t-EE" b="0" i="1">
                <a:solidFill>
                  <a:srgbClr val="000000"/>
                </a:solidFill>
                <a:effectLst/>
                <a:latin typeface="WordVisi_MSFontService"/>
                <a:sym typeface="Wingdings" panose="05000000000000000000" pitchFamily="2" charset="2"/>
              </a:rPr>
              <a:t>Nii et omal moel on õigus pessimistidel, kes juba, valge lina ümber, surnuaia poole roomavad, arvates, et ega EKI, ÕS või emakeeleõpetajad seda suunda väärata ei saa</a:t>
            </a:r>
            <a:r>
              <a:rPr lang="en-GB" b="0" i="1">
                <a:solidFill>
                  <a:srgbClr val="000000"/>
                </a:solidFill>
                <a:effectLst/>
                <a:latin typeface="WordVisi_MSFontService"/>
                <a:sym typeface="Wingdings" panose="05000000000000000000" pitchFamily="2" charset="2"/>
              </a:rPr>
              <a:t>.</a:t>
            </a:r>
            <a:r>
              <a:rPr lang="et-EE" b="0" i="1">
                <a:solidFill>
                  <a:srgbClr val="000000"/>
                </a:solidFill>
                <a:effectLst/>
                <a:latin typeface="WordVisi_MSFontService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675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/>
              <a:t>Sinine joon: </a:t>
            </a:r>
            <a:r>
              <a:rPr lang="et-EE" err="1"/>
              <a:t>neg</a:t>
            </a:r>
            <a:r>
              <a:rPr lang="et-EE"/>
              <a:t> emotsioonid, roosa positiivsed</a:t>
            </a:r>
          </a:p>
          <a:p>
            <a:r>
              <a:rPr lang="et-EE"/>
              <a:t>Normtase 8 kujundit lk-l, siin kujutatud ainult sellest hälbimised – olgu üles või allapoole. </a:t>
            </a:r>
          </a:p>
          <a:p>
            <a:r>
              <a:rPr lang="et-EE"/>
              <a:t>NB! </a:t>
            </a:r>
            <a:r>
              <a:rPr lang="en-GB" err="1"/>
              <a:t>Esimeses</a:t>
            </a:r>
            <a:r>
              <a:rPr lang="en-GB"/>
              <a:t> </a:t>
            </a:r>
            <a:r>
              <a:rPr lang="en-GB" err="1"/>
              <a:t>harjas</a:t>
            </a:r>
            <a:r>
              <a:rPr lang="en-GB"/>
              <a:t> </a:t>
            </a:r>
            <a:r>
              <a:rPr lang="en-GB" err="1"/>
              <a:t>tõlkijad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a</a:t>
            </a:r>
            <a:r>
              <a:rPr lang="et-EE" err="1"/>
              <a:t>jakirjaniku</a:t>
            </a:r>
            <a:r>
              <a:rPr lang="en-GB"/>
              <a:t>d</a:t>
            </a:r>
            <a:r>
              <a:rPr lang="et-EE"/>
              <a:t>, </a:t>
            </a:r>
            <a:r>
              <a:rPr lang="en-GB"/>
              <a:t>t</a:t>
            </a:r>
            <a:r>
              <a:rPr lang="et-EE" err="1"/>
              <a:t>eises</a:t>
            </a:r>
            <a:r>
              <a:rPr lang="et-EE"/>
              <a:t> pingeperioodis kõik.  </a:t>
            </a:r>
            <a:br>
              <a:rPr lang="en-GB"/>
            </a:br>
            <a:endParaRPr lang="en-GB"/>
          </a:p>
          <a:p>
            <a:r>
              <a:rPr lang="fi-FI" err="1"/>
              <a:t>Pingelistel</a:t>
            </a:r>
            <a:r>
              <a:rPr lang="fi-FI"/>
              <a:t> </a:t>
            </a:r>
            <a:r>
              <a:rPr lang="fi-FI" err="1"/>
              <a:t>perioodidel</a:t>
            </a:r>
            <a:r>
              <a:rPr lang="fi-FI"/>
              <a:t> ~ </a:t>
            </a:r>
            <a:r>
              <a:rPr lang="fi-FI" err="1"/>
              <a:t>laineharjadel</a:t>
            </a:r>
            <a:r>
              <a:rPr lang="fi-FI"/>
              <a:t> on </a:t>
            </a:r>
            <a:r>
              <a:rPr lang="fi-FI" err="1"/>
              <a:t>näha</a:t>
            </a:r>
            <a:r>
              <a:rPr lang="fi-FI"/>
              <a:t> </a:t>
            </a:r>
            <a:r>
              <a:rPr lang="fi-FI" err="1"/>
              <a:t>rohkem</a:t>
            </a:r>
            <a:r>
              <a:rPr lang="fi-FI"/>
              <a:t> </a:t>
            </a:r>
            <a:r>
              <a:rPr lang="fi-FI" err="1"/>
              <a:t>negatiivsete</a:t>
            </a:r>
            <a:r>
              <a:rPr lang="fi-FI"/>
              <a:t> </a:t>
            </a:r>
            <a:r>
              <a:rPr lang="fi-FI" err="1"/>
              <a:t>emotsioonide</a:t>
            </a:r>
            <a:r>
              <a:rPr lang="fi-FI"/>
              <a:t> </a:t>
            </a:r>
            <a:r>
              <a:rPr lang="fi-FI" err="1"/>
              <a:t>mainimisi</a:t>
            </a:r>
            <a:r>
              <a:rPr lang="fi-FI"/>
              <a:t>.</a:t>
            </a:r>
          </a:p>
          <a:p>
            <a:r>
              <a:rPr lang="en-GB" err="1"/>
              <a:t>Emotsioonid</a:t>
            </a:r>
            <a:r>
              <a:rPr lang="en-GB"/>
              <a:t>: </a:t>
            </a:r>
          </a:p>
          <a:p>
            <a:r>
              <a:rPr lang="en-GB" b="1" err="1"/>
              <a:t>Negatiivsed</a:t>
            </a:r>
            <a:r>
              <a:rPr lang="en-GB"/>
              <a:t> –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mure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37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segadus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16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kahtlus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16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kahju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10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hirm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9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üllat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7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ahistamine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7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rahulolematus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6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solvuma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6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häda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6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nõutus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5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lootusetus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kartma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 viha 4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kannatama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 puudus 4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hämming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umbusk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tusk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arusaamatus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vaev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rangus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imestus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häbi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3  </a:t>
            </a:r>
            <a:endParaRPr lang="et-EE"/>
          </a:p>
          <a:p>
            <a:r>
              <a:rPr lang="en-GB" b="1" err="1"/>
              <a:t>Positiivsed</a:t>
            </a:r>
            <a:r>
              <a:rPr lang="en-GB"/>
              <a:t> –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rõõm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26 turvatunne 11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armastus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7 huvi 6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tänu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6 uhkus 5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nauding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5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tuhin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meeldiv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 lootus 4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muretus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4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heaolu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hea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meel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rahulolu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hoolimine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fi-FI" sz="1800" b="0" i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õnneks</a:t>
            </a:r>
            <a:r>
              <a:rPr lang="fi-FI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3  </a:t>
            </a:r>
            <a:endParaRPr lang="en-GB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62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SITAAT-tume taust">
    <p:bg>
      <p:bgPr>
        <a:solidFill>
          <a:srgbClr val="EDD2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FE4E29-B117-0E4C-AC34-B1AB9BC0B27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17503" y="6210301"/>
            <a:ext cx="1800000" cy="1668025"/>
            <a:chOff x="8851900" y="4565650"/>
            <a:chExt cx="1247140" cy="1155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A03F0B-8345-0049-B13A-C984C74F7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rgbClr val="E296C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851900" y="4565650"/>
              <a:ext cx="584200" cy="1155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B56746-0C43-5943-B42B-F177850E0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rgbClr val="E296C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14840" y="4565650"/>
              <a:ext cx="584200" cy="1155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4D1349-9BD0-A646-BDFC-1564C15278BB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4270497" y="1185287"/>
            <a:ext cx="1800000" cy="1668025"/>
            <a:chOff x="8851900" y="4565650"/>
            <a:chExt cx="1247140" cy="1155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0AFBCB-7C45-4642-B582-61891355C3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rgbClr val="E296C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8851900" y="4565650"/>
              <a:ext cx="584200" cy="1155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F30BFF-E4CC-6A4C-892F-691F87ED0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prstClr val="black"/>
                <a:srgbClr val="E296C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514840" y="4565650"/>
              <a:ext cx="584200" cy="1155700"/>
            </a:xfrm>
            <a:prstGeom prst="rect">
              <a:avLst/>
            </a:prstGeom>
          </p:spPr>
        </p:pic>
      </p:grp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012814B-684C-BA48-B607-DE508FA60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8223" y="2019300"/>
            <a:ext cx="9211554" cy="518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>
                <a:solidFill>
                  <a:srgbClr val="1D0B32"/>
                </a:solidFill>
                <a:latin typeface="NeueHaasGroteskText Pro" panose="020B0504020202020204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BD3CFA-E5A4-A847-89B0-28D5544B34D0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1D0B32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1D0B32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5A21F5DF-A881-4742-8743-7BF336634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1D0B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029228-BA9C-304F-A6D0-54C96550A596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1D0B32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46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24.04.2023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7311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1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7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27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6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3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69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7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DD2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667A51-B1BD-0942-B7B9-8BBBA0785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24101"/>
            <a:ext cx="14859000" cy="2514599"/>
          </a:xfrm>
          <a:prstGeom prst="rect">
            <a:avLst/>
          </a:prstGeom>
        </p:spPr>
        <p:txBody>
          <a:bodyPr anchor="b"/>
          <a:lstStyle>
            <a:lvl1pPr algn="l">
              <a:defRPr sz="7200" b="0" i="0">
                <a:solidFill>
                  <a:srgbClr val="E296C1"/>
                </a:solidFill>
                <a:latin typeface="NeueHaasGroteskDisp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F597BF3-23A6-F746-B03F-3E83941E8888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1D0B32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1D0B32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9BFC9E8-23BC-594A-BC8A-E15499189E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5143500"/>
            <a:ext cx="14859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D0B32"/>
                </a:solidFill>
                <a:latin typeface="NeueHaasGroteskText Pro" panose="020B0504020202020204" pitchFamily="34" charset="77"/>
              </a:defRPr>
            </a:lvl1pPr>
            <a:lvl2pPr>
              <a:defRPr sz="3200">
                <a:solidFill>
                  <a:srgbClr val="0A3349"/>
                </a:solidFill>
                <a:latin typeface="NeueHaasGroteskText Pro" panose="020B0504020202020204" pitchFamily="34" charset="77"/>
              </a:defRPr>
            </a:lvl2pPr>
            <a:lvl3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3pPr>
            <a:lvl4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4pPr>
            <a:lvl5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0F025E17-87C6-DD43-A101-E81931D58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1D0B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03BD88-9258-2F42-BB2A-C8374C8CF3D6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1D0B32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90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03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13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SITAAT-hele ta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090C6714-7BA1-A04E-BA08-E2629E61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0A33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E4E29-B117-0E4C-AC34-B1AB9BC0B27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17503" y="6210301"/>
            <a:ext cx="1800000" cy="1668025"/>
            <a:chOff x="8851900" y="4565650"/>
            <a:chExt cx="1247140" cy="11557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A03F0B-8345-0049-B13A-C984C74F7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851900" y="4565650"/>
              <a:ext cx="584200" cy="11557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B56746-0C43-5943-B42B-F177850E0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514840" y="4565650"/>
              <a:ext cx="584200" cy="11557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84D1349-9BD0-A646-BDFC-1564C15278BB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13592400" y="1023883"/>
            <a:ext cx="1800000" cy="1668025"/>
            <a:chOff x="8851900" y="4565650"/>
            <a:chExt cx="1247140" cy="1155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0AFBCB-7C45-4642-B582-61891355C3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851900" y="4565650"/>
              <a:ext cx="584200" cy="1155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F30BFF-E4CC-6A4C-892F-691F87ED0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514840" y="4565650"/>
              <a:ext cx="584200" cy="1155700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71AAF750-6A95-8244-9EE6-1948DDD37F1D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0A3349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0A3349"/>
              </a:solidFill>
              <a:latin typeface="NeueHaasGroteskDisp Pro" panose="020B0504020202020204" pitchFamily="34" charset="77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15AC8A-968A-8A4C-8E63-B8D277BB2F3F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506EC9E-B6EB-2B40-91BA-6405F5758E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200" y="1943108"/>
            <a:ext cx="9211554" cy="518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>
                <a:solidFill>
                  <a:srgbClr val="E296C1"/>
                </a:solidFill>
                <a:latin typeface="NeueHaasGroteskText Pro" panose="020B0504020202020204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86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flip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D0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58BA8A-71B5-C345-A3EB-9B07C137C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24101"/>
            <a:ext cx="14859000" cy="2514599"/>
          </a:xfrm>
          <a:prstGeom prst="rect">
            <a:avLst/>
          </a:prstGeom>
        </p:spPr>
        <p:txBody>
          <a:bodyPr anchor="b"/>
          <a:lstStyle>
            <a:lvl1pPr algn="l">
              <a:defRPr sz="7200" b="0" i="0">
                <a:solidFill>
                  <a:srgbClr val="E296C1"/>
                </a:solidFill>
                <a:latin typeface="NeueHaasGroteskDisp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3129B8-1C71-AB46-A303-9BD479FDD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5143500"/>
            <a:ext cx="14859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EDD2CF"/>
                </a:solidFill>
                <a:latin typeface="NeueHaasGroteskText Pro" panose="020B0504020202020204" pitchFamily="34" charset="77"/>
              </a:defRPr>
            </a:lvl1pPr>
            <a:lvl2pPr>
              <a:defRPr sz="3200">
                <a:solidFill>
                  <a:srgbClr val="0A3349"/>
                </a:solidFill>
                <a:latin typeface="NeueHaasGroteskText Pro" panose="020B0504020202020204" pitchFamily="34" charset="77"/>
              </a:defRPr>
            </a:lvl2pPr>
            <a:lvl3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3pPr>
            <a:lvl4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4pPr>
            <a:lvl5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F2FD396-4534-5040-A02A-9CE3DAD5EED5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EDD2CF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EDD2CF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8DBECA54-7028-F94E-B5F8-CD3621762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EDD2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66A6F5-7A56-364F-8D3B-AA432E92DBE5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EDD2CF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F38088B-4CA6-F741-B647-EAD30D241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DD2CF">
                <a:tint val="45000"/>
                <a:satMod val="400000"/>
              </a:srgbClr>
            </a:duotone>
            <a:alphaModFix/>
          </a:blip>
          <a:stretch>
            <a:fillRect/>
          </a:stretch>
        </p:blipFill>
        <p:spPr>
          <a:xfrm>
            <a:off x="1745238" y="419100"/>
            <a:ext cx="1078523" cy="213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AD9CE-1F90-FF46-8B53-42CFE3F38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EDD2CF">
                <a:tint val="45000"/>
                <a:satMod val="400000"/>
              </a:srgbClr>
            </a:duotone>
            <a:alphaModFix/>
          </a:blip>
          <a:stretch>
            <a:fillRect/>
          </a:stretch>
        </p:blipFill>
        <p:spPr>
          <a:xfrm>
            <a:off x="521677" y="419100"/>
            <a:ext cx="107852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6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SITAAT-tume taust">
    <p:bg>
      <p:bgPr>
        <a:solidFill>
          <a:srgbClr val="D0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012814B-684C-BA48-B607-DE508FA60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9790" y="1943107"/>
            <a:ext cx="9211554" cy="518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>
                <a:solidFill>
                  <a:srgbClr val="1D0B32"/>
                </a:solidFill>
                <a:latin typeface="NeueHaasGroteskText Pro" panose="020B0504020202020204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BD3CFA-E5A4-A847-89B0-28D5544B34D0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1D0B32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1D0B32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5A21F5DF-A881-4742-8743-7BF336634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1D0B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029228-BA9C-304F-A6D0-54C96550A596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1D0B32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29BF18F-BF3B-6740-B3A8-4D179490C9F2}"/>
              </a:ext>
            </a:extLst>
          </p:cNvPr>
          <p:cNvGrpSpPr/>
          <p:nvPr userDrawn="1"/>
        </p:nvGrpSpPr>
        <p:grpSpPr>
          <a:xfrm>
            <a:off x="2209432" y="6290683"/>
            <a:ext cx="1820370" cy="1668023"/>
            <a:chOff x="2205154" y="6175405"/>
            <a:chExt cx="1820370" cy="16680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DCA458-2A1A-B247-885C-7C03DACBC7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duotone>
                <a:prstClr val="black"/>
                <a:srgbClr val="C2D82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182348" y="6175405"/>
              <a:ext cx="843176" cy="16680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9EBA75-A338-9744-A194-503C77B09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duotone>
                <a:prstClr val="black"/>
                <a:srgbClr val="C2D82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205154" y="6175405"/>
              <a:ext cx="843176" cy="166802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D99E56-BDED-9944-9B31-AA7ED3D37C2B}"/>
              </a:ext>
            </a:extLst>
          </p:cNvPr>
          <p:cNvGrpSpPr/>
          <p:nvPr userDrawn="1"/>
        </p:nvGrpSpPr>
        <p:grpSpPr>
          <a:xfrm rot="10800000">
            <a:off x="14261332" y="1109095"/>
            <a:ext cx="1820370" cy="1668023"/>
            <a:chOff x="2205154" y="6175405"/>
            <a:chExt cx="1820370" cy="16680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D173A5-396E-F240-ADE3-DE2FEA5F01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duotone>
                <a:prstClr val="black"/>
                <a:srgbClr val="C2D82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3182348" y="6175405"/>
              <a:ext cx="843176" cy="16680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0A9ABB-39AD-AD42-8A19-06275A28B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  <a:duotone>
                <a:prstClr val="black"/>
                <a:srgbClr val="C2D82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205154" y="6175405"/>
              <a:ext cx="843176" cy="1668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06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0E9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7C0B0-1081-104C-BC8E-5C45977F1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24101"/>
            <a:ext cx="14859000" cy="2514599"/>
          </a:xfrm>
          <a:prstGeom prst="rect">
            <a:avLst/>
          </a:prstGeom>
        </p:spPr>
        <p:txBody>
          <a:bodyPr anchor="b"/>
          <a:lstStyle>
            <a:lvl1pPr algn="l">
              <a:defRPr sz="7200" b="0" i="0">
                <a:solidFill>
                  <a:srgbClr val="004A4A"/>
                </a:solidFill>
                <a:latin typeface="NeueHaasGroteskDisp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E176127-5837-134B-81B6-621BC0ADB22D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004A4A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004A4A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71E1B02-D38D-5247-807B-06D867385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5143500"/>
            <a:ext cx="14859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04A4A"/>
                </a:solidFill>
                <a:latin typeface="NeueHaasGroteskText Pro" panose="020B0504020202020204" pitchFamily="34" charset="77"/>
              </a:defRPr>
            </a:lvl1pPr>
            <a:lvl2pPr>
              <a:defRPr sz="3200">
                <a:solidFill>
                  <a:srgbClr val="0A3349"/>
                </a:solidFill>
                <a:latin typeface="NeueHaasGroteskText Pro" panose="020B0504020202020204" pitchFamily="34" charset="77"/>
              </a:defRPr>
            </a:lvl2pPr>
            <a:lvl3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3pPr>
            <a:lvl4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4pPr>
            <a:lvl5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8A572B7-7789-3343-B96E-3BB752AD9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004A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95D0AF-CB8F-F046-9C7E-B1089B1E6489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004A4A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16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04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8C9A0E0-3FF0-264F-B226-E3943599C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24101"/>
            <a:ext cx="14859000" cy="2514599"/>
          </a:xfrm>
          <a:prstGeom prst="rect">
            <a:avLst/>
          </a:prstGeom>
        </p:spPr>
        <p:txBody>
          <a:bodyPr anchor="b"/>
          <a:lstStyle>
            <a:lvl1pPr algn="l">
              <a:defRPr sz="7200" b="0" i="0">
                <a:solidFill>
                  <a:srgbClr val="C2D82F"/>
                </a:solidFill>
                <a:latin typeface="NeueHaasGroteskDisp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F8926C-B140-5F4C-84B7-10B9B73ED59F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E8EA99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E8EA99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115552-6902-E943-80F4-82D0F6AD2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5143500"/>
            <a:ext cx="14859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E8EA99"/>
                </a:solidFill>
                <a:latin typeface="NeueHaasGroteskText Pro" panose="020B0504020202020204" pitchFamily="34" charset="77"/>
              </a:defRPr>
            </a:lvl1pPr>
            <a:lvl2pPr>
              <a:defRPr sz="3200">
                <a:solidFill>
                  <a:srgbClr val="0A3349"/>
                </a:solidFill>
                <a:latin typeface="NeueHaasGroteskText Pro" panose="020B0504020202020204" pitchFamily="34" charset="77"/>
              </a:defRPr>
            </a:lvl2pPr>
            <a:lvl3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3pPr>
            <a:lvl4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4pPr>
            <a:lvl5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ECAE1-3EB7-B040-AD88-E361834FC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E8EA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723379-29BD-7541-AE15-8BE52B679F04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E8EA99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A7D75E2-DF00-5E42-8DBE-184D388B01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rgbClr val="E8EA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45238" y="419100"/>
            <a:ext cx="1078523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D7A504-6874-F04D-AC6D-A06B0FFEE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rgbClr val="E8EA9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677" y="419100"/>
            <a:ext cx="107852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SITAAT-tume taust">
    <p:bg>
      <p:bgPr>
        <a:solidFill>
          <a:srgbClr val="D3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C012814B-684C-BA48-B607-DE508FA60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39790" y="1943107"/>
            <a:ext cx="9211554" cy="51815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7200">
                <a:solidFill>
                  <a:srgbClr val="5A6874"/>
                </a:solidFill>
                <a:latin typeface="NeueHaasGroteskText Pro" panose="020B0504020202020204" pitchFamily="34" charset="77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2BD3CFA-E5A4-A847-89B0-28D5544B34D0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5A6874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5A6874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5A21F5DF-A881-4742-8743-7BF336634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5A68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029228-BA9C-304F-A6D0-54C96550A596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5A6874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29BF18F-BF3B-6740-B3A8-4D179490C9F2}"/>
              </a:ext>
            </a:extLst>
          </p:cNvPr>
          <p:cNvGrpSpPr/>
          <p:nvPr userDrawn="1"/>
        </p:nvGrpSpPr>
        <p:grpSpPr>
          <a:xfrm>
            <a:off x="2209432" y="6290683"/>
            <a:ext cx="1820370" cy="1668023"/>
            <a:chOff x="2205154" y="6175405"/>
            <a:chExt cx="1820370" cy="16680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DCA458-2A1A-B247-885C-7C03DACBC7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182348" y="6175405"/>
              <a:ext cx="843176" cy="16680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9EBA75-A338-9744-A194-503C77B090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205154" y="6175405"/>
              <a:ext cx="843176" cy="166802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D99E56-BDED-9944-9B31-AA7ED3D37C2B}"/>
              </a:ext>
            </a:extLst>
          </p:cNvPr>
          <p:cNvGrpSpPr/>
          <p:nvPr userDrawn="1"/>
        </p:nvGrpSpPr>
        <p:grpSpPr>
          <a:xfrm rot="10800000">
            <a:off x="14261332" y="1109095"/>
            <a:ext cx="1820370" cy="1668023"/>
            <a:chOff x="2205154" y="6175405"/>
            <a:chExt cx="1820370" cy="16680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D173A5-396E-F240-ADE3-DE2FEA5F01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182348" y="6175405"/>
              <a:ext cx="843176" cy="16680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0A9ABB-39AD-AD42-8A19-06275A28B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205154" y="6175405"/>
              <a:ext cx="843176" cy="16680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07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D3D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56825B-5EAD-894E-AFC6-230C5E7C3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24101"/>
            <a:ext cx="14859000" cy="2514599"/>
          </a:xfrm>
          <a:prstGeom prst="rect">
            <a:avLst/>
          </a:prstGeom>
        </p:spPr>
        <p:txBody>
          <a:bodyPr anchor="b"/>
          <a:lstStyle>
            <a:lvl1pPr algn="l">
              <a:defRPr sz="7200" b="0" i="0">
                <a:solidFill>
                  <a:srgbClr val="62717E"/>
                </a:solidFill>
                <a:latin typeface="NeueHaasGroteskDisp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66AD22B-4875-AD4A-969D-BAF005AAE38E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  <a:ln>
            <a:solidFill>
              <a:srgbClr val="E8EA99"/>
            </a:solidFill>
          </a:ln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62717E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62717E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4F1255-EE31-3F4B-8B2F-9D40041539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5143500"/>
            <a:ext cx="14859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2717E"/>
                </a:solidFill>
                <a:latin typeface="NeueHaasGroteskText Pro" panose="020B0504020202020204" pitchFamily="34" charset="77"/>
              </a:defRPr>
            </a:lvl1pPr>
            <a:lvl2pPr>
              <a:defRPr sz="3200">
                <a:solidFill>
                  <a:srgbClr val="0A3349"/>
                </a:solidFill>
                <a:latin typeface="NeueHaasGroteskText Pro" panose="020B0504020202020204" pitchFamily="34" charset="77"/>
              </a:defRPr>
            </a:lvl2pPr>
            <a:lvl3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3pPr>
            <a:lvl4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4pPr>
            <a:lvl5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1B36AE6-0417-E142-8D5D-3A1AB4634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  <a:ln>
            <a:solidFill>
              <a:srgbClr val="E8EA99"/>
            </a:solidFill>
          </a:ln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6271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EBA8AE-8FFB-B146-B5E2-923AA852CD5F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5A6874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33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627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C115EB7-51EA-FC43-8EE2-E66C34F84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24101"/>
            <a:ext cx="14859000" cy="2514599"/>
          </a:xfrm>
          <a:prstGeom prst="rect">
            <a:avLst/>
          </a:prstGeom>
        </p:spPr>
        <p:txBody>
          <a:bodyPr anchor="b"/>
          <a:lstStyle>
            <a:lvl1pPr algn="l">
              <a:defRPr sz="7200" b="0" i="0">
                <a:solidFill>
                  <a:srgbClr val="D3D9E1"/>
                </a:solidFill>
                <a:latin typeface="NeueHaasGroteskDisp Pro" panose="020B0504020202020204" pitchFamily="34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8188DC0-E515-4348-B400-1BA387A5DEE8}"/>
              </a:ext>
            </a:extLst>
          </p:cNvPr>
          <p:cNvSpPr txBox="1">
            <a:spLocks/>
          </p:cNvSpPr>
          <p:nvPr userDrawn="1"/>
        </p:nvSpPr>
        <p:spPr>
          <a:xfrm>
            <a:off x="14859000" y="9639300"/>
            <a:ext cx="3200400" cy="533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400" err="1">
                <a:solidFill>
                  <a:srgbClr val="D3D9E1"/>
                </a:solidFill>
                <a:latin typeface="NeueHaasGroteskDisp Pro" panose="020B0504020202020204" pitchFamily="34" charset="77"/>
              </a:rPr>
              <a:t>eki.ee</a:t>
            </a:r>
            <a:endParaRPr lang="en-GB" sz="2400">
              <a:solidFill>
                <a:srgbClr val="D3D9E1"/>
              </a:solidFill>
              <a:latin typeface="NeueHaasGroteskDisp Pro" panose="020B0504020202020204" pitchFamily="34" charset="77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951272-2D77-0640-B33E-BBDCEB68F3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200" y="5143500"/>
            <a:ext cx="148590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D3D9E1"/>
                </a:solidFill>
                <a:latin typeface="NeueHaasGroteskText Pro" panose="020B0504020202020204" pitchFamily="34" charset="77"/>
              </a:defRPr>
            </a:lvl1pPr>
            <a:lvl2pPr>
              <a:defRPr sz="3200">
                <a:solidFill>
                  <a:srgbClr val="0A3349"/>
                </a:solidFill>
                <a:latin typeface="NeueHaasGroteskText Pro" panose="020B0504020202020204" pitchFamily="34" charset="77"/>
              </a:defRPr>
            </a:lvl2pPr>
            <a:lvl3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3pPr>
            <a:lvl4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4pPr>
            <a:lvl5pPr>
              <a:defRPr sz="2800">
                <a:solidFill>
                  <a:srgbClr val="0A3349"/>
                </a:solidFill>
                <a:latin typeface="NeueHaasGroteskText Pro" panose="020B0504020202020204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8F81225-822D-1D4D-BAC6-DE9B58135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9639300"/>
            <a:ext cx="1447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uk-UA" sz="2400" b="0" smtClean="0">
                <a:solidFill>
                  <a:srgbClr val="D3D9E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latin typeface="NeueHaasGroteskDisp Pro" panose="020B0504020202020204" pitchFamily="34" charset="77"/>
              </a:rPr>
              <a:t>0</a:t>
            </a:r>
            <a:fld id="{37D409AB-2201-4E18-8A34-C31753AD9B06}" type="slidenum">
              <a:rPr smtClean="0">
                <a:latin typeface="NeueHaasGroteskDisp Pro" panose="020B0504020202020204" pitchFamily="34" charset="77"/>
              </a:rPr>
              <a:pPr/>
              <a:t>‹#›</a:t>
            </a:fld>
            <a:endParaRPr>
              <a:latin typeface="NeueHaasGroteskDisp Pro" panose="020B0504020202020204" pitchFamily="34" charset="77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12CE20-1C3A-204D-9C51-10AD1C0EBB74}"/>
              </a:ext>
            </a:extLst>
          </p:cNvPr>
          <p:cNvCxnSpPr>
            <a:cxnSpLocks/>
          </p:cNvCxnSpPr>
          <p:nvPr userDrawn="1"/>
        </p:nvCxnSpPr>
        <p:spPr>
          <a:xfrm>
            <a:off x="304800" y="9486900"/>
            <a:ext cx="17678400" cy="0"/>
          </a:xfrm>
          <a:prstGeom prst="line">
            <a:avLst/>
          </a:prstGeom>
          <a:ln w="12700">
            <a:solidFill>
              <a:srgbClr val="D3D9E1"/>
            </a:solidFill>
            <a:headEnd type="non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3FB9FB8-FB8F-9C45-82A8-DB9D0F0DF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rgbClr val="D3D9E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45238" y="419100"/>
            <a:ext cx="1078523" cy="213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22746B-D342-C94E-AAFF-B729131E8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rgbClr val="D3D9E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677" y="419100"/>
            <a:ext cx="107852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BB2D38-6B28-3D41-B9E7-63CD2280CA3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0"/>
          </a:blip>
          <a:stretch>
            <a:fillRect/>
          </a:stretch>
        </p:blipFill>
        <p:spPr>
          <a:xfrm>
            <a:off x="521677" y="419100"/>
            <a:ext cx="1078523" cy="213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9271B-1C55-BA4D-8C8E-FFF80A67FC2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0000"/>
          </a:blip>
          <a:stretch>
            <a:fillRect/>
          </a:stretch>
        </p:blipFill>
        <p:spPr>
          <a:xfrm>
            <a:off x="1745238" y="419100"/>
            <a:ext cx="107852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2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65" r:id="rId2"/>
    <p:sldLayoutId id="2147483766" r:id="rId3"/>
    <p:sldLayoutId id="2147483773" r:id="rId4"/>
    <p:sldLayoutId id="2147483767" r:id="rId5"/>
    <p:sldLayoutId id="2147483768" r:id="rId6"/>
    <p:sldLayoutId id="2147483774" r:id="rId7"/>
    <p:sldLayoutId id="2147483770" r:id="rId8"/>
    <p:sldLayoutId id="2147483771" r:id="rId9"/>
    <p:sldLayoutId id="2147483789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7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1668">
            <a:off x="484900" y="8601897"/>
            <a:ext cx="17318200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72777" y="561034"/>
            <a:ext cx="3230337" cy="162883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24009" y="9107932"/>
            <a:ext cx="10204678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00">
              <a:lnSpc>
                <a:spcPts val="3510"/>
              </a:lnSpc>
              <a:defRPr/>
            </a:pPr>
            <a:r>
              <a:rPr lang="en-US" sz="36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20. </a:t>
            </a:r>
            <a:r>
              <a:rPr lang="en-US" sz="360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rakenduslingvistika</a:t>
            </a:r>
            <a:r>
              <a:rPr lang="en-US" sz="36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360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kevadkonverents</a:t>
            </a:r>
            <a:r>
              <a:rPr lang="en-US" sz="360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2023</a:t>
            </a:r>
          </a:p>
          <a:p>
            <a:pPr lvl="0" defTabSz="914400">
              <a:lnSpc>
                <a:spcPts val="3510"/>
              </a:lnSpc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27.–28.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aprill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2023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3143C62F-114C-4B8A-9159-151852800EAD}"/>
              </a:ext>
            </a:extLst>
          </p:cNvPr>
          <p:cNvSpPr txBox="1"/>
          <p:nvPr/>
        </p:nvSpPr>
        <p:spPr>
          <a:xfrm>
            <a:off x="1424009" y="1101052"/>
            <a:ext cx="9595078" cy="2593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00">
              <a:lnSpc>
                <a:spcPts val="10669"/>
              </a:lnSpc>
              <a:defRPr/>
            </a:pPr>
            <a:r>
              <a:rPr lang="en-US" sz="6000" b="1" spc="34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Kujundlik</a:t>
            </a:r>
            <a:r>
              <a:rPr lang="en-US" sz="6000" b="1" spc="34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6000" b="1" spc="34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mõtlemine</a:t>
            </a:r>
            <a:br>
              <a:rPr lang="en-US" sz="6000" b="1" spc="34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</a:br>
            <a:r>
              <a:rPr lang="en-US" sz="6000" b="1" spc="34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2020</a:t>
            </a:r>
            <a:r>
              <a:rPr lang="et-EE" sz="6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–</a:t>
            </a:r>
            <a:r>
              <a:rPr lang="en-US" sz="6000" b="1" spc="34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2022 </a:t>
            </a:r>
            <a:r>
              <a:rPr lang="en-US" sz="6000" b="1" spc="34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keelekriisis</a:t>
            </a:r>
            <a:endParaRPr lang="en-US" sz="6000" b="1" spc="34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7A3B097E-A92C-48FA-93EB-0A288B6468A2}"/>
              </a:ext>
            </a:extLst>
          </p:cNvPr>
          <p:cNvSpPr txBox="1"/>
          <p:nvPr/>
        </p:nvSpPr>
        <p:spPr>
          <a:xfrm>
            <a:off x="1424009" y="7487799"/>
            <a:ext cx="877325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Ene Vainik, Geda Paulsen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9D71713-21D1-4969-AA4B-BD2FF0A24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119625"/>
              </p:ext>
            </p:extLst>
          </p:nvPr>
        </p:nvGraphicFramePr>
        <p:xfrm>
          <a:off x="10197262" y="1317043"/>
          <a:ext cx="7985936" cy="8851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Kujundliku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keelekasutuse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eri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tüübid</a:t>
            </a:r>
            <a:endParaRPr lang="en-GB">
              <a:solidFill>
                <a:srgbClr val="29554D"/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3108961"/>
            <a:ext cx="15869920" cy="6701246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mõistemetafoorid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konventsionaalsed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sageli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teadvustamata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vastendused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lähte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sihtvaldkonna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vahel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teadlikud</a:t>
            </a:r>
            <a:r>
              <a:rPr lang="en-GB" sz="48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metafoorid</a:t>
            </a:r>
            <a:r>
              <a:rPr lang="en-GB" sz="48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nii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konventsionaalsed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uudsed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tahtlikult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kasutatud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võrdlused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teadlikud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tahtlikud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kõrvutused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 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allegooria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tekstuaalne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lähte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sihtvaldkonna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vastendus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iroonia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avalik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lähte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sihtvaldkonna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väärtuste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vastandlik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seostamine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teksti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tas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andi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 </a:t>
            </a:r>
          </a:p>
        </p:txBody>
      </p:sp>
    </p:spTree>
    <p:extLst>
      <p:ext uri="{BB962C8B-B14F-4D97-AF65-F5344CB8AC3E}">
        <p14:creationId xmlns:p14="http://schemas.microsoft.com/office/powerpoint/2010/main" val="261266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Mõistemetafoorid</a:t>
            </a:r>
            <a:r>
              <a:rPr lang="en-GB">
                <a:solidFill>
                  <a:srgbClr val="3D7F72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on </a:t>
            </a:r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kõikjal</a:t>
            </a:r>
            <a:endParaRPr lang="en-GB">
              <a:solidFill>
                <a:srgbClr val="29554D"/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229" y="3069773"/>
            <a:ext cx="16406949" cy="6701246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TEEKOND –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muudatused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sõnastikes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keelekorralduses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tähendustes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EHITIS –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komplekssed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mõisted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nt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rahvuslik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identiteet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keele-korraldus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kirjakeel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KAALUMINE –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otsustamine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vaja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kaaluda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vaagida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iga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muudatust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NÄGEMINE –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mõistmine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nt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millegi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mõistmine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teise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asja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taustal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vajadus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tervikpilgu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järele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MAHUTI –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sõnaraamat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või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õnaveeb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SÕDA –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kogu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diskussioon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teised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keeled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kui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agressorid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0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AF82F9A9-604A-4E57-ACD7-547960DB47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443625"/>
              </p:ext>
            </p:extLst>
          </p:nvPr>
        </p:nvGraphicFramePr>
        <p:xfrm>
          <a:off x="0" y="2255520"/>
          <a:ext cx="18288000" cy="8397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8DD472-1346-8F2C-445B-BFF4D93265CC}"/>
              </a:ext>
            </a:extLst>
          </p:cNvPr>
          <p:cNvSpPr txBox="1"/>
          <p:nvPr/>
        </p:nvSpPr>
        <p:spPr>
          <a:xfrm>
            <a:off x="162560" y="704626"/>
            <a:ext cx="17107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>
                <a:solidFill>
                  <a:srgbClr val="29554D"/>
                </a:solidFill>
                <a:latin typeface="Neue Haas Grotesk Text Pro" panose="020B0504020202020204" pitchFamily="34" charset="0"/>
              </a:rPr>
              <a:t>Kujunditiheduse </a:t>
            </a:r>
            <a:r>
              <a:rPr lang="en-GB" sz="45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ja</a:t>
            </a:r>
            <a:r>
              <a:rPr lang="en-GB" sz="45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  <a:r>
              <a:rPr lang="en-GB" sz="45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emotsioonisõnade</a:t>
            </a:r>
            <a:r>
              <a:rPr lang="en-GB" sz="45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</a:p>
          <a:p>
            <a:pPr algn="ctr"/>
            <a:r>
              <a:rPr lang="en-GB" sz="45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kasutuse</a:t>
            </a:r>
            <a:r>
              <a:rPr lang="en-GB" sz="45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  <a:r>
              <a:rPr lang="en-GB" sz="45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dünaamika</a:t>
            </a:r>
            <a:endParaRPr lang="sv-SE" sz="4500">
              <a:solidFill>
                <a:srgbClr val="29554D"/>
              </a:solidFill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5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221" y="447700"/>
            <a:ext cx="14859000" cy="1951251"/>
          </a:xfrm>
        </p:spPr>
        <p:txBody>
          <a:bodyPr/>
          <a:lstStyle/>
          <a:p>
            <a:r>
              <a:rPr lang="en-GB" sz="6000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Alalhoidlikud</a:t>
            </a:r>
            <a:r>
              <a:rPr lang="en-GB" sz="6000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6000" i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vs. </a:t>
            </a:r>
            <a:r>
              <a:rPr lang="en-GB" sz="6000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progressimeelsed</a:t>
            </a:r>
            <a:r>
              <a:rPr lang="en-GB" sz="6000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6000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väärtused</a:t>
            </a:r>
            <a:r>
              <a:rPr lang="en-GB" sz="6000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6905" y="2952321"/>
            <a:ext cx="7303169" cy="6079385"/>
          </a:xfrm>
        </p:spPr>
        <p:txBody>
          <a:bodyPr lIns="91440" tIns="45720" rIns="91440" bIns="45720" anchor="t"/>
          <a:lstStyle/>
          <a:p>
            <a:pPr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muutused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ei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ole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soovitavad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;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potentsiaalne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oht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kontroll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(vs </a:t>
            </a:r>
            <a:r>
              <a:rPr lang="et-EE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lodevus)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keele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ideaal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: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instrumen</a:t>
            </a:r>
            <a:r>
              <a:rPr lang="et-EE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-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taalne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esteetiline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pu</a:t>
            </a:r>
            <a:r>
              <a:rPr lang="et-EE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htus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otsuste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usaldusväärsus</a:t>
            </a:r>
            <a:r>
              <a:rPr lang="et-EE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: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autoriteedi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poolt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ette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nähtud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ettekirjutus</a:t>
            </a:r>
            <a:r>
              <a:rPr lang="et-EE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te usaldamine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F558B01-9306-748B-E16B-D95966A0AC22}"/>
              </a:ext>
            </a:extLst>
          </p:cNvPr>
          <p:cNvSpPr txBox="1">
            <a:spLocks/>
          </p:cNvSpPr>
          <p:nvPr/>
        </p:nvSpPr>
        <p:spPr>
          <a:xfrm>
            <a:off x="10053774" y="2952320"/>
            <a:ext cx="7303169" cy="60793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1D0B32"/>
                </a:solidFill>
                <a:latin typeface="NeueHaasGroteskText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0A3349"/>
                </a:solidFill>
                <a:latin typeface="NeueHaasGroteskText Pro" panose="020B0504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3349"/>
                </a:solidFill>
                <a:latin typeface="NeueHaasGroteskText Pro" panose="020B0504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3349"/>
                </a:solidFill>
                <a:latin typeface="NeueHaasGroteskText Pro" panose="020B0504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3349"/>
                </a:solidFill>
                <a:latin typeface="NeueHaasGroteskText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loomulik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areng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;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loovus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elurikkus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</a:p>
          <a:p>
            <a:pPr lvl="1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t-EE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(keeleliste) valikute vabadus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lvl="1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keele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ideaal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: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tegelik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keelekasutus</a:t>
            </a:r>
            <a:endParaRPr lang="et-EE" sz="44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lvl="1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otsuste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usaldusväärsus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: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tõendus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-/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kasutuspõhise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lingvistika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meetodid</a:t>
            </a:r>
            <a:endParaRPr lang="en-GB" sz="44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en-GB"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Nool: vasak-paremnool 4">
            <a:extLst>
              <a:ext uri="{FF2B5EF4-FFF2-40B4-BE49-F238E27FC236}">
                <a16:creationId xmlns:a16="http://schemas.microsoft.com/office/drawing/2014/main" id="{24325B88-2E6B-64EF-1B24-D2153284D7BE}"/>
              </a:ext>
            </a:extLst>
          </p:cNvPr>
          <p:cNvSpPr/>
          <p:nvPr/>
        </p:nvSpPr>
        <p:spPr>
          <a:xfrm>
            <a:off x="8762003" y="2899102"/>
            <a:ext cx="1619563" cy="995082"/>
          </a:xfrm>
          <a:prstGeom prst="leftRightArrow">
            <a:avLst/>
          </a:prstGeom>
          <a:solidFill>
            <a:srgbClr val="36726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6" name="Nool: vasak-paremnool 4">
            <a:extLst>
              <a:ext uri="{FF2B5EF4-FFF2-40B4-BE49-F238E27FC236}">
                <a16:creationId xmlns:a16="http://schemas.microsoft.com/office/drawing/2014/main" id="{AEC3C16A-B22E-115D-CDBD-96D821C6ECF5}"/>
              </a:ext>
            </a:extLst>
          </p:cNvPr>
          <p:cNvSpPr/>
          <p:nvPr/>
        </p:nvSpPr>
        <p:spPr>
          <a:xfrm>
            <a:off x="8762002" y="4127196"/>
            <a:ext cx="1619563" cy="995082"/>
          </a:xfrm>
          <a:prstGeom prst="leftRightArrow">
            <a:avLst/>
          </a:prstGeom>
          <a:solidFill>
            <a:srgbClr val="36726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7" name="Nool: vasak-paremnool 4">
            <a:extLst>
              <a:ext uri="{FF2B5EF4-FFF2-40B4-BE49-F238E27FC236}">
                <a16:creationId xmlns:a16="http://schemas.microsoft.com/office/drawing/2014/main" id="{A65CB68C-C677-51E8-E9C5-D4B04423C3AB}"/>
              </a:ext>
            </a:extLst>
          </p:cNvPr>
          <p:cNvSpPr/>
          <p:nvPr/>
        </p:nvSpPr>
        <p:spPr>
          <a:xfrm>
            <a:off x="8762001" y="5369960"/>
            <a:ext cx="1619563" cy="995082"/>
          </a:xfrm>
          <a:prstGeom prst="leftRightArrow">
            <a:avLst/>
          </a:prstGeom>
          <a:solidFill>
            <a:srgbClr val="36726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8" name="Nool: vasak-paremnool 4">
            <a:extLst>
              <a:ext uri="{FF2B5EF4-FFF2-40B4-BE49-F238E27FC236}">
                <a16:creationId xmlns:a16="http://schemas.microsoft.com/office/drawing/2014/main" id="{1D1E3B5A-82EF-9A62-B785-D467B16F18A0}"/>
              </a:ext>
            </a:extLst>
          </p:cNvPr>
          <p:cNvSpPr/>
          <p:nvPr/>
        </p:nvSpPr>
        <p:spPr>
          <a:xfrm>
            <a:off x="8762000" y="6628423"/>
            <a:ext cx="1619563" cy="995082"/>
          </a:xfrm>
          <a:prstGeom prst="leftRightArrow">
            <a:avLst/>
          </a:prstGeom>
          <a:solidFill>
            <a:srgbClr val="36726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7560" y="3624703"/>
            <a:ext cx="14859000" cy="5067300"/>
          </a:xfrm>
        </p:spPr>
        <p:txBody>
          <a:bodyPr/>
          <a:lstStyle/>
          <a:p>
            <a:r>
              <a:rPr lang="en-GB" sz="7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TULEMUSED II</a:t>
            </a:r>
          </a:p>
          <a:p>
            <a:r>
              <a:rPr lang="en-GB" sz="7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Kujundlik</a:t>
            </a:r>
            <a:r>
              <a:rPr lang="en-GB" sz="7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7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keelekasutus</a:t>
            </a:r>
            <a:endParaRPr lang="en-GB" sz="72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en-GB" sz="72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  <p:pic>
        <p:nvPicPr>
          <p:cNvPr id="4" name="Pilt 6" descr="Pilt, millel on kujutatud toas&#10;&#10;Kirjeldus on genereeritud automaatselt">
            <a:extLst>
              <a:ext uri="{FF2B5EF4-FFF2-40B4-BE49-F238E27FC236}">
                <a16:creationId xmlns:a16="http://schemas.microsoft.com/office/drawing/2014/main" id="{C0D007B2-CB90-BA02-E18C-C0863AA74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0" y="1006832"/>
            <a:ext cx="506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221" y="1181669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ABIVAJAJA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2221" y="3803458"/>
            <a:ext cx="14859000" cy="4807142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üld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aktsepteeritud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termin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keelehoole</a:t>
            </a:r>
            <a:r>
              <a:rPr lang="et-EE" sz="48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keele hooldamine</a:t>
            </a:r>
            <a:endParaRPr lang="en-GB" sz="48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õimendatu</a:t>
            </a:r>
            <a:r>
              <a:rPr lang="et-EE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lt</a:t>
            </a:r>
            <a:r>
              <a:rPr lang="et-EE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: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en-GB" sz="48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kaitsmine</a:t>
            </a:r>
            <a:r>
              <a:rPr lang="en-GB" sz="48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esimesel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pingeperioodil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8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8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aja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kujundlik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raamistamine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olukorrast</a:t>
            </a:r>
            <a:r>
              <a:rPr lang="en-GB" sz="48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keeleaias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täiuslik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allegooria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8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8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prakt</a:t>
            </a:r>
            <a:r>
              <a:rPr lang="en-GB" sz="48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6987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6847" y="1732545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ABIVAJAJA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4800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varakevad</a:t>
            </a:r>
            <a:r>
              <a:rPr lang="en-GB" sz="48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6846" y="4232108"/>
            <a:ext cx="15088603" cy="512545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Mis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või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siis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ikkagi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on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tänapäeva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Eesti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keele-elus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nõrk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vajab</a:t>
            </a:r>
            <a:r>
              <a:rPr lang="en-GB" sz="4600" i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kaitset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?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Kaitset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ei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vaja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mitte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õpilased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õpetajate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autorid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toimetajate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võrulased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põhjaeestlaste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naised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meeste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rahvas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mineviku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repressiivsete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keelemeeste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eest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vaid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kaitset</a:t>
            </a:r>
            <a:r>
              <a:rPr lang="en-GB" sz="4600" i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vajab</a:t>
            </a:r>
            <a:r>
              <a:rPr lang="en-GB" sz="4600" i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eesti</a:t>
            </a:r>
            <a:r>
              <a:rPr lang="en-GB" sz="4600" i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 keel 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(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sealhulgas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eesti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kirja</a:t>
            </a:r>
            <a:r>
              <a:rPr lang="et-EE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-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keel)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inglise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meie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maanurgas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ka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vene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varjamatu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pealetungi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eest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  <a:r>
              <a:rPr lang="en-GB" sz="46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[</a:t>
            </a:r>
            <a:r>
              <a:rPr lang="en-GB" sz="46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alalh</a:t>
            </a:r>
            <a:r>
              <a:rPr lang="en-GB" sz="46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/</a:t>
            </a:r>
            <a:r>
              <a:rPr lang="en-GB" sz="46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prakt</a:t>
            </a:r>
            <a:r>
              <a:rPr lang="en-GB" sz="46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]</a:t>
            </a:r>
            <a:endParaRPr lang="et-EE" sz="4600">
              <a:solidFill>
                <a:schemeClr val="bg1">
                  <a:lumMod val="50000"/>
                </a:schemeClr>
              </a:solidFill>
              <a:latin typeface="NeueHaasGrotesk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0560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732" y="1447670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ABIVAJAJA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4800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varakevad</a:t>
            </a:r>
            <a:r>
              <a:rPr lang="en-GB" sz="48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723" y="4378568"/>
            <a:ext cx="10389577" cy="5559517"/>
          </a:xfrm>
        </p:spPr>
        <p:txBody>
          <a:bodyPr/>
          <a:lstStyle/>
          <a:p>
            <a:r>
              <a:rPr lang="en-GB" sz="4000">
                <a:latin typeface="NeueHaasGroteskText Pro"/>
              </a:rPr>
              <a:t>ABIVAJAJA </a:t>
            </a:r>
            <a:r>
              <a:rPr lang="en-GB" sz="4000" err="1">
                <a:latin typeface="NeueHaasGroteskText Pro"/>
              </a:rPr>
              <a:t>kujund</a:t>
            </a:r>
            <a:r>
              <a:rPr lang="et-EE" sz="4000">
                <a:latin typeface="NeueHaasGroteskText Pro"/>
              </a:rPr>
              <a:t> sulandub </a:t>
            </a:r>
            <a:r>
              <a:rPr lang="en-GB" sz="4000">
                <a:latin typeface="NeueHaasGroteskText Pro"/>
              </a:rPr>
              <a:t>SÕJA </a:t>
            </a:r>
            <a:r>
              <a:rPr lang="en-GB" sz="4000" err="1">
                <a:latin typeface="NeueHaasGroteskText Pro"/>
              </a:rPr>
              <a:t>kujund</a:t>
            </a:r>
            <a:r>
              <a:rPr lang="et-EE" sz="4000">
                <a:latin typeface="NeueHaasGroteskText Pro"/>
              </a:rPr>
              <a:t>iga:</a:t>
            </a:r>
          </a:p>
          <a:p>
            <a:endParaRPr lang="en-GB" sz="800">
              <a:latin typeface="NeueHaasGroteskText Pro"/>
            </a:endParaRPr>
          </a:p>
          <a:p>
            <a:pPr marL="457200" lvl="1" indent="0">
              <a:buNone/>
            </a:pP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Kaevikusõda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on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käinud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peaaegu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kaks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aastat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institutsioonide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jõupositsioonilt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rünnatakse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kirjakeelt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senise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keelekorralduse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põhimõtteid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ning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nende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rakendajaid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kaevikutes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põllu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peal </a:t>
            </a: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pannakse</a:t>
            </a:r>
            <a:r>
              <a:rPr lang="en-GB" sz="4000" i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vastu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.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Vahepeal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on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tükk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tühja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maad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hulgaliselt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neid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kes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on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vait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teevad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näo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et </a:t>
            </a: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sõda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polegi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. 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[</a:t>
            </a:r>
            <a:r>
              <a:rPr lang="en-GB" sz="40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alalh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/</a:t>
            </a:r>
            <a:r>
              <a:rPr lang="en-GB" sz="40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prakt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]</a:t>
            </a:r>
            <a:endParaRPr lang="en-GB" sz="4000" i="1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DA8D8-AB09-AFC7-0A37-9FBD98E49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884" y="-1"/>
            <a:ext cx="6521116" cy="7061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F4DAD5-794E-0E5A-2A06-4EEF00350F99}"/>
              </a:ext>
            </a:extLst>
          </p:cNvPr>
          <p:cNvSpPr txBox="1"/>
          <p:nvPr/>
        </p:nvSpPr>
        <p:spPr>
          <a:xfrm>
            <a:off x="14943221" y="7146757"/>
            <a:ext cx="31309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Sädemed</a:t>
            </a:r>
            <a:r>
              <a:rPr lang="en-GB"/>
              <a:t> nr 10/1914</a:t>
            </a:r>
          </a:p>
        </p:txBody>
      </p:sp>
    </p:spTree>
    <p:extLst>
      <p:ext uri="{BB962C8B-B14F-4D97-AF65-F5344CB8AC3E}">
        <p14:creationId xmlns:p14="http://schemas.microsoft.com/office/powerpoint/2010/main" val="32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2322093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ABIVAJAJA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4800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sügis</a:t>
            </a:r>
            <a:r>
              <a:rPr lang="en-GB" sz="48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2550" y="4776536"/>
            <a:ext cx="15849600" cy="474846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t-EE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ABIVAJAJA kujund võimendatakse OHVRI kujundiks kontekstides, kus on selgelt mainitud süüdlane ja süütegu. </a:t>
            </a:r>
          </a:p>
          <a:p>
            <a:pPr>
              <a:spcAft>
                <a:spcPts val="600"/>
              </a:spcAft>
            </a:pPr>
            <a:endParaRPr lang="et-EE" sz="8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1257300" lvl="1" indent="-5715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EKI</a:t>
            </a:r>
            <a:r>
              <a:rPr lang="fi-FI" sz="4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ei </a:t>
            </a:r>
            <a:r>
              <a:rPr lang="fi-FI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kavatse</a:t>
            </a: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meie</a:t>
            </a: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(kirja)</a:t>
            </a:r>
            <a:r>
              <a:rPr lang="fi-FI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keelt</a:t>
            </a: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enam</a:t>
            </a: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kaitsa</a:t>
            </a:r>
            <a:r>
              <a:rPr lang="fi-FI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ja </a:t>
            </a:r>
            <a:r>
              <a:rPr lang="fi-FI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kasida</a:t>
            </a:r>
            <a:r>
              <a:rPr lang="en-GB" sz="4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. 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[</a:t>
            </a:r>
            <a:r>
              <a:rPr lang="en-GB" sz="40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alalh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/</a:t>
            </a:r>
            <a:r>
              <a:rPr lang="en-GB" sz="40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prakt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]</a:t>
            </a:r>
            <a:endParaRPr lang="et-EE" sz="4000">
              <a:solidFill>
                <a:schemeClr val="bg1">
                  <a:lumMod val="50000"/>
                </a:schemeClr>
              </a:solidFill>
              <a:latin typeface="NeueHaasGroteskText Pro"/>
            </a:endParaRPr>
          </a:p>
          <a:p>
            <a:pPr marL="1257300" lvl="1" indent="-5715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i-FI" sz="4000" i="1" err="1">
                <a:latin typeface="NeueHaasGroteskText Pro"/>
              </a:rPr>
              <a:t>Keeleinstituudi</a:t>
            </a:r>
            <a:r>
              <a:rPr lang="fi-FI" sz="4000" i="1">
                <a:latin typeface="NeueHaasGroteskText Pro"/>
              </a:rPr>
              <a:t> </a:t>
            </a:r>
            <a:r>
              <a:rPr lang="fi-FI" sz="4000" i="1" err="1">
                <a:latin typeface="NeueHaasGroteskText Pro"/>
              </a:rPr>
              <a:t>jakobiinid</a:t>
            </a:r>
            <a:r>
              <a:rPr lang="fi-FI" sz="4000" i="1">
                <a:latin typeface="NeueHaasGroteskText Pro"/>
              </a:rPr>
              <a:t> </a:t>
            </a:r>
            <a:r>
              <a:rPr lang="fi-FI" sz="4000" i="1" err="1">
                <a:solidFill>
                  <a:schemeClr val="accent5">
                    <a:lumMod val="75000"/>
                  </a:schemeClr>
                </a:solidFill>
                <a:latin typeface="NeueHaasGroteskText Pro"/>
              </a:rPr>
              <a:t>tühistavad</a:t>
            </a:r>
            <a:r>
              <a:rPr lang="fi-FI" sz="4000" i="1">
                <a:latin typeface="NeueHaasGroteskText Pro"/>
              </a:rPr>
              <a:t> eesti</a:t>
            </a:r>
            <a:r>
              <a:rPr lang="et-EE" sz="4000" i="1">
                <a:latin typeface="NeueHaasGroteskText Pro"/>
              </a:rPr>
              <a:t> kirjakeelt</a:t>
            </a:r>
            <a:r>
              <a:rPr lang="fi-FI" sz="4000" i="1">
                <a:latin typeface="NeueHaasGroteskText Pro"/>
              </a:rPr>
              <a:t> 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[</a:t>
            </a:r>
            <a:r>
              <a:rPr lang="en-GB" sz="40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alalh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/</a:t>
            </a:r>
            <a:r>
              <a:rPr lang="en-GB" sz="4000" err="1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aja</a:t>
            </a:r>
            <a:r>
              <a:rPr lang="en-GB" sz="4000">
                <a:solidFill>
                  <a:schemeClr val="bg1">
                    <a:lumMod val="50000"/>
                  </a:schemeClr>
                </a:solidFill>
                <a:latin typeface="NeueHaasGroteskText Pro"/>
              </a:rPr>
              <a:t>]</a:t>
            </a:r>
            <a:endParaRPr lang="et-EE" sz="4000">
              <a:solidFill>
                <a:schemeClr val="bg1">
                  <a:lumMod val="50000"/>
                </a:schemeClr>
              </a:solidFill>
              <a:latin typeface="NeueHaasGroteskText Pro"/>
            </a:endParaRPr>
          </a:p>
          <a:p>
            <a:pPr marL="1257300" lvl="1" indent="-5715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t-EE" sz="800">
              <a:solidFill>
                <a:schemeClr val="bg1">
                  <a:lumMod val="50000"/>
                </a:schemeClr>
              </a:solidFill>
              <a:latin typeface="NeueHaasGroteskText Pro"/>
            </a:endParaRPr>
          </a:p>
          <a:p>
            <a:pPr marL="1257300" lvl="1" indent="-571500">
              <a:spcBef>
                <a:spcPts val="1800"/>
              </a:spcBef>
              <a:buFont typeface="Courier New" panose="02070309020205020404" pitchFamily="49" charset="0"/>
              <a:buChar char="o"/>
            </a:pPr>
            <a:r>
              <a:rPr lang="en-GB" sz="40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õiguskantsler</a:t>
            </a:r>
            <a:r>
              <a:rPr lang="en-GB" sz="4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Ülle </a:t>
            </a:r>
            <a:r>
              <a:rPr lang="en-GB" sz="40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Madise</a:t>
            </a:r>
            <a:r>
              <a:rPr lang="en-GB" sz="4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sekkub</a:t>
            </a:r>
            <a:r>
              <a:rPr lang="en-GB" sz="4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Eesti keel on </a:t>
            </a:r>
            <a:r>
              <a:rPr lang="en-GB" sz="40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põhiseaduse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i="1" err="1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kaitse</a:t>
            </a:r>
            <a:r>
              <a:rPr lang="en-GB" sz="40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all</a:t>
            </a:r>
            <a:r>
              <a:rPr lang="en-GB" sz="4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EF9E590-AB3F-1DC3-0960-A6B1D6CD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751" y="-22611"/>
            <a:ext cx="6566249" cy="429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5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335504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EHITIS</a:t>
            </a:r>
            <a:endParaRPr lang="en-GB" sz="48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7004" y="3657601"/>
            <a:ext cx="15447546" cy="638175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t-EE" sz="4800">
                <a:latin typeface="NeueHaasGroteskText Pro"/>
              </a:rPr>
              <a:t>TEOORIAD </a:t>
            </a:r>
            <a:r>
              <a:rPr lang="en-GB" sz="4800">
                <a:latin typeface="NeueHaasGroteskText Pro"/>
              </a:rPr>
              <a:t>ON EHITISED</a:t>
            </a:r>
            <a:r>
              <a:rPr lang="et-EE" sz="4800">
                <a:latin typeface="NeueHaasGroteskText Pro"/>
              </a:rPr>
              <a:t> (</a:t>
            </a:r>
            <a:r>
              <a:rPr lang="et-EE" sz="4800" err="1">
                <a:latin typeface="NeueHaasGroteskText Pro"/>
              </a:rPr>
              <a:t>Lakoff</a:t>
            </a:r>
            <a:r>
              <a:rPr lang="et-EE" sz="4800">
                <a:latin typeface="NeueHaasGroteskText Pro"/>
              </a:rPr>
              <a:t> </a:t>
            </a:r>
            <a:r>
              <a:rPr lang="en-GB" sz="4800" err="1">
                <a:latin typeface="NeueHaasGroteskText Pro"/>
              </a:rPr>
              <a:t>ja</a:t>
            </a:r>
            <a:r>
              <a:rPr lang="et-EE" sz="4800">
                <a:latin typeface="NeueHaasGroteskText Pro"/>
              </a:rPr>
              <a:t> Johnson 1980)</a:t>
            </a:r>
          </a:p>
          <a:p>
            <a:pPr>
              <a:spcAft>
                <a:spcPts val="600"/>
              </a:spcAft>
            </a:pPr>
            <a:endParaRPr lang="et-EE" sz="80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4800" err="1">
                <a:latin typeface="NeueHaasGroteskText Pro"/>
              </a:rPr>
              <a:t>Rõhutab</a:t>
            </a:r>
            <a:r>
              <a:rPr lang="fi-FI" sz="4800">
                <a:latin typeface="NeueHaasGroteskText Pro"/>
              </a:rPr>
              <a:t> </a:t>
            </a:r>
            <a:r>
              <a:rPr lang="fi-FI" sz="4800" err="1">
                <a:latin typeface="NeueHaasGroteskText Pro"/>
              </a:rPr>
              <a:t>püsivust</a:t>
            </a:r>
            <a:r>
              <a:rPr lang="fi-FI" sz="4800">
                <a:latin typeface="NeueHaasGroteskText Pro"/>
              </a:rPr>
              <a:t>, </a:t>
            </a:r>
            <a:r>
              <a:rPr lang="fi-FI" sz="4800" err="1">
                <a:latin typeface="NeueHaasGroteskText Pro"/>
              </a:rPr>
              <a:t>stabiilsust</a:t>
            </a:r>
            <a:r>
              <a:rPr lang="fi-FI" sz="4800">
                <a:latin typeface="NeueHaasGroteskText Pro"/>
              </a:rPr>
              <a:t>, </a:t>
            </a:r>
            <a:r>
              <a:rPr lang="fi-FI" sz="4800" err="1">
                <a:latin typeface="NeueHaasGroteskText Pro"/>
              </a:rPr>
              <a:t>teatud</a:t>
            </a:r>
            <a:r>
              <a:rPr lang="fi-FI" sz="4800">
                <a:latin typeface="NeueHaasGroteskText Pro"/>
              </a:rPr>
              <a:t> </a:t>
            </a:r>
            <a:r>
              <a:rPr lang="fi-FI" sz="4800" err="1">
                <a:latin typeface="NeueHaasGroteskText Pro"/>
              </a:rPr>
              <a:t>elementide</a:t>
            </a:r>
            <a:r>
              <a:rPr lang="fi-FI" sz="4800">
                <a:latin typeface="NeueHaasGroteskText Pro"/>
              </a:rPr>
              <a:t> vastastikku toetavat </a:t>
            </a:r>
            <a:r>
              <a:rPr lang="fi-FI" sz="4800" err="1">
                <a:latin typeface="NeueHaasGroteskText Pro"/>
              </a:rPr>
              <a:t>osalust</a:t>
            </a:r>
            <a:r>
              <a:rPr lang="fi-FI" sz="4800">
                <a:latin typeface="NeueHaasGroteskText Pro"/>
              </a:rPr>
              <a:t> </a:t>
            </a:r>
            <a:r>
              <a:rPr lang="fi-FI" sz="4800" err="1">
                <a:latin typeface="NeueHaasGroteskText Pro"/>
              </a:rPr>
              <a:t>keerulises</a:t>
            </a:r>
            <a:r>
              <a:rPr lang="fi-FI" sz="4800">
                <a:latin typeface="NeueHaasGroteskText Pro"/>
              </a:rPr>
              <a:t> </a:t>
            </a:r>
            <a:r>
              <a:rPr lang="fi-FI" sz="4800" err="1">
                <a:latin typeface="NeueHaasGroteskText Pro"/>
              </a:rPr>
              <a:t>süsteemis</a:t>
            </a:r>
            <a:r>
              <a:rPr lang="fi-FI" sz="4800">
                <a:latin typeface="NeueHaasGroteskText Pro"/>
              </a:rPr>
              <a:t>.</a:t>
            </a:r>
            <a:endParaRPr lang="et-EE" sz="480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120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800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Väljendid</a:t>
            </a:r>
            <a:r>
              <a:rPr lang="en-GB" sz="48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</a:p>
          <a:p>
            <a:pPr marL="1371600" lvl="1" indent="-685800">
              <a:buFont typeface="Courier New" panose="02070309020205020404" pitchFamily="49" charset="0"/>
              <a:buChar char="o"/>
            </a:pP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tugisammas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alustala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vundament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üles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ehitama</a:t>
            </a:r>
            <a:endParaRPr lang="en-GB" sz="4600" i="1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1371600" lvl="1" indent="-685800">
              <a:buFont typeface="Courier New" panose="02070309020205020404" pitchFamily="49" charset="0"/>
              <a:buChar char="o"/>
            </a:pPr>
            <a:r>
              <a:rPr lang="en-GB" sz="46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Aga ka: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murendamine</a:t>
            </a:r>
            <a:r>
              <a:rPr lang="en-GB" sz="4600" i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600" i="1" err="1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lammutamine</a:t>
            </a:r>
            <a:endParaRPr lang="en-GB" sz="4600" i="1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1224170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30665C"/>
                </a:solidFill>
                <a:latin typeface="NeueHaasGroteskText Pro"/>
                <a:ea typeface="Roboto" panose="02000000000000000000" pitchFamily="2" charset="0"/>
              </a:rPr>
              <a:t>Keelekriis</a:t>
            </a:r>
            <a:r>
              <a:rPr lang="en-GB">
                <a:solidFill>
                  <a:srgbClr val="30665C"/>
                </a:solidFill>
                <a:latin typeface="NeueHaasGroteskText Pro"/>
                <a:ea typeface="Roboto" panose="02000000000000000000" pitchFamily="2" charset="0"/>
              </a:rPr>
              <a:t> 2020–2022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7999" y="3538331"/>
            <a:ext cx="15561365" cy="6430711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diskussioon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Eesti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avalikus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meedias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õigekeelsuse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normimise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keeleliste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valikute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preskriptiivse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deskriptiivse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sõnastikuloome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teemal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osalejad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eksperdid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harrastajad-huvilised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</a:t>
            </a:r>
            <a:r>
              <a:rPr lang="et-EE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aga ka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riigivõimu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esindajad</a:t>
            </a:r>
            <a:endParaRPr lang="en-GB" sz="50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Birute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Klaas</a:t>
            </a:r>
            <a:r>
              <a:rPr lang="en-GB" sz="50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-Lang (19.10.2022, ERR): </a:t>
            </a:r>
            <a:br>
              <a:rPr lang="en-GB" sz="5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</a:br>
            <a:r>
              <a:rPr lang="en-GB" sz="5000" i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Meie</a:t>
            </a:r>
            <a:r>
              <a:rPr lang="en-GB" sz="5000" i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i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ühiskonda</a:t>
            </a:r>
            <a:r>
              <a:rPr lang="en-GB" sz="5000" i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i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ähvardab</a:t>
            </a:r>
            <a:r>
              <a:rPr lang="en-GB" sz="5000" i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5000" i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lõhestada</a:t>
            </a:r>
            <a:r>
              <a:rPr lang="en-GB" sz="5000" i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ka </a:t>
            </a:r>
            <a:r>
              <a:rPr lang="en-GB" sz="5000" i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keelekriis</a:t>
            </a:r>
            <a:endParaRPr lang="en-GB" sz="5000" i="1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1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335504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EHITIS 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5400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alalhoid</a:t>
            </a:r>
            <a:r>
              <a:rPr lang="et-EE" sz="5400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lik</a:t>
            </a:r>
            <a:r>
              <a:rPr lang="en-GB" sz="54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sz="5400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vaatenurk</a:t>
            </a:r>
            <a:endParaRPr lang="en-GB" sz="54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0" y="3752851"/>
            <a:ext cx="15430500" cy="5429249"/>
          </a:xfrm>
        </p:spPr>
        <p:txBody>
          <a:bodyPr/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600" i="1" dirty="0">
                <a:solidFill>
                  <a:srgbClr val="335879"/>
                </a:solidFill>
                <a:latin typeface="NeueHaasGroteskText Pro"/>
              </a:rPr>
              <a:t>reeglite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/>
              </a:rPr>
              <a:t>vundamendile</a:t>
            </a:r>
            <a:r>
              <a:rPr lang="fi-FI" sz="4600" i="1" dirty="0">
                <a:solidFill>
                  <a:srgbClr val="335879"/>
                </a:solidFill>
                <a:latin typeface="NeueHaasGroteskText Pro"/>
              </a:rPr>
              <a:t> toetuv keeleõpetus hääbub 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aja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et ei oleks sellist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kivisse raiutud 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kirjakeele normi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alust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prakt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6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Ärme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lõhu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seda, mis on, vaid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ehitagem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selle ümber ja juurde uut. 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prakt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6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Kutsun üles </a:t>
            </a:r>
            <a:r>
              <a:rPr lang="fi-FI" sz="4600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[…] 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alustatud</a:t>
            </a:r>
            <a:r>
              <a:rPr lang="fi-FI" sz="4600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sõda kirjakeele, Eesti riigi toimimise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aluse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vastu lõpetama enne, kui järel vaid </a:t>
            </a:r>
            <a:r>
              <a:rPr lang="fi-FI" sz="46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varemed</a:t>
            </a:r>
            <a:r>
              <a:rPr lang="fi-FI" sz="46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6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aja</a:t>
            </a:r>
            <a:r>
              <a:rPr lang="en-GB" sz="46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6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 dirty="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3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335504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EHITIS 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54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progressimeelne vaatenurk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0" y="3867151"/>
            <a:ext cx="15063536" cy="6973302"/>
          </a:xfrm>
        </p:spPr>
        <p:txBody>
          <a:bodyPr/>
          <a:lstStyle/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800" i="1" dirty="0">
                <a:solidFill>
                  <a:srgbClr val="335879"/>
                </a:solidFill>
                <a:latin typeface="NeueHaasGroteskText Pro"/>
              </a:rPr>
              <a:t>Koolis laotakse kirjakeele </a:t>
            </a:r>
            <a:r>
              <a:rPr lang="fi-FI" sz="4800" i="1" dirty="0">
                <a:solidFill>
                  <a:schemeClr val="accent5">
                    <a:lumMod val="75000"/>
                  </a:schemeClr>
                </a:solidFill>
                <a:latin typeface="NeueHaasGroteskText Pro"/>
              </a:rPr>
              <a:t>vundament</a:t>
            </a:r>
            <a:r>
              <a:rPr lang="fi-FI" sz="4800" i="1" dirty="0">
                <a:solidFill>
                  <a:srgbClr val="335879"/>
                </a:solidFill>
                <a:latin typeface="NeueHaasGroteskText Pro"/>
              </a:rPr>
              <a:t>, millele </a:t>
            </a:r>
            <a:r>
              <a:rPr lang="fi-FI" sz="4800" i="1" dirty="0">
                <a:solidFill>
                  <a:schemeClr val="accent5">
                    <a:lumMod val="75000"/>
                  </a:schemeClr>
                </a:solidFill>
                <a:latin typeface="NeueHaasGroteskText Pro"/>
              </a:rPr>
              <a:t>ehitatakse</a:t>
            </a:r>
            <a:r>
              <a:rPr lang="fi-FI" sz="4800" i="1" dirty="0">
                <a:solidFill>
                  <a:srgbClr val="335879"/>
                </a:solidFill>
                <a:latin typeface="NeueHaasGroteskText Pro"/>
              </a:rPr>
              <a:t> tulevase elu (kirja)keelekogemus 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8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eesti keelt on teadlikult </a:t>
            </a:r>
            <a:r>
              <a:rPr lang="fi-FI" sz="48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üles ehitatud 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8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fi-FI" sz="1400" i="1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r>
              <a:rPr lang="fi-FI" sz="4800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Teadlik kujundikasutus (võrdlus)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fi-FI" sz="48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Keele ära fikseerimine oleks samaväärne sellega, kui hruštšovkat ei tohiks </a:t>
            </a:r>
            <a:r>
              <a:rPr lang="fi-FI" sz="4800" i="1" dirty="0">
                <a:solidFill>
                  <a:schemeClr val="accent5">
                    <a:lumMod val="75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ümber ehitada 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8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8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8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 dirty="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142999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ELUSOLEND </a:t>
            </a:r>
            <a:endParaRPr lang="en-GB" sz="54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2" y="3416969"/>
            <a:ext cx="15063536" cy="6124074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seostub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progressiivse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väärtusmudeliga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–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loomulikkus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arenemine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elurikkus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loovus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ja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loomingulisus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keele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kohanemisvõime</a:t>
            </a: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väljendid</a:t>
            </a:r>
            <a:r>
              <a:rPr lang="en-GB" sz="440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: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elav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vs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surnud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elujõud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vs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välja</a:t>
            </a:r>
            <a:r>
              <a:rPr lang="fi-FI" sz="4400" i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suremine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keeleorganism</a:t>
            </a:r>
            <a:endParaRPr lang="fi-FI" sz="4400" i="1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fi-FI" sz="4400" i="1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142999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ELUSOLEND </a:t>
            </a:r>
            <a:endParaRPr lang="en-GB" sz="54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2" y="3416969"/>
            <a:ext cx="15063536" cy="6124074"/>
          </a:xfrm>
        </p:spPr>
        <p:txBody>
          <a:bodyPr/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Eesti keel, nagu iga teinegi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elus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 keel maailmas</a:t>
            </a:r>
            <a:r>
              <a:rPr lang="fi-FI" sz="4400" dirty="0">
                <a:solidFill>
                  <a:srgbClr val="335879"/>
                </a:solidFill>
                <a:latin typeface="NeueHaasGroteskText Pro"/>
              </a:rPr>
              <a:t>…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 dirty="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Keel ei ole sõnaraamatutes ette kirjutatud staatiline loend, vaid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elav nähtus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.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 dirty="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See, et keel ajas muutub, on aga iga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elava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 keele tunnus.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Normeeritud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kirjakeele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kõrval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hoiavad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0070C0"/>
                </a:solidFill>
                <a:latin typeface="NeueHaasGroteskText Pro" panose="020B0504020202020204"/>
                <a:ea typeface="Roboto" panose="02000000000000000000" pitchFamily="2" charset="0"/>
              </a:rPr>
              <a:t>elujõudu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eri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piirkondades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või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olukordades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kasutatavad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i="1" dirty="0" err="1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keelevariandid</a:t>
            </a:r>
            <a:r>
              <a:rPr lang="en-GB" sz="4400" i="1" dirty="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.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 dirty="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2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232" y="1515978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ELUSOLEND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50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kahtluse all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2" y="3681664"/>
            <a:ext cx="15063536" cy="6124074"/>
          </a:xfrm>
        </p:spPr>
        <p:txBody>
          <a:bodyPr/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Uuendajate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väitel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[…]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see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ohustab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elujõudu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kestmist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[…]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väide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et eesti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sureb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välja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kui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teadlased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seda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uuel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viisil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arendama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ei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hakka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väärib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kontrollimist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aja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Kui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väidetakse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et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muutub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viitab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enesekohasust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väljendava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u-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liitega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tegusõna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arusaamale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justkui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oleks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puutumatu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loodus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–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nagu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ürgmets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–,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mis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muutub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inimesest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sõltumata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iseenesest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.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endParaRPr lang="fi-FI" sz="4400" i="1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232" y="1515978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INIMENE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</a:br>
            <a:r>
              <a:rPr lang="en-GB" sz="5000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personifikatsioon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2" y="3757735"/>
            <a:ext cx="15856618" cy="6124074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Keelele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omistatakse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psühholoogilisi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või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sotsiaalpsühholoogilisi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seisundeid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Väljendid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: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>
                <a:solidFill>
                  <a:srgbClr val="335879"/>
                </a:solidFill>
                <a:latin typeface="NeueHaasGroteskText Pro"/>
              </a:rPr>
              <a:t>(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lahendus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vms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)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rahuldab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heaolu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käekäik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kohtumine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emakeelega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vabaks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laskmine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atribuudid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vaba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demokraatlik</a:t>
            </a:r>
            <a:endParaRPr lang="fi-FI" sz="4400" i="1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232" y="1251283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INIMENE</a:t>
            </a:r>
            <a:endParaRPr lang="en-GB" sz="50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2" y="3681664"/>
            <a:ext cx="15063536" cy="6124074"/>
          </a:xfrm>
        </p:spPr>
        <p:txBody>
          <a:bodyPr/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Kui need kaks eriülesandega keelevarianti ühte sõnastikku kokku panna, hakkab üks neist paratamatult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kannatama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prakt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 dirty="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Eesti keel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ei lähe kohe hukka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, kui sõnaraamatud ja õpikud keelt rangelt kuskil (Pätsu ajas? 1960. aastates?)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kinni ei hoia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.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Keele </a:t>
            </a:r>
            <a:r>
              <a:rPr lang="fi-FI" sz="4400" i="1" dirty="0">
                <a:solidFill>
                  <a:srgbClr val="0070C0"/>
                </a:solidFill>
                <a:latin typeface="NeueHaasGroteskText Pro"/>
              </a:rPr>
              <a:t>heaolu</a:t>
            </a:r>
            <a:r>
              <a:rPr lang="fi-FI" sz="4400" i="1" dirty="0">
                <a:solidFill>
                  <a:srgbClr val="335879"/>
                </a:solidFill>
                <a:latin typeface="NeueHaasGroteskText Pro"/>
              </a:rPr>
              <a:t> esmaseks aluseks on keele mitmekesine kasutus. 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dirty="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t-EE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 dirty="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dirty="0">
              <a:solidFill>
                <a:srgbClr val="335879"/>
              </a:solidFill>
              <a:latin typeface="NeueHaasGroteskText Pro"/>
            </a:endParaRPr>
          </a:p>
          <a:p>
            <a:endParaRPr lang="fi-FI" sz="4400" i="1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 dirty="0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 dirty="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232" y="974557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INIMENE</a:t>
            </a:r>
            <a:endParaRPr lang="en-GB" sz="50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1" y="3188369"/>
            <a:ext cx="15737305" cy="6124074"/>
          </a:xfrm>
        </p:spPr>
        <p:txBody>
          <a:bodyPr/>
          <a:lstStyle/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Eesti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on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vaba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aga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võiks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olla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veel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vabam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Iroonia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teadlik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metafoor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: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vabaneb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ahelaist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aja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on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rõivastatud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lihtsalt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teistsugusesse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vormi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ja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marsib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teistsuguse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muusika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järgi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.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aja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571500" indent="-5715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Hüperbool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 + 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iroonia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: 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eestlane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on oma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emakeele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isand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>
                <a:solidFill>
                  <a:srgbClr val="335879"/>
                </a:solidFill>
                <a:latin typeface="NeueHaasGroteskText Pro"/>
              </a:rPr>
              <a:t>[</a:t>
            </a:r>
            <a:r>
              <a:rPr lang="fi-FI" sz="4400" err="1">
                <a:solidFill>
                  <a:srgbClr val="335879"/>
                </a:solidFill>
                <a:latin typeface="NeueHaasGroteskText Pro"/>
              </a:rPr>
              <a:t>paronüümide</a:t>
            </a:r>
            <a:r>
              <a:rPr lang="fi-FI" sz="4400">
                <a:solidFill>
                  <a:srgbClr val="335879"/>
                </a:solidFill>
                <a:latin typeface="NeueHaasGroteskText Pro"/>
              </a:rPr>
              <a:t>] 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"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vabastamisele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" 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on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pühendatud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hulk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keele-teaduslikku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auru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alalh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prakt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endParaRPr lang="fi-FI" sz="4400" i="1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1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2232" y="974557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Personifikatsioon kahtluse all</a:t>
            </a:r>
            <a:endParaRPr lang="en-GB" sz="5000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2231" y="3456878"/>
            <a:ext cx="14859000" cy="5855565"/>
          </a:xfrm>
        </p:spPr>
        <p:txBody>
          <a:bodyPr/>
          <a:lstStyle/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Irooniline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kujundi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600" err="1">
                <a:solidFill>
                  <a:srgbClr val="335879"/>
                </a:solidFill>
                <a:latin typeface="NeueHaasGroteskText Pro"/>
              </a:rPr>
              <a:t>ümbersõnastus</a:t>
            </a:r>
            <a:r>
              <a:rPr lang="fi-FI" sz="4600">
                <a:solidFill>
                  <a:srgbClr val="335879"/>
                </a:solidFill>
                <a:latin typeface="NeueHaasGroteskText Pro"/>
              </a:rPr>
              <a:t>:</a:t>
            </a:r>
          </a:p>
          <a:p>
            <a:pPr marL="1257300" lvl="1" indent="-571500">
              <a:buFont typeface="Courier New" panose="02070309020205020404" pitchFamily="49" charset="0"/>
              <a:buChar char="o"/>
            </a:pP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Ei ole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olemas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sellist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asja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nagu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tähenduste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vabakslaskmine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,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sest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tähendused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ei ole </a:t>
            </a:r>
            <a:r>
              <a:rPr lang="fi-FI" sz="4400" i="1" err="1">
                <a:solidFill>
                  <a:srgbClr val="335879"/>
                </a:solidFill>
                <a:latin typeface="NeueHaasGroteskText Pro"/>
              </a:rPr>
              <a:t>kunagi</a:t>
            </a:r>
            <a:r>
              <a:rPr lang="fi-FI" sz="4400" i="1">
                <a:solidFill>
                  <a:srgbClr val="335879"/>
                </a:solidFill>
                <a:latin typeface="NeueHaasGroteskText Pro"/>
              </a:rPr>
              <a:t> 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vangis </a:t>
            </a:r>
            <a:r>
              <a:rPr lang="fi-FI" sz="4400" i="1" err="1">
                <a:solidFill>
                  <a:srgbClr val="0070C0"/>
                </a:solidFill>
                <a:latin typeface="NeueHaasGroteskText Pro"/>
              </a:rPr>
              <a:t>olnud</a:t>
            </a:r>
            <a:r>
              <a:rPr lang="fi-FI" sz="4400" i="1">
                <a:solidFill>
                  <a:srgbClr val="0070C0"/>
                </a:solidFill>
                <a:latin typeface="NeueHaasGroteskText Pro"/>
              </a:rPr>
              <a:t> 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[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progr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/</a:t>
            </a:r>
            <a:r>
              <a:rPr lang="en-GB" sz="4400" err="1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teadl</a:t>
            </a:r>
            <a:r>
              <a:rPr lang="en-GB" sz="4400">
                <a:solidFill>
                  <a:schemeClr val="bg1">
                    <a:lumMod val="50000"/>
                  </a:schemeClr>
                </a:solidFill>
                <a:latin typeface="NeueHaasGroteskText Pro" panose="020B0504020202020204"/>
                <a:ea typeface="Roboto" panose="02000000000000000000" pitchFamily="2" charset="0"/>
              </a:rPr>
              <a:t>]</a:t>
            </a: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>
              <a:solidFill>
                <a:srgbClr val="335879"/>
              </a:solidFill>
              <a:latin typeface="NeueHaasGroteskText Pro"/>
            </a:endParaRPr>
          </a:p>
          <a:p>
            <a:endParaRPr lang="fi-FI" sz="4400" i="1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fi-FI" sz="4400" i="1">
              <a:latin typeface="NeueHaasGroteskText Pr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3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2229" y="83729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Kokkuvõte</a:t>
            </a:r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err="1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kujunditest</a:t>
            </a:r>
            <a:endParaRPr lang="en-GB"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229" y="3069773"/>
            <a:ext cx="16406949" cy="6701246"/>
          </a:xfrm>
        </p:spPr>
        <p:txBody>
          <a:bodyPr/>
          <a:lstStyle/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ABIVAJAJA – alalhoidliku vaate esindaja hääl</a:t>
            </a:r>
          </a:p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EHITIS – nii alalhoidliku kui progressimeelse hääl, erinevad aspektid</a:t>
            </a:r>
          </a:p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ELUSOLEND – eelkõige progressimeelse kujund, kahtluse alla seatuna ka alalhoidliku</a:t>
            </a:r>
          </a:p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INIMENE – mõlema osapoole kujund; kahtlused ja naeruvääristamine</a:t>
            </a:r>
          </a:p>
          <a:p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Lisaks:</a:t>
            </a:r>
          </a:p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TAIM (AED, METS) – alalhoidlike kujund</a:t>
            </a:r>
          </a:p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KOKKULEPE – mõlemad; tõlgenduste vastuolulisus</a:t>
            </a:r>
          </a:p>
        </p:txBody>
      </p:sp>
    </p:spTree>
    <p:extLst>
      <p:ext uri="{BB962C8B-B14F-4D97-AF65-F5344CB8AC3E}">
        <p14:creationId xmlns:p14="http://schemas.microsoft.com/office/powerpoint/2010/main" val="20072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543561"/>
            <a:ext cx="14859000" cy="1669287"/>
          </a:xfrm>
        </p:spPr>
        <p:txBody>
          <a:bodyPr/>
          <a:lstStyle/>
          <a:p>
            <a:endParaRPr>
              <a:solidFill>
                <a:srgbClr val="1A2E5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0" y="2834640"/>
            <a:ext cx="14859000" cy="6118860"/>
          </a:xfrm>
        </p:spPr>
        <p:txBody>
          <a:bodyPr/>
          <a:lstStyle/>
          <a:p>
            <a:r>
              <a:rPr lang="et-EE" sz="5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Ekspressiivne ja piltlik keelekasutus, sh v</a:t>
            </a:r>
            <a:r>
              <a:rPr lang="et-EE" sz="5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äljendus-rikkad</a:t>
            </a:r>
            <a:r>
              <a:rPr lang="et-EE" sz="5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kirjeldused </a:t>
            </a:r>
            <a:r>
              <a:rPr lang="et-EE" sz="54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keelest</a:t>
            </a:r>
            <a:r>
              <a:rPr lang="et-EE" sz="5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DFC50-CDE0-097E-F50D-7DD5E5FB77ED}"/>
              </a:ext>
            </a:extLst>
          </p:cNvPr>
          <p:cNvSpPr txBox="1"/>
          <p:nvPr/>
        </p:nvSpPr>
        <p:spPr>
          <a:xfrm>
            <a:off x="1714500" y="5619265"/>
            <a:ext cx="14859000" cy="2862322"/>
          </a:xfrm>
          <a:prstGeom prst="rect">
            <a:avLst/>
          </a:prstGeom>
          <a:solidFill>
            <a:srgbClr val="CAE0E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Milline on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kujundliku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mõtte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ja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väljenduse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 roll,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kui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räägitakse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 </a:t>
            </a:r>
            <a:r>
              <a:rPr lang="en-GB" sz="6000" err="1">
                <a:solidFill>
                  <a:srgbClr val="1A2E52"/>
                </a:solidFill>
                <a:latin typeface="NeueHaasGroteskText Pro" panose="020B0504020202020204"/>
              </a:rPr>
              <a:t>keelest</a:t>
            </a:r>
            <a:r>
              <a:rPr lang="en-GB" sz="6000">
                <a:solidFill>
                  <a:srgbClr val="1A2E52"/>
                </a:solidFill>
                <a:latin typeface="NeueHaasGroteskText Pro" panose="020B0504020202020204"/>
              </a:rPr>
              <a:t>, mis </a:t>
            </a:r>
            <a:r>
              <a:rPr lang="et-EE" sz="6000">
                <a:solidFill>
                  <a:srgbClr val="1A2E52"/>
                </a:solidFill>
                <a:latin typeface="NeueHaasGroteskText Pro" panose="020B0504020202020204"/>
              </a:rPr>
              <a:t>usutakse parasjagu kriisis olevat?</a:t>
            </a:r>
            <a:endParaRPr lang="en-GB" sz="6000">
              <a:solidFill>
                <a:schemeClr val="accent1">
                  <a:lumMod val="75000"/>
                </a:schemeClr>
              </a:solidFill>
              <a:latin typeface="NeueHaasGroteskText Pro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484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Kokkuvõte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3108961"/>
            <a:ext cx="15869920" cy="6701246"/>
          </a:xfrm>
        </p:spPr>
        <p:txBody>
          <a:bodyPr/>
          <a:lstStyle/>
          <a:p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iskussiooni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 ilmnesid kriisile omased jooned: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1257300" lvl="1" indent="-571500">
              <a:buFont typeface="Wingdings" panose="05000000000000000000" pitchFamily="2" charset="2"/>
              <a:buChar char="Ø"/>
            </a:pPr>
            <a:r>
              <a:rPr lang="en-GB" sz="46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väärtuste</a:t>
            </a:r>
            <a:r>
              <a:rPr lang="en-GB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ohustatus</a:t>
            </a:r>
            <a:endParaRPr lang="en-GB" sz="46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1257300" lvl="1" indent="-571500">
              <a:buFont typeface="Wingdings" panose="05000000000000000000" pitchFamily="2" charset="2"/>
              <a:buChar char="Ø"/>
            </a:pPr>
            <a:r>
              <a:rPr lang="en-GB" sz="46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ebakindlus</a:t>
            </a:r>
            <a:r>
              <a:rPr lang="et-EE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määramatus situatsioonis</a:t>
            </a:r>
          </a:p>
          <a:p>
            <a:pPr marL="1257300" lvl="1" indent="-571500">
              <a:buFont typeface="Wingdings" panose="05000000000000000000" pitchFamily="2" charset="2"/>
              <a:buChar char="Ø"/>
            </a:pPr>
            <a:r>
              <a:rPr lang="et-EE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</a:t>
            </a:r>
            <a:r>
              <a:rPr lang="en-GB" sz="46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ntensiivsus</a:t>
            </a:r>
            <a:r>
              <a:rPr lang="et-EE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pingelisus</a:t>
            </a:r>
            <a:r>
              <a:rPr lang="en-GB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6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ajaline</a:t>
            </a:r>
            <a:r>
              <a:rPr lang="en-GB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6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piiratus</a:t>
            </a:r>
            <a:r>
              <a:rPr lang="en-GB" sz="46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!)</a:t>
            </a:r>
          </a:p>
          <a:p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Kasvab s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õnumite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väljendusjõud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hoogustub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kasutus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aga ka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väärtuste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emotsioonide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mainimine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69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043" y="845644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Kokkuvõte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1043" y="3076304"/>
            <a:ext cx="16003814" cy="6701246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Kasutatakse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üldlevinud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konventsionaalse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metafoor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e;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ohtralt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mõistemetafoore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keele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kohta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toovad midagi esile ja samas muu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peidavad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erinevad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suhestumise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viisid keelega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teadlane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praktik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erinevad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väärtussüsteemid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alalhoidlik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progressimeelne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Ükski neist kujunditest pole selline, mida teised ei kasutaks.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oolus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 esindajad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võivad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eelistada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mingit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kujundit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(ABIVAJAJA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alalhoidlik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 ELUSOLEND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progressimeelne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02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0" y="1225643"/>
            <a:ext cx="14859000" cy="1521276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Kokkuvõte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III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3067578"/>
            <a:ext cx="16814799" cy="6701246"/>
          </a:xfrm>
        </p:spPr>
        <p:txBody>
          <a:bodyPr/>
          <a:lstStyle/>
          <a:p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Kujundikasutust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iseloomustavad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erinevad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teadlikkuse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tahtlikkuse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tasemed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teadlik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perspek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tiivi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muutmine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&lt;-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kujundlik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raamistamine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(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Burgers et al)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kujundikasutuse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metalingvistiline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funktsioon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–  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kas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ideatsioo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niline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sisu (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Halliday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 –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teatud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määral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</a:t>
            </a:r>
            <a:endParaRPr lang="fi-FI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eamine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siiski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interpersonaalne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funktsioon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fi-FI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Halliday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 = võimu-suhted</a:t>
            </a:r>
            <a:r>
              <a:rPr lang="fi-FI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(</a:t>
            </a:r>
            <a:r>
              <a:rPr lang="et-EE" sz="4800" kern="0" err="1">
                <a:solidFill>
                  <a:srgbClr val="29554D"/>
                </a:solidFill>
                <a:latin typeface="MinionPro-Regular"/>
                <a:ea typeface="Calibri" panose="020F0502020204030204" pitchFamily="34" charset="0"/>
                <a:cs typeface="MinionPro-Regular"/>
              </a:rPr>
              <a:t>Fairclough</a:t>
            </a:r>
            <a:r>
              <a:rPr lang="et-EE" sz="4800" kern="0">
                <a:solidFill>
                  <a:srgbClr val="29554D"/>
                </a:solidFill>
                <a:latin typeface="MinionPro-Regular"/>
                <a:ea typeface="Calibri" panose="020F0502020204030204" pitchFamily="34" charset="0"/>
                <a:cs typeface="MinionPro-Regular"/>
              </a:rPr>
              <a:t>).</a:t>
            </a:r>
            <a:endParaRPr lang="en-GB" sz="4800" kern="0">
              <a:solidFill>
                <a:srgbClr val="29554D"/>
              </a:solidFill>
              <a:latin typeface="MinionPro-Regular"/>
              <a:ea typeface="Calibri" panose="020F0502020204030204" pitchFamily="34" charset="0"/>
              <a:cs typeface="MinionPro-Regular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t-EE" sz="4800" kern="0">
                <a:solidFill>
                  <a:srgbClr val="29554D"/>
                </a:solidFill>
                <a:latin typeface="MinionPro-Regular"/>
                <a:ea typeface="Roboto" panose="02000000000000000000" pitchFamily="2" charset="0"/>
              </a:rPr>
              <a:t>Piltlik keelekasutus teenib </a:t>
            </a:r>
            <a:r>
              <a:rPr lang="en-GB" sz="4800" kern="0" err="1">
                <a:solidFill>
                  <a:srgbClr val="29554D"/>
                </a:solidFill>
                <a:latin typeface="MinionPro-Regular"/>
                <a:ea typeface="Roboto" panose="02000000000000000000" pitchFamily="2" charset="0"/>
              </a:rPr>
              <a:t>üleoleku</a:t>
            </a:r>
            <a:r>
              <a:rPr lang="en-GB" sz="4800" kern="0">
                <a:solidFill>
                  <a:srgbClr val="29554D"/>
                </a:solidFill>
                <a:latin typeface="MinionPro-Regular"/>
                <a:ea typeface="Roboto" panose="02000000000000000000" pitchFamily="2" charset="0"/>
              </a:rPr>
              <a:t>, aga ka </a:t>
            </a:r>
            <a:r>
              <a:rPr lang="en-GB" sz="4800" kern="0" err="1">
                <a:solidFill>
                  <a:srgbClr val="29554D"/>
                </a:solidFill>
                <a:latin typeface="MinionPro-Regular"/>
                <a:ea typeface="Roboto" panose="02000000000000000000" pitchFamily="2" charset="0"/>
              </a:rPr>
              <a:t>solidaarsuse</a:t>
            </a:r>
            <a:r>
              <a:rPr lang="en-GB" sz="4800" kern="0">
                <a:solidFill>
                  <a:srgbClr val="29554D"/>
                </a:solidFill>
                <a:latin typeface="MinionPro-Regular"/>
                <a:ea typeface="Roboto" panose="02000000000000000000" pitchFamily="2" charset="0"/>
              </a:rPr>
              <a:t> </a:t>
            </a:r>
            <a:r>
              <a:rPr lang="et-EE" sz="4800" kern="0">
                <a:solidFill>
                  <a:srgbClr val="29554D"/>
                </a:solidFill>
                <a:latin typeface="MinionPro-Regular"/>
                <a:ea typeface="Roboto" panose="02000000000000000000" pitchFamily="2" charset="0"/>
              </a:rPr>
              <a:t>loomist.</a:t>
            </a:r>
            <a:endParaRPr lang="fi-FI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854" y="602456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Kokkuvõte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IV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854" y="2983298"/>
            <a:ext cx="16418291" cy="6701246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Rollide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ootuspärast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domineerivussuhet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ei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toimu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instutsiooni</a:t>
            </a:r>
            <a:r>
              <a:rPr lang="et-EE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line vs.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praktiseerija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).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Domineerimist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käske-keelde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oodatakse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nende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puudumisel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haaratakse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“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vabanenud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”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positsioone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iroonia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naeruvääris</a:t>
            </a:r>
            <a:r>
              <a:rPr lang="et-EE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tamine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Diskursuse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dünaamika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tugevad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sõnumid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kujundlikkus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iroonia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naeruvääristamine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tõstavad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pinget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--&gt;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teised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osapooled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sekundeerivad</a:t>
            </a:r>
            <a:r>
              <a:rPr lang="en-GB" sz="48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 </a:t>
            </a:r>
          </a:p>
          <a:p>
            <a:endParaRPr lang="en-GB" sz="4800" dirty="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 dirty="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499" y="94662"/>
            <a:ext cx="14859000" cy="1951251"/>
          </a:xfrm>
        </p:spPr>
        <p:txBody>
          <a:bodyPr/>
          <a:lstStyle/>
          <a:p>
            <a:pPr algn="ctr"/>
            <a:r>
              <a:rPr lang="et-EE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Täname tähelepanu eest!</a:t>
            </a:r>
            <a:endParaRPr lang="en-GB">
              <a:solidFill>
                <a:srgbClr val="29554D"/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3108961"/>
            <a:ext cx="15523411" cy="6701246"/>
          </a:xfrm>
        </p:spPr>
        <p:txBody>
          <a:bodyPr/>
          <a:lstStyle/>
          <a:p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en-GB" sz="48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  <p:pic>
        <p:nvPicPr>
          <p:cNvPr id="4" name="Pilt 3" descr="Pilt, millel on kujutatud inimene&#10;&#10;Kirjeldus on genereeritud automaatselt">
            <a:extLst>
              <a:ext uri="{FF2B5EF4-FFF2-40B4-BE49-F238E27FC236}">
                <a16:creationId xmlns:a16="http://schemas.microsoft.com/office/drawing/2014/main" id="{AE61B754-EC9D-7152-8935-95F0515A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2810372"/>
            <a:ext cx="6679970" cy="6679970"/>
          </a:xfrm>
          <a:prstGeom prst="rect">
            <a:avLst/>
          </a:prstGeom>
        </p:spPr>
      </p:pic>
      <p:pic>
        <p:nvPicPr>
          <p:cNvPr id="5" name="Pilt 4" descr="Pilt, millel on kujutatud tekst&#10;&#10;Kirjeldus on genereeritud automaatselt">
            <a:extLst>
              <a:ext uri="{FF2B5EF4-FFF2-40B4-BE49-F238E27FC236}">
                <a16:creationId xmlns:a16="http://schemas.microsoft.com/office/drawing/2014/main" id="{2AC8408A-6328-5D66-8C53-ADC88CA8F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29" y="2810371"/>
            <a:ext cx="6679971" cy="66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Kirjandus</a:t>
            </a:r>
            <a:endParaRPr lang="en-GB">
              <a:solidFill>
                <a:srgbClr val="29554D"/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3108961"/>
            <a:ext cx="15523411" cy="6701246"/>
          </a:xfrm>
        </p:spPr>
        <p:txBody>
          <a:bodyPr/>
          <a:lstStyle/>
          <a:p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Burgers, C., Konijn, E. A., &amp; Steen, G. J. (2016), Figurative framing: Shaping public discourse through metaphor,</a:t>
            </a:r>
            <a:r>
              <a:rPr lang="en-GB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hyperbole, and irony. Communication Theory, 26(4), 410–430Fairclough, N. 2013. </a:t>
            </a:r>
            <a:r>
              <a:rPr lang="et-EE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Critical Discourse Analysis. </a:t>
            </a:r>
            <a:r>
              <a:rPr lang="en-US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The Critical Study of Language</a:t>
            </a:r>
            <a:r>
              <a:rPr lang="et-EE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Routledge.</a:t>
            </a:r>
          </a:p>
          <a:p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Fairclough, N. 1992. </a:t>
            </a:r>
            <a:r>
              <a:rPr lang="et-EE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Discourse and Social Change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 Cambridge: Polity Press.</a:t>
            </a:r>
          </a:p>
          <a:p>
            <a:r>
              <a:rPr lang="en-GB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Halliday,  M.A.K. 1978. </a:t>
            </a:r>
            <a:r>
              <a:rPr lang="en-GB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Language as a social semiotic: The social interpretation of language and meaning</a:t>
            </a:r>
            <a:r>
              <a:rPr lang="en-GB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 London: Edvard </a:t>
            </a:r>
            <a:r>
              <a:rPr lang="en-GB" sz="40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Arlond</a:t>
            </a:r>
            <a:r>
              <a:rPr lang="en-GB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000" dirty="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Pess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</a:p>
          <a:p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Lakoff, G.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;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Johnson, M. 1980/2003.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Metaphors we live</a:t>
            </a:r>
            <a:r>
              <a:rPr lang="et-EE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i="1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by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.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Chicago,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IL: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The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University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of</a:t>
            </a:r>
            <a:r>
              <a:rPr lang="et-EE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US" sz="4000" dirty="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Chicago Press.</a:t>
            </a:r>
            <a:endParaRPr lang="et-EE" sz="4000" dirty="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en-GB" sz="48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lang="en-GB" sz="48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endParaRPr lang="en-GB" sz="4800" dirty="0">
              <a:solidFill>
                <a:srgbClr val="335879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71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632461"/>
            <a:ext cx="15811500" cy="1303019"/>
          </a:xfrm>
        </p:spPr>
        <p:txBody>
          <a:bodyPr/>
          <a:lstStyle/>
          <a:p>
            <a:r>
              <a:rPr lang="en-US" sz="4400">
                <a:solidFill>
                  <a:srgbClr val="004A4A"/>
                </a:solidFill>
                <a:latin typeface="NeueHaasGroteskDisp Pro"/>
              </a:rPr>
              <a:t>The imagery of purism</a:t>
            </a:r>
            <a:r>
              <a:rPr lang="en-US" sz="4400" i="1">
                <a:solidFill>
                  <a:srgbClr val="004A4A"/>
                </a:solidFill>
                <a:latin typeface="NeueHaasGroteskDisp Pro"/>
              </a:rPr>
              <a:t> </a:t>
            </a:r>
            <a:r>
              <a:rPr lang="en-US" sz="4400">
                <a:solidFill>
                  <a:srgbClr val="004A4A"/>
                </a:solidFill>
                <a:latin typeface="NeueHaasGroteskDisp Pro"/>
              </a:rPr>
              <a:t>and the ’pure’ vs. ’impure’ language ​</a:t>
            </a:r>
            <a:br>
              <a:rPr lang="en-US" sz="4400">
                <a:solidFill>
                  <a:srgbClr val="004A4A"/>
                </a:solidFill>
                <a:latin typeface="NeueHaasGroteskDisp Pro"/>
              </a:rPr>
            </a:br>
            <a:r>
              <a:rPr lang="en-US" sz="4400">
                <a:solidFill>
                  <a:srgbClr val="004A4A"/>
                </a:solidFill>
                <a:latin typeface="NeueHaasGroteskDisp Pro"/>
              </a:rPr>
              <a:t>The </a:t>
            </a:r>
            <a:r>
              <a:rPr lang="en-US" sz="4400" b="1">
                <a:solidFill>
                  <a:srgbClr val="004A4A"/>
                </a:solidFill>
                <a:latin typeface="NeueHaasGroteskDisp Pro"/>
              </a:rPr>
              <a:t>self-image of the </a:t>
            </a:r>
            <a:r>
              <a:rPr lang="en-US" sz="4400" b="1" i="1">
                <a:solidFill>
                  <a:srgbClr val="004A4A"/>
                </a:solidFill>
                <a:latin typeface="NeueHaasGroteskDisp Pro"/>
              </a:rPr>
              <a:t>purist</a:t>
            </a:r>
            <a:r>
              <a:rPr lang="en-US" sz="4400" b="1">
                <a:solidFill>
                  <a:srgbClr val="004A4A"/>
                </a:solidFill>
                <a:latin typeface="NeueHaasGroteskDisp Pro"/>
              </a:rPr>
              <a:t> </a:t>
            </a:r>
            <a:r>
              <a:rPr lang="en-US" sz="4400">
                <a:solidFill>
                  <a:srgbClr val="004A4A"/>
                </a:solidFill>
                <a:latin typeface="NeueHaasGroteskDisp Pro"/>
              </a:rPr>
              <a:t>(George Thomas 1991)</a:t>
            </a:r>
            <a:endParaRPr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425" y="2377440"/>
            <a:ext cx="17225375" cy="7650480"/>
          </a:xfrm>
        </p:spPr>
        <p:txBody>
          <a:bodyPr lIns="91440" tIns="45720" rIns="91440" bIns="45720" anchor="t"/>
          <a:lstStyle/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 the miller 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– language as wheat in the milling process; the quality of the flour/ language is measured by ’roughage’ or ’</a:t>
            </a:r>
            <a:r>
              <a:rPr lang="et-EE" sz="3700">
                <a:solidFill>
                  <a:srgbClr val="0A3349"/>
                </a:solidFill>
                <a:latin typeface="NeueHaasGroteskText Pro"/>
              </a:rPr>
              <a:t> fiber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’ (ideal and regarded as superior = ’purified’ language’)</a:t>
            </a:r>
            <a:r>
              <a:rPr lang="en-US" sz="3700">
                <a:solidFill>
                  <a:srgbClr val="0A3349"/>
                </a:solidFill>
                <a:latin typeface="NeueHaasGroteskText Pro"/>
              </a:rPr>
              <a:t>​</a:t>
            </a:r>
            <a:endParaRPr lang="en-US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 the gardener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 – language as fruit-bearing tree. The task: to promote growth and fertility. Language as a garden in need of careful cultivation – one of the most popular themes in </a:t>
            </a:r>
            <a:r>
              <a:rPr lang="en-GB" sz="3700" err="1">
                <a:solidFill>
                  <a:srgbClr val="0A3349"/>
                </a:solidFill>
                <a:latin typeface="NeueHaasGroteskText Pro"/>
              </a:rPr>
              <a:t>apologethics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 of purism.</a:t>
            </a:r>
            <a:r>
              <a:rPr lang="en-US" sz="3700">
                <a:solidFill>
                  <a:srgbClr val="0A3349"/>
                </a:solidFill>
                <a:latin typeface="NeueHaasGroteskText Pro"/>
              </a:rPr>
              <a:t>​</a:t>
            </a:r>
            <a:endParaRPr lang="en-US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 the metallurgist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 – language is raw in its natural state and must be freed of impurities; to reveal the true nature of language, the extraneous elements must be removed.</a:t>
            </a:r>
            <a:r>
              <a:rPr lang="en-US" sz="3700">
                <a:solidFill>
                  <a:srgbClr val="0A3349"/>
                </a:solidFill>
                <a:latin typeface="NeueHaasGroteskText Pro"/>
              </a:rPr>
              <a:t>​</a:t>
            </a:r>
            <a:endParaRPr lang="en-US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 the grinder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 – the image of whetstone – sharpening the communication tools, critical attitude towards language usage.</a:t>
            </a:r>
            <a:r>
              <a:rPr lang="en-US" sz="3700">
                <a:solidFill>
                  <a:srgbClr val="0A3349"/>
                </a:solidFill>
                <a:latin typeface="NeueHaasGroteskText Pro"/>
              </a:rPr>
              <a:t>​</a:t>
            </a:r>
            <a:endParaRPr lang="en-US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 the </a:t>
            </a:r>
            <a:r>
              <a:rPr lang="et-EE" sz="3700" b="1">
                <a:solidFill>
                  <a:srgbClr val="0A3349"/>
                </a:solidFill>
                <a:latin typeface="NeueHaasGroteskText Pro"/>
              </a:rPr>
              <a:t>physician 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– </a:t>
            </a:r>
            <a:r>
              <a:rPr lang="et-EE" sz="3700">
                <a:solidFill>
                  <a:srgbClr val="0A3349"/>
                </a:solidFill>
                <a:latin typeface="NeueHaasGroteskText Pro"/>
              </a:rPr>
              <a:t> cutting diseased portions of anatomy to prevent further infecton​</a:t>
            </a:r>
            <a:endParaRPr lang="et-EE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 the genealogist and </a:t>
            </a:r>
            <a:r>
              <a:rPr lang="et-EE" sz="3700" b="1">
                <a:solidFill>
                  <a:srgbClr val="0A3349"/>
                </a:solidFill>
                <a:latin typeface="Arial" panose="020B0604020202020204" pitchFamily="34" charset="0"/>
              </a:rPr>
              <a:t>geneticist</a:t>
            </a:r>
            <a:r>
              <a:rPr lang="et-EE" sz="3700">
                <a:solidFill>
                  <a:srgbClr val="0A3349"/>
                </a:solidFill>
                <a:latin typeface="Arial" panose="020B0604020202020204" pitchFamily="34" charset="0"/>
              </a:rPr>
              <a:t> – campaigning against 'bastardisation' of lang.</a:t>
            </a:r>
            <a:r>
              <a:rPr lang="en-US" sz="3700">
                <a:solidFill>
                  <a:srgbClr val="0A3349"/>
                </a:solidFill>
                <a:latin typeface="Arial" panose="020B0604020202020204" pitchFamily="34" charset="0"/>
              </a:rPr>
              <a:t>​</a:t>
            </a:r>
            <a:endParaRPr lang="en-US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GB" sz="3700" b="1">
                <a:solidFill>
                  <a:srgbClr val="0A3349"/>
                </a:solidFill>
                <a:latin typeface="NeueHaasGroteskText Pro"/>
              </a:rPr>
              <a:t> the priest </a:t>
            </a:r>
            <a:r>
              <a:rPr lang="en-GB" sz="3700">
                <a:solidFill>
                  <a:srgbClr val="0A3349"/>
                </a:solidFill>
                <a:latin typeface="NeueHaasGroteskText Pro"/>
              </a:rPr>
              <a:t>– instrument of God's will, </a:t>
            </a:r>
            <a:r>
              <a:rPr lang="en-US" sz="3700">
                <a:solidFill>
                  <a:srgbClr val="0A3349"/>
                </a:solidFill>
                <a:latin typeface="NeueHaasGroteskText Pro"/>
              </a:rPr>
              <a:t>cleansing of language as created by God</a:t>
            </a:r>
            <a:endParaRPr lang="et-EE" sz="3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AutoShape 4" descr="https://euc-powerpoint.officeapps.live.com/pods/GetClipboardImage.ashx?Id=35292036-d0e6-4a78-8dd2-8ceebbb0af58&amp;DC=PSE1&amp;pkey=e206fe8a-cc3c-4388-aa35-42b23e753b4f&amp;wdwaccluster=PSE1">
            <a:extLst>
              <a:ext uri="{FF2B5EF4-FFF2-40B4-BE49-F238E27FC236}">
                <a16:creationId xmlns:a16="http://schemas.microsoft.com/office/drawing/2014/main" id="{68133131-9B64-4FF8-826C-47EA326891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242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9586" y="1606514"/>
            <a:ext cx="15072757" cy="7786492"/>
          </a:xfrm>
        </p:spPr>
        <p:txBody>
          <a:bodyPr/>
          <a:lstStyle/>
          <a:p>
            <a:r>
              <a:rPr lang="en-GB" sz="5000" b="1">
                <a:solidFill>
                  <a:srgbClr val="1A2E52"/>
                </a:solidFill>
              </a:rPr>
              <a:t>Uurimuse objekt: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400" i="1">
                <a:solidFill>
                  <a:srgbClr val="1A2E52"/>
                </a:solidFill>
              </a:rPr>
              <a:t>diskursus</a:t>
            </a:r>
            <a:r>
              <a:rPr lang="et-EE" sz="4400">
                <a:solidFill>
                  <a:srgbClr val="1A2E52"/>
                </a:solidFill>
              </a:rPr>
              <a:t> </a:t>
            </a:r>
            <a:r>
              <a:rPr lang="et-EE" sz="4400">
                <a:solidFill>
                  <a:srgbClr val="1A2E52"/>
                </a:solidFill>
                <a:latin typeface="Corbel" panose="020B0503020204020204" pitchFamily="34" charset="0"/>
              </a:rPr>
              <a:t>≈</a:t>
            </a:r>
            <a:r>
              <a:rPr lang="en-GB" sz="4400">
                <a:solidFill>
                  <a:srgbClr val="1A2E52"/>
                </a:solidFill>
                <a:latin typeface="Corbel" panose="020B0503020204020204" pitchFamily="34" charset="0"/>
              </a:rPr>
              <a:t> </a:t>
            </a:r>
            <a:r>
              <a:rPr lang="et-EE" sz="4400">
                <a:solidFill>
                  <a:srgbClr val="1A2E52"/>
                </a:solidFill>
              </a:rPr>
              <a:t>mingis raamistavas kontekstis </a:t>
            </a:r>
            <a:r>
              <a:rPr lang="en-GB" sz="4400">
                <a:solidFill>
                  <a:srgbClr val="1A2E52"/>
                </a:solidFill>
              </a:rPr>
              <a:t>loodud</a:t>
            </a:r>
            <a:r>
              <a:rPr lang="et-EE" sz="4400">
                <a:solidFill>
                  <a:srgbClr val="1A2E52"/>
                </a:solidFill>
              </a:rPr>
              <a:t> tekstide kogu;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400" i="1">
                <a:solidFill>
                  <a:srgbClr val="1A2E52"/>
                </a:solidFill>
              </a:rPr>
              <a:t>keel</a:t>
            </a:r>
            <a:r>
              <a:rPr lang="en-GB" sz="4400" i="1">
                <a:solidFill>
                  <a:srgbClr val="1A2E52"/>
                </a:solidFill>
              </a:rPr>
              <a:t>t</a:t>
            </a:r>
            <a:r>
              <a:rPr lang="et-EE" sz="4400" i="1">
                <a:solidFill>
                  <a:srgbClr val="1A2E52"/>
                </a:solidFill>
              </a:rPr>
              <a:t> </a:t>
            </a:r>
            <a:r>
              <a:rPr lang="et-EE" sz="4400">
                <a:solidFill>
                  <a:srgbClr val="1A2E52"/>
                </a:solidFill>
              </a:rPr>
              <a:t>kui diskursuse põhiteema</a:t>
            </a:r>
            <a:r>
              <a:rPr lang="en-GB" sz="4400">
                <a:solidFill>
                  <a:srgbClr val="1A2E52"/>
                </a:solidFill>
              </a:rPr>
              <a:t>t käsitlev</a:t>
            </a:r>
            <a:r>
              <a:rPr lang="et-EE" sz="4400">
                <a:solidFill>
                  <a:srgbClr val="1A2E52"/>
                </a:solidFill>
              </a:rPr>
              <a:t> kujundlik mõtlemine ja väljendusviisid. </a:t>
            </a:r>
            <a:endParaRPr lang="en-GB" sz="4400">
              <a:solidFill>
                <a:srgbClr val="1A2E52"/>
              </a:solidFill>
            </a:endParaRPr>
          </a:p>
          <a:p>
            <a:r>
              <a:rPr lang="en-GB" sz="5000" b="1">
                <a:solidFill>
                  <a:srgbClr val="1A2E52"/>
                </a:solidFill>
              </a:rPr>
              <a:t>Uurimisküsimused: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</a:rPr>
              <a:t>Milline on </a:t>
            </a:r>
            <a:r>
              <a:rPr lang="et-EE" sz="4400">
                <a:solidFill>
                  <a:srgbClr val="1A2E52"/>
                </a:solidFill>
              </a:rPr>
              <a:t>kujundliku keelekasutuse roll diskursuse keskse teema kontseptualiseerimisel autoripositsioonide, väärtuste ja emotsioonide</a:t>
            </a:r>
            <a:r>
              <a:rPr lang="en-GB" sz="4400">
                <a:solidFill>
                  <a:srgbClr val="1A2E52"/>
                </a:solidFill>
              </a:rPr>
              <a:t> taustal?</a:t>
            </a:r>
            <a:endParaRPr lang="et-EE" sz="4400">
              <a:solidFill>
                <a:srgbClr val="1A2E52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</a:rPr>
              <a:t>Milline on </a:t>
            </a:r>
            <a:r>
              <a:rPr lang="et-EE" sz="4400">
                <a:solidFill>
                  <a:srgbClr val="1A2E52"/>
                </a:solidFill>
              </a:rPr>
              <a:t>kujundliku keelekasutuse mõju diskursuse dünaamikale</a:t>
            </a:r>
            <a:r>
              <a:rPr lang="en-GB" sz="4400">
                <a:solidFill>
                  <a:srgbClr val="1A2E5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219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KRIIS</a:t>
            </a:r>
            <a:endParaRPr>
              <a:solidFill>
                <a:schemeClr val="accent1">
                  <a:lumMod val="75000"/>
                </a:schemeClr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7999" y="3004457"/>
            <a:ext cx="15561365" cy="6845315"/>
          </a:xfrm>
        </p:spPr>
        <p:txBody>
          <a:bodyPr/>
          <a:lstStyle/>
          <a:p>
            <a:r>
              <a:rPr lang="en-GB" sz="5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Kriisi puhul on: </a:t>
            </a:r>
          </a:p>
          <a:p>
            <a:pPr marL="914400" indent="-914400">
              <a:buAutoNum type="arabicParenR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põhiväärtused ohustatud</a:t>
            </a:r>
          </a:p>
          <a:p>
            <a:pPr marL="914400" indent="-914400">
              <a:buAutoNum type="arabicParenR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ajaressurss tegutsemiseks piiratud</a:t>
            </a:r>
          </a:p>
          <a:p>
            <a:pPr marL="914400" indent="-914400">
              <a:buAutoNum type="arabicParenR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olukorda iseloomustab ebakindlus, ebamäärasus (Sundelius, Stern, Bynander 1997).</a:t>
            </a:r>
          </a:p>
          <a:p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r>
              <a:rPr lang="en-GB" sz="50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  </a:t>
            </a:r>
          </a:p>
          <a:p>
            <a:endParaRPr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EB8D7-C003-820F-8A2C-A709AD099439}"/>
              </a:ext>
            </a:extLst>
          </p:cNvPr>
          <p:cNvSpPr txBox="1"/>
          <p:nvPr/>
        </p:nvSpPr>
        <p:spPr>
          <a:xfrm>
            <a:off x="1651001" y="7052238"/>
            <a:ext cx="14859000" cy="2123658"/>
          </a:xfrm>
          <a:prstGeom prst="rect">
            <a:avLst/>
          </a:prstGeom>
          <a:solidFill>
            <a:srgbClr val="CAE0EE"/>
          </a:solidFill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rgbClr val="1A2E52"/>
                </a:solidFill>
                <a:latin typeface="NeueHaasGroteskText Pro" panose="020B0504020202020204"/>
              </a:rPr>
              <a:t>Olukord, mis ohustab otsustajate prioriteetseid eesmärke, seab piirid ajale, mille vältel otsus peab sündima ning üllatab otsusta-jaid esilekerkimisega (Rugam-Rebane 2016; Herman 1963).</a:t>
            </a:r>
          </a:p>
        </p:txBody>
      </p:sp>
    </p:spTree>
    <p:extLst>
      <p:ext uri="{BB962C8B-B14F-4D97-AF65-F5344CB8AC3E}">
        <p14:creationId xmlns:p14="http://schemas.microsoft.com/office/powerpoint/2010/main" val="14681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latin typeface="NeueHaasGroteskText Pro"/>
                <a:ea typeface="Roboto" panose="02000000000000000000" pitchFamily="2" charset="0"/>
              </a:rPr>
              <a:t>ARVAMUSLUGU kui žanr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7999" y="3004457"/>
            <a:ext cx="15561365" cy="684531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kirjanduse ja ajakirjanduse vahepeal (Khorob 2019)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aktuaalsed päevateemad; terviklik arvamusavaldus (Halpern 2018)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hinnang subjektiivsest vaatepunktist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vastutus arvajal endal (mitte väljaandel)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sotsiaalne akt (Miller 1984)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sotsiaalmeedias avaldatu “taaskasutus”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1A2E52"/>
                </a:solidFill>
                <a:latin typeface="NeueHaasGroteskText Pro" panose="020B0504020202020204"/>
                <a:ea typeface="Roboto" panose="02000000000000000000" pitchFamily="2" charset="0"/>
              </a:rPr>
              <a:t>meediakanalite “klikijanu”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Teoreetiline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taust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7999" y="3004457"/>
            <a:ext cx="15561365" cy="6845315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ontseptuaalne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metafooriteooria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(Lakoff and Johnson 1980)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tahtlikud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metafoorid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(</a:t>
            </a:r>
            <a:r>
              <a:rPr lang="en-GB" sz="4400" i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Deliberate Metaphor Theory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</a:t>
            </a:r>
          </a:p>
          <a:p>
            <a:pPr lvl="2" indent="0">
              <a:buNone/>
            </a:pP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Autori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eesmärk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võib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olla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adressaadi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vaatenurga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muutmine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referendi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või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teema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suhtes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(</a:t>
            </a:r>
            <a:r>
              <a:rPr lang="en-GB" sz="4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nt</a:t>
            </a:r>
            <a:r>
              <a:rPr lang="en-GB" sz="4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Steen 2008).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ujundlik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raamistamine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(</a:t>
            </a:r>
            <a:r>
              <a:rPr lang="en-GB" sz="4400" i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figurative framing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84E6F-2E5C-43A7-6B16-C844D3B7F01B}"/>
              </a:ext>
            </a:extLst>
          </p:cNvPr>
          <p:cNvSpPr txBox="1"/>
          <p:nvPr/>
        </p:nvSpPr>
        <p:spPr>
          <a:xfrm>
            <a:off x="1777999" y="7011796"/>
            <a:ext cx="15492344" cy="2123658"/>
          </a:xfrm>
          <a:prstGeom prst="rect">
            <a:avLst/>
          </a:prstGeom>
          <a:solidFill>
            <a:srgbClr val="CAE0EE"/>
          </a:solidFill>
        </p:spPr>
        <p:txBody>
          <a:bodyPr wrap="square" rtlCol="0">
            <a:spAutoFit/>
          </a:bodyPr>
          <a:lstStyle/>
          <a:p>
            <a:r>
              <a:rPr lang="et-EE" sz="4400">
                <a:latin typeface="NeueHaasGroteskText Pro" panose="020B0504020202020204"/>
              </a:rPr>
              <a:t>Piltlik keelekasutus </a:t>
            </a:r>
            <a:r>
              <a:rPr lang="en-GB" sz="4400">
                <a:latin typeface="NeueHaasGroteskText Pro" panose="020B0504020202020204"/>
              </a:rPr>
              <a:t>on </a:t>
            </a:r>
            <a:r>
              <a:rPr lang="et-EE" sz="4400">
                <a:latin typeface="NeueHaasGroteskText Pro" panose="020B0504020202020204"/>
              </a:rPr>
              <a:t>oluline</a:t>
            </a:r>
            <a:r>
              <a:rPr lang="en-GB" sz="4400">
                <a:latin typeface="NeueHaasGroteskText Pro" panose="020B0504020202020204"/>
              </a:rPr>
              <a:t> </a:t>
            </a:r>
            <a:r>
              <a:rPr lang="en-GB" sz="4400" err="1">
                <a:latin typeface="NeueHaasGroteskText Pro" panose="020B0504020202020204"/>
              </a:rPr>
              <a:t>avaliku</a:t>
            </a:r>
            <a:r>
              <a:rPr lang="en-GB" sz="4400">
                <a:latin typeface="NeueHaasGroteskText Pro" panose="020B0504020202020204"/>
              </a:rPr>
              <a:t> </a:t>
            </a:r>
            <a:r>
              <a:rPr lang="en-GB" sz="4400" err="1">
                <a:latin typeface="NeueHaasGroteskText Pro" panose="020B0504020202020204"/>
              </a:rPr>
              <a:t>diskursuse</a:t>
            </a:r>
            <a:r>
              <a:rPr lang="en-GB" sz="4400">
                <a:latin typeface="NeueHaasGroteskText Pro" panose="020B0504020202020204"/>
              </a:rPr>
              <a:t> </a:t>
            </a:r>
            <a:r>
              <a:rPr lang="en-GB" sz="4400" err="1">
                <a:latin typeface="NeueHaasGroteskText Pro" panose="020B0504020202020204"/>
              </a:rPr>
              <a:t>kujundaja</a:t>
            </a:r>
            <a:r>
              <a:rPr lang="et-EE" sz="4400">
                <a:latin typeface="NeueHaasGroteskText Pro" panose="020B0504020202020204"/>
              </a:rPr>
              <a:t>na, </a:t>
            </a:r>
            <a:r>
              <a:rPr lang="en-GB" sz="4400" err="1">
                <a:latin typeface="NeueHaasGroteskText Pro" panose="020B0504020202020204"/>
              </a:rPr>
              <a:t>sest</a:t>
            </a:r>
            <a:r>
              <a:rPr lang="en-GB" sz="4400">
                <a:latin typeface="NeueHaasGroteskText Pro" panose="020B0504020202020204"/>
              </a:rPr>
              <a:t> </a:t>
            </a:r>
            <a:r>
              <a:rPr lang="en-GB" sz="4400" err="1">
                <a:latin typeface="NeueHaasGroteskText Pro" panose="020B0504020202020204"/>
              </a:rPr>
              <a:t>kujundid</a:t>
            </a:r>
            <a:r>
              <a:rPr lang="en-GB" sz="4400">
                <a:latin typeface="NeueHaasGroteskText Pro" panose="020B0504020202020204"/>
              </a:rPr>
              <a:t> </a:t>
            </a:r>
            <a:r>
              <a:rPr lang="et-EE" sz="4400">
                <a:latin typeface="NeueHaasGroteskText Pro" panose="020B0504020202020204"/>
              </a:rPr>
              <a:t>annavad kõneksoleva teema kohta edasi mitte üksnes </a:t>
            </a:r>
            <a:r>
              <a:rPr lang="en-GB" sz="4400" err="1">
                <a:latin typeface="NeueHaasGroteskText Pro" panose="020B0504020202020204"/>
              </a:rPr>
              <a:t>keelelist</a:t>
            </a:r>
            <a:r>
              <a:rPr lang="et-EE" sz="4400">
                <a:latin typeface="NeueHaasGroteskText Pro" panose="020B0504020202020204"/>
              </a:rPr>
              <a:t>,</a:t>
            </a:r>
            <a:r>
              <a:rPr lang="en-GB" sz="4400">
                <a:latin typeface="NeueHaasGroteskText Pro" panose="020B0504020202020204"/>
              </a:rPr>
              <a:t> </a:t>
            </a:r>
            <a:r>
              <a:rPr lang="et-EE" sz="4400">
                <a:latin typeface="NeueHaasGroteskText Pro" panose="020B0504020202020204"/>
              </a:rPr>
              <a:t>vaid ka mõistelist sisu, mõistmisviise </a:t>
            </a:r>
            <a:r>
              <a:rPr lang="en-GB" sz="4400">
                <a:latin typeface="NeueHaasGroteskText Pro" panose="020B0504020202020204"/>
              </a:rPr>
              <a:t>(Burgers </a:t>
            </a:r>
            <a:r>
              <a:rPr lang="en-GB" sz="4400" err="1">
                <a:latin typeface="NeueHaasGroteskText Pro" panose="020B0504020202020204"/>
              </a:rPr>
              <a:t>jt</a:t>
            </a:r>
            <a:r>
              <a:rPr lang="en-GB" sz="4400">
                <a:latin typeface="NeueHaasGroteskText Pro" panose="020B0504020202020204"/>
              </a:rPr>
              <a:t> 2016)</a:t>
            </a:r>
          </a:p>
        </p:txBody>
      </p:sp>
    </p:spTree>
    <p:extLst>
      <p:ext uri="{BB962C8B-B14F-4D97-AF65-F5344CB8AC3E}">
        <p14:creationId xmlns:p14="http://schemas.microsoft.com/office/powerpoint/2010/main" val="11537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488C438-1D80-BCEF-E2A5-B266408F1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InspGraphic">
            <a:extLst>
              <a:ext uri="{FF2B5EF4-FFF2-40B4-BE49-F238E27FC236}">
                <a16:creationId xmlns:a16="http://schemas.microsoft.com/office/drawing/2014/main" id="{E22A75AC-657C-104E-14AA-1F45604B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25" y="195155"/>
            <a:ext cx="18317825" cy="1002602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24540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Teoreetiline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</a:t>
            </a:r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taust</a:t>
            </a:r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3004457"/>
            <a:ext cx="15227466" cy="6845315"/>
          </a:xfrm>
        </p:spPr>
        <p:txBody>
          <a:bodyPr lIns="91440" tIns="45720" rIns="91440" bIns="45720" anchor="t"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analüüsi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tasandid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(</a:t>
            </a:r>
            <a:r>
              <a:rPr lang="en-GB" sz="4400" i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Critical Discourse Analysis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Fairclough 1995)</a:t>
            </a:r>
          </a:p>
          <a:p>
            <a:pPr marL="1885950" lvl="2" indent="-742950">
              <a:buFont typeface="+mj-lt"/>
              <a:buAutoNum type="arabicPeriod"/>
            </a:pPr>
            <a:r>
              <a:rPr lang="en-GB" sz="42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tähelepanu</a:t>
            </a:r>
            <a:r>
              <a:rPr lang="en-GB" sz="42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2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keelekasutusel</a:t>
            </a:r>
            <a:r>
              <a:rPr lang="en-GB" sz="42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(</a:t>
            </a:r>
            <a:r>
              <a:rPr lang="en-GB" sz="42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kujundlikkus</a:t>
            </a:r>
            <a:r>
              <a:rPr lang="en-GB" sz="42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)</a:t>
            </a:r>
          </a:p>
          <a:p>
            <a:pPr marL="1885950" lvl="2" indent="-742950">
              <a:buFont typeface="+mj-lt"/>
              <a:buAutoNum type="arabicPeriod"/>
            </a:pPr>
            <a:r>
              <a:rPr lang="sv-SE" sz="42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võimusuhted ja diskursiivsed praktikad (kes, millal, kus mida avaldab)</a:t>
            </a:r>
            <a:endParaRPr lang="et-EE" sz="4200">
              <a:solidFill>
                <a:srgbClr val="335879"/>
              </a:solidFill>
              <a:latin typeface="NeueHaasGroteskText Pro" panose="020B0504020202020204"/>
              <a:ea typeface="Roboto"/>
            </a:endParaRPr>
          </a:p>
          <a:p>
            <a:pPr marL="1885950" lvl="2" indent="-742950">
              <a:buFont typeface="+mj-lt"/>
              <a:buAutoNum type="arabicPeriod"/>
            </a:pPr>
            <a:r>
              <a:rPr lang="et-EE" sz="42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keel ja </a:t>
            </a:r>
            <a:r>
              <a:rPr lang="et-EE" sz="42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sotsiokultuurilised</a:t>
            </a:r>
            <a:r>
              <a:rPr lang="et-EE" sz="42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praktikad</a:t>
            </a:r>
            <a:endParaRPr lang="en-GB" sz="4200">
              <a:solidFill>
                <a:srgbClr val="335879"/>
              </a:solidFill>
              <a:latin typeface="NeueHaasGroteskText Pro" panose="020B0504020202020204"/>
              <a:ea typeface="Robot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keele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b="1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metafunktsioonid</a:t>
            </a:r>
            <a:r>
              <a:rPr lang="en-GB" sz="4400" b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(</a:t>
            </a:r>
            <a:r>
              <a:rPr lang="en-GB" sz="4400" i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Systemic Functional Linguistics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Halliday 1978)</a:t>
            </a:r>
          </a:p>
          <a:p>
            <a:pPr marL="1885950" lvl="2" indent="-742950">
              <a:buFont typeface="+mj-lt"/>
              <a:buAutoNum type="arabicPeriod"/>
            </a:pP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ideeline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(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tähendused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maailma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kohta</a:t>
            </a:r>
            <a:r>
              <a:rPr lang="et-EE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)</a:t>
            </a:r>
            <a:endParaRPr lang="en-GB" sz="4000">
              <a:solidFill>
                <a:srgbClr val="335879"/>
              </a:solidFill>
              <a:latin typeface="NeueHaasGroteskText Pro" panose="020B0504020202020204"/>
              <a:ea typeface="Roboto"/>
            </a:endParaRPr>
          </a:p>
          <a:p>
            <a:pPr marL="1885950" lvl="2" indent="-742950">
              <a:buFont typeface="+mj-lt"/>
              <a:buAutoNum type="arabicPeriod"/>
            </a:pP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interpersonaalne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(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tähendused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rollide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ja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suhete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000" err="1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kohta</a:t>
            </a:r>
            <a:r>
              <a:rPr lang="en-GB" sz="4000">
                <a:solidFill>
                  <a:srgbClr val="335879"/>
                </a:solidFill>
                <a:latin typeface="NeueHaasGroteskText Pro" panose="020B0504020202020204"/>
                <a:ea typeface="Roboto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lvl="1" indent="0">
              <a:buNone/>
            </a:pPr>
            <a:r>
              <a:rPr lang="en-GB" sz="4400">
                <a:solidFill>
                  <a:srgbClr val="4E697E"/>
                </a:solidFill>
                <a:latin typeface="NeueHaasGroteskText Pro" panose="020B0504020202020204"/>
                <a:ea typeface="Roboto"/>
              </a:rPr>
              <a:t>		</a:t>
            </a:r>
            <a:endParaRPr lang="en-GB" sz="4400">
              <a:solidFill>
                <a:srgbClr val="1A2E52"/>
              </a:solidFill>
              <a:latin typeface="NeueHaasGroteskText Pro" panose="020B0504020202020204"/>
              <a:ea typeface="Robot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GB" sz="4400">
              <a:solidFill>
                <a:srgbClr val="1A2E52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endParaRPr sz="4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15192" y="3745675"/>
            <a:ext cx="7828808" cy="5285082"/>
          </a:xfrm>
        </p:spPr>
        <p:txBody>
          <a:bodyPr lIns="91440" tIns="45720" rIns="91440" bIns="45720" anchor="t"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i-FI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62 teksti, u 250 </a:t>
            </a:r>
            <a:r>
              <a:rPr lang="fi-FI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lk</a:t>
            </a:r>
            <a:endParaRPr lang="fi-FI" sz="1000">
              <a:solidFill>
                <a:srgbClr val="29554D"/>
              </a:solidFill>
              <a:latin typeface="NeueHaasGroteskText Pro" panose="020B0504020202020204"/>
              <a:ea typeface="Roboto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Sirp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Postimees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Edasi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, ERR (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arvamus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) </a:t>
            </a:r>
            <a:endParaRPr lang="en-GB">
              <a:solidFill>
                <a:srgbClr val="29554D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Keel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ja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Kirjandus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 (</a:t>
            </a:r>
            <a:r>
              <a:rPr lang="en-GB" sz="4400" err="1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päevateema</a:t>
            </a:r>
            <a:r>
              <a:rPr lang="en-GB" sz="4400">
                <a:solidFill>
                  <a:srgbClr val="29554D"/>
                </a:solidFill>
                <a:latin typeface="NeueHaasGroteskText Pro" panose="020B0504020202020204"/>
                <a:ea typeface="Roboto"/>
              </a:rPr>
              <a:t>)</a:t>
            </a:r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4" name="Diagramm 1">
                <a:extLst>
                  <a:ext uri="{FF2B5EF4-FFF2-40B4-BE49-F238E27FC236}">
                    <a16:creationId xmlns:a16="http://schemas.microsoft.com/office/drawing/2014/main" id="{7AC04D58-31E4-A1DA-D13F-FDF3D7B3C3B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42554513"/>
                  </p:ext>
                </p:extLst>
              </p:nvPr>
            </p:nvGraphicFramePr>
            <p:xfrm>
              <a:off x="9029700" y="631825"/>
              <a:ext cx="9093200" cy="839893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Diagramm 1">
                <a:extLst>
                  <a:ext uri="{FF2B5EF4-FFF2-40B4-BE49-F238E27FC236}">
                    <a16:creationId xmlns:a16="http://schemas.microsoft.com/office/drawing/2014/main" id="{7AC04D58-31E4-A1DA-D13F-FDF3D7B3C3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29700" y="631825"/>
                <a:ext cx="9093200" cy="839893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EA6BF7D4-D9EF-010A-40DC-474AB3392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631825"/>
            <a:ext cx="14859000" cy="2514600"/>
          </a:xfrm>
        </p:spPr>
        <p:txBody>
          <a:bodyPr/>
          <a:lstStyle/>
          <a:p>
            <a:r>
              <a:rPr lang="en-GB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ANDMED</a:t>
            </a:r>
          </a:p>
        </p:txBody>
      </p:sp>
    </p:spTree>
    <p:extLst>
      <p:ext uri="{BB962C8B-B14F-4D97-AF65-F5344CB8AC3E}">
        <p14:creationId xmlns:p14="http://schemas.microsoft.com/office/powerpoint/2010/main" val="361800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251E-8AC7-904C-9BC8-727D4A44D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999" y="796658"/>
            <a:ext cx="14859000" cy="1951251"/>
          </a:xfrm>
        </p:spPr>
        <p:txBody>
          <a:bodyPr/>
          <a:lstStyle/>
          <a:p>
            <a:r>
              <a:rPr lang="en-GB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Kvalitatiiv</a:t>
            </a:r>
            <a:r>
              <a:rPr lang="et-EE" err="1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ne</a:t>
            </a:r>
            <a:r>
              <a:rPr lang="et-EE">
                <a:solidFill>
                  <a:srgbClr val="29554D"/>
                </a:solidFill>
                <a:latin typeface="NeueHaasGroteskText Pro"/>
                <a:ea typeface="Roboto" panose="02000000000000000000" pitchFamily="2" charset="0"/>
              </a:rPr>
              <a:t> analüüs</a:t>
            </a:r>
            <a:endParaRPr lang="en-GB">
              <a:solidFill>
                <a:srgbClr val="29554D"/>
              </a:solidFill>
              <a:latin typeface="NeueHaasGroteskText Pro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3325091"/>
            <a:ext cx="14859000" cy="458366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ekstid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impordit</a:t>
            </a:r>
            <a:r>
              <a:rPr lang="et-EE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ud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programmi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Quirkos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märgendat</a:t>
            </a:r>
            <a:r>
              <a:rPr lang="et-EE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ud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ü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ldised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parameetrid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kuupäev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väljaanne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autori</a:t>
            </a: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-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positsioon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ildid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teksti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jaoks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emotsioonid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,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väärtused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</a:t>
            </a:r>
            <a:r>
              <a:rPr lang="et-EE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did</a:t>
            </a:r>
            <a:endParaRPr lang="en-GB" sz="48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f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ookuses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: </a:t>
            </a: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kontseptuaalsed</a:t>
            </a:r>
            <a:r>
              <a:rPr lang="en-GB" sz="48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metafoorid</a:t>
            </a:r>
            <a:r>
              <a:rPr lang="en-GB" sz="48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(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muud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</a:t>
            </a:r>
            <a:r>
              <a:rPr lang="en-GB" sz="48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kujundid</a:t>
            </a:r>
            <a:r>
              <a:rPr lang="en-GB" sz="48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) </a:t>
            </a: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sihtvaldkonna</a:t>
            </a:r>
            <a:r>
              <a:rPr lang="en-GB" sz="4800" b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 KEEL </a:t>
            </a:r>
            <a:r>
              <a:rPr lang="en-GB" sz="4800" b="1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jaoks</a:t>
            </a:r>
            <a:endParaRPr lang="en-GB" sz="4800">
              <a:solidFill>
                <a:srgbClr val="29554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08F3A-C8A7-3940-A6B4-B253AAE0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6475" y="3540482"/>
            <a:ext cx="14859000" cy="5067300"/>
          </a:xfrm>
        </p:spPr>
        <p:txBody>
          <a:bodyPr/>
          <a:lstStyle/>
          <a:p>
            <a:r>
              <a:rPr lang="en-GB" sz="7200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TULEMUSED I</a:t>
            </a:r>
          </a:p>
          <a:p>
            <a:r>
              <a:rPr lang="en-GB" sz="7200" err="1">
                <a:solidFill>
                  <a:srgbClr val="29554D"/>
                </a:solidFill>
                <a:latin typeface="NeueHaasGroteskText Pro" panose="020B0504020202020204"/>
                <a:ea typeface="Roboto" panose="02000000000000000000" pitchFamily="2" charset="0"/>
              </a:rPr>
              <a:t>Ajajoon</a:t>
            </a:r>
            <a:endParaRPr lang="en-GB" sz="7200">
              <a:solidFill>
                <a:srgbClr val="29554D"/>
              </a:solidFill>
              <a:latin typeface="NeueHaasGroteskText Pro" panose="020B0504020202020204"/>
              <a:ea typeface="Roboto" panose="02000000000000000000" pitchFamily="2" charset="0"/>
            </a:endParaRPr>
          </a:p>
        </p:txBody>
      </p:sp>
      <p:pic>
        <p:nvPicPr>
          <p:cNvPr id="4" name="Pilt 6" descr="Pilt, millel on kujutatud toas&#10;&#10;Kirjeldus on genereeritud automaatselt">
            <a:extLst>
              <a:ext uri="{FF2B5EF4-FFF2-40B4-BE49-F238E27FC236}">
                <a16:creationId xmlns:a16="http://schemas.microsoft.com/office/drawing/2014/main" id="{C0D007B2-CB90-BA02-E18C-C0863AA74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0" y="1006832"/>
            <a:ext cx="5067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4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8DD472-1346-8F2C-445B-BFF4D93265CC}"/>
              </a:ext>
            </a:extLst>
          </p:cNvPr>
          <p:cNvSpPr txBox="1"/>
          <p:nvPr/>
        </p:nvSpPr>
        <p:spPr>
          <a:xfrm>
            <a:off x="881013" y="731520"/>
            <a:ext cx="1675651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Lained</a:t>
            </a:r>
            <a:r>
              <a:rPr lang="et-EE" sz="5400">
                <a:solidFill>
                  <a:srgbClr val="29554D"/>
                </a:solidFill>
                <a:latin typeface="Neue Haas Grotesk Text Pro" panose="020B0504020202020204" pitchFamily="34" charset="0"/>
              </a:rPr>
              <a:t> või lahvatused</a:t>
            </a:r>
            <a:r>
              <a:rPr lang="en-GB" sz="5400">
                <a:solidFill>
                  <a:srgbClr val="29554D"/>
                </a:solidFill>
                <a:latin typeface="Neue Haas Grotesk Text Pro" panose="020B0504020202020204" pitchFamily="34" charset="0"/>
              </a:rPr>
              <a:t> ~ </a:t>
            </a:r>
            <a:r>
              <a:rPr lang="et-EE" sz="5400">
                <a:solidFill>
                  <a:srgbClr val="29554D"/>
                </a:solidFill>
                <a:latin typeface="Neue Haas Grotesk Text Pro" panose="020B0504020202020204" pitchFamily="34" charset="0"/>
              </a:rPr>
              <a:t>voogav meri või </a:t>
            </a:r>
            <a:r>
              <a:rPr lang="en-GB" sz="5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tuli</a:t>
            </a:r>
            <a:r>
              <a:rPr lang="en-GB" sz="54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  <a:r>
              <a:rPr lang="en-GB" sz="5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tuha</a:t>
            </a:r>
            <a:r>
              <a:rPr lang="en-GB" sz="5400">
                <a:solidFill>
                  <a:srgbClr val="29554D"/>
                </a:solidFill>
                <a:latin typeface="Neue Haas Grotesk Text Pro" panose="020B0504020202020204" pitchFamily="34" charset="0"/>
              </a:rPr>
              <a:t> all?</a:t>
            </a:r>
          </a:p>
          <a:p>
            <a:pPr algn="ctr"/>
            <a:r>
              <a:rPr lang="en-GB" sz="4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Artiklite</a:t>
            </a:r>
            <a:r>
              <a:rPr lang="en-GB" sz="44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ja</a:t>
            </a:r>
            <a:r>
              <a:rPr lang="en-GB" sz="44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lehekülgede</a:t>
            </a:r>
            <a:r>
              <a:rPr lang="en-GB" sz="4400">
                <a:solidFill>
                  <a:srgbClr val="29554D"/>
                </a:solidFill>
                <a:latin typeface="Neue Haas Grotesk Text Pro" panose="020B0504020202020204" pitchFamily="34" charset="0"/>
              </a:rPr>
              <a:t> </a:t>
            </a:r>
            <a:r>
              <a:rPr lang="en-GB" sz="4400" err="1">
                <a:solidFill>
                  <a:srgbClr val="29554D"/>
                </a:solidFill>
                <a:latin typeface="Neue Haas Grotesk Text Pro" panose="020B0504020202020204" pitchFamily="34" charset="0"/>
              </a:rPr>
              <a:t>arv</a:t>
            </a:r>
            <a:endParaRPr lang="sv-SE" sz="4400">
              <a:solidFill>
                <a:srgbClr val="29554D"/>
              </a:solidFill>
              <a:latin typeface="Neue Haas Grotesk Text Pro" panose="020B0504020202020204" pitchFamily="34" charset="0"/>
            </a:endParaRPr>
          </a:p>
        </p:txBody>
      </p:sp>
      <p:grpSp>
        <p:nvGrpSpPr>
          <p:cNvPr id="4" name="Rühm 9">
            <a:extLst>
              <a:ext uri="{FF2B5EF4-FFF2-40B4-BE49-F238E27FC236}">
                <a16:creationId xmlns:a16="http://schemas.microsoft.com/office/drawing/2014/main" id="{8DA66EBA-28E1-AF06-C5F7-5204D18E74A2}"/>
              </a:ext>
            </a:extLst>
          </p:cNvPr>
          <p:cNvGrpSpPr/>
          <p:nvPr/>
        </p:nvGrpSpPr>
        <p:grpSpPr>
          <a:xfrm>
            <a:off x="0" y="2667000"/>
            <a:ext cx="18288000" cy="7091934"/>
            <a:chOff x="914400" y="3039618"/>
            <a:chExt cx="16421100" cy="5652516"/>
          </a:xfrm>
        </p:grpSpPr>
        <p:graphicFrame>
          <p:nvGraphicFramePr>
            <p:cNvPr id="5" name="Diagramm 1">
              <a:extLst>
                <a:ext uri="{FF2B5EF4-FFF2-40B4-BE49-F238E27FC236}">
                  <a16:creationId xmlns:a16="http://schemas.microsoft.com/office/drawing/2014/main" id="{25A55CD3-2A3B-05C8-A1C4-E7B2E1C8E16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85994190"/>
                </p:ext>
              </p:extLst>
            </p:nvPr>
          </p:nvGraphicFramePr>
          <p:xfrm>
            <a:off x="914400" y="3039618"/>
            <a:ext cx="16421100" cy="56525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istkülik 4">
              <a:extLst>
                <a:ext uri="{FF2B5EF4-FFF2-40B4-BE49-F238E27FC236}">
                  <a16:creationId xmlns:a16="http://schemas.microsoft.com/office/drawing/2014/main" id="{6EA9431F-A38B-86DA-7B9B-206872E32A04}"/>
                </a:ext>
              </a:extLst>
            </p:cNvPr>
            <p:cNvSpPr/>
            <p:nvPr/>
          </p:nvSpPr>
          <p:spPr>
            <a:xfrm>
              <a:off x="1457405" y="3474720"/>
              <a:ext cx="1628093" cy="5217414"/>
            </a:xfrm>
            <a:prstGeom prst="rect">
              <a:avLst/>
            </a:prstGeom>
            <a:solidFill>
              <a:srgbClr val="4472C4">
                <a:alpha val="16863"/>
              </a:srgb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421BD-3C42-91EF-9CD9-174DFC2DD60D}"/>
                </a:ext>
              </a:extLst>
            </p:cNvPr>
            <p:cNvSpPr txBox="1"/>
            <p:nvPr/>
          </p:nvSpPr>
          <p:spPr>
            <a:xfrm>
              <a:off x="1665772" y="3605939"/>
              <a:ext cx="1419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3600">
                  <a:solidFill>
                    <a:schemeClr val="tx2"/>
                  </a:solidFill>
                </a:rPr>
                <a:t>2020</a:t>
              </a:r>
              <a:endParaRPr lang="en-GB" sz="3600">
                <a:solidFill>
                  <a:schemeClr val="tx2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8CACFE-35D7-1DF0-2F69-DC1EF32278CE}"/>
                </a:ext>
              </a:extLst>
            </p:cNvPr>
            <p:cNvSpPr txBox="1"/>
            <p:nvPr/>
          </p:nvSpPr>
          <p:spPr>
            <a:xfrm>
              <a:off x="11835063" y="3619500"/>
              <a:ext cx="1419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3600">
                  <a:solidFill>
                    <a:schemeClr val="tx2"/>
                  </a:solidFill>
                </a:rPr>
                <a:t>2022</a:t>
              </a:r>
              <a:endParaRPr lang="en-GB" sz="3600">
                <a:solidFill>
                  <a:schemeClr val="tx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83C26F-47D9-BD97-090F-2B7B31C8C9B4}"/>
                </a:ext>
              </a:extLst>
            </p:cNvPr>
            <p:cNvSpPr txBox="1"/>
            <p:nvPr/>
          </p:nvSpPr>
          <p:spPr>
            <a:xfrm>
              <a:off x="4464297" y="3605938"/>
              <a:ext cx="1419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t-EE" sz="3600">
                  <a:solidFill>
                    <a:schemeClr val="tx2"/>
                  </a:solidFill>
                </a:rPr>
                <a:t>2021</a:t>
              </a:r>
              <a:endParaRPr lang="en-GB" sz="36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078366"/>
      </p:ext>
    </p:extLst>
  </p:cSld>
  <p:clrMapOvr>
    <a:masterClrMapping/>
  </p:clrMapOvr>
</p:sld>
</file>

<file path=ppt/theme/theme1.xml><?xml version="1.0" encoding="utf-8"?>
<a:theme xmlns:a="http://schemas.openxmlformats.org/drawingml/2006/main" name="VÄRVIVARIATSIOONI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0E7188CA23774FB343AE6275463721" ma:contentTypeVersion="9" ma:contentTypeDescription="Loo uus dokument" ma:contentTypeScope="" ma:versionID="bccfd6bc8557c162e00d8b584cedc878">
  <xsd:schema xmlns:xsd="http://www.w3.org/2001/XMLSchema" xmlns:xs="http://www.w3.org/2001/XMLSchema" xmlns:p="http://schemas.microsoft.com/office/2006/metadata/properties" xmlns:ns2="12bbf67b-9732-4cc5-a80c-f50715791cf8" xmlns:ns3="6109c282-a3e1-4dc3-9036-113422b1f4fd" targetNamespace="http://schemas.microsoft.com/office/2006/metadata/properties" ma:root="true" ma:fieldsID="b4bc3c3adf2f4c5a6e4e06d885b902e4" ns2:_="" ns3:_="">
    <xsd:import namespace="12bbf67b-9732-4cc5-a80c-f50715791cf8"/>
    <xsd:import namespace="6109c282-a3e1-4dc3-9036-113422b1f4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bbf67b-9732-4cc5-a80c-f50715791c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Pildisildid" ma:readOnly="false" ma:fieldId="{5cf76f15-5ced-4ddc-b409-7134ff3c332f}" ma:taxonomyMulti="true" ma:sspId="88cca76e-1594-4dea-b59a-365f40e4ff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9c282-a3e1-4dc3-9036-113422b1f4f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5ba2731-3973-4ce0-9b71-06e0e1a78ecf}" ma:internalName="TaxCatchAll" ma:showField="CatchAllData" ma:web="6109c282-a3e1-4dc3-9036-113422b1f4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bbf67b-9732-4cc5-a80c-f50715791cf8">
      <Terms xmlns="http://schemas.microsoft.com/office/infopath/2007/PartnerControls"/>
    </lcf76f155ced4ddcb4097134ff3c332f>
    <TaxCatchAll xmlns="6109c282-a3e1-4dc3-9036-113422b1f4fd" xsi:nil="true"/>
  </documentManagement>
</p:properties>
</file>

<file path=customXml/itemProps1.xml><?xml version="1.0" encoding="utf-8"?>
<ds:datastoreItem xmlns:ds="http://schemas.openxmlformats.org/officeDocument/2006/customXml" ds:itemID="{E5B7D27B-DB21-46E3-9204-3FB399D4250A}">
  <ds:schemaRefs>
    <ds:schemaRef ds:uri="12bbf67b-9732-4cc5-a80c-f50715791cf8"/>
    <ds:schemaRef ds:uri="6109c282-a3e1-4dc3-9036-113422b1f4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4A600F4-CFEE-44AE-B070-5F4C2F480F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3D84E1-B9DD-488B-8C62-42C43F01D2E0}">
  <ds:schemaRefs>
    <ds:schemaRef ds:uri="http://purl.org/dc/terms/"/>
    <ds:schemaRef ds:uri="http://schemas.openxmlformats.org/package/2006/metadata/core-properties"/>
    <ds:schemaRef ds:uri="6109c282-a3e1-4dc3-9036-113422b1f4f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2bbf67b-9732-4cc5-a80c-f50715791cf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3735</Words>
  <Application>Microsoft Office PowerPoint</Application>
  <PresentationFormat>Custom</PresentationFormat>
  <Paragraphs>368</Paragraphs>
  <Slides>40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Arial Unicode MS</vt:lpstr>
      <vt:lpstr>Arial</vt:lpstr>
      <vt:lpstr>Calibri</vt:lpstr>
      <vt:lpstr>Calibri Light</vt:lpstr>
      <vt:lpstr>Corbel</vt:lpstr>
      <vt:lpstr>Courier New</vt:lpstr>
      <vt:lpstr>MinionPro-Regular</vt:lpstr>
      <vt:lpstr>Neue Haas Grotesk Text Pro</vt:lpstr>
      <vt:lpstr>NeueHaasGroteskDisp Pro</vt:lpstr>
      <vt:lpstr>NeueHaasGroteskText Pro</vt:lpstr>
      <vt:lpstr>proxima_nova</vt:lpstr>
      <vt:lpstr>Roboto</vt:lpstr>
      <vt:lpstr>Segoe UI</vt:lpstr>
      <vt:lpstr>Times New Roman</vt:lpstr>
      <vt:lpstr>Wingdings</vt:lpstr>
      <vt:lpstr>WordVisi_MSFontService</vt:lpstr>
      <vt:lpstr>VÄRVIVARIATSIOONID</vt:lpstr>
      <vt:lpstr>Office Theme</vt:lpstr>
      <vt:lpstr>PowerPoint Presentation</vt:lpstr>
      <vt:lpstr>Keelekriis 2020–2022 </vt:lpstr>
      <vt:lpstr>PowerPoint Presentation</vt:lpstr>
      <vt:lpstr>Teoreetiline taust I</vt:lpstr>
      <vt:lpstr>Teoreetiline taust II</vt:lpstr>
      <vt:lpstr>ANDMED</vt:lpstr>
      <vt:lpstr>Kvalitatiivne analüüs</vt:lpstr>
      <vt:lpstr>PowerPoint Presentation</vt:lpstr>
      <vt:lpstr>PowerPoint Presentation</vt:lpstr>
      <vt:lpstr>Kujundliku keelekasutuse eri tüübid</vt:lpstr>
      <vt:lpstr>Mõistemetafoorid on kõikjal</vt:lpstr>
      <vt:lpstr>PowerPoint Presentation</vt:lpstr>
      <vt:lpstr>Alalhoidlikud vs. progressimeelsed väärtused </vt:lpstr>
      <vt:lpstr>PowerPoint Presentation</vt:lpstr>
      <vt:lpstr>ABIVAJAJA</vt:lpstr>
      <vt:lpstr>ABIVAJAJA varakevad 2022</vt:lpstr>
      <vt:lpstr>ABIVAJAJA varakevad 2022</vt:lpstr>
      <vt:lpstr>ABIVAJAJA sügis 2022</vt:lpstr>
      <vt:lpstr>EHITIS</vt:lpstr>
      <vt:lpstr>EHITIS  alalhoidlik vaatenurk</vt:lpstr>
      <vt:lpstr>EHITIS  progressimeelne vaatenurk</vt:lpstr>
      <vt:lpstr>ELUSOLEND </vt:lpstr>
      <vt:lpstr>ELUSOLEND </vt:lpstr>
      <vt:lpstr>ELUSOLEND kahtluse all </vt:lpstr>
      <vt:lpstr>INIMENE personifikatsioon</vt:lpstr>
      <vt:lpstr>INIMENE</vt:lpstr>
      <vt:lpstr>INIMENE</vt:lpstr>
      <vt:lpstr>Personifikatsioon kahtluse all</vt:lpstr>
      <vt:lpstr>Kokkuvõte kujunditest</vt:lpstr>
      <vt:lpstr>Kokkuvõte I</vt:lpstr>
      <vt:lpstr>Kokkuvõte II</vt:lpstr>
      <vt:lpstr>Kokkuvõte III</vt:lpstr>
      <vt:lpstr>Kokkuvõte IV</vt:lpstr>
      <vt:lpstr>Täname tähelepanu eest!</vt:lpstr>
      <vt:lpstr>Kirjandus</vt:lpstr>
      <vt:lpstr>The imagery of purism and the ’pure’ vs. ’impure’ language ​ The self-image of the purist (George Thomas 1991)</vt:lpstr>
      <vt:lpstr>PowerPoint Presentation</vt:lpstr>
      <vt:lpstr>KRIIS</vt:lpstr>
      <vt:lpstr>ARVAMUSLUGU kui žanr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Geda Paulsen</cp:lastModifiedBy>
  <cp:revision>1</cp:revision>
  <dcterms:created xsi:type="dcterms:W3CDTF">2015-01-20T11:47:48Z</dcterms:created>
  <dcterms:modified xsi:type="dcterms:W3CDTF">2023-04-24T18:18:24Z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0x010100170E7188CA23774FB343AE6275463721</vt:lpwstr>
  </property>
  <property fmtid="{D5CDD505-2E9C-101B-9397-08002B2CF9AE}" pid="3" name="Order">
    <vt:lpwstr>200.000000000000</vt:lpwstr>
  </property>
  <property fmtid="{D5CDD505-2E9C-101B-9397-08002B2CF9AE}" pid="4" name="xd_ProgID">
    <vt:lpwstr/>
  </property>
  <property fmtid="{D5CDD505-2E9C-101B-9397-08002B2CF9AE}" pid="5" name="_ColorHex">
    <vt:lpwstr/>
  </property>
  <property fmtid="{D5CDD505-2E9C-101B-9397-08002B2CF9AE}" pid="6" name="_Emoji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_ColorTag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MediaServiceImageTags">
    <vt:lpwstr/>
  </property>
</Properties>
</file>