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16"/>
  </p:notesMasterIdLst>
  <p:sldIdLst>
    <p:sldId id="257" r:id="rId5"/>
    <p:sldId id="258" r:id="rId6"/>
    <p:sldId id="276" r:id="rId7"/>
    <p:sldId id="271" r:id="rId8"/>
    <p:sldId id="270" r:id="rId9"/>
    <p:sldId id="272" r:id="rId10"/>
    <p:sldId id="273" r:id="rId11"/>
    <p:sldId id="274" r:id="rId12"/>
    <p:sldId id="275" r:id="rId13"/>
    <p:sldId id="277" r:id="rId14"/>
    <p:sldId id="268"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1pPr>
    <a:lvl2pPr marL="4572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2pPr>
    <a:lvl3pPr marL="9144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3pPr>
    <a:lvl4pPr marL="13716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4pPr>
    <a:lvl5pPr marL="18288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5pPr>
    <a:lvl6pPr marL="2286000" algn="l" defTabSz="914400" rtl="0" eaLnBrk="1" latinLnBrk="0" hangingPunct="1">
      <a:defRPr kern="1200">
        <a:solidFill>
          <a:schemeClr val="tx1"/>
        </a:solidFill>
        <a:latin typeface="Rubik" panose="00000500000000000000" pitchFamily="2" charset="-79"/>
        <a:ea typeface="+mn-ea"/>
        <a:cs typeface="+mn-cs"/>
      </a:defRPr>
    </a:lvl6pPr>
    <a:lvl7pPr marL="2743200" algn="l" defTabSz="914400" rtl="0" eaLnBrk="1" latinLnBrk="0" hangingPunct="1">
      <a:defRPr kern="1200">
        <a:solidFill>
          <a:schemeClr val="tx1"/>
        </a:solidFill>
        <a:latin typeface="Rubik" panose="00000500000000000000" pitchFamily="2" charset="-79"/>
        <a:ea typeface="+mn-ea"/>
        <a:cs typeface="+mn-cs"/>
      </a:defRPr>
    </a:lvl7pPr>
    <a:lvl8pPr marL="3200400" algn="l" defTabSz="914400" rtl="0" eaLnBrk="1" latinLnBrk="0" hangingPunct="1">
      <a:defRPr kern="1200">
        <a:solidFill>
          <a:schemeClr val="tx1"/>
        </a:solidFill>
        <a:latin typeface="Rubik" panose="00000500000000000000" pitchFamily="2" charset="-79"/>
        <a:ea typeface="+mn-ea"/>
        <a:cs typeface="+mn-cs"/>
      </a:defRPr>
    </a:lvl8pPr>
    <a:lvl9pPr marL="3657600" algn="l" defTabSz="914400" rtl="0" eaLnBrk="1" latinLnBrk="0" hangingPunct="1">
      <a:defRPr kern="1200">
        <a:solidFill>
          <a:schemeClr val="tx1"/>
        </a:solidFill>
        <a:latin typeface="Rubik" panose="00000500000000000000" pitchFamily="2" charset="-79"/>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3"/>
    <a:srgbClr val="2C5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4" autoAdjust="0"/>
    <p:restoredTop sz="94660"/>
  </p:normalViewPr>
  <p:slideViewPr>
    <p:cSldViewPr>
      <p:cViewPr varScale="1">
        <p:scale>
          <a:sx n="114" d="100"/>
          <a:sy n="114" d="100"/>
        </p:scale>
        <p:origin x="13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07198-C646-4740-8A01-B3113DE25228}" type="datetimeFigureOut">
              <a:rPr lang="en-US" smtClean="0"/>
              <a:t>4/24/2023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777BB-602A-4124-BBA3-1C4AA19106C8}" type="slidenum">
              <a:rPr lang="en-US" smtClean="0"/>
              <a:t>‹#›</a:t>
            </a:fld>
            <a:endParaRPr lang="en-US"/>
          </a:p>
        </p:txBody>
      </p:sp>
    </p:spTree>
    <p:extLst>
      <p:ext uri="{BB962C8B-B14F-4D97-AF65-F5344CB8AC3E}">
        <p14:creationId xmlns:p14="http://schemas.microsoft.com/office/powerpoint/2010/main" val="422797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T19_Start_01">
    <p:bg>
      <p:bgPr>
        <a:blipFill dpi="0" rotWithShape="0">
          <a:blip r:embed="rId2">
            <a:lum/>
          </a:blip>
          <a:srcRect/>
          <a:stretch>
            <a:fillRect l="-10000" r="-17000"/>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572000" y="763200"/>
            <a:ext cx="4114800" cy="2387600"/>
          </a:xfrm>
        </p:spPr>
        <p:txBody>
          <a:bodyPr anchor="b"/>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571999" y="3243600"/>
            <a:ext cx="41148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581686" y="6279425"/>
            <a:ext cx="20574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5795962" y="5029200"/>
            <a:ext cx="2890838"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nimi</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5795963" y="5507670"/>
            <a:ext cx="2890837"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amet</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4572000" y="5006586"/>
            <a:ext cx="1028700" cy="116561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44510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19_Lis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3028950" y="0"/>
            <a:ext cx="6115050" cy="6858000"/>
          </a:xfrm>
        </p:spPr>
        <p:txBody>
          <a:bodyPr/>
          <a:lstStyle>
            <a:lvl1pPr marL="0" indent="0">
              <a:buNone/>
              <a:defRPr/>
            </a:lvl1pPr>
          </a:lstStyle>
          <a:p>
            <a:endParaRPr lang="en-US" dirty="0"/>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228115" y="685800"/>
            <a:ext cx="2457935" cy="5486400"/>
          </a:xfrm>
        </p:spPr>
        <p:txBody>
          <a:bodyPr/>
          <a:lstStyle>
            <a:lvl1pPr marL="0" indent="0">
              <a:buFontTx/>
              <a:buNone/>
              <a:defRPr>
                <a:solidFill>
                  <a:schemeClr val="tx1"/>
                </a:solidFill>
                <a:latin typeface="+mj-lt"/>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FE5A424-D7E1-468C-8698-15E31BEDD42D}"/>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08882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T19_Estonia">
    <p:bg>
      <p:bgPr>
        <a:blipFill dpi="0" rotWithShape="1">
          <a:blip r:embed="rId2">
            <a:lum/>
          </a:blip>
          <a:srcRect/>
          <a:stretch>
            <a:fillRect l="-34000"/>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hasCustomPrompt="1"/>
          </p:nvPr>
        </p:nvSpPr>
        <p:spPr>
          <a:xfrm>
            <a:off x="228116" y="685800"/>
            <a:ext cx="2457000" cy="5486400"/>
          </a:xfrm>
        </p:spPr>
        <p:txBody>
          <a:bodyPr/>
          <a:lstStyle>
            <a:lvl1pPr marL="0" indent="0">
              <a:buFontTx/>
              <a:buNone/>
              <a:defRPr>
                <a:solidFill>
                  <a:schemeClr val="tx1"/>
                </a:solidFill>
                <a:latin typeface="+mj-lt"/>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Edit Master text styles</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87660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T19_Logo, Title and Conten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4192FA-2929-4950-B847-AAE6B12BF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361760"/>
            <a:ext cx="13478257" cy="7581519"/>
          </a:xfrm>
          <a:prstGeom prst="rect">
            <a:avLst/>
          </a:prstGeom>
        </p:spPr>
      </p:pic>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3028950" y="365126"/>
            <a:ext cx="5657850" cy="1325563"/>
          </a:xfrm>
        </p:spPr>
        <p:txBody>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28950" y="1828800"/>
            <a:ext cx="565785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6">
            <a:hlinkClick r:id="rId3" action="ppaction://hlinkfile"/>
            <a:extLst>
              <a:ext uri="{FF2B5EF4-FFF2-40B4-BE49-F238E27FC236}">
                <a16:creationId xmlns:a16="http://schemas.microsoft.com/office/drawing/2014/main" id="{583E1FF1-12B0-4B0F-9D99-6D6E7A52EA5D}"/>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2A6ADEAE-AF39-4D6C-A4BC-5EE14E027CC7}"/>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0399026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T19_Text on Image">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C793CB-F237-45BF-8F67-B555E6BD8042}"/>
              </a:ext>
            </a:extLst>
          </p:cNvPr>
          <p:cNvSpPr>
            <a:spLocks noGrp="1"/>
          </p:cNvSpPr>
          <p:nvPr>
            <p:ph type="body" idx="1"/>
          </p:nvPr>
        </p:nvSpPr>
        <p:spPr>
          <a:xfrm>
            <a:off x="457200" y="4800600"/>
            <a:ext cx="5143500" cy="1600200"/>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Picture Placeholder 3">
            <a:extLst>
              <a:ext uri="{FF2B5EF4-FFF2-40B4-BE49-F238E27FC236}">
                <a16:creationId xmlns:a16="http://schemas.microsoft.com/office/drawing/2014/main" id="{97076630-4D03-480B-AB4E-CAE8943BA3E2}"/>
              </a:ext>
            </a:extLst>
          </p:cNvPr>
          <p:cNvSpPr>
            <a:spLocks noGrp="1"/>
          </p:cNvSpPr>
          <p:nvPr>
            <p:ph type="pic" sz="quarter" idx="11"/>
          </p:nvPr>
        </p:nvSpPr>
        <p:spPr bwMode="auto">
          <a:xfrm>
            <a:off x="1" y="-6116"/>
            <a:ext cx="9153350" cy="6868301"/>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 name="connsiteX0" fmla="*/ 4381 w 12203820"/>
              <a:gd name="connsiteY0" fmla="*/ 4693711 h 4693711"/>
              <a:gd name="connsiteX1" fmla="*/ 0 w 12203820"/>
              <a:gd name="connsiteY1" fmla="*/ 6114 h 4693711"/>
              <a:gd name="connsiteX2" fmla="*/ 12203820 w 12203820"/>
              <a:gd name="connsiteY2" fmla="*/ 0 h 4693711"/>
              <a:gd name="connsiteX3" fmla="*/ 1553982 w 12203820"/>
              <a:gd name="connsiteY3" fmla="*/ 4692373 h 4693711"/>
              <a:gd name="connsiteX4" fmla="*/ 4381 w 12203820"/>
              <a:gd name="connsiteY4" fmla="*/ 4693711 h 4693711"/>
              <a:gd name="connsiteX0" fmla="*/ 4381 w 12213274"/>
              <a:gd name="connsiteY0" fmla="*/ 4693711 h 6860807"/>
              <a:gd name="connsiteX1" fmla="*/ 0 w 12213274"/>
              <a:gd name="connsiteY1" fmla="*/ 6114 h 6860807"/>
              <a:gd name="connsiteX2" fmla="*/ 12203820 w 12213274"/>
              <a:gd name="connsiteY2" fmla="*/ 0 h 6860807"/>
              <a:gd name="connsiteX3" fmla="*/ 12213274 w 12213274"/>
              <a:gd name="connsiteY3" fmla="*/ 6860807 h 6860807"/>
              <a:gd name="connsiteX4" fmla="*/ 4381 w 12213274"/>
              <a:gd name="connsiteY4" fmla="*/ 4693711 h 6860807"/>
              <a:gd name="connsiteX0" fmla="*/ 4381 w 12213274"/>
              <a:gd name="connsiteY0" fmla="*/ 4693711 h 7224963"/>
              <a:gd name="connsiteX1" fmla="*/ 0 w 12213274"/>
              <a:gd name="connsiteY1" fmla="*/ 6114 h 7224963"/>
              <a:gd name="connsiteX2" fmla="*/ 12203820 w 12213274"/>
              <a:gd name="connsiteY2" fmla="*/ 0 h 7224963"/>
              <a:gd name="connsiteX3" fmla="*/ 12213274 w 12213274"/>
              <a:gd name="connsiteY3" fmla="*/ 6860807 h 7224963"/>
              <a:gd name="connsiteX4" fmla="*/ 9444445 w 12213274"/>
              <a:gd name="connsiteY4" fmla="*/ 7203748 h 7224963"/>
              <a:gd name="connsiteX5" fmla="*/ 4381 w 12213274"/>
              <a:gd name="connsiteY5" fmla="*/ 4693711 h 7224963"/>
              <a:gd name="connsiteX0" fmla="*/ 4381 w 12213274"/>
              <a:gd name="connsiteY0" fmla="*/ 4693711 h 7207198"/>
              <a:gd name="connsiteX1" fmla="*/ 0 w 12213274"/>
              <a:gd name="connsiteY1" fmla="*/ 6114 h 7207198"/>
              <a:gd name="connsiteX2" fmla="*/ 12203820 w 12213274"/>
              <a:gd name="connsiteY2" fmla="*/ 0 h 7207198"/>
              <a:gd name="connsiteX3" fmla="*/ 12213274 w 12213274"/>
              <a:gd name="connsiteY3" fmla="*/ 6860807 h 7207198"/>
              <a:gd name="connsiteX4" fmla="*/ 9444445 w 12213274"/>
              <a:gd name="connsiteY4" fmla="*/ 7203748 h 7207198"/>
              <a:gd name="connsiteX5" fmla="*/ 4381 w 12213274"/>
              <a:gd name="connsiteY5" fmla="*/ 4693711 h 7207198"/>
              <a:gd name="connsiteX0" fmla="*/ 4381 w 12213274"/>
              <a:gd name="connsiteY0" fmla="*/ 4693711 h 6885393"/>
              <a:gd name="connsiteX1" fmla="*/ 0 w 12213274"/>
              <a:gd name="connsiteY1" fmla="*/ 6114 h 6885393"/>
              <a:gd name="connsiteX2" fmla="*/ 12203820 w 12213274"/>
              <a:gd name="connsiteY2" fmla="*/ 0 h 6885393"/>
              <a:gd name="connsiteX3" fmla="*/ 12213274 w 12213274"/>
              <a:gd name="connsiteY3" fmla="*/ 6860807 h 6885393"/>
              <a:gd name="connsiteX4" fmla="*/ 9679576 w 12213274"/>
              <a:gd name="connsiteY4" fmla="*/ 6877176 h 6885393"/>
              <a:gd name="connsiteX5" fmla="*/ 4381 w 12213274"/>
              <a:gd name="connsiteY5" fmla="*/ 4693711 h 6885393"/>
              <a:gd name="connsiteX0" fmla="*/ 4381 w 12213274"/>
              <a:gd name="connsiteY0" fmla="*/ 4693711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4693711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42843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68969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84162 w 12213274"/>
              <a:gd name="connsiteY5" fmla="*/ 5375312 h 6901759"/>
              <a:gd name="connsiteX6" fmla="*/ 4381 w 12213274"/>
              <a:gd name="connsiteY6" fmla="*/ 2668969 h 6901759"/>
              <a:gd name="connsiteX0" fmla="*/ 4381 w 12213274"/>
              <a:gd name="connsiteY0" fmla="*/ 2668969 h 6884913"/>
              <a:gd name="connsiteX1" fmla="*/ 0 w 12213274"/>
              <a:gd name="connsiteY1" fmla="*/ 6114 h 6884913"/>
              <a:gd name="connsiteX2" fmla="*/ 12203820 w 12213274"/>
              <a:gd name="connsiteY2" fmla="*/ 0 h 6884913"/>
              <a:gd name="connsiteX3" fmla="*/ 12213274 w 12213274"/>
              <a:gd name="connsiteY3" fmla="*/ 6860807 h 6884913"/>
              <a:gd name="connsiteX4" fmla="*/ 9679576 w 12213274"/>
              <a:gd name="connsiteY4" fmla="*/ 6877176 h 6884913"/>
              <a:gd name="connsiteX5" fmla="*/ 10084162 w 12213274"/>
              <a:gd name="connsiteY5" fmla="*/ 5375312 h 6884913"/>
              <a:gd name="connsiteX6" fmla="*/ 4381 w 12213274"/>
              <a:gd name="connsiteY6" fmla="*/ 2668969 h 6884913"/>
              <a:gd name="connsiteX0" fmla="*/ 4381 w 12204467"/>
              <a:gd name="connsiteY0" fmla="*/ 2668969 h 6881968"/>
              <a:gd name="connsiteX1" fmla="*/ 0 w 12204467"/>
              <a:gd name="connsiteY1" fmla="*/ 6114 h 6881968"/>
              <a:gd name="connsiteX2" fmla="*/ 12203820 w 12204467"/>
              <a:gd name="connsiteY2" fmla="*/ 0 h 6881968"/>
              <a:gd name="connsiteX3" fmla="*/ 12200574 w 12204467"/>
              <a:gd name="connsiteY3" fmla="*/ 6848107 h 6881968"/>
              <a:gd name="connsiteX4" fmla="*/ 9679576 w 12204467"/>
              <a:gd name="connsiteY4" fmla="*/ 6877176 h 6881968"/>
              <a:gd name="connsiteX5" fmla="*/ 10084162 w 12204467"/>
              <a:gd name="connsiteY5" fmla="*/ 5375312 h 6881968"/>
              <a:gd name="connsiteX6" fmla="*/ 4381 w 12204467"/>
              <a:gd name="connsiteY6" fmla="*/ 2668969 h 6881968"/>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467" h="6868301">
                <a:moveTo>
                  <a:pt x="4381" y="2668969"/>
                </a:moveTo>
                <a:cubicBezTo>
                  <a:pt x="370" y="1080800"/>
                  <a:pt x="4011" y="1594283"/>
                  <a:pt x="0" y="6114"/>
                </a:cubicBezTo>
                <a:lnTo>
                  <a:pt x="12203820" y="0"/>
                </a:lnTo>
                <a:cubicBezTo>
                  <a:pt x="12206971" y="2286936"/>
                  <a:pt x="12197423" y="4561171"/>
                  <a:pt x="12200574" y="6848107"/>
                </a:cubicBezTo>
                <a:cubicBezTo>
                  <a:pt x="12200739" y="6875336"/>
                  <a:pt x="9679048" y="6871175"/>
                  <a:pt x="9679576" y="6858126"/>
                </a:cubicBezTo>
                <a:cubicBezTo>
                  <a:pt x="10086883" y="5381479"/>
                  <a:pt x="10092870" y="5370957"/>
                  <a:pt x="10084162" y="5375312"/>
                </a:cubicBezTo>
                <a:lnTo>
                  <a:pt x="4381" y="26689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5">
            <a:extLst>
              <a:ext uri="{FF2B5EF4-FFF2-40B4-BE49-F238E27FC236}">
                <a16:creationId xmlns:a16="http://schemas.microsoft.com/office/drawing/2014/main" id="{1374452C-DBBF-4359-803E-2F40B78AD97B}"/>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070900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UT19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D480-F122-4955-9B52-236025FBE0D0}"/>
              </a:ext>
            </a:extLst>
          </p:cNvPr>
          <p:cNvSpPr>
            <a:spLocks noGrp="1"/>
          </p:cNvSpPr>
          <p:nvPr>
            <p:ph type="title"/>
          </p:nvPr>
        </p:nvSpPr>
        <p:spPr>
          <a:xfrm>
            <a:off x="457200" y="365126"/>
            <a:ext cx="8229600" cy="1325563"/>
          </a:xfrm>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15530FBA-AA3D-43AC-89B6-682CCF13B599}"/>
              </a:ext>
            </a:extLst>
          </p:cNvPr>
          <p:cNvSpPr>
            <a:spLocks noGrp="1"/>
          </p:cNvSpPr>
          <p:nvPr>
            <p:ph sz="half" idx="1"/>
          </p:nvPr>
        </p:nvSpPr>
        <p:spPr>
          <a:xfrm>
            <a:off x="457200" y="1825625"/>
            <a:ext cx="405765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BA2B9E6-A1AE-4A2C-AE29-BAD7B3139C8C}"/>
              </a:ext>
            </a:extLst>
          </p:cNvPr>
          <p:cNvSpPr>
            <a:spLocks noGrp="1"/>
          </p:cNvSpPr>
          <p:nvPr>
            <p:ph sz="half" idx="2"/>
          </p:nvPr>
        </p:nvSpPr>
        <p:spPr>
          <a:xfrm>
            <a:off x="4629150" y="1825625"/>
            <a:ext cx="4057650" cy="4351338"/>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EDCA2C7C-6300-43A0-911F-AB2B01E44488}"/>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91931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41C7-5902-4D75-A40E-9BA38149C8FE}"/>
              </a:ext>
            </a:extLst>
          </p:cNvPr>
          <p:cNvSpPr>
            <a:spLocks noGrp="1"/>
          </p:cNvSpPr>
          <p:nvPr>
            <p:ph type="title"/>
          </p:nvPr>
        </p:nvSpPr>
        <p:spPr>
          <a:xfrm>
            <a:off x="457200" y="2103438"/>
            <a:ext cx="8229600" cy="1325563"/>
          </a:xfrm>
        </p:spPr>
        <p:txBody>
          <a:bodyPr/>
          <a:lstStyle>
            <a:lvl1pPr>
              <a:defRPr sz="3600"/>
            </a:lvl1pPr>
          </a:lstStyle>
          <a:p>
            <a:r>
              <a:rPr lang="en-US" dirty="0"/>
              <a:t>Click to edit Master title style</a:t>
            </a:r>
          </a:p>
        </p:txBody>
      </p:sp>
      <p:pic>
        <p:nvPicPr>
          <p:cNvPr id="6" name="Picture 6">
            <a:hlinkClick r:id="rId2" action="ppaction://hlinkfile"/>
            <a:extLst>
              <a:ext uri="{FF2B5EF4-FFF2-40B4-BE49-F238E27FC236}">
                <a16:creationId xmlns:a16="http://schemas.microsoft.com/office/drawing/2014/main" id="{2932082E-EC7B-4E82-907C-A6B30335036E}"/>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19E6582D-1D00-43AE-9DF6-EBDF057D0923}"/>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016488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T19_Cooperation">
    <p:bg>
      <p:bgPr>
        <a:blipFill dpi="0" rotWithShape="1">
          <a:blip r:embed="rId2">
            <a:lum/>
          </a:blip>
          <a:srcRect/>
          <a:stretch>
            <a:fillRect l="-34000"/>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hasCustomPrompt="1"/>
          </p:nvPr>
        </p:nvSpPr>
        <p:spPr>
          <a:xfrm>
            <a:off x="228115" y="4114800"/>
            <a:ext cx="2800835" cy="1295400"/>
          </a:xfrm>
        </p:spPr>
        <p:txBody>
          <a:bodyPr/>
          <a:lstStyle>
            <a:lvl1pPr marL="0" indent="0">
              <a:buFont typeface="Arial" panose="020B0604020202020204" pitchFamily="34" charset="0"/>
              <a:buNone/>
              <a:defRPr>
                <a:solidFill>
                  <a:schemeClr val="tx1"/>
                </a:solidFill>
                <a:latin typeface="+mj-lt"/>
              </a:defRPr>
            </a:lvl1pPr>
            <a:lvl2pPr marL="457200" indent="0">
              <a:buFont typeface="Arial" panose="020B0604020202020204" pitchFamily="34" charset="0"/>
              <a:buNone/>
              <a:defRPr>
                <a:solidFill>
                  <a:schemeClr val="tx1"/>
                </a:solidFill>
              </a:defRPr>
            </a:lvl2pPr>
            <a:lvl3pPr marL="914400" indent="0">
              <a:buFont typeface="Arial" panose="020B0604020202020204" pitchFamily="34" charset="0"/>
              <a:buNone/>
              <a:defRPr>
                <a:solidFill>
                  <a:schemeClr val="tx1"/>
                </a:solidFill>
              </a:defRPr>
            </a:lvl3pPr>
            <a:lvl4pPr marL="1371600" indent="0">
              <a:buFont typeface="Arial" panose="020B0604020202020204" pitchFamily="34" charset="0"/>
              <a:buNone/>
              <a:defRPr>
                <a:solidFill>
                  <a:schemeClr val="tx1"/>
                </a:solidFill>
              </a:defRPr>
            </a:lvl4pPr>
            <a:lvl5pPr marL="1828800" indent="0">
              <a:buFont typeface="Arial" panose="020B0604020202020204" pitchFamily="34" charset="0"/>
              <a:buNone/>
              <a:defRPr>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2588977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T19_White_Logo on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7FF3CF-7261-4C31-BA96-1D26E5283625}"/>
              </a:ext>
            </a:extLst>
          </p:cNvPr>
          <p:cNvSpPr>
            <a:spLocks noGrp="1"/>
          </p:cNvSpPr>
          <p:nvPr>
            <p:ph type="pic" sz="quarter" idx="10"/>
          </p:nvPr>
        </p:nvSpPr>
        <p:spPr>
          <a:xfrm>
            <a:off x="0" y="0"/>
            <a:ext cx="9144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417991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T19_White_Logo on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2A3322E5-CA0B-4FC7-BB6F-1C415A6CD34F}"/>
              </a:ext>
            </a:extLst>
          </p:cNvPr>
          <p:cNvSpPr>
            <a:spLocks noGrp="1"/>
          </p:cNvSpPr>
          <p:nvPr>
            <p:ph type="media" sz="quarter" idx="10"/>
          </p:nvPr>
        </p:nvSpPr>
        <p:spPr>
          <a:xfrm>
            <a:off x="0" y="0"/>
            <a:ext cx="9144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670191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T19_Thanks">
    <p:bg>
      <p:bgPr>
        <a:blipFill dpi="0" rotWithShape="1">
          <a:blip r:embed="rId2">
            <a:lum/>
          </a:blip>
          <a:srcRect/>
          <a:stretch>
            <a:fillRect r="-34000"/>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hasCustomPrompt="1"/>
          </p:nvPr>
        </p:nvSpPr>
        <p:spPr>
          <a:xfrm>
            <a:off x="228116" y="1371600"/>
            <a:ext cx="3658084" cy="2743200"/>
          </a:xfrm>
        </p:spPr>
        <p:txBody>
          <a:bodyPr/>
          <a:lstStyle>
            <a:lvl1pPr marL="0" indent="0">
              <a:buFont typeface="Arial" panose="020B0604020202020204" pitchFamily="34" charset="0"/>
              <a:buNone/>
              <a:defRPr sz="2800">
                <a:solidFill>
                  <a:schemeClr val="tx1"/>
                </a:solidFill>
                <a:latin typeface="+mj-lt"/>
              </a:defRPr>
            </a:lvl1pPr>
            <a:lvl2pPr marL="457200" indent="0">
              <a:buFont typeface="Arial" panose="020B0604020202020204" pitchFamily="34" charset="0"/>
              <a:buNone/>
              <a:defRPr>
                <a:solidFill>
                  <a:schemeClr val="tx1"/>
                </a:solidFill>
              </a:defRPr>
            </a:lvl2pPr>
            <a:lvl3pPr marL="914400" indent="0">
              <a:buFont typeface="Arial" panose="020B0604020202020204" pitchFamily="34" charset="0"/>
              <a:buNone/>
              <a:defRPr>
                <a:solidFill>
                  <a:schemeClr val="tx1"/>
                </a:solidFill>
              </a:defRPr>
            </a:lvl3pPr>
            <a:lvl4pPr marL="1371600" indent="0">
              <a:buFont typeface="Arial" panose="020B0604020202020204" pitchFamily="34" charset="0"/>
              <a:buNone/>
              <a:defRPr>
                <a:solidFill>
                  <a:schemeClr val="tx1"/>
                </a:solidFill>
              </a:defRPr>
            </a:lvl4pPr>
            <a:lvl5pPr marL="1828800" indent="0">
              <a:buFont typeface="Arial" panose="020B0604020202020204" pitchFamily="34" charset="0"/>
              <a:buNone/>
              <a:defRPr>
                <a:solidFill>
                  <a:schemeClr val="tx1"/>
                </a:solidFill>
              </a:defRPr>
            </a:lvl5pPr>
          </a:lstStyle>
          <a:p>
            <a:pPr lvl="0"/>
            <a:r>
              <a:rPr lang="en-US" dirty="0"/>
              <a:t>Edit Master text styles</a:t>
            </a:r>
          </a:p>
        </p:txBody>
      </p:sp>
      <p:pic>
        <p:nvPicPr>
          <p:cNvPr id="3" name="Picture 6">
            <a:hlinkClick r:id="rId3" action="ppaction://hlinkfile"/>
            <a:extLst>
              <a:ext uri="{FF2B5EF4-FFF2-40B4-BE49-F238E27FC236}">
                <a16:creationId xmlns:a16="http://schemas.microsoft.com/office/drawing/2014/main" id="{6EBA2D69-2A0B-47F5-B25A-2F7129918010}"/>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78212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T19_Start_02">
    <p:bg>
      <p:bgPr>
        <a:blipFill dpi="0" rotWithShape="0">
          <a:blip r:embed="rId2">
            <a:lum/>
          </a:blip>
          <a:srcRect/>
          <a:stretch>
            <a:fillRect l="-10000" r="-17000"/>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572000" y="763200"/>
            <a:ext cx="4114800" cy="2387600"/>
          </a:xfrm>
        </p:spPr>
        <p:txBody>
          <a:bodyPr anchor="b"/>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571999" y="3243600"/>
            <a:ext cx="41148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581686" y="6279425"/>
            <a:ext cx="20574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5795962" y="5029200"/>
            <a:ext cx="2890838"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nimi</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5795963" y="5507670"/>
            <a:ext cx="2890837"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amet</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4572000" y="5029200"/>
            <a:ext cx="1028700" cy="1143001"/>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564699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T19_Thanks_empty">
    <p:bg>
      <p:bgPr>
        <a:blipFill dpi="0" rotWithShape="1">
          <a:blip r:embed="rId2">
            <a:lum/>
          </a:blip>
          <a:srcRect/>
          <a:stretch>
            <a:fillRect l="-10000" r="-17000"/>
          </a:stretch>
        </a:blipFill>
        <a:effectLst/>
      </p:bgPr>
    </p:bg>
    <p:spTree>
      <p:nvGrpSpPr>
        <p:cNvPr id="1" name=""/>
        <p:cNvGrpSpPr/>
        <p:nvPr/>
      </p:nvGrpSpPr>
      <p:grpSpPr>
        <a:xfrm>
          <a:off x="0" y="0"/>
          <a:ext cx="0" cy="0"/>
          <a:chOff x="0" y="0"/>
          <a:chExt cx="0" cy="0"/>
        </a:xfrm>
      </p:grpSpPr>
      <p:pic>
        <p:nvPicPr>
          <p:cNvPr id="3" name="Picture 6">
            <a:hlinkClick r:id="rId3" action="ppaction://hlinkfile"/>
            <a:extLst>
              <a:ext uri="{FF2B5EF4-FFF2-40B4-BE49-F238E27FC236}">
                <a16:creationId xmlns:a16="http://schemas.microsoft.com/office/drawing/2014/main" id="{6EBA2D69-2A0B-47F5-B25A-2F7129918010}"/>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
        <p:nvSpPr>
          <p:cNvPr id="6" name="Text Placeholder 9">
            <a:extLst>
              <a:ext uri="{FF2B5EF4-FFF2-40B4-BE49-F238E27FC236}">
                <a16:creationId xmlns:a16="http://schemas.microsoft.com/office/drawing/2014/main" id="{4AB75798-8412-435B-880D-FC2BE56FF084}"/>
              </a:ext>
            </a:extLst>
          </p:cNvPr>
          <p:cNvSpPr>
            <a:spLocks noGrp="1"/>
          </p:cNvSpPr>
          <p:nvPr>
            <p:ph type="body" sz="quarter" idx="10" hasCustomPrompt="1"/>
          </p:nvPr>
        </p:nvSpPr>
        <p:spPr>
          <a:xfrm>
            <a:off x="2514600" y="2743200"/>
            <a:ext cx="4114800" cy="4800600"/>
          </a:xfrm>
        </p:spPr>
        <p:txBody>
          <a:bodyPr/>
          <a:lstStyle>
            <a:lvl1pPr marL="0" indent="0" algn="ctr">
              <a:buFontTx/>
              <a:buNone/>
              <a:defRPr>
                <a:solidFill>
                  <a:schemeClr val="bg1"/>
                </a:solidFill>
                <a:latin typeface="+mj-lt"/>
              </a:defRPr>
            </a:lvl1pPr>
            <a:lvl2pPr marL="457200" indent="0" algn="ctr">
              <a:buFontTx/>
              <a:buNone/>
              <a:defRPr>
                <a:solidFill>
                  <a:schemeClr val="bg1"/>
                </a:solidFill>
                <a:latin typeface="+mj-lt"/>
              </a:defRPr>
            </a:lvl2pPr>
            <a:lvl3pPr marL="914400" indent="0" algn="ctr">
              <a:buFontTx/>
              <a:buNone/>
              <a:defRPr>
                <a:solidFill>
                  <a:schemeClr val="bg1"/>
                </a:solidFill>
                <a:latin typeface="+mj-lt"/>
              </a:defRPr>
            </a:lvl3pPr>
            <a:lvl4pPr marL="1371600" indent="0" algn="ctr">
              <a:buFontTx/>
              <a:buNone/>
              <a:defRPr>
                <a:solidFill>
                  <a:schemeClr val="bg1"/>
                </a:solidFill>
                <a:latin typeface="+mj-lt"/>
              </a:defRPr>
            </a:lvl4pPr>
            <a:lvl5pPr marL="1828800" indent="0" algn="ctr">
              <a:buFontTx/>
              <a:buNone/>
              <a:defRPr>
                <a:solidFill>
                  <a:schemeClr val="bg1"/>
                </a:solidFill>
                <a:latin typeface="+mj-lt"/>
              </a:defRPr>
            </a:lvl5pPr>
          </a:lstStyle>
          <a:p>
            <a:pPr lvl="0"/>
            <a:r>
              <a:rPr lang="en-US" dirty="0"/>
              <a:t>Edit Master text styles</a:t>
            </a:r>
          </a:p>
        </p:txBody>
      </p:sp>
    </p:spTree>
    <p:extLst>
      <p:ext uri="{BB962C8B-B14F-4D97-AF65-F5344CB8AC3E}">
        <p14:creationId xmlns:p14="http://schemas.microsoft.com/office/powerpoint/2010/main" val="133167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T19_Start_03">
    <p:bg>
      <p:bgPr>
        <a:blipFill dpi="0" rotWithShape="0">
          <a:blip r:embed="rId2">
            <a:lum/>
          </a:blip>
          <a:srcRect/>
          <a:stretch>
            <a:fillRect l="-10000" r="-17000"/>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3543300" y="457200"/>
            <a:ext cx="5143500" cy="2693600"/>
          </a:xfrm>
        </p:spPr>
        <p:txBody>
          <a:bodyPr anchor="b"/>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3543299" y="3243600"/>
            <a:ext cx="5143500" cy="22428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3543300" y="6279425"/>
            <a:ext cx="3095786" cy="365125"/>
          </a:xfrm>
        </p:spPr>
        <p:txBody>
          <a:bodyPr/>
          <a:lstStyle>
            <a:lvl1pPr>
              <a:defRPr sz="1600">
                <a:solidFill>
                  <a:schemeClr val="accent1"/>
                </a:solidFill>
              </a:defRPr>
            </a:lvl1pPr>
          </a:lstStyle>
          <a:p>
            <a:pPr>
              <a:defRPr/>
            </a:pPr>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51586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T19_Start04">
    <p:bg>
      <p:bgPr>
        <a:blipFill dpi="0" rotWithShape="0">
          <a:blip r:embed="rId2">
            <a:lum/>
          </a:blip>
          <a:srcRect/>
          <a:stretch>
            <a:fillRect l="-10000" r="-17000"/>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3028951" y="1338130"/>
            <a:ext cx="5657849" cy="1812670"/>
          </a:xfrm>
        </p:spPr>
        <p:txBody>
          <a:bodyPr anchor="b"/>
          <a:lstStyle>
            <a:lvl1pPr algn="l">
              <a:defRPr sz="4800" baseline="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3028950" y="3243600"/>
            <a:ext cx="565785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3028948" y="6279425"/>
            <a:ext cx="1552739" cy="349976"/>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3028949" y="5029199"/>
            <a:ext cx="5657850" cy="371246"/>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nimi</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3028948" y="5507670"/>
            <a:ext cx="5657851"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amet</a:t>
            </a:r>
            <a:endParaRPr lang="en-US" dirty="0"/>
          </a:p>
        </p:txBody>
      </p:sp>
      <p:sp>
        <p:nvSpPr>
          <p:cNvPr id="9" name="Picture Placeholder 15">
            <a:extLst>
              <a:ext uri="{FF2B5EF4-FFF2-40B4-BE49-F238E27FC236}">
                <a16:creationId xmlns:a16="http://schemas.microsoft.com/office/drawing/2014/main" id="{58E1C34A-6EC6-4BCF-BEAC-BE1AAFCC3023}"/>
              </a:ext>
            </a:extLst>
          </p:cNvPr>
          <p:cNvSpPr>
            <a:spLocks noGrp="1"/>
          </p:cNvSpPr>
          <p:nvPr>
            <p:ph type="pic" sz="quarter" idx="13"/>
          </p:nvPr>
        </p:nvSpPr>
        <p:spPr>
          <a:xfrm>
            <a:off x="1828800" y="5029199"/>
            <a:ext cx="1028700" cy="1143002"/>
          </a:xfrm>
        </p:spPr>
        <p:txBody>
          <a:bodyPr/>
          <a:lstStyle>
            <a:lvl1pPr marL="0" indent="0">
              <a:buNone/>
              <a:defRPr sz="1600"/>
            </a:lvl1pPr>
          </a:lstStyle>
          <a:p>
            <a:endParaRPr lang="en-US" dirty="0"/>
          </a:p>
        </p:txBody>
      </p:sp>
      <p:sp>
        <p:nvSpPr>
          <p:cNvPr id="10" name="Slide Number Placeholder 5">
            <a:extLst>
              <a:ext uri="{FF2B5EF4-FFF2-40B4-BE49-F238E27FC236}">
                <a16:creationId xmlns:a16="http://schemas.microsoft.com/office/drawing/2014/main" id="{9B2E460E-E06F-4758-B53F-7F3D23D193E2}"/>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31415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UT19_Section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3028950" y="847726"/>
            <a:ext cx="5657851" cy="2870199"/>
          </a:xfrm>
        </p:spPr>
        <p:txBody>
          <a:bodyPr anchor="b"/>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3028949" y="3810000"/>
            <a:ext cx="5657852" cy="2362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6">
            <a:hlinkClick r:id="rId2" action="ppaction://hlinkfile"/>
            <a:extLst>
              <a:ext uri="{FF2B5EF4-FFF2-40B4-BE49-F238E27FC236}">
                <a16:creationId xmlns:a16="http://schemas.microsoft.com/office/drawing/2014/main" id="{80A22134-660B-472B-8B6B-06908AA937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3AA916E9-F087-4FBE-94E2-5BBEA79EEA73}"/>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1110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UT19_Sectionhead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8FF21-948A-4E2D-B75A-CE619EF0B4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413" y="-344614"/>
            <a:ext cx="13478257" cy="7581519"/>
          </a:xfrm>
          <a:prstGeom prst="rect">
            <a:avLst/>
          </a:prstGeom>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3029400" y="847726"/>
            <a:ext cx="5609926" cy="2870199"/>
          </a:xfrm>
        </p:spPr>
        <p:txBody>
          <a:bodyPr anchor="b"/>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3029400" y="3810000"/>
            <a:ext cx="5609927" cy="23622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6">
            <a:hlinkClick r:id="rId3" action="ppaction://hlinkfile"/>
            <a:extLst>
              <a:ext uri="{FF2B5EF4-FFF2-40B4-BE49-F238E27FC236}">
                <a16:creationId xmlns:a16="http://schemas.microsoft.com/office/drawing/2014/main" id="{7EB4ED5F-F487-4940-A79D-F008B34916D7}"/>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324000" y="360000"/>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6DEA9CA-D5C2-41E8-AC9B-30436F4418BC}"/>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15639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T19_Imag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3028950" y="365126"/>
            <a:ext cx="5657850" cy="1325563"/>
          </a:xfrm>
        </p:spPr>
        <p:txBody>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28950" y="1828800"/>
            <a:ext cx="565785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0" y="0"/>
            <a:ext cx="2857500" cy="6858000"/>
          </a:xfrm>
        </p:spPr>
        <p:txBody>
          <a:bodyPr/>
          <a:lstStyle>
            <a:lvl1pPr marL="0" indent="0">
              <a:buNone/>
              <a:defRPr/>
            </a:lvl1pPr>
          </a:lstStyle>
          <a:p>
            <a:endParaRPr lang="en-US" dirty="0"/>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885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T19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58F66E-D844-4CF8-9DF9-50F522F7AF79}"/>
              </a:ext>
            </a:extLst>
          </p:cNvPr>
          <p:cNvSpPr>
            <a:spLocks noGrp="1"/>
          </p:cNvSpPr>
          <p:nvPr>
            <p:ph type="title"/>
          </p:nvPr>
        </p:nvSpPr>
        <p:spPr>
          <a:xfrm>
            <a:off x="457200" y="381000"/>
            <a:ext cx="8229600" cy="685800"/>
          </a:xfrm>
        </p:spPr>
        <p:txBody>
          <a:bodyPr/>
          <a:lstStyle>
            <a:lvl1pPr>
              <a:defRPr sz="3600"/>
            </a:lvl1pPr>
          </a:lstStyle>
          <a:p>
            <a:r>
              <a:rPr lang="en-US" dirty="0"/>
              <a:t>Click to edit Master title style</a:t>
            </a:r>
          </a:p>
        </p:txBody>
      </p:sp>
      <p:sp>
        <p:nvSpPr>
          <p:cNvPr id="7" name="Text Placeholder 9">
            <a:extLst>
              <a:ext uri="{FF2B5EF4-FFF2-40B4-BE49-F238E27FC236}">
                <a16:creationId xmlns:a16="http://schemas.microsoft.com/office/drawing/2014/main" id="{2006B4A6-F6A0-4DF3-8EFE-2DFA6EDA86F3}"/>
              </a:ext>
            </a:extLst>
          </p:cNvPr>
          <p:cNvSpPr>
            <a:spLocks noGrp="1"/>
          </p:cNvSpPr>
          <p:nvPr>
            <p:ph type="body" sz="quarter" idx="10"/>
          </p:nvPr>
        </p:nvSpPr>
        <p:spPr>
          <a:xfrm>
            <a:off x="457200" y="1219200"/>
            <a:ext cx="8229600" cy="49530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D39E0658-81CE-4FDC-B4D0-938929781D24}"/>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14444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T19_Title and Content_Dar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58F66E-D844-4CF8-9DF9-50F522F7AF79}"/>
              </a:ext>
            </a:extLst>
          </p:cNvPr>
          <p:cNvSpPr>
            <a:spLocks noGrp="1"/>
          </p:cNvSpPr>
          <p:nvPr>
            <p:ph type="title"/>
          </p:nvPr>
        </p:nvSpPr>
        <p:spPr>
          <a:xfrm>
            <a:off x="457200" y="381000"/>
            <a:ext cx="8229600" cy="685800"/>
          </a:xfrm>
        </p:spPr>
        <p:txBody>
          <a:bodyPr/>
          <a:lstStyle>
            <a:lvl1pPr>
              <a:defRPr>
                <a:solidFill>
                  <a:schemeClr val="bg1"/>
                </a:solidFill>
              </a:defRPr>
            </a:lvl1pPr>
          </a:lstStyle>
          <a:p>
            <a:r>
              <a:rPr lang="en-US" dirty="0"/>
              <a:t>Click to edit Master title style</a:t>
            </a:r>
          </a:p>
        </p:txBody>
      </p:sp>
      <p:sp>
        <p:nvSpPr>
          <p:cNvPr id="7" name="Text Placeholder 9">
            <a:extLst>
              <a:ext uri="{FF2B5EF4-FFF2-40B4-BE49-F238E27FC236}">
                <a16:creationId xmlns:a16="http://schemas.microsoft.com/office/drawing/2014/main" id="{2006B4A6-F6A0-4DF3-8EFE-2DFA6EDA86F3}"/>
              </a:ext>
            </a:extLst>
          </p:cNvPr>
          <p:cNvSpPr>
            <a:spLocks noGrp="1"/>
          </p:cNvSpPr>
          <p:nvPr>
            <p:ph type="body" sz="quarter" idx="10"/>
          </p:nvPr>
        </p:nvSpPr>
        <p:spPr>
          <a:xfrm>
            <a:off x="457200" y="1219200"/>
            <a:ext cx="8229600" cy="49530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D39E0658-81CE-4FDC-B4D0-938929781D24}"/>
              </a:ext>
            </a:extLst>
          </p:cNvPr>
          <p:cNvSpPr>
            <a:spLocks noGrp="1"/>
          </p:cNvSpPr>
          <p:nvPr>
            <p:ph type="sldNum" sz="quarter" idx="4"/>
          </p:nvPr>
        </p:nvSpPr>
        <p:spPr>
          <a:xfrm>
            <a:off x="7658100" y="6279424"/>
            <a:ext cx="10287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68412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8A841E-D890-4E99-9E1F-0DB70974BEDC}"/>
              </a:ext>
            </a:extLst>
          </p:cNvPr>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D1639F06-EA6C-4DE7-9585-BB74C1D86ECE}"/>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74CBB18-A9BE-4E26-AEF0-685B460BE63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ADC2685-CBD5-44D1-8549-850B27C75DA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3CEBC4-24A6-4347-B47E-79B2708B9B7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DBB38E-37F0-4099-9E14-30415241E9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25" r:id="rId2"/>
    <p:sldLayoutId id="2147483726" r:id="rId3"/>
    <p:sldLayoutId id="2147483713" r:id="rId4"/>
    <p:sldLayoutId id="2147483712" r:id="rId5"/>
    <p:sldLayoutId id="2147483714" r:id="rId6"/>
    <p:sldLayoutId id="2147483703" r:id="rId7"/>
    <p:sldLayoutId id="2147483723" r:id="rId8"/>
    <p:sldLayoutId id="2147483728" r:id="rId9"/>
    <p:sldLayoutId id="2147483716" r:id="rId10"/>
    <p:sldLayoutId id="2147483720" r:id="rId11"/>
    <p:sldLayoutId id="2147483715" r:id="rId12"/>
    <p:sldLayoutId id="2147483704" r:id="rId13"/>
    <p:sldLayoutId id="2147483705" r:id="rId14"/>
    <p:sldLayoutId id="2147483707" r:id="rId15"/>
    <p:sldLayoutId id="2147483722" r:id="rId16"/>
    <p:sldLayoutId id="2147483717" r:id="rId17"/>
    <p:sldLayoutId id="2147483724" r:id="rId18"/>
    <p:sldLayoutId id="2147483721" r:id="rId19"/>
    <p:sldLayoutId id="2147483727" r:id="rId2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2pPr>
      <a:lvl3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3pPr>
      <a:lvl4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4pPr>
      <a:lvl5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5pPr>
      <a:lvl6pPr marL="457200" algn="l" rtl="0" fontAlgn="base">
        <a:lnSpc>
          <a:spcPct val="90000"/>
        </a:lnSpc>
        <a:spcBef>
          <a:spcPct val="0"/>
        </a:spcBef>
        <a:spcAft>
          <a:spcPct val="0"/>
        </a:spcAft>
        <a:defRPr sz="4400">
          <a:solidFill>
            <a:schemeClr val="tx1"/>
          </a:solidFill>
          <a:latin typeface="Rubik Bold" panose="00000800000000000000" pitchFamily="2" charset="-79"/>
        </a:defRPr>
      </a:lvl6pPr>
      <a:lvl7pPr marL="914400" algn="l" rtl="0" fontAlgn="base">
        <a:lnSpc>
          <a:spcPct val="90000"/>
        </a:lnSpc>
        <a:spcBef>
          <a:spcPct val="0"/>
        </a:spcBef>
        <a:spcAft>
          <a:spcPct val="0"/>
        </a:spcAft>
        <a:defRPr sz="4400">
          <a:solidFill>
            <a:schemeClr val="tx1"/>
          </a:solidFill>
          <a:latin typeface="Rubik Bold" panose="00000800000000000000" pitchFamily="2" charset="-79"/>
        </a:defRPr>
      </a:lvl7pPr>
      <a:lvl8pPr marL="1371600" algn="l" rtl="0" fontAlgn="base">
        <a:lnSpc>
          <a:spcPct val="90000"/>
        </a:lnSpc>
        <a:spcBef>
          <a:spcPct val="0"/>
        </a:spcBef>
        <a:spcAft>
          <a:spcPct val="0"/>
        </a:spcAft>
        <a:defRPr sz="4400">
          <a:solidFill>
            <a:schemeClr val="tx1"/>
          </a:solidFill>
          <a:latin typeface="Rubik Bold" panose="00000800000000000000" pitchFamily="2" charset="-79"/>
        </a:defRPr>
      </a:lvl8pPr>
      <a:lvl9pPr marL="1828800" algn="l" rtl="0" fontAlgn="base">
        <a:lnSpc>
          <a:spcPct val="90000"/>
        </a:lnSpc>
        <a:spcBef>
          <a:spcPct val="0"/>
        </a:spcBef>
        <a:spcAft>
          <a:spcPct val="0"/>
        </a:spcAft>
        <a:defRPr sz="4400">
          <a:solidFill>
            <a:schemeClr val="tx1"/>
          </a:solidFill>
          <a:latin typeface="Rubik Bold" panose="00000800000000000000" pitchFamily="2" charset="-79"/>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maigi.vija@ut.ee"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3807-A02C-476D-81C5-8D4131EF6E0A}"/>
              </a:ext>
            </a:extLst>
          </p:cNvPr>
          <p:cNvSpPr>
            <a:spLocks noGrp="1"/>
          </p:cNvSpPr>
          <p:nvPr>
            <p:ph type="ctrTitle"/>
          </p:nvPr>
        </p:nvSpPr>
        <p:spPr>
          <a:xfrm>
            <a:off x="3657600" y="2133600"/>
            <a:ext cx="5170310" cy="2221299"/>
          </a:xfrm>
        </p:spPr>
        <p:txBody>
          <a:bodyPr/>
          <a:lstStyle/>
          <a:p>
            <a:r>
              <a:rPr lang="en-US" sz="4000" dirty="0" err="1">
                <a:solidFill>
                  <a:srgbClr val="000000"/>
                </a:solidFill>
                <a:latin typeface="Times New Roman"/>
                <a:cs typeface="Times New Roman"/>
              </a:rPr>
              <a:t>Vikipeedia</a:t>
            </a:r>
            <a:r>
              <a:rPr lang="en-US" sz="4000" dirty="0">
                <a:solidFill>
                  <a:srgbClr val="000000"/>
                </a:solidFill>
                <a:latin typeface="Times New Roman"/>
                <a:cs typeface="Times New Roman"/>
              </a:rPr>
              <a:t> </a:t>
            </a:r>
            <a:r>
              <a:rPr lang="en-US" sz="4000" dirty="0" err="1">
                <a:solidFill>
                  <a:srgbClr val="000000"/>
                </a:solidFill>
                <a:latin typeface="Times New Roman"/>
                <a:cs typeface="Times New Roman"/>
              </a:rPr>
              <a:t>kasutamine</a:t>
            </a:r>
            <a:r>
              <a:rPr lang="en-US" sz="4000" dirty="0">
                <a:solidFill>
                  <a:srgbClr val="000000"/>
                </a:solidFill>
                <a:latin typeface="Times New Roman"/>
                <a:cs typeface="Times New Roman"/>
              </a:rPr>
              <a:t> </a:t>
            </a:r>
            <a:r>
              <a:rPr lang="en-US" sz="4000" dirty="0" err="1">
                <a:solidFill>
                  <a:srgbClr val="000000"/>
                </a:solidFill>
                <a:latin typeface="Times New Roman"/>
                <a:cs typeface="Times New Roman"/>
              </a:rPr>
              <a:t>isiklikel</a:t>
            </a:r>
            <a:r>
              <a:rPr lang="en-US" sz="4000" dirty="0">
                <a:solidFill>
                  <a:srgbClr val="000000"/>
                </a:solidFill>
                <a:latin typeface="Times New Roman"/>
                <a:cs typeface="Times New Roman"/>
              </a:rPr>
              <a:t> </a:t>
            </a:r>
            <a:r>
              <a:rPr lang="en-US" sz="4000" dirty="0" err="1">
                <a:solidFill>
                  <a:srgbClr val="000000"/>
                </a:solidFill>
                <a:latin typeface="Times New Roman"/>
                <a:cs typeface="Times New Roman"/>
              </a:rPr>
              <a:t>eesmärkidel</a:t>
            </a:r>
            <a:r>
              <a:rPr lang="en-US" sz="4000" dirty="0">
                <a:solidFill>
                  <a:srgbClr val="000000"/>
                </a:solidFill>
                <a:latin typeface="Times New Roman"/>
                <a:cs typeface="Times New Roman"/>
              </a:rPr>
              <a:t> ja </a:t>
            </a:r>
            <a:r>
              <a:rPr lang="en-US" sz="4000" dirty="0" err="1">
                <a:solidFill>
                  <a:srgbClr val="000000"/>
                </a:solidFill>
                <a:latin typeface="Times New Roman"/>
                <a:cs typeface="Times New Roman"/>
              </a:rPr>
              <a:t>õppetöös</a:t>
            </a:r>
            <a:r>
              <a:rPr lang="en-US" sz="4000" dirty="0">
                <a:solidFill>
                  <a:srgbClr val="000000"/>
                </a:solidFill>
                <a:latin typeface="Times New Roman"/>
                <a:cs typeface="Times New Roman"/>
              </a:rPr>
              <a:t>: </a:t>
            </a:r>
            <a:r>
              <a:rPr lang="en-US" sz="4000" dirty="0" err="1">
                <a:solidFill>
                  <a:srgbClr val="000000"/>
                </a:solidFill>
                <a:latin typeface="Times New Roman"/>
                <a:cs typeface="Times New Roman"/>
              </a:rPr>
              <a:t>õpetajate</a:t>
            </a:r>
            <a:r>
              <a:rPr lang="en-US" sz="4000" dirty="0">
                <a:solidFill>
                  <a:srgbClr val="000000"/>
                </a:solidFill>
                <a:latin typeface="Times New Roman"/>
                <a:cs typeface="Times New Roman"/>
              </a:rPr>
              <a:t> </a:t>
            </a:r>
            <a:r>
              <a:rPr lang="en-US" sz="4000" dirty="0" err="1">
                <a:solidFill>
                  <a:srgbClr val="000000"/>
                </a:solidFill>
                <a:latin typeface="Times New Roman"/>
                <a:cs typeface="Times New Roman"/>
              </a:rPr>
              <a:t>kogemused</a:t>
            </a:r>
            <a:endParaRPr lang="en-US" sz="4000" dirty="0" err="1"/>
          </a:p>
        </p:txBody>
      </p:sp>
      <p:sp>
        <p:nvSpPr>
          <p:cNvPr id="3" name="Subtitle 2">
            <a:extLst>
              <a:ext uri="{FF2B5EF4-FFF2-40B4-BE49-F238E27FC236}">
                <a16:creationId xmlns:a16="http://schemas.microsoft.com/office/drawing/2014/main" id="{BDB2F574-AF8A-40A7-BDA5-17602E0DD4C5}"/>
              </a:ext>
            </a:extLst>
          </p:cNvPr>
          <p:cNvSpPr>
            <a:spLocks noGrp="1"/>
          </p:cNvSpPr>
          <p:nvPr>
            <p:ph type="subTitle" idx="1"/>
          </p:nvPr>
        </p:nvSpPr>
        <p:spPr>
          <a:xfrm>
            <a:off x="3066580" y="4598265"/>
            <a:ext cx="5620220" cy="943529"/>
          </a:xfrm>
        </p:spPr>
        <p:txBody>
          <a:bodyPr/>
          <a:lstStyle/>
          <a:p>
            <a:pPr algn="ctr"/>
            <a:r>
              <a:rPr lang="en-US" b="1" dirty="0">
                <a:ea typeface="+mn-lt"/>
                <a:cs typeface="+mn-lt"/>
              </a:rPr>
              <a:t>Maigi Vija</a:t>
            </a:r>
            <a:endParaRPr lang="en-US" b="1" dirty="0">
              <a:cs typeface="Arial"/>
            </a:endParaRPr>
          </a:p>
          <a:p>
            <a:pPr algn="ctr"/>
            <a:r>
              <a:rPr lang="en-US" sz="2000" dirty="0">
                <a:cs typeface="Arial"/>
              </a:rPr>
              <a:t>Tartu </a:t>
            </a:r>
            <a:r>
              <a:rPr lang="en-US" sz="2000" dirty="0" err="1">
                <a:cs typeface="Arial"/>
              </a:rPr>
              <a:t>Ülikool</a:t>
            </a:r>
            <a:endParaRPr lang="en-US" sz="2000" dirty="0">
              <a:cs typeface="Arial"/>
            </a:endParaRPr>
          </a:p>
          <a:p>
            <a:endParaRPr lang="en-US" dirty="0">
              <a:cs typeface="Arial"/>
            </a:endParaRPr>
          </a:p>
        </p:txBody>
      </p:sp>
      <p:sp>
        <p:nvSpPr>
          <p:cNvPr id="7" name="Date Placeholder 6">
            <a:extLst>
              <a:ext uri="{FF2B5EF4-FFF2-40B4-BE49-F238E27FC236}">
                <a16:creationId xmlns:a16="http://schemas.microsoft.com/office/drawing/2014/main" id="{3987D592-ECA3-4A0E-BBFE-0E346F8CCADE}"/>
              </a:ext>
            </a:extLst>
          </p:cNvPr>
          <p:cNvSpPr>
            <a:spLocks noGrp="1"/>
          </p:cNvSpPr>
          <p:nvPr>
            <p:ph type="dt" sz="half" idx="10"/>
          </p:nvPr>
        </p:nvSpPr>
        <p:spPr>
          <a:xfrm>
            <a:off x="3733800" y="6096000"/>
            <a:ext cx="4495800" cy="457201"/>
          </a:xfrm>
        </p:spPr>
        <p:txBody>
          <a:bodyPr/>
          <a:lstStyle/>
          <a:p>
            <a:pPr algn="ctr">
              <a:defRPr/>
            </a:pPr>
            <a:r>
              <a:rPr lang="et-EE" sz="1400" dirty="0"/>
              <a:t>20. rakenduslingvistika kevadkonverents</a:t>
            </a:r>
          </a:p>
          <a:p>
            <a:pPr algn="ctr">
              <a:defRPr/>
            </a:pPr>
            <a:r>
              <a:rPr lang="et-EE" sz="1400" dirty="0"/>
              <a:t>28.04.2023</a:t>
            </a:r>
            <a:endParaRPr lang="en-US" sz="1400" dirty="0"/>
          </a:p>
        </p:txBody>
      </p:sp>
      <p:sp>
        <p:nvSpPr>
          <p:cNvPr id="8" name="Slide Number Placeholder 7">
            <a:extLst>
              <a:ext uri="{FF2B5EF4-FFF2-40B4-BE49-F238E27FC236}">
                <a16:creationId xmlns:a16="http://schemas.microsoft.com/office/drawing/2014/main" id="{41B9F391-5497-4F1D-BDB5-D13C8120CF22}"/>
              </a:ext>
            </a:extLst>
          </p:cNvPr>
          <p:cNvSpPr>
            <a:spLocks noGrp="1"/>
          </p:cNvSpPr>
          <p:nvPr>
            <p:ph type="sldNum" sz="quarter" idx="4"/>
          </p:nvPr>
        </p:nvSpPr>
        <p:spPr/>
        <p:txBody>
          <a:bodyPr/>
          <a:lstStyle/>
          <a:p>
            <a:pPr>
              <a:defRPr/>
            </a:pPr>
            <a:fld id="{DADBB38E-37F0-4099-9E14-30415241E9AC}" type="slidenum">
              <a:rPr lang="en-US" smtClean="0"/>
              <a:pPr>
                <a:defRPr/>
              </a:pPr>
              <a:t>1</a:t>
            </a:fld>
            <a:endParaRPr lang="en-US" dirty="0"/>
          </a:p>
        </p:txBody>
      </p:sp>
    </p:spTree>
    <p:extLst>
      <p:ext uri="{BB962C8B-B14F-4D97-AF65-F5344CB8AC3E}">
        <p14:creationId xmlns:p14="http://schemas.microsoft.com/office/powerpoint/2010/main" val="251425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959321" y="685800"/>
            <a:ext cx="7426443" cy="502376"/>
          </a:xfrm>
        </p:spPr>
        <p:txBody>
          <a:bodyPr/>
          <a:lstStyle/>
          <a:p>
            <a:pPr algn="ctr"/>
            <a:br>
              <a:rPr lang="en-US" sz="2800" dirty="0">
                <a:latin typeface="Arial"/>
                <a:ea typeface="+mj-lt"/>
                <a:cs typeface="+mj-lt"/>
              </a:rPr>
            </a:br>
            <a:br>
              <a:rPr lang="en-US" sz="2800" dirty="0">
                <a:latin typeface="Arial"/>
                <a:ea typeface="+mj-lt"/>
                <a:cs typeface="+mj-lt"/>
              </a:rPr>
            </a:br>
            <a:r>
              <a:rPr lang="et-EE" sz="2800" b="1" dirty="0">
                <a:latin typeface="Arial"/>
                <a:ea typeface="+mj-lt"/>
                <a:cs typeface="+mj-lt"/>
              </a:rPr>
              <a:t>KOKKUVÕTE</a:t>
            </a:r>
            <a:endParaRPr lang="en-US" sz="2800" b="1" dirty="0">
              <a:latin typeface="Arial"/>
              <a:ea typeface="+mj-lt"/>
              <a:cs typeface="+mj-lt"/>
            </a:endParaRPr>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381000" y="1371600"/>
            <a:ext cx="8382000" cy="4800600"/>
          </a:xfrm>
        </p:spPr>
        <p:txBody>
          <a:bodyPr/>
          <a:lstStyle/>
          <a:p>
            <a:r>
              <a:rPr lang="et-EE" sz="2200" dirty="0" err="1">
                <a:cs typeface="Arial"/>
              </a:rPr>
              <a:t>Vikipeedia</a:t>
            </a:r>
            <a:r>
              <a:rPr lang="et-EE" sz="2200" dirty="0">
                <a:cs typeface="Arial"/>
              </a:rPr>
              <a:t> sobib allikana õppetegevustesse. Seda kasutatakse väga palju, seega ei saa seda õppetöös vältida.</a:t>
            </a:r>
          </a:p>
          <a:p>
            <a:r>
              <a:rPr lang="et-EE" sz="2200" dirty="0" err="1">
                <a:cs typeface="Arial"/>
              </a:rPr>
              <a:t>Vikipeedia</a:t>
            </a:r>
            <a:r>
              <a:rPr lang="et-EE" sz="2200" dirty="0">
                <a:cs typeface="Arial"/>
              </a:rPr>
              <a:t> kasutus on info otsimise keskne, õpetajad ja õpilased on eelkõige (kriitilise) tarbija rollis.</a:t>
            </a:r>
          </a:p>
          <a:p>
            <a:r>
              <a:rPr lang="et-EE" sz="2200" dirty="0">
                <a:cs typeface="Arial"/>
              </a:rPr>
              <a:t>Õpetajate ja õpilaste teadlikkus </a:t>
            </a:r>
            <a:r>
              <a:rPr lang="et-EE" sz="2200" dirty="0" err="1">
                <a:cs typeface="Arial"/>
              </a:rPr>
              <a:t>Vikipeediast</a:t>
            </a:r>
            <a:r>
              <a:rPr lang="et-EE" sz="2200" dirty="0">
                <a:cs typeface="Arial"/>
              </a:rPr>
              <a:t> ja Vikipeediaga seotud oskused vajavad arendamist.</a:t>
            </a:r>
          </a:p>
          <a:p>
            <a:r>
              <a:rPr lang="et-EE" sz="2200" dirty="0">
                <a:cs typeface="Arial"/>
              </a:rPr>
              <a:t>Kriitilise tarbija rolli kõrval tuleks suunata võtma sisulooja rolli </a:t>
            </a:r>
            <a:r>
              <a:rPr lang="et-EE" sz="2200" dirty="0" err="1">
                <a:cs typeface="Arial"/>
              </a:rPr>
              <a:t>Vikipeedias</a:t>
            </a:r>
            <a:r>
              <a:rPr lang="et-EE" sz="2200" dirty="0">
                <a:cs typeface="Arial"/>
              </a:rPr>
              <a:t>, et V artikli kui tekstiliigiga tutvumise käigus sahtlisse kirjutatud artiklid jõuaksid </a:t>
            </a:r>
            <a:r>
              <a:rPr lang="et-EE" sz="2200" dirty="0" err="1">
                <a:cs typeface="Arial"/>
              </a:rPr>
              <a:t>Vikipeedia</a:t>
            </a:r>
            <a:r>
              <a:rPr lang="et-EE" sz="2200" dirty="0">
                <a:cs typeface="Arial"/>
              </a:rPr>
              <a:t> keskkonda, st neil oleks päriselt lugejad. Õpilastele meeldib </a:t>
            </a:r>
            <a:r>
              <a:rPr lang="et-EE" sz="2200" dirty="0" err="1">
                <a:cs typeface="Arial"/>
              </a:rPr>
              <a:t>ühiskirjutamine</a:t>
            </a:r>
            <a:r>
              <a:rPr lang="et-EE" sz="2200" dirty="0">
                <a:cs typeface="Arial"/>
              </a:rPr>
              <a:t> ja autentsete tekstide loomine.</a:t>
            </a:r>
          </a:p>
          <a:p>
            <a:r>
              <a:rPr lang="et-EE" sz="2200" dirty="0">
                <a:cs typeface="Arial"/>
              </a:rPr>
              <a:t>Oleks tarvis koolisiseseid kokkuleppeid V aktsepteerimise kohta ja uuenduslikke ülesandeid </a:t>
            </a:r>
            <a:r>
              <a:rPr lang="et-EE" sz="2200" dirty="0" err="1">
                <a:cs typeface="Arial"/>
              </a:rPr>
              <a:t>Vikipeedia</a:t>
            </a:r>
            <a:r>
              <a:rPr lang="et-EE" sz="2200" dirty="0">
                <a:cs typeface="Arial"/>
              </a:rPr>
              <a:t> lõimimiseks õppetöösse.</a:t>
            </a:r>
          </a:p>
          <a:p>
            <a:endParaRPr lang="et-EE" sz="2200" dirty="0">
              <a:cs typeface="Arial"/>
            </a:endParaRPr>
          </a:p>
          <a:p>
            <a:endParaRPr lang="et-EE" dirty="0">
              <a:cs typeface="Arial"/>
            </a:endParaRPr>
          </a:p>
          <a:p>
            <a:endParaRPr lang="et-EE" dirty="0">
              <a:cs typeface="Arial"/>
            </a:endParaRPr>
          </a:p>
          <a:p>
            <a:endParaRPr lang="en-US" dirty="0">
              <a:cs typeface="Arial"/>
            </a:endParaRPr>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10</a:t>
            </a:fld>
            <a:endParaRPr lang="en-US" dirty="0"/>
          </a:p>
        </p:txBody>
      </p:sp>
    </p:spTree>
    <p:extLst>
      <p:ext uri="{BB962C8B-B14F-4D97-AF65-F5344CB8AC3E}">
        <p14:creationId xmlns:p14="http://schemas.microsoft.com/office/powerpoint/2010/main" val="336833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DD849-0C87-433F-AC30-D641EF5826B6}"/>
              </a:ext>
            </a:extLst>
          </p:cNvPr>
          <p:cNvSpPr>
            <a:spLocks noGrp="1"/>
          </p:cNvSpPr>
          <p:nvPr>
            <p:ph type="body" sz="quarter" idx="10"/>
          </p:nvPr>
        </p:nvSpPr>
        <p:spPr>
          <a:xfrm>
            <a:off x="304800" y="990600"/>
            <a:ext cx="3505200" cy="2895600"/>
          </a:xfrm>
        </p:spPr>
        <p:txBody>
          <a:bodyPr/>
          <a:lstStyle/>
          <a:p>
            <a:endParaRPr lang="en-US" sz="2000" dirty="0"/>
          </a:p>
          <a:p>
            <a:r>
              <a:rPr lang="et-EE" sz="2000" dirty="0"/>
              <a:t>Kontakt:</a:t>
            </a:r>
          </a:p>
          <a:p>
            <a:r>
              <a:rPr lang="et-EE" dirty="0">
                <a:solidFill>
                  <a:schemeClr val="tx2"/>
                </a:solidFill>
                <a:hlinkClick r:id="rId2">
                  <a:extLst>
                    <a:ext uri="{A12FA001-AC4F-418D-AE19-62706E023703}">
                      <ahyp:hlinkClr xmlns:ahyp="http://schemas.microsoft.com/office/drawing/2018/hyperlinkcolor" val="tx"/>
                    </a:ext>
                  </a:extLst>
                </a:hlinkClick>
              </a:rPr>
              <a:t>maigi.vija@ut.ee</a:t>
            </a:r>
            <a:endParaRPr lang="et-EE" dirty="0">
              <a:solidFill>
                <a:schemeClr val="tx2"/>
              </a:solidFill>
            </a:endParaRPr>
          </a:p>
          <a:p>
            <a:endParaRPr lang="et-EE" sz="1000" b="1" dirty="0"/>
          </a:p>
          <a:p>
            <a:r>
              <a:rPr lang="et-EE" sz="2000" dirty="0">
                <a:latin typeface="+mn-lt"/>
              </a:rPr>
              <a:t>Uuringut toetas: </a:t>
            </a:r>
            <a:r>
              <a:rPr lang="et-EE" sz="2000" dirty="0" err="1">
                <a:latin typeface="+mn-lt"/>
              </a:rPr>
              <a:t>Wikimedia</a:t>
            </a:r>
            <a:r>
              <a:rPr lang="et-EE" sz="2000" dirty="0">
                <a:latin typeface="+mn-lt"/>
              </a:rPr>
              <a:t> Foundation, grant MHVEE22300 (Tartu Ülikool).</a:t>
            </a:r>
          </a:p>
          <a:p>
            <a:endParaRPr lang="en-US" sz="1400" dirty="0"/>
          </a:p>
        </p:txBody>
      </p:sp>
      <p:sp>
        <p:nvSpPr>
          <p:cNvPr id="2" name="Slide Number Placeholder 1">
            <a:extLst>
              <a:ext uri="{FF2B5EF4-FFF2-40B4-BE49-F238E27FC236}">
                <a16:creationId xmlns:a16="http://schemas.microsoft.com/office/drawing/2014/main" id="{A802E652-9FE7-4EE8-A48C-72AEA7FCD9A2}"/>
              </a:ext>
            </a:extLst>
          </p:cNvPr>
          <p:cNvSpPr>
            <a:spLocks noGrp="1"/>
          </p:cNvSpPr>
          <p:nvPr>
            <p:ph type="sldNum" sz="quarter" idx="4"/>
          </p:nvPr>
        </p:nvSpPr>
        <p:spPr/>
        <p:txBody>
          <a:bodyPr/>
          <a:lstStyle/>
          <a:p>
            <a:pPr>
              <a:defRPr/>
            </a:pPr>
            <a:fld id="{DADBB38E-37F0-4099-9E14-30415241E9AC}" type="slidenum">
              <a:rPr lang="en-US" smtClean="0"/>
              <a:pPr>
                <a:defRPr/>
              </a:pPr>
              <a:t>11</a:t>
            </a:fld>
            <a:endParaRPr lang="en-US" dirty="0"/>
          </a:p>
        </p:txBody>
      </p:sp>
    </p:spTree>
    <p:extLst>
      <p:ext uri="{BB962C8B-B14F-4D97-AF65-F5344CB8AC3E}">
        <p14:creationId xmlns:p14="http://schemas.microsoft.com/office/powerpoint/2010/main" val="218203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959321" y="762000"/>
            <a:ext cx="7426443" cy="533400"/>
          </a:xfrm>
        </p:spPr>
        <p:txBody>
          <a:bodyPr/>
          <a:lstStyle/>
          <a:p>
            <a:pPr algn="ctr"/>
            <a:br>
              <a:rPr lang="en-US" sz="2800" dirty="0">
                <a:latin typeface="Arial"/>
                <a:ea typeface="+mj-lt"/>
                <a:cs typeface="+mj-lt"/>
              </a:rPr>
            </a:br>
            <a:br>
              <a:rPr lang="en-US" sz="2800" dirty="0">
                <a:latin typeface="Arial"/>
                <a:ea typeface="+mj-lt"/>
                <a:cs typeface="+mj-lt"/>
              </a:rPr>
            </a:br>
            <a:r>
              <a:rPr lang="et-EE" sz="3600" b="1" dirty="0" err="1">
                <a:latin typeface="Arial"/>
                <a:ea typeface="+mj-lt"/>
                <a:cs typeface="+mj-lt"/>
              </a:rPr>
              <a:t>Vikipeedia</a:t>
            </a:r>
            <a:endParaRPr lang="en-US" sz="3600" b="1" dirty="0">
              <a:latin typeface="Arial"/>
              <a:ea typeface="+mj-lt"/>
              <a:cs typeface="+mj-lt"/>
            </a:endParaRPr>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780580" y="1524000"/>
            <a:ext cx="7736888" cy="4648200"/>
          </a:xfrm>
        </p:spPr>
        <p:txBody>
          <a:bodyPr/>
          <a:lstStyle/>
          <a:p>
            <a:pPr marL="342900" indent="-342900">
              <a:buFont typeface="Wingdings" panose="05000000000000000000" pitchFamily="2" charset="2"/>
              <a:buChar char="Ø"/>
            </a:pPr>
            <a:r>
              <a:rPr lang="et-EE" dirty="0">
                <a:cs typeface="Arial"/>
              </a:rPr>
              <a:t>kõigile avatud paljukeelne veebientsüklopeedia</a:t>
            </a:r>
          </a:p>
          <a:p>
            <a:pPr marL="342900" indent="-342900">
              <a:buFont typeface="Wingdings" panose="05000000000000000000" pitchFamily="2" charset="2"/>
              <a:buChar char="Ø"/>
            </a:pPr>
            <a:r>
              <a:rPr lang="et-EE" dirty="0">
                <a:cs typeface="Arial"/>
              </a:rPr>
              <a:t>suur hulk kiiresti kättesaadavat autentset ja ajakohast infot selgelt struktureeritud vormis</a:t>
            </a:r>
          </a:p>
          <a:p>
            <a:pPr marL="342900" indent="-342900">
              <a:buFont typeface="Wingdings" panose="05000000000000000000" pitchFamily="2" charset="2"/>
              <a:buChar char="Ø"/>
            </a:pPr>
            <a:r>
              <a:rPr lang="et-EE" dirty="0">
                <a:cs typeface="Arial"/>
              </a:rPr>
              <a:t>pidevalt kasvav ja arenev </a:t>
            </a:r>
            <a:r>
              <a:rPr lang="et-EE" dirty="0" err="1">
                <a:cs typeface="Arial"/>
              </a:rPr>
              <a:t>digihoidla</a:t>
            </a:r>
            <a:r>
              <a:rPr lang="et-EE" dirty="0">
                <a:cs typeface="Arial"/>
              </a:rPr>
              <a:t> ja -platvorm</a:t>
            </a:r>
          </a:p>
          <a:p>
            <a:pPr marL="342900" indent="-342900">
              <a:buFont typeface="Wingdings" panose="05000000000000000000" pitchFamily="2" charset="2"/>
              <a:buChar char="Ø"/>
            </a:pPr>
            <a:r>
              <a:rPr lang="et-EE" dirty="0"/>
              <a:t>avatud ja tasuta juurdepääsu tõttu on peetud kaasavaks ja demokraatlikuks haridusplatvormiks </a:t>
            </a:r>
            <a:r>
              <a:rPr lang="et-EE" sz="1800" dirty="0"/>
              <a:t>(</a:t>
            </a:r>
            <a:r>
              <a:rPr lang="et-EE" sz="1800" dirty="0" err="1"/>
              <a:t>Wallace</a:t>
            </a:r>
            <a:r>
              <a:rPr lang="et-EE" sz="1800" dirty="0"/>
              <a:t> &amp; Van </a:t>
            </a:r>
            <a:r>
              <a:rPr lang="et-EE" sz="1800" dirty="0" err="1"/>
              <a:t>Fleet</a:t>
            </a:r>
            <a:r>
              <a:rPr lang="et-EE" sz="1800" dirty="0"/>
              <a:t>, 2005) </a:t>
            </a:r>
            <a:endParaRPr lang="et-EE" sz="1800" dirty="0">
              <a:cs typeface="Arial"/>
            </a:endParaRPr>
          </a:p>
          <a:p>
            <a:pPr marL="342900" indent="-342900">
              <a:buFont typeface="Wingdings" panose="05000000000000000000" pitchFamily="2" charset="2"/>
              <a:buChar char="Ø"/>
            </a:pPr>
            <a:r>
              <a:rPr lang="et-EE" dirty="0">
                <a:effectLst/>
                <a:ea typeface="Calibri" panose="020F0502020204030204" pitchFamily="34" charset="0"/>
                <a:cs typeface="Times New Roman" panose="02020603050405020304" pitchFamily="18" charset="0"/>
              </a:rPr>
              <a:t>anonüümsete mitteekspertide produktsioon </a:t>
            </a:r>
            <a:r>
              <a:rPr lang="et-EE" sz="1800" dirty="0">
                <a:effectLst/>
                <a:ea typeface="Calibri" panose="020F0502020204030204" pitchFamily="34" charset="0"/>
                <a:cs typeface="Times New Roman" panose="02020603050405020304" pitchFamily="18" charset="0"/>
              </a:rPr>
              <a:t>(</a:t>
            </a:r>
            <a:r>
              <a:rPr lang="et-EE" sz="1800" dirty="0" err="1">
                <a:effectLst/>
                <a:ea typeface="Calibri" panose="020F0502020204030204" pitchFamily="34" charset="0"/>
                <a:cs typeface="Times New Roman" panose="02020603050405020304" pitchFamily="18" charset="0"/>
              </a:rPr>
              <a:t>Jemielniak</a:t>
            </a:r>
            <a:r>
              <a:rPr lang="et-EE" sz="1800" dirty="0">
                <a:effectLst/>
                <a:ea typeface="Calibri" panose="020F0502020204030204" pitchFamily="34" charset="0"/>
                <a:cs typeface="Times New Roman" panose="02020603050405020304" pitchFamily="18" charset="0"/>
              </a:rPr>
              <a:t> &amp; </a:t>
            </a:r>
            <a:r>
              <a:rPr lang="et-EE" sz="1800" dirty="0" err="1">
                <a:effectLst/>
                <a:ea typeface="Calibri" panose="020F0502020204030204" pitchFamily="34" charset="0"/>
                <a:cs typeface="Times New Roman" panose="02020603050405020304" pitchFamily="18" charset="0"/>
              </a:rPr>
              <a:t>Aibar</a:t>
            </a:r>
            <a:r>
              <a:rPr lang="et-EE" sz="1800" dirty="0">
                <a:effectLst/>
                <a:ea typeface="Calibri" panose="020F0502020204030204" pitchFamily="34" charset="0"/>
                <a:cs typeface="Times New Roman" panose="02020603050405020304" pitchFamily="18" charset="0"/>
              </a:rPr>
              <a:t>, 2016)</a:t>
            </a:r>
            <a:r>
              <a:rPr lang="et-EE" dirty="0">
                <a:effectLst/>
                <a:ea typeface="Calibri" panose="020F0502020204030204" pitchFamily="34" charset="0"/>
                <a:cs typeface="Times New Roman" panose="02020603050405020304" pitchFamily="18" charset="0"/>
              </a:rPr>
              <a:t>, mis ei allu lääne teadusmaailma tavapärastele autorsuse põhimõtetele </a:t>
            </a:r>
            <a:r>
              <a:rPr lang="et-EE" sz="1800" dirty="0">
                <a:effectLst/>
                <a:ea typeface="Calibri" panose="020F0502020204030204" pitchFamily="34" charset="0"/>
                <a:cs typeface="Times New Roman" panose="02020603050405020304" pitchFamily="18" charset="0"/>
              </a:rPr>
              <a:t>(Miller, 2005; </a:t>
            </a:r>
            <a:r>
              <a:rPr lang="et-EE" sz="1800" dirty="0" err="1">
                <a:effectLst/>
                <a:ea typeface="Calibri" panose="020F0502020204030204" pitchFamily="34" charset="0"/>
                <a:cs typeface="Times New Roman" panose="02020603050405020304" pitchFamily="18" charset="0"/>
              </a:rPr>
              <a:t>Harouni</a:t>
            </a:r>
            <a:r>
              <a:rPr lang="et-EE" sz="1800" dirty="0">
                <a:effectLst/>
                <a:ea typeface="Calibri" panose="020F0502020204030204" pitchFamily="34" charset="0"/>
                <a:cs typeface="Times New Roman" panose="02020603050405020304" pitchFamily="18" charset="0"/>
              </a:rPr>
              <a:t>, 2009)</a:t>
            </a:r>
            <a:endParaRPr lang="et-EE" sz="1800" dirty="0">
              <a:cs typeface="Arial"/>
            </a:endParaRPr>
          </a:p>
          <a:p>
            <a:endParaRPr lang="et-EE" dirty="0"/>
          </a:p>
          <a:p>
            <a:endParaRPr lang="et-EE" dirty="0">
              <a:cs typeface="Arial"/>
            </a:endParaRPr>
          </a:p>
          <a:p>
            <a:endParaRPr lang="et-EE" dirty="0">
              <a:cs typeface="Arial"/>
            </a:endParaRPr>
          </a:p>
          <a:p>
            <a:endParaRPr lang="en-US" dirty="0">
              <a:cs typeface="Arial"/>
            </a:endParaRPr>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2</a:t>
            </a:fld>
            <a:endParaRPr lang="en-US" dirty="0"/>
          </a:p>
        </p:txBody>
      </p:sp>
    </p:spTree>
    <p:extLst>
      <p:ext uri="{BB962C8B-B14F-4D97-AF65-F5344CB8AC3E}">
        <p14:creationId xmlns:p14="http://schemas.microsoft.com/office/powerpoint/2010/main" val="78786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959321" y="838200"/>
            <a:ext cx="7426443" cy="685800"/>
          </a:xfrm>
        </p:spPr>
        <p:txBody>
          <a:bodyPr/>
          <a:lstStyle/>
          <a:p>
            <a:pPr algn="ctr"/>
            <a:br>
              <a:rPr lang="en-US" sz="2800" dirty="0">
                <a:latin typeface="Arial"/>
                <a:ea typeface="+mj-lt"/>
                <a:cs typeface="+mj-lt"/>
              </a:rPr>
            </a:br>
            <a:br>
              <a:rPr lang="en-US" sz="2800" dirty="0">
                <a:latin typeface="Arial"/>
                <a:ea typeface="+mj-lt"/>
                <a:cs typeface="+mj-lt"/>
              </a:rPr>
            </a:br>
            <a:r>
              <a:rPr lang="et-EE" sz="3600" b="1" dirty="0">
                <a:latin typeface="Arial"/>
                <a:ea typeface="+mj-lt"/>
                <a:cs typeface="+mj-lt"/>
              </a:rPr>
              <a:t>Hariduse taust ja hetkeseis</a:t>
            </a:r>
            <a:endParaRPr lang="en-US" sz="3600" b="1" dirty="0">
              <a:latin typeface="Arial"/>
              <a:ea typeface="+mj-lt"/>
              <a:cs typeface="+mj-lt"/>
            </a:endParaRPr>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780580" y="1676400"/>
            <a:ext cx="7605184" cy="4495800"/>
          </a:xfrm>
        </p:spPr>
        <p:txBody>
          <a:bodyPr/>
          <a:lstStyle/>
          <a:p>
            <a:pPr marL="457200" indent="-457200">
              <a:buFont typeface="Arial" panose="020B0604020202020204" pitchFamily="34" charset="0"/>
              <a:buChar char="•"/>
            </a:pPr>
            <a:r>
              <a:rPr lang="et-EE" sz="2800" dirty="0" err="1">
                <a:cs typeface="Arial"/>
              </a:rPr>
              <a:t>digitehnoloogia</a:t>
            </a:r>
            <a:r>
              <a:rPr lang="et-EE" sz="2800" dirty="0">
                <a:cs typeface="Arial"/>
              </a:rPr>
              <a:t> areng</a:t>
            </a:r>
          </a:p>
          <a:p>
            <a:pPr marL="457200" indent="-457200">
              <a:buFont typeface="Arial" panose="020B0604020202020204" pitchFamily="34" charset="0"/>
              <a:buChar char="•"/>
            </a:pPr>
            <a:r>
              <a:rPr lang="et-EE" sz="2800" dirty="0">
                <a:cs typeface="Arial"/>
              </a:rPr>
              <a:t>õpikäsituse muutumine</a:t>
            </a:r>
          </a:p>
          <a:p>
            <a:pPr marL="457200" indent="-457200">
              <a:buFont typeface="Arial" panose="020B0604020202020204" pitchFamily="34" charset="0"/>
              <a:buChar char="•"/>
            </a:pPr>
            <a:r>
              <a:rPr lang="et-EE" sz="2800" dirty="0">
                <a:cs typeface="Arial"/>
              </a:rPr>
              <a:t>21. saj oskused fookuses</a:t>
            </a:r>
          </a:p>
          <a:p>
            <a:pPr marL="457200" indent="-457200">
              <a:buFont typeface="Arial" panose="020B0604020202020204" pitchFamily="34" charset="0"/>
              <a:buChar char="•"/>
            </a:pPr>
            <a:r>
              <a:rPr lang="et-EE" sz="2800" dirty="0" err="1">
                <a:cs typeface="Arial"/>
              </a:rPr>
              <a:t>digivahendite</a:t>
            </a:r>
            <a:r>
              <a:rPr lang="et-EE" sz="2800" dirty="0">
                <a:cs typeface="Arial"/>
              </a:rPr>
              <a:t> kasutamine õppeprotsessis</a:t>
            </a:r>
          </a:p>
          <a:p>
            <a:pPr marL="457200" indent="-457200">
              <a:buFont typeface="Arial" panose="020B0604020202020204" pitchFamily="34" charset="0"/>
              <a:buChar char="•"/>
            </a:pPr>
            <a:r>
              <a:rPr lang="et-EE" sz="2800" dirty="0" err="1">
                <a:cs typeface="Arial"/>
              </a:rPr>
              <a:t>digipedagoogika</a:t>
            </a:r>
            <a:r>
              <a:rPr lang="et-EE" sz="2800" dirty="0">
                <a:cs typeface="Arial"/>
              </a:rPr>
              <a:t> areng</a:t>
            </a:r>
          </a:p>
          <a:p>
            <a:pPr marL="457200" indent="-457200">
              <a:buFont typeface="Arial" panose="020B0604020202020204" pitchFamily="34" charset="0"/>
              <a:buChar char="•"/>
            </a:pPr>
            <a:r>
              <a:rPr lang="et-EE" sz="2800" dirty="0">
                <a:cs typeface="Arial"/>
              </a:rPr>
              <a:t>õpetaja rolli muutumine </a:t>
            </a:r>
            <a:r>
              <a:rPr lang="lv-LV" sz="1800" dirty="0"/>
              <a:t>(Stakić </a:t>
            </a:r>
            <a:r>
              <a:rPr lang="lv-LV" sz="1800" i="1" dirty="0"/>
              <a:t>et al</a:t>
            </a:r>
            <a:r>
              <a:rPr lang="lv-LV" sz="1800" dirty="0"/>
              <a:t>., 2021)</a:t>
            </a:r>
            <a:endParaRPr lang="et-EE" sz="1800" dirty="0">
              <a:cs typeface="Arial"/>
            </a:endParaRPr>
          </a:p>
          <a:p>
            <a:pPr marL="457200" indent="-457200">
              <a:buFont typeface="Arial" panose="020B0604020202020204" pitchFamily="34" charset="0"/>
              <a:buChar char="•"/>
            </a:pPr>
            <a:r>
              <a:rPr lang="et-EE" sz="2800" dirty="0">
                <a:cs typeface="Arial"/>
              </a:rPr>
              <a:t>kitsaskohad ja probleemid</a:t>
            </a:r>
          </a:p>
          <a:p>
            <a:pPr marL="457200" indent="-457200">
              <a:buFont typeface="Arial" panose="020B0604020202020204" pitchFamily="34" charset="0"/>
              <a:buChar char="•"/>
            </a:pPr>
            <a:r>
              <a:rPr lang="et-EE" sz="2800" dirty="0">
                <a:cs typeface="Arial"/>
              </a:rPr>
              <a:t>võimalused</a:t>
            </a:r>
          </a:p>
          <a:p>
            <a:endParaRPr lang="et-EE" dirty="0">
              <a:cs typeface="Arial"/>
            </a:endParaRPr>
          </a:p>
          <a:p>
            <a:endParaRPr lang="et-EE" dirty="0">
              <a:cs typeface="Arial"/>
            </a:endParaRPr>
          </a:p>
          <a:p>
            <a:endParaRPr lang="en-US" dirty="0">
              <a:cs typeface="Arial"/>
            </a:endParaRPr>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3</a:t>
            </a:fld>
            <a:endParaRPr lang="en-US" dirty="0"/>
          </a:p>
        </p:txBody>
      </p:sp>
    </p:spTree>
    <p:extLst>
      <p:ext uri="{BB962C8B-B14F-4D97-AF65-F5344CB8AC3E}">
        <p14:creationId xmlns:p14="http://schemas.microsoft.com/office/powerpoint/2010/main" val="136913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959321" y="838200"/>
            <a:ext cx="7426443" cy="457200"/>
          </a:xfrm>
        </p:spPr>
        <p:txBody>
          <a:bodyPr/>
          <a:lstStyle/>
          <a:p>
            <a:pPr algn="ctr"/>
            <a:br>
              <a:rPr lang="en-US" sz="2800" dirty="0">
                <a:latin typeface="Arial"/>
                <a:ea typeface="+mj-lt"/>
                <a:cs typeface="+mj-lt"/>
              </a:rPr>
            </a:br>
            <a:br>
              <a:rPr lang="en-US" sz="2800" dirty="0">
                <a:latin typeface="Arial"/>
                <a:ea typeface="+mj-lt"/>
                <a:cs typeface="+mj-lt"/>
              </a:rPr>
            </a:br>
            <a:r>
              <a:rPr lang="et-EE" sz="3200" b="1" dirty="0">
                <a:latin typeface="Arial"/>
                <a:ea typeface="+mj-lt"/>
                <a:cs typeface="+mj-lt"/>
              </a:rPr>
              <a:t>Varasemad uurimused</a:t>
            </a:r>
            <a:endParaRPr lang="en-US" sz="3200" b="1" dirty="0">
              <a:latin typeface="Arial"/>
              <a:ea typeface="+mj-lt"/>
              <a:cs typeface="+mj-lt"/>
            </a:endParaRPr>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457200" y="1447800"/>
            <a:ext cx="8229600" cy="4724400"/>
          </a:xfrm>
        </p:spPr>
        <p:txBody>
          <a:bodyPr/>
          <a:lstStyle/>
          <a:p>
            <a:r>
              <a:rPr lang="et-EE" dirty="0">
                <a:cs typeface="Arial"/>
              </a:rPr>
              <a:t>õpetajate kriitiline suhtumine Vikipeediasse </a:t>
            </a:r>
            <a:r>
              <a:rPr lang="lv-LV" sz="1600" dirty="0"/>
              <a:t>(Abilock, 2012; Christensen, 2015; Polk </a:t>
            </a:r>
            <a:r>
              <a:rPr lang="lv-LV" sz="1600" i="1" dirty="0"/>
              <a:t>et al</a:t>
            </a:r>
            <a:r>
              <a:rPr lang="lv-LV" sz="1600" dirty="0"/>
              <a:t>., 2015) </a:t>
            </a:r>
            <a:endParaRPr lang="et-EE" sz="1600" dirty="0">
              <a:cs typeface="Arial"/>
            </a:endParaRPr>
          </a:p>
          <a:p>
            <a:r>
              <a:rPr lang="lv-LV" dirty="0"/>
              <a:t>Vikipeedia tajutav kvaliteet on paranenud </a:t>
            </a:r>
            <a:r>
              <a:rPr lang="lv-LV" sz="1600" dirty="0"/>
              <a:t>(Aibar </a:t>
            </a:r>
            <a:r>
              <a:rPr lang="lv-LV" sz="1600" i="1" dirty="0"/>
              <a:t>et al</a:t>
            </a:r>
            <a:r>
              <a:rPr lang="lv-LV" sz="1600" dirty="0"/>
              <a:t>., 2015; Soules, 2015)</a:t>
            </a:r>
            <a:endParaRPr lang="lv-LV" dirty="0"/>
          </a:p>
          <a:p>
            <a:r>
              <a:rPr lang="lv-LV" dirty="0"/>
              <a:t>õpetajad näevad selles üha suuremat pedagoogilist potentsiaali </a:t>
            </a:r>
            <a:r>
              <a:rPr lang="lv-LV" sz="1600" dirty="0"/>
              <a:t>(Meishar-Tal, 2015; Xing &amp; Vetter, 2020)</a:t>
            </a:r>
            <a:endParaRPr lang="et-EE" sz="1600" dirty="0"/>
          </a:p>
          <a:p>
            <a:r>
              <a:rPr lang="et-EE" dirty="0">
                <a:cs typeface="Arial"/>
              </a:rPr>
              <a:t>tuleb tõsta õpilaste teadlikkust ja õpetada vastutustundlikku kasutamist </a:t>
            </a:r>
            <a:r>
              <a:rPr lang="lv-LV" sz="1600" dirty="0"/>
              <a:t>(Murley, 2008; Lamb &amp; Johnson, 2013; Hilles, 2014)</a:t>
            </a:r>
            <a:endParaRPr lang="et-EE" sz="1600" dirty="0">
              <a:cs typeface="Arial"/>
            </a:endParaRPr>
          </a:p>
          <a:p>
            <a:r>
              <a:rPr lang="et-EE" dirty="0" err="1">
                <a:cs typeface="Arial"/>
              </a:rPr>
              <a:t>Vikipeedia</a:t>
            </a:r>
            <a:r>
              <a:rPr lang="et-EE" dirty="0">
                <a:cs typeface="Arial"/>
              </a:rPr>
              <a:t> eesmärgistatud ja lõimitud kasutus õppetöös </a:t>
            </a:r>
            <a:r>
              <a:rPr lang="lv-LV" sz="1600" dirty="0"/>
              <a:t>(Dawe &amp; Robinson, 2017; Fessakis &amp; Zoumpatianou, 2012 ; Polk </a:t>
            </a:r>
            <a:r>
              <a:rPr lang="lv-LV" sz="1600" i="1" dirty="0"/>
              <a:t>et al</a:t>
            </a:r>
            <a:r>
              <a:rPr lang="lv-LV" sz="1600" dirty="0"/>
              <a:t>., 2015)</a:t>
            </a:r>
            <a:endParaRPr lang="et-EE" sz="1600" dirty="0">
              <a:cs typeface="Arial"/>
            </a:endParaRPr>
          </a:p>
          <a:p>
            <a:r>
              <a:rPr lang="et-EE" i="1" dirty="0">
                <a:cs typeface="Arial"/>
              </a:rPr>
              <a:t>Eestis</a:t>
            </a:r>
            <a:r>
              <a:rPr lang="et-EE" dirty="0">
                <a:cs typeface="Arial"/>
              </a:rPr>
              <a:t>: </a:t>
            </a:r>
            <a:r>
              <a:rPr lang="et-EE" dirty="0" err="1">
                <a:cs typeface="Arial"/>
              </a:rPr>
              <a:t>Vikipeedia</a:t>
            </a:r>
            <a:r>
              <a:rPr lang="et-EE" dirty="0">
                <a:cs typeface="Arial"/>
              </a:rPr>
              <a:t> artikli kirjutamine ülikoolis mõne õppeaine raames </a:t>
            </a:r>
            <a:r>
              <a:rPr lang="et-EE" sz="1600" dirty="0">
                <a:cs typeface="Arial"/>
              </a:rPr>
              <a:t>(</a:t>
            </a:r>
            <a:r>
              <a:rPr lang="et-EE" sz="1600" dirty="0"/>
              <a:t>Reinsalu </a:t>
            </a:r>
            <a:r>
              <a:rPr lang="et-EE" sz="1600" i="1" dirty="0"/>
              <a:t>et </a:t>
            </a:r>
            <a:r>
              <a:rPr lang="et-EE" sz="1600" i="1" dirty="0" err="1"/>
              <a:t>al</a:t>
            </a:r>
            <a:r>
              <a:rPr lang="et-EE" sz="1600" dirty="0"/>
              <a:t>., 2019; Reinsalu, 2023, ilmumas)</a:t>
            </a:r>
          </a:p>
          <a:p>
            <a:endParaRPr lang="et-EE" dirty="0">
              <a:cs typeface="Arial"/>
            </a:endParaRPr>
          </a:p>
          <a:p>
            <a:endParaRPr lang="en-US" dirty="0">
              <a:cs typeface="Arial"/>
            </a:endParaRPr>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4</a:t>
            </a:fld>
            <a:endParaRPr lang="en-US" dirty="0"/>
          </a:p>
        </p:txBody>
      </p:sp>
    </p:spTree>
    <p:extLst>
      <p:ext uri="{BB962C8B-B14F-4D97-AF65-F5344CB8AC3E}">
        <p14:creationId xmlns:p14="http://schemas.microsoft.com/office/powerpoint/2010/main" val="2241885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685800" y="685800"/>
            <a:ext cx="8077199" cy="533400"/>
          </a:xfrm>
        </p:spPr>
        <p:txBody>
          <a:bodyPr/>
          <a:lstStyle/>
          <a:p>
            <a:pPr algn="ctr"/>
            <a:br>
              <a:rPr lang="en-US" sz="2800" dirty="0">
                <a:latin typeface="Arial"/>
                <a:ea typeface="+mj-lt"/>
                <a:cs typeface="+mj-lt"/>
              </a:rPr>
            </a:br>
            <a:br>
              <a:rPr lang="en-US" sz="2800" dirty="0">
                <a:latin typeface="Arial"/>
                <a:ea typeface="+mj-lt"/>
                <a:cs typeface="+mj-lt"/>
              </a:rPr>
            </a:br>
            <a:r>
              <a:rPr lang="et-EE" sz="2600" b="1" dirty="0">
                <a:latin typeface="Arial"/>
                <a:ea typeface="+mj-lt"/>
                <a:cs typeface="+mj-lt"/>
              </a:rPr>
              <a:t>Eesmärk, uurimisküsimused</a:t>
            </a:r>
            <a:endParaRPr lang="en-US" sz="2600" b="1" dirty="0">
              <a:latin typeface="Arial"/>
              <a:ea typeface="+mj-lt"/>
              <a:cs typeface="+mj-lt"/>
            </a:endParaRPr>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457199" y="1295400"/>
            <a:ext cx="8305799" cy="4984024"/>
          </a:xfrm>
        </p:spPr>
        <p:txBody>
          <a:bodyPr/>
          <a:lstStyle/>
          <a:p>
            <a:r>
              <a:rPr lang="lv-LV" sz="2200" dirty="0"/>
              <a:t>Eesmärk on üldhariduskoolide õpetajate kogemuste põhjal välja selgitada võimalused Vikipeedia õppeotstarbeliseks kasutamiseks.</a:t>
            </a:r>
            <a:r>
              <a:rPr lang="en-US" sz="2200" b="1" dirty="0"/>
              <a:t>*</a:t>
            </a:r>
            <a:r>
              <a:rPr lang="lv-LV" sz="2200" dirty="0"/>
              <a:t> </a:t>
            </a:r>
          </a:p>
          <a:p>
            <a:r>
              <a:rPr lang="lv-LV" sz="2200" b="1" dirty="0"/>
              <a:t>Uurimisküsimused</a:t>
            </a:r>
            <a:r>
              <a:rPr lang="lv-LV" sz="2200" dirty="0"/>
              <a:t>:</a:t>
            </a:r>
          </a:p>
          <a:p>
            <a:pPr lvl="0"/>
            <a:r>
              <a:rPr lang="et-EE" sz="2200" dirty="0"/>
              <a:t>Millised on õpetajate kogemused </a:t>
            </a:r>
            <a:r>
              <a:rPr lang="et-EE" sz="2200" dirty="0" err="1"/>
              <a:t>Vikipeedia</a:t>
            </a:r>
            <a:r>
              <a:rPr lang="et-EE" sz="2200" dirty="0"/>
              <a:t> kasutamisega isiklikuks otstarbeks?</a:t>
            </a:r>
          </a:p>
          <a:p>
            <a:pPr lvl="0"/>
            <a:r>
              <a:rPr lang="et-EE" sz="2200" dirty="0"/>
              <a:t>Mil viisil kasutavad õpilased </a:t>
            </a:r>
            <a:r>
              <a:rPr lang="et-EE" sz="2200" dirty="0" err="1"/>
              <a:t>Vikipeediat</a:t>
            </a:r>
            <a:r>
              <a:rPr lang="et-EE" sz="2200" dirty="0"/>
              <a:t> õppetöös omal algatusel?</a:t>
            </a:r>
          </a:p>
          <a:p>
            <a:pPr lvl="0"/>
            <a:r>
              <a:rPr lang="et-EE" sz="2200" dirty="0"/>
              <a:t>Kuidas on õpetajad </a:t>
            </a:r>
            <a:r>
              <a:rPr lang="et-EE" sz="2200" dirty="0" err="1"/>
              <a:t>Vikipeediat</a:t>
            </a:r>
            <a:r>
              <a:rPr lang="et-EE" sz="2200" dirty="0"/>
              <a:t> õppetöösse lõiminud või mis võimalusi nad selleks näevad? </a:t>
            </a:r>
          </a:p>
          <a:p>
            <a:pPr lvl="0"/>
            <a:r>
              <a:rPr lang="et-EE" sz="2200" dirty="0"/>
              <a:t>Millised tegurid toetavad või takistavad õpetajate sõnul </a:t>
            </a:r>
            <a:r>
              <a:rPr lang="et-EE" sz="2200" dirty="0" err="1"/>
              <a:t>Vikipeedia</a:t>
            </a:r>
            <a:r>
              <a:rPr lang="et-EE" sz="2200" dirty="0"/>
              <a:t> lõimimist õppetöösse?</a:t>
            </a:r>
          </a:p>
          <a:p>
            <a:r>
              <a:rPr lang="en-US" sz="1800" b="1" i="1" dirty="0"/>
              <a:t>*</a:t>
            </a:r>
            <a:r>
              <a:rPr lang="et-EE" sz="1800" i="1" dirty="0"/>
              <a:t>Uuringut toetas: </a:t>
            </a:r>
            <a:r>
              <a:rPr lang="et-EE" sz="1800" i="1" dirty="0" err="1"/>
              <a:t>Wikimedia</a:t>
            </a:r>
            <a:r>
              <a:rPr lang="et-EE" sz="1800" i="1" dirty="0"/>
              <a:t> Foundation, grant MHVEE22300 (Tartu Ülikool).</a:t>
            </a:r>
            <a:endParaRPr lang="et-EE" sz="1800" dirty="0">
              <a:cs typeface="Arial"/>
            </a:endParaRPr>
          </a:p>
          <a:p>
            <a:endParaRPr lang="en-US" dirty="0">
              <a:cs typeface="Arial"/>
            </a:endParaRPr>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5</a:t>
            </a:fld>
            <a:endParaRPr lang="en-US" dirty="0"/>
          </a:p>
        </p:txBody>
      </p:sp>
    </p:spTree>
    <p:extLst>
      <p:ext uri="{BB962C8B-B14F-4D97-AF65-F5344CB8AC3E}">
        <p14:creationId xmlns:p14="http://schemas.microsoft.com/office/powerpoint/2010/main" val="153689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959321" y="914400"/>
            <a:ext cx="7426443" cy="685800"/>
          </a:xfrm>
        </p:spPr>
        <p:txBody>
          <a:bodyPr/>
          <a:lstStyle/>
          <a:p>
            <a:pPr algn="ctr"/>
            <a:br>
              <a:rPr lang="en-US" sz="2800" dirty="0">
                <a:latin typeface="Arial"/>
                <a:ea typeface="+mj-lt"/>
                <a:cs typeface="+mj-lt"/>
              </a:rPr>
            </a:br>
            <a:br>
              <a:rPr lang="en-US" sz="2800" dirty="0">
                <a:latin typeface="Arial"/>
                <a:ea typeface="+mj-lt"/>
                <a:cs typeface="+mj-lt"/>
              </a:rPr>
            </a:br>
            <a:r>
              <a:rPr lang="et-EE" sz="3600" b="1" dirty="0">
                <a:latin typeface="Arial"/>
                <a:ea typeface="+mj-lt"/>
                <a:cs typeface="+mj-lt"/>
              </a:rPr>
              <a:t>Materjal ja meetod</a:t>
            </a:r>
            <a:endParaRPr lang="en-US" sz="3600" b="1" dirty="0">
              <a:latin typeface="Arial"/>
              <a:ea typeface="+mj-lt"/>
              <a:cs typeface="+mj-lt"/>
            </a:endParaRPr>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780580" y="2057400"/>
            <a:ext cx="7736888" cy="4114800"/>
          </a:xfrm>
        </p:spPr>
        <p:txBody>
          <a:bodyPr/>
          <a:lstStyle/>
          <a:p>
            <a:pPr marL="342900" indent="-342900">
              <a:buFont typeface="Arial" panose="020B0604020202020204" pitchFamily="34" charset="0"/>
              <a:buChar char="•"/>
            </a:pPr>
            <a:r>
              <a:rPr lang="et-EE" sz="2800" dirty="0">
                <a:cs typeface="Arial"/>
              </a:rPr>
              <a:t>11 fookusrühmaintervjuud</a:t>
            </a:r>
          </a:p>
          <a:p>
            <a:pPr marL="342900" indent="-342900">
              <a:buFont typeface="Arial" panose="020B0604020202020204" pitchFamily="34" charset="0"/>
              <a:buChar char="•"/>
            </a:pPr>
            <a:r>
              <a:rPr lang="et-EE" sz="2800" dirty="0">
                <a:cs typeface="Arial"/>
              </a:rPr>
              <a:t>49 üldhariduskoolide õpetajat*</a:t>
            </a:r>
          </a:p>
          <a:p>
            <a:pPr marL="342900" indent="-342900">
              <a:buFont typeface="Arial" panose="020B0604020202020204" pitchFamily="34" charset="0"/>
              <a:buChar char="•"/>
            </a:pPr>
            <a:r>
              <a:rPr lang="et-EE" sz="2800" dirty="0">
                <a:cs typeface="Arial"/>
              </a:rPr>
              <a:t>kvalitatiivne sisuanalüüs</a:t>
            </a:r>
          </a:p>
          <a:p>
            <a:endParaRPr lang="et-EE" sz="2800" dirty="0">
              <a:cs typeface="Arial"/>
            </a:endParaRPr>
          </a:p>
          <a:p>
            <a:endParaRPr lang="et-EE" sz="2800" dirty="0">
              <a:cs typeface="Arial"/>
            </a:endParaRPr>
          </a:p>
          <a:p>
            <a:r>
              <a:rPr lang="et-EE" dirty="0">
                <a:cs typeface="Arial"/>
              </a:rPr>
              <a:t>*</a:t>
            </a:r>
            <a:r>
              <a:rPr lang="et-EE" sz="1800" dirty="0">
                <a:cs typeface="Arial"/>
              </a:rPr>
              <a:t>Uuringusse valiti sellised koolid, kelle kohta oli teada, et õppetöös on</a:t>
            </a:r>
            <a:r>
              <a:rPr lang="en-US" sz="1800" dirty="0">
                <a:cs typeface="Arial"/>
              </a:rPr>
              <a:t> </a:t>
            </a:r>
            <a:r>
              <a:rPr lang="en-US" sz="1800" dirty="0" err="1">
                <a:cs typeface="Arial"/>
              </a:rPr>
              <a:t>õpetajad</a:t>
            </a:r>
            <a:r>
              <a:rPr lang="et-EE" sz="1800" dirty="0">
                <a:cs typeface="Arial"/>
              </a:rPr>
              <a:t> </a:t>
            </a:r>
            <a:r>
              <a:rPr lang="et-EE" sz="1800" dirty="0" err="1">
                <a:cs typeface="Arial"/>
              </a:rPr>
              <a:t>Vikipeediat</a:t>
            </a:r>
            <a:r>
              <a:rPr lang="et-EE" sz="1800" dirty="0">
                <a:cs typeface="Arial"/>
              </a:rPr>
              <a:t> käsitle</a:t>
            </a:r>
            <a:r>
              <a:rPr lang="en-US" sz="1800" dirty="0">
                <a:cs typeface="Arial"/>
              </a:rPr>
              <a:t>n</a:t>
            </a:r>
            <a:r>
              <a:rPr lang="et-EE" sz="1800" dirty="0" err="1">
                <a:cs typeface="Arial"/>
              </a:rPr>
              <a:t>ud</a:t>
            </a:r>
            <a:r>
              <a:rPr lang="et-EE" sz="1800" dirty="0">
                <a:cs typeface="Arial"/>
              </a:rPr>
              <a:t>.</a:t>
            </a:r>
            <a:endParaRPr lang="en-US" sz="1800" dirty="0">
              <a:cs typeface="Arial"/>
            </a:endParaRPr>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6</a:t>
            </a:fld>
            <a:endParaRPr lang="en-US" dirty="0"/>
          </a:p>
        </p:txBody>
      </p:sp>
    </p:spTree>
    <p:extLst>
      <p:ext uri="{BB962C8B-B14F-4D97-AF65-F5344CB8AC3E}">
        <p14:creationId xmlns:p14="http://schemas.microsoft.com/office/powerpoint/2010/main" val="270903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780580" y="762000"/>
            <a:ext cx="7906219" cy="762000"/>
          </a:xfrm>
        </p:spPr>
        <p:txBody>
          <a:bodyPr/>
          <a:lstStyle/>
          <a:p>
            <a:pPr algn="ctr"/>
            <a:br>
              <a:rPr lang="en-US" sz="2800" dirty="0">
                <a:latin typeface="Arial"/>
                <a:ea typeface="+mj-lt"/>
                <a:cs typeface="+mj-lt"/>
              </a:rPr>
            </a:br>
            <a:br>
              <a:rPr lang="en-US" sz="2800" dirty="0">
                <a:latin typeface="Arial"/>
                <a:ea typeface="+mj-lt"/>
                <a:cs typeface="+mj-lt"/>
              </a:rPr>
            </a:br>
            <a:r>
              <a:rPr lang="et-EE" sz="2400" b="1" dirty="0">
                <a:latin typeface="Arial"/>
                <a:ea typeface="+mj-lt"/>
                <a:cs typeface="+mj-lt"/>
              </a:rPr>
              <a:t>TULEMUSED 1. </a:t>
            </a:r>
            <a:br>
              <a:rPr lang="et-EE" sz="2400" b="1" dirty="0">
                <a:latin typeface="Arial"/>
                <a:ea typeface="+mj-lt"/>
                <a:cs typeface="+mj-lt"/>
              </a:rPr>
            </a:br>
            <a:r>
              <a:rPr lang="et-EE" sz="2400" b="1" dirty="0">
                <a:latin typeface="+mn-lt"/>
                <a:cs typeface="Arial"/>
              </a:rPr>
              <a:t>Õpetajate õppetöövälised kasutuskogemused </a:t>
            </a:r>
            <a:endParaRPr lang="en-US" sz="2400" b="1" dirty="0">
              <a:latin typeface="+mn-lt"/>
              <a:ea typeface="+mj-lt"/>
              <a:cs typeface="+mj-lt"/>
            </a:endParaRPr>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228600" y="1600200"/>
            <a:ext cx="8686800" cy="4876800"/>
          </a:xfrm>
        </p:spPr>
        <p:txBody>
          <a:bodyPr/>
          <a:lstStyle/>
          <a:p>
            <a:pPr marL="457200" indent="-457200">
              <a:buFont typeface="Wingdings" panose="05000000000000000000" pitchFamily="2" charset="2"/>
              <a:buChar char="Ø"/>
            </a:pPr>
            <a:r>
              <a:rPr lang="et-EE" b="1" dirty="0">
                <a:cs typeface="Arial"/>
              </a:rPr>
              <a:t>Info otsimine</a:t>
            </a:r>
            <a:endParaRPr lang="en-US" b="1" dirty="0">
              <a:cs typeface="Arial"/>
            </a:endParaRPr>
          </a:p>
          <a:p>
            <a:r>
              <a:rPr lang="et-EE" sz="1800" b="0" i="1" dirty="0">
                <a:effectLst/>
              </a:rPr>
              <a:t>ma väga sageli teen seda, et ma võtan eestikeelse </a:t>
            </a:r>
            <a:r>
              <a:rPr lang="et-EE" sz="1800" b="0" i="1" dirty="0" err="1">
                <a:effectLst/>
              </a:rPr>
              <a:t>Vikipeedia</a:t>
            </a:r>
            <a:r>
              <a:rPr lang="et-EE" sz="1800" b="0" i="1" dirty="0">
                <a:effectLst/>
              </a:rPr>
              <a:t> lahti ja siis paralleelselt teen, võtan lahti selle artikli vene keeles või prantsuse keeles ja loen seda, et siis saada aru, mis terminid või mis sõnu selle asja kohta siis kasutatakse teises keeles.</a:t>
            </a:r>
            <a:r>
              <a:rPr lang="en-US" sz="1800" b="0" i="1" dirty="0">
                <a:effectLst/>
              </a:rPr>
              <a:t> </a:t>
            </a:r>
            <a:r>
              <a:rPr lang="en-US" sz="1600" b="0" i="1" dirty="0">
                <a:effectLst/>
              </a:rPr>
              <a:t>(K10)</a:t>
            </a:r>
            <a:endParaRPr lang="et-EE" sz="1600" i="1" dirty="0">
              <a:cs typeface="Arial"/>
            </a:endParaRPr>
          </a:p>
          <a:p>
            <a:pPr marL="457200" indent="-457200">
              <a:buFont typeface="Wingdings" panose="05000000000000000000" pitchFamily="2" charset="2"/>
              <a:buChar char="Ø"/>
            </a:pPr>
            <a:r>
              <a:rPr lang="et-EE" b="1" dirty="0" err="1">
                <a:cs typeface="Arial"/>
              </a:rPr>
              <a:t>Vikipeedia</a:t>
            </a:r>
            <a:r>
              <a:rPr lang="et-EE" b="1" dirty="0">
                <a:cs typeface="Arial"/>
              </a:rPr>
              <a:t> artikli täiendamine ja loomine</a:t>
            </a:r>
            <a:r>
              <a:rPr lang="en-US" b="1" dirty="0">
                <a:cs typeface="Arial"/>
              </a:rPr>
              <a:t> </a:t>
            </a:r>
            <a:r>
              <a:rPr lang="et-EE" sz="2400" dirty="0">
                <a:cs typeface="Arial"/>
              </a:rPr>
              <a:t>(üksikud õpetajad, sisu loodud kohustusliku ülesandena ülikooliõpingute või koolituse raames)</a:t>
            </a:r>
          </a:p>
          <a:p>
            <a:pPr marL="457200" indent="-457200">
              <a:buFont typeface="Wingdings" panose="05000000000000000000" pitchFamily="2" charset="2"/>
              <a:buChar char="Ø"/>
            </a:pPr>
            <a:r>
              <a:rPr lang="et-EE" b="1" dirty="0" err="1">
                <a:cs typeface="Arial"/>
              </a:rPr>
              <a:t>Vikipeedia</a:t>
            </a:r>
            <a:r>
              <a:rPr lang="et-EE" b="1" dirty="0">
                <a:cs typeface="Arial"/>
              </a:rPr>
              <a:t> tajutav kvaliteet</a:t>
            </a:r>
            <a:endParaRPr lang="en-US" b="1" dirty="0">
              <a:cs typeface="Arial"/>
            </a:endParaRPr>
          </a:p>
          <a:p>
            <a:r>
              <a:rPr lang="et-EE" sz="1800" i="1" dirty="0">
                <a:effectLst/>
                <a:ea typeface="Calibri" panose="020F0502020204030204" pitchFamily="34" charset="0"/>
                <a:cs typeface="Times New Roman" panose="02020603050405020304" pitchFamily="18" charset="0"/>
              </a:rPr>
              <a:t>Ei no alguses oli väga selgelt ikkagi see, et see ei ole usaldusväärne, eks ole. Selles mõttes, et see, et ta on nagu on aja jooksul pigem kasvanud kogu aeg usaldusväärsemaks. </a:t>
            </a:r>
            <a:r>
              <a:rPr lang="et-EE" sz="1600" i="1" dirty="0">
                <a:effectLst/>
                <a:ea typeface="Calibri" panose="020F0502020204030204" pitchFamily="34" charset="0"/>
                <a:cs typeface="Times New Roman" panose="02020603050405020304" pitchFamily="18" charset="0"/>
              </a:rPr>
              <a:t>(K4)</a:t>
            </a:r>
            <a:endParaRPr lang="en-US" sz="1600" i="1" dirty="0">
              <a:effectLst/>
              <a:ea typeface="Calibri" panose="020F0502020204030204" pitchFamily="34" charset="0"/>
              <a:cs typeface="Times New Roman" panose="02020603050405020304" pitchFamily="18" charset="0"/>
            </a:endParaRPr>
          </a:p>
          <a:p>
            <a:r>
              <a:rPr lang="et-EE" sz="1800" i="1" dirty="0">
                <a:effectLst/>
                <a:ea typeface="Calibri" panose="020F0502020204030204" pitchFamily="34" charset="0"/>
                <a:cs typeface="Times New Roman" panose="02020603050405020304" pitchFamily="18" charset="0"/>
              </a:rPr>
              <a:t>…kuigi materjalid on nagu paranenud selles minu valdkonnas, kus ma olen varasemalt uurinud. Ilmselt on kvaliteet seal paremaks läinud, tunnetuslikult [arvan]. </a:t>
            </a:r>
            <a:r>
              <a:rPr lang="et-EE" sz="1600" i="1" dirty="0">
                <a:effectLst/>
                <a:ea typeface="Calibri" panose="020F0502020204030204" pitchFamily="34" charset="0"/>
                <a:cs typeface="Times New Roman" panose="02020603050405020304" pitchFamily="18" charset="0"/>
              </a:rPr>
              <a:t>(K5)</a:t>
            </a:r>
          </a:p>
          <a:p>
            <a:endParaRPr lang="et-EE" sz="1600" i="1" dirty="0">
              <a:effectLst/>
              <a:ea typeface="Calibri" panose="020F0502020204030204" pitchFamily="34" charset="0"/>
              <a:cs typeface="Times New Roman" panose="02020603050405020304" pitchFamily="18" charset="0"/>
            </a:endParaRPr>
          </a:p>
          <a:p>
            <a:endParaRPr lang="et-EE" dirty="0">
              <a:cs typeface="Arial"/>
            </a:endParaRPr>
          </a:p>
          <a:p>
            <a:pPr marL="457200" indent="-457200">
              <a:buFont typeface="Wingdings" panose="05000000000000000000" pitchFamily="2" charset="2"/>
              <a:buChar char="Ø"/>
            </a:pPr>
            <a:endParaRPr lang="en-US" sz="2800" dirty="0">
              <a:cs typeface="Arial"/>
            </a:endParaRPr>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7</a:t>
            </a:fld>
            <a:endParaRPr lang="en-US" dirty="0"/>
          </a:p>
        </p:txBody>
      </p:sp>
    </p:spTree>
    <p:extLst>
      <p:ext uri="{BB962C8B-B14F-4D97-AF65-F5344CB8AC3E}">
        <p14:creationId xmlns:p14="http://schemas.microsoft.com/office/powerpoint/2010/main" val="387908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457200" y="762000"/>
            <a:ext cx="8229599" cy="457200"/>
          </a:xfrm>
        </p:spPr>
        <p:txBody>
          <a:bodyPr/>
          <a:lstStyle/>
          <a:p>
            <a:pPr algn="ctr"/>
            <a:br>
              <a:rPr lang="en-US" sz="2800" dirty="0">
                <a:latin typeface="Arial"/>
                <a:ea typeface="+mj-lt"/>
                <a:cs typeface="+mj-lt"/>
              </a:rPr>
            </a:br>
            <a:br>
              <a:rPr lang="en-US" sz="2800" dirty="0">
                <a:latin typeface="Arial"/>
                <a:ea typeface="+mj-lt"/>
                <a:cs typeface="+mj-lt"/>
              </a:rPr>
            </a:br>
            <a:r>
              <a:rPr lang="et-EE" sz="2200" b="1" dirty="0">
                <a:latin typeface="Arial"/>
                <a:ea typeface="+mj-lt"/>
                <a:cs typeface="+mj-lt"/>
              </a:rPr>
              <a:t>TULEMUSED 2. </a:t>
            </a:r>
            <a:r>
              <a:rPr lang="et-EE" sz="2200" b="1" dirty="0" err="1">
                <a:latin typeface="Arial"/>
                <a:ea typeface="+mj-lt"/>
                <a:cs typeface="+mj-lt"/>
              </a:rPr>
              <a:t>Vikipeedia</a:t>
            </a:r>
            <a:r>
              <a:rPr lang="et-EE" sz="2200" b="1" dirty="0">
                <a:latin typeface="Arial"/>
                <a:ea typeface="+mj-lt"/>
                <a:cs typeface="+mj-lt"/>
              </a:rPr>
              <a:t> kasutamine õppetöös</a:t>
            </a:r>
            <a:endParaRPr lang="en-US" sz="2200" b="1" dirty="0">
              <a:latin typeface="Arial"/>
              <a:ea typeface="+mj-lt"/>
              <a:cs typeface="+mj-lt"/>
            </a:endParaRPr>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457200" y="1295400"/>
            <a:ext cx="8305800" cy="5105400"/>
          </a:xfrm>
        </p:spPr>
        <p:txBody>
          <a:bodyPr/>
          <a:lstStyle/>
          <a:p>
            <a:pPr marL="342900" indent="-342900">
              <a:buFont typeface="Wingdings" panose="05000000000000000000" pitchFamily="2" charset="2"/>
              <a:buChar char="Ø"/>
            </a:pPr>
            <a:r>
              <a:rPr lang="et-EE" sz="2000" b="1" dirty="0">
                <a:cs typeface="Arial"/>
              </a:rPr>
              <a:t>õppetöö ettevalmistamiseks ja läbiviimiseks</a:t>
            </a:r>
          </a:p>
          <a:p>
            <a:r>
              <a:rPr lang="et-EE" sz="1800" i="1" dirty="0">
                <a:effectLst/>
                <a:ea typeface="Calibri" panose="020F0502020204030204" pitchFamily="34" charset="0"/>
                <a:cs typeface="Times New Roman" panose="02020603050405020304" pitchFamily="18" charset="0"/>
              </a:rPr>
              <a:t>et kui on mingisugused mõisted vaja võtta, sealt saab võtta, kopeerid sealt terve selle mõiste, ei pea seda ise sisse toksima. Kui ta on niimoodi enam-vähem sellega, mida koolis vaja on, või siis natuke kohendad teda, teed ringi seal. Et siis siuke väike piraat olen. Hariduslikel eesmärkidel ma usun, et see on andestatav. (K7)</a:t>
            </a:r>
          </a:p>
          <a:p>
            <a:pPr marL="342900" indent="-342900">
              <a:buFont typeface="Wingdings" panose="05000000000000000000" pitchFamily="2" charset="2"/>
              <a:buChar char="Ø"/>
            </a:pPr>
            <a:r>
              <a:rPr lang="et-EE" sz="2000" b="1" dirty="0" err="1">
                <a:cs typeface="Arial"/>
              </a:rPr>
              <a:t>Vikipeedial</a:t>
            </a:r>
            <a:r>
              <a:rPr lang="et-EE" sz="2000" b="1" dirty="0">
                <a:cs typeface="Arial"/>
              </a:rPr>
              <a:t> põhinevad ülesanded</a:t>
            </a:r>
          </a:p>
          <a:p>
            <a:r>
              <a:rPr lang="lv-LV" sz="1600" i="1" dirty="0"/>
              <a:t>Me oleme võtnud Vikipeedia lahti uurimistöötunni raames, vaadanud, et mida sealt vaadata, kuidas vaadata, et kas see on toimetatud lehekülg, kas see on toimetamata lehekülg ja nii edasi. Seda me oleme küll teinud, et mida jälgida, kui sa kasutad seda allikat sealt, kust sa saad märksõnu ja kust sa saad neid linke, neid edasiviivaid viiteid. (K3)</a:t>
            </a:r>
            <a:endParaRPr lang="et-EE" sz="1600" i="1" dirty="0">
              <a:cs typeface="Arial"/>
            </a:endParaRPr>
          </a:p>
          <a:p>
            <a:pPr marL="342900" indent="-342900">
              <a:buFont typeface="Wingdings" panose="05000000000000000000" pitchFamily="2" charset="2"/>
              <a:buChar char="Ø"/>
            </a:pPr>
            <a:r>
              <a:rPr lang="et-EE" sz="2000" b="1" dirty="0">
                <a:cs typeface="Arial"/>
              </a:rPr>
              <a:t>Vikipeediaga seotud tunnivälised tegevused</a:t>
            </a:r>
          </a:p>
          <a:p>
            <a:pPr marL="342900" indent="-342900">
              <a:buFont typeface="Wingdings" panose="05000000000000000000" pitchFamily="2" charset="2"/>
              <a:buChar char="§"/>
            </a:pPr>
            <a:r>
              <a:rPr lang="et-EE" sz="2000" dirty="0">
                <a:cs typeface="Arial"/>
              </a:rPr>
              <a:t>töötoad-koolitused</a:t>
            </a:r>
          </a:p>
          <a:p>
            <a:pPr marL="342900" indent="-342900">
              <a:buFont typeface="Wingdings" panose="05000000000000000000" pitchFamily="2" charset="2"/>
              <a:buChar char="§"/>
            </a:pPr>
            <a:r>
              <a:rPr lang="et-EE" sz="2000" dirty="0">
                <a:cs typeface="Arial"/>
              </a:rPr>
              <a:t>artiklikonkursist osavõtt (üksikud õpilased)</a:t>
            </a:r>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8</a:t>
            </a:fld>
            <a:endParaRPr lang="en-US" dirty="0"/>
          </a:p>
        </p:txBody>
      </p:sp>
    </p:spTree>
    <p:extLst>
      <p:ext uri="{BB962C8B-B14F-4D97-AF65-F5344CB8AC3E}">
        <p14:creationId xmlns:p14="http://schemas.microsoft.com/office/powerpoint/2010/main" val="364112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6762BD-F49C-4CED-9CF2-2C9F9C358CD9}"/>
              </a:ext>
            </a:extLst>
          </p:cNvPr>
          <p:cNvSpPr>
            <a:spLocks noGrp="1"/>
          </p:cNvSpPr>
          <p:nvPr>
            <p:ph type="ctrTitle"/>
          </p:nvPr>
        </p:nvSpPr>
        <p:spPr>
          <a:xfrm>
            <a:off x="304800" y="685800"/>
            <a:ext cx="8534400" cy="685800"/>
          </a:xfrm>
        </p:spPr>
        <p:txBody>
          <a:bodyPr/>
          <a:lstStyle/>
          <a:p>
            <a:pPr algn="ctr"/>
            <a:br>
              <a:rPr lang="en-US" sz="2800" dirty="0">
                <a:latin typeface="Arial"/>
                <a:ea typeface="+mj-lt"/>
                <a:cs typeface="+mj-lt"/>
              </a:rPr>
            </a:br>
            <a:br>
              <a:rPr lang="en-US" sz="2800" dirty="0">
                <a:latin typeface="Arial"/>
                <a:ea typeface="+mj-lt"/>
                <a:cs typeface="+mj-lt"/>
              </a:rPr>
            </a:br>
            <a:r>
              <a:rPr lang="et-EE" sz="2000" b="1" dirty="0">
                <a:latin typeface="Arial"/>
                <a:ea typeface="+mj-lt"/>
                <a:cs typeface="+mj-lt"/>
              </a:rPr>
              <a:t>TULEMUSED 3. </a:t>
            </a:r>
            <a:r>
              <a:rPr lang="et-EE" sz="2000" b="1" dirty="0" err="1">
                <a:latin typeface="Arial"/>
                <a:ea typeface="+mj-lt"/>
                <a:cs typeface="+mj-lt"/>
              </a:rPr>
              <a:t>Vikipeedia</a:t>
            </a:r>
            <a:r>
              <a:rPr lang="et-EE" sz="2000" b="1" dirty="0">
                <a:latin typeface="Arial"/>
                <a:ea typeface="+mj-lt"/>
                <a:cs typeface="+mj-lt"/>
              </a:rPr>
              <a:t> õppeotstarbelist kasutust </a:t>
            </a:r>
            <a:br>
              <a:rPr lang="et-EE" sz="2000" b="1" dirty="0">
                <a:latin typeface="Arial"/>
                <a:ea typeface="+mj-lt"/>
                <a:cs typeface="+mj-lt"/>
              </a:rPr>
            </a:br>
            <a:r>
              <a:rPr lang="et-EE" sz="2000" b="1" dirty="0">
                <a:latin typeface="Arial"/>
                <a:ea typeface="+mj-lt"/>
                <a:cs typeface="+mj-lt"/>
              </a:rPr>
              <a:t>soodustavad ja takistavad tegurid</a:t>
            </a:r>
            <a:endParaRPr lang="en-US" sz="2000" b="1" dirty="0">
              <a:latin typeface="Arial"/>
              <a:ea typeface="+mj-lt"/>
              <a:cs typeface="+mj-lt"/>
            </a:endParaRPr>
          </a:p>
        </p:txBody>
      </p:sp>
      <p:sp>
        <p:nvSpPr>
          <p:cNvPr id="8" name="Subtitle 7">
            <a:extLst>
              <a:ext uri="{FF2B5EF4-FFF2-40B4-BE49-F238E27FC236}">
                <a16:creationId xmlns:a16="http://schemas.microsoft.com/office/drawing/2014/main" id="{D6AF2743-405F-483C-ABC5-96C282902442}"/>
              </a:ext>
            </a:extLst>
          </p:cNvPr>
          <p:cNvSpPr>
            <a:spLocks noGrp="1"/>
          </p:cNvSpPr>
          <p:nvPr>
            <p:ph type="subTitle" idx="1"/>
          </p:nvPr>
        </p:nvSpPr>
        <p:spPr>
          <a:xfrm>
            <a:off x="304800" y="1371600"/>
            <a:ext cx="8534400" cy="5029200"/>
          </a:xfrm>
        </p:spPr>
        <p:txBody>
          <a:bodyPr/>
          <a:lstStyle/>
          <a:p>
            <a:pPr marL="342900" indent="-342900">
              <a:buFont typeface="Wingdings" panose="05000000000000000000" pitchFamily="2" charset="2"/>
              <a:buChar char="Ø"/>
            </a:pPr>
            <a:r>
              <a:rPr lang="et-EE" sz="2000" b="1" dirty="0" err="1">
                <a:cs typeface="Arial"/>
              </a:rPr>
              <a:t>Vikipeedia</a:t>
            </a:r>
            <a:r>
              <a:rPr lang="et-EE" sz="2000" b="1" dirty="0">
                <a:cs typeface="Arial"/>
              </a:rPr>
              <a:t> kui keskkond</a:t>
            </a:r>
          </a:p>
          <a:p>
            <a:r>
              <a:rPr lang="lv-LV" sz="1400" i="1" dirty="0"/>
              <a:t>Arvestades seda, mis Vikipeediaga praegu tehakse, seesama /—/ ühiskonnateadlikkus ja hoiak on muutunud, siis võib-olla maine tõuseb veel ja saame õpilastele sööta sellesama mõtte ette, et sa oled üks osa sellest globaalsest inforuumist. </a:t>
            </a:r>
            <a:r>
              <a:rPr lang="lv-LV" sz="1400" dirty="0"/>
              <a:t>(K7)</a:t>
            </a:r>
            <a:endParaRPr lang="et-EE" sz="1400" dirty="0"/>
          </a:p>
          <a:p>
            <a:pPr marL="342900" indent="-342900">
              <a:buFont typeface="Wingdings" panose="05000000000000000000" pitchFamily="2" charset="2"/>
              <a:buChar char="Ø"/>
            </a:pPr>
            <a:r>
              <a:rPr lang="et-EE" sz="2000" b="1" dirty="0">
                <a:cs typeface="Arial"/>
              </a:rPr>
              <a:t>Õpilaste pädevus</a:t>
            </a:r>
          </a:p>
          <a:p>
            <a:r>
              <a:rPr lang="lv-LV" sz="1400" i="1" dirty="0"/>
              <a:t>Kuulge, see ei ole probleem, kui nad kasutavad Vikipeediat, mind häirib see, et nad võtavad selle Vikipeedia teksti sõna-sõnalt, Vikipeedia tuli esimesena ette ja siis nad võtavad teksti sealt sõna-sõnalt. (K3)</a:t>
            </a:r>
            <a:endParaRPr lang="et-EE" sz="1400" i="1" dirty="0">
              <a:cs typeface="Arial"/>
            </a:endParaRPr>
          </a:p>
          <a:p>
            <a:pPr marL="342900" indent="-342900">
              <a:buFont typeface="Wingdings" panose="05000000000000000000" pitchFamily="2" charset="2"/>
              <a:buChar char="Ø"/>
            </a:pPr>
            <a:r>
              <a:rPr lang="et-EE" sz="2000" b="1" dirty="0">
                <a:cs typeface="Arial"/>
              </a:rPr>
              <a:t>Õpetajate pädevus</a:t>
            </a:r>
          </a:p>
          <a:p>
            <a:r>
              <a:rPr lang="lv-LV" sz="1400" i="1" dirty="0"/>
              <a:t>Ma ei ole ise nii palju tuhlanud. Kui ma lähen Vikipeedia esilehele, kas ta annab mulle kuskil kõrvalmenüü vikitsitaadid, vikitekstid või ma pean teadma, et selline leht on olemas? (K6)</a:t>
            </a:r>
            <a:endParaRPr lang="et-EE" sz="1400" i="1" dirty="0"/>
          </a:p>
          <a:p>
            <a:pPr marL="342900" indent="-342900">
              <a:buFont typeface="Wingdings" panose="05000000000000000000" pitchFamily="2" charset="2"/>
              <a:buChar char="Ø"/>
            </a:pPr>
            <a:r>
              <a:rPr lang="et-EE" sz="2000" b="1" dirty="0">
                <a:cs typeface="Arial"/>
              </a:rPr>
              <a:t>Koolisisesed</a:t>
            </a:r>
            <a:r>
              <a:rPr lang="et-EE" sz="2000" dirty="0">
                <a:cs typeface="Arial"/>
              </a:rPr>
              <a:t> </a:t>
            </a:r>
            <a:r>
              <a:rPr lang="et-EE" sz="1800" dirty="0">
                <a:cs typeface="Arial"/>
              </a:rPr>
              <a:t>(õppekorraldus, ei mahu ainetundi, kokkulepped puuduvad)</a:t>
            </a:r>
          </a:p>
          <a:p>
            <a:pPr marL="342900" indent="-342900">
              <a:buFont typeface="Wingdings" panose="05000000000000000000" pitchFamily="2" charset="2"/>
              <a:buChar char="Ø"/>
            </a:pPr>
            <a:r>
              <a:rPr lang="et-EE" sz="2000" b="1" dirty="0">
                <a:cs typeface="Arial"/>
              </a:rPr>
              <a:t>Koolivälised</a:t>
            </a:r>
          </a:p>
          <a:p>
            <a:r>
              <a:rPr lang="lv-LV" sz="1400" i="1" dirty="0"/>
              <a:t>kui need talgud olid, siis ma olin tõsiselt tegelikult vaimustuses, kuidas nagu seda tehti, see oli väga põnev protsess. Õpilastele ka meeldis, kõik see, see ülesehitus ja kuidas sa nagu hasardiga läksid kaasa sinna tegelikult. Et oh, seda saab veel panna aktiivseks ja siia võib selle lingi panna ja siit otsime pilte. Tegelikult oli see väga selline hasartne tegevus see artikli loomine. (K3)</a:t>
            </a:r>
            <a:endParaRPr lang="et-EE" sz="1400" i="1" dirty="0"/>
          </a:p>
        </p:txBody>
      </p:sp>
      <p:sp>
        <p:nvSpPr>
          <p:cNvPr id="2" name="Slide Number Placeholder 1">
            <a:extLst>
              <a:ext uri="{FF2B5EF4-FFF2-40B4-BE49-F238E27FC236}">
                <a16:creationId xmlns:a16="http://schemas.microsoft.com/office/drawing/2014/main" id="{AC281416-C138-4C9A-B177-A8A4539E33E9}"/>
              </a:ext>
            </a:extLst>
          </p:cNvPr>
          <p:cNvSpPr>
            <a:spLocks noGrp="1"/>
          </p:cNvSpPr>
          <p:nvPr>
            <p:ph type="sldNum" sz="quarter" idx="4"/>
          </p:nvPr>
        </p:nvSpPr>
        <p:spPr/>
        <p:txBody>
          <a:bodyPr/>
          <a:lstStyle/>
          <a:p>
            <a:pPr>
              <a:defRPr/>
            </a:pPr>
            <a:fld id="{DADBB38E-37F0-4099-9E14-30415241E9AC}" type="slidenum">
              <a:rPr lang="en-US" smtClean="0"/>
              <a:pPr>
                <a:defRPr/>
              </a:pPr>
              <a:t>9</a:t>
            </a:fld>
            <a:endParaRPr lang="en-US" dirty="0"/>
          </a:p>
        </p:txBody>
      </p:sp>
    </p:spTree>
    <p:extLst>
      <p:ext uri="{BB962C8B-B14F-4D97-AF65-F5344CB8AC3E}">
        <p14:creationId xmlns:p14="http://schemas.microsoft.com/office/powerpoint/2010/main" val="1345651067"/>
      </p:ext>
    </p:extLst>
  </p:cSld>
  <p:clrMapOvr>
    <a:masterClrMapping/>
  </p:clrMapOvr>
</p:sld>
</file>

<file path=ppt/theme/theme1.xml><?xml version="1.0" encoding="utf-8"?>
<a:theme xmlns:a="http://schemas.openxmlformats.org/drawingml/2006/main" name="UT_2019 Theme">
  <a:themeElements>
    <a:clrScheme name="UT_2019">
      <a:dk1>
        <a:srgbClr val="2C5696"/>
      </a:dk1>
      <a:lt1>
        <a:srgbClr val="FFFFFF"/>
      </a:lt1>
      <a:dk2>
        <a:srgbClr val="102064"/>
      </a:dk2>
      <a:lt2>
        <a:srgbClr val="FFFFFF"/>
      </a:lt2>
      <a:accent1>
        <a:srgbClr val="00A6E9"/>
      </a:accent1>
      <a:accent2>
        <a:srgbClr val="ED7D31"/>
      </a:accent2>
      <a:accent3>
        <a:srgbClr val="E52143"/>
      </a:accent3>
      <a:accent4>
        <a:srgbClr val="AE78B1"/>
      </a:accent4>
      <a:accent5>
        <a:srgbClr val="87BC1F"/>
      </a:accent5>
      <a:accent6>
        <a:srgbClr val="FAA41A"/>
      </a:accent6>
      <a:hlink>
        <a:srgbClr val="FF6F20"/>
      </a:hlink>
      <a:folHlink>
        <a:srgbClr val="00A6E9"/>
      </a:folHlink>
    </a:clrScheme>
    <a:fontScheme name="UT_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BCFC616DEBC344BE586B1B6E5235C8" ma:contentTypeVersion="17" ma:contentTypeDescription="Create a new document." ma:contentTypeScope="" ma:versionID="c5fbf46d86e23209fec3986acd78cfd1">
  <xsd:schema xmlns:xsd="http://www.w3.org/2001/XMLSchema" xmlns:xs="http://www.w3.org/2001/XMLSchema" xmlns:p="http://schemas.microsoft.com/office/2006/metadata/properties" xmlns:ns2="ec1fe2e7-40d1-4759-a4fa-ed188f6ef5d5" xmlns:ns3="1ded45cb-e59a-4256-808f-7cb9469e4298" targetNamespace="http://schemas.microsoft.com/office/2006/metadata/properties" ma:root="true" ma:fieldsID="fdc9ef60d223effb3f0bec3e71a280bf" ns2:_="" ns3:_="">
    <xsd:import namespace="ec1fe2e7-40d1-4759-a4fa-ed188f6ef5d5"/>
    <xsd:import namespace="1ded45cb-e59a-4256-808f-7cb9469e429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Kinnitatud"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fe2e7-40d1-4759-a4fa-ed188f6ef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Kinnitatud" ma:index="21" nillable="true" ma:displayName="Kinnitatud" ma:default="0" ma:format="Dropdown" ma:internalName="Kinnitatud">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7e1068c-fbba-49b8-a159-82714d831e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ed45cb-e59a-4256-808f-7cb9469e429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2c30af0-0bf7-4dd9-91cc-41655f37aab1}" ma:internalName="TaxCatchAll" ma:showField="CatchAllData" ma:web="1ded45cb-e59a-4256-808f-7cb9469e4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innitatud xmlns="ec1fe2e7-40d1-4759-a4fa-ed188f6ef5d5">false</Kinnitatud>
    <lcf76f155ced4ddcb4097134ff3c332f xmlns="ec1fe2e7-40d1-4759-a4fa-ed188f6ef5d5">
      <Terms xmlns="http://schemas.microsoft.com/office/infopath/2007/PartnerControls"/>
    </lcf76f155ced4ddcb4097134ff3c332f>
    <TaxCatchAll xmlns="1ded45cb-e59a-4256-808f-7cb9469e4298" xsi:nil="true"/>
  </documentManagement>
</p:properties>
</file>

<file path=customXml/itemProps1.xml><?xml version="1.0" encoding="utf-8"?>
<ds:datastoreItem xmlns:ds="http://schemas.openxmlformats.org/officeDocument/2006/customXml" ds:itemID="{6A68F103-5214-4F8E-B357-C24DDDC81D67}">
  <ds:schemaRefs>
    <ds:schemaRef ds:uri="http://schemas.microsoft.com/sharepoint/v3/contenttype/forms"/>
  </ds:schemaRefs>
</ds:datastoreItem>
</file>

<file path=customXml/itemProps2.xml><?xml version="1.0" encoding="utf-8"?>
<ds:datastoreItem xmlns:ds="http://schemas.openxmlformats.org/officeDocument/2006/customXml" ds:itemID="{CDF56F74-2AAD-458D-9DFA-3DAE7D019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fe2e7-40d1-4759-a4fa-ed188f6ef5d5"/>
    <ds:schemaRef ds:uri="1ded45cb-e59a-4256-808f-7cb9469e42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49FFB0-3DCA-4D64-9BED-5E3A503026C6}">
  <ds:schemaRefs>
    <ds:schemaRef ds:uri="http://purl.org/dc/terms/"/>
    <ds:schemaRef ds:uri="http://schemas.openxmlformats.org/package/2006/metadata/core-properties"/>
    <ds:schemaRef ds:uri="http://purl.org/dc/dcmitype/"/>
    <ds:schemaRef ds:uri="http://schemas.microsoft.com/office/2006/documentManagement/types"/>
    <ds:schemaRef ds:uri="ec1fe2e7-40d1-4759-a4fa-ed188f6ef5d5"/>
    <ds:schemaRef ds:uri="http://purl.org/dc/elements/1.1/"/>
    <ds:schemaRef ds:uri="http://schemas.microsoft.com/office/2006/metadata/properties"/>
    <ds:schemaRef ds:uri="1ded45cb-e59a-4256-808f-7cb9469e4298"/>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1017</TotalTime>
  <Words>1034</Words>
  <Application>Microsoft Office PowerPoint</Application>
  <PresentationFormat>On-screen Show (4:3)</PresentationFormat>
  <Paragraphs>95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Rubik</vt:lpstr>
      <vt:lpstr>Rubik Bold</vt:lpstr>
      <vt:lpstr>Times New Roman</vt:lpstr>
      <vt:lpstr>Wingdings</vt:lpstr>
      <vt:lpstr>UT_2019 Theme</vt:lpstr>
      <vt:lpstr>Vikipeedia kasutamine isiklikel eesmärkidel ja õppetöös: õpetajate kogemused</vt:lpstr>
      <vt:lpstr>  Vikipeedia</vt:lpstr>
      <vt:lpstr>  Hariduse taust ja hetkeseis</vt:lpstr>
      <vt:lpstr>  Varasemad uurimused</vt:lpstr>
      <vt:lpstr>  Eesmärk, uurimisküsimused</vt:lpstr>
      <vt:lpstr>  Materjal ja meetod</vt:lpstr>
      <vt:lpstr>  TULEMUSED 1.  Õpetajate õppetöövälised kasutuskogemused </vt:lpstr>
      <vt:lpstr>  TULEMUSED 2. Vikipeedia kasutamine õppetöös</vt:lpstr>
      <vt:lpstr>  TULEMUSED 3. Vikipeedia õppeotstarbelist kasutust  soodustavad ja takistavad tegurid</vt:lpstr>
      <vt:lpstr>  KOKKUVÕTE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Võime muuta maailma!</dc:title>
  <dc:creator>Heiko Unt</dc:creator>
  <cp:lastModifiedBy>Maigi Vija</cp:lastModifiedBy>
  <cp:revision>238</cp:revision>
  <dcterms:created xsi:type="dcterms:W3CDTF">2018-12-27T16:27:33Z</dcterms:created>
  <dcterms:modified xsi:type="dcterms:W3CDTF">2023-04-24T17:57:10Z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0x01010058BCFC616DEBC344BE586B1B6E5235C8</vt:lpwstr>
  </property>
  <property fmtid="{D5CDD505-2E9C-101B-9397-08002B2CF9AE}" pid="3" name="MediaServiceImageTags">
    <vt:lpwstr/>
  </property>
</Properties>
</file>