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handoutMasterIdLst>
    <p:handoutMasterId r:id="rId21"/>
  </p:handoutMasterIdLst>
  <p:sldIdLst>
    <p:sldId id="316" r:id="rId2"/>
    <p:sldId id="351" r:id="rId3"/>
    <p:sldId id="354" r:id="rId4"/>
    <p:sldId id="358" r:id="rId5"/>
    <p:sldId id="355" r:id="rId6"/>
    <p:sldId id="350" r:id="rId7"/>
    <p:sldId id="341" r:id="rId8"/>
    <p:sldId id="352" r:id="rId9"/>
    <p:sldId id="353" r:id="rId10"/>
    <p:sldId id="346" r:id="rId11"/>
    <p:sldId id="347" r:id="rId12"/>
    <p:sldId id="344" r:id="rId13"/>
    <p:sldId id="345" r:id="rId14"/>
    <p:sldId id="348" r:id="rId15"/>
    <p:sldId id="349" r:id="rId16"/>
    <p:sldId id="359" r:id="rId17"/>
    <p:sldId id="357" r:id="rId18"/>
    <p:sldId id="356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D2E"/>
    <a:srgbClr val="DF6636"/>
    <a:srgbClr val="D3BBA8"/>
    <a:srgbClr val="D0043C"/>
    <a:srgbClr val="A4D65E"/>
    <a:srgbClr val="6E6E6E"/>
    <a:srgbClr val="CFD0D0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6522F-8DF5-48C5-8205-E208366AFD87}" v="80" dt="2023-04-24T18:39:56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70" autoAdjust="0"/>
    <p:restoredTop sz="94674"/>
  </p:normalViewPr>
  <p:slideViewPr>
    <p:cSldViewPr snapToGrid="0">
      <p:cViewPr varScale="1">
        <p:scale>
          <a:sx n="62" d="100"/>
          <a:sy n="62" d="100"/>
        </p:scale>
        <p:origin x="83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9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68ab2ee7f61b27b/teadus/artikli%20kirjutamine/EHA%202023/Uurimisseminari%20andm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68ab2ee7f61b27b/teadus/artikli%20kirjutamine/EHA%202023/Uurimisseminari%20andm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68ab2ee7f61b27b/teadus/artikli%20kirjutamine/EHA%202023/Uurimisseminari%20andm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68ab2ee7f61b27b/teadus/artikli%20kirjutamine/EHA%202023/Uurimisseminari%20andm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68ab2ee7f61b27b/teadus/artikli%20kirjutamine/EHA%202023/Uurimisseminari%20andm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'Lugemine ja kuulamine'!$C$76</c:f>
              <c:strCache>
                <c:ptCount val="1"/>
                <c:pt idx="0">
                  <c:v>Lugemine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'Lugemine ja kuulamine'!$A$77:$A$82</c:f>
              <c:strCache>
                <c:ptCount val="6"/>
                <c:pt idx="0">
                  <c:v>&lt; 50 %</c:v>
                </c:pt>
                <c:pt idx="1">
                  <c:v>51%-60%</c:v>
                </c:pt>
                <c:pt idx="2">
                  <c:v>61%-70%</c:v>
                </c:pt>
                <c:pt idx="3">
                  <c:v>71%-80%</c:v>
                </c:pt>
                <c:pt idx="4">
                  <c:v>81%-90%</c:v>
                </c:pt>
                <c:pt idx="5">
                  <c:v>91%-100%</c:v>
                </c:pt>
              </c:strCache>
            </c:strRef>
          </c:cat>
          <c:val>
            <c:numRef>
              <c:f>'Lugemine ja kuulamine'!$C$77:$C$82</c:f>
              <c:numCache>
                <c:formatCode>0%</c:formatCode>
                <c:ptCount val="6"/>
                <c:pt idx="0">
                  <c:v>0.37</c:v>
                </c:pt>
                <c:pt idx="1">
                  <c:v>0.11</c:v>
                </c:pt>
                <c:pt idx="2">
                  <c:v>7.0000000000000007E-2</c:v>
                </c:pt>
                <c:pt idx="3">
                  <c:v>0.19</c:v>
                </c:pt>
                <c:pt idx="4" formatCode="General">
                  <c:v>0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FC-4309-92C0-EF5E378182A4}"/>
            </c:ext>
          </c:extLst>
        </c:ser>
        <c:ser>
          <c:idx val="1"/>
          <c:order val="1"/>
          <c:tx>
            <c:strRef>
              <c:f>'Lugemine ja kuulamine'!$E$76</c:f>
              <c:strCache>
                <c:ptCount val="1"/>
                <c:pt idx="0">
                  <c:v>Kuulamine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'Lugemine ja kuulamine'!$A$77:$A$82</c:f>
              <c:strCache>
                <c:ptCount val="6"/>
                <c:pt idx="0">
                  <c:v>&lt; 50 %</c:v>
                </c:pt>
                <c:pt idx="1">
                  <c:v>51%-60%</c:v>
                </c:pt>
                <c:pt idx="2">
                  <c:v>61%-70%</c:v>
                </c:pt>
                <c:pt idx="3">
                  <c:v>71%-80%</c:v>
                </c:pt>
                <c:pt idx="4">
                  <c:v>81%-90%</c:v>
                </c:pt>
                <c:pt idx="5">
                  <c:v>91%-100%</c:v>
                </c:pt>
              </c:strCache>
            </c:strRef>
          </c:cat>
          <c:val>
            <c:numRef>
              <c:f>'Lugemine ja kuulamine'!$E$77:$E$82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0.15</c:v>
                </c:pt>
                <c:pt idx="2">
                  <c:v>0.17</c:v>
                </c:pt>
                <c:pt idx="3">
                  <c:v>0.22</c:v>
                </c:pt>
                <c:pt idx="4">
                  <c:v>0.17</c:v>
                </c:pt>
                <c:pt idx="5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FC-4309-92C0-EF5E378182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38632879"/>
        <c:axId val="638634527"/>
      </c:barChart>
      <c:catAx>
        <c:axId val="638632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38634527"/>
        <c:crosses val="autoZero"/>
        <c:auto val="1"/>
        <c:lblAlgn val="ctr"/>
        <c:lblOffset val="100"/>
        <c:noMultiLvlLbl val="0"/>
      </c:catAx>
      <c:valAx>
        <c:axId val="638634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38632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63588920112404E-2"/>
          <c:y val="0.1204079160434616"/>
          <c:w val="0.96467282215977523"/>
          <c:h val="0.815374726510834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'nõrgad-tugevad'!$G$1</c:f>
              <c:strCache>
                <c:ptCount val="1"/>
                <c:pt idx="0">
                  <c:v>Lugemine%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'nõrgad-tugevad'!$G$2:$G$18</c:f>
              <c:numCache>
                <c:formatCode>General</c:formatCode>
                <c:ptCount val="17"/>
                <c:pt idx="0">
                  <c:v>6.67</c:v>
                </c:pt>
                <c:pt idx="1">
                  <c:v>13.33</c:v>
                </c:pt>
                <c:pt idx="2">
                  <c:v>20</c:v>
                </c:pt>
                <c:pt idx="3">
                  <c:v>26.67</c:v>
                </c:pt>
                <c:pt idx="4">
                  <c:v>26.67</c:v>
                </c:pt>
                <c:pt idx="5">
                  <c:v>26.67</c:v>
                </c:pt>
                <c:pt idx="6">
                  <c:v>26.67</c:v>
                </c:pt>
                <c:pt idx="7">
                  <c:v>40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  <c:pt idx="12">
                  <c:v>46.67</c:v>
                </c:pt>
                <c:pt idx="13">
                  <c:v>46.67</c:v>
                </c:pt>
                <c:pt idx="14">
                  <c:v>46.67</c:v>
                </c:pt>
                <c:pt idx="15">
                  <c:v>46.67</c:v>
                </c:pt>
                <c:pt idx="16">
                  <c:v>46.67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DE-4B35-9929-818225C6AA64}"/>
            </c:ext>
          </c:extLst>
        </c:ser>
        <c:ser>
          <c:idx val="1"/>
          <c:order val="1"/>
          <c:tx>
            <c:strRef>
              <c:f>'nõrgad-tugevad'!$H$1</c:f>
              <c:strCache>
                <c:ptCount val="1"/>
                <c:pt idx="0">
                  <c:v>Kuulamine%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'nõrgad-tugevad'!$H$2:$H$18</c:f>
              <c:numCache>
                <c:formatCode>General</c:formatCode>
                <c:ptCount val="17"/>
                <c:pt idx="0">
                  <c:v>53.33</c:v>
                </c:pt>
                <c:pt idx="1">
                  <c:v>86.67</c:v>
                </c:pt>
                <c:pt idx="2">
                  <c:v>40</c:v>
                </c:pt>
                <c:pt idx="3">
                  <c:v>46.67</c:v>
                </c:pt>
                <c:pt idx="4">
                  <c:v>53.33</c:v>
                </c:pt>
                <c:pt idx="5">
                  <c:v>60</c:v>
                </c:pt>
                <c:pt idx="6">
                  <c:v>66.67</c:v>
                </c:pt>
                <c:pt idx="7">
                  <c:v>66.67</c:v>
                </c:pt>
                <c:pt idx="8">
                  <c:v>80</c:v>
                </c:pt>
                <c:pt idx="9">
                  <c:v>86.67</c:v>
                </c:pt>
                <c:pt idx="10">
                  <c:v>86.67</c:v>
                </c:pt>
                <c:pt idx="11">
                  <c:v>93.33</c:v>
                </c:pt>
                <c:pt idx="12">
                  <c:v>46.67</c:v>
                </c:pt>
                <c:pt idx="13">
                  <c:v>53.33</c:v>
                </c:pt>
                <c:pt idx="14">
                  <c:v>66.67</c:v>
                </c:pt>
                <c:pt idx="15">
                  <c:v>66.67</c:v>
                </c:pt>
                <c:pt idx="1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DE-4B35-9929-818225C6AA6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41988464"/>
        <c:axId val="641988136"/>
      </c:barChart>
      <c:catAx>
        <c:axId val="641988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41988136"/>
        <c:crosses val="autoZero"/>
        <c:auto val="1"/>
        <c:lblAlgn val="ctr"/>
        <c:lblOffset val="100"/>
        <c:noMultiLvlLbl val="0"/>
      </c:catAx>
      <c:valAx>
        <c:axId val="6419881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4198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945895301826734"/>
          <c:y val="1.8838304552590265E-2"/>
          <c:w val="0.41475497618197166"/>
          <c:h val="4.9812729452774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'nõrgad-tugevad'!$G$53</c:f>
              <c:strCache>
                <c:ptCount val="1"/>
                <c:pt idx="0">
                  <c:v>Lugemine%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'nõrgad-tugevad'!$G$54:$G$56</c:f>
              <c:numCache>
                <c:formatCode>General</c:formatCode>
                <c:ptCount val="3"/>
                <c:pt idx="0">
                  <c:v>20</c:v>
                </c:pt>
                <c:pt idx="1">
                  <c:v>26.67</c:v>
                </c:pt>
                <c:pt idx="2">
                  <c:v>46.67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D2-40B8-A1EE-EA792FB3B4BB}"/>
            </c:ext>
          </c:extLst>
        </c:ser>
        <c:ser>
          <c:idx val="1"/>
          <c:order val="1"/>
          <c:tx>
            <c:strRef>
              <c:f>'nõrgad-tugevad'!$H$53</c:f>
              <c:strCache>
                <c:ptCount val="1"/>
                <c:pt idx="0">
                  <c:v>Kuulamine%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'nõrgad-tugevad'!$H$54:$H$56</c:f>
              <c:numCache>
                <c:formatCode>General</c:formatCode>
                <c:ptCount val="3"/>
                <c:pt idx="0">
                  <c:v>40</c:v>
                </c:pt>
                <c:pt idx="1">
                  <c:v>46.67</c:v>
                </c:pt>
                <c:pt idx="2">
                  <c:v>46.67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D2-40B8-A1EE-EA792FB3B4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39909784"/>
        <c:axId val="639902568"/>
      </c:barChart>
      <c:catAx>
        <c:axId val="639909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39902568"/>
        <c:crosses val="autoZero"/>
        <c:auto val="1"/>
        <c:lblAlgn val="ctr"/>
        <c:lblOffset val="100"/>
        <c:noMultiLvlLbl val="0"/>
      </c:catAx>
      <c:valAx>
        <c:axId val="6399025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9909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3545582996424917E-2"/>
          <c:y val="1.8838304552590265E-2"/>
          <c:w val="0.32796290267008477"/>
          <c:h val="6.70327198111225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'nõrgad-tugevad'!$G$123</c:f>
              <c:strCache>
                <c:ptCount val="1"/>
                <c:pt idx="0">
                  <c:v>Lugemine%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'nõrgad-tugevad'!$G$124:$G$135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93.33</c:v>
                </c:pt>
                <c:pt idx="10">
                  <c:v>93.33</c:v>
                </c:pt>
                <c:pt idx="11">
                  <c:v>93.33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A-4676-9E6E-85730502BBD4}"/>
            </c:ext>
          </c:extLst>
        </c:ser>
        <c:ser>
          <c:idx val="1"/>
          <c:order val="1"/>
          <c:tx>
            <c:strRef>
              <c:f>'nõrgad-tugevad'!$H$123</c:f>
              <c:strCache>
                <c:ptCount val="1"/>
                <c:pt idx="0">
                  <c:v>Kuulamine%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'nõrgad-tugevad'!$H$124:$H$135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73.33</c:v>
                </c:pt>
                <c:pt idx="7">
                  <c:v>73.33</c:v>
                </c:pt>
                <c:pt idx="8">
                  <c:v>66.67</c:v>
                </c:pt>
                <c:pt idx="9">
                  <c:v>66.67</c:v>
                </c:pt>
                <c:pt idx="10">
                  <c:v>60</c:v>
                </c:pt>
                <c:pt idx="11">
                  <c:v>53.33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EA-4676-9E6E-85730502BBD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784471960"/>
        <c:axId val="784472944"/>
      </c:barChart>
      <c:catAx>
        <c:axId val="784471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784472944"/>
        <c:crosses val="autoZero"/>
        <c:auto val="1"/>
        <c:lblAlgn val="ctr"/>
        <c:lblOffset val="100"/>
        <c:noMultiLvlLbl val="0"/>
      </c:catAx>
      <c:valAx>
        <c:axId val="7844729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4471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'nõrgad-tugevad'!$G$175</c:f>
              <c:strCache>
                <c:ptCount val="1"/>
                <c:pt idx="0">
                  <c:v>Lugemine%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'nõrgad-tugevad'!$G$176:$G$185</c:f>
              <c:numCache>
                <c:formatCode>General</c:formatCode>
                <c:ptCount val="1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80</c:v>
                </c:pt>
                <c:pt idx="4">
                  <c:v>80</c:v>
                </c:pt>
                <c:pt idx="5">
                  <c:v>66.67</c:v>
                </c:pt>
                <c:pt idx="6">
                  <c:v>46.67</c:v>
                </c:pt>
                <c:pt idx="7">
                  <c:v>80</c:v>
                </c:pt>
                <c:pt idx="8">
                  <c:v>73.33</c:v>
                </c:pt>
                <c:pt idx="9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76-43FE-830D-5CABBA9B5A5D}"/>
            </c:ext>
          </c:extLst>
        </c:ser>
        <c:ser>
          <c:idx val="1"/>
          <c:order val="1"/>
          <c:tx>
            <c:strRef>
              <c:f>'nõrgad-tugevad'!$H$175</c:f>
              <c:strCache>
                <c:ptCount val="1"/>
                <c:pt idx="0">
                  <c:v>Kuulamine%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'nõrgad-tugevad'!$H$176:$H$185</c:f>
              <c:numCache>
                <c:formatCode>General</c:formatCode>
                <c:ptCount val="1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93.33</c:v>
                </c:pt>
                <c:pt idx="8">
                  <c:v>93.33</c:v>
                </c:pt>
                <c:pt idx="9">
                  <c:v>93.33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76-43FE-830D-5CABBA9B5A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96559928"/>
        <c:axId val="696555008"/>
      </c:barChart>
      <c:catAx>
        <c:axId val="696559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696555008"/>
        <c:crosses val="autoZero"/>
        <c:auto val="1"/>
        <c:lblAlgn val="ctr"/>
        <c:lblOffset val="100"/>
        <c:noMultiLvlLbl val="0"/>
      </c:catAx>
      <c:valAx>
        <c:axId val="696555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9655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180D4-4DC6-4819-B4B2-E14F72BA88D0}" type="datetimeFigureOut">
              <a:rPr lang="en-US" smtClean="0">
                <a:latin typeface="Times New Roman"/>
              </a:rPr>
              <a:t>4/24/2023</a:t>
            </a:fld>
            <a:endParaRPr lang="en-US" dirty="0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5CF15-7169-47EF-8D67-4C96863E3701}" type="slidenum">
              <a:rPr lang="en-US" smtClean="0">
                <a:latin typeface="Times New Roman"/>
              </a:rPr>
              <a:t>‹#›</a:t>
            </a:fld>
            <a:endParaRPr lang="en-US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914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 (val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8703" y="2607308"/>
            <a:ext cx="7772400" cy="1496859"/>
          </a:xfrm>
        </p:spPr>
        <p:txBody>
          <a:bodyPr anchor="t"/>
          <a:lstStyle>
            <a:lvl1pPr algn="l">
              <a:lnSpc>
                <a:spcPct val="53000"/>
              </a:lnSpc>
              <a:defRPr sz="8800" baseline="0">
                <a:latin typeface="Times New Roman"/>
              </a:defRPr>
            </a:lvl1pPr>
          </a:lstStyle>
          <a:p>
            <a:r>
              <a:rPr lang="en-US" dirty="0"/>
              <a:t>T</a:t>
            </a:r>
            <a:r>
              <a:rPr lang="et-EE" dirty="0"/>
              <a:t>ähtis  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8069" y="4114800"/>
            <a:ext cx="7182297" cy="1153632"/>
          </a:xfrm>
        </p:spPr>
        <p:txBody>
          <a:bodyPr lIns="36000" tIns="180000"/>
          <a:lstStyle>
            <a:lvl1pPr marL="0" indent="0" algn="l">
              <a:lnSpc>
                <a:spcPct val="50000"/>
              </a:lnSpc>
              <a:buNone/>
              <a:defRPr sz="2400" cap="small" spc="600" baseline="0">
                <a:latin typeface="Times New Roman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nimi</a:t>
            </a:r>
          </a:p>
          <a:p>
            <a:r>
              <a:rPr lang="et-EE" dirty="0"/>
              <a:t>xx.xx.xxxx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9937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õrdlu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1858963"/>
            <a:ext cx="3724275" cy="391226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25" y="1858963"/>
            <a:ext cx="3724275" cy="391226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96900" y="314574"/>
            <a:ext cx="7962900" cy="1234826"/>
          </a:xfrm>
        </p:spPr>
        <p:txBody>
          <a:bodyPr anchor="b"/>
          <a:lstStyle>
            <a:lvl1pPr>
              <a:lnSpc>
                <a:spcPct val="100000"/>
              </a:lnSpc>
              <a:defRPr sz="32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9970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11807" y="712816"/>
            <a:ext cx="3127768" cy="6654800"/>
          </a:xfrm>
        </p:spPr>
        <p:txBody>
          <a:bodyPr anchor="b"/>
          <a:lstStyle>
            <a:lvl1pPr marL="0" indent="0">
              <a:buNone/>
              <a:defRPr sz="45000" b="0" i="1">
                <a:solidFill>
                  <a:srgbClr val="F68D2E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t-EE" dirty="0"/>
              <a:t>1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98721" y="2215816"/>
            <a:ext cx="4751812" cy="2233784"/>
          </a:xfrm>
        </p:spPr>
        <p:txBody>
          <a:bodyPr anchor="ctr"/>
          <a:lstStyle>
            <a:lvl1pPr marL="457200" indent="-457200">
              <a:buFont typeface="Lucida Grande"/>
              <a:buChar char="-"/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6634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 ruut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49300" y="685800"/>
            <a:ext cx="2349500" cy="23495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1841500"/>
            <a:ext cx="2340000" cy="1191196"/>
          </a:xfrm>
          <a:noFill/>
          <a:ln>
            <a:noFill/>
          </a:ln>
        </p:spPr>
        <p:txBody>
          <a:bodyPr lIns="180000" tIns="374400" rIns="180000" bIns="140400" anchor="b"/>
          <a:lstStyle>
            <a:lvl1pPr marL="0" indent="0" algn="l">
              <a:lnSpc>
                <a:spcPct val="100000"/>
              </a:lnSpc>
              <a:buClr>
                <a:schemeClr val="bg1"/>
              </a:buClr>
              <a:buSzPct val="210000"/>
              <a:buFont typeface="+mj-lt"/>
              <a:buNone/>
              <a:defRPr sz="2800" b="0" i="0" spc="3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br>
              <a:rPr lang="en-US" dirty="0"/>
            </a:br>
            <a:r>
              <a:rPr lang="en-US" dirty="0" err="1"/>
              <a:t>tähtis</a:t>
            </a:r>
            <a:r>
              <a:rPr lang="en-US" dirty="0"/>
              <a:t> </a:t>
            </a:r>
            <a:r>
              <a:rPr lang="en-US" dirty="0" err="1"/>
              <a:t>pealkiri</a:t>
            </a:r>
            <a:endParaRPr lang="en-US" dirty="0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4558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1561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2000" y="3263900"/>
            <a:ext cx="7772400" cy="2616200"/>
          </a:xfrm>
        </p:spPr>
        <p:txBody>
          <a:bodyPr anchor="t"/>
          <a:lstStyle>
            <a:lvl1pPr marL="457200" indent="-457200">
              <a:buFont typeface="Lucida Grande"/>
              <a:buChar char="-"/>
              <a:defRPr sz="2800"/>
            </a:lvl1pPr>
            <a:lvl2pPr marL="685800" indent="-228600">
              <a:buFont typeface="Lucida Grande"/>
              <a:buChar char="-"/>
              <a:defRPr sz="2400"/>
            </a:lvl2pPr>
            <a:lvl3pPr marL="1143000" indent="-228600">
              <a:buFont typeface="Lucida Grande"/>
              <a:buChar char="-"/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755576" y="836712"/>
            <a:ext cx="1656184" cy="8640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80000" tIns="374400" rIns="180000" bIns="140400" numCol="1" anchor="t" anchorCtr="0" compatLnSpc="1">
            <a:prstTxWarp prst="textNoShape">
              <a:avLst/>
            </a:prstTxWarp>
          </a:bodyPr>
          <a:lstStyle>
            <a:lvl1pPr marL="0" indent="0" algn="l" defTabSz="4492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210000"/>
              <a:buFont typeface="+mj-lt"/>
              <a:buNone/>
              <a:defRPr lang="en-GB" sz="3600" b="0" i="1" kern="1200">
                <a:solidFill>
                  <a:schemeClr val="bg1"/>
                </a:solidFill>
                <a:latin typeface="Minion Pro"/>
                <a:ea typeface="ＭＳ Ｐゴシック" panose="020B0600070205080204" pitchFamily="34" charset="-128"/>
                <a:cs typeface="Minion Pro"/>
              </a:defRPr>
            </a:lvl1pPr>
            <a:lvl2pPr marL="742950" indent="-28575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2800"/>
              </a:lnSpc>
            </a:pPr>
            <a:r>
              <a:rPr lang="en-US" sz="6600" b="0" i="1" dirty="0">
                <a:latin typeface="Times New Roman"/>
                <a:ea typeface="Times New Roman"/>
                <a:cs typeface="Times New Roman"/>
              </a:rPr>
              <a:t>1.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34010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 ruutu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634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1561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2000" y="3263900"/>
            <a:ext cx="7772400" cy="2616200"/>
          </a:xfrm>
        </p:spPr>
        <p:txBody>
          <a:bodyPr anchor="t"/>
          <a:lstStyle>
            <a:lvl1pPr marL="457200" indent="-457200">
              <a:buFont typeface="Lucida Grande"/>
              <a:buChar char="-"/>
              <a:defRPr sz="2800"/>
            </a:lvl1pPr>
            <a:lvl2pPr marL="685800" indent="-228600">
              <a:buFont typeface="Lucida Grande"/>
              <a:buChar char="-"/>
              <a:defRPr sz="2400"/>
            </a:lvl2pPr>
            <a:lvl3pPr marL="1143000" indent="-228600">
              <a:buFont typeface="Lucida Grande"/>
              <a:buChar char="-"/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479800" y="685800"/>
            <a:ext cx="2349500" cy="23495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3486076" y="1841500"/>
            <a:ext cx="2340000" cy="1191196"/>
          </a:xfrm>
          <a:noFill/>
        </p:spPr>
        <p:txBody>
          <a:bodyPr lIns="180000" tIns="374400" rIns="180000" bIns="140400" anchor="b"/>
          <a:lstStyle>
            <a:lvl1pPr marL="0" indent="0" algn="l">
              <a:lnSpc>
                <a:spcPct val="100000"/>
              </a:lnSpc>
              <a:buClr>
                <a:schemeClr val="bg1"/>
              </a:buClr>
              <a:buSzPct val="210000"/>
              <a:buFont typeface="+mj-lt"/>
              <a:buNone/>
              <a:defRPr sz="2800" b="0" i="0" spc="3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br>
              <a:rPr lang="en-US" dirty="0"/>
            </a:br>
            <a:r>
              <a:rPr lang="en-US" dirty="0" err="1"/>
              <a:t>tähtis</a:t>
            </a:r>
            <a:r>
              <a:rPr lang="en-US" dirty="0"/>
              <a:t> </a:t>
            </a:r>
            <a:r>
              <a:rPr lang="en-US" dirty="0" err="1"/>
              <a:t>pealkiri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3486076" y="836712"/>
            <a:ext cx="1656184" cy="8640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80000" tIns="374400" rIns="180000" bIns="140400" numCol="1" anchor="t" anchorCtr="0" compatLnSpc="1">
            <a:prstTxWarp prst="textNoShape">
              <a:avLst/>
            </a:prstTxWarp>
          </a:bodyPr>
          <a:lstStyle>
            <a:lvl1pPr marL="0" indent="0" algn="l" defTabSz="4492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210000"/>
              <a:buFont typeface="+mj-lt"/>
              <a:buNone/>
              <a:defRPr lang="en-GB" sz="3600" b="0" i="1" kern="1200">
                <a:solidFill>
                  <a:schemeClr val="bg1"/>
                </a:solidFill>
                <a:latin typeface="Minion Pro"/>
                <a:ea typeface="ＭＳ Ｐゴシック" panose="020B0600070205080204" pitchFamily="34" charset="-128"/>
                <a:cs typeface="Minion Pro"/>
              </a:defRPr>
            </a:lvl1pPr>
            <a:lvl2pPr marL="742950" indent="-28575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2800"/>
              </a:lnSpc>
            </a:pPr>
            <a:r>
              <a:rPr lang="en-US" sz="6600" b="0" i="1" dirty="0">
                <a:latin typeface="Times New Roman"/>
                <a:ea typeface="Times New Roman"/>
                <a:cs typeface="Times New Roman"/>
              </a:rPr>
              <a:t>2.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88708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 ruutu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4558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758676" y="692696"/>
            <a:ext cx="2340000" cy="234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2000" y="3263900"/>
            <a:ext cx="7772400" cy="2616200"/>
          </a:xfrm>
        </p:spPr>
        <p:txBody>
          <a:bodyPr anchor="t"/>
          <a:lstStyle>
            <a:lvl1pPr marL="457200" indent="-457200">
              <a:buFont typeface="Lucida Grande"/>
              <a:buChar char="-"/>
              <a:defRPr sz="2800"/>
            </a:lvl1pPr>
            <a:lvl2pPr marL="685800" indent="-228600">
              <a:buFont typeface="Lucida Grande"/>
              <a:buChar char="-"/>
              <a:defRPr sz="2400"/>
            </a:lvl2pPr>
            <a:lvl3pPr marL="1143000" indent="-228600">
              <a:buFont typeface="Lucida Grande"/>
              <a:buChar char="-"/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6184900" y="685800"/>
            <a:ext cx="2349500" cy="23495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191176" y="1841500"/>
            <a:ext cx="2340000" cy="1191196"/>
          </a:xfrm>
          <a:noFill/>
        </p:spPr>
        <p:txBody>
          <a:bodyPr lIns="180000" tIns="374400" rIns="180000" bIns="140400" anchor="b"/>
          <a:lstStyle>
            <a:lvl1pPr marL="0" indent="0" algn="l">
              <a:lnSpc>
                <a:spcPct val="100000"/>
              </a:lnSpc>
              <a:buClr>
                <a:schemeClr val="bg1"/>
              </a:buClr>
              <a:buSzPct val="210000"/>
              <a:buFont typeface="+mj-lt"/>
              <a:buNone/>
              <a:defRPr sz="2800" b="0" i="0" spc="3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br>
              <a:rPr lang="en-US" dirty="0"/>
            </a:br>
            <a:r>
              <a:rPr lang="en-US" dirty="0" err="1"/>
              <a:t>tähtis</a:t>
            </a:r>
            <a:r>
              <a:rPr lang="en-US" dirty="0"/>
              <a:t> </a:t>
            </a:r>
            <a:r>
              <a:rPr lang="en-US" dirty="0" err="1"/>
              <a:t>pealkiri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6191176" y="836712"/>
            <a:ext cx="1656184" cy="8640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80000" tIns="374400" rIns="180000" bIns="140400" numCol="1" anchor="t" anchorCtr="0" compatLnSpc="1">
            <a:prstTxWarp prst="textNoShape">
              <a:avLst/>
            </a:prstTxWarp>
          </a:bodyPr>
          <a:lstStyle>
            <a:lvl1pPr marL="0" indent="0" algn="l" defTabSz="4492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210000"/>
              <a:buFont typeface="+mj-lt"/>
              <a:buNone/>
              <a:defRPr lang="en-GB" sz="3600" b="0" i="1" kern="1200">
                <a:solidFill>
                  <a:schemeClr val="bg1"/>
                </a:solidFill>
                <a:latin typeface="Minion Pro"/>
                <a:ea typeface="ＭＳ Ｐゴシック" panose="020B0600070205080204" pitchFamily="34" charset="-128"/>
                <a:cs typeface="Minion Pro"/>
              </a:defRPr>
            </a:lvl1pPr>
            <a:lvl2pPr marL="742950" indent="-28575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algn="l" defTabSz="4492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2800"/>
              </a:lnSpc>
            </a:pPr>
            <a:r>
              <a:rPr lang="en-US" sz="6600" b="0" i="1" dirty="0">
                <a:latin typeface="Times New Roman"/>
                <a:ea typeface="Times New Roman"/>
                <a:cs typeface="Times New Roman"/>
              </a:rPr>
              <a:t>3.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88708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ike ringpilt +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5" name="Picture Placeholder 6174"/>
          <p:cNvSpPr>
            <a:spLocks noGrp="1"/>
          </p:cNvSpPr>
          <p:nvPr>
            <p:ph type="pic" sz="quarter" idx="11" hasCustomPrompt="1"/>
          </p:nvPr>
        </p:nvSpPr>
        <p:spPr>
          <a:xfrm>
            <a:off x="566445" y="1036284"/>
            <a:ext cx="4212000" cy="4212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 err="1"/>
              <a:t>Add</a:t>
            </a:r>
            <a:r>
              <a:rPr lang="et-EE" dirty="0"/>
              <a:t> Picture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texture</a:t>
            </a:r>
            <a:r>
              <a:rPr lang="et-EE" dirty="0"/>
              <a:t> </a:t>
            </a:r>
            <a:r>
              <a:rPr lang="et-EE" dirty="0" err="1"/>
              <a:t>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0" y="2350070"/>
            <a:ext cx="3564566" cy="1732548"/>
          </a:xfrm>
        </p:spPr>
        <p:txBody>
          <a:bodyPr anchor="ctr"/>
          <a:lstStyle>
            <a:lvl1pPr marL="457200" indent="-457200">
              <a:buFont typeface="Lucida Grande"/>
              <a:buChar char="-"/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992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ur ringpilt + pealkiri +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7330" y="3418086"/>
            <a:ext cx="3466560" cy="1732548"/>
          </a:xfrm>
        </p:spPr>
        <p:txBody>
          <a:bodyPr anchor="ctr"/>
          <a:lstStyle>
            <a:lvl1pPr marL="342900" indent="-342900">
              <a:buFont typeface="Lucida Grande"/>
              <a:buChar char="-"/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Picture Placeholder 6174"/>
          <p:cNvSpPr>
            <a:spLocks noGrp="1"/>
          </p:cNvSpPr>
          <p:nvPr>
            <p:ph type="pic" sz="quarter" idx="11" hasCustomPrompt="1"/>
          </p:nvPr>
        </p:nvSpPr>
        <p:spPr>
          <a:xfrm>
            <a:off x="4187176" y="-483571"/>
            <a:ext cx="7856510" cy="785651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 err="1"/>
              <a:t>Add</a:t>
            </a:r>
            <a:r>
              <a:rPr lang="et-EE" dirty="0"/>
              <a:t> Picture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texture</a:t>
            </a:r>
            <a:r>
              <a:rPr lang="et-EE" dirty="0"/>
              <a:t> </a:t>
            </a:r>
            <a:r>
              <a:rPr lang="et-EE" dirty="0" err="1"/>
              <a:t>fill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70287" y="1346174"/>
            <a:ext cx="3452119" cy="1902466"/>
          </a:xfrm>
        </p:spPr>
        <p:txBody>
          <a:bodyPr/>
          <a:lstStyle>
            <a:lvl1pPr>
              <a:lnSpc>
                <a:spcPct val="100000"/>
              </a:lnSpc>
              <a:defRPr sz="28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49302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ur ringpilt +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6174"/>
          <p:cNvSpPr>
            <a:spLocks noGrp="1"/>
          </p:cNvSpPr>
          <p:nvPr>
            <p:ph type="pic" sz="quarter" idx="11" hasCustomPrompt="1"/>
          </p:nvPr>
        </p:nvSpPr>
        <p:spPr>
          <a:xfrm>
            <a:off x="4187176" y="-483571"/>
            <a:ext cx="7856510" cy="785651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 err="1"/>
              <a:t>Add</a:t>
            </a:r>
            <a:r>
              <a:rPr lang="et-EE" dirty="0"/>
              <a:t> Picture </a:t>
            </a:r>
            <a:r>
              <a:rPr lang="et-EE" dirty="0" err="1"/>
              <a:t>or</a:t>
            </a:r>
            <a:r>
              <a:rPr lang="et-EE" dirty="0"/>
              <a:t> </a:t>
            </a:r>
            <a:r>
              <a:rPr lang="et-EE" dirty="0" err="1"/>
              <a:t>texture</a:t>
            </a:r>
            <a:r>
              <a:rPr lang="et-EE" dirty="0"/>
              <a:t> </a:t>
            </a:r>
            <a:r>
              <a:rPr lang="et-EE" dirty="0" err="1"/>
              <a:t>fill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1930" y="2617986"/>
            <a:ext cx="3466560" cy="1732548"/>
          </a:xfrm>
        </p:spPr>
        <p:txBody>
          <a:bodyPr anchor="ctr"/>
          <a:lstStyle>
            <a:lvl1pPr marL="342900" indent="-342900">
              <a:buFont typeface="Lucida Grande"/>
              <a:buChar char="-"/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418941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+ pealkiri +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/>
          <p:cNvSpPr>
            <a:spLocks noGrp="1"/>
          </p:cNvSpPr>
          <p:nvPr>
            <p:ph type="pic" sz="quarter" idx="10"/>
          </p:nvPr>
        </p:nvSpPr>
        <p:spPr>
          <a:xfrm>
            <a:off x="4850089" y="0"/>
            <a:ext cx="4293911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470287" y="1346174"/>
            <a:ext cx="3921133" cy="1902466"/>
          </a:xfrm>
        </p:spPr>
        <p:txBody>
          <a:bodyPr/>
          <a:lstStyle>
            <a:lvl1pPr>
              <a:lnSpc>
                <a:spcPct val="100000"/>
              </a:lnSpc>
              <a:defRPr sz="28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idx="11"/>
          </p:nvPr>
        </p:nvSpPr>
        <p:spPr>
          <a:xfrm>
            <a:off x="515430" y="3418086"/>
            <a:ext cx="3878770" cy="1732548"/>
          </a:xfrm>
        </p:spPr>
        <p:txBody>
          <a:bodyPr anchor="ctr"/>
          <a:lstStyle>
            <a:lvl1pPr marL="342900" indent="-342900">
              <a:buFont typeface="Lucida Grande"/>
              <a:buChar char="-"/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86947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+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/>
          <p:cNvSpPr>
            <a:spLocks noGrp="1"/>
          </p:cNvSpPr>
          <p:nvPr>
            <p:ph type="pic" sz="quarter" idx="10"/>
          </p:nvPr>
        </p:nvSpPr>
        <p:spPr>
          <a:xfrm>
            <a:off x="4850089" y="0"/>
            <a:ext cx="4293911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1"/>
          </p:nvPr>
        </p:nvSpPr>
        <p:spPr>
          <a:xfrm>
            <a:off x="515430" y="2656086"/>
            <a:ext cx="3878770" cy="1732548"/>
          </a:xfrm>
        </p:spPr>
        <p:txBody>
          <a:bodyPr anchor="ctr"/>
          <a:lstStyle>
            <a:lvl1pPr marL="342900" indent="-342900">
              <a:buFont typeface="Lucida Grande"/>
              <a:buChar char="-"/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537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01 (val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281412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69568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+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381000" y="342900"/>
            <a:ext cx="8356600" cy="5346700"/>
          </a:xfrm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Pilt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2755900" y="5892800"/>
            <a:ext cx="5969000" cy="567540"/>
          </a:xfrm>
        </p:spPr>
        <p:txBody>
          <a:bodyPr anchor="b"/>
          <a:lstStyle>
            <a:lvl1pPr marL="0" indent="0" algn="r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</a:t>
            </a:r>
            <a:r>
              <a:rPr lang="et-EE" dirty="0"/>
              <a:t>ildiallkiri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29606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0" y="365126"/>
            <a:ext cx="8356600" cy="1325563"/>
          </a:xfrm>
        </p:spPr>
        <p:txBody>
          <a:bodyPr/>
          <a:lstStyle/>
          <a:p>
            <a:r>
              <a:rPr lang="et-EE" dirty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6006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566" y="276474"/>
            <a:ext cx="8363190" cy="1133505"/>
          </a:xfrm>
        </p:spPr>
        <p:txBody>
          <a:bodyPr anchor="b"/>
          <a:lstStyle>
            <a:lvl1pPr>
              <a:lnSpc>
                <a:spcPct val="100000"/>
              </a:lnSpc>
              <a:defRPr sz="32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6002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1678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 err="1"/>
              <a:t>pilt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7097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174"/>
          <p:cNvSpPr>
            <a:spLocks noGrp="1"/>
          </p:cNvSpPr>
          <p:nvPr>
            <p:ph type="pic" sz="quarter" idx="11" hasCustomPrompt="1"/>
          </p:nvPr>
        </p:nvSpPr>
        <p:spPr>
          <a:xfrm>
            <a:off x="985545" y="14351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1" name="Picture Placeholder 6174"/>
          <p:cNvSpPr>
            <a:spLocks noGrp="1"/>
          </p:cNvSpPr>
          <p:nvPr>
            <p:ph type="pic" sz="quarter" idx="12" hasCustomPrompt="1"/>
          </p:nvPr>
        </p:nvSpPr>
        <p:spPr>
          <a:xfrm>
            <a:off x="3474745" y="14351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2" name="Picture Placeholder 6174"/>
          <p:cNvSpPr>
            <a:spLocks noGrp="1"/>
          </p:cNvSpPr>
          <p:nvPr>
            <p:ph type="pic" sz="quarter" idx="13" hasCustomPrompt="1"/>
          </p:nvPr>
        </p:nvSpPr>
        <p:spPr>
          <a:xfrm>
            <a:off x="5887745" y="14351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3" name="Picture Placeholder 6174"/>
          <p:cNvSpPr>
            <a:spLocks noGrp="1"/>
          </p:cNvSpPr>
          <p:nvPr>
            <p:ph type="pic" sz="quarter" idx="14" hasCustomPrompt="1"/>
          </p:nvPr>
        </p:nvSpPr>
        <p:spPr>
          <a:xfrm>
            <a:off x="6891045" y="38735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4" name="Picture Placeholder 6174"/>
          <p:cNvSpPr>
            <a:spLocks noGrp="1"/>
          </p:cNvSpPr>
          <p:nvPr>
            <p:ph type="pic" sz="quarter" idx="15" hasCustomPrompt="1"/>
          </p:nvPr>
        </p:nvSpPr>
        <p:spPr>
          <a:xfrm>
            <a:off x="4414545" y="38735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5" name="Picture Placeholder 6174"/>
          <p:cNvSpPr>
            <a:spLocks noGrp="1"/>
          </p:cNvSpPr>
          <p:nvPr>
            <p:ph type="pic" sz="quarter" idx="16" hasCustomPrompt="1"/>
          </p:nvPr>
        </p:nvSpPr>
        <p:spPr>
          <a:xfrm>
            <a:off x="1963445" y="3873500"/>
            <a:ext cx="1069984" cy="1069984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t-EE" dirty="0"/>
              <a:t>pilt</a:t>
            </a:r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 hasCustomPrompt="1"/>
          </p:nvPr>
        </p:nvSpPr>
        <p:spPr>
          <a:xfrm>
            <a:off x="787400" y="25273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8" hasCustomPrompt="1"/>
          </p:nvPr>
        </p:nvSpPr>
        <p:spPr>
          <a:xfrm>
            <a:off x="3251200" y="25273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9" hasCustomPrompt="1"/>
          </p:nvPr>
        </p:nvSpPr>
        <p:spPr>
          <a:xfrm>
            <a:off x="5676900" y="25273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20" hasCustomPrompt="1"/>
          </p:nvPr>
        </p:nvSpPr>
        <p:spPr>
          <a:xfrm>
            <a:off x="6680200" y="49657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21" hasCustomPrompt="1"/>
          </p:nvPr>
        </p:nvSpPr>
        <p:spPr>
          <a:xfrm>
            <a:off x="4203700" y="49657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32" name="Text Placeholder 26"/>
          <p:cNvSpPr>
            <a:spLocks noGrp="1"/>
          </p:cNvSpPr>
          <p:nvPr>
            <p:ph type="body" sz="quarter" idx="22" hasCustomPrompt="1"/>
          </p:nvPr>
        </p:nvSpPr>
        <p:spPr>
          <a:xfrm>
            <a:off x="1752600" y="4965700"/>
            <a:ext cx="1498600" cy="889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700" baseline="0"/>
            </a:lvl1pPr>
            <a:lvl2pPr marL="457200" indent="0">
              <a:buNone/>
              <a:defRPr sz="1700"/>
            </a:lvl2pPr>
            <a:lvl3pPr marL="914400" indent="0">
              <a:buNone/>
              <a:defRPr sz="1700"/>
            </a:lvl3pPr>
            <a:lvl4pPr marL="1371600" indent="0">
              <a:buNone/>
              <a:defRPr sz="1700"/>
            </a:lvl4pPr>
            <a:lvl5pPr marL="1828800" indent="0">
              <a:buNone/>
              <a:defRPr sz="1700"/>
            </a:lvl5pPr>
          </a:lstStyle>
          <a:p>
            <a:pPr lvl="0"/>
            <a:r>
              <a:rPr lang="et-EE" dirty="0"/>
              <a:t>Alampunkti tekst nelja või viie sõnaga</a:t>
            </a:r>
            <a:endParaRPr lang="en-US" dirty="0"/>
          </a:p>
        </p:txBody>
      </p:sp>
      <p:sp>
        <p:nvSpPr>
          <p:cNvPr id="36" name="Title 1"/>
          <p:cNvSpPr>
            <a:spLocks noGrp="1"/>
          </p:cNvSpPr>
          <p:nvPr>
            <p:ph type="title" hasCustomPrompt="1"/>
          </p:nvPr>
        </p:nvSpPr>
        <p:spPr>
          <a:xfrm>
            <a:off x="375566" y="-168026"/>
            <a:ext cx="8363190" cy="1133505"/>
          </a:xfrm>
        </p:spPr>
        <p:txBody>
          <a:bodyPr anchor="b"/>
          <a:lstStyle>
            <a:lvl1pPr>
              <a:lnSpc>
                <a:spcPct val="100000"/>
              </a:lnSpc>
              <a:defRPr sz="32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6909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8703" y="2607308"/>
            <a:ext cx="7772400" cy="1496859"/>
          </a:xfrm>
        </p:spPr>
        <p:txBody>
          <a:bodyPr anchor="t"/>
          <a:lstStyle>
            <a:lvl1pPr algn="l">
              <a:lnSpc>
                <a:spcPct val="53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MASTR TITLE </a:t>
            </a:r>
            <a:br>
              <a:rPr lang="et-EE" dirty="0"/>
            </a:br>
            <a:r>
              <a:rPr lang="en-US" dirty="0"/>
              <a:t>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8069" y="4114800"/>
            <a:ext cx="7182297" cy="1153632"/>
          </a:xfrm>
        </p:spPr>
        <p:txBody>
          <a:bodyPr lIns="36000" tIns="180000"/>
          <a:lstStyle>
            <a:lvl1pPr marL="0" indent="0" algn="l">
              <a:lnSpc>
                <a:spcPct val="50000"/>
              </a:lnSpc>
              <a:buNone/>
              <a:defRPr sz="2400" cap="small" spc="6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Name</a:t>
            </a:r>
            <a:endParaRPr lang="et-EE" dirty="0"/>
          </a:p>
          <a:p>
            <a:r>
              <a:rPr lang="et-EE" dirty="0"/>
              <a:t>xx.xx.2017</a:t>
            </a:r>
            <a:endParaRPr lang="en-US" dirty="0"/>
          </a:p>
        </p:txBody>
      </p:sp>
      <p:pic>
        <p:nvPicPr>
          <p:cNvPr id="6" name="Picture 5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55848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281412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589925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+ selgitus 01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Font typeface="Lucida Grande"/>
              <a:buChar char="-"/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93986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+ selgitus 02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526526" y="1665854"/>
            <a:ext cx="5931674" cy="1325563"/>
          </a:xfrm>
        </p:spPr>
        <p:txBody>
          <a:bodyPr/>
          <a:lstStyle>
            <a:lvl1pPr>
              <a:lnSpc>
                <a:spcPct val="100000"/>
              </a:lnSpc>
              <a:defRPr sz="3600" i="0" spc="6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Font typeface="Lucida Grande"/>
              <a:buChar char="-"/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9" name="Picture 8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0786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02 (val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 flipH="1">
            <a:off x="1374605" y="1401004"/>
            <a:ext cx="612000" cy="3132000"/>
          </a:xfrm>
          <a:prstGeom prst="line">
            <a:avLst/>
          </a:prstGeom>
          <a:ln w="984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526526" y="1665854"/>
            <a:ext cx="5944374" cy="2702946"/>
          </a:xfrm>
        </p:spPr>
        <p:txBody>
          <a:bodyPr/>
          <a:lstStyle>
            <a:lvl1pPr>
              <a:lnSpc>
                <a:spcPct val="100000"/>
              </a:lnSpc>
              <a:defRPr sz="36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897705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1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30200" y="365126"/>
            <a:ext cx="84709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Click to edit Master title style</a:t>
            </a:r>
            <a:endParaRPr lang="en-US" dirty="0"/>
          </a:p>
        </p:txBody>
      </p:sp>
      <p:pic>
        <p:nvPicPr>
          <p:cNvPr id="5" name="Picture 4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531037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2 (must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title" hasCustomPrompt="1"/>
          </p:nvPr>
        </p:nvSpPr>
        <p:spPr>
          <a:xfrm>
            <a:off x="362866" y="568574"/>
            <a:ext cx="8363190" cy="1133505"/>
          </a:xfrm>
        </p:spPr>
        <p:txBody>
          <a:bodyPr anchor="t"/>
          <a:lstStyle>
            <a:lvl1pPr>
              <a:lnSpc>
                <a:spcPct val="100000"/>
              </a:lnSpc>
              <a:defRPr sz="3200" i="0" spc="6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5" name="Picture 4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353311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8703" y="2607308"/>
            <a:ext cx="7772400" cy="1496859"/>
          </a:xfrm>
        </p:spPr>
        <p:txBody>
          <a:bodyPr anchor="t"/>
          <a:lstStyle>
            <a:lvl1pPr algn="l">
              <a:lnSpc>
                <a:spcPct val="53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MASTR TITLE </a:t>
            </a:r>
            <a:br>
              <a:rPr lang="et-EE" dirty="0"/>
            </a:br>
            <a:r>
              <a:rPr lang="en-US" dirty="0"/>
              <a:t>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8069" y="4114800"/>
            <a:ext cx="7182297" cy="1153632"/>
          </a:xfrm>
        </p:spPr>
        <p:txBody>
          <a:bodyPr lIns="36000" tIns="180000"/>
          <a:lstStyle>
            <a:lvl1pPr marL="0" indent="0" algn="l">
              <a:lnSpc>
                <a:spcPct val="50000"/>
              </a:lnSpc>
              <a:buNone/>
              <a:defRPr sz="2400" cap="small" spc="6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Name</a:t>
            </a:r>
            <a:endParaRPr lang="et-EE" dirty="0"/>
          </a:p>
          <a:p>
            <a:r>
              <a:rPr lang="et-EE" dirty="0"/>
              <a:t>xx.xx.2017</a:t>
            </a:r>
            <a:endParaRPr lang="en-US" dirty="0"/>
          </a:p>
        </p:txBody>
      </p:sp>
      <p:pic>
        <p:nvPicPr>
          <p:cNvPr id="6" name="Picture 5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44256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281412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530539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+ selgitus 01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Lucida Grande"/>
              <a:buChar char="-"/>
              <a:defRPr sz="28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24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017667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+ selgitus 02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526526" y="1665854"/>
            <a:ext cx="5603709" cy="1325563"/>
          </a:xfrm>
        </p:spPr>
        <p:txBody>
          <a:bodyPr/>
          <a:lstStyle>
            <a:lvl1pPr>
              <a:lnSpc>
                <a:spcPct val="100000"/>
              </a:lnSpc>
              <a:defRPr sz="3600" i="0" spc="6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Lucida Grande"/>
              <a:buChar char="-"/>
              <a:defRPr sz="28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24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9" name="Picture 8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3746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1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30200" y="365126"/>
            <a:ext cx="84709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Click to edit Master title style</a:t>
            </a:r>
            <a:endParaRPr lang="en-US" dirty="0"/>
          </a:p>
        </p:txBody>
      </p:sp>
      <p:pic>
        <p:nvPicPr>
          <p:cNvPr id="5" name="Picture 4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704569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02 (punane)">
    <p:bg>
      <p:bgPr>
        <a:solidFill>
          <a:srgbClr val="F68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title" hasCustomPrompt="1"/>
          </p:nvPr>
        </p:nvSpPr>
        <p:spPr>
          <a:xfrm>
            <a:off x="362866" y="568574"/>
            <a:ext cx="8363190" cy="1133505"/>
          </a:xfrm>
        </p:spPr>
        <p:txBody>
          <a:bodyPr anchor="t"/>
          <a:lstStyle>
            <a:lvl1pPr>
              <a:lnSpc>
                <a:spcPct val="100000"/>
              </a:lnSpc>
              <a:defRPr sz="3200" i="0" spc="6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4" name="Picture 3" descr="HTI-est-valg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501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7319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es selgitusega 01 (val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9640" y="1668974"/>
            <a:ext cx="5928560" cy="1325563"/>
          </a:xfrm>
        </p:spPr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Font typeface="Lucida Grande"/>
              <a:buChar char="-"/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110" name="Straight Connector 109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75649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es selgitusega 02 (val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2526526" y="1665854"/>
            <a:ext cx="5944374" cy="1325563"/>
          </a:xfrm>
        </p:spPr>
        <p:txBody>
          <a:bodyPr/>
          <a:lstStyle>
            <a:lvl1pPr>
              <a:lnSpc>
                <a:spcPct val="100000"/>
              </a:lnSpc>
              <a:defRPr sz="36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2529640" y="3182085"/>
            <a:ext cx="5928562" cy="1732548"/>
          </a:xfrm>
        </p:spPr>
        <p:txBody>
          <a:bodyPr/>
          <a:lstStyle>
            <a:lvl1pPr marL="457200" indent="-457200">
              <a:buFont typeface="Lucida Grande"/>
              <a:buChar char="-"/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0994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lgi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 userDrawn="1"/>
        </p:nvCxnSpPr>
        <p:spPr>
          <a:xfrm flipH="1">
            <a:off x="1175893" y="1401004"/>
            <a:ext cx="612000" cy="3132000"/>
          </a:xfrm>
          <a:prstGeom prst="line">
            <a:avLst/>
          </a:prstGeom>
          <a:ln w="57150" cmpd="sng">
            <a:solidFill>
              <a:srgbClr val="F68D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2555720" y="1784016"/>
            <a:ext cx="5724679" cy="2559384"/>
          </a:xfrm>
        </p:spPr>
        <p:txBody>
          <a:bodyPr anchor="ctr"/>
          <a:lstStyle>
            <a:lvl1pPr marL="457200" indent="-457200">
              <a:buFont typeface="Lucida Grande"/>
              <a:buChar char="-"/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5976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tt pealkirjaga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t-E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320" y="1834816"/>
            <a:ext cx="7909080" cy="4045284"/>
          </a:xfrm>
        </p:spPr>
        <p:txBody>
          <a:bodyPr anchor="t"/>
          <a:lstStyle>
            <a:lvl1pPr marL="457200" indent="-457200">
              <a:buFont typeface="Lucida Grande"/>
              <a:buChar char="-"/>
              <a:defRPr sz="2800"/>
            </a:lvl1pPr>
            <a:lvl2pPr marL="685800" indent="-228600">
              <a:buFont typeface="Lucida Grande"/>
              <a:buChar char="-"/>
              <a:defRPr sz="2400"/>
            </a:lvl2pPr>
            <a:lvl3pPr marL="1143000" indent="-228600">
              <a:buFont typeface="Lucida Grande"/>
              <a:buChar char="-"/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8864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tt pealkirjaga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96900" y="314574"/>
            <a:ext cx="7962900" cy="1234826"/>
          </a:xfrm>
        </p:spPr>
        <p:txBody>
          <a:bodyPr anchor="b"/>
          <a:lstStyle>
            <a:lvl1pPr>
              <a:lnSpc>
                <a:spcPct val="100000"/>
              </a:lnSpc>
              <a:defRPr sz="3200" i="0" spc="600"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5320" y="1834816"/>
            <a:ext cx="7909080" cy="4045284"/>
          </a:xfrm>
        </p:spPr>
        <p:txBody>
          <a:bodyPr anchor="t"/>
          <a:lstStyle>
            <a:lvl1pPr marL="457200" indent="-457200">
              <a:buFont typeface="Lucida Grande"/>
              <a:buChar char="-"/>
              <a:defRPr sz="2800"/>
            </a:lvl1pPr>
            <a:lvl2pPr marL="685800" indent="-228600">
              <a:buFont typeface="Lucida Grande"/>
              <a:buChar char="-"/>
              <a:defRPr sz="2400"/>
            </a:lvl2pPr>
            <a:lvl3pPr marL="1143000" indent="-228600">
              <a:buFont typeface="Lucida Grande"/>
              <a:buChar char="-"/>
              <a:defRPr sz="20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06471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õrdlu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1858963"/>
            <a:ext cx="3724275" cy="391226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25" y="1858963"/>
            <a:ext cx="3724275" cy="391226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219" y="5962841"/>
            <a:ext cx="1624907" cy="5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3386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t-EE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56767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4" r:id="rId2"/>
    <p:sldLayoutId id="2147483685" r:id="rId3"/>
    <p:sldLayoutId id="2147483662" r:id="rId4"/>
    <p:sldLayoutId id="2147483668" r:id="rId5"/>
    <p:sldLayoutId id="2147483669" r:id="rId6"/>
    <p:sldLayoutId id="2147483686" r:id="rId7"/>
    <p:sldLayoutId id="2147483687" r:id="rId8"/>
    <p:sldLayoutId id="2147483689" r:id="rId9"/>
    <p:sldLayoutId id="2147483690" r:id="rId10"/>
    <p:sldLayoutId id="2147483677" r:id="rId11"/>
    <p:sldLayoutId id="2147483691" r:id="rId12"/>
    <p:sldLayoutId id="2147483692" r:id="rId13"/>
    <p:sldLayoutId id="2147483693" r:id="rId14"/>
    <p:sldLayoutId id="2147483678" r:id="rId15"/>
    <p:sldLayoutId id="2147483682" r:id="rId16"/>
    <p:sldLayoutId id="2147483670" r:id="rId17"/>
    <p:sldLayoutId id="2147483671" r:id="rId18"/>
    <p:sldLayoutId id="2147483683" r:id="rId19"/>
    <p:sldLayoutId id="2147483697" r:id="rId20"/>
    <p:sldLayoutId id="2147483676" r:id="rId21"/>
    <p:sldLayoutId id="2147483667" r:id="rId22"/>
    <p:sldLayoutId id="2147483679" r:id="rId23"/>
    <p:sldLayoutId id="2147483705" r:id="rId24"/>
    <p:sldLayoutId id="2147483706" r:id="rId25"/>
    <p:sldLayoutId id="2147483696" r:id="rId26"/>
    <p:sldLayoutId id="2147483681" r:id="rId27"/>
    <p:sldLayoutId id="2147483666" r:id="rId28"/>
    <p:sldLayoutId id="2147483688" r:id="rId29"/>
    <p:sldLayoutId id="2147483675" r:id="rId30"/>
    <p:sldLayoutId id="2147483698" r:id="rId31"/>
    <p:sldLayoutId id="2147483699" r:id="rId32"/>
    <p:sldLayoutId id="2147483700" r:id="rId33"/>
    <p:sldLayoutId id="2147483701" r:id="rId34"/>
    <p:sldLayoutId id="2147483702" r:id="rId35"/>
    <p:sldLayoutId id="2147483703" r:id="rId36"/>
    <p:sldLayoutId id="2147483704" r:id="rId37"/>
  </p:sldLayoutIdLst>
  <p:transition>
    <p:fade/>
  </p:transition>
  <p:txStyles>
    <p:titleStyle>
      <a:lvl1pPr algn="l" defTabSz="914400" rtl="0" eaLnBrk="1" latinLnBrk="0" hangingPunct="1">
        <a:lnSpc>
          <a:spcPct val="54000"/>
        </a:lnSpc>
        <a:spcBef>
          <a:spcPct val="0"/>
        </a:spcBef>
        <a:buNone/>
        <a:defRPr sz="6300" b="0" i="1" kern="1200" cap="all" spc="-300" baseline="0">
          <a:solidFill>
            <a:schemeClr val="tx1"/>
          </a:solidFill>
          <a:latin typeface="Times New Roman"/>
          <a:ea typeface="+mj-ea"/>
          <a:cs typeface="Times New Roman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>
            <a:lumMod val="75000"/>
          </a:schemeClr>
        </a:buClr>
        <a:buFont typeface="Lucida Grande"/>
        <a:buChar char="-"/>
        <a:defRPr sz="2000" kern="1200">
          <a:solidFill>
            <a:schemeClr val="tx1"/>
          </a:solidFill>
          <a:latin typeface="Times New Roman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75000"/>
          </a:schemeClr>
        </a:buClr>
        <a:buFont typeface="Lucida Grande"/>
        <a:buChar char="-"/>
        <a:defRPr sz="1900" kern="1200">
          <a:solidFill>
            <a:schemeClr val="tx1"/>
          </a:solidFill>
          <a:latin typeface="Times New Roman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75000"/>
          </a:schemeClr>
        </a:buClr>
        <a:buFont typeface="Lucida Grande"/>
        <a:buChar char="-"/>
        <a:defRPr sz="1800" kern="1200">
          <a:solidFill>
            <a:schemeClr val="tx1"/>
          </a:solidFill>
          <a:latin typeface="Times New Roman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75000"/>
          </a:schemeClr>
        </a:buClr>
        <a:buFont typeface="Lucida Grande"/>
        <a:buChar char="-"/>
        <a:defRPr sz="1700" kern="1200">
          <a:solidFill>
            <a:schemeClr val="tx1"/>
          </a:solidFill>
          <a:latin typeface="Times New Roman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>
            <a:lumMod val="75000"/>
          </a:schemeClr>
        </a:buClr>
        <a:buFont typeface="Lucida Grande"/>
        <a:buChar char="-"/>
        <a:defRPr sz="1800" kern="1200">
          <a:solidFill>
            <a:schemeClr val="tx1"/>
          </a:solidFill>
          <a:latin typeface="Times New Roman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6" descr="droonivaade-Tallinna-Ülikool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703" y="1070608"/>
            <a:ext cx="7772400" cy="149685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4800" dirty="0">
                <a:effectLst/>
                <a:latin typeface="Arial" panose="020B0604020202020204" pitchFamily="34" charset="0"/>
              </a:rPr>
              <a:t>4. </a:t>
            </a:r>
            <a:r>
              <a:rPr lang="fi-FI" sz="4800" dirty="0" err="1">
                <a:effectLst/>
                <a:latin typeface="Arial" panose="020B0604020202020204" pitchFamily="34" charset="0"/>
              </a:rPr>
              <a:t>klassi</a:t>
            </a:r>
            <a:r>
              <a:rPr lang="fi-FI" sz="4800" dirty="0">
                <a:effectLst/>
                <a:latin typeface="Arial" panose="020B0604020202020204" pitchFamily="34" charset="0"/>
              </a:rPr>
              <a:t> </a:t>
            </a:r>
            <a:r>
              <a:rPr lang="fi-FI" sz="4800" dirty="0" err="1">
                <a:effectLst/>
                <a:latin typeface="Arial" panose="020B0604020202020204" pitchFamily="34" charset="0"/>
              </a:rPr>
              <a:t>õpilaste</a:t>
            </a:r>
            <a:r>
              <a:rPr lang="fi-FI" sz="4800" dirty="0">
                <a:effectLst/>
                <a:latin typeface="Arial" panose="020B0604020202020204" pitchFamily="34" charset="0"/>
              </a:rPr>
              <a:t> </a:t>
            </a:r>
            <a:r>
              <a:rPr lang="fi-FI" sz="4800" dirty="0" err="1">
                <a:effectLst/>
                <a:latin typeface="Arial" panose="020B0604020202020204" pitchFamily="34" charset="0"/>
              </a:rPr>
              <a:t>lugemis</a:t>
            </a:r>
            <a:r>
              <a:rPr lang="fi-FI" sz="4800" dirty="0">
                <a:effectLst/>
                <a:latin typeface="Arial" panose="020B0604020202020204" pitchFamily="34" charset="0"/>
              </a:rPr>
              <a:t>- ja </a:t>
            </a:r>
            <a:r>
              <a:rPr lang="fi-FI" sz="4800" dirty="0" err="1">
                <a:effectLst/>
                <a:latin typeface="Arial" panose="020B0604020202020204" pitchFamily="34" charset="0"/>
              </a:rPr>
              <a:t>kuulamisoskus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069" y="3935002"/>
            <a:ext cx="7182297" cy="752096"/>
          </a:xfrm>
        </p:spPr>
        <p:txBody>
          <a:bodyPr/>
          <a:lstStyle/>
          <a:p>
            <a:r>
              <a:rPr lang="et-EE" dirty="0"/>
              <a:t>Helin Puksand</a:t>
            </a:r>
          </a:p>
          <a:p>
            <a:r>
              <a:rPr lang="et-EE" dirty="0" err="1"/>
              <a:t>Elika</a:t>
            </a:r>
            <a:r>
              <a:rPr lang="et-EE" dirty="0"/>
              <a:t> </a:t>
            </a:r>
            <a:r>
              <a:rPr lang="et-EE" dirty="0" err="1"/>
              <a:t>Klettenberg</a:t>
            </a:r>
            <a:endParaRPr lang="et-EE" dirty="0"/>
          </a:p>
          <a:p>
            <a:r>
              <a:rPr lang="et-EE" dirty="0"/>
              <a:t>Kerli Haav</a:t>
            </a:r>
            <a:endParaRPr lang="en-US" dirty="0"/>
          </a:p>
          <a:p>
            <a:r>
              <a:rPr lang="et-EE" dirty="0"/>
              <a:t>28.04.2023</a:t>
            </a:r>
            <a:endParaRPr lang="en-US" dirty="0"/>
          </a:p>
        </p:txBody>
      </p:sp>
      <p:pic>
        <p:nvPicPr>
          <p:cNvPr id="7" name="Picture 6" descr="HTI-est-valge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8904" y="5967657"/>
            <a:ext cx="1622088" cy="5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81025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Lugemistesti ja kuulmistesti tulemused õpilaste kaupa</a:t>
            </a:r>
            <a:endParaRPr lang="en-US" sz="2800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DD8E2DDC-DDF8-0BF3-A753-D19E449FD9D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96901" y="1972639"/>
            <a:ext cx="7937500" cy="372951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38007178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3D27693-A72F-317C-31DC-A730606BE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Lugemis- ja kuulamistesti tulemuste jaotus</a:t>
            </a:r>
            <a:endParaRPr lang="et-EE" dirty="0"/>
          </a:p>
        </p:txBody>
      </p:sp>
      <p:graphicFrame>
        <p:nvGraphicFramePr>
          <p:cNvPr id="4" name="Chart 8">
            <a:extLst>
              <a:ext uri="{FF2B5EF4-FFF2-40B4-BE49-F238E27FC236}">
                <a16:creationId xmlns:a16="http://schemas.microsoft.com/office/drawing/2014/main" id="{2FF64F0B-EA1A-EE41-A15A-9FAF424981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332456"/>
              </p:ext>
            </p:extLst>
          </p:nvPr>
        </p:nvGraphicFramePr>
        <p:xfrm>
          <a:off x="625475" y="1835150"/>
          <a:ext cx="7908925" cy="404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304966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Nõrkade lugejate lugemis- ja kuulamistulemuste võrdlus</a:t>
            </a:r>
            <a:endParaRPr lang="en-US" sz="2800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9C2CA7DE-8B6D-F1CA-E78A-ED121F0356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318590"/>
              </p:ext>
            </p:extLst>
          </p:nvPr>
        </p:nvGraphicFramePr>
        <p:xfrm>
          <a:off x="625475" y="1835150"/>
          <a:ext cx="7908925" cy="404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77509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Kehva kuulamisoskusega õpilaste lugemis- ja kuulamistulemuste võrdlus</a:t>
            </a:r>
            <a:endParaRPr lang="en-US" sz="2800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17DB17F7-5E73-8CFE-EE84-EAE97E7C7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985007"/>
              </p:ext>
            </p:extLst>
          </p:nvPr>
        </p:nvGraphicFramePr>
        <p:xfrm>
          <a:off x="625475" y="1835150"/>
          <a:ext cx="7908925" cy="404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554520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3F4111C-B2B0-860E-4CA7-98C7D4CE3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000" dirty="0"/>
              <a:t>Heade lugejate lugemis- ja kuulamistulemuste võrdlus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610DEE6F-87E1-CB65-6CA1-08E21D9E1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315949"/>
              </p:ext>
            </p:extLst>
          </p:nvPr>
        </p:nvGraphicFramePr>
        <p:xfrm>
          <a:off x="625475" y="1835150"/>
          <a:ext cx="7908925" cy="404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29998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7DB2796-BB5E-304F-59BB-247C97492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800" dirty="0"/>
              <a:t>Hea kuulamisoskusega õpilaste lugemis- ja kuulamistulemuste võrdlus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13019741-93E2-B8BA-CC98-6C398DF171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420416"/>
              </p:ext>
            </p:extLst>
          </p:nvPr>
        </p:nvGraphicFramePr>
        <p:xfrm>
          <a:off x="625475" y="1835150"/>
          <a:ext cx="7908925" cy="404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740191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DC08755-25C5-434F-A82C-F7310D98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Õpilaste tulemused vastavalt arvamusele testi kohta</a:t>
            </a:r>
            <a:endParaRPr lang="en-GB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0799E872-7336-486B-B032-6CAFC5A017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890085"/>
              </p:ext>
            </p:extLst>
          </p:nvPr>
        </p:nvGraphicFramePr>
        <p:xfrm>
          <a:off x="625475" y="1835150"/>
          <a:ext cx="7908924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308">
                  <a:extLst>
                    <a:ext uri="{9D8B030D-6E8A-4147-A177-3AD203B41FA5}">
                      <a16:colId xmlns:a16="http://schemas.microsoft.com/office/drawing/2014/main" val="1223782967"/>
                    </a:ext>
                  </a:extLst>
                </a:gridCol>
                <a:gridCol w="2636308">
                  <a:extLst>
                    <a:ext uri="{9D8B030D-6E8A-4147-A177-3AD203B41FA5}">
                      <a16:colId xmlns:a16="http://schemas.microsoft.com/office/drawing/2014/main" val="583278399"/>
                    </a:ext>
                  </a:extLst>
                </a:gridCol>
                <a:gridCol w="2636308">
                  <a:extLst>
                    <a:ext uri="{9D8B030D-6E8A-4147-A177-3AD203B41FA5}">
                      <a16:colId xmlns:a16="http://schemas.microsoft.com/office/drawing/2014/main" val="42154168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Lugemine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Kuulamine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577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Test oli lihtne.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77,4%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78,9%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145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Test oli natuke keeruline.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58,9%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74,4%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16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Lugemisülesanne meeldis rohkem.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77,4%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78,9%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220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Kuulamisülesanne meeldis rohkem.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55,9%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74,7%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757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34197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EA411B8-41F5-1170-7747-EF7585BE9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kokkuvõte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99A809C-BA1A-2CAD-DA3F-A37BFDCF0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dirty="0"/>
              <a:t>4. klassi õpilaste jaoks on kuulamine lihtsam kui lugemine.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dirty="0"/>
              <a:t>Kõige raskemad olid õpilastele analüüsiküsimused, eriti avatud küsimus.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dirty="0"/>
              <a:t>Õpilased vajavad enam lugemis- ja kuulamisstrateegiate õpetamist.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dirty="0"/>
              <a:t>Edasine plaan </a:t>
            </a:r>
            <a:r>
              <a:rPr lang="et-EE"/>
              <a:t>on uurida, </a:t>
            </a:r>
            <a:r>
              <a:rPr lang="et-EE" dirty="0"/>
              <a:t>missugune on lugemis- ja kuulamisoskus 7. klassi õpilastel.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624774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EF85809-8982-85E8-99B7-E5B2AFDC2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Kasutatud allikad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992F0AC-3C1C-E72E-570A-52F021535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Bloom, B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S. (Ed.)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Engelhart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M.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D.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Furst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J.</a:t>
            </a:r>
            <a:r>
              <a:rPr lang="et-EE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Hill, W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H.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Krathwohl, D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R. 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1956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Taxonomy of Educational Objectives: The Classification of Educational Goals. 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Handbook 1: Cognitive Domain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New York: David McKay.</a:t>
            </a: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Diakidoy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I. A. N., 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Stylianou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P.,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Karefillidou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C.,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Papageorgidou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P. (2005). The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relationship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between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listening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reading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comprehension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different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types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text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at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increasing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grade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 err="1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levels</a:t>
            </a:r>
            <a:r>
              <a:rPr lang="et-EE" sz="18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t-EE" sz="1800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Reading</a:t>
            </a:r>
            <a:r>
              <a:rPr lang="et-EE" sz="1800" i="1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Psychology 26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(1): 55–80.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Fisher, D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., </a:t>
            </a: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Frey, N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2014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)</a:t>
            </a: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 Speaking and listening in content area learning. </a:t>
            </a:r>
            <a:r>
              <a:rPr lang="en-US" sz="1800" i="1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The Reading Teacher, 68</a:t>
            </a:r>
            <a:r>
              <a:rPr lang="en-US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(1), 64–69.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Karlep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, K. (1998). </a:t>
            </a:r>
            <a:r>
              <a:rPr lang="et-EE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Psühholingvistika</a:t>
            </a:r>
            <a:r>
              <a:rPr lang="et-EE" sz="1800" i="1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ja </a:t>
            </a:r>
            <a:r>
              <a:rPr lang="et-EE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emakeeleõpetus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 Tartu: Tartu </a:t>
            </a:r>
            <a:r>
              <a:rPr lang="et-EE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Ülikool</a:t>
            </a:r>
            <a:r>
              <a:rPr lang="et-EE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Kintsch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W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1998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Comprehension: A Paradigm for Cognition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Cambridge: Cambridge University Press.</a:t>
            </a: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i-FI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Uusen</a:t>
            </a:r>
            <a: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, A. (2002). </a:t>
            </a:r>
            <a:r>
              <a:rPr lang="fi-FI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Emakeele</a:t>
            </a:r>
            <a:r>
              <a:rPr lang="fi-FI" sz="1800" i="1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fi-FI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õpetamisest</a:t>
            </a:r>
            <a:r>
              <a:rPr lang="fi-FI" sz="1800" i="1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fi-FI" sz="1800" i="1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klassiõpetajale</a:t>
            </a:r>
            <a: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 </a:t>
            </a:r>
            <a:r>
              <a:rPr lang="fi-FI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Tallinn</a:t>
            </a:r>
            <a: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: Tallinna</a:t>
            </a:r>
            <a:b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</a:br>
            <a:r>
              <a:rPr lang="fi-FI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Pedagoogikaülikooli</a:t>
            </a:r>
            <a: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 </a:t>
            </a:r>
            <a:r>
              <a:rPr lang="fi-FI" sz="1800" dirty="0" err="1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kirjastus</a:t>
            </a:r>
            <a:r>
              <a:rPr lang="fi-FI" sz="18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.</a:t>
            </a:r>
            <a:endParaRPr lang="et-EE" sz="1800" dirty="0">
              <a:solidFill>
                <a:srgbClr val="111111"/>
              </a:solidFill>
              <a:highlight>
                <a:srgbClr val="FFFFFF"/>
              </a:highligh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76469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94102" y="1866762"/>
            <a:ext cx="4591936" cy="1325563"/>
          </a:xfrm>
        </p:spPr>
        <p:txBody>
          <a:bodyPr/>
          <a:lstStyle/>
          <a:p>
            <a:r>
              <a:rPr lang="et-EE" dirty="0"/>
              <a:t>TÄNAN!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08069" y="3486204"/>
            <a:ext cx="7182297" cy="1669996"/>
          </a:xfrm>
        </p:spPr>
        <p:txBody>
          <a:bodyPr/>
          <a:lstStyle/>
          <a:p>
            <a:pPr marL="0" indent="0">
              <a:buNone/>
            </a:pPr>
            <a:r>
              <a:rPr lang="et-EE" dirty="0"/>
              <a:t>Helin Puksand, </a:t>
            </a:r>
            <a:r>
              <a:rPr lang="et-EE" dirty="0" err="1"/>
              <a:t>Elika</a:t>
            </a:r>
            <a:r>
              <a:rPr lang="et-EE" dirty="0"/>
              <a:t> </a:t>
            </a:r>
            <a:r>
              <a:rPr lang="et-EE" dirty="0" err="1"/>
              <a:t>Klettenberg</a:t>
            </a:r>
            <a:r>
              <a:rPr lang="et-EE" dirty="0"/>
              <a:t>, Kerli Haav</a:t>
            </a:r>
          </a:p>
          <a:p>
            <a:pPr marL="0" indent="0">
              <a:buNone/>
            </a:pPr>
            <a:r>
              <a:rPr lang="et-EE" dirty="0"/>
              <a:t>helinp@tlu.ee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9396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689A206-652D-6F44-F4F7-B0DFDC1F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Kuulamine ja lugemine 1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B133FDF-33C6-F592-E143-AF488C95A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>
                <a:effectLst/>
                <a:latin typeface="Arial" panose="020B0604020202020204" pitchFamily="34" charset="0"/>
              </a:rPr>
              <a:t>Emakeel omandatakse kuulates. </a:t>
            </a:r>
          </a:p>
          <a:p>
            <a:r>
              <a:rPr lang="et-EE" sz="2400" dirty="0">
                <a:effectLst/>
                <a:latin typeface="Arial" panose="020B0604020202020204" pitchFamily="34" charset="0"/>
              </a:rPr>
              <a:t>Kuulamine on teiste keeleliste osaoskuste </a:t>
            </a:r>
            <a:r>
              <a:rPr lang="et-EE" sz="2400" dirty="0">
                <a:latin typeface="Arial" panose="020B0604020202020204" pitchFamily="34" charset="0"/>
              </a:rPr>
              <a:t>eelduseks.</a:t>
            </a:r>
          </a:p>
          <a:p>
            <a:r>
              <a:rPr lang="et-EE" sz="2400" dirty="0">
                <a:effectLst/>
                <a:latin typeface="Arial" panose="020B0604020202020204" pitchFamily="34" charset="0"/>
              </a:rPr>
              <a:t>Kuulamisoskus on </a:t>
            </a:r>
            <a:r>
              <a:rPr lang="fi-FI" sz="2400" dirty="0" err="1">
                <a:effectLst/>
                <a:latin typeface="Arial" panose="020B0604020202020204" pitchFamily="34" charset="0"/>
              </a:rPr>
              <a:t>hea</a:t>
            </a:r>
            <a:r>
              <a:rPr lang="fi-FI" sz="2400" dirty="0">
                <a:effectLst/>
                <a:latin typeface="Arial" panose="020B0604020202020204" pitchFamily="34" charset="0"/>
              </a:rPr>
              <a:t> </a:t>
            </a:r>
            <a:r>
              <a:rPr lang="fi-FI" sz="2400" dirty="0" err="1">
                <a:effectLst/>
                <a:latin typeface="Arial" panose="020B0604020202020204" pitchFamily="34" charset="0"/>
              </a:rPr>
              <a:t>keeletaju</a:t>
            </a:r>
            <a:r>
              <a:rPr lang="fi-FI" sz="2400" dirty="0">
                <a:effectLst/>
                <a:latin typeface="Arial" panose="020B0604020202020204" pitchFamily="34" charset="0"/>
              </a:rPr>
              <a:t> </a:t>
            </a:r>
            <a:r>
              <a:rPr lang="fi-FI" sz="2400" dirty="0" err="1">
                <a:effectLst/>
                <a:latin typeface="Arial" panose="020B0604020202020204" pitchFamily="34" charset="0"/>
              </a:rPr>
              <a:t>kujunemise</a:t>
            </a:r>
            <a:r>
              <a:rPr lang="fi-FI" sz="2400" dirty="0">
                <a:effectLst/>
                <a:latin typeface="Arial" panose="020B0604020202020204" pitchFamily="34" charset="0"/>
              </a:rPr>
              <a:t> ja </a:t>
            </a:r>
            <a:r>
              <a:rPr lang="fi-FI" sz="2400" dirty="0" err="1">
                <a:effectLst/>
                <a:latin typeface="Arial" panose="020B0604020202020204" pitchFamily="34" charset="0"/>
              </a:rPr>
              <a:t>veatu</a:t>
            </a:r>
            <a:r>
              <a:rPr lang="fi-FI" sz="2400" dirty="0">
                <a:effectLst/>
                <a:latin typeface="Arial" panose="020B0604020202020204" pitchFamily="34" charset="0"/>
              </a:rPr>
              <a:t> </a:t>
            </a:r>
            <a:r>
              <a:rPr lang="fi-FI" sz="2400" dirty="0" err="1">
                <a:effectLst/>
                <a:latin typeface="Arial" panose="020B0604020202020204" pitchFamily="34" charset="0"/>
              </a:rPr>
              <a:t>kirjutamise</a:t>
            </a:r>
            <a:r>
              <a:rPr lang="et-EE" sz="2400" dirty="0">
                <a:effectLst/>
                <a:latin typeface="Arial" panose="020B0604020202020204" pitchFamily="34" charset="0"/>
              </a:rPr>
              <a:t> alus</a:t>
            </a:r>
            <a:r>
              <a:rPr lang="fi-FI" sz="2400" dirty="0">
                <a:effectLst/>
                <a:latin typeface="Arial" panose="020B0604020202020204" pitchFamily="34" charset="0"/>
              </a:rPr>
              <a:t>.</a:t>
            </a:r>
            <a:endParaRPr lang="et-EE" sz="2400" dirty="0">
              <a:effectLst/>
              <a:latin typeface="Arial" panose="020B0604020202020204" pitchFamily="34" charset="0"/>
            </a:endParaRPr>
          </a:p>
          <a:p>
            <a:r>
              <a:rPr lang="et-EE" sz="2400" dirty="0">
                <a:latin typeface="Arial" panose="020B0604020202020204" pitchFamily="34" charset="0"/>
              </a:rPr>
              <a:t>Lugemisraskustega lastel soovitatakse pikkade tekstide asemel neid kuulata.</a:t>
            </a:r>
          </a:p>
          <a:p>
            <a:r>
              <a:rPr lang="et-EE" sz="2400" dirty="0">
                <a:effectLst/>
                <a:latin typeface="Arial" panose="020B0604020202020204" pitchFamily="34" charset="0"/>
              </a:rPr>
              <a:t>Lugemisoskus mõjutab õpilase kooliedukust kõikides õppeainetes ja kooliastmetes. </a:t>
            </a:r>
          </a:p>
        </p:txBody>
      </p:sp>
    </p:spTree>
    <p:extLst>
      <p:ext uri="{BB962C8B-B14F-4D97-AF65-F5344CB8AC3E}">
        <p14:creationId xmlns:p14="http://schemas.microsoft.com/office/powerpoint/2010/main" val="22345901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CADDC61-B0B4-1975-81BD-C46001A48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Kuulamine ja lugemine 2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A06A072-B1E8-4271-0BAA-7AD4FABB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Lugejad on edukamad faktiteadmist nõudvates ülesannetes. </a:t>
            </a:r>
          </a:p>
          <a:p>
            <a:r>
              <a:rPr lang="et-E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Kuulajad  suudavad haarata paremini teksti sisu põhiosa ja teksti sünteesida. </a:t>
            </a:r>
          </a:p>
          <a:p>
            <a:r>
              <a:rPr lang="et-EE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t-E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uulatud tekstide mõistmine ületab loetu mõistmist kuni 13.-14. </a:t>
            </a:r>
            <a:r>
              <a:rPr lang="et-EE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eluaastani, hiljem on loetu mõistmine  õpilastel parem kui kuulatud teksti mõistmine </a:t>
            </a:r>
            <a:r>
              <a:rPr lang="et-E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Fisher, Frey 2014</a:t>
            </a:r>
            <a:r>
              <a:rPr lang="et-EE" sz="2400" dirty="0">
                <a:solidFill>
                  <a:srgbClr val="111111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)</a:t>
            </a:r>
            <a:r>
              <a:rPr lang="et-E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04075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FE57AE9-B476-488B-BA54-3FA4BF3C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Kuulamine ja lugemine 3</a:t>
            </a:r>
            <a:endParaRPr lang="en-GB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20632E3-927E-44A7-9F45-2088A6F13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Võõrkeeles on kuulamine keerukam kui lugemine.</a:t>
            </a:r>
          </a:p>
          <a:p>
            <a:r>
              <a:rPr lang="et-EE" dirty="0"/>
              <a:t>Kuulamisülesannetes kontrollitakse lisaks tekstimõistmisele ka mälu (teksti kuulatakse piiratud arv kordi) ja tähelepanelikkust (kui on lisatud taustamüra).</a:t>
            </a:r>
          </a:p>
          <a:p>
            <a:r>
              <a:rPr lang="et-EE" dirty="0"/>
              <a:t>Lugemisteksti saab õpilane ka ülesannetele vastamise ajal kasutada.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8715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01E312F-9D63-2689-0CA3-4AAB065B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38E170D-F976-E437-06F0-CAC92E0BC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Kerli</a:t>
            </a:r>
            <a:r>
              <a:rPr lang="fi-FI" dirty="0"/>
              <a:t> </a:t>
            </a:r>
            <a:r>
              <a:rPr lang="fi-FI" dirty="0" err="1"/>
              <a:t>Haav</a:t>
            </a:r>
            <a:r>
              <a:rPr lang="fi-FI" dirty="0"/>
              <a:t>, </a:t>
            </a:r>
            <a:r>
              <a:rPr lang="fi-FI" dirty="0" err="1"/>
              <a:t>Kadi</a:t>
            </a:r>
            <a:r>
              <a:rPr lang="fi-FI" dirty="0"/>
              <a:t> </a:t>
            </a:r>
            <a:r>
              <a:rPr lang="fi-FI" dirty="0" err="1"/>
              <a:t>Jalgma</a:t>
            </a:r>
            <a:r>
              <a:rPr lang="fi-FI" dirty="0"/>
              <a:t>, </a:t>
            </a:r>
            <a:r>
              <a:rPr lang="fi-FI" dirty="0" err="1"/>
              <a:t>Elika</a:t>
            </a:r>
            <a:r>
              <a:rPr lang="fi-FI" dirty="0"/>
              <a:t> </a:t>
            </a:r>
            <a:r>
              <a:rPr lang="fi-FI" dirty="0" err="1"/>
              <a:t>Klettenberg</a:t>
            </a:r>
            <a:r>
              <a:rPr lang="fi-FI" dirty="0"/>
              <a:t>, Diana </a:t>
            </a:r>
            <a:r>
              <a:rPr lang="fi-FI" dirty="0" err="1"/>
              <a:t>Kuusemaa</a:t>
            </a:r>
            <a:r>
              <a:rPr lang="fi-FI" dirty="0"/>
              <a:t>, Alina </a:t>
            </a:r>
            <a:r>
              <a:rPr lang="fi-FI" dirty="0" err="1"/>
              <a:t>Reinmäe</a:t>
            </a:r>
            <a:r>
              <a:rPr lang="et-EE" dirty="0"/>
              <a:t> „</a:t>
            </a:r>
            <a:r>
              <a:rPr lang="fi-FI" dirty="0"/>
              <a:t>Teksti </a:t>
            </a:r>
            <a:r>
              <a:rPr lang="fi-FI" dirty="0" err="1"/>
              <a:t>mõistmine</a:t>
            </a:r>
            <a:r>
              <a:rPr lang="fi-FI" dirty="0"/>
              <a:t> </a:t>
            </a:r>
            <a:r>
              <a:rPr lang="fi-FI" dirty="0" err="1"/>
              <a:t>lugemisel</a:t>
            </a:r>
            <a:r>
              <a:rPr lang="fi-FI" dirty="0"/>
              <a:t> ja </a:t>
            </a:r>
            <a:r>
              <a:rPr lang="fi-FI" dirty="0" err="1"/>
              <a:t>kuulamisel</a:t>
            </a:r>
            <a:r>
              <a:rPr lang="fi-FI" dirty="0"/>
              <a:t> 4. </a:t>
            </a:r>
            <a:r>
              <a:rPr lang="fi-FI" dirty="0" err="1"/>
              <a:t>klassi</a:t>
            </a:r>
            <a:r>
              <a:rPr lang="fi-FI" dirty="0"/>
              <a:t> </a:t>
            </a:r>
            <a:r>
              <a:rPr lang="fi-FI" dirty="0" err="1"/>
              <a:t>õpilaste</a:t>
            </a:r>
            <a:r>
              <a:rPr lang="fi-FI" dirty="0"/>
              <a:t> </a:t>
            </a:r>
            <a:r>
              <a:rPr lang="fi-FI" dirty="0" err="1"/>
              <a:t>näitel</a:t>
            </a:r>
            <a:r>
              <a:rPr lang="et-EE" dirty="0"/>
              <a:t>“ (2022)</a:t>
            </a:r>
          </a:p>
        </p:txBody>
      </p:sp>
    </p:spTree>
    <p:extLst>
      <p:ext uri="{BB962C8B-B14F-4D97-AF65-F5344CB8AC3E}">
        <p14:creationId xmlns:p14="http://schemas.microsoft.com/office/powerpoint/2010/main" val="5278906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79A8079-1B3D-4E6F-75AC-EB84D8320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valim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89472F3-BE57-0276-52FC-7B24C3D09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Ühe Harjumaa kooli 4. klassi õpilased</a:t>
            </a:r>
          </a:p>
          <a:p>
            <a:pPr lvl="1"/>
            <a:r>
              <a:rPr lang="et-EE" dirty="0"/>
              <a:t>Kahe </a:t>
            </a:r>
            <a:r>
              <a:rPr lang="et-EE"/>
              <a:t>paralleelklassi õpilased (23 + 23)</a:t>
            </a:r>
            <a:endParaRPr lang="et-EE" dirty="0"/>
          </a:p>
          <a:p>
            <a:pPr lvl="1"/>
            <a:r>
              <a:rPr lang="et-EE" dirty="0"/>
              <a:t>46 õpilast</a:t>
            </a:r>
          </a:p>
          <a:p>
            <a:pPr lvl="2"/>
            <a:r>
              <a:rPr lang="et-EE" dirty="0"/>
              <a:t>25 poissi</a:t>
            </a:r>
          </a:p>
          <a:p>
            <a:pPr lvl="2"/>
            <a:r>
              <a:rPr lang="et-EE" dirty="0"/>
              <a:t>21 tüdrukut</a:t>
            </a:r>
          </a:p>
        </p:txBody>
      </p:sp>
    </p:spTree>
    <p:extLst>
      <p:ext uri="{BB962C8B-B14F-4D97-AF65-F5344CB8AC3E}">
        <p14:creationId xmlns:p14="http://schemas.microsoft.com/office/powerpoint/2010/main" val="10369739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368" y="261028"/>
            <a:ext cx="3921133" cy="775997"/>
          </a:xfrm>
        </p:spPr>
        <p:txBody>
          <a:bodyPr/>
          <a:lstStyle/>
          <a:p>
            <a:r>
              <a:rPr lang="et-EE" dirty="0"/>
              <a:t>Metoodika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>
          <a:xfrm>
            <a:off x="515430" y="1304818"/>
            <a:ext cx="3878770" cy="4393034"/>
          </a:xfrm>
        </p:spPr>
        <p:txBody>
          <a:bodyPr/>
          <a:lstStyle/>
          <a:p>
            <a:pPr marL="0" indent="0">
              <a:buNone/>
            </a:pP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Populaarteadusliku sisuga jutud loomade kohta</a:t>
            </a: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„Moolok“ (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Lix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48) </a:t>
            </a:r>
          </a:p>
          <a:p>
            <a:r>
              <a:rPr lang="et-E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Toko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(</a:t>
            </a:r>
            <a:r>
              <a:rPr lang="et-E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Lix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49)</a:t>
            </a:r>
          </a:p>
          <a:p>
            <a:pPr marL="0" indent="0">
              <a:buNone/>
            </a:pPr>
            <a:r>
              <a:rPr lang="et-E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Küsimused</a:t>
            </a:r>
            <a:endParaRPr lang="et-E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ja 2 meenutamise tase</a:t>
            </a: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ja 4 mõistmise tase</a:t>
            </a: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5, 6 ja 7 analüüsi tase</a:t>
            </a: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t-EE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 </a:t>
            </a:r>
            <a:r>
              <a:rPr lang="et-EE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valikvastustega küsimused</a:t>
            </a:r>
          </a:p>
          <a:p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 </a:t>
            </a:r>
            <a:r>
              <a:rPr lang="et-EE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 </a:t>
            </a:r>
            <a:r>
              <a:rPr lang="et-E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avatud vastusega küsimus </a:t>
            </a:r>
            <a:endParaRPr lang="en-US" sz="2000" dirty="0"/>
          </a:p>
        </p:txBody>
      </p:sp>
      <p:pic>
        <p:nvPicPr>
          <p:cNvPr id="2" name="Pilt 1">
            <a:extLst>
              <a:ext uri="{FF2B5EF4-FFF2-40B4-BE49-F238E27FC236}">
                <a16:creationId xmlns:a16="http://schemas.microsoft.com/office/drawing/2014/main" id="{29182F07-08A2-99EF-A069-BCE49AB2B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3211" y="261028"/>
            <a:ext cx="4076700" cy="5657850"/>
          </a:xfrm>
          <a:prstGeom prst="rect">
            <a:avLst/>
          </a:prstGeom>
        </p:spPr>
      </p:pic>
      <p:sp>
        <p:nvSpPr>
          <p:cNvPr id="7" name="Pildi kohatäide 6">
            <a:extLst>
              <a:ext uri="{FF2B5EF4-FFF2-40B4-BE49-F238E27FC236}">
                <a16:creationId xmlns:a16="http://schemas.microsoft.com/office/drawing/2014/main" id="{3AD9BEEA-61A1-4436-13E7-F4E3D76EB6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4605" y="-14579"/>
            <a:ext cx="4293911" cy="6858000"/>
          </a:xfrm>
        </p:spPr>
      </p:sp>
    </p:spTree>
    <p:extLst>
      <p:ext uri="{BB962C8B-B14F-4D97-AF65-F5344CB8AC3E}">
        <p14:creationId xmlns:p14="http://schemas.microsoft.com/office/powerpoint/2010/main" val="183340939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DE7FCE1-AC8D-D65D-A21C-D88A26E6F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Lugemis- ja kuulamistestide tulemused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40A5BC28-5553-76D5-0E76-506D009D5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84392"/>
              </p:ext>
            </p:extLst>
          </p:nvPr>
        </p:nvGraphicFramePr>
        <p:xfrm>
          <a:off x="596898" y="1982912"/>
          <a:ext cx="7962899" cy="333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3570">
                  <a:extLst>
                    <a:ext uri="{9D8B030D-6E8A-4147-A177-3AD203B41FA5}">
                      <a16:colId xmlns:a16="http://schemas.microsoft.com/office/drawing/2014/main" val="1277619385"/>
                    </a:ext>
                  </a:extLst>
                </a:gridCol>
                <a:gridCol w="1050618">
                  <a:extLst>
                    <a:ext uri="{9D8B030D-6E8A-4147-A177-3AD203B41FA5}">
                      <a16:colId xmlns:a16="http://schemas.microsoft.com/office/drawing/2014/main" val="1489325098"/>
                    </a:ext>
                  </a:extLst>
                </a:gridCol>
                <a:gridCol w="1050618">
                  <a:extLst>
                    <a:ext uri="{9D8B030D-6E8A-4147-A177-3AD203B41FA5}">
                      <a16:colId xmlns:a16="http://schemas.microsoft.com/office/drawing/2014/main" val="253304365"/>
                    </a:ext>
                  </a:extLst>
                </a:gridCol>
                <a:gridCol w="1050618">
                  <a:extLst>
                    <a:ext uri="{9D8B030D-6E8A-4147-A177-3AD203B41FA5}">
                      <a16:colId xmlns:a16="http://schemas.microsoft.com/office/drawing/2014/main" val="4081497379"/>
                    </a:ext>
                  </a:extLst>
                </a:gridCol>
                <a:gridCol w="1050618">
                  <a:extLst>
                    <a:ext uri="{9D8B030D-6E8A-4147-A177-3AD203B41FA5}">
                      <a16:colId xmlns:a16="http://schemas.microsoft.com/office/drawing/2014/main" val="967716445"/>
                    </a:ext>
                  </a:extLst>
                </a:gridCol>
                <a:gridCol w="718696">
                  <a:extLst>
                    <a:ext uri="{9D8B030D-6E8A-4147-A177-3AD203B41FA5}">
                      <a16:colId xmlns:a16="http://schemas.microsoft.com/office/drawing/2014/main" val="2184440194"/>
                    </a:ext>
                  </a:extLst>
                </a:gridCol>
                <a:gridCol w="1378161">
                  <a:extLst>
                    <a:ext uri="{9D8B030D-6E8A-4147-A177-3AD203B41FA5}">
                      <a16:colId xmlns:a16="http://schemas.microsoft.com/office/drawing/2014/main" val="461608184"/>
                    </a:ext>
                  </a:extLst>
                </a:gridCol>
              </a:tblGrid>
              <a:tr h="2003460"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>
                          <a:effectLst/>
                        </a:rPr>
                        <a:t> 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 err="1">
                          <a:effectLst/>
                        </a:rPr>
                        <a:t>Kesk-mine</a:t>
                      </a:r>
                      <a:r>
                        <a:rPr lang="et-EE" sz="2400" u="none" strike="noStrike" dirty="0">
                          <a:effectLst/>
                        </a:rPr>
                        <a:t> </a:t>
                      </a:r>
                      <a:r>
                        <a:rPr lang="et-EE" sz="2400" u="none" strike="noStrike" dirty="0" err="1">
                          <a:effectLst/>
                        </a:rPr>
                        <a:t>punkti-summa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 err="1">
                          <a:effectLst/>
                        </a:rPr>
                        <a:t>Kesk-mine</a:t>
                      </a:r>
                      <a:r>
                        <a:rPr lang="et-EE" sz="2400" u="none" strike="noStrike" dirty="0">
                          <a:effectLst/>
                        </a:rPr>
                        <a:t> %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>
                          <a:effectLst/>
                        </a:rPr>
                        <a:t>Min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 err="1">
                          <a:effectLst/>
                        </a:rPr>
                        <a:t>Medi-aan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>
                          <a:effectLst/>
                        </a:rPr>
                        <a:t>Max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u="none" strike="noStrike" dirty="0">
                          <a:effectLst/>
                        </a:rPr>
                        <a:t>Standard-hälve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399225545"/>
                  </a:ext>
                </a:extLst>
              </a:tr>
              <a:tr h="667820"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b="1" u="none" strike="noStrike">
                          <a:effectLst/>
                        </a:rPr>
                        <a:t>Lugemine</a:t>
                      </a:r>
                      <a:endParaRPr lang="et-E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9,65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b="1" u="none" strike="noStrike" dirty="0">
                          <a:effectLst/>
                        </a:rPr>
                        <a:t>64,35%</a:t>
                      </a:r>
                      <a:endParaRPr lang="et-E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1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10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15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4,15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189702116"/>
                  </a:ext>
                </a:extLst>
              </a:tr>
              <a:tr h="667820">
                <a:tc>
                  <a:txBody>
                    <a:bodyPr/>
                    <a:lstStyle/>
                    <a:p>
                      <a:pPr algn="l" fontAlgn="t"/>
                      <a:r>
                        <a:rPr lang="et-EE" sz="2400" b="1" u="none" strike="noStrike" dirty="0">
                          <a:effectLst/>
                        </a:rPr>
                        <a:t>Kuulamine</a:t>
                      </a:r>
                      <a:endParaRPr lang="et-E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>
                          <a:effectLst/>
                        </a:rPr>
                        <a:t>11,54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b="1" u="none" strike="noStrike" dirty="0">
                          <a:effectLst/>
                        </a:rPr>
                        <a:t>76,38%</a:t>
                      </a:r>
                      <a:endParaRPr lang="et-E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>
                          <a:effectLst/>
                        </a:rPr>
                        <a:t>6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>
                          <a:effectLst/>
                        </a:rPr>
                        <a:t>12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15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t-EE" sz="2400" u="none" strike="noStrike" dirty="0">
                          <a:effectLst/>
                        </a:rPr>
                        <a:t>2,53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06586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22691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49657F1-21D9-D3E6-EA31-10A663EC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Tüdrukute ja poiste tulemuste võrdlus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id="{5D94D45F-0D55-DD1B-258C-1F0FE63EB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099282"/>
              </p:ext>
            </p:extLst>
          </p:nvPr>
        </p:nvGraphicFramePr>
        <p:xfrm>
          <a:off x="1232899" y="2013734"/>
          <a:ext cx="5465853" cy="2835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1951">
                  <a:extLst>
                    <a:ext uri="{9D8B030D-6E8A-4147-A177-3AD203B41FA5}">
                      <a16:colId xmlns:a16="http://schemas.microsoft.com/office/drawing/2014/main" val="1751414508"/>
                    </a:ext>
                  </a:extLst>
                </a:gridCol>
                <a:gridCol w="1821951">
                  <a:extLst>
                    <a:ext uri="{9D8B030D-6E8A-4147-A177-3AD203B41FA5}">
                      <a16:colId xmlns:a16="http://schemas.microsoft.com/office/drawing/2014/main" val="3912929025"/>
                    </a:ext>
                  </a:extLst>
                </a:gridCol>
                <a:gridCol w="1821951">
                  <a:extLst>
                    <a:ext uri="{9D8B030D-6E8A-4147-A177-3AD203B41FA5}">
                      <a16:colId xmlns:a16="http://schemas.microsoft.com/office/drawing/2014/main" val="2248879529"/>
                    </a:ext>
                  </a:extLst>
                </a:gridCol>
              </a:tblGrid>
              <a:tr h="1377862">
                <a:tc>
                  <a:txBody>
                    <a:bodyPr/>
                    <a:lstStyle/>
                    <a:p>
                      <a:pPr algn="l" fontAlgn="b"/>
                      <a:r>
                        <a:rPr lang="et-EE" sz="2800" u="none" strike="noStrike">
                          <a:effectLst/>
                        </a:rPr>
                        <a:t> 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800" u="none" strike="noStrike">
                          <a:effectLst/>
                        </a:rPr>
                        <a:t>Lugemine (%)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800" u="none" strike="noStrike">
                          <a:effectLst/>
                        </a:rPr>
                        <a:t>Kuulamine (%)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29603302"/>
                  </a:ext>
                </a:extLst>
              </a:tr>
              <a:tr h="728903">
                <a:tc>
                  <a:txBody>
                    <a:bodyPr/>
                    <a:lstStyle/>
                    <a:p>
                      <a:pPr algn="l" fontAlgn="ctr"/>
                      <a:r>
                        <a:rPr lang="et-EE" sz="2800" u="none" strike="noStrike">
                          <a:effectLst/>
                        </a:rPr>
                        <a:t>Tüdrukud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2800" u="none" strike="noStrike" dirty="0">
                          <a:effectLst/>
                        </a:rPr>
                        <a:t>61,59</a:t>
                      </a:r>
                      <a:endParaRPr lang="et-EE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2800" u="none" strike="noStrike">
                          <a:effectLst/>
                        </a:rPr>
                        <a:t>76,51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70450367"/>
                  </a:ext>
                </a:extLst>
              </a:tr>
              <a:tr h="728903">
                <a:tc>
                  <a:txBody>
                    <a:bodyPr/>
                    <a:lstStyle/>
                    <a:p>
                      <a:pPr algn="l" fontAlgn="ctr"/>
                      <a:r>
                        <a:rPr lang="et-EE" sz="2800" u="none" strike="noStrike">
                          <a:effectLst/>
                        </a:rPr>
                        <a:t>Poisid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2800" u="none" strike="noStrike">
                          <a:effectLst/>
                        </a:rPr>
                        <a:t>66,67</a:t>
                      </a:r>
                      <a:endParaRPr lang="et-EE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2800" u="none" strike="noStrike" dirty="0">
                          <a:effectLst/>
                        </a:rPr>
                        <a:t>76,27</a:t>
                      </a:r>
                      <a:endParaRPr lang="et-EE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95400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66756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LU Esitlus">
  <a:themeElements>
    <a:clrScheme name="TLY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F003A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631</Words>
  <Application>Microsoft Office PowerPoint</Application>
  <PresentationFormat>Ekraaniseanss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19</vt:i4>
      </vt:variant>
    </vt:vector>
  </HeadingPairs>
  <TitlesOfParts>
    <vt:vector size="24" baseType="lpstr">
      <vt:lpstr>Arial</vt:lpstr>
      <vt:lpstr>Calibri</vt:lpstr>
      <vt:lpstr>Lucida Grande</vt:lpstr>
      <vt:lpstr>Times New Roman</vt:lpstr>
      <vt:lpstr>TLU Esitlus</vt:lpstr>
      <vt:lpstr>4. klassi õpilaste lugemis- ja kuulamisoskus</vt:lpstr>
      <vt:lpstr>Kuulamine ja lugemine 1</vt:lpstr>
      <vt:lpstr>Kuulamine ja lugemine 2</vt:lpstr>
      <vt:lpstr>Kuulamine ja lugemine 3</vt:lpstr>
      <vt:lpstr>PowerPointi esitlus</vt:lpstr>
      <vt:lpstr>valim</vt:lpstr>
      <vt:lpstr>Metoodika</vt:lpstr>
      <vt:lpstr>Lugemis- ja kuulamistestide tulemused</vt:lpstr>
      <vt:lpstr>Tüdrukute ja poiste tulemuste võrdlus</vt:lpstr>
      <vt:lpstr>Lugemistesti ja kuulmistesti tulemused õpilaste kaupa</vt:lpstr>
      <vt:lpstr>Lugemis- ja kuulamistesti tulemuste jaotus</vt:lpstr>
      <vt:lpstr>Nõrkade lugejate lugemis- ja kuulamistulemuste võrdlus</vt:lpstr>
      <vt:lpstr>Kehva kuulamisoskusega õpilaste lugemis- ja kuulamistulemuste võrdlus</vt:lpstr>
      <vt:lpstr>Heade lugejate lugemis- ja kuulamistulemuste võrdlus</vt:lpstr>
      <vt:lpstr>Hea kuulamisoskusega õpilaste lugemis- ja kuulamistulemuste võrdlus</vt:lpstr>
      <vt:lpstr>Õpilaste tulemused vastavalt arvamusele testi kohta</vt:lpstr>
      <vt:lpstr>kokkuvõte</vt:lpstr>
      <vt:lpstr>Kasutatud allikad</vt:lpstr>
      <vt:lpstr>TÄNAN!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TLU esitlus</dc:title>
  <dc:creator/>
  <cp:lastModifiedBy/>
  <cp:revision>1</cp:revision>
  <dcterms:created xsi:type="dcterms:W3CDTF">2017-11-28T11:48:14Z</dcterms:created>
  <dcterms:modified xsi:type="dcterms:W3CDTF">2023-04-24T18:47:15Z</dcterms:modified>
</cp:coreProperties>
</file>