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31"/>
  </p:notesMasterIdLst>
  <p:sldIdLst>
    <p:sldId id="257" r:id="rId3"/>
    <p:sldId id="262" r:id="rId4"/>
    <p:sldId id="268" r:id="rId5"/>
    <p:sldId id="269" r:id="rId6"/>
    <p:sldId id="283" r:id="rId7"/>
    <p:sldId id="284" r:id="rId8"/>
    <p:sldId id="265" r:id="rId9"/>
    <p:sldId id="272" r:id="rId10"/>
    <p:sldId id="273" r:id="rId11"/>
    <p:sldId id="274" r:id="rId12"/>
    <p:sldId id="275" r:id="rId13"/>
    <p:sldId id="266" r:id="rId14"/>
    <p:sldId id="276" r:id="rId15"/>
    <p:sldId id="267" r:id="rId16"/>
    <p:sldId id="278" r:id="rId17"/>
    <p:sldId id="285" r:id="rId18"/>
    <p:sldId id="286" r:id="rId19"/>
    <p:sldId id="287" r:id="rId20"/>
    <p:sldId id="288" r:id="rId21"/>
    <p:sldId id="289" r:id="rId22"/>
    <p:sldId id="279" r:id="rId23"/>
    <p:sldId id="291" r:id="rId24"/>
    <p:sldId id="270" r:id="rId25"/>
    <p:sldId id="290" r:id="rId26"/>
    <p:sldId id="280" r:id="rId27"/>
    <p:sldId id="281" r:id="rId28"/>
    <p:sldId id="282" r:id="rId29"/>
    <p:sldId id="263" r:id="rId30"/>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FD23"/>
    <a:srgbClr val="35FA26"/>
    <a:srgbClr val="23FDD3"/>
    <a:srgbClr val="008000"/>
    <a:srgbClr val="009A46"/>
    <a:srgbClr val="34E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27" autoAdjust="0"/>
  </p:normalViewPr>
  <p:slideViewPr>
    <p:cSldViewPr>
      <p:cViewPr varScale="1">
        <p:scale>
          <a:sx n="61" d="100"/>
          <a:sy n="61" d="100"/>
        </p:scale>
        <p:origin x="-80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3B846-DB12-4A70-9881-45BB80499669}" type="datetimeFigureOut">
              <a:rPr lang="et-EE" smtClean="0"/>
              <a:t>24.04.2023</a:t>
            </a:fld>
            <a:endParaRPr lang="et-EE"/>
          </a:p>
        </p:txBody>
      </p:sp>
      <p:sp>
        <p:nvSpPr>
          <p:cNvPr id="4" name="Slaidi pildi kohatä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6411F-38CC-42ED-A912-CE849A9D842B}" type="slidenum">
              <a:rPr lang="et-EE" smtClean="0"/>
              <a:t>‹#›</a:t>
            </a:fld>
            <a:endParaRPr lang="et-EE"/>
          </a:p>
        </p:txBody>
      </p:sp>
    </p:spTree>
    <p:extLst>
      <p:ext uri="{BB962C8B-B14F-4D97-AF65-F5344CB8AC3E}">
        <p14:creationId xmlns:p14="http://schemas.microsoft.com/office/powerpoint/2010/main" val="241784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fi-FI" sz="1200" i="0" dirty="0" err="1" smtClean="0">
                <a:latin typeface="Arial" panose="020B0604020202020204" pitchFamily="34" charset="0"/>
                <a:cs typeface="Arial" panose="020B0604020202020204" pitchFamily="34" charset="0"/>
              </a:rPr>
              <a:t>Uuringus</a:t>
            </a:r>
            <a:r>
              <a:rPr lang="fi-FI" sz="1200" i="0" dirty="0" smtClean="0">
                <a:latin typeface="Arial" panose="020B0604020202020204" pitchFamily="34" charset="0"/>
                <a:cs typeface="Arial" panose="020B0604020202020204" pitchFamily="34" charset="0"/>
              </a:rPr>
              <a:t> </a:t>
            </a:r>
            <a:r>
              <a:rPr lang="fi-FI" sz="1200" i="0" dirty="0" err="1" smtClean="0">
                <a:latin typeface="Arial" panose="020B0604020202020204" pitchFamily="34" charset="0"/>
                <a:cs typeface="Arial" panose="020B0604020202020204" pitchFamily="34" charset="0"/>
              </a:rPr>
              <a:t>kaardistati</a:t>
            </a:r>
            <a:r>
              <a:rPr lang="fi-FI" sz="1200" i="0" dirty="0" smtClean="0">
                <a:latin typeface="Arial" panose="020B0604020202020204" pitchFamily="34" charset="0"/>
                <a:cs typeface="Arial" panose="020B0604020202020204" pitchFamily="34" charset="0"/>
              </a:rPr>
              <a:t> </a:t>
            </a:r>
            <a:r>
              <a:rPr lang="fi-FI" sz="1200" i="0" dirty="0" err="1" smtClean="0">
                <a:latin typeface="Arial" panose="020B0604020202020204" pitchFamily="34" charset="0"/>
                <a:cs typeface="Arial" panose="020B0604020202020204" pitchFamily="34" charset="0"/>
              </a:rPr>
              <a:t>laste</a:t>
            </a:r>
            <a:r>
              <a:rPr lang="fi-FI" sz="1200" i="0" dirty="0" smtClean="0">
                <a:latin typeface="Arial" panose="020B0604020202020204" pitchFamily="34" charset="0"/>
                <a:cs typeface="Arial" panose="020B0604020202020204" pitchFamily="34" charset="0"/>
              </a:rPr>
              <a:t> </a:t>
            </a:r>
            <a:r>
              <a:rPr lang="fi-FI" sz="1200" i="0" dirty="0" err="1" smtClean="0">
                <a:latin typeface="Arial" panose="020B0604020202020204" pitchFamily="34" charset="0"/>
                <a:cs typeface="Arial" panose="020B0604020202020204" pitchFamily="34" charset="0"/>
              </a:rPr>
              <a:t>toitumiseelistusi</a:t>
            </a:r>
            <a:r>
              <a:rPr lang="fi-FI" sz="1200" i="0" dirty="0" smtClean="0">
                <a:latin typeface="Arial" panose="020B0604020202020204" pitchFamily="34" charset="0"/>
                <a:cs typeface="Arial" panose="020B0604020202020204" pitchFamily="34" charset="0"/>
              </a:rPr>
              <a:t>.</a:t>
            </a:r>
            <a:r>
              <a:rPr lang="et-EE" sz="1200" i="0" dirty="0" smtClean="0">
                <a:latin typeface="Arial" panose="020B0604020202020204" pitchFamily="34" charset="0"/>
                <a:cs typeface="Arial" panose="020B0604020202020204" pitchFamily="34" charset="0"/>
              </a:rPr>
              <a:t> – võib-olla siiski geograafilise paiknemise alusel?</a:t>
            </a:r>
            <a:endParaRPr lang="et-EE" dirty="0"/>
          </a:p>
        </p:txBody>
      </p:sp>
      <p:sp>
        <p:nvSpPr>
          <p:cNvPr id="4" name="Slaidinumbri kohatäide 3"/>
          <p:cNvSpPr>
            <a:spLocks noGrp="1"/>
          </p:cNvSpPr>
          <p:nvPr>
            <p:ph type="sldNum" sz="quarter" idx="10"/>
          </p:nvPr>
        </p:nvSpPr>
        <p:spPr/>
        <p:txBody>
          <a:bodyPr/>
          <a:lstStyle/>
          <a:p>
            <a:fld id="{34A6411F-38CC-42ED-A912-CE849A9D842B}" type="slidenum">
              <a:rPr lang="et-EE" smtClean="0"/>
              <a:t>5</a:t>
            </a:fld>
            <a:endParaRPr lang="et-EE"/>
          </a:p>
        </p:txBody>
      </p:sp>
    </p:spTree>
    <p:extLst>
      <p:ext uri="{BB962C8B-B14F-4D97-AF65-F5344CB8AC3E}">
        <p14:creationId xmlns:p14="http://schemas.microsoft.com/office/powerpoint/2010/main" val="362180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99721-C130-4B39-9D31-D0241F3A710F}" type="slidenum">
              <a:rPr lang="et-EE"/>
              <a:pPr/>
              <a:t>13</a:t>
            </a:fld>
            <a:endParaRPr lang="et-E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34A6411F-38CC-42ED-A912-CE849A9D842B}" type="slidenum">
              <a:rPr lang="et-EE" smtClean="0"/>
              <a:t>23</a:t>
            </a:fld>
            <a:endParaRPr lang="et-EE"/>
          </a:p>
        </p:txBody>
      </p:sp>
    </p:spTree>
    <p:extLst>
      <p:ext uri="{BB962C8B-B14F-4D97-AF65-F5344CB8AC3E}">
        <p14:creationId xmlns:p14="http://schemas.microsoft.com/office/powerpoint/2010/main" val="337909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7"/>
            <a:ext cx="7772400" cy="1470025"/>
          </a:xfrm>
        </p:spPr>
        <p:txBody>
          <a:bodyPr/>
          <a:lstStyle/>
          <a:p>
            <a:r>
              <a:rPr lang="et-EE" smtClean="0"/>
              <a:t>Muutke tiitli laadi</a:t>
            </a:r>
            <a:endParaRPr lang="et-EE"/>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20A8CDAF-C436-430B-A8D7-7234558FFFDB}" type="datetimeFigureOut">
              <a:rPr lang="et-EE" smtClean="0"/>
              <a:t>24.04.2023</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196041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20A8CDAF-C436-430B-A8D7-7234558FFFDB}" type="datetimeFigureOut">
              <a:rPr lang="et-EE" smtClean="0"/>
              <a:t>24.04.2023</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92381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40"/>
            <a:ext cx="2057400" cy="5851525"/>
          </a:xfrm>
        </p:spPr>
        <p:txBody>
          <a:bodyPr vert="eaVert"/>
          <a:lstStyle/>
          <a:p>
            <a:r>
              <a:rPr lang="et-EE" smtClean="0"/>
              <a:t>Muutke tiitli laadi</a:t>
            </a:r>
            <a:endParaRPr lang="et-EE"/>
          </a:p>
        </p:txBody>
      </p:sp>
      <p:sp>
        <p:nvSpPr>
          <p:cNvPr id="3" name="Vertikaalteksti kohatäide 2"/>
          <p:cNvSpPr>
            <a:spLocks noGrp="1"/>
          </p:cNvSpPr>
          <p:nvPr>
            <p:ph type="body" orient="vert" idx="1"/>
          </p:nvPr>
        </p:nvSpPr>
        <p:spPr>
          <a:xfrm>
            <a:off x="457200" y="274640"/>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20A8CDAF-C436-430B-A8D7-7234558FFFDB}" type="datetimeFigureOut">
              <a:rPr lang="et-EE" smtClean="0"/>
              <a:t>24.04.2023</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59937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sislaid (must)">
  <p:cSld name="Esislaid (must)">
    <p:bg>
      <p:bgPr>
        <a:solidFill>
          <a:schemeClr val="dk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818703" y="2607310"/>
            <a:ext cx="7772400" cy="1496860"/>
          </a:xfrm>
          <a:prstGeom prst="rect">
            <a:avLst/>
          </a:prstGeom>
          <a:noFill/>
          <a:ln>
            <a:noFill/>
          </a:ln>
        </p:spPr>
        <p:txBody>
          <a:bodyPr spcFirstLastPara="1" wrap="square" lIns="91425" tIns="91425" rIns="91425" bIns="91425" anchor="t" anchorCtr="0">
            <a:noAutofit/>
          </a:bodyPr>
          <a:lstStyle>
            <a:lvl1pPr marR="0" lvl="0" algn="l" rtl="0">
              <a:lnSpc>
                <a:spcPct val="53000"/>
              </a:lnSpc>
              <a:spcBef>
                <a:spcPts val="0"/>
              </a:spcBef>
              <a:spcAft>
                <a:spcPts val="0"/>
              </a:spcAft>
              <a:buClr>
                <a:schemeClr val="lt1"/>
              </a:buClr>
              <a:buSzPts val="8800"/>
              <a:buFont typeface="Times New Roman"/>
              <a:buNone/>
              <a:defRPr sz="8800" b="0" i="1" u="none" strike="noStrike"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t-EE" smtClean="0"/>
              <a:t>Muutke tiitli laadi</a:t>
            </a:r>
            <a:endParaRPr/>
          </a:p>
        </p:txBody>
      </p:sp>
      <p:sp>
        <p:nvSpPr>
          <p:cNvPr id="14" name="Google Shape;14;p3"/>
          <p:cNvSpPr txBox="1">
            <a:spLocks noGrp="1"/>
          </p:cNvSpPr>
          <p:nvPr>
            <p:ph type="subTitle" idx="1"/>
          </p:nvPr>
        </p:nvSpPr>
        <p:spPr>
          <a:xfrm>
            <a:off x="808073" y="4114800"/>
            <a:ext cx="7182297" cy="1153632"/>
          </a:xfrm>
          <a:prstGeom prst="rect">
            <a:avLst/>
          </a:prstGeom>
          <a:noFill/>
          <a:ln>
            <a:noFill/>
          </a:ln>
        </p:spPr>
        <p:txBody>
          <a:bodyPr spcFirstLastPara="1" wrap="square" lIns="91425" tIns="91425" rIns="91425" bIns="91425" anchor="t" anchorCtr="0">
            <a:noAutofit/>
          </a:bodyPr>
          <a:lstStyle>
            <a:lvl1pPr marR="0" lvl="0" algn="l" rtl="0">
              <a:lnSpc>
                <a:spcPct val="50000"/>
              </a:lnSpc>
              <a:spcBef>
                <a:spcPts val="1000"/>
              </a:spcBef>
              <a:spcAft>
                <a:spcPts val="0"/>
              </a:spcAft>
              <a:buClr>
                <a:srgbClr val="9B002B"/>
              </a:buClr>
              <a:buSzPts val="2400"/>
              <a:buFont typeface="Merriweather Sans"/>
              <a:buNone/>
              <a:defRPr sz="2400" b="0" i="0" u="none" strike="noStrike" cap="small">
                <a:solidFill>
                  <a:srgbClr val="FFFFFF"/>
                </a:solidFill>
                <a:latin typeface="Times New Roman"/>
                <a:ea typeface="Times New Roman"/>
                <a:cs typeface="Times New Roman"/>
                <a:sym typeface="Times New Roman"/>
              </a:defRPr>
            </a:lvl1pPr>
            <a:lvl2pPr marR="0" lvl="1" algn="ctr" rtl="0">
              <a:lnSpc>
                <a:spcPct val="120000"/>
              </a:lnSpc>
              <a:spcBef>
                <a:spcPts val="500"/>
              </a:spcBef>
              <a:spcAft>
                <a:spcPts val="0"/>
              </a:spcAft>
              <a:buClr>
                <a:srgbClr val="9B002B"/>
              </a:buClr>
              <a:buSzPts val="2000"/>
              <a:buFont typeface="Merriweather Sans"/>
              <a:buNone/>
              <a:defRPr sz="2000" b="0" i="0" u="none" strike="noStrike" cap="none">
                <a:solidFill>
                  <a:schemeClr val="dk1"/>
                </a:solidFill>
                <a:latin typeface="Times New Roman"/>
                <a:ea typeface="Times New Roman"/>
                <a:cs typeface="Times New Roman"/>
                <a:sym typeface="Times New Roman"/>
              </a:defRPr>
            </a:lvl2pPr>
            <a:lvl3pPr marR="0" lvl="2" algn="ctr" rtl="0">
              <a:lnSpc>
                <a:spcPct val="120000"/>
              </a:lnSpc>
              <a:spcBef>
                <a:spcPts val="500"/>
              </a:spcBef>
              <a:spcAft>
                <a:spcPts val="0"/>
              </a:spcAft>
              <a:buClr>
                <a:srgbClr val="9B002B"/>
              </a:buClr>
              <a:buSzPts val="1800"/>
              <a:buFont typeface="Merriweather Sans"/>
              <a:buNone/>
              <a:defRPr sz="1800" b="0" i="0" u="none" strike="noStrike" cap="none">
                <a:solidFill>
                  <a:schemeClr val="dk1"/>
                </a:solidFill>
                <a:latin typeface="Times New Roman"/>
                <a:ea typeface="Times New Roman"/>
                <a:cs typeface="Times New Roman"/>
                <a:sym typeface="Times New Roman"/>
              </a:defRPr>
            </a:lvl3pPr>
            <a:lvl4pPr marR="0" lvl="3" algn="ctr" rtl="0">
              <a:lnSpc>
                <a:spcPct val="120000"/>
              </a:lnSpc>
              <a:spcBef>
                <a:spcPts val="500"/>
              </a:spcBef>
              <a:spcAft>
                <a:spcPts val="0"/>
              </a:spcAft>
              <a:buClr>
                <a:srgbClr val="9B002B"/>
              </a:buClr>
              <a:buSzPts val="1600"/>
              <a:buFont typeface="Merriweather Sans"/>
              <a:buNone/>
              <a:defRPr sz="1600" b="0" i="0" u="none" strike="noStrike" cap="none">
                <a:solidFill>
                  <a:schemeClr val="dk1"/>
                </a:solidFill>
                <a:latin typeface="Times New Roman"/>
                <a:ea typeface="Times New Roman"/>
                <a:cs typeface="Times New Roman"/>
                <a:sym typeface="Times New Roman"/>
              </a:defRPr>
            </a:lvl4pPr>
            <a:lvl5pPr marR="0" lvl="4" algn="ctr" rtl="0">
              <a:lnSpc>
                <a:spcPct val="120000"/>
              </a:lnSpc>
              <a:spcBef>
                <a:spcPts val="500"/>
              </a:spcBef>
              <a:spcAft>
                <a:spcPts val="0"/>
              </a:spcAft>
              <a:buClr>
                <a:srgbClr val="9B002B"/>
              </a:buClr>
              <a:buSzPts val="1600"/>
              <a:buFont typeface="Merriweather Sans"/>
              <a:buNone/>
              <a:defRPr sz="1600" b="0" i="0" u="none" strike="noStrike" cap="none">
                <a:solidFill>
                  <a:schemeClr val="dk1"/>
                </a:solidFill>
                <a:latin typeface="Times New Roman"/>
                <a:ea typeface="Times New Roman"/>
                <a:cs typeface="Times New Roman"/>
                <a:sym typeface="Times New Roma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EB Garamond"/>
                <a:ea typeface="EB Garamond"/>
                <a:cs typeface="EB Garamond"/>
                <a:sym typeface="EB Garamond"/>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EB Garamond"/>
                <a:ea typeface="EB Garamond"/>
                <a:cs typeface="EB Garamond"/>
                <a:sym typeface="EB Garamond"/>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EB Garamond"/>
                <a:ea typeface="EB Garamond"/>
                <a:cs typeface="EB Garamond"/>
                <a:sym typeface="EB Garamond"/>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EB Garamond"/>
                <a:ea typeface="EB Garamond"/>
                <a:cs typeface="EB Garamond"/>
                <a:sym typeface="EB Garamond"/>
              </a:defRPr>
            </a:lvl9pPr>
          </a:lstStyle>
          <a:p>
            <a:r>
              <a:rPr lang="et-EE" smtClean="0"/>
              <a:t>Klõpsake laadi muutmiseks</a:t>
            </a:r>
            <a:endParaRPr/>
          </a:p>
        </p:txBody>
      </p:sp>
      <p:pic>
        <p:nvPicPr>
          <p:cNvPr id="15" name="Google Shape;15;p3" descr="TLY_est-valge.pdf"/>
          <p:cNvPicPr preferRelativeResize="0"/>
          <p:nvPr/>
        </p:nvPicPr>
        <p:blipFill rotWithShape="1">
          <a:blip r:embed="rId2">
            <a:alphaModFix/>
          </a:blip>
          <a:srcRect/>
          <a:stretch/>
        </p:blipFill>
        <p:spPr>
          <a:xfrm>
            <a:off x="251562" y="5808754"/>
            <a:ext cx="2428795" cy="876103"/>
          </a:xfrm>
          <a:prstGeom prst="rect">
            <a:avLst/>
          </a:prstGeom>
          <a:noFill/>
          <a:ln>
            <a:noFill/>
          </a:ln>
        </p:spPr>
      </p:pic>
    </p:spTree>
    <p:extLst>
      <p:ext uri="{BB962C8B-B14F-4D97-AF65-F5344CB8AC3E}">
        <p14:creationId xmlns:p14="http://schemas.microsoft.com/office/powerpoint/2010/main" val="39572192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908721"/>
            <a:ext cx="7704856" cy="2664296"/>
          </a:xfrm>
        </p:spPr>
        <p:txBody>
          <a:bodyPr anchor="b"/>
          <a:lstStyle>
            <a:lvl1pPr algn="l">
              <a:lnSpc>
                <a:spcPct val="70000"/>
              </a:lnSpc>
              <a:defRPr sz="8000" b="0"/>
            </a:lvl1pPr>
          </a:lstStyle>
          <a:p>
            <a:r>
              <a:rPr lang="et-EE" dirty="0" smtClean="0"/>
              <a:t>ESITLUSE</a:t>
            </a:r>
            <a:r>
              <a:rPr lang="en-US" dirty="0" smtClean="0"/>
              <a:t/>
            </a:r>
            <a:br>
              <a:rPr lang="en-US" dirty="0" smtClean="0"/>
            </a:br>
            <a:r>
              <a:rPr lang="en-US" dirty="0" smtClean="0"/>
              <a:t>PEALKIRI</a:t>
            </a:r>
            <a:endParaRPr lang="et-EE" dirty="0"/>
          </a:p>
        </p:txBody>
      </p:sp>
      <p:sp>
        <p:nvSpPr>
          <p:cNvPr id="3" name="Subtitle 2"/>
          <p:cNvSpPr>
            <a:spLocks noGrp="1"/>
          </p:cNvSpPr>
          <p:nvPr>
            <p:ph type="subTitle" idx="1" hasCustomPrompt="1"/>
          </p:nvPr>
        </p:nvSpPr>
        <p:spPr>
          <a:xfrm>
            <a:off x="827584" y="4149080"/>
            <a:ext cx="7704856" cy="1296144"/>
          </a:xfrm>
        </p:spPr>
        <p:txBody>
          <a:bodyPr/>
          <a:lstStyle>
            <a:lvl1pPr marL="0" indent="0" algn="l">
              <a:buNone/>
              <a:defRPr sz="3600" b="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a:t>
            </a:r>
            <a:r>
              <a:rPr lang="et-EE" dirty="0" smtClean="0"/>
              <a:t>UTORI NIMI</a:t>
            </a:r>
            <a:r>
              <a:rPr lang="en-US" dirty="0" smtClean="0"/>
              <a:t> </a:t>
            </a:r>
          </a:p>
          <a:p>
            <a:r>
              <a:rPr lang="et-EE" dirty="0" smtClean="0"/>
              <a:t>Kuupäev</a:t>
            </a:r>
            <a:endParaRPr lang="et-EE" dirty="0"/>
          </a:p>
        </p:txBody>
      </p:sp>
    </p:spTree>
    <p:extLst>
      <p:ext uri="{BB962C8B-B14F-4D97-AF65-F5344CB8AC3E}">
        <p14:creationId xmlns:p14="http://schemas.microsoft.com/office/powerpoint/2010/main" val="1720811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047" y="476673"/>
            <a:ext cx="7886700" cy="3384376"/>
          </a:xfrm>
        </p:spPr>
        <p:txBody>
          <a:bodyPr anchor="b"/>
          <a:lstStyle>
            <a:lvl1pPr algn="ctr">
              <a:lnSpc>
                <a:spcPct val="75000"/>
              </a:lnSpc>
              <a:defRPr sz="8000" b="0"/>
            </a:lvl1pPr>
          </a:lstStyle>
          <a:p>
            <a:r>
              <a:rPr lang="et-EE" dirty="0" smtClean="0"/>
              <a:t>Vahepeal</a:t>
            </a:r>
            <a:r>
              <a:rPr lang="en-US" dirty="0" err="1" smtClean="0"/>
              <a:t>kiri</a:t>
            </a:r>
            <a:endParaRPr lang="et-EE" dirty="0"/>
          </a:p>
        </p:txBody>
      </p:sp>
      <p:sp>
        <p:nvSpPr>
          <p:cNvPr id="3" name="Text Placeholder 2"/>
          <p:cNvSpPr>
            <a:spLocks noGrp="1"/>
          </p:cNvSpPr>
          <p:nvPr>
            <p:ph type="body" idx="1" hasCustomPrompt="1"/>
          </p:nvPr>
        </p:nvSpPr>
        <p:spPr>
          <a:xfrm>
            <a:off x="594047" y="4581130"/>
            <a:ext cx="7886700" cy="864096"/>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err="1" smtClean="0"/>
              <a:t>Alapealkiri</a:t>
            </a:r>
            <a:r>
              <a:rPr lang="en-US" dirty="0" smtClean="0"/>
              <a:t> / </a:t>
            </a:r>
            <a:r>
              <a:rPr lang="en-US" dirty="0" err="1" smtClean="0"/>
              <a:t>Autori</a:t>
            </a:r>
            <a:r>
              <a:rPr lang="en-US" dirty="0" smtClean="0"/>
              <a:t> </a:t>
            </a:r>
            <a:r>
              <a:rPr lang="en-US" dirty="0" err="1" smtClean="0"/>
              <a:t>Nimi</a:t>
            </a:r>
            <a:r>
              <a:rPr lang="et-EE" dirty="0" smtClean="0"/>
              <a:t> / Kuupäev</a:t>
            </a:r>
            <a:endParaRPr lang="en-US" dirty="0" smtClean="0"/>
          </a:p>
        </p:txBody>
      </p:sp>
      <p:sp>
        <p:nvSpPr>
          <p:cNvPr id="4" name="Line 2"/>
          <p:cNvSpPr>
            <a:spLocks noChangeShapeType="1"/>
          </p:cNvSpPr>
          <p:nvPr userDrawn="1"/>
        </p:nvSpPr>
        <p:spPr bwMode="auto">
          <a:xfrm>
            <a:off x="589291" y="4149083"/>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anose="02020603050405020304" pitchFamily="18" charset="0"/>
              <a:buNone/>
            </a:pPr>
            <a:endParaRPr lang="et-EE">
              <a:solidFill>
                <a:srgbClr val="FFFFFF"/>
              </a:solidFill>
            </a:endParaRPr>
          </a:p>
        </p:txBody>
      </p:sp>
    </p:spTree>
    <p:extLst>
      <p:ext uri="{BB962C8B-B14F-4D97-AF65-F5344CB8AC3E}">
        <p14:creationId xmlns:p14="http://schemas.microsoft.com/office/powerpoint/2010/main" val="42636793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Pealkiri</a:t>
            </a:r>
            <a:endParaRPr lang="et-EE" dirty="0"/>
          </a:p>
        </p:txBody>
      </p:sp>
      <p:sp>
        <p:nvSpPr>
          <p:cNvPr id="3" name="Content Placeholder 2"/>
          <p:cNvSpPr>
            <a:spLocks noGrp="1"/>
          </p:cNvSpPr>
          <p:nvPr>
            <p:ph idx="1"/>
          </p:nvPr>
        </p:nvSpPr>
        <p:spPr>
          <a:xfrm>
            <a:off x="457200" y="1604965"/>
            <a:ext cx="8223250" cy="3984277"/>
          </a:xfrm>
        </p:spPr>
        <p:txBody>
          <a:bodyPr/>
          <a:lstStyle>
            <a:lvl1pPr>
              <a:defRPr i="1"/>
            </a:lvl1pPr>
            <a:lvl2pPr>
              <a:defRPr i="1"/>
            </a:lvl2pPr>
            <a:lvl3pPr>
              <a:defRPr i="1"/>
            </a:lvl3pPr>
            <a:lvl4pPr>
              <a:defRPr i="1"/>
            </a:lvl4pPr>
            <a:lvl5pP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36801976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Pealkiri</a:t>
            </a:r>
            <a:endParaRPr lang="et-EE" dirty="0"/>
          </a:p>
        </p:txBody>
      </p:sp>
      <p:sp>
        <p:nvSpPr>
          <p:cNvPr id="3" name="Content Placeholder 2"/>
          <p:cNvSpPr>
            <a:spLocks noGrp="1"/>
          </p:cNvSpPr>
          <p:nvPr>
            <p:ph sz="half" idx="1" hasCustomPrompt="1"/>
          </p:nvPr>
        </p:nvSpPr>
        <p:spPr>
          <a:xfrm>
            <a:off x="457206" y="1604964"/>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Content Placeholder 3"/>
          <p:cNvSpPr>
            <a:spLocks noGrp="1"/>
          </p:cNvSpPr>
          <p:nvPr>
            <p:ph sz="half" idx="2" hasCustomPrompt="1"/>
          </p:nvPr>
        </p:nvSpPr>
        <p:spPr>
          <a:xfrm>
            <a:off x="4645031" y="1604964"/>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1228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lvl1pPr>
              <a:defRPr>
                <a:solidFill>
                  <a:srgbClr val="B20533"/>
                </a:solidFill>
              </a:defRPr>
            </a:lvl1pPr>
          </a:lstStyle>
          <a:p>
            <a:r>
              <a:rPr lang="et-EE" dirty="0" smtClean="0"/>
              <a:t>Pealkiri</a:t>
            </a:r>
            <a:endParaRPr lang="et-EE" dirty="0"/>
          </a:p>
        </p:txBody>
      </p:sp>
      <p:sp>
        <p:nvSpPr>
          <p:cNvPr id="3" name="Text Placeholder 2"/>
          <p:cNvSpPr>
            <a:spLocks noGrp="1"/>
          </p:cNvSpPr>
          <p:nvPr>
            <p:ph type="body" idx="1" hasCustomPrompt="1"/>
          </p:nvPr>
        </p:nvSpPr>
        <p:spPr>
          <a:xfrm>
            <a:off x="630244" y="1681163"/>
            <a:ext cx="3868737"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Vahepealkiri</a:t>
            </a:r>
            <a:endParaRPr lang="en-US" dirty="0" smtClean="0"/>
          </a:p>
        </p:txBody>
      </p:sp>
      <p:sp>
        <p:nvSpPr>
          <p:cNvPr id="4" name="Content Placeholder 3"/>
          <p:cNvSpPr>
            <a:spLocks noGrp="1"/>
          </p:cNvSpPr>
          <p:nvPr>
            <p:ph sz="half" idx="2" hasCustomPrompt="1"/>
          </p:nvPr>
        </p:nvSpPr>
        <p:spPr>
          <a:xfrm>
            <a:off x="630244" y="2505076"/>
            <a:ext cx="3868737"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5" name="Text Placeholder 4"/>
          <p:cNvSpPr>
            <a:spLocks noGrp="1"/>
          </p:cNvSpPr>
          <p:nvPr>
            <p:ph type="body" sz="quarter" idx="3" hasCustomPrompt="1"/>
          </p:nvPr>
        </p:nvSpPr>
        <p:spPr>
          <a:xfrm>
            <a:off x="4629150" y="1681163"/>
            <a:ext cx="3887788"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Vahepealkiri</a:t>
            </a:r>
            <a:endParaRPr lang="en-US" dirty="0" smtClean="0"/>
          </a:p>
        </p:txBody>
      </p:sp>
      <p:sp>
        <p:nvSpPr>
          <p:cNvPr id="6" name="Content Placeholder 5"/>
          <p:cNvSpPr>
            <a:spLocks noGrp="1"/>
          </p:cNvSpPr>
          <p:nvPr>
            <p:ph sz="quarter" idx="4" hasCustomPrompt="1"/>
          </p:nvPr>
        </p:nvSpPr>
        <p:spPr>
          <a:xfrm>
            <a:off x="4629150" y="2505076"/>
            <a:ext cx="3887788"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38774011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tent Placeholder 2"/>
          <p:cNvSpPr txBox="1">
            <a:spLocks/>
          </p:cNvSpPr>
          <p:nvPr userDrawn="1"/>
        </p:nvSpPr>
        <p:spPr>
          <a:xfrm>
            <a:off x="457200" y="2132857"/>
            <a:ext cx="8223250" cy="2160240"/>
          </a:xfrm>
          <a:prstGeom prst="rect">
            <a:avLst/>
          </a:prstGeom>
        </p:spPr>
        <p:txBody>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Lucida Grande"/>
              <a:buNone/>
            </a:pPr>
            <a:endParaRPr lang="et-EE" sz="3400" i="1"/>
          </a:p>
        </p:txBody>
      </p:sp>
    </p:spTree>
    <p:extLst>
      <p:ext uri="{BB962C8B-B14F-4D97-AF65-F5344CB8AC3E}">
        <p14:creationId xmlns:p14="http://schemas.microsoft.com/office/powerpoint/2010/main" val="3498262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44" y="457200"/>
            <a:ext cx="2949575" cy="1600200"/>
          </a:xfrm>
        </p:spPr>
        <p:txBody>
          <a:bodyPr anchor="t"/>
          <a:lstStyle>
            <a:lvl1pPr>
              <a:defRPr sz="3200"/>
            </a:lvl1pPr>
          </a:lstStyle>
          <a:p>
            <a:r>
              <a:rPr lang="en-US" dirty="0" err="1" smtClean="0"/>
              <a:t>Väide</a:t>
            </a:r>
            <a:endParaRPr lang="et-EE" dirty="0"/>
          </a:p>
        </p:txBody>
      </p:sp>
      <p:sp>
        <p:nvSpPr>
          <p:cNvPr id="3" name="Content Placeholder 2"/>
          <p:cNvSpPr>
            <a:spLocks noGrp="1"/>
          </p:cNvSpPr>
          <p:nvPr>
            <p:ph idx="1" hasCustomPrompt="1"/>
          </p:nvPr>
        </p:nvSpPr>
        <p:spPr>
          <a:xfrm>
            <a:off x="3851920" y="457201"/>
            <a:ext cx="4629150" cy="520404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smtClean="0"/>
              <a:t>Oluline</a:t>
            </a:r>
            <a:r>
              <a:rPr lang="en-US" dirty="0" smtClean="0"/>
              <a:t> </a:t>
            </a:r>
            <a:r>
              <a:rPr lang="en-US" dirty="0" err="1" smtClean="0"/>
              <a:t>sõnum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ext Placeholder 3"/>
          <p:cNvSpPr>
            <a:spLocks noGrp="1"/>
          </p:cNvSpPr>
          <p:nvPr>
            <p:ph type="body" sz="half" idx="2"/>
          </p:nvPr>
        </p:nvSpPr>
        <p:spPr>
          <a:xfrm>
            <a:off x="630244" y="2057403"/>
            <a:ext cx="2949575" cy="3603847"/>
          </a:xfrm>
        </p:spPr>
        <p:txBody>
          <a:bodyPr/>
          <a:lstStyle>
            <a:lvl1pPr marL="0" indent="0">
              <a:buNone/>
              <a:defRPr sz="2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3956431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20A8CDAF-C436-430B-A8D7-7234558FFFDB}" type="datetimeFigureOut">
              <a:rPr lang="et-EE" smtClean="0"/>
              <a:t>24.04.2023</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613816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36096" y="476673"/>
            <a:ext cx="3168352" cy="1584176"/>
          </a:xfrm>
        </p:spPr>
        <p:txBody>
          <a:bodyPr anchor="t"/>
          <a:lstStyle>
            <a:lvl1pPr>
              <a:defRPr sz="3200"/>
            </a:lvl1pPr>
          </a:lstStyle>
          <a:p>
            <a:r>
              <a:rPr lang="en-US" dirty="0" err="1" smtClean="0"/>
              <a:t>Pildi</a:t>
            </a:r>
            <a:r>
              <a:rPr lang="en-US" dirty="0" smtClean="0"/>
              <a:t> </a:t>
            </a:r>
            <a:r>
              <a:rPr lang="en-US" dirty="0" err="1" smtClean="0"/>
              <a:t>pealkiri</a:t>
            </a:r>
            <a:endParaRPr lang="et-EE" dirty="0"/>
          </a:p>
        </p:txBody>
      </p:sp>
      <p:sp>
        <p:nvSpPr>
          <p:cNvPr id="3" name="Picture Placeholder 2"/>
          <p:cNvSpPr>
            <a:spLocks noGrp="1"/>
          </p:cNvSpPr>
          <p:nvPr>
            <p:ph type="pic" idx="1"/>
          </p:nvPr>
        </p:nvSpPr>
        <p:spPr>
          <a:xfrm>
            <a:off x="467544" y="476673"/>
            <a:ext cx="4629150" cy="4896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5436096" y="2276872"/>
            <a:ext cx="3168352" cy="3096344"/>
          </a:xfrm>
        </p:spPr>
        <p:txBody>
          <a:bodyPr/>
          <a:lstStyle>
            <a:lvl1pPr marL="0" indent="0">
              <a:buNone/>
              <a:defRPr sz="2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9036775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Rectangle 4"/>
          <p:cNvSpPr/>
          <p:nvPr userDrawn="1"/>
        </p:nvSpPr>
        <p:spPr bwMode="auto">
          <a:xfrm>
            <a:off x="6444208" y="0"/>
            <a:ext cx="2699792" cy="2780928"/>
          </a:xfrm>
          <a:prstGeom prst="rect">
            <a:avLst/>
          </a:prstGeom>
          <a:solidFill>
            <a:srgbClr val="B205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buFont typeface="Times New Roman" panose="02020603050405020304" pitchFamily="18" charset="0"/>
              <a:buNone/>
            </a:pPr>
            <a:endParaRPr lang="en-US" smtClean="0">
              <a:solidFill>
                <a:srgbClr val="FFFFFF"/>
              </a:solidFill>
            </a:endParaRPr>
          </a:p>
        </p:txBody>
      </p:sp>
      <p:sp>
        <p:nvSpPr>
          <p:cNvPr id="8" name="Text Placeholder 7"/>
          <p:cNvSpPr>
            <a:spLocks noGrp="1"/>
          </p:cNvSpPr>
          <p:nvPr>
            <p:ph type="body" sz="quarter" idx="10"/>
          </p:nvPr>
        </p:nvSpPr>
        <p:spPr>
          <a:xfrm>
            <a:off x="611191" y="620688"/>
            <a:ext cx="5329237" cy="4896544"/>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0" name="Picture Placeholder 9"/>
          <p:cNvSpPr>
            <a:spLocks noGrp="1"/>
          </p:cNvSpPr>
          <p:nvPr>
            <p:ph type="pic" sz="quarter" idx="11"/>
          </p:nvPr>
        </p:nvSpPr>
        <p:spPr>
          <a:xfrm>
            <a:off x="6443667" y="2780928"/>
            <a:ext cx="2700337" cy="2700340"/>
          </a:xfrm>
        </p:spPr>
        <p:txBody>
          <a:bodyPr/>
          <a:lstStyle>
            <a:lvl1pPr marL="0" indent="0">
              <a:buNone/>
              <a:defRPr/>
            </a:lvl1pPr>
          </a:lstStyle>
          <a:p>
            <a:endParaRPr lang="en-US" dirty="0"/>
          </a:p>
        </p:txBody>
      </p:sp>
      <p:sp>
        <p:nvSpPr>
          <p:cNvPr id="13" name="Title 1"/>
          <p:cNvSpPr>
            <a:spLocks noGrp="1"/>
          </p:cNvSpPr>
          <p:nvPr>
            <p:ph type="title" hasCustomPrompt="1"/>
          </p:nvPr>
        </p:nvSpPr>
        <p:spPr>
          <a:xfrm>
            <a:off x="6732240" y="260649"/>
            <a:ext cx="2088232" cy="2232248"/>
          </a:xfrm>
        </p:spPr>
        <p:txBody>
          <a:bodyPr anchor="ctr"/>
          <a:lstStyle>
            <a:lvl1pPr>
              <a:defRPr sz="4800" baseline="0">
                <a:solidFill>
                  <a:schemeClr val="bg1"/>
                </a:solidFill>
              </a:defRPr>
            </a:lvl1pPr>
          </a:lstStyle>
          <a:p>
            <a:r>
              <a:rPr lang="en-US" dirty="0" smtClean="0"/>
              <a:t>TÄHTIS</a:t>
            </a:r>
            <a:br>
              <a:rPr lang="en-US" dirty="0" smtClean="0"/>
            </a:br>
            <a:r>
              <a:rPr lang="et-EE" dirty="0" smtClean="0"/>
              <a:t>INFO</a:t>
            </a:r>
            <a:endParaRPr lang="et-EE" dirty="0"/>
          </a:p>
        </p:txBody>
      </p:sp>
    </p:spTree>
    <p:extLst>
      <p:ext uri="{BB962C8B-B14F-4D97-AF65-F5344CB8AC3E}">
        <p14:creationId xmlns:p14="http://schemas.microsoft.com/office/powerpoint/2010/main" val="20612673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34558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5"/>
            <a:ext cx="7704780" cy="2016226"/>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755576"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buClr>
                <a:srgbClr val="FFFFFF"/>
              </a:buClr>
            </a:pPr>
            <a:r>
              <a:rPr lang="en-US" sz="6600" dirty="0" smtClean="0">
                <a:solidFill>
                  <a:srgbClr val="FFFFFF"/>
                </a:solidFill>
              </a:rPr>
              <a:t>1.</a:t>
            </a:r>
            <a:endParaRPr lang="en-US" sz="6600" dirty="0">
              <a:solidFill>
                <a:srgbClr val="FFFFFF"/>
              </a:solidFill>
            </a:endParaRPr>
          </a:p>
        </p:txBody>
      </p:sp>
    </p:spTree>
    <p:extLst>
      <p:ext uri="{BB962C8B-B14F-4D97-AF65-F5344CB8AC3E}">
        <p14:creationId xmlns:p14="http://schemas.microsoft.com/office/powerpoint/2010/main" val="5518034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613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5"/>
            <a:ext cx="7704780" cy="2016226"/>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3456136"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buClr>
                <a:srgbClr val="FFFFFF"/>
              </a:buClr>
            </a:pPr>
            <a:r>
              <a:rPr lang="en-US" sz="6600" dirty="0" smtClean="0">
                <a:solidFill>
                  <a:srgbClr val="FFFFFF"/>
                </a:solidFill>
              </a:rPr>
              <a:t>2.</a:t>
            </a:r>
            <a:endParaRPr lang="en-US" sz="6600" dirty="0">
              <a:solidFill>
                <a:srgbClr val="FFFFFF"/>
              </a:solidFill>
            </a:endParaRPr>
          </a:p>
        </p:txBody>
      </p:sp>
    </p:spTree>
    <p:extLst>
      <p:ext uri="{BB962C8B-B14F-4D97-AF65-F5344CB8AC3E}">
        <p14:creationId xmlns:p14="http://schemas.microsoft.com/office/powerpoint/2010/main" val="4345420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432"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n-US" dirty="0" err="1" smtClean="0"/>
              <a:t>tähtis</a:t>
            </a:r>
            <a:r>
              <a:rPr lang="en-US" dirty="0" smtClean="0"/>
              <a:t> </a:t>
            </a:r>
            <a:r>
              <a:rPr lang="en-US" dirty="0" err="1" smtClean="0"/>
              <a:t>pealkiri</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345613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5"/>
            <a:ext cx="7704780" cy="2016226"/>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6120432"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buClr>
                <a:srgbClr val="FFFFFF"/>
              </a:buClr>
            </a:pPr>
            <a:r>
              <a:rPr lang="en-US" sz="6600" dirty="0" smtClean="0">
                <a:solidFill>
                  <a:srgbClr val="FFFFFF"/>
                </a:solidFill>
              </a:rPr>
              <a:t>3.</a:t>
            </a:r>
            <a:endParaRPr lang="en-US" sz="6600" dirty="0">
              <a:solidFill>
                <a:srgbClr val="FFFFFF"/>
              </a:solidFill>
            </a:endParaRPr>
          </a:p>
        </p:txBody>
      </p:sp>
    </p:spTree>
    <p:extLst>
      <p:ext uri="{BB962C8B-B14F-4D97-AF65-F5344CB8AC3E}">
        <p14:creationId xmlns:p14="http://schemas.microsoft.com/office/powerpoint/2010/main" val="23044389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9051"/>
            <a:ext cx="8223250" cy="1138240"/>
          </a:xfrm>
        </p:spPr>
        <p:txBody>
          <a:bodyPr anchor="t"/>
          <a:lstStyle>
            <a:lvl1pPr algn="r">
              <a:defRPr sz="4800">
                <a:solidFill>
                  <a:srgbClr val="B20533"/>
                </a:solidFill>
              </a:defRPr>
            </a:lvl1pPr>
          </a:lstStyle>
          <a:p>
            <a:r>
              <a:rPr lang="et-EE" dirty="0" smtClean="0"/>
              <a:t>Tabeli pealkiri</a:t>
            </a:r>
            <a:endParaRPr lang="en-US" dirty="0"/>
          </a:p>
        </p:txBody>
      </p:sp>
      <p:sp>
        <p:nvSpPr>
          <p:cNvPr id="4" name="Table Placeholder 3"/>
          <p:cNvSpPr>
            <a:spLocks noGrp="1"/>
          </p:cNvSpPr>
          <p:nvPr>
            <p:ph type="tbl" sz="quarter" idx="10"/>
          </p:nvPr>
        </p:nvSpPr>
        <p:spPr>
          <a:xfrm>
            <a:off x="468319" y="1773338"/>
            <a:ext cx="8207375" cy="3671887"/>
          </a:xfrm>
        </p:spPr>
        <p:txBody>
          <a:bodyPr/>
          <a:lstStyle>
            <a:lvl1pPr marL="0" indent="0">
              <a:buNone/>
              <a:defRPr/>
            </a:lvl1pPr>
          </a:lstStyle>
          <a:p>
            <a:endParaRPr lang="en-US" dirty="0"/>
          </a:p>
        </p:txBody>
      </p:sp>
    </p:spTree>
    <p:extLst>
      <p:ext uri="{BB962C8B-B14F-4D97-AF65-F5344CB8AC3E}">
        <p14:creationId xmlns:p14="http://schemas.microsoft.com/office/powerpoint/2010/main" val="10890361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46800" y="188641"/>
            <a:ext cx="2997200" cy="2997200"/>
          </a:xfrm>
        </p:spPr>
        <p:txBody>
          <a:bodyPr/>
          <a:lstStyle>
            <a:lvl1pPr marL="0" indent="0">
              <a:buNone/>
              <a:defRPr/>
            </a:lvl1pPr>
          </a:lstStyle>
          <a:p>
            <a:endParaRPr lang="en-US" dirty="0"/>
          </a:p>
        </p:txBody>
      </p:sp>
      <p:sp>
        <p:nvSpPr>
          <p:cNvPr id="2" name="Title 1"/>
          <p:cNvSpPr>
            <a:spLocks noGrp="1"/>
          </p:cNvSpPr>
          <p:nvPr>
            <p:ph type="title" hasCustomPrompt="1"/>
          </p:nvPr>
        </p:nvSpPr>
        <p:spPr>
          <a:xfrm>
            <a:off x="683568" y="548681"/>
            <a:ext cx="4978896" cy="576064"/>
          </a:xfrm>
        </p:spPr>
        <p:txBody>
          <a:bodyPr anchor="t"/>
          <a:lstStyle>
            <a:lvl1pPr>
              <a:defRPr>
                <a:solidFill>
                  <a:srgbClr val="B20533"/>
                </a:solidFill>
              </a:defRPr>
            </a:lvl1pPr>
          </a:lstStyle>
          <a:p>
            <a:r>
              <a:rPr lang="et-EE" dirty="0" smtClean="0"/>
              <a:t>PEALKIRI</a:t>
            </a:r>
            <a:endParaRPr lang="en-US" dirty="0"/>
          </a:p>
        </p:txBody>
      </p:sp>
      <p:sp>
        <p:nvSpPr>
          <p:cNvPr id="6" name="Text Placeholder 5"/>
          <p:cNvSpPr>
            <a:spLocks noGrp="1"/>
          </p:cNvSpPr>
          <p:nvPr>
            <p:ph type="body" sz="quarter" idx="11"/>
          </p:nvPr>
        </p:nvSpPr>
        <p:spPr>
          <a:xfrm>
            <a:off x="682594" y="1484784"/>
            <a:ext cx="4967287" cy="3888432"/>
          </a:xfrm>
        </p:spPr>
        <p:txBody>
          <a:bodyPr anchor="t"/>
          <a:lstStyle/>
          <a:p>
            <a:pPr lvl="0"/>
            <a:r>
              <a:rPr lang="et-EE" dirty="0" smtClean="0"/>
              <a:t>Click to edit Master text styles</a:t>
            </a:r>
          </a:p>
        </p:txBody>
      </p:sp>
    </p:spTree>
    <p:extLst>
      <p:ext uri="{BB962C8B-B14F-4D97-AF65-F5344CB8AC3E}">
        <p14:creationId xmlns:p14="http://schemas.microsoft.com/office/powerpoint/2010/main" val="20492959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7"/>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4" y="4365106"/>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anose="02020603050405020304" pitchFamily="18" charset="0"/>
              <a:buNone/>
            </a:pPr>
            <a:endParaRPr lang="et-EE">
              <a:solidFill>
                <a:srgbClr val="FFFFFF"/>
              </a:solidFill>
            </a:endParaRPr>
          </a:p>
        </p:txBody>
      </p:sp>
      <p:sp>
        <p:nvSpPr>
          <p:cNvPr id="6" name="Picture Placeholder 5"/>
          <p:cNvSpPr>
            <a:spLocks noGrp="1"/>
          </p:cNvSpPr>
          <p:nvPr>
            <p:ph type="pic" sz="quarter" idx="10"/>
          </p:nvPr>
        </p:nvSpPr>
        <p:spPr>
          <a:xfrm>
            <a:off x="611188" y="548060"/>
            <a:ext cx="3529012" cy="3529013"/>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4500566" y="548060"/>
            <a:ext cx="3959225" cy="3529013"/>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32086460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7"/>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4" y="4365106"/>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anose="02020603050405020304" pitchFamily="18" charset="0"/>
              <a:buNone/>
            </a:pPr>
            <a:endParaRPr lang="et-EE">
              <a:solidFill>
                <a:srgbClr val="FFFFFF"/>
              </a:solidFill>
            </a:endParaRPr>
          </a:p>
        </p:txBody>
      </p:sp>
      <p:sp>
        <p:nvSpPr>
          <p:cNvPr id="6" name="Text Placeholder 7"/>
          <p:cNvSpPr>
            <a:spLocks noGrp="1"/>
          </p:cNvSpPr>
          <p:nvPr>
            <p:ph type="body" sz="quarter" idx="11"/>
          </p:nvPr>
        </p:nvSpPr>
        <p:spPr>
          <a:xfrm>
            <a:off x="4788023" y="692076"/>
            <a:ext cx="3744416" cy="3457006"/>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1" name="Text Placeholder 7"/>
          <p:cNvSpPr>
            <a:spLocks noGrp="1"/>
          </p:cNvSpPr>
          <p:nvPr>
            <p:ph type="body" sz="quarter" idx="12"/>
          </p:nvPr>
        </p:nvSpPr>
        <p:spPr>
          <a:xfrm>
            <a:off x="611560" y="692076"/>
            <a:ext cx="3745048" cy="3457006"/>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33586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5832400" y="3033763"/>
            <a:ext cx="2340000" cy="2340000"/>
          </a:xfrm>
        </p:spPr>
        <p:txBody>
          <a:bodyPr/>
          <a:lstStyle/>
          <a:p>
            <a:endParaRPr lang="en-US" dirty="0" smtClean="0"/>
          </a:p>
          <a:p>
            <a:endParaRPr lang="en-US" dirty="0"/>
          </a:p>
        </p:txBody>
      </p:sp>
      <p:sp>
        <p:nvSpPr>
          <p:cNvPr id="7" name="Picture Placeholder 6"/>
          <p:cNvSpPr>
            <a:spLocks noGrp="1"/>
          </p:cNvSpPr>
          <p:nvPr>
            <p:ph type="pic" sz="quarter" idx="12"/>
          </p:nvPr>
        </p:nvSpPr>
        <p:spPr>
          <a:xfrm>
            <a:off x="863281" y="548681"/>
            <a:ext cx="4824413" cy="4824413"/>
          </a:xfrm>
        </p:spPr>
        <p:txBody>
          <a:bodyPr/>
          <a:lstStyle>
            <a:lvl1pPr marL="0" indent="0">
              <a:buNone/>
              <a:defRPr/>
            </a:lvl1pPr>
          </a:lstStyle>
          <a:p>
            <a:endParaRPr lang="en-US" dirty="0"/>
          </a:p>
        </p:txBody>
      </p:sp>
      <p:sp>
        <p:nvSpPr>
          <p:cNvPr id="8" name="Picture Placeholder 4"/>
          <p:cNvSpPr>
            <a:spLocks noGrp="1"/>
          </p:cNvSpPr>
          <p:nvPr>
            <p:ph type="pic" sz="quarter" idx="13"/>
          </p:nvPr>
        </p:nvSpPr>
        <p:spPr>
          <a:xfrm>
            <a:off x="5832400" y="549227"/>
            <a:ext cx="2340000" cy="2340000"/>
          </a:xfrm>
        </p:spPr>
        <p:txBody>
          <a:bodyPr/>
          <a:lstStyle/>
          <a:p>
            <a:endParaRPr lang="en-US" dirty="0" smtClean="0"/>
          </a:p>
          <a:p>
            <a:endParaRPr lang="en-US" dirty="0"/>
          </a:p>
        </p:txBody>
      </p:sp>
    </p:spTree>
    <p:extLst>
      <p:ext uri="{BB962C8B-B14F-4D97-AF65-F5344CB8AC3E}">
        <p14:creationId xmlns:p14="http://schemas.microsoft.com/office/powerpoint/2010/main" val="12486717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2"/>
            <a:ext cx="7772400" cy="1362076"/>
          </a:xfrm>
        </p:spPr>
        <p:txBody>
          <a:bodyPr anchor="t"/>
          <a:lstStyle>
            <a:lvl1pPr algn="l">
              <a:defRPr sz="4000" b="1" cap="all"/>
            </a:lvl1pPr>
          </a:lstStyle>
          <a:p>
            <a:r>
              <a:rPr lang="et-EE" smtClean="0"/>
              <a:t>Muutke tiitli laadi</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20A8CDAF-C436-430B-A8D7-7234558FFFDB}" type="datetimeFigureOut">
              <a:rPr lang="et-EE" smtClean="0"/>
              <a:t>24.04.2023</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28744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32" y="692697"/>
            <a:ext cx="3532386" cy="4608512"/>
          </a:xfrm>
        </p:spPr>
        <p:txBody>
          <a:bodyPr/>
          <a:lstStyle>
            <a:lvl1pPr indent="0">
              <a:lnSpc>
                <a:spcPct val="150000"/>
              </a:lnSpc>
              <a:defRPr sz="2400" baseline="0"/>
            </a:lvl1pPr>
          </a:lstStyle>
          <a:p>
            <a:r>
              <a:rPr lang="et-EE" dirty="0" smtClean="0"/>
              <a:t>Brändiga seotud info</a:t>
            </a:r>
            <a:endParaRPr lang="en-US" dirty="0"/>
          </a:p>
        </p:txBody>
      </p:sp>
      <p:pic>
        <p:nvPicPr>
          <p:cNvPr id="3" name="Picture 2" descr="uutmoodi akadeemiline vekto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38" y="548681"/>
            <a:ext cx="4569269" cy="5328592"/>
          </a:xfrm>
          <a:prstGeom prst="rect">
            <a:avLst/>
          </a:prstGeom>
        </p:spPr>
      </p:pic>
    </p:spTree>
    <p:extLst>
      <p:ext uri="{BB962C8B-B14F-4D97-AF65-F5344CB8AC3E}">
        <p14:creationId xmlns:p14="http://schemas.microsoft.com/office/powerpoint/2010/main" val="32590354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1560" y="1412776"/>
            <a:ext cx="7886700" cy="2880320"/>
          </a:xfrm>
        </p:spPr>
        <p:txBody>
          <a:bodyPr/>
          <a:lstStyle>
            <a:lvl1pPr marL="0" marR="0" indent="0" algn="ctr" defTabSz="449263" rtl="0" eaLnBrk="1" fontAlgn="base" latinLnBrk="0" hangingPunct="1">
              <a:lnSpc>
                <a:spcPct val="100000"/>
              </a:lnSpc>
              <a:spcBef>
                <a:spcPts val="0"/>
              </a:spcBef>
              <a:spcAft>
                <a:spcPts val="0"/>
              </a:spcAft>
              <a:buClr>
                <a:srgbClr val="B20533"/>
              </a:buClr>
              <a:buSzPct val="100000"/>
              <a:buFont typeface="Lucida Grande"/>
              <a:buNone/>
              <a:tabLst/>
              <a:defRPr sz="3600"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err="1" smtClean="0"/>
              <a:t>Tere</a:t>
            </a:r>
            <a:r>
              <a:rPr lang="en-US" dirty="0" smtClean="0"/>
              <a:t> </a:t>
            </a:r>
            <a:r>
              <a:rPr lang="en-US" dirty="0" err="1" smtClean="0"/>
              <a:t>tulemast</a:t>
            </a:r>
            <a:r>
              <a:rPr lang="en-US" dirty="0" smtClean="0"/>
              <a:t>!</a:t>
            </a:r>
          </a:p>
          <a:p>
            <a:pPr lvl="0"/>
            <a:endParaRPr lang="en-US" dirty="0" smtClean="0"/>
          </a:p>
          <a:p>
            <a:pPr lvl="0"/>
            <a:r>
              <a:rPr lang="en-US" dirty="0" err="1" smtClean="0"/>
              <a:t>Narva</a:t>
            </a:r>
            <a:r>
              <a:rPr lang="en-US" dirty="0" smtClean="0"/>
              <a:t> </a:t>
            </a:r>
            <a:r>
              <a:rPr lang="en-US" dirty="0" err="1" smtClean="0"/>
              <a:t>mnt</a:t>
            </a:r>
            <a:r>
              <a:rPr lang="en-US" dirty="0" smtClean="0"/>
              <a:t> 25, </a:t>
            </a:r>
            <a:r>
              <a:rPr lang="et-EE" dirty="0" smtClean="0"/>
              <a:t>10120 </a:t>
            </a:r>
            <a:r>
              <a:rPr lang="en-US" dirty="0" smtClean="0"/>
              <a:t>Tallinn </a:t>
            </a:r>
          </a:p>
          <a:p>
            <a:pPr lvl="0"/>
            <a:r>
              <a:rPr lang="en-US" dirty="0" smtClean="0"/>
              <a:t>www.tlu.ee</a:t>
            </a:r>
          </a:p>
          <a:p>
            <a:pPr lvl="0"/>
            <a:r>
              <a:rPr lang="en-US" dirty="0" err="1" smtClean="0"/>
              <a:t>tlu@tlu.ee</a:t>
            </a:r>
            <a:endParaRPr lang="en-US" dirty="0" smtClean="0"/>
          </a:p>
          <a:p>
            <a:pPr lvl="0"/>
            <a:endParaRPr lang="en-US" dirty="0" smtClean="0"/>
          </a:p>
        </p:txBody>
      </p:sp>
      <p:sp>
        <p:nvSpPr>
          <p:cNvPr id="4" name="Line 2"/>
          <p:cNvSpPr>
            <a:spLocks noChangeShapeType="1"/>
          </p:cNvSpPr>
          <p:nvPr userDrawn="1"/>
        </p:nvSpPr>
        <p:spPr bwMode="auto">
          <a:xfrm>
            <a:off x="611564" y="515719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anose="02020603050405020304" pitchFamily="18" charset="0"/>
              <a:buNone/>
            </a:pPr>
            <a:endParaRPr lang="et-EE">
              <a:solidFill>
                <a:srgbClr val="FFFFFF"/>
              </a:solidFill>
            </a:endParaRPr>
          </a:p>
        </p:txBody>
      </p:sp>
    </p:spTree>
    <p:extLst>
      <p:ext uri="{BB962C8B-B14F-4D97-AF65-F5344CB8AC3E}">
        <p14:creationId xmlns:p14="http://schemas.microsoft.com/office/powerpoint/2010/main" val="8357390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20A8CDAF-C436-430B-A8D7-7234558FFFDB}" type="datetimeFigureOut">
              <a:rPr lang="et-EE" smtClean="0"/>
              <a:t>24.04.2023</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111171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Muutke tiitli laadi</a:t>
            </a:r>
            <a:endParaRPr lang="et-EE"/>
          </a:p>
        </p:txBody>
      </p:sp>
      <p:sp>
        <p:nvSpPr>
          <p:cNvPr id="3" name="Teksti kohatäid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20A8CDAF-C436-430B-A8D7-7234558FFFDB}" type="datetimeFigureOut">
              <a:rPr lang="et-EE" smtClean="0"/>
              <a:t>24.04.2023</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65645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Kuupäeva kohatäide 2"/>
          <p:cNvSpPr>
            <a:spLocks noGrp="1"/>
          </p:cNvSpPr>
          <p:nvPr>
            <p:ph type="dt" sz="half" idx="10"/>
          </p:nvPr>
        </p:nvSpPr>
        <p:spPr/>
        <p:txBody>
          <a:bodyPr/>
          <a:lstStyle/>
          <a:p>
            <a:fld id="{20A8CDAF-C436-430B-A8D7-7234558FFFDB}" type="datetimeFigureOut">
              <a:rPr lang="et-EE" smtClean="0"/>
              <a:t>24.04.2023</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411595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20A8CDAF-C436-430B-A8D7-7234558FFFDB}" type="datetimeFigureOut">
              <a:rPr lang="et-EE" smtClean="0"/>
              <a:t>24.04.2023</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169158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4" y="273049"/>
            <a:ext cx="3008313" cy="1162051"/>
          </a:xfrm>
        </p:spPr>
        <p:txBody>
          <a:bodyPr anchor="b"/>
          <a:lstStyle>
            <a:lvl1pPr algn="l">
              <a:defRPr sz="2000" b="1"/>
            </a:lvl1pPr>
          </a:lstStyle>
          <a:p>
            <a:r>
              <a:rPr lang="et-EE" smtClean="0"/>
              <a:t>Muutke tiitli laadi</a:t>
            </a:r>
            <a:endParaRPr lang="et-EE"/>
          </a:p>
        </p:txBody>
      </p:sp>
      <p:sp>
        <p:nvSpPr>
          <p:cNvPr id="3" name="Sisu kohatäide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20A8CDAF-C436-430B-A8D7-7234558FFFDB}" type="datetimeFigureOut">
              <a:rPr lang="et-EE" smtClean="0"/>
              <a:t>24.04.2023</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312016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40"/>
          </a:xfrm>
        </p:spPr>
        <p:txBody>
          <a:bodyPr anchor="b"/>
          <a:lstStyle>
            <a:lvl1pPr algn="l">
              <a:defRPr sz="2000" b="1"/>
            </a:lvl1pPr>
          </a:lstStyle>
          <a:p>
            <a:r>
              <a:rPr lang="et-EE" smtClean="0"/>
              <a:t>Muutke tiitli laadi</a:t>
            </a:r>
            <a:endParaRPr lang="et-EE"/>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t-EE"/>
          </a:p>
        </p:txBody>
      </p:sp>
      <p:sp>
        <p:nvSpPr>
          <p:cNvPr id="4" name="Teksti kohatäide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20A8CDAF-C436-430B-A8D7-7234558FFFDB}" type="datetimeFigureOut">
              <a:rPr lang="et-EE" smtClean="0"/>
              <a:t>24.04.2023</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F4319215-F544-4DAA-B90D-8F2B1BCFE237}" type="slidenum">
              <a:rPr lang="et-EE" smtClean="0"/>
              <a:t>‹#›</a:t>
            </a:fld>
            <a:endParaRPr lang="et-EE"/>
          </a:p>
        </p:txBody>
      </p:sp>
    </p:spTree>
    <p:extLst>
      <p:ext uri="{BB962C8B-B14F-4D97-AF65-F5344CB8AC3E}">
        <p14:creationId xmlns:p14="http://schemas.microsoft.com/office/powerpoint/2010/main" val="259056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t-EE" smtClean="0"/>
              <a:t>Muutke tiitli laadi</a:t>
            </a:r>
            <a:endParaRPr lang="et-EE"/>
          </a:p>
        </p:txBody>
      </p:sp>
      <p:sp>
        <p:nvSpPr>
          <p:cNvPr id="3" name="Teksti kohatäid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8CDAF-C436-430B-A8D7-7234558FFFDB}" type="datetimeFigureOut">
              <a:rPr lang="et-EE" smtClean="0"/>
              <a:t>24.04.2023</a:t>
            </a:fld>
            <a:endParaRPr lang="et-EE"/>
          </a:p>
        </p:txBody>
      </p:sp>
      <p:sp>
        <p:nvSpPr>
          <p:cNvPr id="5" name="Jaluse kohatäide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19215-F544-4DAA-B90D-8F2B1BCFE237}" type="slidenum">
              <a:rPr lang="et-EE" smtClean="0"/>
              <a:t>‹#›</a:t>
            </a:fld>
            <a:endParaRPr lang="et-EE"/>
          </a:p>
        </p:txBody>
      </p:sp>
    </p:spTree>
    <p:extLst>
      <p:ext uri="{BB962C8B-B14F-4D97-AF65-F5344CB8AC3E}">
        <p14:creationId xmlns:p14="http://schemas.microsoft.com/office/powerpoint/2010/main" val="3241453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70519" y="5400678"/>
            <a:ext cx="3773487" cy="1450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5" name="Rectangle 1"/>
          <p:cNvSpPr>
            <a:spLocks noChangeArrowheads="1"/>
          </p:cNvSpPr>
          <p:nvPr/>
        </p:nvSpPr>
        <p:spPr bwMode="auto">
          <a:xfrm>
            <a:off x="3486150" y="1"/>
            <a:ext cx="5670550" cy="188640"/>
          </a:xfrm>
          <a:prstGeom prst="rect">
            <a:avLst/>
          </a:prstGeom>
          <a:solidFill>
            <a:srgbClr val="B20533"/>
          </a:solidFill>
          <a:ln>
            <a:noFill/>
          </a:ln>
          <a:effectLs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t-EE">
              <a:solidFill>
                <a:srgbClr val="FFFFFF"/>
              </a:solidFill>
            </a:endParaRPr>
          </a:p>
        </p:txBody>
      </p:sp>
      <p:sp>
        <p:nvSpPr>
          <p:cNvPr id="1028" name="Rectangle 4"/>
          <p:cNvSpPr>
            <a:spLocks noGrp="1" noChangeArrowheads="1"/>
          </p:cNvSpPr>
          <p:nvPr>
            <p:ph type="title"/>
          </p:nvPr>
        </p:nvSpPr>
        <p:spPr bwMode="auto">
          <a:xfrm>
            <a:off x="457200" y="273052"/>
            <a:ext cx="8223250" cy="1138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err="1" smtClean="0"/>
              <a:t>Pealkiri</a:t>
            </a:r>
            <a:endParaRPr lang="en-GB" dirty="0" smtClean="0"/>
          </a:p>
        </p:txBody>
      </p:sp>
      <p:sp>
        <p:nvSpPr>
          <p:cNvPr id="1029" name="Rectangle 5"/>
          <p:cNvSpPr>
            <a:spLocks noGrp="1" noChangeArrowheads="1"/>
          </p:cNvSpPr>
          <p:nvPr>
            <p:ph type="body" idx="1"/>
          </p:nvPr>
        </p:nvSpPr>
        <p:spPr bwMode="auto">
          <a:xfrm>
            <a:off x="457200" y="1604965"/>
            <a:ext cx="8223250" cy="398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err="1" smtClean="0"/>
              <a:t>Sõnum</a:t>
            </a:r>
            <a:endParaRPr lang="en-GB" dirty="0" smtClean="0"/>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Tree>
    <p:extLst>
      <p:ext uri="{BB962C8B-B14F-4D97-AF65-F5344CB8AC3E}">
        <p14:creationId xmlns:p14="http://schemas.microsoft.com/office/powerpoint/2010/main" val="7200082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timing>
    <p:tnLst>
      <p:par>
        <p:cTn id="1" dur="indefinite" restart="never" nodeType="tmRoot"/>
      </p:par>
    </p:tnLst>
  </p:timing>
  <p:hf sldNum="0" hdr="0" ftr="0"/>
  <p:txStyles>
    <p:titleStyle>
      <a:lvl1pPr algn="l" defTabSz="449263" rtl="0" fontAlgn="base">
        <a:lnSpc>
          <a:spcPct val="75000"/>
        </a:lnSpc>
        <a:spcBef>
          <a:spcPct val="0"/>
        </a:spcBef>
        <a:spcAft>
          <a:spcPct val="0"/>
        </a:spcAft>
        <a:buClr>
          <a:srgbClr val="000000"/>
        </a:buClr>
        <a:buSzPct val="100000"/>
        <a:buFont typeface="Times New Roman" panose="02020603050405020304" pitchFamily="18" charset="0"/>
        <a:defRPr lang="en-GB" sz="4800" b="0" i="1" kern="1200" dirty="0" smtClean="0">
          <a:solidFill>
            <a:srgbClr val="000000"/>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p:titleStyle>
    <p:body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40" descr="droonivaade-Tallinna-Ülikool.jp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94" name="Google Shape;194;p40" descr="TLY_est-valge.pdf"/>
          <p:cNvPicPr preferRelativeResize="0"/>
          <p:nvPr/>
        </p:nvPicPr>
        <p:blipFill rotWithShape="1">
          <a:blip r:embed="rId4">
            <a:alphaModFix/>
          </a:blip>
          <a:srcRect/>
          <a:stretch/>
        </p:blipFill>
        <p:spPr>
          <a:xfrm>
            <a:off x="6512659" y="5821453"/>
            <a:ext cx="2428795" cy="876103"/>
          </a:xfrm>
          <a:prstGeom prst="rect">
            <a:avLst/>
          </a:prstGeom>
          <a:noFill/>
          <a:ln>
            <a:noFill/>
          </a:ln>
        </p:spPr>
      </p:pic>
      <p:sp>
        <p:nvSpPr>
          <p:cNvPr id="195" name="Google Shape;195;p40"/>
          <p:cNvSpPr txBox="1">
            <a:spLocks noGrp="1"/>
          </p:cNvSpPr>
          <p:nvPr>
            <p:ph type="ctrTitle"/>
          </p:nvPr>
        </p:nvSpPr>
        <p:spPr>
          <a:xfrm>
            <a:off x="818703" y="1070609"/>
            <a:ext cx="7772400" cy="1496860"/>
          </a:xfrm>
          <a:prstGeom prst="rect">
            <a:avLst/>
          </a:prstGeom>
          <a:noFill/>
          <a:ln>
            <a:noFill/>
          </a:ln>
        </p:spPr>
        <p:txBody>
          <a:bodyPr spcFirstLastPara="1" wrap="square" lIns="91425" tIns="45700" rIns="91425" bIns="45700" anchor="t" anchorCtr="0">
            <a:noAutofit/>
          </a:bodyPr>
          <a:lstStyle/>
          <a:p>
            <a:pPr lvl="0">
              <a:lnSpc>
                <a:spcPts val="6000"/>
              </a:lnSpc>
            </a:pPr>
            <a:r>
              <a:rPr lang="et-EE" sz="5400" b="1" dirty="0"/>
              <a:t>Teooria ja rakendus: </a:t>
            </a:r>
            <a:r>
              <a:rPr lang="et-EE" sz="5400" b="1" dirty="0" smtClean="0"/>
              <a:t>keelekorraldus</a:t>
            </a:r>
            <a:r>
              <a:rPr lang="et-EE" sz="5400" b="1" dirty="0" smtClean="0"/>
              <a:t> </a:t>
            </a:r>
            <a:endParaRPr sz="5400" b="1" i="1" u="none" strike="noStrike" cap="none" dirty="0">
              <a:solidFill>
                <a:schemeClr val="lt1"/>
              </a:solidFill>
              <a:sym typeface="Times New Roman"/>
            </a:endParaRPr>
          </a:p>
        </p:txBody>
      </p:sp>
      <p:sp>
        <p:nvSpPr>
          <p:cNvPr id="196" name="Google Shape;196;p40"/>
          <p:cNvSpPr txBox="1">
            <a:spLocks noGrp="1"/>
          </p:cNvSpPr>
          <p:nvPr>
            <p:ph type="subTitle" idx="1"/>
          </p:nvPr>
        </p:nvSpPr>
        <p:spPr>
          <a:xfrm>
            <a:off x="899592" y="3068961"/>
            <a:ext cx="4248472" cy="792088"/>
          </a:xfrm>
          <a:prstGeom prst="rect">
            <a:avLst/>
          </a:prstGeom>
          <a:noFill/>
          <a:ln>
            <a:noFill/>
          </a:ln>
        </p:spPr>
        <p:txBody>
          <a:bodyPr spcFirstLastPara="1" wrap="square" lIns="36000" tIns="180000" rIns="91425" bIns="45700" anchor="t" anchorCtr="0">
            <a:noAutofit/>
          </a:bodyPr>
          <a:lstStyle/>
          <a:p>
            <a:pPr marL="0" marR="0" lvl="0" indent="0" algn="l" rtl="0">
              <a:lnSpc>
                <a:spcPct val="50000"/>
              </a:lnSpc>
              <a:spcBef>
                <a:spcPts val="0"/>
              </a:spcBef>
              <a:spcAft>
                <a:spcPts val="0"/>
              </a:spcAft>
              <a:buClr>
                <a:srgbClr val="9B002B"/>
              </a:buClr>
              <a:buSzPts val="2400"/>
              <a:buFont typeface="Merriweather Sans"/>
              <a:buNone/>
            </a:pPr>
            <a:r>
              <a:rPr lang="et-EE" sz="4000" b="1" i="0" u="none" strike="noStrike" cap="small" dirty="0" smtClean="0">
                <a:solidFill>
                  <a:schemeClr val="tx1"/>
                </a:solidFill>
                <a:sym typeface="Times New Roman"/>
              </a:rPr>
              <a:t>Peep </a:t>
            </a:r>
            <a:r>
              <a:rPr lang="et-EE" sz="4000" b="1" i="0" u="none" strike="noStrike" cap="small" dirty="0" err="1" smtClean="0">
                <a:solidFill>
                  <a:schemeClr val="tx1"/>
                </a:solidFill>
                <a:sym typeface="Times New Roman"/>
              </a:rPr>
              <a:t>Nemvalts</a:t>
            </a:r>
            <a:r>
              <a:rPr lang="et-EE" sz="4000" b="1" i="0" u="none" strike="noStrike" cap="small" dirty="0" smtClean="0">
                <a:solidFill>
                  <a:schemeClr val="tx1"/>
                </a:solidFill>
                <a:sym typeface="Times New Roman"/>
              </a:rPr>
              <a:t> </a:t>
            </a:r>
            <a:endParaRPr sz="4000" b="1" dirty="0">
              <a:solidFill>
                <a:schemeClr val="bg1"/>
              </a:solidFill>
            </a:endParaRPr>
          </a:p>
        </p:txBody>
      </p:sp>
      <p:sp>
        <p:nvSpPr>
          <p:cNvPr id="2" name="TextBox 1"/>
          <p:cNvSpPr txBox="1"/>
          <p:nvPr/>
        </p:nvSpPr>
        <p:spPr>
          <a:xfrm>
            <a:off x="467544" y="188642"/>
            <a:ext cx="8424936" cy="461665"/>
          </a:xfrm>
          <a:prstGeom prst="rect">
            <a:avLst/>
          </a:prstGeom>
          <a:noFill/>
        </p:spPr>
        <p:txBody>
          <a:bodyPr wrap="square" rtlCol="0">
            <a:spAutoFit/>
          </a:bodyPr>
          <a:lstStyle/>
          <a:p>
            <a:pPr algn="ctr"/>
            <a:r>
              <a:rPr lang="et-EE" sz="2400" b="1" dirty="0">
                <a:solidFill>
                  <a:schemeClr val="bg1"/>
                </a:solidFill>
              </a:rPr>
              <a:t>20. rakenduslingvistika </a:t>
            </a:r>
            <a:r>
              <a:rPr lang="et-EE" sz="2400" b="1" dirty="0" smtClean="0">
                <a:solidFill>
                  <a:schemeClr val="bg1"/>
                </a:solidFill>
              </a:rPr>
              <a:t>kevadkonverents 28. aprill 2023</a:t>
            </a:r>
            <a:endParaRPr lang="et-EE" sz="2400" b="1" dirty="0">
              <a:solidFill>
                <a:schemeClr val="bg1"/>
              </a:solidFill>
            </a:endParaRPr>
          </a:p>
        </p:txBody>
      </p:sp>
    </p:spTree>
    <p:extLst>
      <p:ext uri="{BB962C8B-B14F-4D97-AF65-F5344CB8AC3E}">
        <p14:creationId xmlns:p14="http://schemas.microsoft.com/office/powerpoint/2010/main" val="34650337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1520" y="-171400"/>
            <a:ext cx="8223250" cy="1138240"/>
          </a:xfrm>
        </p:spPr>
        <p:txBody>
          <a:bodyPr/>
          <a:lstStyle/>
          <a:p>
            <a:r>
              <a:rPr lang="et-EE" sz="4000" dirty="0"/>
              <a:t>EKI </a:t>
            </a:r>
            <a:r>
              <a:rPr lang="et-EE" sz="4000" dirty="0" smtClean="0"/>
              <a:t>teatmik </a:t>
            </a:r>
            <a:endParaRPr lang="et-EE" sz="4000" dirty="0"/>
          </a:p>
        </p:txBody>
      </p:sp>
      <p:sp>
        <p:nvSpPr>
          <p:cNvPr id="3" name="Sisu kohatäide 2"/>
          <p:cNvSpPr>
            <a:spLocks noGrp="1"/>
          </p:cNvSpPr>
          <p:nvPr>
            <p:ph idx="1"/>
          </p:nvPr>
        </p:nvSpPr>
        <p:spPr>
          <a:xfrm>
            <a:off x="323529" y="1916832"/>
            <a:ext cx="8634734" cy="1728192"/>
          </a:xfrm>
        </p:spPr>
        <p:txBody>
          <a:bodyPr/>
          <a:lstStyle/>
          <a:p>
            <a:pPr marL="352425" indent="-352425">
              <a:buNone/>
            </a:pPr>
            <a:r>
              <a:rPr lang="et-EE" sz="2400" i="0" dirty="0" smtClean="0"/>
              <a:t>„3. Uurimisobjektiks </a:t>
            </a:r>
            <a:r>
              <a:rPr lang="et-EE" sz="2400" i="0" dirty="0"/>
              <a:t>on kogu kirjakeel, ühtne, kõnes ja kirjas üldrahvalikult kasutatav keel. </a:t>
            </a:r>
            <a:r>
              <a:rPr lang="et-EE" sz="2400" i="0" dirty="0">
                <a:solidFill>
                  <a:srgbClr val="FF0000"/>
                </a:solidFill>
              </a:rPr>
              <a:t>Standardkeel</a:t>
            </a:r>
            <a:r>
              <a:rPr lang="et-EE" sz="2400" i="0" dirty="0"/>
              <a:t> on üks </a:t>
            </a:r>
            <a:r>
              <a:rPr lang="et-EE" sz="2400" i="0" dirty="0" smtClean="0"/>
              <a:t>kirja-keele </a:t>
            </a:r>
            <a:r>
              <a:rPr lang="et-EE" sz="2400" i="0" dirty="0"/>
              <a:t>osa. </a:t>
            </a:r>
            <a:r>
              <a:rPr lang="et-EE" sz="2400" i="0" dirty="0">
                <a:solidFill>
                  <a:srgbClr val="FF0000"/>
                </a:solidFill>
              </a:rPr>
              <a:t>Kirjakeeles</a:t>
            </a:r>
            <a:r>
              <a:rPr lang="et-EE" sz="2400" i="0" dirty="0"/>
              <a:t> ehk </a:t>
            </a:r>
            <a:r>
              <a:rPr lang="et-EE" sz="2400" i="0" dirty="0">
                <a:solidFill>
                  <a:srgbClr val="FF0000"/>
                </a:solidFill>
              </a:rPr>
              <a:t>ühiskeeles</a:t>
            </a:r>
            <a:r>
              <a:rPr lang="et-EE" sz="2400" i="0" dirty="0"/>
              <a:t> </a:t>
            </a:r>
            <a:r>
              <a:rPr lang="et-EE" sz="2400" i="0" dirty="0">
                <a:solidFill>
                  <a:schemeClr val="accent6"/>
                </a:solidFill>
              </a:rPr>
              <a:t>korrastame</a:t>
            </a:r>
            <a:r>
              <a:rPr lang="et-EE" sz="2400" i="0" dirty="0"/>
              <a:t> seda osa, mida on vaja avaliku, haridus- ja töösfääri ladusaks asjalikuks kommunikatsiooniks</a:t>
            </a:r>
            <a:r>
              <a:rPr lang="et-EE" sz="2400" i="0" dirty="0" smtClean="0"/>
              <a:t>.“</a:t>
            </a:r>
            <a:endParaRPr lang="et-EE" sz="2400" i="0" dirty="0"/>
          </a:p>
        </p:txBody>
      </p:sp>
      <p:sp>
        <p:nvSpPr>
          <p:cNvPr id="4"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620688"/>
            <a:ext cx="8064897" cy="115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stkülik 5"/>
          <p:cNvSpPr/>
          <p:nvPr/>
        </p:nvSpPr>
        <p:spPr>
          <a:xfrm>
            <a:off x="8217549" y="2780928"/>
            <a:ext cx="530915" cy="923330"/>
          </a:xfrm>
          <a:prstGeom prst="rect">
            <a:avLst/>
          </a:prstGeom>
          <a:noFill/>
        </p:spPr>
        <p:txBody>
          <a:bodyPr wrap="none" lIns="91440" tIns="45720" rIns="91440" bIns="45720">
            <a:spAutoFit/>
          </a:bodyPr>
          <a:lstStyle/>
          <a:p>
            <a:pPr algn="ctr"/>
            <a:r>
              <a:rPr lang="et-E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t-E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251520" y="3645024"/>
            <a:ext cx="8640960" cy="2308324"/>
          </a:xfrm>
          <a:prstGeom prst="rect">
            <a:avLst/>
          </a:prstGeom>
          <a:noFill/>
        </p:spPr>
        <p:txBody>
          <a:bodyPr wrap="square" rtlCol="0">
            <a:spAutoFit/>
          </a:bodyPr>
          <a:lstStyle/>
          <a:p>
            <a:pPr marL="342900" indent="-342900">
              <a:buFont typeface="Wingdings" panose="05000000000000000000" pitchFamily="2" charset="2"/>
              <a:buChar char="Ø"/>
            </a:pPr>
            <a:r>
              <a:rPr lang="et-EE" sz="2400" dirty="0">
                <a:solidFill>
                  <a:srgbClr val="002060"/>
                </a:solidFill>
              </a:rPr>
              <a:t>Kas </a:t>
            </a:r>
            <a:r>
              <a:rPr lang="et-EE" sz="2400" b="1" i="1" dirty="0">
                <a:solidFill>
                  <a:srgbClr val="002060"/>
                </a:solidFill>
              </a:rPr>
              <a:t>korrastama</a:t>
            </a:r>
            <a:r>
              <a:rPr lang="et-EE" sz="2400" dirty="0">
                <a:solidFill>
                  <a:srgbClr val="002060"/>
                </a:solidFill>
              </a:rPr>
              <a:t> tähendab sedasama mis </a:t>
            </a:r>
            <a:r>
              <a:rPr lang="et-EE" sz="2400" b="1" i="1" dirty="0">
                <a:solidFill>
                  <a:srgbClr val="002060"/>
                </a:solidFill>
              </a:rPr>
              <a:t>korraldama</a:t>
            </a:r>
            <a:r>
              <a:rPr lang="et-EE" sz="2400" dirty="0">
                <a:solidFill>
                  <a:srgbClr val="002060"/>
                </a:solidFill>
              </a:rPr>
              <a:t>? </a:t>
            </a:r>
            <a:endParaRPr lang="et-EE" sz="2400" dirty="0" smtClean="0">
              <a:solidFill>
                <a:srgbClr val="002060"/>
              </a:solidFill>
            </a:endParaRPr>
          </a:p>
          <a:p>
            <a:pPr marL="342900" indent="-342900">
              <a:buFont typeface="Wingdings" panose="05000000000000000000" pitchFamily="2" charset="2"/>
              <a:buChar char="Ø"/>
            </a:pPr>
            <a:r>
              <a:rPr lang="et-EE" sz="2400" dirty="0" smtClean="0">
                <a:solidFill>
                  <a:srgbClr val="002060"/>
                </a:solidFill>
              </a:rPr>
              <a:t>Millist </a:t>
            </a:r>
            <a:r>
              <a:rPr lang="et-EE" sz="2400" dirty="0">
                <a:solidFill>
                  <a:srgbClr val="002060"/>
                </a:solidFill>
              </a:rPr>
              <a:t>osa siis „korrastame“, kas </a:t>
            </a:r>
            <a:r>
              <a:rPr lang="et-EE" sz="2400" b="1" i="1" dirty="0">
                <a:solidFill>
                  <a:srgbClr val="002060"/>
                </a:solidFill>
              </a:rPr>
              <a:t>standardkeeleks</a:t>
            </a:r>
            <a:r>
              <a:rPr lang="et-EE" sz="2400" dirty="0">
                <a:solidFill>
                  <a:srgbClr val="002060"/>
                </a:solidFill>
              </a:rPr>
              <a:t> nimetatut </a:t>
            </a:r>
            <a:r>
              <a:rPr lang="et-EE" sz="2400" dirty="0" smtClean="0">
                <a:solidFill>
                  <a:srgbClr val="002060"/>
                </a:solidFill>
              </a:rPr>
              <a:t/>
            </a:r>
            <a:br>
              <a:rPr lang="et-EE" sz="2400" dirty="0" smtClean="0">
                <a:solidFill>
                  <a:srgbClr val="002060"/>
                </a:solidFill>
              </a:rPr>
            </a:br>
            <a:r>
              <a:rPr lang="et-EE" sz="2400" dirty="0" smtClean="0">
                <a:solidFill>
                  <a:srgbClr val="002060"/>
                </a:solidFill>
              </a:rPr>
              <a:t>või </a:t>
            </a:r>
            <a:r>
              <a:rPr lang="et-EE" sz="2400" dirty="0">
                <a:solidFill>
                  <a:srgbClr val="002060"/>
                </a:solidFill>
              </a:rPr>
              <a:t>midagi muud? </a:t>
            </a:r>
            <a:endParaRPr lang="et-EE" sz="2400" dirty="0" smtClean="0">
              <a:solidFill>
                <a:srgbClr val="002060"/>
              </a:solidFill>
            </a:endParaRPr>
          </a:p>
          <a:p>
            <a:pPr marL="342900" indent="-342900">
              <a:buFont typeface="Wingdings" panose="05000000000000000000" pitchFamily="2" charset="2"/>
              <a:buChar char="Ø"/>
            </a:pPr>
            <a:r>
              <a:rPr lang="et-EE" sz="2400" dirty="0" smtClean="0">
                <a:solidFill>
                  <a:srgbClr val="002060"/>
                </a:solidFill>
              </a:rPr>
              <a:t>Mis </a:t>
            </a:r>
            <a:r>
              <a:rPr lang="et-EE" sz="2400" dirty="0">
                <a:solidFill>
                  <a:srgbClr val="002060"/>
                </a:solidFill>
              </a:rPr>
              <a:t>on teised kirjakeele osad? </a:t>
            </a:r>
            <a:endParaRPr lang="et-EE" sz="2400" dirty="0" smtClean="0">
              <a:solidFill>
                <a:srgbClr val="002060"/>
              </a:solidFill>
            </a:endParaRPr>
          </a:p>
          <a:p>
            <a:pPr marL="342900" indent="-342900">
              <a:buFont typeface="Wingdings" panose="05000000000000000000" pitchFamily="2" charset="2"/>
              <a:buChar char="Ø"/>
            </a:pPr>
            <a:r>
              <a:rPr lang="et-EE" sz="2400" dirty="0" smtClean="0">
                <a:solidFill>
                  <a:srgbClr val="002060"/>
                </a:solidFill>
              </a:rPr>
              <a:t>Mida </a:t>
            </a:r>
            <a:r>
              <a:rPr lang="et-EE" sz="2400" dirty="0">
                <a:solidFill>
                  <a:srgbClr val="002060"/>
                </a:solidFill>
              </a:rPr>
              <a:t>ikkagi tähistab </a:t>
            </a:r>
            <a:r>
              <a:rPr lang="et-EE" sz="2400" b="1" i="1" dirty="0">
                <a:solidFill>
                  <a:srgbClr val="002060"/>
                </a:solidFill>
              </a:rPr>
              <a:t>kirjakeel</a:t>
            </a:r>
            <a:r>
              <a:rPr lang="et-EE" sz="2400" dirty="0">
                <a:solidFill>
                  <a:srgbClr val="002060"/>
                </a:solidFill>
              </a:rPr>
              <a:t>? Kas on seegi </a:t>
            </a:r>
            <a:r>
              <a:rPr lang="et-EE" sz="2400" dirty="0" smtClean="0">
                <a:solidFill>
                  <a:srgbClr val="002060"/>
                </a:solidFill>
              </a:rPr>
              <a:t>mitmetähenduslikult </a:t>
            </a:r>
            <a:r>
              <a:rPr lang="et-EE" sz="2400" dirty="0">
                <a:solidFill>
                  <a:srgbClr val="002060"/>
                </a:solidFill>
              </a:rPr>
              <a:t>tarvitatud termin liiga eksitav?</a:t>
            </a:r>
            <a:endParaRPr lang="et-EE" dirty="0">
              <a:solidFill>
                <a:srgbClr val="002060"/>
              </a:solidFill>
            </a:endParaRPr>
          </a:p>
        </p:txBody>
      </p:sp>
      <p:sp>
        <p:nvSpPr>
          <p:cNvPr id="8" name="TextBox 7"/>
          <p:cNvSpPr txBox="1"/>
          <p:nvPr/>
        </p:nvSpPr>
        <p:spPr>
          <a:xfrm>
            <a:off x="5742939" y="260648"/>
            <a:ext cx="3113923" cy="430887"/>
          </a:xfrm>
          <a:prstGeom prst="rect">
            <a:avLst/>
          </a:prstGeom>
          <a:noFill/>
        </p:spPr>
        <p:txBody>
          <a:bodyPr wrap="square" rtlCol="0">
            <a:spAutoFit/>
          </a:bodyPr>
          <a:lstStyle/>
          <a:p>
            <a:r>
              <a:rPr lang="et-EE" sz="2200" dirty="0">
                <a:latin typeface="Arial" panose="020B0604020202020204" pitchFamily="34" charset="0"/>
                <a:cs typeface="Arial" panose="020B0604020202020204" pitchFamily="34" charset="0"/>
              </a:rPr>
              <a:t>Koostanud </a:t>
            </a:r>
            <a:r>
              <a:rPr lang="et-EE" sz="2200" dirty="0">
                <a:latin typeface="Arial" panose="020B0604020202020204" pitchFamily="34" charset="0"/>
                <a:cs typeface="Arial" panose="020B0604020202020204" pitchFamily="34" charset="0"/>
              </a:rPr>
              <a:t>Peeter </a:t>
            </a:r>
            <a:r>
              <a:rPr lang="et-EE" sz="2200" dirty="0" err="1">
                <a:latin typeface="Arial" panose="020B0604020202020204" pitchFamily="34" charset="0"/>
                <a:cs typeface="Arial" panose="020B0604020202020204" pitchFamily="34" charset="0"/>
              </a:rPr>
              <a:t>Päll</a:t>
            </a:r>
            <a:endParaRPr lang="et-E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40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5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par>
                          <p:cTn id="15" fill="hold">
                            <p:stCondLst>
                              <p:cond delay="3000"/>
                            </p:stCondLst>
                            <p:childTnLst>
                              <p:par>
                                <p:cTn id="16" presetID="10" presetClass="entr" presetSubtype="0" fill="hold" nodeType="afterEffect">
                                  <p:stCondLst>
                                    <p:cond delay="75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4250"/>
                            </p:stCondLst>
                            <p:childTnLst>
                              <p:par>
                                <p:cTn id="20" presetID="10" presetClass="entr" presetSubtype="0" fill="hold" nodeType="afterEffect">
                                  <p:stCondLst>
                                    <p:cond delay="75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1520" y="-171400"/>
            <a:ext cx="8223250" cy="1138240"/>
          </a:xfrm>
        </p:spPr>
        <p:txBody>
          <a:bodyPr/>
          <a:lstStyle/>
          <a:p>
            <a:r>
              <a:rPr lang="et-EE" sz="4000" dirty="0"/>
              <a:t>EKI </a:t>
            </a:r>
            <a:r>
              <a:rPr lang="et-EE" sz="4000" dirty="0" smtClean="0"/>
              <a:t>teatmik </a:t>
            </a:r>
            <a:endParaRPr lang="et-EE" sz="4000" dirty="0"/>
          </a:p>
        </p:txBody>
      </p:sp>
      <p:sp>
        <p:nvSpPr>
          <p:cNvPr id="3" name="Sisu kohatäide 2"/>
          <p:cNvSpPr>
            <a:spLocks noGrp="1"/>
          </p:cNvSpPr>
          <p:nvPr>
            <p:ph idx="1"/>
          </p:nvPr>
        </p:nvSpPr>
        <p:spPr>
          <a:xfrm>
            <a:off x="323529" y="1916832"/>
            <a:ext cx="8634734" cy="1008112"/>
          </a:xfrm>
        </p:spPr>
        <p:txBody>
          <a:bodyPr/>
          <a:lstStyle/>
          <a:p>
            <a:pPr marL="0" indent="0">
              <a:buNone/>
            </a:pPr>
            <a:r>
              <a:rPr lang="et-EE" sz="2400" i="0" dirty="0" smtClean="0"/>
              <a:t>„</a:t>
            </a:r>
            <a:r>
              <a:rPr lang="et-EE" sz="2400" b="1" i="0" dirty="0"/>
              <a:t>Kirjakeel </a:t>
            </a:r>
            <a:r>
              <a:rPr lang="et-EE" sz="2400" i="0" dirty="0"/>
              <a:t>ehk </a:t>
            </a:r>
            <a:r>
              <a:rPr lang="et-EE" sz="2400" b="1" i="0" dirty="0"/>
              <a:t>ühiskeel </a:t>
            </a:r>
            <a:r>
              <a:rPr lang="et-EE" sz="2400" i="0" dirty="0"/>
              <a:t>(ka: </a:t>
            </a:r>
            <a:r>
              <a:rPr lang="et-EE" sz="2400" b="1" i="0" dirty="0"/>
              <a:t>ühiskirjakeel</a:t>
            </a:r>
            <a:r>
              <a:rPr lang="et-EE" sz="2400" i="0" dirty="0"/>
              <a:t>) on </a:t>
            </a:r>
            <a:r>
              <a:rPr lang="et-EE" sz="2400" i="0" dirty="0">
                <a:solidFill>
                  <a:srgbClr val="002060"/>
                </a:solidFill>
              </a:rPr>
              <a:t>ühtne</a:t>
            </a:r>
            <a:r>
              <a:rPr lang="et-EE" sz="2400" i="0" dirty="0"/>
              <a:t>, kõnes ja kirjas </a:t>
            </a:r>
            <a:r>
              <a:rPr lang="et-EE" sz="2400" i="0" dirty="0">
                <a:solidFill>
                  <a:srgbClr val="002060"/>
                </a:solidFill>
              </a:rPr>
              <a:t>üldrahvalikult kasutatav </a:t>
            </a:r>
            <a:r>
              <a:rPr lang="et-EE" sz="2400" i="0" dirty="0"/>
              <a:t>keel, </a:t>
            </a:r>
            <a:r>
              <a:rPr lang="et-EE" sz="2400" i="0" dirty="0">
                <a:solidFill>
                  <a:srgbClr val="FF0000"/>
                </a:solidFill>
              </a:rPr>
              <a:t>keele tuumosa</a:t>
            </a:r>
            <a:r>
              <a:rPr lang="et-EE" sz="2400" i="0" dirty="0"/>
              <a:t>, mis </a:t>
            </a:r>
            <a:r>
              <a:rPr lang="et-EE" sz="2400" i="0" dirty="0">
                <a:solidFill>
                  <a:srgbClr val="00B050"/>
                </a:solidFill>
              </a:rPr>
              <a:t>käibib suhtluses, kirjanduses, ajakirjanduses ja mujal</a:t>
            </a:r>
            <a:r>
              <a:rPr lang="et-EE" sz="2400" i="0" dirty="0" smtClean="0"/>
              <a:t>.“</a:t>
            </a:r>
            <a:endParaRPr lang="et-EE" sz="2400" i="0" dirty="0"/>
          </a:p>
        </p:txBody>
      </p:sp>
      <p:sp>
        <p:nvSpPr>
          <p:cNvPr id="4"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12" y="592136"/>
            <a:ext cx="8756376" cy="13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96952"/>
            <a:ext cx="5288632" cy="114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isu kohatäide 2"/>
          <p:cNvSpPr txBox="1">
            <a:spLocks/>
          </p:cNvSpPr>
          <p:nvPr/>
        </p:nvSpPr>
        <p:spPr bwMode="auto">
          <a:xfrm>
            <a:off x="329754" y="4163022"/>
            <a:ext cx="8634734" cy="1354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Lucida Grande"/>
              <a:buNone/>
            </a:pPr>
            <a:r>
              <a:rPr lang="et-EE" sz="2400" i="0" dirty="0" smtClean="0"/>
              <a:t>„</a:t>
            </a:r>
            <a:r>
              <a:rPr lang="et-EE" sz="2400" b="1" i="0" dirty="0" smtClean="0"/>
              <a:t>Üldkeel </a:t>
            </a:r>
            <a:r>
              <a:rPr lang="et-EE" sz="2400" i="0" dirty="0" smtClean="0"/>
              <a:t>on </a:t>
            </a:r>
            <a:r>
              <a:rPr lang="et-EE" sz="2400" i="0" dirty="0">
                <a:solidFill>
                  <a:srgbClr val="002060"/>
                </a:solidFill>
              </a:rPr>
              <a:t>ühtne</a:t>
            </a:r>
            <a:r>
              <a:rPr lang="et-EE" sz="2400" i="0" dirty="0" smtClean="0"/>
              <a:t>, </a:t>
            </a:r>
            <a:r>
              <a:rPr lang="et-EE" sz="2400" i="0" dirty="0" smtClean="0">
                <a:solidFill>
                  <a:srgbClr val="002060"/>
                </a:solidFill>
              </a:rPr>
              <a:t>üldtarvitatav</a:t>
            </a:r>
            <a:r>
              <a:rPr lang="et-EE" sz="2400" i="0" dirty="0" smtClean="0"/>
              <a:t> keel, mis </a:t>
            </a:r>
            <a:r>
              <a:rPr lang="et-EE" sz="2400" i="0" dirty="0" smtClean="0">
                <a:solidFill>
                  <a:srgbClr val="00B050"/>
                </a:solidFill>
              </a:rPr>
              <a:t>käibib suhtluses, kirjanduses, ajakirjanduses ja mujal</a:t>
            </a:r>
            <a:r>
              <a:rPr lang="et-EE" sz="2400" i="0" dirty="0" smtClean="0"/>
              <a:t>. Seda kasutab ühisvarana kogu rahvuskeele kasutajaskond vanusest, ametist, haridusest ja elupaigast olenemata.“</a:t>
            </a:r>
            <a:endParaRPr lang="et-EE" sz="2400" i="0" dirty="0"/>
          </a:p>
        </p:txBody>
      </p:sp>
      <p:sp>
        <p:nvSpPr>
          <p:cNvPr id="13" name="TextBox 12"/>
          <p:cNvSpPr txBox="1"/>
          <p:nvPr/>
        </p:nvSpPr>
        <p:spPr>
          <a:xfrm>
            <a:off x="539552" y="5661248"/>
            <a:ext cx="4824536" cy="461665"/>
          </a:xfrm>
          <a:prstGeom prst="rect">
            <a:avLst/>
          </a:prstGeom>
          <a:solidFill>
            <a:srgbClr val="FFFF00"/>
          </a:solidFill>
        </p:spPr>
        <p:txBody>
          <a:bodyPr wrap="square" rtlCol="0">
            <a:spAutoFit/>
          </a:bodyPr>
          <a:lstStyle/>
          <a:p>
            <a:r>
              <a:rPr lang="et-EE" sz="2400" dirty="0" smtClean="0">
                <a:solidFill>
                  <a:srgbClr val="000000"/>
                </a:solidFill>
                <a:latin typeface="Arial" panose="020B0604020202020204" pitchFamily="34" charset="0"/>
                <a:cs typeface="Arial" panose="020B0604020202020204" pitchFamily="34" charset="0"/>
              </a:rPr>
              <a:t>kirjakeel = ühiskeel = üldkeel</a:t>
            </a:r>
            <a:endParaRPr lang="et-EE" sz="2800" dirty="0">
              <a:latin typeface="Arial" panose="020B0604020202020204" pitchFamily="34" charset="0"/>
              <a:cs typeface="Arial" panose="020B0604020202020204" pitchFamily="34" charset="0"/>
            </a:endParaRPr>
          </a:p>
        </p:txBody>
      </p:sp>
      <p:sp>
        <p:nvSpPr>
          <p:cNvPr id="14" name="Ristkülik 13"/>
          <p:cNvSpPr/>
          <p:nvPr/>
        </p:nvSpPr>
        <p:spPr>
          <a:xfrm>
            <a:off x="4788024" y="5373216"/>
            <a:ext cx="243639" cy="923330"/>
          </a:xfrm>
          <a:prstGeom prst="rect">
            <a:avLst/>
          </a:prstGeom>
          <a:noFill/>
        </p:spPr>
        <p:txBody>
          <a:bodyPr wrap="square" lIns="91440" tIns="45720" rIns="91440" bIns="45720">
            <a:spAutoFit/>
          </a:bodyPr>
          <a:lstStyle/>
          <a:p>
            <a:pPr algn="ctr"/>
            <a:r>
              <a:rPr lang="et-E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t-E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TextBox 8"/>
          <p:cNvSpPr txBox="1"/>
          <p:nvPr/>
        </p:nvSpPr>
        <p:spPr>
          <a:xfrm>
            <a:off x="4909843" y="620688"/>
            <a:ext cx="3947020" cy="430887"/>
          </a:xfrm>
          <a:prstGeom prst="rect">
            <a:avLst/>
          </a:prstGeom>
          <a:noFill/>
        </p:spPr>
        <p:txBody>
          <a:bodyPr wrap="square" rtlCol="0">
            <a:spAutoFit/>
          </a:bodyPr>
          <a:lstStyle/>
          <a:p>
            <a:r>
              <a:rPr lang="et-EE" sz="2200" dirty="0">
                <a:latin typeface="Arial" panose="020B0604020202020204" pitchFamily="34" charset="0"/>
                <a:cs typeface="Arial" panose="020B0604020202020204" pitchFamily="34" charset="0"/>
              </a:rPr>
              <a:t>Koostanud Margit Langemets</a:t>
            </a:r>
            <a:endParaRPr lang="et-EE" sz="2200" dirty="0">
              <a:latin typeface="Arial" panose="020B0604020202020204" pitchFamily="34" charset="0"/>
              <a:cs typeface="Arial" panose="020B0604020202020204" pitchFamily="34" charset="0"/>
            </a:endParaRPr>
          </a:p>
        </p:txBody>
      </p:sp>
      <p:sp>
        <p:nvSpPr>
          <p:cNvPr id="16" name="TextBox 15"/>
          <p:cNvSpPr txBox="1"/>
          <p:nvPr/>
        </p:nvSpPr>
        <p:spPr>
          <a:xfrm>
            <a:off x="5756176" y="3244914"/>
            <a:ext cx="2992288" cy="430887"/>
          </a:xfrm>
          <a:prstGeom prst="rect">
            <a:avLst/>
          </a:prstGeom>
          <a:noFill/>
        </p:spPr>
        <p:txBody>
          <a:bodyPr wrap="square" rtlCol="0">
            <a:spAutoFit/>
          </a:bodyPr>
          <a:lstStyle/>
          <a:p>
            <a:r>
              <a:rPr lang="et-EE" sz="2200" dirty="0">
                <a:latin typeface="Arial" panose="020B0604020202020204" pitchFamily="34" charset="0"/>
                <a:cs typeface="Arial" panose="020B0604020202020204" pitchFamily="34" charset="0"/>
              </a:rPr>
              <a:t>Koostanud </a:t>
            </a:r>
            <a:r>
              <a:rPr lang="et-EE" sz="2200" dirty="0" smtClean="0">
                <a:latin typeface="Arial" panose="020B0604020202020204" pitchFamily="34" charset="0"/>
                <a:cs typeface="Arial" panose="020B0604020202020204" pitchFamily="34" charset="0"/>
              </a:rPr>
              <a:t>Mari Vaus</a:t>
            </a:r>
            <a:endParaRPr lang="et-E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68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1000"/>
                                        <p:tgtEl>
                                          <p:spTgt spid="2051"/>
                                        </p:tgtEl>
                                      </p:cBhvr>
                                    </p:animEffect>
                                  </p:childTnLst>
                                </p:cTn>
                              </p:par>
                            </p:childTnLst>
                          </p:cTn>
                        </p:par>
                        <p:par>
                          <p:cTn id="8" fill="hold">
                            <p:stCondLst>
                              <p:cond delay="2000"/>
                            </p:stCondLst>
                            <p:childTnLst>
                              <p:par>
                                <p:cTn id="9" presetID="22" presetClass="entr" presetSubtype="1"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4000"/>
                            </p:stCondLst>
                            <p:childTnLst>
                              <p:par>
                                <p:cTn id="13" presetID="22" presetClass="entr" presetSubtype="1"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6000"/>
                            </p:stCondLst>
                            <p:childTnLst>
                              <p:par>
                                <p:cTn id="17" presetID="10" presetClass="entr" presetSubtype="0" fill="hold" grpId="0" nodeType="afterEffect">
                                  <p:stCondLst>
                                    <p:cond delay="1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childTnLst>
                          </p:cTn>
                        </p:par>
                        <p:par>
                          <p:cTn id="20" fill="hold">
                            <p:stCondLst>
                              <p:cond delay="8250"/>
                            </p:stCondLst>
                            <p:childTnLst>
                              <p:par>
                                <p:cTn id="21" presetID="10" presetClass="entr" presetSubtype="0" fill="hold" grpId="0" nodeType="afterEffect">
                                  <p:stCondLst>
                                    <p:cond delay="1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44624"/>
            <a:ext cx="8223250" cy="1138240"/>
          </a:xfrm>
        </p:spPr>
        <p:txBody>
          <a:bodyPr/>
          <a:lstStyle/>
          <a:p>
            <a:r>
              <a:rPr lang="et-EE" sz="4000" dirty="0" smtClean="0"/>
              <a:t>Määratluste võrdlus</a:t>
            </a:r>
            <a:endParaRPr lang="et-EE" sz="4000" dirty="0"/>
          </a:p>
        </p:txBody>
      </p:sp>
      <p:sp>
        <p:nvSpPr>
          <p:cNvPr id="3" name="Sisu kohatäide 2"/>
          <p:cNvSpPr>
            <a:spLocks noGrp="1"/>
          </p:cNvSpPr>
          <p:nvPr>
            <p:ph idx="1"/>
          </p:nvPr>
        </p:nvSpPr>
        <p:spPr>
          <a:xfrm>
            <a:off x="395536" y="2336476"/>
            <a:ext cx="8496944" cy="2172644"/>
          </a:xfrm>
        </p:spPr>
        <p:txBody>
          <a:bodyPr/>
          <a:lstStyle/>
          <a:p>
            <a:pPr marL="0" indent="0" algn="just">
              <a:buNone/>
            </a:pPr>
            <a:r>
              <a:rPr lang="et-EE" sz="2400" i="0" dirty="0"/>
              <a:t>„Kogu rahvusele kuuluvat, </a:t>
            </a:r>
            <a:r>
              <a:rPr lang="et-EE" sz="2400" i="0" dirty="0">
                <a:solidFill>
                  <a:schemeClr val="accent6"/>
                </a:solidFill>
              </a:rPr>
              <a:t>teadlikult ja sihipäraselt </a:t>
            </a:r>
            <a:r>
              <a:rPr lang="et-EE" sz="2400" i="0" dirty="0" err="1" smtClean="0">
                <a:solidFill>
                  <a:schemeClr val="accent6"/>
                </a:solidFill>
              </a:rPr>
              <a:t>väljaaren-datud</a:t>
            </a:r>
            <a:r>
              <a:rPr lang="et-EE" sz="2400" i="0" dirty="0" smtClean="0">
                <a:solidFill>
                  <a:schemeClr val="accent6"/>
                </a:solidFill>
              </a:rPr>
              <a:t> </a:t>
            </a:r>
            <a:r>
              <a:rPr lang="et-EE" sz="2400" i="0" dirty="0">
                <a:solidFill>
                  <a:schemeClr val="accent6"/>
                </a:solidFill>
              </a:rPr>
              <a:t>ning korraldatud</a:t>
            </a:r>
            <a:r>
              <a:rPr lang="et-EE" sz="2400" i="0" dirty="0"/>
              <a:t> keelekuju nimetatakse </a:t>
            </a:r>
            <a:r>
              <a:rPr lang="et-EE" sz="2400" b="1" i="0" dirty="0"/>
              <a:t>kirjakeeleks</a:t>
            </a:r>
            <a:r>
              <a:rPr lang="et-EE" sz="2400" i="0" dirty="0"/>
              <a:t>. Kirjakeeles toimub kooliõpetus ja ametlik suhtlemine, seda kasutavad </a:t>
            </a:r>
            <a:r>
              <a:rPr lang="et-EE" sz="2400" i="0" dirty="0" err="1"/>
              <a:t>teabevahendid</a:t>
            </a:r>
            <a:r>
              <a:rPr lang="et-EE" sz="2400" i="0" dirty="0" err="1" smtClean="0"/>
              <a:t>.“</a:t>
            </a:r>
            <a:r>
              <a:rPr lang="et-EE" sz="2400" i="0" dirty="0" err="1"/>
              <a:t>(Kull</a:t>
            </a:r>
            <a:r>
              <a:rPr lang="et-EE" sz="2400" i="0" dirty="0"/>
              <a:t> 2000: 11)</a:t>
            </a:r>
          </a:p>
          <a:p>
            <a:pPr marL="0" indent="0" algn="just">
              <a:buNone/>
            </a:pPr>
            <a:r>
              <a:rPr lang="et-EE" sz="2400" i="0" dirty="0" smtClean="0"/>
              <a:t>„On </a:t>
            </a:r>
            <a:r>
              <a:rPr lang="et-EE" sz="2400" i="0" dirty="0"/>
              <a:t>veel kasutatud nimetust </a:t>
            </a:r>
            <a:r>
              <a:rPr lang="et-EE" sz="2400" b="1" i="0" dirty="0"/>
              <a:t>ühiskeel</a:t>
            </a:r>
            <a:r>
              <a:rPr lang="et-EE" sz="2400" i="0" dirty="0"/>
              <a:t>, millega on mõeldud kirjakeelelähedast üldkasutatavat kõnekeelt</a:t>
            </a:r>
            <a:r>
              <a:rPr lang="et-EE" sz="2400" i="0" dirty="0" smtClean="0"/>
              <a:t>.“ (Kull 2000</a:t>
            </a:r>
            <a:r>
              <a:rPr lang="et-EE" sz="2400" i="0" dirty="0"/>
              <a:t>: 11)</a:t>
            </a:r>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7" name="Sisu kohatäide 2"/>
          <p:cNvSpPr txBox="1">
            <a:spLocks/>
          </p:cNvSpPr>
          <p:nvPr/>
        </p:nvSpPr>
        <p:spPr bwMode="auto">
          <a:xfrm>
            <a:off x="323529" y="1112340"/>
            <a:ext cx="8634734" cy="1008112"/>
          </a:xfrm>
          <a:prstGeom prst="rect">
            <a:avLst/>
          </a:prstGeom>
          <a:noFill/>
          <a:ln w="19050">
            <a:solidFill>
              <a:schemeClr val="accent6">
                <a:lumMod val="40000"/>
                <a:lumOff val="60000"/>
              </a:schemeClr>
            </a:solidFill>
          </a:ln>
          <a:effectLst/>
          <a:extLst/>
        </p:spPr>
        <p:txBody>
          <a:bodyPr vert="horz" wrap="square" lIns="0" tIns="0" rIns="0" bIns="0" numCol="1" anchor="t" anchorCtr="0" compatLnSpc="1">
            <a:prstTxWarp prst="textNoShape">
              <a:avLst/>
            </a:prstTxWarp>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Lucida Grande"/>
              <a:buNone/>
            </a:pPr>
            <a:r>
              <a:rPr lang="et-EE" sz="2400" i="0" dirty="0" smtClean="0">
                <a:solidFill>
                  <a:schemeClr val="tx1"/>
                </a:solidFill>
              </a:rPr>
              <a:t>„</a:t>
            </a:r>
            <a:r>
              <a:rPr lang="et-EE" sz="2400" b="1" i="0" dirty="0" smtClean="0">
                <a:solidFill>
                  <a:schemeClr val="tx1"/>
                </a:solidFill>
              </a:rPr>
              <a:t>Kirjakeel </a:t>
            </a:r>
            <a:r>
              <a:rPr lang="et-EE" sz="2400" i="0" dirty="0" smtClean="0">
                <a:solidFill>
                  <a:schemeClr val="tx1"/>
                </a:solidFill>
              </a:rPr>
              <a:t>ehk </a:t>
            </a:r>
            <a:r>
              <a:rPr lang="et-EE" sz="2400" b="1" i="0" dirty="0" smtClean="0">
                <a:solidFill>
                  <a:schemeClr val="tx1"/>
                </a:solidFill>
              </a:rPr>
              <a:t>ühiskeel </a:t>
            </a:r>
            <a:r>
              <a:rPr lang="et-EE" sz="2400" i="0" dirty="0" smtClean="0">
                <a:solidFill>
                  <a:schemeClr val="tx1"/>
                </a:solidFill>
              </a:rPr>
              <a:t>(ka: </a:t>
            </a:r>
            <a:r>
              <a:rPr lang="et-EE" sz="2400" b="1" i="0" dirty="0" smtClean="0">
                <a:solidFill>
                  <a:schemeClr val="tx1"/>
                </a:solidFill>
              </a:rPr>
              <a:t>ühiskirjakeel</a:t>
            </a:r>
            <a:r>
              <a:rPr lang="et-EE" sz="2400" i="0" dirty="0" smtClean="0">
                <a:solidFill>
                  <a:schemeClr val="tx1"/>
                </a:solidFill>
              </a:rPr>
              <a:t>) on ühtne, kõnes ja kirjas üldrahvalikult kasutatav keel, keele tuumosa, mis käibib suhtluses, kirjanduses, ajakirjanduses ja mujal.“ (EKI teatmik)</a:t>
            </a:r>
            <a:endParaRPr lang="et-EE" sz="2400" i="0" dirty="0">
              <a:solidFill>
                <a:schemeClr val="tx1"/>
              </a:solidFill>
            </a:endParaRPr>
          </a:p>
        </p:txBody>
      </p:sp>
      <p:sp>
        <p:nvSpPr>
          <p:cNvPr id="12" name="TextBox 11"/>
          <p:cNvSpPr txBox="1"/>
          <p:nvPr/>
        </p:nvSpPr>
        <p:spPr>
          <a:xfrm>
            <a:off x="539552" y="4725144"/>
            <a:ext cx="4824536" cy="830997"/>
          </a:xfrm>
          <a:prstGeom prst="rect">
            <a:avLst/>
          </a:prstGeom>
          <a:solidFill>
            <a:srgbClr val="FFFF00"/>
          </a:solidFill>
        </p:spPr>
        <p:txBody>
          <a:bodyPr wrap="square" rtlCol="0">
            <a:spAutoFit/>
          </a:bodyPr>
          <a:lstStyle/>
          <a:p>
            <a:r>
              <a:rPr lang="et-EE" sz="2400" dirty="0" smtClean="0">
                <a:solidFill>
                  <a:srgbClr val="000000"/>
                </a:solidFill>
                <a:latin typeface="Arial" panose="020B0604020202020204" pitchFamily="34" charset="0"/>
                <a:cs typeface="Arial" panose="020B0604020202020204" pitchFamily="34" charset="0"/>
              </a:rPr>
              <a:t>Kas ja kuidas ikkagi eristuvad </a:t>
            </a:r>
            <a:r>
              <a:rPr lang="et-EE" sz="2400" i="1" dirty="0" smtClean="0">
                <a:solidFill>
                  <a:srgbClr val="000000"/>
                </a:solidFill>
                <a:latin typeface="Arial" panose="020B0604020202020204" pitchFamily="34" charset="0"/>
                <a:cs typeface="Arial" panose="020B0604020202020204" pitchFamily="34" charset="0"/>
              </a:rPr>
              <a:t>kirjakeel, ühiskeel, üldkeel</a:t>
            </a:r>
            <a:endParaRPr lang="et-EE" sz="2800" i="1" dirty="0">
              <a:latin typeface="Arial" panose="020B0604020202020204" pitchFamily="34" charset="0"/>
              <a:cs typeface="Arial" panose="020B0604020202020204" pitchFamily="34" charset="0"/>
            </a:endParaRPr>
          </a:p>
        </p:txBody>
      </p:sp>
      <p:sp>
        <p:nvSpPr>
          <p:cNvPr id="13" name="Ristkülik 12"/>
          <p:cNvSpPr/>
          <p:nvPr/>
        </p:nvSpPr>
        <p:spPr>
          <a:xfrm>
            <a:off x="4932040" y="4653136"/>
            <a:ext cx="243639" cy="923330"/>
          </a:xfrm>
          <a:prstGeom prst="rect">
            <a:avLst/>
          </a:prstGeom>
          <a:noFill/>
        </p:spPr>
        <p:txBody>
          <a:bodyPr wrap="square" lIns="91440" tIns="45720" rIns="91440" bIns="45720">
            <a:spAutoFit/>
          </a:bodyPr>
          <a:lstStyle/>
          <a:p>
            <a:pPr algn="ctr"/>
            <a:r>
              <a:rPr lang="et-E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t-E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74279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96838"/>
            <a:ext cx="8208911" cy="1387475"/>
          </a:xfrm>
        </p:spPr>
        <p:txBody>
          <a:bodyPr/>
          <a:lstStyle/>
          <a:p>
            <a:r>
              <a:rPr lang="et-EE" sz="4000" b="1" dirty="0"/>
              <a:t>k</a:t>
            </a:r>
            <a:r>
              <a:rPr lang="et-EE" sz="4000" b="1" dirty="0" smtClean="0"/>
              <a:t>irjakeel</a:t>
            </a:r>
            <a:r>
              <a:rPr lang="et-EE" sz="4000" dirty="0" smtClean="0"/>
              <a:t>: üld-</a:t>
            </a:r>
            <a:r>
              <a:rPr lang="et-EE" sz="4000" dirty="0"/>
              <a:t>, oskus- ja teaduskeel</a:t>
            </a:r>
          </a:p>
        </p:txBody>
      </p:sp>
      <p:sp>
        <p:nvSpPr>
          <p:cNvPr id="9" name="TextBox 8"/>
          <p:cNvSpPr txBox="1"/>
          <p:nvPr/>
        </p:nvSpPr>
        <p:spPr>
          <a:xfrm>
            <a:off x="6660232" y="4222300"/>
            <a:ext cx="2232248" cy="430887"/>
          </a:xfrm>
          <a:prstGeom prst="rect">
            <a:avLst/>
          </a:prstGeom>
          <a:noFill/>
        </p:spPr>
        <p:txBody>
          <a:bodyPr wrap="square" rtlCol="0">
            <a:spAutoFit/>
          </a:bodyPr>
          <a:lstStyle/>
          <a:p>
            <a:pPr algn="l"/>
            <a:r>
              <a:rPr lang="et-EE" sz="2200" dirty="0" smtClean="0">
                <a:solidFill>
                  <a:schemeClr val="tx1"/>
                </a:solidFill>
              </a:rPr>
              <a:t>(</a:t>
            </a:r>
            <a:r>
              <a:rPr lang="et-EE" sz="2200" dirty="0" err="1" smtClean="0">
                <a:solidFill>
                  <a:schemeClr val="tx1"/>
                </a:solidFill>
              </a:rPr>
              <a:t>Nemvalts</a:t>
            </a:r>
            <a:r>
              <a:rPr lang="et-EE" sz="2200" dirty="0" smtClean="0">
                <a:solidFill>
                  <a:schemeClr val="tx1"/>
                </a:solidFill>
              </a:rPr>
              <a:t> 2011)</a:t>
            </a:r>
            <a:endParaRPr lang="et-EE" sz="2200" dirty="0">
              <a:solidFill>
                <a:schemeClr val="tx1"/>
              </a:solidFill>
            </a:endParaRPr>
          </a:p>
        </p:txBody>
      </p:sp>
      <p:pic>
        <p:nvPicPr>
          <p:cNvPr id="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19" y="1268760"/>
            <a:ext cx="596718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lt 1"/>
          <p:cNvPicPr>
            <a:picLocks noChangeAspect="1"/>
          </p:cNvPicPr>
          <p:nvPr/>
        </p:nvPicPr>
        <p:blipFill rotWithShape="1">
          <a:blip r:embed="rId4" cstate="print">
            <a:extLst>
              <a:ext uri="{28A0092B-C50C-407E-A947-70E740481C1C}">
                <a14:useLocalDpi xmlns:a14="http://schemas.microsoft.com/office/drawing/2010/main" val="0"/>
              </a:ext>
            </a:extLst>
          </a:blip>
          <a:srcRect l="44455"/>
          <a:stretch/>
        </p:blipFill>
        <p:spPr>
          <a:xfrm>
            <a:off x="6742551" y="1516949"/>
            <a:ext cx="2014954" cy="2489327"/>
          </a:xfrm>
          <a:prstGeom prst="rect">
            <a:avLst/>
          </a:prstGeom>
        </p:spPr>
      </p:pic>
      <p:sp>
        <p:nvSpPr>
          <p:cNvPr id="11"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12" name="TextBox 11"/>
          <p:cNvSpPr txBox="1"/>
          <p:nvPr/>
        </p:nvSpPr>
        <p:spPr>
          <a:xfrm>
            <a:off x="3995936" y="1383159"/>
            <a:ext cx="1440160" cy="430887"/>
          </a:xfrm>
          <a:prstGeom prst="rect">
            <a:avLst/>
          </a:prstGeom>
          <a:solidFill>
            <a:srgbClr val="FFFF00"/>
          </a:solidFill>
        </p:spPr>
        <p:txBody>
          <a:bodyPr wrap="square" rtlCol="0">
            <a:spAutoFit/>
          </a:bodyPr>
          <a:lstStyle/>
          <a:p>
            <a:pPr algn="ctr"/>
            <a:r>
              <a:rPr lang="et-EE" sz="2200" dirty="0" smtClean="0">
                <a:solidFill>
                  <a:srgbClr val="000000"/>
                </a:solidFill>
                <a:latin typeface="Arial" panose="020B0604020202020204" pitchFamily="34" charset="0"/>
                <a:cs typeface="Arial" panose="020B0604020202020204" pitchFamily="34" charset="0"/>
              </a:rPr>
              <a:t>ühiskeel</a:t>
            </a:r>
            <a:endParaRPr lang="et-EE" sz="2200" dirty="0">
              <a:latin typeface="Arial" panose="020B0604020202020204" pitchFamily="34" charset="0"/>
              <a:cs typeface="Arial" panose="020B0604020202020204" pitchFamily="34" charset="0"/>
            </a:endParaRPr>
          </a:p>
        </p:txBody>
      </p:sp>
      <p:sp>
        <p:nvSpPr>
          <p:cNvPr id="13" name="Ristkülik 12"/>
          <p:cNvSpPr/>
          <p:nvPr/>
        </p:nvSpPr>
        <p:spPr>
          <a:xfrm>
            <a:off x="655953" y="5313982"/>
            <a:ext cx="243639" cy="923330"/>
          </a:xfrm>
          <a:prstGeom prst="rect">
            <a:avLst/>
          </a:prstGeom>
          <a:noFill/>
        </p:spPr>
        <p:txBody>
          <a:bodyPr wrap="square" lIns="91440" tIns="45720" rIns="91440" bIns="45720">
            <a:spAutoFit/>
          </a:bodyPr>
          <a:lstStyle/>
          <a:p>
            <a:pPr algn="ctr"/>
            <a:r>
              <a:rPr lang="et-E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t-E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9" name="TextBox 18"/>
          <p:cNvSpPr txBox="1"/>
          <p:nvPr/>
        </p:nvSpPr>
        <p:spPr>
          <a:xfrm>
            <a:off x="1187624" y="5631630"/>
            <a:ext cx="1944216" cy="461665"/>
          </a:xfrm>
          <a:prstGeom prst="rect">
            <a:avLst/>
          </a:prstGeom>
          <a:solidFill>
            <a:srgbClr val="FFFF00"/>
          </a:solidFill>
        </p:spPr>
        <p:txBody>
          <a:bodyPr wrap="square" rtlCol="0">
            <a:spAutoFit/>
          </a:bodyPr>
          <a:lstStyle/>
          <a:p>
            <a:pPr algn="ctr"/>
            <a:r>
              <a:rPr lang="et-EE" sz="2400" i="1" dirty="0" smtClean="0">
                <a:solidFill>
                  <a:srgbClr val="000000"/>
                </a:solidFill>
                <a:latin typeface="Arial" panose="020B0604020202020204" pitchFamily="34" charset="0"/>
                <a:cs typeface="Arial" panose="020B0604020202020204" pitchFamily="34" charset="0"/>
              </a:rPr>
              <a:t>standardkeel</a:t>
            </a:r>
            <a:endParaRPr lang="et-EE" sz="2800" i="1" dirty="0">
              <a:latin typeface="Arial" panose="020B0604020202020204" pitchFamily="34" charset="0"/>
              <a:cs typeface="Arial" panose="020B0604020202020204" pitchFamily="34" charset="0"/>
            </a:endParaRPr>
          </a:p>
        </p:txBody>
      </p:sp>
      <p:cxnSp>
        <p:nvCxnSpPr>
          <p:cNvPr id="20" name="Sirgkonnektor 19"/>
          <p:cNvCxnSpPr/>
          <p:nvPr/>
        </p:nvCxnSpPr>
        <p:spPr bwMode="auto">
          <a:xfrm>
            <a:off x="1628056" y="5631630"/>
            <a:ext cx="1025400" cy="461665"/>
          </a:xfrm>
          <a:prstGeom prst="line">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irgkonnektor 20"/>
          <p:cNvCxnSpPr/>
          <p:nvPr/>
        </p:nvCxnSpPr>
        <p:spPr bwMode="auto">
          <a:xfrm flipV="1">
            <a:off x="1628056" y="5631630"/>
            <a:ext cx="1025400" cy="461666"/>
          </a:xfrm>
          <a:prstGeom prst="line">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3275856" y="5631630"/>
            <a:ext cx="1944216" cy="461665"/>
          </a:xfrm>
          <a:prstGeom prst="rect">
            <a:avLst/>
          </a:prstGeom>
          <a:solidFill>
            <a:srgbClr val="FFFF00"/>
          </a:solidFill>
        </p:spPr>
        <p:txBody>
          <a:bodyPr wrap="square" rtlCol="0">
            <a:spAutoFit/>
          </a:bodyPr>
          <a:lstStyle/>
          <a:p>
            <a:pPr algn="ctr"/>
            <a:r>
              <a:rPr lang="et-EE" sz="2400" i="1" dirty="0" smtClean="0">
                <a:solidFill>
                  <a:srgbClr val="000000"/>
                </a:solidFill>
                <a:latin typeface="Arial" panose="020B0604020202020204" pitchFamily="34" charset="0"/>
                <a:cs typeface="Arial" panose="020B0604020202020204" pitchFamily="34" charset="0"/>
              </a:rPr>
              <a:t>normikeel</a:t>
            </a:r>
            <a:endParaRPr lang="et-EE" sz="2800" i="1" dirty="0">
              <a:latin typeface="Arial" panose="020B0604020202020204" pitchFamily="34" charset="0"/>
              <a:cs typeface="Arial" panose="020B0604020202020204" pitchFamily="34" charset="0"/>
            </a:endParaRPr>
          </a:p>
        </p:txBody>
      </p:sp>
      <p:cxnSp>
        <p:nvCxnSpPr>
          <p:cNvPr id="23" name="Sirgkonnektor 22"/>
          <p:cNvCxnSpPr/>
          <p:nvPr/>
        </p:nvCxnSpPr>
        <p:spPr bwMode="auto">
          <a:xfrm>
            <a:off x="3716288" y="5631630"/>
            <a:ext cx="1025400" cy="461665"/>
          </a:xfrm>
          <a:prstGeom prst="line">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irgkonnektor 23"/>
          <p:cNvCxnSpPr/>
          <p:nvPr/>
        </p:nvCxnSpPr>
        <p:spPr bwMode="auto">
          <a:xfrm flipV="1">
            <a:off x="3716288" y="5631630"/>
            <a:ext cx="1025400" cy="461666"/>
          </a:xfrm>
          <a:prstGeom prst="line">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istkülik 24"/>
          <p:cNvSpPr/>
          <p:nvPr/>
        </p:nvSpPr>
        <p:spPr>
          <a:xfrm>
            <a:off x="5711093" y="1209526"/>
            <a:ext cx="243639" cy="923330"/>
          </a:xfrm>
          <a:prstGeom prst="rect">
            <a:avLst/>
          </a:prstGeom>
          <a:noFill/>
        </p:spPr>
        <p:txBody>
          <a:bodyPr wrap="square" lIns="91440" tIns="45720" rIns="91440" bIns="45720">
            <a:spAutoFit/>
          </a:bodyPr>
          <a:lstStyle/>
          <a:p>
            <a:pPr algn="ctr"/>
            <a:r>
              <a:rPr lang="et-E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t-E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9841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4000"/>
                                        <p:tgtEl>
                                          <p:spTgt spid="8"/>
                                        </p:tgtEl>
                                      </p:cBhvr>
                                    </p:animEffect>
                                  </p:childTnLst>
                                </p:cTn>
                              </p:par>
                            </p:childTnLst>
                          </p:cTn>
                        </p:par>
                        <p:par>
                          <p:cTn id="8" fill="hold">
                            <p:stCondLst>
                              <p:cond delay="40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4500"/>
                            </p:stCondLst>
                            <p:childTnLst>
                              <p:par>
                                <p:cTn id="16" presetID="10" presetClass="entr" presetSubtype="0" fill="hold" grpId="0" nodeType="afterEffect">
                                  <p:stCondLst>
                                    <p:cond delay="2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7000"/>
                            </p:stCondLst>
                            <p:childTnLst>
                              <p:par>
                                <p:cTn id="20" presetID="10" presetClass="entr" presetSubtype="0" fill="hold" grpId="0" nodeType="afterEffect">
                                  <p:stCondLst>
                                    <p:cond delay="20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9500"/>
                            </p:stCondLst>
                            <p:childTnLst>
                              <p:par>
                                <p:cTn id="24" presetID="10" presetClass="entr" presetSubtype="0" fill="hold" grpId="0" nodeType="afterEffect">
                                  <p:stCondLst>
                                    <p:cond delay="15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1500"/>
                            </p:stCondLst>
                            <p:childTnLst>
                              <p:par>
                                <p:cTn id="28" presetID="10" presetClass="entr" presetSubtype="0" fill="hold" grpId="0" nodeType="afterEffect">
                                  <p:stCondLst>
                                    <p:cond delay="10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13000"/>
                            </p:stCondLst>
                            <p:childTnLst>
                              <p:par>
                                <p:cTn id="32" presetID="10" presetClass="entr" presetSubtype="0" fill="hold" grpId="0" nodeType="after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14500"/>
                            </p:stCondLst>
                            <p:childTnLst>
                              <p:par>
                                <p:cTn id="36" presetID="1" presetClass="entr" presetSubtype="0" fill="hold" nodeType="afterEffect">
                                  <p:stCondLst>
                                    <p:cond delay="1000"/>
                                  </p:stCondLst>
                                  <p:childTnLst>
                                    <p:set>
                                      <p:cBhvr>
                                        <p:cTn id="37" dur="1" fill="hold">
                                          <p:stCondLst>
                                            <p:cond delay="0"/>
                                          </p:stCondLst>
                                        </p:cTn>
                                        <p:tgtEl>
                                          <p:spTgt spid="21"/>
                                        </p:tgtEl>
                                        <p:attrNameLst>
                                          <p:attrName>style.visibility</p:attrName>
                                        </p:attrNameLst>
                                      </p:cBhvr>
                                      <p:to>
                                        <p:strVal val="visible"/>
                                      </p:to>
                                    </p:set>
                                  </p:childTnLst>
                                </p:cTn>
                              </p:par>
                            </p:childTnLst>
                          </p:cTn>
                        </p:par>
                        <p:par>
                          <p:cTn id="38" fill="hold">
                            <p:stCondLst>
                              <p:cond delay="15500"/>
                            </p:stCondLst>
                            <p:childTnLst>
                              <p:par>
                                <p:cTn id="39" presetID="1" presetClass="entr" presetSubtype="0" fill="hold" nodeType="afterEffect">
                                  <p:stCondLst>
                                    <p:cond delay="100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100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100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9" grpId="0" animBg="1"/>
      <p:bldP spid="22"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6307" y="116632"/>
            <a:ext cx="8223250" cy="1138240"/>
          </a:xfrm>
        </p:spPr>
        <p:txBody>
          <a:bodyPr/>
          <a:lstStyle/>
          <a:p>
            <a:r>
              <a:rPr lang="et-EE" sz="4000" dirty="0" smtClean="0"/>
              <a:t>Keelekorraldus</a:t>
            </a:r>
            <a:r>
              <a:rPr lang="et-EE" sz="4000" dirty="0"/>
              <a:t>: </a:t>
            </a:r>
            <a:r>
              <a:rPr lang="et-EE" sz="4000" dirty="0" smtClean="0"/>
              <a:t/>
            </a:r>
            <a:br>
              <a:rPr lang="et-EE" sz="4000" dirty="0" smtClean="0"/>
            </a:br>
            <a:r>
              <a:rPr lang="et-EE" sz="4000" dirty="0" smtClean="0"/>
              <a:t>kirjakeele teadlik suunamine</a:t>
            </a:r>
            <a:endParaRPr lang="et-EE" sz="4000" dirty="0"/>
          </a:p>
        </p:txBody>
      </p:sp>
      <p:sp>
        <p:nvSpPr>
          <p:cNvPr id="3" name="Sisu kohatäide 2"/>
          <p:cNvSpPr>
            <a:spLocks noGrp="1"/>
          </p:cNvSpPr>
          <p:nvPr>
            <p:ph idx="1"/>
          </p:nvPr>
        </p:nvSpPr>
        <p:spPr>
          <a:xfrm>
            <a:off x="457200" y="3218205"/>
            <a:ext cx="8223250" cy="2371037"/>
          </a:xfrm>
        </p:spPr>
        <p:txBody>
          <a:bodyPr/>
          <a:lstStyle/>
          <a:p>
            <a:pPr marL="0" indent="0" algn="just">
              <a:buNone/>
            </a:pPr>
            <a:r>
              <a:rPr lang="et-EE" sz="2400" i="0" dirty="0" smtClean="0"/>
              <a:t>„</a:t>
            </a:r>
            <a:r>
              <a:rPr lang="fi-FI" sz="2400" i="0" dirty="0" err="1" smtClean="0"/>
              <a:t>Keelekorralduse</a:t>
            </a:r>
            <a:r>
              <a:rPr lang="fi-FI" sz="2400" i="0" dirty="0" smtClean="0"/>
              <a:t> </a:t>
            </a:r>
            <a:r>
              <a:rPr lang="et-EE" sz="2400" i="0" dirty="0" smtClean="0"/>
              <a:t>ü</a:t>
            </a:r>
            <a:r>
              <a:rPr lang="fi-FI" sz="2400" i="0" dirty="0" err="1" smtClean="0"/>
              <a:t>lesandeks</a:t>
            </a:r>
            <a:r>
              <a:rPr lang="fi-FI" sz="2400" i="0" dirty="0" smtClean="0"/>
              <a:t> </a:t>
            </a:r>
            <a:r>
              <a:rPr lang="fi-FI" sz="2400" i="0" dirty="0">
                <a:solidFill>
                  <a:schemeClr val="accent6"/>
                </a:solidFill>
              </a:rPr>
              <a:t>ei ole </a:t>
            </a:r>
            <a:r>
              <a:rPr lang="fi-FI" sz="2400" i="0" dirty="0" err="1">
                <a:solidFill>
                  <a:schemeClr val="accent6"/>
                </a:solidFill>
              </a:rPr>
              <a:t>mitte</a:t>
            </a:r>
            <a:r>
              <a:rPr lang="fi-FI" sz="2400" i="0" dirty="0">
                <a:solidFill>
                  <a:schemeClr val="accent6"/>
                </a:solidFill>
              </a:rPr>
              <a:t> ette </a:t>
            </a:r>
            <a:r>
              <a:rPr lang="fi-FI" sz="2400" i="0" dirty="0" err="1" smtClean="0">
                <a:solidFill>
                  <a:schemeClr val="accent6"/>
                </a:solidFill>
              </a:rPr>
              <a:t>kirjutada</a:t>
            </a:r>
            <a:r>
              <a:rPr lang="et-EE" sz="2400" i="0" dirty="0" smtClean="0">
                <a:solidFill>
                  <a:schemeClr val="accent6"/>
                </a:solidFill>
              </a:rPr>
              <a:t> norme </a:t>
            </a:r>
            <a:r>
              <a:rPr lang="et-EE" sz="2400" i="0" dirty="0" smtClean="0"/>
              <a:t>või </a:t>
            </a:r>
            <a:r>
              <a:rPr lang="et-EE" sz="2400" i="0" dirty="0"/>
              <a:t>otsustada millised väljendid on </a:t>
            </a:r>
            <a:r>
              <a:rPr lang="et-EE" sz="2400" i="0" dirty="0" smtClean="0"/>
              <a:t>õiged</a:t>
            </a:r>
            <a:r>
              <a:rPr lang="et-EE" sz="2400" i="0" dirty="0"/>
              <a:t>, vaid </a:t>
            </a:r>
            <a:r>
              <a:rPr lang="et-EE" sz="2400" b="1" i="0" dirty="0" smtClean="0">
                <a:solidFill>
                  <a:schemeClr val="accent6"/>
                </a:solidFill>
              </a:rPr>
              <a:t>püüda näidata </a:t>
            </a:r>
            <a:r>
              <a:rPr lang="et-EE" sz="2400" b="1" i="0" dirty="0">
                <a:solidFill>
                  <a:schemeClr val="accent6"/>
                </a:solidFill>
              </a:rPr>
              <a:t>ja </a:t>
            </a:r>
            <a:r>
              <a:rPr lang="et-EE" sz="2400" b="1" i="0" dirty="0" smtClean="0">
                <a:solidFill>
                  <a:schemeClr val="accent6"/>
                </a:solidFill>
              </a:rPr>
              <a:t>tõendada </a:t>
            </a:r>
            <a:r>
              <a:rPr lang="et-EE" sz="2400" b="1" i="0" dirty="0">
                <a:solidFill>
                  <a:schemeClr val="accent6"/>
                </a:solidFill>
              </a:rPr>
              <a:t>milliseid väljendeid </a:t>
            </a:r>
            <a:r>
              <a:rPr lang="et-EE" sz="2400" b="1" i="0" dirty="0" smtClean="0">
                <a:solidFill>
                  <a:schemeClr val="accent6"/>
                </a:solidFill>
              </a:rPr>
              <a:t>tuleb </a:t>
            </a:r>
            <a:r>
              <a:rPr lang="et-EE" sz="2400" b="1" i="0" dirty="0">
                <a:solidFill>
                  <a:schemeClr val="accent6"/>
                </a:solidFill>
              </a:rPr>
              <a:t>eelistada</a:t>
            </a:r>
            <a:r>
              <a:rPr lang="et-EE" sz="2400" i="0" dirty="0"/>
              <a:t>. </a:t>
            </a:r>
            <a:r>
              <a:rPr lang="et-EE" sz="2400" i="0" dirty="0" smtClean="0"/>
              <a:t>Efektiivsus </a:t>
            </a:r>
            <a:r>
              <a:rPr lang="fi-FI" sz="2400" i="0" dirty="0" smtClean="0"/>
              <a:t>ja </a:t>
            </a:r>
            <a:r>
              <a:rPr lang="et-EE" sz="2400" i="0" dirty="0" err="1" smtClean="0"/>
              <a:t>õi</a:t>
            </a:r>
            <a:r>
              <a:rPr lang="fi-FI" sz="2400" i="0" dirty="0" err="1" smtClean="0"/>
              <a:t>gekee</a:t>
            </a:r>
            <a:r>
              <a:rPr lang="et-EE" sz="2400" i="0" dirty="0" smtClean="0"/>
              <a:t>l</a:t>
            </a:r>
            <a:r>
              <a:rPr lang="fi-FI" sz="2400" i="0" dirty="0" err="1" smtClean="0"/>
              <a:t>sus</a:t>
            </a:r>
            <a:r>
              <a:rPr lang="fi-FI" sz="2400" i="0" dirty="0" smtClean="0"/>
              <a:t> </a:t>
            </a:r>
            <a:r>
              <a:rPr lang="fi-FI" sz="2400" i="0" dirty="0"/>
              <a:t>on kaks eri </a:t>
            </a:r>
            <a:r>
              <a:rPr lang="fi-FI" sz="2400" i="0" dirty="0" err="1"/>
              <a:t>asja</a:t>
            </a:r>
            <a:r>
              <a:rPr lang="fi-FI" sz="2400" i="0" dirty="0"/>
              <a:t>, </a:t>
            </a:r>
            <a:r>
              <a:rPr lang="fi-FI" sz="2400" i="0" dirty="0" err="1"/>
              <a:t>kuid</a:t>
            </a:r>
            <a:r>
              <a:rPr lang="fi-FI" sz="2400" i="0" dirty="0"/>
              <a:t> </a:t>
            </a:r>
            <a:r>
              <a:rPr lang="fi-FI" sz="2400" i="0" dirty="0" smtClean="0"/>
              <a:t>m</a:t>
            </a:r>
            <a:r>
              <a:rPr lang="et-EE" sz="2400" i="0" dirty="0" smtClean="0"/>
              <a:t>õ</a:t>
            </a:r>
            <a:r>
              <a:rPr lang="fi-FI" sz="2400" i="0" dirty="0" err="1" smtClean="0"/>
              <a:t>lemad</a:t>
            </a:r>
            <a:r>
              <a:rPr lang="fi-FI" sz="2400" i="0" dirty="0" smtClean="0"/>
              <a:t> </a:t>
            </a:r>
            <a:r>
              <a:rPr lang="fi-FI" sz="2400" i="0" dirty="0" err="1"/>
              <a:t>kuuluvad</a:t>
            </a:r>
            <a:r>
              <a:rPr lang="fi-FI" sz="2400" i="0" dirty="0"/>
              <a:t> </a:t>
            </a:r>
            <a:r>
              <a:rPr lang="fi-FI" sz="2400" i="0" dirty="0" err="1"/>
              <a:t>keelekorraldusse</a:t>
            </a:r>
            <a:r>
              <a:rPr lang="fi-FI" sz="2400" i="0" dirty="0" smtClean="0"/>
              <a:t>.</a:t>
            </a:r>
            <a:r>
              <a:rPr lang="et-EE" sz="2400" i="0" dirty="0" smtClean="0"/>
              <a:t> On </a:t>
            </a:r>
            <a:r>
              <a:rPr lang="et-EE" sz="2400" i="0" dirty="0"/>
              <a:t>kummaline et isegi </a:t>
            </a:r>
            <a:r>
              <a:rPr lang="et-EE" sz="2400" i="0" dirty="0" smtClean="0"/>
              <a:t>mõned </a:t>
            </a:r>
            <a:r>
              <a:rPr lang="et-EE" sz="2400" i="0" dirty="0" err="1"/>
              <a:t>moodsed</a:t>
            </a:r>
            <a:r>
              <a:rPr lang="et-EE" sz="2400" i="0" dirty="0"/>
              <a:t> </a:t>
            </a:r>
            <a:r>
              <a:rPr lang="et-EE" sz="2400" i="0" dirty="0" smtClean="0"/>
              <a:t>lingvistid </a:t>
            </a:r>
            <a:r>
              <a:rPr lang="sv-SE" sz="2400" i="0" dirty="0" smtClean="0"/>
              <a:t>segavad </a:t>
            </a:r>
            <a:r>
              <a:rPr lang="sv-SE" sz="2400" i="0" dirty="0"/>
              <a:t>ära need kaks </a:t>
            </a:r>
            <a:r>
              <a:rPr lang="sv-SE" sz="2400" i="0" dirty="0" smtClean="0"/>
              <a:t>m</a:t>
            </a:r>
            <a:r>
              <a:rPr lang="et-EE" sz="2400" i="0" dirty="0" smtClean="0"/>
              <a:t>õ</a:t>
            </a:r>
            <a:r>
              <a:rPr lang="sv-SE" sz="2400" i="0" dirty="0" smtClean="0"/>
              <a:t>istet.</a:t>
            </a:r>
            <a:endParaRPr lang="et-EE" sz="2400" i="0" dirty="0" smtClean="0"/>
          </a:p>
          <a:p>
            <a:pPr marL="0" indent="0" algn="r">
              <a:buNone/>
            </a:pPr>
            <a:r>
              <a:rPr lang="et-EE" sz="2400" i="0" dirty="0"/>
              <a:t> (</a:t>
            </a:r>
            <a:r>
              <a:rPr lang="et-EE" sz="2400" i="0" dirty="0" err="1"/>
              <a:t>Tauli</a:t>
            </a:r>
            <a:r>
              <a:rPr lang="et-EE" sz="2400" i="0" dirty="0"/>
              <a:t> 1968: </a:t>
            </a:r>
            <a:r>
              <a:rPr lang="et-EE" sz="2400" i="0" dirty="0" smtClean="0"/>
              <a:t>18)</a:t>
            </a:r>
            <a:endParaRPr lang="et-EE" sz="240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6" name="TextBox 5"/>
          <p:cNvSpPr txBox="1"/>
          <p:nvPr/>
        </p:nvSpPr>
        <p:spPr>
          <a:xfrm>
            <a:off x="395536" y="1196752"/>
            <a:ext cx="8352928" cy="1877437"/>
          </a:xfrm>
          <a:prstGeom prst="rect">
            <a:avLst/>
          </a:prstGeom>
          <a:noFill/>
        </p:spPr>
        <p:txBody>
          <a:bodyPr wrap="square" rtlCol="0">
            <a:spAutoFit/>
          </a:bodyPr>
          <a:lstStyle/>
          <a:p>
            <a:r>
              <a:rPr lang="fi-FI" sz="2200" dirty="0">
                <a:solidFill>
                  <a:srgbClr val="000000"/>
                </a:solidFill>
                <a:latin typeface="Arial" panose="020B0604020202020204" pitchFamily="34" charset="0"/>
                <a:cs typeface="Arial" panose="020B0604020202020204" pitchFamily="34" charset="0"/>
              </a:rPr>
              <a:t>„</a:t>
            </a:r>
            <a:r>
              <a:rPr lang="fi-FI" sz="2200" dirty="0" smtClean="0">
                <a:solidFill>
                  <a:srgbClr val="000000"/>
                </a:solidFill>
                <a:latin typeface="Arial" panose="020B0604020202020204" pitchFamily="34" charset="0"/>
                <a:cs typeface="Arial" panose="020B0604020202020204" pitchFamily="34" charset="0"/>
              </a:rPr>
              <a:t>K</a:t>
            </a:r>
            <a:r>
              <a:rPr lang="et-EE" sz="2200" dirty="0" err="1" smtClean="0">
                <a:solidFill>
                  <a:srgbClr val="000000"/>
                </a:solidFill>
                <a:latin typeface="Arial" panose="020B0604020202020204" pitchFamily="34" charset="0"/>
                <a:cs typeface="Arial" panose="020B0604020202020204" pitchFamily="34" charset="0"/>
              </a:rPr>
              <a:t>eelekorraldus</a:t>
            </a:r>
            <a:r>
              <a:rPr lang="et-EE" sz="2200" dirty="0" smtClean="0">
                <a:solidFill>
                  <a:srgbClr val="000000"/>
                </a:solidFill>
                <a:latin typeface="Arial" panose="020B0604020202020204" pitchFamily="34" charset="0"/>
                <a:cs typeface="Arial" panose="020B0604020202020204" pitchFamily="34" charset="0"/>
              </a:rPr>
              <a:t> on </a:t>
            </a:r>
            <a:r>
              <a:rPr lang="et-EE" sz="2200" dirty="0" smtClean="0">
                <a:solidFill>
                  <a:schemeClr val="accent2"/>
                </a:solidFill>
                <a:latin typeface="Arial" panose="020B0604020202020204" pitchFamily="34" charset="0"/>
                <a:cs typeface="Arial" panose="020B0604020202020204" pitchFamily="34" charset="0"/>
              </a:rPr>
              <a:t>järjepidev </a:t>
            </a:r>
            <a:r>
              <a:rPr lang="et-EE" sz="2200" dirty="0" smtClean="0">
                <a:solidFill>
                  <a:srgbClr val="000000"/>
                </a:solidFill>
                <a:latin typeface="Arial" panose="020B0604020202020204" pitchFamily="34" charset="0"/>
                <a:cs typeface="Arial" panose="020B0604020202020204" pitchFamily="34" charset="0"/>
              </a:rPr>
              <a:t>ja </a:t>
            </a:r>
            <a:r>
              <a:rPr lang="et-EE" sz="2200" dirty="0">
                <a:solidFill>
                  <a:schemeClr val="accent2"/>
                </a:solidFill>
                <a:latin typeface="Arial" panose="020B0604020202020204" pitchFamily="34" charset="0"/>
                <a:cs typeface="Arial" panose="020B0604020202020204" pitchFamily="34" charset="0"/>
              </a:rPr>
              <a:t>kavakindel</a:t>
            </a:r>
            <a:r>
              <a:rPr lang="et-EE" sz="2200" dirty="0" smtClean="0">
                <a:solidFill>
                  <a:srgbClr val="000000"/>
                </a:solidFill>
                <a:latin typeface="Arial" panose="020B0604020202020204" pitchFamily="34" charset="0"/>
                <a:cs typeface="Arial" panose="020B0604020202020204" pitchFamily="34" charset="0"/>
              </a:rPr>
              <a:t> k</a:t>
            </a:r>
            <a:r>
              <a:rPr lang="fi-FI" sz="2200" dirty="0" err="1" smtClean="0">
                <a:solidFill>
                  <a:srgbClr val="000000"/>
                </a:solidFill>
                <a:latin typeface="Arial" panose="020B0604020202020204" pitchFamily="34" charset="0"/>
                <a:cs typeface="Arial" panose="020B0604020202020204" pitchFamily="34" charset="0"/>
              </a:rPr>
              <a:t>irjakeele</a:t>
            </a:r>
            <a:r>
              <a:rPr lang="fi-FI" sz="2200" dirty="0" smtClean="0">
                <a:solidFill>
                  <a:srgbClr val="000000"/>
                </a:solidFill>
                <a:latin typeface="Arial" panose="020B0604020202020204" pitchFamily="34" charset="0"/>
                <a:cs typeface="Arial" panose="020B0604020202020204" pitchFamily="34" charset="0"/>
              </a:rPr>
              <a:t> </a:t>
            </a:r>
            <a:r>
              <a:rPr lang="et-EE" sz="2200" dirty="0" smtClean="0">
                <a:solidFill>
                  <a:srgbClr val="000000"/>
                </a:solidFill>
                <a:latin typeface="Arial" panose="020B0604020202020204" pitchFamily="34" charset="0"/>
                <a:cs typeface="Arial" panose="020B0604020202020204" pitchFamily="34" charset="0"/>
              </a:rPr>
              <a:t>seadmine, </a:t>
            </a:r>
            <a:r>
              <a:rPr lang="et-EE" sz="2200" dirty="0">
                <a:solidFill>
                  <a:schemeClr val="accent2"/>
                </a:solidFill>
                <a:latin typeface="Arial" panose="020B0604020202020204" pitchFamily="34" charset="0"/>
                <a:cs typeface="Arial" panose="020B0604020202020204" pitchFamily="34" charset="0"/>
              </a:rPr>
              <a:t>suunamine</a:t>
            </a:r>
            <a:r>
              <a:rPr lang="et-EE" sz="2200" dirty="0" smtClean="0">
                <a:solidFill>
                  <a:srgbClr val="000000"/>
                </a:solidFill>
                <a:latin typeface="Arial" panose="020B0604020202020204" pitchFamily="34" charset="0"/>
                <a:cs typeface="Arial" panose="020B0604020202020204" pitchFamily="34" charset="0"/>
              </a:rPr>
              <a:t> ja </a:t>
            </a:r>
            <a:r>
              <a:rPr lang="fi-FI" sz="2200" dirty="0" err="1">
                <a:solidFill>
                  <a:schemeClr val="accent2"/>
                </a:solidFill>
                <a:latin typeface="Arial" panose="020B0604020202020204" pitchFamily="34" charset="0"/>
                <a:cs typeface="Arial" panose="020B0604020202020204" pitchFamily="34" charset="0"/>
              </a:rPr>
              <a:t>arendamine</a:t>
            </a:r>
            <a:r>
              <a:rPr lang="fi-FI" sz="2200" dirty="0">
                <a:solidFill>
                  <a:srgbClr val="000000"/>
                </a:solidFill>
                <a:latin typeface="Arial" panose="020B0604020202020204" pitchFamily="34" charset="0"/>
                <a:cs typeface="Arial" panose="020B0604020202020204" pitchFamily="34" charset="0"/>
              </a:rPr>
              <a:t>, </a:t>
            </a:r>
            <a:r>
              <a:rPr lang="fi-FI" sz="2200" dirty="0" err="1">
                <a:solidFill>
                  <a:schemeClr val="accent2"/>
                </a:solidFill>
                <a:latin typeface="Arial" panose="020B0604020202020204" pitchFamily="34" charset="0"/>
                <a:cs typeface="Arial" panose="020B0604020202020204" pitchFamily="34" charset="0"/>
              </a:rPr>
              <a:t>teadlik</a:t>
            </a:r>
            <a:r>
              <a:rPr lang="fi-FI" sz="2200" dirty="0">
                <a:solidFill>
                  <a:srgbClr val="000000"/>
                </a:solidFill>
                <a:latin typeface="Arial" panose="020B0604020202020204" pitchFamily="34" charset="0"/>
                <a:cs typeface="Arial" panose="020B0604020202020204" pitchFamily="34" charset="0"/>
              </a:rPr>
              <a:t> </a:t>
            </a:r>
            <a:r>
              <a:rPr lang="et-EE" sz="2200" dirty="0" smtClean="0">
                <a:solidFill>
                  <a:srgbClr val="000000"/>
                </a:solidFill>
                <a:latin typeface="Arial" panose="020B0604020202020204" pitchFamily="34" charset="0"/>
                <a:cs typeface="Arial" panose="020B0604020202020204" pitchFamily="34" charset="0"/>
              </a:rPr>
              <a:t>soovitavas suunas mõjutamine</a:t>
            </a:r>
            <a:r>
              <a:rPr lang="fi-FI" sz="2200" dirty="0" smtClean="0">
                <a:solidFill>
                  <a:srgbClr val="000000"/>
                </a:solidFill>
                <a:latin typeface="Arial" panose="020B0604020202020204" pitchFamily="34" charset="0"/>
                <a:cs typeface="Arial" panose="020B0604020202020204" pitchFamily="34" charset="0"/>
              </a:rPr>
              <a:t>.</a:t>
            </a:r>
            <a:r>
              <a:rPr lang="et-EE" sz="2200" dirty="0">
                <a:solidFill>
                  <a:srgbClr val="000000"/>
                </a:solidFill>
                <a:latin typeface="Arial" panose="020B0604020202020204" pitchFamily="34" charset="0"/>
                <a:cs typeface="Arial" panose="020B0604020202020204" pitchFamily="34" charset="0"/>
              </a:rPr>
              <a:t> </a:t>
            </a:r>
            <a:r>
              <a:rPr lang="et-EE" sz="2400" dirty="0" smtClean="0">
                <a:solidFill>
                  <a:srgbClr val="000000"/>
                </a:solidFill>
                <a:latin typeface="Arial" panose="020B0604020202020204" pitchFamily="34" charset="0"/>
                <a:cs typeface="Arial" panose="020B0604020202020204" pitchFamily="34" charset="0"/>
              </a:rPr>
              <a:t>Kavakindla ja sihiteadliku tegevusena peab tal loomulikult olema oma vundament, oma </a:t>
            </a:r>
            <a:r>
              <a:rPr lang="et-EE" sz="2400" b="1" dirty="0" smtClean="0">
                <a:solidFill>
                  <a:schemeClr val="accent2"/>
                </a:solidFill>
                <a:latin typeface="Arial" panose="020B0604020202020204" pitchFamily="34" charset="0"/>
                <a:cs typeface="Arial" panose="020B0604020202020204" pitchFamily="34" charset="0"/>
              </a:rPr>
              <a:t>teooria</a:t>
            </a:r>
            <a:r>
              <a:rPr lang="et-EE" sz="2400" b="1" dirty="0" smtClean="0">
                <a:solidFill>
                  <a:srgbClr val="000000"/>
                </a:solidFill>
                <a:latin typeface="Arial" panose="020B0604020202020204" pitchFamily="34" charset="0"/>
                <a:cs typeface="Arial" panose="020B0604020202020204" pitchFamily="34" charset="0"/>
              </a:rPr>
              <a:t> ja </a:t>
            </a:r>
            <a:r>
              <a:rPr lang="et-EE" sz="2400" b="1" dirty="0">
                <a:solidFill>
                  <a:schemeClr val="accent2"/>
                </a:solidFill>
                <a:latin typeface="Arial" panose="020B0604020202020204" pitchFamily="34" charset="0"/>
                <a:cs typeface="Arial" panose="020B0604020202020204" pitchFamily="34" charset="0"/>
              </a:rPr>
              <a:t>programm</a:t>
            </a:r>
            <a:r>
              <a:rPr lang="et-EE" sz="2400" b="1" dirty="0" smtClean="0">
                <a:solidFill>
                  <a:srgbClr val="000000"/>
                </a:solidFill>
                <a:latin typeface="Arial" panose="020B0604020202020204" pitchFamily="34" charset="0"/>
                <a:cs typeface="Arial" panose="020B0604020202020204" pitchFamily="34" charset="0"/>
              </a:rPr>
              <a:t> </a:t>
            </a:r>
            <a:r>
              <a:rPr lang="et-EE" sz="2400" dirty="0" smtClean="0">
                <a:solidFill>
                  <a:srgbClr val="000000"/>
                </a:solidFill>
                <a:latin typeface="Arial" panose="020B0604020202020204" pitchFamily="34" charset="0"/>
                <a:cs typeface="Arial" panose="020B0604020202020204" pitchFamily="34" charset="0"/>
              </a:rPr>
              <a:t>.. </a:t>
            </a:r>
            <a:r>
              <a:rPr lang="fi-FI" sz="2400" dirty="0" smtClean="0">
                <a:solidFill>
                  <a:srgbClr val="000000"/>
                </a:solidFill>
                <a:latin typeface="Arial" panose="020B0604020202020204" pitchFamily="34" charset="0"/>
                <a:cs typeface="Arial" panose="020B0604020202020204" pitchFamily="34" charset="0"/>
              </a:rPr>
              <a:t>“</a:t>
            </a:r>
            <a:r>
              <a:rPr lang="et-EE" sz="2400" dirty="0" smtClean="0">
                <a:solidFill>
                  <a:srgbClr val="000000"/>
                </a:solidFill>
                <a:latin typeface="Arial" panose="020B0604020202020204" pitchFamily="34" charset="0"/>
                <a:cs typeface="Arial" panose="020B0604020202020204" pitchFamily="34" charset="0"/>
              </a:rPr>
              <a:t> </a:t>
            </a:r>
            <a:br>
              <a:rPr lang="et-EE" sz="2400" dirty="0" smtClean="0">
                <a:solidFill>
                  <a:srgbClr val="000000"/>
                </a:solidFill>
                <a:latin typeface="Arial" panose="020B0604020202020204" pitchFamily="34" charset="0"/>
                <a:cs typeface="Arial" panose="020B0604020202020204" pitchFamily="34" charset="0"/>
              </a:rPr>
            </a:br>
            <a:r>
              <a:rPr lang="et-EE" sz="2400" dirty="0" smtClean="0">
                <a:solidFill>
                  <a:srgbClr val="000000"/>
                </a:solidFill>
                <a:latin typeface="Arial" panose="020B0604020202020204" pitchFamily="34" charset="0"/>
                <a:cs typeface="Arial" panose="020B0604020202020204" pitchFamily="34" charset="0"/>
              </a:rPr>
              <a:t>					  (Kull (1985) 2000: 23-24)</a:t>
            </a:r>
            <a:endParaRPr lang="et-E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2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6307" y="202528"/>
            <a:ext cx="8223250" cy="1138240"/>
          </a:xfrm>
        </p:spPr>
        <p:txBody>
          <a:bodyPr/>
          <a:lstStyle/>
          <a:p>
            <a:r>
              <a:rPr lang="et-EE" sz="4000" dirty="0" smtClean="0"/>
              <a:t>Keelekorraldus</a:t>
            </a:r>
            <a:r>
              <a:rPr lang="et-EE" sz="4000" dirty="0"/>
              <a:t>: </a:t>
            </a:r>
            <a:r>
              <a:rPr lang="et-EE" sz="4000" dirty="0" smtClean="0"/>
              <a:t>kirjakeele </a:t>
            </a:r>
            <a:br>
              <a:rPr lang="et-EE" sz="4000" dirty="0" smtClean="0"/>
            </a:br>
            <a:r>
              <a:rPr lang="et-EE" sz="4000" dirty="0" smtClean="0"/>
              <a:t>teadlik suunamine</a:t>
            </a:r>
            <a:endParaRPr lang="et-EE" sz="4000" dirty="0"/>
          </a:p>
        </p:txBody>
      </p:sp>
      <p:sp>
        <p:nvSpPr>
          <p:cNvPr id="3" name="Sisu kohatäide 2"/>
          <p:cNvSpPr>
            <a:spLocks noGrp="1"/>
          </p:cNvSpPr>
          <p:nvPr>
            <p:ph idx="1"/>
          </p:nvPr>
        </p:nvSpPr>
        <p:spPr>
          <a:xfrm>
            <a:off x="457200" y="1340768"/>
            <a:ext cx="5554960" cy="4752528"/>
          </a:xfrm>
        </p:spPr>
        <p:txBody>
          <a:bodyPr/>
          <a:lstStyle/>
          <a:p>
            <a:pPr marL="0" indent="0" algn="just">
              <a:buNone/>
            </a:pPr>
            <a:r>
              <a:rPr lang="et-EE" sz="2400" i="0" dirty="0" smtClean="0"/>
              <a:t>„Mitmeis </a:t>
            </a:r>
            <a:r>
              <a:rPr lang="et-EE" sz="2400" i="0" dirty="0"/>
              <a:t>keeleteadlaste ringides </a:t>
            </a:r>
            <a:r>
              <a:rPr lang="et-EE" sz="2400" i="0" dirty="0" err="1" smtClean="0"/>
              <a:t>valit-seb</a:t>
            </a:r>
            <a:r>
              <a:rPr lang="et-EE" sz="2400" i="0" dirty="0" smtClean="0"/>
              <a:t> </a:t>
            </a:r>
            <a:r>
              <a:rPr lang="et-EE" sz="2400" i="0" dirty="0"/>
              <a:t>veel 19. sajandilt </a:t>
            </a:r>
            <a:r>
              <a:rPr lang="et-EE" sz="2400" i="0" dirty="0" smtClean="0"/>
              <a:t>pärit </a:t>
            </a:r>
            <a:r>
              <a:rPr lang="et-EE" sz="2400" i="0" dirty="0"/>
              <a:t>negatiivne suhtumine </a:t>
            </a:r>
            <a:r>
              <a:rPr lang="et-EE" sz="2400" i="0" dirty="0" smtClean="0"/>
              <a:t>keelekorralduse </a:t>
            </a:r>
            <a:r>
              <a:rPr lang="et-EE" sz="2400" i="0" dirty="0" err="1" smtClean="0"/>
              <a:t>probleemi-desse</a:t>
            </a:r>
            <a:r>
              <a:rPr lang="et-EE" sz="2400" i="0" dirty="0"/>
              <a:t>. </a:t>
            </a:r>
            <a:r>
              <a:rPr lang="et-EE" sz="2400" i="0" dirty="0" smtClean="0"/>
              <a:t>See </a:t>
            </a:r>
            <a:r>
              <a:rPr lang="fi-FI" sz="2400" i="0" dirty="0" smtClean="0"/>
              <a:t>v</a:t>
            </a:r>
            <a:r>
              <a:rPr lang="et-EE" sz="2400" i="0" dirty="0" smtClean="0"/>
              <a:t>a</a:t>
            </a:r>
            <a:r>
              <a:rPr lang="fi-FI" sz="2400" i="0" dirty="0" err="1" smtClean="0"/>
              <a:t>atekoht</a:t>
            </a:r>
            <a:r>
              <a:rPr lang="fi-FI" sz="2400" i="0" dirty="0" smtClean="0"/>
              <a:t> </a:t>
            </a:r>
            <a:r>
              <a:rPr lang="fi-FI" sz="2400" i="0" dirty="0"/>
              <a:t>on </a:t>
            </a:r>
            <a:r>
              <a:rPr lang="fi-FI" sz="2400" i="0" dirty="0" err="1" smtClean="0"/>
              <a:t>koosk</a:t>
            </a:r>
            <a:r>
              <a:rPr lang="et-EE" sz="2400" i="0" dirty="0" smtClean="0"/>
              <a:t>õ</a:t>
            </a:r>
            <a:r>
              <a:rPr lang="fi-FI" sz="2400" i="0" dirty="0" smtClean="0"/>
              <a:t>las </a:t>
            </a:r>
            <a:r>
              <a:rPr lang="et-EE" sz="2400" i="0" dirty="0" smtClean="0"/>
              <a:t>ü</a:t>
            </a:r>
            <a:r>
              <a:rPr lang="fi-FI" sz="2400" i="0" dirty="0" err="1" smtClean="0"/>
              <a:t>ldise</a:t>
            </a:r>
            <a:r>
              <a:rPr lang="fi-FI" sz="2400" i="0" dirty="0" smtClean="0"/>
              <a:t> </a:t>
            </a:r>
            <a:r>
              <a:rPr lang="fi-FI" sz="2400" i="0" dirty="0" err="1"/>
              <a:t>negatiivse</a:t>
            </a:r>
            <a:r>
              <a:rPr lang="fi-FI" sz="2400" i="0" dirty="0"/>
              <a:t> </a:t>
            </a:r>
            <a:r>
              <a:rPr lang="fi-FI" sz="2400" i="0" dirty="0" err="1" smtClean="0"/>
              <a:t>suhtumisega</a:t>
            </a:r>
            <a:r>
              <a:rPr lang="fi-FI" sz="2400" i="0" dirty="0" smtClean="0"/>
              <a:t> k</a:t>
            </a:r>
            <a:r>
              <a:rPr lang="et-EE" sz="2400" i="0" dirty="0" smtClean="0"/>
              <a:t>õ</a:t>
            </a:r>
            <a:r>
              <a:rPr lang="fi-FI" sz="2400" i="0" dirty="0" err="1" smtClean="0"/>
              <a:t>igisse</a:t>
            </a:r>
            <a:r>
              <a:rPr lang="et-EE" sz="2400" i="0" dirty="0" smtClean="0"/>
              <a:t> väärtus-probleemidesse</a:t>
            </a:r>
            <a:r>
              <a:rPr lang="et-EE" sz="2400" i="0" dirty="0"/>
              <a:t>. </a:t>
            </a:r>
            <a:r>
              <a:rPr lang="et-EE" sz="2400" i="0" dirty="0" smtClean="0"/>
              <a:t>Tüüpiline </a:t>
            </a:r>
            <a:r>
              <a:rPr lang="et-EE" sz="2400" i="0" dirty="0"/>
              <a:t>on väide: </a:t>
            </a:r>
            <a:r>
              <a:rPr lang="et-EE" sz="2400" i="0" dirty="0" smtClean="0"/>
              <a:t>teadusliku lingvisti ü</a:t>
            </a:r>
            <a:r>
              <a:rPr lang="fi-FI" sz="2400" i="0" dirty="0" err="1" smtClean="0"/>
              <a:t>lesanne</a:t>
            </a:r>
            <a:r>
              <a:rPr lang="fi-FI" sz="2400" i="0" dirty="0" smtClean="0"/>
              <a:t> </a:t>
            </a:r>
            <a:r>
              <a:rPr lang="fi-FI" sz="2400" i="0" dirty="0"/>
              <a:t>ei ole </a:t>
            </a:r>
            <a:r>
              <a:rPr lang="et-EE" sz="2400" i="0" dirty="0" smtClean="0"/>
              <a:t>ü</a:t>
            </a:r>
            <a:r>
              <a:rPr lang="fi-FI" sz="2400" i="0" dirty="0" smtClean="0"/>
              <a:t>tel</a:t>
            </a:r>
            <a:r>
              <a:rPr lang="et-EE" sz="2400" i="0" dirty="0" smtClean="0"/>
              <a:t>-</a:t>
            </a:r>
            <a:r>
              <a:rPr lang="fi-FI" sz="2400" i="0" dirty="0" smtClean="0"/>
              <a:t>da </a:t>
            </a:r>
            <a:r>
              <a:rPr lang="fi-FI" sz="2400" i="0" dirty="0" err="1"/>
              <a:t>inimestele</a:t>
            </a:r>
            <a:r>
              <a:rPr lang="fi-FI" sz="2400" i="0" dirty="0"/>
              <a:t> </a:t>
            </a:r>
            <a:r>
              <a:rPr lang="fi-FI" sz="2400" i="0" dirty="0" err="1"/>
              <a:t>kuidas</a:t>
            </a:r>
            <a:r>
              <a:rPr lang="fi-FI" sz="2400" i="0" dirty="0"/>
              <a:t> </a:t>
            </a:r>
            <a:r>
              <a:rPr lang="fi-FI" sz="2400" i="0" dirty="0" err="1"/>
              <a:t>nad</a:t>
            </a:r>
            <a:r>
              <a:rPr lang="fi-FI" sz="2400" i="0" dirty="0"/>
              <a:t> </a:t>
            </a:r>
            <a:r>
              <a:rPr lang="fi-FI" sz="2400" i="0" dirty="0" err="1"/>
              <a:t>peavad</a:t>
            </a:r>
            <a:r>
              <a:rPr lang="fi-FI" sz="2400" i="0" dirty="0"/>
              <a:t> </a:t>
            </a:r>
            <a:r>
              <a:rPr lang="fi-FI" sz="2400" i="0" dirty="0" err="1" smtClean="0"/>
              <a:t>ta</a:t>
            </a:r>
            <a:r>
              <a:rPr lang="et-EE" sz="2400" i="0" dirty="0" smtClean="0"/>
              <a:t>r</a:t>
            </a:r>
            <a:r>
              <a:rPr lang="fi-FI" sz="2400" i="0" dirty="0" smtClean="0"/>
              <a:t>vi</a:t>
            </a:r>
            <a:r>
              <a:rPr lang="et-EE" sz="2400" i="0" dirty="0" smtClean="0"/>
              <a:t>-</a:t>
            </a:r>
            <a:r>
              <a:rPr lang="fi-FI" sz="2400" i="0" dirty="0" err="1" smtClean="0"/>
              <a:t>tama</a:t>
            </a:r>
            <a:r>
              <a:rPr lang="et-EE" sz="2400" i="0" dirty="0" smtClean="0"/>
              <a:t> </a:t>
            </a:r>
            <a:r>
              <a:rPr lang="fi-FI" sz="2400" i="0" dirty="0" smtClean="0"/>
              <a:t>oma </a:t>
            </a:r>
            <a:r>
              <a:rPr lang="fi-FI" sz="2400" i="0" dirty="0" err="1"/>
              <a:t>keelt</a:t>
            </a:r>
            <a:r>
              <a:rPr lang="fi-FI" sz="2400" i="0" dirty="0"/>
              <a:t>. </a:t>
            </a:r>
            <a:r>
              <a:rPr lang="fi-FI" sz="2400" i="0" dirty="0" smtClean="0"/>
              <a:t>S</a:t>
            </a:r>
            <a:r>
              <a:rPr lang="et-EE" sz="2400" i="0" dirty="0" smtClean="0"/>
              <a:t>e</a:t>
            </a:r>
            <a:r>
              <a:rPr lang="fi-FI" sz="2400" i="0" dirty="0" smtClean="0"/>
              <a:t>e </a:t>
            </a:r>
            <a:r>
              <a:rPr lang="fi-FI" sz="2400" i="0" dirty="0"/>
              <a:t>ei ole </a:t>
            </a:r>
            <a:r>
              <a:rPr lang="fi-FI" sz="2400" i="0" dirty="0" err="1" smtClean="0"/>
              <a:t>deskriptiiv</a:t>
            </a:r>
            <a:r>
              <a:rPr lang="et-EE" sz="2400" i="0" dirty="0" smtClean="0"/>
              <a:t>-</a:t>
            </a:r>
            <a:r>
              <a:rPr lang="fi-FI" sz="2400" i="0" dirty="0" err="1" smtClean="0"/>
              <a:t>lingvistide</a:t>
            </a:r>
            <a:r>
              <a:rPr lang="fi-FI" sz="2400" i="0" dirty="0" smtClean="0"/>
              <a:t> </a:t>
            </a:r>
            <a:r>
              <a:rPr lang="et-EE" sz="2400" i="0" dirty="0" smtClean="0"/>
              <a:t>ü</a:t>
            </a:r>
            <a:r>
              <a:rPr lang="fi-FI" sz="2400" i="0" dirty="0" err="1" smtClean="0"/>
              <a:t>lesanne</a:t>
            </a:r>
            <a:r>
              <a:rPr lang="fi-FI" sz="2400" i="0" dirty="0"/>
              <a:t>, </a:t>
            </a:r>
            <a:r>
              <a:rPr lang="fi-FI" sz="2400" i="0" dirty="0" err="1"/>
              <a:t>kuid</a:t>
            </a:r>
            <a:r>
              <a:rPr lang="fi-FI" sz="2400" i="0" dirty="0"/>
              <a:t> </a:t>
            </a:r>
            <a:r>
              <a:rPr lang="fi-FI" sz="2400" i="0" dirty="0" err="1"/>
              <a:t>see</a:t>
            </a:r>
            <a:r>
              <a:rPr lang="fi-FI" sz="2400" i="0" dirty="0"/>
              <a:t> </a:t>
            </a:r>
            <a:r>
              <a:rPr lang="fi-FI" sz="2400" i="0" dirty="0" smtClean="0">
                <a:solidFill>
                  <a:schemeClr val="accent2"/>
                </a:solidFill>
              </a:rPr>
              <a:t>on</a:t>
            </a:r>
            <a:r>
              <a:rPr lang="et-EE" sz="2400" i="0" dirty="0" smtClean="0">
                <a:solidFill>
                  <a:schemeClr val="accent2"/>
                </a:solidFill>
              </a:rPr>
              <a:t> </a:t>
            </a:r>
            <a:r>
              <a:rPr lang="et-EE" sz="2400" i="0" dirty="0" err="1" smtClean="0">
                <a:solidFill>
                  <a:schemeClr val="accent2"/>
                </a:solidFill>
              </a:rPr>
              <a:t>lingvis-tilise</a:t>
            </a:r>
            <a:r>
              <a:rPr lang="et-EE" sz="2400" i="0" dirty="0" smtClean="0">
                <a:solidFill>
                  <a:schemeClr val="accent2"/>
                </a:solidFill>
              </a:rPr>
              <a:t> väljaõppega </a:t>
            </a:r>
            <a:r>
              <a:rPr lang="et-EE" sz="2400" i="0" dirty="0">
                <a:solidFill>
                  <a:schemeClr val="accent2"/>
                </a:solidFill>
              </a:rPr>
              <a:t>keelekorralduse </a:t>
            </a:r>
            <a:r>
              <a:rPr lang="et-EE" sz="2400" i="0" dirty="0" err="1" smtClean="0">
                <a:solidFill>
                  <a:schemeClr val="accent2"/>
                </a:solidFill>
              </a:rPr>
              <a:t>spet-sialisti</a:t>
            </a:r>
            <a:r>
              <a:rPr lang="et-EE" sz="2400" i="0" dirty="0" smtClean="0">
                <a:solidFill>
                  <a:schemeClr val="accent2"/>
                </a:solidFill>
              </a:rPr>
              <a:t> ülesanne </a:t>
            </a:r>
            <a:r>
              <a:rPr lang="et-EE" sz="2400" b="1" i="0" dirty="0" smtClean="0">
                <a:solidFill>
                  <a:schemeClr val="accent2"/>
                </a:solidFill>
              </a:rPr>
              <a:t>soovitada</a:t>
            </a:r>
            <a:r>
              <a:rPr lang="et-EE" sz="2400" i="0" dirty="0" smtClean="0">
                <a:solidFill>
                  <a:schemeClr val="accent2"/>
                </a:solidFill>
              </a:rPr>
              <a:t>, </a:t>
            </a:r>
            <a:r>
              <a:rPr lang="fi-FI" sz="2400" i="0" dirty="0" err="1" smtClean="0">
                <a:solidFill>
                  <a:schemeClr val="accent2"/>
                </a:solidFill>
              </a:rPr>
              <a:t>kus</a:t>
            </a:r>
            <a:r>
              <a:rPr lang="fi-FI" sz="2400" i="0" dirty="0" smtClean="0">
                <a:solidFill>
                  <a:schemeClr val="accent2"/>
                </a:solidFill>
              </a:rPr>
              <a:t> v</a:t>
            </a:r>
            <a:r>
              <a:rPr lang="et-EE" sz="2400" i="0" dirty="0" smtClean="0">
                <a:solidFill>
                  <a:schemeClr val="accent2"/>
                </a:solidFill>
              </a:rPr>
              <a:t>õ</a:t>
            </a:r>
            <a:r>
              <a:rPr lang="fi-FI" sz="2400" i="0" dirty="0" err="1" smtClean="0">
                <a:solidFill>
                  <a:schemeClr val="accent2"/>
                </a:solidFill>
              </a:rPr>
              <a:t>ima</a:t>
            </a:r>
            <a:r>
              <a:rPr lang="et-EE" sz="2400" i="0" dirty="0" smtClean="0">
                <a:solidFill>
                  <a:schemeClr val="accent2"/>
                </a:solidFill>
              </a:rPr>
              <a:t>-</a:t>
            </a:r>
            <a:r>
              <a:rPr lang="fi-FI" sz="2400" i="0" dirty="0" err="1" smtClean="0">
                <a:solidFill>
                  <a:schemeClr val="accent2"/>
                </a:solidFill>
              </a:rPr>
              <a:t>lik</a:t>
            </a:r>
            <a:r>
              <a:rPr lang="fi-FI" sz="2400" i="0" dirty="0">
                <a:solidFill>
                  <a:schemeClr val="accent2"/>
                </a:solidFill>
              </a:rPr>
              <a:t>, </a:t>
            </a:r>
            <a:r>
              <a:rPr lang="fi-FI" sz="2400" i="0" dirty="0" err="1">
                <a:solidFill>
                  <a:schemeClr val="accent2"/>
                </a:solidFill>
              </a:rPr>
              <a:t>milliseid</a:t>
            </a:r>
            <a:r>
              <a:rPr lang="fi-FI" sz="2400" i="0" dirty="0">
                <a:solidFill>
                  <a:schemeClr val="accent2"/>
                </a:solidFill>
              </a:rPr>
              <a:t> </a:t>
            </a:r>
            <a:r>
              <a:rPr lang="fi-FI" sz="2400" i="0" dirty="0" err="1">
                <a:solidFill>
                  <a:schemeClr val="accent2"/>
                </a:solidFill>
              </a:rPr>
              <a:t>vorme</a:t>
            </a:r>
            <a:r>
              <a:rPr lang="fi-FI" sz="2400" i="0" dirty="0">
                <a:solidFill>
                  <a:schemeClr val="accent2"/>
                </a:solidFill>
              </a:rPr>
              <a:t> </a:t>
            </a:r>
            <a:r>
              <a:rPr lang="fi-FI" sz="2400" i="0" dirty="0" smtClean="0">
                <a:solidFill>
                  <a:schemeClr val="accent2"/>
                </a:solidFill>
              </a:rPr>
              <a:t>tule</a:t>
            </a:r>
            <a:r>
              <a:rPr lang="et-EE" sz="2400" i="0" dirty="0" smtClean="0">
                <a:solidFill>
                  <a:schemeClr val="accent2"/>
                </a:solidFill>
              </a:rPr>
              <a:t>b</a:t>
            </a:r>
            <a:r>
              <a:rPr lang="fi-FI" sz="2400" i="0" dirty="0" smtClean="0">
                <a:solidFill>
                  <a:schemeClr val="accent2"/>
                </a:solidFill>
              </a:rPr>
              <a:t> </a:t>
            </a:r>
            <a:r>
              <a:rPr lang="fi-FI" sz="2400" i="0" dirty="0" err="1">
                <a:solidFill>
                  <a:schemeClr val="accent2"/>
                </a:solidFill>
              </a:rPr>
              <a:t>eelistada</a:t>
            </a:r>
            <a:r>
              <a:rPr lang="fi-FI" sz="2400" i="0" dirty="0">
                <a:solidFill>
                  <a:schemeClr val="accent2"/>
                </a:solidFill>
              </a:rPr>
              <a:t> ja </a:t>
            </a:r>
            <a:r>
              <a:rPr lang="fi-FI" sz="2400" i="0" dirty="0" err="1" smtClean="0">
                <a:solidFill>
                  <a:schemeClr val="accent2"/>
                </a:solidFill>
              </a:rPr>
              <a:t>mispä</a:t>
            </a:r>
            <a:r>
              <a:rPr lang="et-EE" sz="2400" i="0" dirty="0" err="1" smtClean="0">
                <a:solidFill>
                  <a:schemeClr val="accent2"/>
                </a:solidFill>
              </a:rPr>
              <a:t>ra</a:t>
            </a:r>
            <a:r>
              <a:rPr lang="fi-FI" sz="2400" i="0" dirty="0" smtClean="0">
                <a:solidFill>
                  <a:schemeClr val="accent2"/>
                </a:solidFill>
              </a:rPr>
              <a:t>st</a:t>
            </a:r>
            <a:r>
              <a:rPr lang="fi-FI" sz="2400" i="0" dirty="0" smtClean="0"/>
              <a:t>.</a:t>
            </a:r>
            <a:r>
              <a:rPr lang="et-EE" sz="2400" i="0" dirty="0" smtClean="0"/>
              <a:t>“   (</a:t>
            </a:r>
            <a:r>
              <a:rPr lang="et-EE" sz="2400" i="0" dirty="0" err="1" smtClean="0"/>
              <a:t>Tauli</a:t>
            </a:r>
            <a:r>
              <a:rPr lang="et-EE" sz="2400" i="0" dirty="0" smtClean="0"/>
              <a:t> 1968: 13)</a:t>
            </a:r>
            <a:endParaRPr lang="et-EE" sz="240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332265" y="1943389"/>
            <a:ext cx="4522876" cy="259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5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27149" y="1052736"/>
            <a:ext cx="7877299" cy="434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eaLnBrk="1" fontAlgn="base" hangingPunct="1">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eaLnBrk="1" fontAlgn="base" hangingPunct="1">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eaLnBrk="1" fontAlgn="base" hangingPunct="1">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Lucida Grande"/>
              <a:buNone/>
            </a:pPr>
            <a:r>
              <a:rPr lang="et-EE" sz="2400" b="1" dirty="0" smtClean="0">
                <a:solidFill>
                  <a:srgbClr val="0033CC"/>
                </a:solidFill>
              </a:rPr>
              <a:t>number </a:t>
            </a:r>
          </a:p>
          <a:p>
            <a:pPr marL="0" indent="0" algn="just">
              <a:buFont typeface="Lucida Grande"/>
              <a:buNone/>
            </a:pPr>
            <a:r>
              <a:rPr lang="et-EE" sz="2400" i="0" dirty="0" smtClean="0"/>
              <a:t>„1</a:t>
            </a:r>
            <a:r>
              <a:rPr lang="et-EE" sz="2400" b="1" i="0" dirty="0" smtClean="0"/>
              <a:t>.</a:t>
            </a:r>
            <a:r>
              <a:rPr lang="et-EE" sz="2400" i="0" dirty="0" smtClean="0"/>
              <a:t> </a:t>
            </a:r>
            <a:r>
              <a:rPr lang="et-EE" sz="2400" b="1" i="0" dirty="0">
                <a:solidFill>
                  <a:srgbClr val="0033CC"/>
                </a:solidFill>
                <a:latin typeface="Arial" panose="020B0604020202020204" pitchFamily="34" charset="0"/>
                <a:cs typeface="Arial" panose="020B0604020202020204" pitchFamily="34" charset="0"/>
              </a:rPr>
              <a:t>arvu</a:t>
            </a:r>
            <a:r>
              <a:rPr lang="et-EE" sz="2400" i="0" dirty="0" smtClean="0">
                <a:solidFill>
                  <a:srgbClr val="0033CC"/>
                </a:solidFill>
              </a:rPr>
              <a:t> tähistav sümbol, arvu kirjamärk.</a:t>
            </a:r>
            <a:r>
              <a:rPr lang="et-EE" sz="2400" i="0" dirty="0" smtClean="0"/>
              <a:t> </a:t>
            </a:r>
            <a:r>
              <a:rPr lang="et-EE" sz="2400" dirty="0" smtClean="0"/>
              <a:t>Araabia, Rooma numbrid. Laps tunneb juba numbreid, oskab numbreid kirjutada. </a:t>
            </a:r>
            <a:r>
              <a:rPr lang="et-EE" sz="2400" b="1" dirty="0">
                <a:solidFill>
                  <a:srgbClr val="0033CC"/>
                </a:solidFill>
                <a:latin typeface="Arial" panose="020B0604020202020204" pitchFamily="34" charset="0"/>
                <a:cs typeface="Arial" panose="020B0604020202020204" pitchFamily="34" charset="0"/>
              </a:rPr>
              <a:t>Arv</a:t>
            </a:r>
            <a:r>
              <a:rPr lang="et-EE" sz="2400" dirty="0" smtClean="0"/>
              <a:t> 36 märgitakse </a:t>
            </a:r>
            <a:r>
              <a:rPr lang="et-EE" sz="2400" dirty="0" smtClean="0">
                <a:solidFill>
                  <a:schemeClr val="accent6"/>
                </a:solidFill>
              </a:rPr>
              <a:t>numbritega</a:t>
            </a:r>
            <a:r>
              <a:rPr lang="et-EE" sz="2400" dirty="0" smtClean="0"/>
              <a:t> 3 ja 6. Summa tuli kirjutada nii sõnade kui ka numbritega.</a:t>
            </a:r>
            <a:r>
              <a:rPr lang="et-EE" sz="2400" i="0" dirty="0" smtClean="0"/>
              <a:t>“   </a:t>
            </a:r>
          </a:p>
          <a:p>
            <a:pPr marL="0" indent="0" algn="just">
              <a:buFont typeface="Lucida Grande"/>
              <a:buNone/>
            </a:pPr>
            <a:r>
              <a:rPr lang="et-EE" sz="2400" i="0" dirty="0" smtClean="0"/>
              <a:t>2</a:t>
            </a:r>
            <a:r>
              <a:rPr lang="et-EE" sz="2400" b="1" i="0" dirty="0" smtClean="0"/>
              <a:t>.</a:t>
            </a:r>
            <a:r>
              <a:rPr lang="et-EE" sz="2400" i="0" dirty="0" smtClean="0"/>
              <a:t> mingis järjestuses, süsteemis, liigituses, loetelus, seerias v. sarjas millegi v. kellegi kohta märkiv </a:t>
            </a:r>
            <a:r>
              <a:rPr lang="et-EE" sz="2400" b="1" i="0" dirty="0">
                <a:solidFill>
                  <a:srgbClr val="0033CC"/>
                </a:solidFill>
                <a:latin typeface="Arial" panose="020B0604020202020204" pitchFamily="34" charset="0"/>
                <a:cs typeface="Arial" panose="020B0604020202020204" pitchFamily="34" charset="0"/>
              </a:rPr>
              <a:t>arv</a:t>
            </a:r>
            <a:r>
              <a:rPr lang="et-EE" sz="2400" i="0" dirty="0" smtClean="0"/>
              <a:t> ning </a:t>
            </a:r>
            <a:r>
              <a:rPr lang="et-EE" sz="2400" i="0" dirty="0" smtClean="0">
                <a:solidFill>
                  <a:schemeClr val="accent6"/>
                </a:solidFill>
              </a:rPr>
              <a:t>selle kirjalik tähistus</a:t>
            </a:r>
            <a:r>
              <a:rPr lang="et-EE" sz="2400" i="0" dirty="0" smtClean="0"/>
              <a:t>. </a:t>
            </a:r>
            <a:r>
              <a:rPr lang="et-EE" sz="2400" dirty="0" smtClean="0"/>
              <a:t>Maja number on 6</a:t>
            </a:r>
            <a:r>
              <a:rPr lang="et-EE" sz="2400" i="0" dirty="0" smtClean="0"/>
              <a:t>“</a:t>
            </a:r>
          </a:p>
          <a:p>
            <a:pPr marL="0" indent="0" algn="just">
              <a:buFont typeface="Lucida Grande"/>
              <a:buNone/>
            </a:pPr>
            <a:r>
              <a:rPr lang="et-EE" sz="2400" i="0" dirty="0" smtClean="0"/>
              <a:t>3</a:t>
            </a:r>
            <a:r>
              <a:rPr lang="et-EE" sz="2400" b="1" i="0" dirty="0" smtClean="0"/>
              <a:t>.</a:t>
            </a:r>
            <a:r>
              <a:rPr lang="et-EE" sz="2400" i="0" dirty="0" smtClean="0"/>
              <a:t> teat. kindla numbriga ese, objekt v. isik. </a:t>
            </a:r>
          </a:p>
          <a:p>
            <a:pPr marL="0" indent="0" algn="just">
              <a:buFont typeface="Lucida Grande"/>
              <a:buNone/>
            </a:pPr>
            <a:r>
              <a:rPr lang="et-EE" sz="2400" i="0" dirty="0" smtClean="0"/>
              <a:t>4</a:t>
            </a:r>
            <a:r>
              <a:rPr lang="et-EE" sz="2400" b="1" i="0" dirty="0" smtClean="0"/>
              <a:t>.</a:t>
            </a:r>
            <a:r>
              <a:rPr lang="et-EE" sz="2400" i="0" dirty="0" smtClean="0"/>
              <a:t> etteaste mingis (</a:t>
            </a:r>
            <a:r>
              <a:rPr lang="et-EE" sz="2400" i="0" dirty="0" err="1" smtClean="0"/>
              <a:t>sega)eeskavas</a:t>
            </a:r>
            <a:r>
              <a:rPr lang="et-EE" sz="2400" i="0" dirty="0" smtClean="0"/>
              <a:t>. </a:t>
            </a:r>
          </a:p>
          <a:p>
            <a:pPr marL="0" indent="0" algn="r">
              <a:lnSpc>
                <a:spcPct val="80000"/>
              </a:lnSpc>
              <a:buClr>
                <a:srgbClr val="0F6FC6"/>
              </a:buClr>
              <a:buFont typeface="Lucida Grande"/>
              <a:buNone/>
            </a:pPr>
            <a:r>
              <a:rPr lang="et-EE" sz="2000" i="0" dirty="0" smtClean="0">
                <a:solidFill>
                  <a:prstClr val="black"/>
                </a:solidFill>
              </a:rPr>
              <a:t>(EKSS 2009)</a:t>
            </a:r>
          </a:p>
          <a:p>
            <a:pPr marL="0" indent="0">
              <a:buFont typeface="Lucida Grande"/>
              <a:buNone/>
            </a:pPr>
            <a:endParaRPr lang="et-EE" sz="2400" i="0" dirty="0" smtClean="0"/>
          </a:p>
        </p:txBody>
      </p:sp>
      <p:sp>
        <p:nvSpPr>
          <p:cNvPr id="6" name="Pealkiri 1"/>
          <p:cNvSpPr>
            <a:spLocks noGrp="1"/>
          </p:cNvSpPr>
          <p:nvPr>
            <p:ph type="title"/>
          </p:nvPr>
        </p:nvSpPr>
        <p:spPr>
          <a:xfrm>
            <a:off x="395536" y="-27384"/>
            <a:ext cx="8223250" cy="1138240"/>
          </a:xfrm>
        </p:spPr>
        <p:txBody>
          <a:bodyPr/>
          <a:lstStyle/>
          <a:p>
            <a:r>
              <a:rPr lang="et-EE" sz="4000" dirty="0"/>
              <a:t>soovitusi ja selgitusi </a:t>
            </a:r>
            <a:r>
              <a:rPr lang="et-EE" sz="4000" dirty="0" smtClean="0"/>
              <a:t>?</a:t>
            </a:r>
            <a:endParaRPr lang="et-EE" sz="4000" dirty="0"/>
          </a:p>
        </p:txBody>
      </p:sp>
      <p:sp>
        <p:nvSpPr>
          <p:cNvPr id="7"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Tree>
    <p:extLst>
      <p:ext uri="{BB962C8B-B14F-4D97-AF65-F5344CB8AC3E}">
        <p14:creationId xmlns:p14="http://schemas.microsoft.com/office/powerpoint/2010/main" val="38603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5">
                                            <p:txEl>
                                              <p:pRg st="3" end="3"/>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83568" y="980728"/>
            <a:ext cx="7877299" cy="1512168"/>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eaLnBrk="1" fontAlgn="base" hangingPunct="1">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eaLnBrk="1" fontAlgn="base" hangingPunct="1">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eaLnBrk="1" fontAlgn="base" hangingPunct="1">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Lucida Grande"/>
              <a:buNone/>
            </a:pPr>
            <a:r>
              <a:rPr lang="et-EE" sz="2800" b="1" dirty="0" smtClean="0">
                <a:solidFill>
                  <a:srgbClr val="0033CC"/>
                </a:solidFill>
              </a:rPr>
              <a:t>number </a:t>
            </a:r>
          </a:p>
          <a:p>
            <a:pPr marL="0" indent="0">
              <a:buFont typeface="Lucida Grande"/>
              <a:buNone/>
            </a:pPr>
            <a:r>
              <a:rPr lang="et-EE" sz="2400" i="0" dirty="0" smtClean="0"/>
              <a:t>„</a:t>
            </a:r>
            <a:r>
              <a:rPr lang="et-EE" sz="2400" b="1" i="0" dirty="0" smtClean="0"/>
              <a:t>arvu</a:t>
            </a:r>
            <a:r>
              <a:rPr lang="et-EE" sz="2400" i="0" dirty="0" smtClean="0"/>
              <a:t> tähistamise märk. Positsioonilises arvusüsteemis võrdub numbrite </a:t>
            </a:r>
            <a:r>
              <a:rPr lang="et-EE" sz="2400" b="1" i="0" dirty="0" smtClean="0"/>
              <a:t>arv</a:t>
            </a:r>
            <a:r>
              <a:rPr lang="et-EE" sz="2400" i="0" dirty="0" smtClean="0"/>
              <a:t> arvusüsteemi alusega (nt kümnend-süsteemis 10).“   									</a:t>
            </a:r>
            <a:r>
              <a:rPr lang="et-EE" sz="2200" i="0" dirty="0" smtClean="0"/>
              <a:t>(VE 2006)</a:t>
            </a:r>
          </a:p>
          <a:p>
            <a:pPr>
              <a:lnSpc>
                <a:spcPct val="80000"/>
              </a:lnSpc>
              <a:spcBef>
                <a:spcPts val="0"/>
              </a:spcBef>
              <a:spcAft>
                <a:spcPts val="600"/>
              </a:spcAft>
              <a:buFont typeface="Lucida Grande"/>
              <a:buNone/>
            </a:pPr>
            <a:endParaRPr lang="et-EE" sz="2400" dirty="0" smtClean="0"/>
          </a:p>
        </p:txBody>
      </p:sp>
      <p:sp>
        <p:nvSpPr>
          <p:cNvPr id="7" name="TextBox 6"/>
          <p:cNvSpPr txBox="1"/>
          <p:nvPr/>
        </p:nvSpPr>
        <p:spPr>
          <a:xfrm>
            <a:off x="755575" y="3212976"/>
            <a:ext cx="6562133" cy="859723"/>
          </a:xfrm>
          <a:prstGeom prst="rect">
            <a:avLst/>
          </a:prstGeom>
          <a:solidFill>
            <a:srgbClr val="72EA36"/>
          </a:solidFill>
          <a:ln>
            <a:solidFill>
              <a:schemeClr val="accent6"/>
            </a:solidFill>
          </a:ln>
        </p:spPr>
        <p:txBody>
          <a:bodyPr wrap="square" rtlCol="0">
            <a:spAutoFit/>
          </a:bodyPr>
          <a:lstStyle/>
          <a:p>
            <a:pPr lvl="0">
              <a:lnSpc>
                <a:spcPct val="90000"/>
              </a:lnSpc>
              <a:spcBef>
                <a:spcPts val="750"/>
              </a:spcBef>
              <a:buClr>
                <a:srgbClr val="B20533"/>
              </a:buClr>
            </a:pPr>
            <a:r>
              <a:rPr lang="et-EE" sz="2400" b="1" dirty="0" smtClean="0">
                <a:solidFill>
                  <a:schemeClr val="tx1"/>
                </a:solidFill>
                <a:latin typeface="Arial" panose="020B0604020202020204" pitchFamily="34" charset="0"/>
                <a:ea typeface="ＭＳ Ｐゴシック"/>
                <a:cs typeface="Arial" panose="020B0604020202020204" pitchFamily="34" charset="0"/>
              </a:rPr>
              <a:t>I.  Araabia </a:t>
            </a:r>
            <a:r>
              <a:rPr lang="et-EE" sz="2400" b="1" dirty="0" smtClean="0">
                <a:solidFill>
                  <a:schemeClr val="accent6"/>
                </a:solidFill>
                <a:latin typeface="Arial" panose="020B0604020202020204" pitchFamily="34" charset="0"/>
                <a:ea typeface="ＭＳ Ｐゴシック"/>
                <a:cs typeface="Arial" panose="020B0604020202020204" pitchFamily="34" charset="0"/>
              </a:rPr>
              <a:t>numbrid</a:t>
            </a:r>
            <a:r>
              <a:rPr lang="et-EE" sz="2400" b="1" dirty="0" smtClean="0">
                <a:solidFill>
                  <a:schemeClr val="tx1"/>
                </a:solidFill>
                <a:latin typeface="Arial" panose="020B0604020202020204" pitchFamily="34" charset="0"/>
                <a:ea typeface="ＭＳ Ｐゴシック"/>
                <a:cs typeface="Arial" panose="020B0604020202020204" pitchFamily="34" charset="0"/>
              </a:rPr>
              <a:t>: 	0</a:t>
            </a:r>
            <a:r>
              <a:rPr lang="et-EE" sz="2400" b="1" dirty="0">
                <a:solidFill>
                  <a:schemeClr val="tx1"/>
                </a:solidFill>
                <a:latin typeface="Arial" panose="020B0604020202020204" pitchFamily="34" charset="0"/>
                <a:ea typeface="ＭＳ Ｐゴシック"/>
                <a:cs typeface="Arial" panose="020B0604020202020204" pitchFamily="34" charset="0"/>
              </a:rPr>
              <a:t>, 1, 2 .. 9</a:t>
            </a:r>
          </a:p>
          <a:p>
            <a:pPr lvl="0">
              <a:lnSpc>
                <a:spcPct val="90000"/>
              </a:lnSpc>
              <a:spcBef>
                <a:spcPts val="750"/>
              </a:spcBef>
              <a:buClr>
                <a:srgbClr val="B20533"/>
              </a:buClr>
            </a:pPr>
            <a:r>
              <a:rPr lang="et-EE" sz="2400" b="1" dirty="0" smtClean="0">
                <a:solidFill>
                  <a:schemeClr val="tx1"/>
                </a:solidFill>
                <a:latin typeface="Arial" panose="020B0604020202020204" pitchFamily="34" charset="0"/>
                <a:ea typeface="ＭＳ Ｐゴシック"/>
                <a:cs typeface="Arial" panose="020B0604020202020204" pitchFamily="34" charset="0"/>
              </a:rPr>
              <a:t>II. </a:t>
            </a:r>
            <a:r>
              <a:rPr lang="et-EE" sz="2400" b="1" dirty="0">
                <a:solidFill>
                  <a:schemeClr val="tx1"/>
                </a:solidFill>
                <a:latin typeface="Arial" panose="020B0604020202020204" pitchFamily="34" charset="0"/>
                <a:ea typeface="ＭＳ Ｐゴシック"/>
                <a:cs typeface="Arial" panose="020B0604020202020204" pitchFamily="34" charset="0"/>
              </a:rPr>
              <a:t>Rooma </a:t>
            </a:r>
            <a:r>
              <a:rPr lang="et-EE" sz="2400" b="1" dirty="0" smtClean="0">
                <a:solidFill>
                  <a:schemeClr val="tx1"/>
                </a:solidFill>
                <a:latin typeface="Arial" panose="020B0604020202020204" pitchFamily="34" charset="0"/>
                <a:ea typeface="ＭＳ Ｐゴシック"/>
                <a:cs typeface="Arial" panose="020B0604020202020204" pitchFamily="34" charset="0"/>
              </a:rPr>
              <a:t> </a:t>
            </a:r>
            <a:r>
              <a:rPr lang="et-EE" sz="2400" b="1" dirty="0" smtClean="0">
                <a:solidFill>
                  <a:schemeClr val="accent6"/>
                </a:solidFill>
                <a:latin typeface="Arial" panose="020B0604020202020204" pitchFamily="34" charset="0"/>
                <a:ea typeface="ＭＳ Ｐゴシック"/>
                <a:cs typeface="Arial" panose="020B0604020202020204" pitchFamily="34" charset="0"/>
              </a:rPr>
              <a:t>numbrid</a:t>
            </a:r>
            <a:r>
              <a:rPr lang="et-EE" sz="2400" b="1" dirty="0" smtClean="0">
                <a:solidFill>
                  <a:schemeClr val="tx1"/>
                </a:solidFill>
                <a:latin typeface="Arial" panose="020B0604020202020204" pitchFamily="34" charset="0"/>
                <a:ea typeface="ＭＳ Ｐゴシック"/>
                <a:cs typeface="Arial" panose="020B0604020202020204" pitchFamily="34" charset="0"/>
              </a:rPr>
              <a:t>: 	I</a:t>
            </a:r>
            <a:r>
              <a:rPr lang="et-EE" sz="2400" b="1" dirty="0">
                <a:solidFill>
                  <a:schemeClr val="tx1"/>
                </a:solidFill>
                <a:latin typeface="Arial" panose="020B0604020202020204" pitchFamily="34" charset="0"/>
                <a:ea typeface="ＭＳ Ｐゴシック"/>
                <a:cs typeface="Arial" panose="020B0604020202020204" pitchFamily="34" charset="0"/>
              </a:rPr>
              <a:t>, </a:t>
            </a:r>
            <a:r>
              <a:rPr lang="et-EE" sz="2400" b="1" dirty="0" smtClean="0">
                <a:solidFill>
                  <a:schemeClr val="tx1"/>
                </a:solidFill>
                <a:latin typeface="Arial" panose="020B0604020202020204" pitchFamily="34" charset="0"/>
                <a:ea typeface="ＭＳ Ｐゴシック"/>
                <a:cs typeface="Arial" panose="020B0604020202020204" pitchFamily="34" charset="0"/>
              </a:rPr>
              <a:t>V</a:t>
            </a:r>
            <a:r>
              <a:rPr lang="et-EE" sz="2400" b="1" dirty="0">
                <a:solidFill>
                  <a:schemeClr val="tx1"/>
                </a:solidFill>
                <a:latin typeface="Arial" panose="020B0604020202020204" pitchFamily="34" charset="0"/>
                <a:ea typeface="ＭＳ Ｐゴシック"/>
                <a:cs typeface="Arial" panose="020B0604020202020204" pitchFamily="34" charset="0"/>
              </a:rPr>
              <a:t>, </a:t>
            </a:r>
            <a:r>
              <a:rPr lang="et-EE" sz="2400" b="1" dirty="0" smtClean="0">
                <a:solidFill>
                  <a:schemeClr val="tx1"/>
                </a:solidFill>
                <a:latin typeface="Arial" panose="020B0604020202020204" pitchFamily="34" charset="0"/>
                <a:ea typeface="ＭＳ Ｐゴシック"/>
                <a:cs typeface="Arial" panose="020B0604020202020204" pitchFamily="34" charset="0"/>
              </a:rPr>
              <a:t>X, L, C, D, M</a:t>
            </a:r>
          </a:p>
        </p:txBody>
      </p:sp>
      <p:sp>
        <p:nvSpPr>
          <p:cNvPr id="3" name="TextBox 2"/>
          <p:cNvSpPr txBox="1"/>
          <p:nvPr/>
        </p:nvSpPr>
        <p:spPr>
          <a:xfrm>
            <a:off x="755576" y="2564904"/>
            <a:ext cx="7848872" cy="461665"/>
          </a:xfrm>
          <a:prstGeom prst="rect">
            <a:avLst/>
          </a:prstGeom>
          <a:noFill/>
        </p:spPr>
        <p:txBody>
          <a:bodyPr wrap="square" rtlCol="0">
            <a:spAutoFit/>
          </a:bodyPr>
          <a:lstStyle/>
          <a:p>
            <a:r>
              <a:rPr lang="et-EE" sz="2400" dirty="0" smtClean="0">
                <a:solidFill>
                  <a:schemeClr val="tx1"/>
                </a:solidFill>
                <a:latin typeface="Arial" panose="020B0604020202020204" pitchFamily="34" charset="0"/>
                <a:ea typeface="ＭＳ Ｐゴシック"/>
                <a:cs typeface="Arial" panose="020B0604020202020204" pitchFamily="34" charset="0"/>
              </a:rPr>
              <a:t>„</a:t>
            </a:r>
            <a:r>
              <a:rPr lang="fi-FI" sz="2400" dirty="0" err="1" smtClean="0">
                <a:solidFill>
                  <a:schemeClr val="tx1"/>
                </a:solidFill>
                <a:latin typeface="Arial" panose="020B0604020202020204" pitchFamily="34" charset="0"/>
                <a:ea typeface="ＭＳ Ｐゴシック"/>
                <a:cs typeface="Arial" panose="020B0604020202020204" pitchFamily="34" charset="0"/>
              </a:rPr>
              <a:t>Oskab</a:t>
            </a:r>
            <a:r>
              <a:rPr lang="fi-FI" sz="2400" dirty="0" smtClean="0">
                <a:solidFill>
                  <a:schemeClr val="tx1"/>
                </a:solidFill>
                <a:latin typeface="Arial" panose="020B0604020202020204" pitchFamily="34" charset="0"/>
                <a:ea typeface="ＭＳ Ｐゴシック"/>
                <a:cs typeface="Arial" panose="020B0604020202020204" pitchFamily="34" charset="0"/>
              </a:rPr>
              <a:t> </a:t>
            </a:r>
            <a:r>
              <a:rPr lang="fi-FI" sz="2400" dirty="0" err="1">
                <a:solidFill>
                  <a:schemeClr val="tx1"/>
                </a:solidFill>
                <a:latin typeface="Arial" panose="020B0604020202020204" pitchFamily="34" charset="0"/>
                <a:ea typeface="ＭＳ Ｐゴシック"/>
                <a:cs typeface="Arial" panose="020B0604020202020204" pitchFamily="34" charset="0"/>
              </a:rPr>
              <a:t>araabia</a:t>
            </a:r>
            <a:r>
              <a:rPr lang="fi-FI" sz="2400" dirty="0">
                <a:solidFill>
                  <a:schemeClr val="tx1"/>
                </a:solidFill>
                <a:latin typeface="Arial" panose="020B0604020202020204" pitchFamily="34" charset="0"/>
                <a:ea typeface="ＭＳ Ｐゴシック"/>
                <a:cs typeface="Arial" panose="020B0604020202020204" pitchFamily="34" charset="0"/>
              </a:rPr>
              <a:t> ja Rooma </a:t>
            </a:r>
            <a:r>
              <a:rPr lang="fi-FI" sz="2400" dirty="0" err="1" smtClean="0">
                <a:solidFill>
                  <a:schemeClr val="tx1"/>
                </a:solidFill>
                <a:latin typeface="Arial" panose="020B0604020202020204" pitchFamily="34" charset="0"/>
                <a:ea typeface="ＭＳ Ｐゴシック"/>
                <a:cs typeface="Arial" panose="020B0604020202020204" pitchFamily="34" charset="0"/>
              </a:rPr>
              <a:t>numbreid</a:t>
            </a:r>
            <a:r>
              <a:rPr lang="et-EE" sz="2400" dirty="0" smtClean="0">
                <a:solidFill>
                  <a:schemeClr val="tx1"/>
                </a:solidFill>
                <a:latin typeface="Arial" panose="020B0604020202020204" pitchFamily="34" charset="0"/>
                <a:ea typeface="ＭＳ Ｐゴシック"/>
                <a:cs typeface="Arial" panose="020B0604020202020204" pitchFamily="34" charset="0"/>
              </a:rPr>
              <a:t>.“	</a:t>
            </a:r>
            <a:r>
              <a:rPr lang="et-EE" sz="2200" dirty="0" smtClean="0">
                <a:solidFill>
                  <a:schemeClr val="tx1"/>
                </a:solidFill>
                <a:latin typeface="Arial" panose="020B0604020202020204" pitchFamily="34" charset="0"/>
                <a:ea typeface="ＭＳ Ｐゴシック"/>
                <a:cs typeface="Arial" panose="020B0604020202020204" pitchFamily="34" charset="0"/>
              </a:rPr>
              <a:t>(</a:t>
            </a:r>
            <a:r>
              <a:rPr lang="et-EE" sz="2200" dirty="0" smtClean="0">
                <a:solidFill>
                  <a:schemeClr val="tx1"/>
                </a:solidFill>
                <a:latin typeface="Arial" panose="020B0604020202020204" pitchFamily="34" charset="0"/>
                <a:ea typeface="ＭＳ Ｐゴシック"/>
                <a:cs typeface="Arial" panose="020B0604020202020204" pitchFamily="34" charset="0"/>
              </a:rPr>
              <a:t>ÕS 2018)</a:t>
            </a:r>
            <a:endParaRPr lang="et-EE" sz="2200" dirty="0">
              <a:solidFill>
                <a:schemeClr val="tx1"/>
              </a:solidFill>
            </a:endParaRPr>
          </a:p>
        </p:txBody>
      </p:sp>
      <p:sp>
        <p:nvSpPr>
          <p:cNvPr id="8" name="TextBox 7"/>
          <p:cNvSpPr txBox="1"/>
          <p:nvPr/>
        </p:nvSpPr>
        <p:spPr>
          <a:xfrm>
            <a:off x="755576" y="4234502"/>
            <a:ext cx="5976664" cy="1055674"/>
          </a:xfrm>
          <a:prstGeom prst="rect">
            <a:avLst/>
          </a:prstGeom>
          <a:noFill/>
          <a:ln>
            <a:solidFill>
              <a:schemeClr val="accent6"/>
            </a:solidFill>
          </a:ln>
        </p:spPr>
        <p:txBody>
          <a:bodyPr wrap="square" rtlCol="0">
            <a:spAutoFit/>
          </a:bodyPr>
          <a:lstStyle/>
          <a:p>
            <a:pPr lvl="0">
              <a:lnSpc>
                <a:spcPct val="90000"/>
              </a:lnSpc>
              <a:spcBef>
                <a:spcPts val="750"/>
              </a:spcBef>
              <a:buClr>
                <a:srgbClr val="B20533"/>
              </a:buClr>
            </a:pPr>
            <a:r>
              <a:rPr lang="et-EE" sz="2800" b="1" i="1" dirty="0" smtClean="0">
                <a:solidFill>
                  <a:srgbClr val="0033CC"/>
                </a:solidFill>
                <a:latin typeface="Minion Pro" panose="02040503050201020203" pitchFamily="18" charset="0"/>
                <a:ea typeface="+mn-ea"/>
              </a:rPr>
              <a:t>arvsõna	</a:t>
            </a:r>
            <a:r>
              <a:rPr lang="et-EE" sz="2400" b="1" dirty="0" smtClean="0">
                <a:solidFill>
                  <a:schemeClr val="tx1"/>
                </a:solidFill>
                <a:latin typeface="Arial" panose="020B0604020202020204" pitchFamily="34" charset="0"/>
                <a:ea typeface="ＭＳ Ｐゴシック"/>
                <a:cs typeface="Arial" panose="020B0604020202020204" pitchFamily="34" charset="0"/>
              </a:rPr>
              <a:t>põhi</a:t>
            </a:r>
            <a:r>
              <a:rPr lang="et-EE" sz="2400" b="1" dirty="0" smtClean="0">
                <a:solidFill>
                  <a:schemeClr val="accent6"/>
                </a:solidFill>
                <a:latin typeface="Arial" panose="020B0604020202020204" pitchFamily="34" charset="0"/>
                <a:ea typeface="ＭＳ Ｐゴシック"/>
                <a:cs typeface="Arial" panose="020B0604020202020204" pitchFamily="34" charset="0"/>
              </a:rPr>
              <a:t>arv</a:t>
            </a:r>
            <a:r>
              <a:rPr lang="et-EE" sz="2400" dirty="0" smtClean="0">
                <a:solidFill>
                  <a:schemeClr val="tx1"/>
                </a:solidFill>
                <a:latin typeface="Arial" panose="020B0604020202020204" pitchFamily="34" charset="0"/>
                <a:ea typeface="ＭＳ Ｐゴシック"/>
                <a:cs typeface="Arial" panose="020B0604020202020204" pitchFamily="34" charset="0"/>
              </a:rPr>
              <a:t>sõna: </a:t>
            </a:r>
            <a:r>
              <a:rPr lang="et-EE" sz="2400" dirty="0" smtClean="0">
                <a:solidFill>
                  <a:schemeClr val="tx1"/>
                </a:solidFill>
                <a:latin typeface="Arial" panose="020B0604020202020204" pitchFamily="34" charset="0"/>
                <a:ea typeface="ＭＳ Ｐゴシック"/>
                <a:cs typeface="Arial" panose="020B0604020202020204" pitchFamily="34" charset="0"/>
              </a:rPr>
              <a:t>2023 </a:t>
            </a:r>
            <a:r>
              <a:rPr lang="et-EE" sz="2400" dirty="0" smtClean="0">
                <a:solidFill>
                  <a:schemeClr val="tx1"/>
                </a:solidFill>
                <a:latin typeface="Arial" panose="020B0604020202020204" pitchFamily="34" charset="0"/>
                <a:ea typeface="ＭＳ Ｐゴシック"/>
                <a:cs typeface="Arial" panose="020B0604020202020204" pitchFamily="34" charset="0"/>
              </a:rPr>
              <a:t>aastat</a:t>
            </a:r>
          </a:p>
          <a:p>
            <a:pPr lvl="0">
              <a:lnSpc>
                <a:spcPct val="90000"/>
              </a:lnSpc>
              <a:spcBef>
                <a:spcPts val="600"/>
              </a:spcBef>
              <a:buClr>
                <a:srgbClr val="B20533"/>
              </a:buClr>
            </a:pPr>
            <a:r>
              <a:rPr lang="et-EE" sz="2400" b="1" dirty="0" smtClean="0">
                <a:solidFill>
                  <a:srgbClr val="000000"/>
                </a:solidFill>
                <a:latin typeface="Arial" panose="020B0604020202020204" pitchFamily="34" charset="0"/>
                <a:ea typeface="ＭＳ Ｐゴシック"/>
                <a:cs typeface="Arial" panose="020B0604020202020204" pitchFamily="34" charset="0"/>
              </a:rPr>
              <a:t>		</a:t>
            </a:r>
            <a:r>
              <a:rPr lang="et-EE" sz="2400" b="1" dirty="0" smtClean="0">
                <a:solidFill>
                  <a:srgbClr val="000000"/>
                </a:solidFill>
                <a:latin typeface="Arial" panose="020B0604020202020204" pitchFamily="34" charset="0"/>
                <a:ea typeface="ＭＳ Ｐゴシック"/>
                <a:cs typeface="Arial" panose="020B0604020202020204" pitchFamily="34" charset="0"/>
              </a:rPr>
              <a:t>järg</a:t>
            </a:r>
            <a:r>
              <a:rPr lang="et-EE" sz="2400" b="1" dirty="0" smtClean="0">
                <a:solidFill>
                  <a:schemeClr val="accent6"/>
                </a:solidFill>
                <a:latin typeface="Arial" panose="020B0604020202020204" pitchFamily="34" charset="0"/>
                <a:ea typeface="ＭＳ Ｐゴシック"/>
                <a:cs typeface="Arial" panose="020B0604020202020204" pitchFamily="34" charset="0"/>
              </a:rPr>
              <a:t>arv</a:t>
            </a:r>
            <a:r>
              <a:rPr lang="et-EE" sz="2400" dirty="0" smtClean="0">
                <a:solidFill>
                  <a:srgbClr val="000000"/>
                </a:solidFill>
                <a:latin typeface="Arial" panose="020B0604020202020204" pitchFamily="34" charset="0"/>
                <a:ea typeface="ＭＳ Ｐゴシック"/>
                <a:cs typeface="Arial" panose="020B0604020202020204" pitchFamily="34" charset="0"/>
              </a:rPr>
              <a:t>sõna</a:t>
            </a:r>
            <a:r>
              <a:rPr lang="et-EE" sz="2400" dirty="0" smtClean="0">
                <a:solidFill>
                  <a:srgbClr val="000000"/>
                </a:solidFill>
                <a:latin typeface="Arial" panose="020B0604020202020204" pitchFamily="34" charset="0"/>
                <a:ea typeface="ＭＳ Ｐゴシック"/>
                <a:cs typeface="Arial" panose="020B0604020202020204" pitchFamily="34" charset="0"/>
              </a:rPr>
              <a:t>:	</a:t>
            </a:r>
            <a:r>
              <a:rPr lang="et-EE" sz="2400" dirty="0" smtClean="0">
                <a:solidFill>
                  <a:srgbClr val="000000"/>
                </a:solidFill>
                <a:latin typeface="Arial" panose="020B0604020202020204" pitchFamily="34" charset="0"/>
                <a:ea typeface="ＭＳ Ｐゴシック"/>
                <a:cs typeface="Arial" panose="020B0604020202020204" pitchFamily="34" charset="0"/>
              </a:rPr>
              <a:t> 2023</a:t>
            </a:r>
            <a:r>
              <a:rPr lang="et-EE" sz="3600" b="1" dirty="0" smtClean="0">
                <a:solidFill>
                  <a:schemeClr val="accent6"/>
                </a:solidFill>
                <a:latin typeface="Arial" panose="020B0604020202020204" pitchFamily="34" charset="0"/>
                <a:ea typeface="ＭＳ Ｐゴシック"/>
                <a:cs typeface="Arial" panose="020B0604020202020204" pitchFamily="34" charset="0"/>
              </a:rPr>
              <a:t>.</a:t>
            </a:r>
            <a:r>
              <a:rPr lang="et-EE" sz="2400" dirty="0" smtClean="0">
                <a:solidFill>
                  <a:srgbClr val="000000"/>
                </a:solidFill>
                <a:latin typeface="Arial" panose="020B0604020202020204" pitchFamily="34" charset="0"/>
                <a:ea typeface="ＭＳ Ｐゴシック"/>
                <a:cs typeface="Arial" panose="020B0604020202020204" pitchFamily="34" charset="0"/>
              </a:rPr>
              <a:t> </a:t>
            </a:r>
            <a:r>
              <a:rPr lang="et-EE" sz="2400" dirty="0" smtClean="0">
                <a:solidFill>
                  <a:srgbClr val="000000"/>
                </a:solidFill>
                <a:latin typeface="Arial" panose="020B0604020202020204" pitchFamily="34" charset="0"/>
                <a:ea typeface="ＭＳ Ｐゴシック"/>
                <a:cs typeface="Arial" panose="020B0604020202020204" pitchFamily="34" charset="0"/>
              </a:rPr>
              <a:t>aasta</a:t>
            </a:r>
            <a:endParaRPr lang="et-EE"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6732240" y="4839543"/>
            <a:ext cx="2016224" cy="461665"/>
          </a:xfrm>
          <a:prstGeom prst="rect">
            <a:avLst/>
          </a:prstGeom>
          <a:noFill/>
          <a:ln>
            <a:solidFill>
              <a:schemeClr val="accent6"/>
            </a:solidFill>
          </a:ln>
        </p:spPr>
        <p:txBody>
          <a:bodyPr wrap="square" rtlCol="0">
            <a:spAutoFit/>
          </a:bodyPr>
          <a:lstStyle/>
          <a:p>
            <a:r>
              <a:rPr lang="et-EE" sz="2400" dirty="0">
                <a:solidFill>
                  <a:srgbClr val="000000"/>
                </a:solidFill>
                <a:latin typeface="Arial" panose="020B0604020202020204" pitchFamily="34" charset="0"/>
                <a:ea typeface="ＭＳ Ｐゴシック"/>
                <a:cs typeface="Arial" panose="020B0604020202020204" pitchFamily="34" charset="0"/>
              </a:rPr>
              <a:t>a.D. </a:t>
            </a:r>
            <a:r>
              <a:rPr lang="et-EE" sz="2400" dirty="0" smtClean="0">
                <a:solidFill>
                  <a:srgbClr val="000000"/>
                </a:solidFill>
                <a:latin typeface="Arial" panose="020B0604020202020204" pitchFamily="34" charset="0"/>
                <a:ea typeface="ＭＳ Ｐゴシック"/>
                <a:cs typeface="Arial" panose="020B0604020202020204" pitchFamily="34" charset="0"/>
              </a:rPr>
              <a:t>MMXXIII</a:t>
            </a:r>
            <a:endParaRPr lang="et-EE" dirty="0"/>
          </a:p>
        </p:txBody>
      </p:sp>
      <p:sp>
        <p:nvSpPr>
          <p:cNvPr id="10" name="Pealkiri 1"/>
          <p:cNvSpPr>
            <a:spLocks noGrp="1"/>
          </p:cNvSpPr>
          <p:nvPr>
            <p:ph type="title"/>
          </p:nvPr>
        </p:nvSpPr>
        <p:spPr>
          <a:xfrm>
            <a:off x="395536" y="-27384"/>
            <a:ext cx="8223250" cy="1138240"/>
          </a:xfrm>
        </p:spPr>
        <p:txBody>
          <a:bodyPr/>
          <a:lstStyle/>
          <a:p>
            <a:r>
              <a:rPr lang="et-EE" sz="4000" dirty="0"/>
              <a:t>soovitusi ja selgitusi </a:t>
            </a:r>
            <a:r>
              <a:rPr lang="et-EE" sz="4000" dirty="0" smtClean="0"/>
              <a:t>?</a:t>
            </a:r>
            <a:endParaRPr lang="et-EE" sz="4000" dirty="0"/>
          </a:p>
        </p:txBody>
      </p:sp>
      <p:sp>
        <p:nvSpPr>
          <p:cNvPr id="11"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Tree>
    <p:extLst>
      <p:ext uri="{BB962C8B-B14F-4D97-AF65-F5344CB8AC3E}">
        <p14:creationId xmlns:p14="http://schemas.microsoft.com/office/powerpoint/2010/main" val="9910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2000"/>
                            </p:stCondLst>
                            <p:childTnLst>
                              <p:par>
                                <p:cTn id="8" presetID="22" presetClass="entr" presetSubtype="1" fill="hold" grpId="0" nodeType="after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2000"/>
                                        <p:tgtEl>
                                          <p:spTgt spid="7"/>
                                        </p:tgtEl>
                                      </p:cBhvr>
                                    </p:animEffect>
                                  </p:childTnLst>
                                </p:cTn>
                              </p:par>
                            </p:childTnLst>
                          </p:cTn>
                        </p:par>
                        <p:par>
                          <p:cTn id="11" fill="hold">
                            <p:stCondLst>
                              <p:cond delay="4750"/>
                            </p:stCondLst>
                            <p:childTnLst>
                              <p:par>
                                <p:cTn id="12" presetID="22" presetClass="entr" presetSubtype="1" fill="hold" grpId="0" nodeType="after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2000"/>
                                        <p:tgtEl>
                                          <p:spTgt spid="8"/>
                                        </p:tgtEl>
                                      </p:cBhvr>
                                    </p:animEffect>
                                  </p:childTnLst>
                                </p:cTn>
                              </p:par>
                            </p:childTnLst>
                          </p:cTn>
                        </p:par>
                        <p:par>
                          <p:cTn id="15" fill="hold">
                            <p:stCondLst>
                              <p:cond delay="7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95536" y="912647"/>
            <a:ext cx="8424936" cy="4676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eaLnBrk="1" fontAlgn="base" hangingPunct="1">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eaLnBrk="1" fontAlgn="base" hangingPunct="1">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eaLnBrk="1" fontAlgn="base" hangingPunct="1">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600"/>
              </a:spcBef>
              <a:spcAft>
                <a:spcPts val="600"/>
              </a:spcAft>
              <a:buNone/>
            </a:pPr>
            <a:r>
              <a:rPr lang="et-EE" sz="2400" b="1" dirty="0" smtClean="0">
                <a:solidFill>
                  <a:srgbClr val="0033CC"/>
                </a:solidFill>
              </a:rPr>
              <a:t>number 	</a:t>
            </a:r>
            <a:r>
              <a:rPr lang="et-EE" sz="2200" i="0" kern="0" dirty="0" smtClean="0">
                <a:solidFill>
                  <a:sysClr val="windowText" lastClr="000000"/>
                </a:solidFill>
                <a:latin typeface="Arial"/>
              </a:rPr>
              <a:t>(</a:t>
            </a:r>
            <a:r>
              <a:rPr lang="et-EE" sz="2200" i="0" kern="0" dirty="0">
                <a:solidFill>
                  <a:sysClr val="windowText" lastClr="000000"/>
                </a:solidFill>
                <a:latin typeface="Arial"/>
              </a:rPr>
              <a:t>10.07.2021, </a:t>
            </a:r>
            <a:r>
              <a:rPr lang="et-EE" sz="2200" i="0" u="sng" kern="0" dirty="0" smtClean="0">
                <a:solidFill>
                  <a:sysClr val="windowText" lastClr="000000"/>
                </a:solidFill>
                <a:latin typeface="Arial"/>
              </a:rPr>
              <a:t>16.08.2022</a:t>
            </a:r>
            <a:r>
              <a:rPr lang="et-EE" sz="2200" i="0" kern="0" dirty="0" smtClean="0">
                <a:solidFill>
                  <a:sysClr val="windowText" lastClr="000000"/>
                </a:solidFill>
                <a:latin typeface="Arial"/>
              </a:rPr>
              <a:t>, 31.03.2023)</a:t>
            </a:r>
            <a:endParaRPr lang="et-EE" sz="2400" b="1" dirty="0" smtClean="0">
              <a:solidFill>
                <a:srgbClr val="0033CC"/>
              </a:solidFill>
            </a:endParaRPr>
          </a:p>
          <a:p>
            <a:pPr marL="0" indent="0">
              <a:buNone/>
            </a:pPr>
            <a:r>
              <a:rPr lang="et-EE" sz="2400" i="0" dirty="0" smtClean="0"/>
              <a:t>„</a:t>
            </a:r>
            <a:r>
              <a:rPr lang="et-EE" sz="2400" b="1" i="0" dirty="0" smtClean="0"/>
              <a:t>1</a:t>
            </a:r>
            <a:r>
              <a:rPr lang="et-EE" sz="2400" i="0" dirty="0" smtClean="0"/>
              <a:t> </a:t>
            </a:r>
            <a:r>
              <a:rPr lang="et-EE" sz="2400" b="1" i="0" dirty="0">
                <a:solidFill>
                  <a:schemeClr val="bg2">
                    <a:lumMod val="75000"/>
                  </a:schemeClr>
                </a:solidFill>
              </a:rPr>
              <a:t>et</a:t>
            </a:r>
            <a:r>
              <a:rPr lang="et-EE" sz="2400" i="0" dirty="0"/>
              <a:t>  arvu tähistav sümbol, selle kirjamärk</a:t>
            </a:r>
          </a:p>
          <a:p>
            <a:pPr marL="0" indent="0">
              <a:buNone/>
            </a:pPr>
            <a:r>
              <a:rPr lang="et-EE" sz="2400" i="0" dirty="0" smtClean="0"/>
              <a:t>		</a:t>
            </a:r>
            <a:r>
              <a:rPr lang="et-EE" sz="2400" b="1" i="0" dirty="0" err="1" smtClean="0">
                <a:solidFill>
                  <a:schemeClr val="bg2">
                    <a:lumMod val="75000"/>
                  </a:schemeClr>
                </a:solidFill>
              </a:rPr>
              <a:t>fr</a:t>
            </a:r>
            <a:r>
              <a:rPr lang="et-EE" sz="2400" i="0" dirty="0" smtClean="0"/>
              <a:t> </a:t>
            </a:r>
            <a:r>
              <a:rPr lang="et-EE" sz="2400" i="0" dirty="0" err="1" smtClean="0">
                <a:solidFill>
                  <a:schemeClr val="accent6"/>
                </a:solidFill>
              </a:rPr>
              <a:t>chiffre</a:t>
            </a:r>
            <a:r>
              <a:rPr lang="et-EE" sz="2400" i="0" dirty="0" smtClean="0"/>
              <a:t>		</a:t>
            </a:r>
            <a:r>
              <a:rPr lang="et-EE" sz="2400" b="1" i="0" dirty="0" err="1" smtClean="0">
                <a:solidFill>
                  <a:schemeClr val="bg2">
                    <a:lumMod val="75000"/>
                  </a:schemeClr>
                </a:solidFill>
              </a:rPr>
              <a:t>ru</a:t>
            </a:r>
            <a:r>
              <a:rPr lang="et-EE" sz="2400" i="0" dirty="0" smtClean="0"/>
              <a:t> </a:t>
            </a:r>
            <a:r>
              <a:rPr lang="az-Cyrl-AZ" sz="2400" i="0" dirty="0" smtClean="0">
                <a:solidFill>
                  <a:schemeClr val="accent6"/>
                </a:solidFill>
              </a:rPr>
              <a:t>цифра</a:t>
            </a:r>
            <a:r>
              <a:rPr lang="et-EE" sz="2400" i="0" dirty="0"/>
              <a:t>		 </a:t>
            </a:r>
            <a:r>
              <a:rPr lang="et-EE" sz="2400" b="1" i="0" u="sng" dirty="0" err="1">
                <a:solidFill>
                  <a:schemeClr val="bg2">
                    <a:lumMod val="75000"/>
                  </a:schemeClr>
                </a:solidFill>
              </a:rPr>
              <a:t>uk</a:t>
            </a:r>
            <a:r>
              <a:rPr lang="et-EE" sz="2400" i="0" u="sng" dirty="0"/>
              <a:t> </a:t>
            </a:r>
            <a:r>
              <a:rPr lang="az-Cyrl-AZ" sz="2400" i="0" u="sng" dirty="0">
                <a:solidFill>
                  <a:schemeClr val="accent6"/>
                </a:solidFill>
              </a:rPr>
              <a:t>цифра</a:t>
            </a:r>
            <a:r>
              <a:rPr lang="az-Cyrl-AZ" sz="2400" i="0" u="sng" dirty="0"/>
              <a:t> </a:t>
            </a:r>
            <a:r>
              <a:rPr lang="et-EE" sz="2400" i="0" dirty="0" smtClean="0"/>
              <a:t>	</a:t>
            </a:r>
            <a:r>
              <a:rPr lang="et-EE" sz="2400" b="1" i="0" dirty="0">
                <a:solidFill>
                  <a:schemeClr val="bg2">
                    <a:lumMod val="75000"/>
                  </a:schemeClr>
                </a:solidFill>
              </a:rPr>
              <a:t>l</a:t>
            </a:r>
            <a:r>
              <a:rPr lang="et-EE" sz="2400" b="1" i="0" dirty="0" smtClean="0">
                <a:solidFill>
                  <a:schemeClr val="bg2">
                    <a:lumMod val="75000"/>
                  </a:schemeClr>
                </a:solidFill>
              </a:rPr>
              <a:t>ühend</a:t>
            </a:r>
            <a:r>
              <a:rPr lang="et-EE" sz="2400" i="0" dirty="0" smtClean="0"/>
              <a:t> </a:t>
            </a:r>
            <a:r>
              <a:rPr lang="et-EE" sz="2400" i="0" dirty="0" smtClean="0">
                <a:solidFill>
                  <a:schemeClr val="accent6"/>
                </a:solidFill>
              </a:rPr>
              <a:t>nr</a:t>
            </a:r>
          </a:p>
          <a:p>
            <a:pPr marL="0" indent="0">
              <a:buNone/>
            </a:pPr>
            <a:r>
              <a:rPr lang="et-EE" sz="2400" b="1" i="0" dirty="0" smtClean="0">
                <a:solidFill>
                  <a:schemeClr val="bg2">
                    <a:lumMod val="75000"/>
                  </a:schemeClr>
                </a:solidFill>
              </a:rPr>
              <a:t>Näited</a:t>
            </a:r>
            <a:r>
              <a:rPr lang="et-EE" sz="2400" i="0" dirty="0" smtClean="0"/>
              <a:t>	</a:t>
            </a:r>
            <a:r>
              <a:rPr lang="et-EE" sz="2400" i="0" dirty="0" smtClean="0"/>
              <a:t>Tähtedest </a:t>
            </a:r>
            <a:r>
              <a:rPr lang="et-EE" sz="2400" i="0" dirty="0"/>
              <a:t>ja numbritest koosnev </a:t>
            </a:r>
            <a:r>
              <a:rPr lang="et-EE" sz="2400" i="0" dirty="0" smtClean="0"/>
              <a:t>salasõna.</a:t>
            </a:r>
            <a:endParaRPr lang="et-EE" sz="2400" i="0" dirty="0"/>
          </a:p>
          <a:p>
            <a:pPr marL="0" indent="0">
              <a:buNone/>
            </a:pPr>
            <a:r>
              <a:rPr lang="et-EE" sz="2400" i="0" dirty="0" smtClean="0"/>
              <a:t>			</a:t>
            </a:r>
            <a:r>
              <a:rPr lang="et-EE" sz="2400" i="0" dirty="0" smtClean="0"/>
              <a:t>Summa numbritega.</a:t>
            </a:r>
            <a:r>
              <a:rPr lang="et-EE" sz="2400" i="0" dirty="0"/>
              <a:t>	</a:t>
            </a:r>
            <a:r>
              <a:rPr lang="et-EE" sz="2400" i="0" dirty="0">
                <a:solidFill>
                  <a:srgbClr val="FF0000"/>
                </a:solidFill>
              </a:rPr>
              <a:t>Numbrid ühest kümneni</a:t>
            </a:r>
            <a:r>
              <a:rPr lang="et-EE" sz="2400" i="0" dirty="0" smtClean="0">
                <a:solidFill>
                  <a:srgbClr val="FF0000"/>
                </a:solidFill>
              </a:rPr>
              <a:t>.</a:t>
            </a:r>
            <a:r>
              <a:rPr lang="et-EE" sz="2400" i="0" dirty="0" smtClean="0"/>
              <a:t>“</a:t>
            </a:r>
            <a:endParaRPr lang="et-EE" sz="2400" i="0" dirty="0" smtClean="0"/>
          </a:p>
          <a:p>
            <a:pPr marL="896938" indent="-896938">
              <a:buNone/>
            </a:pPr>
            <a:r>
              <a:rPr lang="et-EE" sz="2400" i="0" dirty="0" smtClean="0">
                <a:solidFill>
                  <a:schemeClr val="tx1"/>
                </a:solidFill>
              </a:rPr>
              <a:t>„</a:t>
            </a:r>
            <a:r>
              <a:rPr lang="et-EE" sz="2400" b="1" i="0" dirty="0" smtClean="0">
                <a:solidFill>
                  <a:schemeClr val="tx1"/>
                </a:solidFill>
              </a:rPr>
              <a:t>1.1 </a:t>
            </a:r>
            <a:r>
              <a:rPr lang="et-EE" sz="2400" b="1" i="0" dirty="0">
                <a:solidFill>
                  <a:schemeClr val="bg2">
                    <a:lumMod val="75000"/>
                  </a:schemeClr>
                </a:solidFill>
              </a:rPr>
              <a:t>et</a:t>
            </a:r>
            <a:r>
              <a:rPr lang="et-EE" sz="2400" b="1" i="0" dirty="0" smtClean="0">
                <a:solidFill>
                  <a:schemeClr val="tx1"/>
                </a:solidFill>
              </a:rPr>
              <a:t> </a:t>
            </a:r>
            <a:r>
              <a:rPr lang="et-EE" sz="2400" dirty="0" smtClean="0">
                <a:solidFill>
                  <a:schemeClr val="tx1"/>
                </a:solidFill>
              </a:rPr>
              <a:t>selline</a:t>
            </a:r>
            <a:r>
              <a:rPr lang="et-EE" sz="2400" i="0" dirty="0" smtClean="0">
                <a:solidFill>
                  <a:schemeClr val="tx1"/>
                </a:solidFill>
              </a:rPr>
              <a:t> </a:t>
            </a:r>
            <a:r>
              <a:rPr lang="et-EE" sz="2400" i="0" dirty="0">
                <a:solidFill>
                  <a:schemeClr val="tx1"/>
                </a:solidFill>
              </a:rPr>
              <a:t>sümbol, kirjamärk või nende rühm, mida kasutatakse millegi tuvastamiseks või </a:t>
            </a:r>
            <a:r>
              <a:rPr lang="et-EE" sz="2400" i="0" dirty="0" err="1" smtClean="0">
                <a:solidFill>
                  <a:schemeClr val="tx1"/>
                </a:solidFill>
              </a:rPr>
              <a:t>registreeri-miseks</a:t>
            </a:r>
            <a:r>
              <a:rPr lang="et-EE" sz="2400" i="0" dirty="0" smtClean="0">
                <a:solidFill>
                  <a:schemeClr val="tx1"/>
                </a:solidFill>
              </a:rPr>
              <a:t> </a:t>
            </a:r>
            <a:r>
              <a:rPr lang="et-EE" sz="2400" i="0" dirty="0">
                <a:solidFill>
                  <a:schemeClr val="tx1"/>
                </a:solidFill>
              </a:rPr>
              <a:t>mingis järjestuses, süsteemis, sarjas vm</a:t>
            </a:r>
          </a:p>
          <a:p>
            <a:pPr marL="0" indent="0">
              <a:buNone/>
            </a:pPr>
            <a:r>
              <a:rPr lang="et-EE" sz="2400" b="1" i="0" dirty="0" smtClean="0">
                <a:solidFill>
                  <a:schemeClr val="tx1"/>
                </a:solidFill>
              </a:rPr>
              <a:t>		</a:t>
            </a:r>
            <a:r>
              <a:rPr lang="et-EE" sz="2400" b="1" i="0" dirty="0" err="1" smtClean="0">
                <a:solidFill>
                  <a:schemeClr val="bg2">
                    <a:lumMod val="75000"/>
                  </a:schemeClr>
                </a:solidFill>
              </a:rPr>
              <a:t>fr</a:t>
            </a:r>
            <a:r>
              <a:rPr lang="et-EE" sz="2400" b="1" i="0" dirty="0" smtClean="0">
                <a:solidFill>
                  <a:schemeClr val="tx1"/>
                </a:solidFill>
              </a:rPr>
              <a:t> </a:t>
            </a:r>
            <a:r>
              <a:rPr lang="et-EE" sz="2400" i="0" dirty="0" err="1" smtClean="0">
                <a:solidFill>
                  <a:schemeClr val="accent6"/>
                </a:solidFill>
              </a:rPr>
              <a:t>numéro</a:t>
            </a:r>
            <a:r>
              <a:rPr lang="et-EE" sz="2400" b="1" i="0" dirty="0" smtClean="0">
                <a:solidFill>
                  <a:schemeClr val="tx1"/>
                </a:solidFill>
              </a:rPr>
              <a:t>		</a:t>
            </a:r>
            <a:r>
              <a:rPr lang="et-EE" sz="2400" b="1" i="0" dirty="0" err="1" smtClean="0">
                <a:solidFill>
                  <a:schemeClr val="bg2">
                    <a:lumMod val="75000"/>
                  </a:schemeClr>
                </a:solidFill>
              </a:rPr>
              <a:t>ru</a:t>
            </a:r>
            <a:r>
              <a:rPr lang="et-EE" sz="2400" b="1" i="0" dirty="0" smtClean="0">
                <a:solidFill>
                  <a:schemeClr val="tx1"/>
                </a:solidFill>
              </a:rPr>
              <a:t> </a:t>
            </a:r>
            <a:r>
              <a:rPr lang="az-Cyrl-AZ" sz="2400" i="0" dirty="0" smtClean="0">
                <a:solidFill>
                  <a:schemeClr val="accent6"/>
                </a:solidFill>
              </a:rPr>
              <a:t>номер</a:t>
            </a:r>
            <a:r>
              <a:rPr lang="et-EE" sz="2400" i="0" dirty="0">
                <a:solidFill>
                  <a:schemeClr val="accent6"/>
                </a:solidFill>
              </a:rPr>
              <a:t>		 </a:t>
            </a:r>
            <a:r>
              <a:rPr lang="et-EE" sz="2400" b="1" i="0" u="sng" dirty="0" err="1">
                <a:solidFill>
                  <a:schemeClr val="bg2">
                    <a:lumMod val="75000"/>
                  </a:schemeClr>
                </a:solidFill>
              </a:rPr>
              <a:t>uk</a:t>
            </a:r>
            <a:r>
              <a:rPr lang="et-EE" sz="2400" i="0" u="sng" dirty="0">
                <a:solidFill>
                  <a:schemeClr val="accent6"/>
                </a:solidFill>
              </a:rPr>
              <a:t> </a:t>
            </a:r>
            <a:r>
              <a:rPr lang="az-Cyrl-AZ" sz="2400" i="0" u="sng" dirty="0">
                <a:solidFill>
                  <a:schemeClr val="accent6"/>
                </a:solidFill>
              </a:rPr>
              <a:t>номер</a:t>
            </a:r>
            <a:r>
              <a:rPr lang="az-Cyrl-AZ" sz="2400" i="0" dirty="0">
                <a:solidFill>
                  <a:schemeClr val="accent6"/>
                </a:solidFill>
              </a:rPr>
              <a:t> </a:t>
            </a:r>
          </a:p>
          <a:p>
            <a:pPr marL="0" indent="0">
              <a:buNone/>
            </a:pPr>
            <a:r>
              <a:rPr lang="et-EE" sz="2400" b="1" i="0" dirty="0" smtClean="0">
                <a:solidFill>
                  <a:schemeClr val="bg2">
                    <a:lumMod val="75000"/>
                  </a:schemeClr>
                </a:solidFill>
              </a:rPr>
              <a:t>Näited</a:t>
            </a:r>
            <a:r>
              <a:rPr lang="et-EE" sz="2400" b="1" i="0" dirty="0" smtClean="0">
                <a:solidFill>
                  <a:schemeClr val="tx1"/>
                </a:solidFill>
              </a:rPr>
              <a:t>	</a:t>
            </a:r>
            <a:r>
              <a:rPr lang="et-EE" sz="2400" i="0" dirty="0" smtClean="0">
                <a:solidFill>
                  <a:schemeClr val="tx1"/>
                </a:solidFill>
              </a:rPr>
              <a:t>Korter </a:t>
            </a:r>
            <a:r>
              <a:rPr lang="et-EE" sz="2400" i="0" dirty="0">
                <a:solidFill>
                  <a:schemeClr val="tx1"/>
                </a:solidFill>
              </a:rPr>
              <a:t>number </a:t>
            </a:r>
            <a:r>
              <a:rPr lang="et-EE" sz="2400" i="0" dirty="0" smtClean="0">
                <a:solidFill>
                  <a:schemeClr val="tx1"/>
                </a:solidFill>
              </a:rPr>
              <a:t>29.	Helista </a:t>
            </a:r>
            <a:r>
              <a:rPr lang="et-EE" sz="2400" i="0" dirty="0">
                <a:solidFill>
                  <a:schemeClr val="tx1"/>
                </a:solidFill>
              </a:rPr>
              <a:t>numbril 112.</a:t>
            </a:r>
          </a:p>
          <a:p>
            <a:pPr marL="0" indent="0">
              <a:buNone/>
            </a:pPr>
            <a:r>
              <a:rPr lang="et-EE" sz="2400" i="0" dirty="0" smtClean="0">
                <a:solidFill>
                  <a:schemeClr val="tx1"/>
                </a:solidFill>
              </a:rPr>
              <a:t>			</a:t>
            </a:r>
            <a:r>
              <a:rPr lang="et-EE" sz="2400" i="0" dirty="0" smtClean="0">
                <a:solidFill>
                  <a:schemeClr val="tx1"/>
                </a:solidFill>
              </a:rPr>
              <a:t>Võistleja </a:t>
            </a:r>
            <a:r>
              <a:rPr lang="et-EE" sz="2400" i="0" dirty="0">
                <a:solidFill>
                  <a:schemeClr val="tx1"/>
                </a:solidFill>
              </a:rPr>
              <a:t>number 135</a:t>
            </a:r>
            <a:r>
              <a:rPr lang="et-EE" sz="2400" i="0" dirty="0" smtClean="0">
                <a:solidFill>
                  <a:schemeClr val="tx1"/>
                </a:solidFill>
              </a:rPr>
              <a:t>.“</a:t>
            </a:r>
            <a:endParaRPr lang="et-EE" sz="2400" i="0" dirty="0" smtClean="0">
              <a:solidFill>
                <a:schemeClr val="tx1"/>
              </a:solidFill>
            </a:endParaRPr>
          </a:p>
        </p:txBody>
      </p:sp>
      <p:sp>
        <p:nvSpPr>
          <p:cNvPr id="5" name="TextBox 4"/>
          <p:cNvSpPr txBox="1"/>
          <p:nvPr/>
        </p:nvSpPr>
        <p:spPr>
          <a:xfrm>
            <a:off x="395536" y="5661248"/>
            <a:ext cx="4608512" cy="400110"/>
          </a:xfrm>
          <a:prstGeom prst="rect">
            <a:avLst/>
          </a:prstGeom>
          <a:solidFill>
            <a:schemeClr val="accent6">
              <a:lumMod val="20000"/>
              <a:lumOff val="80000"/>
            </a:schemeClr>
          </a:solidFill>
        </p:spPr>
        <p:txBody>
          <a:bodyPr wrap="square" rtlCol="0">
            <a:spAutoFit/>
          </a:bodyPr>
          <a:lstStyle/>
          <a:p>
            <a:pPr lvl="0" algn="ctr" defTabSz="914400">
              <a:spcBef>
                <a:spcPts val="600"/>
              </a:spcBef>
              <a:buClrTx/>
              <a:buSzTx/>
            </a:pPr>
            <a:r>
              <a:rPr lang="et-EE" sz="2000" dirty="0">
                <a:solidFill>
                  <a:prstClr val="black"/>
                </a:solidFill>
                <a:latin typeface="Arial" pitchFamily="34" charset="0"/>
                <a:ea typeface="ＭＳ Ｐゴシック"/>
              </a:rPr>
              <a:t>(EKI ühendsõnastik </a:t>
            </a:r>
            <a:r>
              <a:rPr lang="et-EE" sz="2000" b="1" i="1" dirty="0" smtClean="0">
                <a:solidFill>
                  <a:prstClr val="black"/>
                </a:solidFill>
                <a:latin typeface="Arial" pitchFamily="34" charset="0"/>
                <a:ea typeface="ＭＳ Ｐゴシック"/>
              </a:rPr>
              <a:t>2021</a:t>
            </a:r>
            <a:r>
              <a:rPr lang="et-EE" sz="2000" b="1" dirty="0" smtClean="0">
                <a:solidFill>
                  <a:prstClr val="black"/>
                </a:solidFill>
                <a:latin typeface="Arial" pitchFamily="34" charset="0"/>
                <a:ea typeface="ＭＳ Ｐゴシック"/>
              </a:rPr>
              <a:t>, </a:t>
            </a:r>
            <a:r>
              <a:rPr lang="et-EE" sz="2000" b="1" u="sng" dirty="0" smtClean="0">
                <a:solidFill>
                  <a:prstClr val="black"/>
                </a:solidFill>
                <a:latin typeface="Arial" pitchFamily="34" charset="0"/>
                <a:ea typeface="ＭＳ Ｐゴシック"/>
              </a:rPr>
              <a:t>2022</a:t>
            </a:r>
            <a:r>
              <a:rPr lang="et-EE" sz="2000" b="1" dirty="0" smtClean="0">
                <a:solidFill>
                  <a:prstClr val="black"/>
                </a:solidFill>
                <a:latin typeface="Arial" pitchFamily="34" charset="0"/>
                <a:ea typeface="ＭＳ Ｐゴシック"/>
              </a:rPr>
              <a:t>, 2023</a:t>
            </a:r>
            <a:r>
              <a:rPr lang="et-EE" sz="2000" dirty="0" smtClean="0">
                <a:solidFill>
                  <a:prstClr val="black"/>
                </a:solidFill>
                <a:latin typeface="Arial" pitchFamily="34" charset="0"/>
                <a:ea typeface="ＭＳ Ｐゴシック"/>
              </a:rPr>
              <a:t>)</a:t>
            </a:r>
            <a:endParaRPr lang="et-EE" sz="2000" dirty="0">
              <a:solidFill>
                <a:prstClr val="black"/>
              </a:solidFill>
              <a:latin typeface="Arial" pitchFamily="34" charset="0"/>
              <a:ea typeface="ＭＳ Ｐゴシック"/>
            </a:endParaRPr>
          </a:p>
        </p:txBody>
      </p:sp>
      <p:sp>
        <p:nvSpPr>
          <p:cNvPr id="7" name="Pealkiri 1"/>
          <p:cNvSpPr>
            <a:spLocks noGrp="1"/>
          </p:cNvSpPr>
          <p:nvPr>
            <p:ph type="title"/>
          </p:nvPr>
        </p:nvSpPr>
        <p:spPr>
          <a:xfrm>
            <a:off x="395536" y="-27384"/>
            <a:ext cx="8223250" cy="1138240"/>
          </a:xfrm>
        </p:spPr>
        <p:txBody>
          <a:bodyPr/>
          <a:lstStyle/>
          <a:p>
            <a:r>
              <a:rPr lang="et-EE" sz="4000" dirty="0"/>
              <a:t>soovitusi ja selgitusi </a:t>
            </a:r>
            <a:r>
              <a:rPr lang="et-EE" sz="4000" dirty="0" smtClean="0"/>
              <a:t>?</a:t>
            </a:r>
            <a:endParaRPr lang="et-EE" sz="4000" dirty="0"/>
          </a:p>
        </p:txBody>
      </p:sp>
      <p:sp>
        <p:nvSpPr>
          <p:cNvPr id="8"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Tree>
    <p:extLst>
      <p:ext uri="{BB962C8B-B14F-4D97-AF65-F5344CB8AC3E}">
        <p14:creationId xmlns:p14="http://schemas.microsoft.com/office/powerpoint/2010/main" val="43299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up)">
                                      <p:cBhvr>
                                        <p:cTn id="7" dur="10"/>
                                        <p:tgtEl>
                                          <p:spTgt spid="9">
                                            <p:txEl>
                                              <p:pRg st="1" end="1"/>
                                            </p:txEl>
                                          </p:spTgt>
                                        </p:tgtEl>
                                      </p:cBhvr>
                                    </p:animEffect>
                                  </p:childTnLst>
                                </p:cTn>
                              </p:par>
                            </p:childTnLst>
                          </p:cTn>
                        </p:par>
                        <p:par>
                          <p:cTn id="8" fill="hold">
                            <p:stCondLst>
                              <p:cond delay="510"/>
                            </p:stCondLst>
                            <p:childTnLst>
                              <p:par>
                                <p:cTn id="9" presetID="22" presetClass="entr" presetSubtype="1" fill="hold" nodeType="afterEffect">
                                  <p:stCondLst>
                                    <p:cond delay="50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up)">
                                      <p:cBhvr>
                                        <p:cTn id="11" dur="10"/>
                                        <p:tgtEl>
                                          <p:spTgt spid="9">
                                            <p:txEl>
                                              <p:pRg st="2" end="2"/>
                                            </p:txEl>
                                          </p:spTgt>
                                        </p:tgtEl>
                                      </p:cBhvr>
                                    </p:animEffect>
                                  </p:childTnLst>
                                </p:cTn>
                              </p:par>
                            </p:childTnLst>
                          </p:cTn>
                        </p:par>
                        <p:par>
                          <p:cTn id="12" fill="hold">
                            <p:stCondLst>
                              <p:cond delay="1020"/>
                            </p:stCondLst>
                            <p:childTnLst>
                              <p:par>
                                <p:cTn id="13" presetID="22" presetClass="entr" presetSubtype="1" fill="hold" nodeType="afterEffect">
                                  <p:stCondLst>
                                    <p:cond delay="50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up)">
                                      <p:cBhvr>
                                        <p:cTn id="15" dur="10"/>
                                        <p:tgtEl>
                                          <p:spTgt spid="9">
                                            <p:txEl>
                                              <p:pRg st="3" end="3"/>
                                            </p:txEl>
                                          </p:spTgt>
                                        </p:tgtEl>
                                      </p:cBhvr>
                                    </p:animEffect>
                                  </p:childTnLst>
                                </p:cTn>
                              </p:par>
                            </p:childTnLst>
                          </p:cTn>
                        </p:par>
                        <p:par>
                          <p:cTn id="16" fill="hold">
                            <p:stCondLst>
                              <p:cond delay="1530"/>
                            </p:stCondLst>
                            <p:childTnLst>
                              <p:par>
                                <p:cTn id="17" presetID="22" presetClass="entr" presetSubtype="1" fill="hold" nodeType="afterEffect">
                                  <p:stCondLst>
                                    <p:cond delay="5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up)">
                                      <p:cBhvr>
                                        <p:cTn id="19" dur="10"/>
                                        <p:tgtEl>
                                          <p:spTgt spid="9">
                                            <p:txEl>
                                              <p:pRg st="4" end="4"/>
                                            </p:txEl>
                                          </p:spTgt>
                                        </p:tgtEl>
                                      </p:cBhvr>
                                    </p:animEffect>
                                  </p:childTnLst>
                                </p:cTn>
                              </p:par>
                            </p:childTnLst>
                          </p:cTn>
                        </p:par>
                        <p:par>
                          <p:cTn id="20" fill="hold">
                            <p:stCondLst>
                              <p:cond delay="2040"/>
                            </p:stCondLst>
                            <p:childTnLst>
                              <p:par>
                                <p:cTn id="21" presetID="22" presetClass="entr" presetSubtype="1" fill="hold" nodeType="afterEffect">
                                  <p:stCondLst>
                                    <p:cond delay="50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wipe(up)">
                                      <p:cBhvr>
                                        <p:cTn id="23" dur="10"/>
                                        <p:tgtEl>
                                          <p:spTgt spid="9">
                                            <p:txEl>
                                              <p:pRg st="5" end="5"/>
                                            </p:txEl>
                                          </p:spTgt>
                                        </p:tgtEl>
                                      </p:cBhvr>
                                    </p:animEffect>
                                  </p:childTnLst>
                                </p:cTn>
                              </p:par>
                            </p:childTnLst>
                          </p:cTn>
                        </p:par>
                        <p:par>
                          <p:cTn id="24" fill="hold">
                            <p:stCondLst>
                              <p:cond delay="2550"/>
                            </p:stCondLst>
                            <p:childTnLst>
                              <p:par>
                                <p:cTn id="25" presetID="22" presetClass="entr" presetSubtype="1" fill="hold" nodeType="afterEffect">
                                  <p:stCondLst>
                                    <p:cond delay="50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wipe(up)">
                                      <p:cBhvr>
                                        <p:cTn id="27" dur="10"/>
                                        <p:tgtEl>
                                          <p:spTgt spid="9">
                                            <p:txEl>
                                              <p:pRg st="6" end="6"/>
                                            </p:txEl>
                                          </p:spTgt>
                                        </p:tgtEl>
                                      </p:cBhvr>
                                    </p:animEffect>
                                  </p:childTnLst>
                                </p:cTn>
                              </p:par>
                            </p:childTnLst>
                          </p:cTn>
                        </p:par>
                        <p:par>
                          <p:cTn id="28" fill="hold">
                            <p:stCondLst>
                              <p:cond delay="3060"/>
                            </p:stCondLst>
                            <p:childTnLst>
                              <p:par>
                                <p:cTn id="29" presetID="22" presetClass="entr" presetSubtype="1" fill="hold" nodeType="afterEffect">
                                  <p:stCondLst>
                                    <p:cond delay="50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wipe(up)">
                                      <p:cBhvr>
                                        <p:cTn id="31" dur="10"/>
                                        <p:tgtEl>
                                          <p:spTgt spid="9">
                                            <p:txEl>
                                              <p:pRg st="7" end="7"/>
                                            </p:txEl>
                                          </p:spTgt>
                                        </p:tgtEl>
                                      </p:cBhvr>
                                    </p:animEffect>
                                  </p:childTnLst>
                                </p:cTn>
                              </p:par>
                            </p:childTnLst>
                          </p:cTn>
                        </p:par>
                        <p:par>
                          <p:cTn id="32" fill="hold">
                            <p:stCondLst>
                              <p:cond delay="3570"/>
                            </p:stCondLst>
                            <p:childTnLst>
                              <p:par>
                                <p:cTn id="33" presetID="22" presetClass="entr" presetSubtype="1" fill="hold" nodeType="afterEffect">
                                  <p:stCondLst>
                                    <p:cond delay="50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up)">
                                      <p:cBhvr>
                                        <p:cTn id="35" dur="1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95536" y="840638"/>
            <a:ext cx="8496944" cy="201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eaLnBrk="1" fontAlgn="base" hangingPunct="1">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eaLnBrk="1" fontAlgn="base" hangingPunct="1">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eaLnBrk="1" fontAlgn="base" hangingPunct="1">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t-EE" sz="2400" b="1" dirty="0" smtClean="0">
                <a:solidFill>
                  <a:srgbClr val="0033CC"/>
                </a:solidFill>
              </a:rPr>
              <a:t>number</a:t>
            </a:r>
          </a:p>
          <a:p>
            <a:pPr marL="0" indent="0">
              <a:lnSpc>
                <a:spcPct val="80000"/>
              </a:lnSpc>
              <a:buNone/>
            </a:pPr>
            <a:r>
              <a:rPr lang="et-EE" sz="2400" b="1" i="0" dirty="0" smtClean="0"/>
              <a:t>„1.3 </a:t>
            </a:r>
            <a:r>
              <a:rPr lang="et-EE" sz="2400" b="1" i="0" dirty="0" smtClean="0">
                <a:solidFill>
                  <a:schemeClr val="bg2">
                    <a:lumMod val="75000"/>
                  </a:schemeClr>
                </a:solidFill>
              </a:rPr>
              <a:t>et</a:t>
            </a:r>
            <a:r>
              <a:rPr lang="et-EE" sz="2400" b="1" i="0" dirty="0" smtClean="0"/>
              <a:t>	</a:t>
            </a:r>
            <a:r>
              <a:rPr lang="et-EE" sz="2400" i="0" dirty="0" smtClean="0"/>
              <a:t>(arvu </a:t>
            </a:r>
            <a:r>
              <a:rPr lang="et-EE" sz="2400" i="0" dirty="0"/>
              <a:t>kohta)</a:t>
            </a:r>
          </a:p>
          <a:p>
            <a:pPr marL="0" indent="0">
              <a:buNone/>
            </a:pPr>
            <a:r>
              <a:rPr lang="et-EE" sz="2400" b="1" i="0" dirty="0">
                <a:solidFill>
                  <a:schemeClr val="bg2">
                    <a:lumMod val="75000"/>
                  </a:schemeClr>
                </a:solidFill>
              </a:rPr>
              <a:t>Sünonüümid</a:t>
            </a:r>
            <a:r>
              <a:rPr lang="et-EE" sz="2400" i="0" dirty="0"/>
              <a:t> </a:t>
            </a:r>
            <a:r>
              <a:rPr lang="et-EE" sz="2400" i="0" dirty="0">
                <a:solidFill>
                  <a:schemeClr val="accent6"/>
                </a:solidFill>
              </a:rPr>
              <a:t>arv</a:t>
            </a:r>
            <a:r>
              <a:rPr lang="et-EE" sz="2400" i="0" dirty="0" smtClean="0"/>
              <a:t>				</a:t>
            </a:r>
            <a:r>
              <a:rPr lang="et-EE" sz="2400" b="1" i="0" dirty="0" err="1">
                <a:solidFill>
                  <a:schemeClr val="bg2">
                    <a:lumMod val="75000"/>
                  </a:schemeClr>
                </a:solidFill>
              </a:rPr>
              <a:t>ru</a:t>
            </a:r>
            <a:r>
              <a:rPr lang="et-EE" sz="2400" i="0" dirty="0" smtClean="0"/>
              <a:t> </a:t>
            </a:r>
            <a:r>
              <a:rPr lang="az-Cyrl-AZ" sz="2400" i="0" dirty="0">
                <a:solidFill>
                  <a:schemeClr val="accent6"/>
                </a:solidFill>
              </a:rPr>
              <a:t>число</a:t>
            </a:r>
          </a:p>
          <a:p>
            <a:pPr marL="0" indent="0">
              <a:buNone/>
            </a:pPr>
            <a:r>
              <a:rPr lang="et-EE" sz="2400" b="1" i="0" dirty="0">
                <a:solidFill>
                  <a:schemeClr val="bg2">
                    <a:lumMod val="75000"/>
                  </a:schemeClr>
                </a:solidFill>
              </a:rPr>
              <a:t>Hea teada </a:t>
            </a:r>
            <a:r>
              <a:rPr lang="et-EE" sz="2400" i="0" dirty="0" smtClean="0"/>
              <a:t>	</a:t>
            </a:r>
            <a:r>
              <a:rPr lang="et-EE" sz="2400" b="1" i="0" dirty="0" smtClean="0">
                <a:solidFill>
                  <a:schemeClr val="bg2">
                    <a:lumMod val="75000"/>
                  </a:schemeClr>
                </a:solidFill>
              </a:rPr>
              <a:t>et 	</a:t>
            </a:r>
            <a:r>
              <a:rPr lang="et-EE" sz="2400" i="0" dirty="0" smtClean="0"/>
              <a:t>Matemaatikaterminina </a:t>
            </a:r>
            <a:r>
              <a:rPr lang="et-EE" sz="2400" i="0" dirty="0"/>
              <a:t>on kasutusel arv.</a:t>
            </a:r>
          </a:p>
          <a:p>
            <a:pPr marL="0" indent="0">
              <a:buNone/>
            </a:pPr>
            <a:r>
              <a:rPr lang="et-EE" sz="2400" b="1" i="0" dirty="0" smtClean="0">
                <a:solidFill>
                  <a:schemeClr val="bg2">
                    <a:lumMod val="75000"/>
                  </a:schemeClr>
                </a:solidFill>
              </a:rPr>
              <a:t>Näited  </a:t>
            </a:r>
            <a:r>
              <a:rPr lang="et-EE" sz="2400" i="0" dirty="0" smtClean="0">
                <a:solidFill>
                  <a:srgbClr val="FF0000"/>
                </a:solidFill>
              </a:rPr>
              <a:t>Kahekohalised numbrid.	Kolm </a:t>
            </a:r>
            <a:r>
              <a:rPr lang="et-EE" sz="2400" i="0" dirty="0">
                <a:solidFill>
                  <a:srgbClr val="FF0000"/>
                </a:solidFill>
              </a:rPr>
              <a:t>on maagiline number</a:t>
            </a:r>
            <a:r>
              <a:rPr lang="et-EE" sz="2400" i="0" dirty="0" smtClean="0">
                <a:solidFill>
                  <a:srgbClr val="FF0000"/>
                </a:solidFill>
              </a:rPr>
              <a:t>.</a:t>
            </a:r>
            <a:r>
              <a:rPr lang="et-EE" sz="2400" i="0" dirty="0" smtClean="0">
                <a:solidFill>
                  <a:schemeClr val="tx1"/>
                </a:solidFill>
              </a:rPr>
              <a:t>“</a:t>
            </a:r>
          </a:p>
        </p:txBody>
      </p:sp>
      <p:sp>
        <p:nvSpPr>
          <p:cNvPr id="5" name="Ristkülik 4"/>
          <p:cNvSpPr/>
          <p:nvPr/>
        </p:nvSpPr>
        <p:spPr>
          <a:xfrm rot="20885675">
            <a:off x="8172401" y="1704815"/>
            <a:ext cx="504055" cy="720000"/>
          </a:xfrm>
          <a:prstGeom prst="rect">
            <a:avLst/>
          </a:prstGeom>
          <a:solidFill>
            <a:srgbClr val="FFFF00"/>
          </a:solidFill>
        </p:spPr>
        <p:txBody>
          <a:bodyPr wrap="square" lIns="91440" tIns="45720" rIns="91440" bIns="45720">
            <a:spAutoFit/>
          </a:bodyPr>
          <a:lstStyle/>
          <a:p>
            <a:pPr algn="ctr"/>
            <a:r>
              <a:rPr lang="et-EE"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t-EE"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323528" y="3356992"/>
            <a:ext cx="8568952" cy="2539157"/>
          </a:xfrm>
          <a:prstGeom prst="rect">
            <a:avLst/>
          </a:prstGeom>
          <a:noFill/>
        </p:spPr>
        <p:txBody>
          <a:bodyPr wrap="square" rtlCol="0">
            <a:spAutoFit/>
          </a:bodyPr>
          <a:lstStyle/>
          <a:p>
            <a:pPr>
              <a:spcBef>
                <a:spcPts val="600"/>
              </a:spcBef>
            </a:pPr>
            <a:r>
              <a:rPr lang="et-EE" sz="2400" dirty="0" smtClean="0">
                <a:solidFill>
                  <a:schemeClr val="tx1"/>
                </a:solidFill>
                <a:latin typeface="Arial" panose="020B0604020202020204" pitchFamily="34" charset="0"/>
                <a:cs typeface="Arial" panose="020B0604020202020204" pitchFamily="34" charset="0"/>
              </a:rPr>
              <a:t>„</a:t>
            </a:r>
            <a:r>
              <a:rPr lang="et-EE" sz="2400" b="1" dirty="0" smtClean="0">
                <a:solidFill>
                  <a:schemeClr val="tx1"/>
                </a:solidFill>
                <a:latin typeface="Arial" panose="020B0604020202020204" pitchFamily="34" charset="0"/>
                <a:cs typeface="Arial" panose="020B0604020202020204" pitchFamily="34" charset="0"/>
              </a:rPr>
              <a:t>1.3</a:t>
            </a:r>
            <a:r>
              <a:rPr lang="et-EE" sz="2400" dirty="0" smtClean="0">
                <a:solidFill>
                  <a:schemeClr val="tx1"/>
                </a:solidFill>
                <a:latin typeface="Arial" panose="020B0604020202020204" pitchFamily="34" charset="0"/>
                <a:cs typeface="Arial" panose="020B0604020202020204" pitchFamily="34" charset="0"/>
              </a:rPr>
              <a:t>  </a:t>
            </a:r>
            <a:r>
              <a:rPr lang="et-EE" sz="2400" b="1" dirty="0">
                <a:solidFill>
                  <a:schemeClr val="bg2">
                    <a:lumMod val="75000"/>
                  </a:schemeClr>
                </a:solidFill>
                <a:latin typeface="Minion Pro" panose="02040503050201020203" pitchFamily="18" charset="0"/>
                <a:ea typeface="+mn-ea"/>
              </a:rPr>
              <a:t>et</a:t>
            </a:r>
            <a:r>
              <a:rPr lang="et-EE" sz="2400" dirty="0" smtClean="0">
                <a:solidFill>
                  <a:schemeClr val="tx1"/>
                </a:solidFill>
                <a:latin typeface="Arial" panose="020B0604020202020204" pitchFamily="34" charset="0"/>
                <a:cs typeface="Arial" panose="020B0604020202020204" pitchFamily="34" charset="0"/>
              </a:rPr>
              <a:t>  </a:t>
            </a:r>
            <a:r>
              <a:rPr lang="et-EE" sz="2400" b="1" cap="small" dirty="0" smtClean="0">
                <a:solidFill>
                  <a:schemeClr val="tx1">
                    <a:lumMod val="65000"/>
                    <a:lumOff val="35000"/>
                  </a:schemeClr>
                </a:solidFill>
                <a:latin typeface="Arial" panose="020B0604020202020204" pitchFamily="34" charset="0"/>
                <a:cs typeface="Arial" panose="020B0604020202020204" pitchFamily="34" charset="0"/>
              </a:rPr>
              <a:t>kõnekeelne</a:t>
            </a:r>
            <a:r>
              <a:rPr lang="et-EE" sz="2400" dirty="0" smtClean="0">
                <a:solidFill>
                  <a:schemeClr val="tx1"/>
                </a:solidFill>
                <a:latin typeface="Arial" panose="020B0604020202020204" pitchFamily="34" charset="0"/>
                <a:cs typeface="Arial" panose="020B0604020202020204" pitchFamily="34" charset="0"/>
              </a:rPr>
              <a:t> </a:t>
            </a:r>
            <a:r>
              <a:rPr lang="et-EE" sz="2400" dirty="0">
                <a:solidFill>
                  <a:schemeClr val="tx1"/>
                </a:solidFill>
                <a:latin typeface="Arial" panose="020B0604020202020204" pitchFamily="34" charset="0"/>
                <a:cs typeface="Arial" panose="020B0604020202020204" pitchFamily="34" charset="0"/>
              </a:rPr>
              <a:t>kogust, hulka väljendav matemaatiline väärtus, mis esitatakse sõna, sümboli või joonisena ning mida kasutatakse loendamisel ja arvutamisel</a:t>
            </a:r>
          </a:p>
          <a:p>
            <a:pPr>
              <a:spcBef>
                <a:spcPts val="600"/>
              </a:spcBef>
            </a:pPr>
            <a:r>
              <a:rPr lang="et-EE" sz="2400" b="1" dirty="0">
                <a:solidFill>
                  <a:schemeClr val="bg2">
                    <a:lumMod val="75000"/>
                  </a:schemeClr>
                </a:solidFill>
                <a:latin typeface="Minion Pro" panose="02040503050201020203" pitchFamily="18" charset="0"/>
                <a:ea typeface="+mn-ea"/>
              </a:rPr>
              <a:t>Sünonüümid</a:t>
            </a:r>
            <a:r>
              <a:rPr lang="et-EE" sz="2400" dirty="0">
                <a:solidFill>
                  <a:schemeClr val="tx1"/>
                </a:solidFill>
                <a:latin typeface="Arial" panose="020B0604020202020204" pitchFamily="34" charset="0"/>
                <a:cs typeface="Arial" panose="020B0604020202020204" pitchFamily="34" charset="0"/>
              </a:rPr>
              <a:t> </a:t>
            </a:r>
            <a:r>
              <a:rPr lang="et-EE" sz="2400" dirty="0">
                <a:solidFill>
                  <a:schemeClr val="accent6"/>
                </a:solidFill>
                <a:latin typeface="Minion Pro" panose="02040503050201020203" pitchFamily="18" charset="0"/>
                <a:ea typeface="+mn-ea"/>
              </a:rPr>
              <a:t>arv</a:t>
            </a:r>
          </a:p>
          <a:p>
            <a:pPr>
              <a:spcBef>
                <a:spcPts val="600"/>
              </a:spcBef>
            </a:pPr>
            <a:r>
              <a:rPr lang="et-EE" sz="2400" b="1" dirty="0" err="1">
                <a:solidFill>
                  <a:schemeClr val="bg2">
                    <a:lumMod val="75000"/>
                  </a:schemeClr>
                </a:solidFill>
                <a:latin typeface="Minion Pro" panose="02040503050201020203" pitchFamily="18" charset="0"/>
                <a:ea typeface="+mn-ea"/>
              </a:rPr>
              <a:t>fr</a:t>
            </a:r>
            <a:r>
              <a:rPr lang="et-EE" sz="2400" dirty="0">
                <a:solidFill>
                  <a:schemeClr val="tx1"/>
                </a:solidFill>
                <a:latin typeface="Arial" panose="020B0604020202020204" pitchFamily="34" charset="0"/>
                <a:cs typeface="Arial" panose="020B0604020202020204" pitchFamily="34" charset="0"/>
              </a:rPr>
              <a:t> </a:t>
            </a:r>
            <a:r>
              <a:rPr lang="et-EE" sz="2400" dirty="0" err="1" smtClean="0">
                <a:solidFill>
                  <a:schemeClr val="accent6"/>
                </a:solidFill>
                <a:latin typeface="Minion Pro" panose="02040503050201020203" pitchFamily="18" charset="0"/>
                <a:ea typeface="+mn-ea"/>
              </a:rPr>
              <a:t>nombre</a:t>
            </a:r>
            <a:r>
              <a:rPr lang="et-EE" sz="2400" dirty="0" smtClean="0">
                <a:solidFill>
                  <a:schemeClr val="tx1"/>
                </a:solidFill>
                <a:latin typeface="Arial" panose="020B0604020202020204" pitchFamily="34" charset="0"/>
                <a:cs typeface="Arial" panose="020B0604020202020204" pitchFamily="34" charset="0"/>
              </a:rPr>
              <a:t>, </a:t>
            </a:r>
            <a:r>
              <a:rPr lang="et-EE" sz="2400" dirty="0" err="1">
                <a:solidFill>
                  <a:schemeClr val="accent6"/>
                </a:solidFill>
                <a:latin typeface="Minion Pro" panose="02040503050201020203" pitchFamily="18" charset="0"/>
                <a:ea typeface="+mn-ea"/>
              </a:rPr>
              <a:t>chiffre</a:t>
            </a:r>
            <a:r>
              <a:rPr lang="et-EE" sz="2400" dirty="0" smtClean="0">
                <a:solidFill>
                  <a:schemeClr val="tx1"/>
                </a:solidFill>
                <a:latin typeface="Arial" panose="020B0604020202020204" pitchFamily="34" charset="0"/>
                <a:cs typeface="Arial" panose="020B0604020202020204" pitchFamily="34" charset="0"/>
              </a:rPr>
              <a:t>	</a:t>
            </a:r>
            <a:r>
              <a:rPr lang="et-EE" sz="2400" b="1" dirty="0" err="1">
                <a:solidFill>
                  <a:schemeClr val="bg2">
                    <a:lumMod val="75000"/>
                  </a:schemeClr>
                </a:solidFill>
                <a:latin typeface="Minion Pro" panose="02040503050201020203" pitchFamily="18" charset="0"/>
                <a:ea typeface="+mn-ea"/>
              </a:rPr>
              <a:t>ru</a:t>
            </a:r>
            <a:r>
              <a:rPr lang="et-EE" sz="2400" dirty="0" smtClean="0">
                <a:solidFill>
                  <a:schemeClr val="tx1"/>
                </a:solidFill>
                <a:latin typeface="Arial" panose="020B0604020202020204" pitchFamily="34" charset="0"/>
                <a:cs typeface="Arial" panose="020B0604020202020204" pitchFamily="34" charset="0"/>
              </a:rPr>
              <a:t> </a:t>
            </a:r>
            <a:r>
              <a:rPr lang="az-Cyrl-AZ" sz="2400" dirty="0" smtClean="0">
                <a:solidFill>
                  <a:schemeClr val="accent6"/>
                </a:solidFill>
                <a:latin typeface="Minion Pro" panose="02040503050201020203" pitchFamily="18" charset="0"/>
                <a:ea typeface="+mn-ea"/>
              </a:rPr>
              <a:t>цифра</a:t>
            </a:r>
            <a:r>
              <a:rPr lang="az-Cyrl-AZ" sz="2400" dirty="0" smtClean="0">
                <a:solidFill>
                  <a:schemeClr val="tx1"/>
                </a:solidFill>
                <a:latin typeface="Arial" panose="020B0604020202020204" pitchFamily="34" charset="0"/>
                <a:cs typeface="Arial" panose="020B0604020202020204" pitchFamily="34" charset="0"/>
              </a:rPr>
              <a:t>, </a:t>
            </a:r>
            <a:r>
              <a:rPr lang="az-Cyrl-AZ" sz="2400" dirty="0">
                <a:solidFill>
                  <a:schemeClr val="accent6"/>
                </a:solidFill>
                <a:latin typeface="Minion Pro" panose="02040503050201020203" pitchFamily="18" charset="0"/>
                <a:ea typeface="+mn-ea"/>
              </a:rPr>
              <a:t>число</a:t>
            </a:r>
            <a:r>
              <a:rPr lang="et-EE" sz="2400" dirty="0" smtClean="0">
                <a:solidFill>
                  <a:schemeClr val="tx1"/>
                </a:solidFill>
                <a:latin typeface="Arial" panose="020B0604020202020204" pitchFamily="34" charset="0"/>
                <a:cs typeface="Arial" panose="020B0604020202020204" pitchFamily="34" charset="0"/>
              </a:rPr>
              <a:t>	</a:t>
            </a:r>
            <a:r>
              <a:rPr lang="et-EE" sz="2400" b="1" u="sng" dirty="0" err="1">
                <a:solidFill>
                  <a:schemeClr val="bg2">
                    <a:lumMod val="75000"/>
                  </a:schemeClr>
                </a:solidFill>
                <a:latin typeface="Minion Pro" panose="02040503050201020203" pitchFamily="18" charset="0"/>
                <a:ea typeface="+mn-ea"/>
              </a:rPr>
              <a:t>uk</a:t>
            </a:r>
            <a:r>
              <a:rPr lang="et-EE" sz="2400" u="sng" dirty="0" smtClean="0">
                <a:solidFill>
                  <a:schemeClr val="tx1"/>
                </a:solidFill>
                <a:latin typeface="Arial" panose="020B0604020202020204" pitchFamily="34" charset="0"/>
                <a:cs typeface="Arial" panose="020B0604020202020204" pitchFamily="34" charset="0"/>
              </a:rPr>
              <a:t> </a:t>
            </a:r>
            <a:r>
              <a:rPr lang="az-Cyrl-AZ" sz="2400" u="sng" dirty="0" smtClean="0">
                <a:solidFill>
                  <a:schemeClr val="accent6"/>
                </a:solidFill>
                <a:latin typeface="Minion Pro" panose="02040503050201020203" pitchFamily="18" charset="0"/>
                <a:ea typeface="+mn-ea"/>
              </a:rPr>
              <a:t>число</a:t>
            </a:r>
            <a:r>
              <a:rPr lang="az-Cyrl-AZ" sz="2400" u="sng" dirty="0" smtClean="0">
                <a:solidFill>
                  <a:schemeClr val="tx1"/>
                </a:solidFill>
                <a:latin typeface="Arial" panose="020B0604020202020204" pitchFamily="34" charset="0"/>
                <a:cs typeface="Arial" panose="020B0604020202020204" pitchFamily="34" charset="0"/>
              </a:rPr>
              <a:t>, </a:t>
            </a:r>
            <a:r>
              <a:rPr lang="az-Cyrl-AZ" sz="2400" u="sng" dirty="0" smtClean="0">
                <a:solidFill>
                  <a:schemeClr val="accent6"/>
                </a:solidFill>
                <a:latin typeface="Minion Pro" panose="02040503050201020203" pitchFamily="18" charset="0"/>
                <a:ea typeface="+mn-ea"/>
              </a:rPr>
              <a:t>цифра</a:t>
            </a:r>
            <a:endParaRPr lang="az-Cyrl-AZ" sz="2400" u="sng" dirty="0">
              <a:solidFill>
                <a:schemeClr val="accent6"/>
              </a:solidFill>
              <a:latin typeface="Minion Pro" panose="02040503050201020203" pitchFamily="18" charset="0"/>
              <a:ea typeface="+mn-ea"/>
            </a:endParaRPr>
          </a:p>
          <a:p>
            <a:pPr>
              <a:spcBef>
                <a:spcPts val="600"/>
              </a:spcBef>
            </a:pPr>
            <a:r>
              <a:rPr lang="et-EE" sz="2400" b="1" dirty="0" smtClean="0">
                <a:solidFill>
                  <a:schemeClr val="bg2">
                    <a:lumMod val="75000"/>
                  </a:schemeClr>
                </a:solidFill>
                <a:latin typeface="Minion Pro" panose="02040503050201020203" pitchFamily="18" charset="0"/>
                <a:ea typeface="+mn-ea"/>
              </a:rPr>
              <a:t>Näited  </a:t>
            </a:r>
            <a:r>
              <a:rPr lang="et-EE" sz="2400" dirty="0" smtClean="0">
                <a:solidFill>
                  <a:srgbClr val="FF0000"/>
                </a:solidFill>
                <a:latin typeface="Arial" panose="020B0604020202020204" pitchFamily="34" charset="0"/>
                <a:cs typeface="Arial" panose="020B0604020202020204" pitchFamily="34" charset="0"/>
              </a:rPr>
              <a:t>Kahekohalised </a:t>
            </a:r>
            <a:r>
              <a:rPr lang="et-EE" sz="2400" dirty="0">
                <a:solidFill>
                  <a:srgbClr val="FF0000"/>
                </a:solidFill>
                <a:latin typeface="Arial" panose="020B0604020202020204" pitchFamily="34" charset="0"/>
                <a:cs typeface="Arial" panose="020B0604020202020204" pitchFamily="34" charset="0"/>
              </a:rPr>
              <a:t>numbrid</a:t>
            </a:r>
            <a:r>
              <a:rPr lang="et-EE" sz="2400" dirty="0" smtClean="0">
                <a:solidFill>
                  <a:srgbClr val="FF0000"/>
                </a:solidFill>
                <a:latin typeface="Arial" panose="020B0604020202020204" pitchFamily="34" charset="0"/>
                <a:cs typeface="Arial" panose="020B0604020202020204" pitchFamily="34" charset="0"/>
              </a:rPr>
              <a:t>. Kolm </a:t>
            </a:r>
            <a:r>
              <a:rPr lang="et-EE" sz="2400" dirty="0">
                <a:solidFill>
                  <a:srgbClr val="FF0000"/>
                </a:solidFill>
                <a:latin typeface="Arial" panose="020B0604020202020204" pitchFamily="34" charset="0"/>
                <a:cs typeface="Arial" panose="020B0604020202020204" pitchFamily="34" charset="0"/>
              </a:rPr>
              <a:t>on maagiline number</a:t>
            </a:r>
            <a:r>
              <a:rPr lang="et-EE" sz="2400" dirty="0" smtClean="0">
                <a:solidFill>
                  <a:srgbClr val="FF0000"/>
                </a:solidFill>
                <a:latin typeface="Arial" panose="020B0604020202020204" pitchFamily="34" charset="0"/>
                <a:cs typeface="Arial" panose="020B0604020202020204" pitchFamily="34" charset="0"/>
              </a:rPr>
              <a:t>.</a:t>
            </a:r>
            <a:r>
              <a:rPr lang="et-EE" sz="2400" dirty="0" smtClean="0">
                <a:solidFill>
                  <a:schemeClr val="tx1"/>
                </a:solidFill>
                <a:latin typeface="Arial" panose="020B0604020202020204" pitchFamily="34" charset="0"/>
                <a:cs typeface="Arial" panose="020B0604020202020204" pitchFamily="34" charset="0"/>
              </a:rPr>
              <a:t>“</a:t>
            </a:r>
            <a:endParaRPr lang="et-EE" sz="2400"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5436096" y="836712"/>
            <a:ext cx="3384376" cy="400110"/>
          </a:xfrm>
          <a:prstGeom prst="rect">
            <a:avLst/>
          </a:prstGeom>
          <a:solidFill>
            <a:schemeClr val="accent6">
              <a:lumMod val="20000"/>
              <a:lumOff val="80000"/>
            </a:schemeClr>
          </a:solidFill>
        </p:spPr>
        <p:txBody>
          <a:bodyPr wrap="square" rtlCol="0">
            <a:spAutoFit/>
          </a:bodyPr>
          <a:lstStyle/>
          <a:p>
            <a:pPr lvl="0" algn="ctr" defTabSz="914400">
              <a:spcBef>
                <a:spcPts val="600"/>
              </a:spcBef>
              <a:buClrTx/>
              <a:buSzTx/>
            </a:pPr>
            <a:r>
              <a:rPr lang="et-EE" sz="2000" dirty="0">
                <a:solidFill>
                  <a:prstClr val="black"/>
                </a:solidFill>
                <a:latin typeface="Arial" pitchFamily="34" charset="0"/>
                <a:ea typeface="ＭＳ Ｐゴシック"/>
              </a:rPr>
              <a:t>(EKI ühendsõnastik </a:t>
            </a:r>
            <a:r>
              <a:rPr lang="et-EE" sz="2000" b="1" dirty="0">
                <a:solidFill>
                  <a:prstClr val="black"/>
                </a:solidFill>
                <a:latin typeface="Arial" pitchFamily="34" charset="0"/>
                <a:ea typeface="ＭＳ Ｐゴシック"/>
              </a:rPr>
              <a:t>2021</a:t>
            </a:r>
            <a:r>
              <a:rPr lang="et-EE" sz="2000" b="1" dirty="0" smtClean="0">
                <a:solidFill>
                  <a:prstClr val="black"/>
                </a:solidFill>
                <a:latin typeface="Arial" pitchFamily="34" charset="0"/>
                <a:ea typeface="ＭＳ Ｐゴシック"/>
              </a:rPr>
              <a:t>)</a:t>
            </a:r>
            <a:endParaRPr lang="et-EE" sz="2000" b="1" dirty="0">
              <a:solidFill>
                <a:prstClr val="black"/>
              </a:solidFill>
              <a:latin typeface="Arial" pitchFamily="34" charset="0"/>
              <a:ea typeface="ＭＳ Ｐゴシック"/>
            </a:endParaRPr>
          </a:p>
        </p:txBody>
      </p:sp>
      <p:sp>
        <p:nvSpPr>
          <p:cNvPr id="8" name="TextBox 7"/>
          <p:cNvSpPr txBox="1"/>
          <p:nvPr/>
        </p:nvSpPr>
        <p:spPr>
          <a:xfrm>
            <a:off x="5004049" y="4581128"/>
            <a:ext cx="3816424" cy="400110"/>
          </a:xfrm>
          <a:prstGeom prst="rect">
            <a:avLst/>
          </a:prstGeom>
          <a:solidFill>
            <a:schemeClr val="accent6">
              <a:lumMod val="20000"/>
              <a:lumOff val="80000"/>
            </a:schemeClr>
          </a:solidFill>
        </p:spPr>
        <p:txBody>
          <a:bodyPr wrap="square" rtlCol="0">
            <a:spAutoFit/>
          </a:bodyPr>
          <a:lstStyle/>
          <a:p>
            <a:pPr lvl="0" algn="ctr" defTabSz="914400">
              <a:spcBef>
                <a:spcPts val="600"/>
              </a:spcBef>
              <a:buClrTx/>
              <a:buSzTx/>
            </a:pPr>
            <a:r>
              <a:rPr lang="et-EE" sz="2000" dirty="0">
                <a:solidFill>
                  <a:prstClr val="black"/>
                </a:solidFill>
                <a:latin typeface="Arial" pitchFamily="34" charset="0"/>
                <a:ea typeface="ＭＳ Ｐゴシック"/>
              </a:rPr>
              <a:t>(EKI ühendsõnastik </a:t>
            </a:r>
            <a:r>
              <a:rPr lang="et-EE" sz="2000" b="1" dirty="0">
                <a:solidFill>
                  <a:prstClr val="black"/>
                </a:solidFill>
                <a:latin typeface="Arial" pitchFamily="34" charset="0"/>
                <a:ea typeface="ＭＳ Ｐゴシック"/>
              </a:rPr>
              <a:t>2022</a:t>
            </a:r>
            <a:r>
              <a:rPr lang="et-EE" sz="2000" b="1" dirty="0" smtClean="0">
                <a:solidFill>
                  <a:prstClr val="black"/>
                </a:solidFill>
                <a:latin typeface="Arial" pitchFamily="34" charset="0"/>
                <a:ea typeface="ＭＳ Ｐゴシック"/>
              </a:rPr>
              <a:t>, 2023)</a:t>
            </a:r>
            <a:endParaRPr lang="et-EE" sz="2000" b="1" dirty="0">
              <a:solidFill>
                <a:prstClr val="black"/>
              </a:solidFill>
              <a:latin typeface="Arial" pitchFamily="34" charset="0"/>
              <a:ea typeface="ＭＳ Ｐゴシック"/>
            </a:endParaRPr>
          </a:p>
        </p:txBody>
      </p:sp>
      <p:sp>
        <p:nvSpPr>
          <p:cNvPr id="6" name="TextBox 5"/>
          <p:cNvSpPr txBox="1"/>
          <p:nvPr/>
        </p:nvSpPr>
        <p:spPr>
          <a:xfrm>
            <a:off x="179512" y="2852936"/>
            <a:ext cx="8712968" cy="400110"/>
          </a:xfrm>
          <a:prstGeom prst="rect">
            <a:avLst/>
          </a:prstGeom>
          <a:solidFill>
            <a:schemeClr val="accent2"/>
          </a:solidFill>
        </p:spPr>
        <p:txBody>
          <a:bodyPr wrap="square" rtlCol="0">
            <a:spAutoFit/>
          </a:bodyPr>
          <a:lstStyle/>
          <a:p>
            <a:r>
              <a:rPr lang="et-EE" sz="2000" b="1" kern="0" dirty="0" err="1">
                <a:solidFill>
                  <a:schemeClr val="bg1"/>
                </a:solidFill>
                <a:latin typeface="Helvetica"/>
              </a:rPr>
              <a:t>Nemvalts</a:t>
            </a:r>
            <a:r>
              <a:rPr lang="et-EE" sz="2000" b="1" kern="0" dirty="0">
                <a:solidFill>
                  <a:schemeClr val="bg1"/>
                </a:solidFill>
                <a:latin typeface="Helvetica"/>
              </a:rPr>
              <a:t>, </a:t>
            </a:r>
            <a:r>
              <a:rPr lang="et-EE" sz="2000" b="1" kern="0" dirty="0" smtClean="0">
                <a:solidFill>
                  <a:schemeClr val="bg1"/>
                </a:solidFill>
                <a:latin typeface="Helvetica"/>
              </a:rPr>
              <a:t>Peep. </a:t>
            </a:r>
            <a:r>
              <a:rPr lang="et-EE" sz="2000" b="1" kern="0" dirty="0">
                <a:solidFill>
                  <a:schemeClr val="bg1"/>
                </a:solidFill>
                <a:latin typeface="Helvetica"/>
              </a:rPr>
              <a:t>Eesti keelekorralduse sasipuntrad. – Sirp 17.12</a:t>
            </a:r>
            <a:r>
              <a:rPr lang="et-EE" sz="2000" b="1" kern="0" dirty="0" smtClean="0">
                <a:solidFill>
                  <a:schemeClr val="bg1"/>
                </a:solidFill>
                <a:latin typeface="Helvetica"/>
              </a:rPr>
              <a:t>. </a:t>
            </a:r>
            <a:r>
              <a:rPr lang="et-EE" sz="2000" b="1" kern="0" dirty="0">
                <a:solidFill>
                  <a:schemeClr val="bg1"/>
                </a:solidFill>
                <a:latin typeface="Helvetica"/>
              </a:rPr>
              <a:t>2021</a:t>
            </a:r>
            <a:endParaRPr lang="et-EE" sz="2000" dirty="0">
              <a:solidFill>
                <a:schemeClr val="bg1"/>
              </a:solidFill>
            </a:endParaRPr>
          </a:p>
        </p:txBody>
      </p:sp>
      <p:sp>
        <p:nvSpPr>
          <p:cNvPr id="11" name="Pealkiri 1"/>
          <p:cNvSpPr>
            <a:spLocks noGrp="1"/>
          </p:cNvSpPr>
          <p:nvPr>
            <p:ph type="title"/>
          </p:nvPr>
        </p:nvSpPr>
        <p:spPr>
          <a:xfrm>
            <a:off x="395536" y="-27384"/>
            <a:ext cx="8223250" cy="1138240"/>
          </a:xfrm>
        </p:spPr>
        <p:txBody>
          <a:bodyPr/>
          <a:lstStyle/>
          <a:p>
            <a:r>
              <a:rPr lang="et-EE" sz="4000" dirty="0"/>
              <a:t>soovitusi ja selgitusi </a:t>
            </a:r>
            <a:r>
              <a:rPr lang="et-EE" sz="4000" dirty="0" smtClean="0"/>
              <a:t>?</a:t>
            </a:r>
            <a:endParaRPr lang="et-EE" sz="4000" dirty="0"/>
          </a:p>
        </p:txBody>
      </p:sp>
      <p:sp>
        <p:nvSpPr>
          <p:cNvPr id="12"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13" name="Ristkülik 12"/>
          <p:cNvSpPr/>
          <p:nvPr/>
        </p:nvSpPr>
        <p:spPr>
          <a:xfrm rot="21600000">
            <a:off x="111931" y="4384951"/>
            <a:ext cx="272617" cy="669414"/>
          </a:xfrm>
          <a:prstGeom prst="rect">
            <a:avLst/>
          </a:prstGeom>
          <a:solidFill>
            <a:srgbClr val="FFFF00"/>
          </a:solidFill>
        </p:spPr>
        <p:txBody>
          <a:bodyPr wrap="square" lIns="91440" tIns="45720" rIns="91440" bIns="45720">
            <a:spAutoFit/>
          </a:bodyPr>
          <a:lstStyle/>
          <a:p>
            <a:pPr algn="ctr"/>
            <a:r>
              <a:rPr lang="et-EE"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t-EE"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Ristkülik 13"/>
          <p:cNvSpPr/>
          <p:nvPr/>
        </p:nvSpPr>
        <p:spPr>
          <a:xfrm rot="21600000">
            <a:off x="107505" y="1319426"/>
            <a:ext cx="272617" cy="669414"/>
          </a:xfrm>
          <a:prstGeom prst="rect">
            <a:avLst/>
          </a:prstGeom>
          <a:solidFill>
            <a:srgbClr val="FFFF00"/>
          </a:solidFill>
        </p:spPr>
        <p:txBody>
          <a:bodyPr wrap="square" lIns="91440" tIns="45720" rIns="91440" bIns="45720">
            <a:spAutoFit/>
          </a:bodyPr>
          <a:lstStyle/>
          <a:p>
            <a:pPr algn="ctr"/>
            <a:r>
              <a:rPr lang="et-EE"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t-EE"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909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up)">
                                      <p:cBhvr>
                                        <p:cTn id="7" dur="1000"/>
                                        <p:tgtEl>
                                          <p:spTgt spid="9">
                                            <p:txEl>
                                              <p:pRg st="2" end="2"/>
                                            </p:txEl>
                                          </p:spTgt>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wipe(up)">
                                      <p:cBhvr>
                                        <p:cTn id="14" dur="1000"/>
                                        <p:tgtEl>
                                          <p:spTgt spid="9">
                                            <p:txEl>
                                              <p:pRg st="3" end="3"/>
                                            </p:txEl>
                                          </p:spTgt>
                                        </p:tgtEl>
                                      </p:cBhvr>
                                    </p:animEffect>
                                  </p:childTnLst>
                                </p:cTn>
                              </p:par>
                            </p:childTnLst>
                          </p:cTn>
                        </p:par>
                        <p:par>
                          <p:cTn id="15" fill="hold">
                            <p:stCondLst>
                              <p:cond delay="2000"/>
                            </p:stCondLst>
                            <p:childTnLst>
                              <p:par>
                                <p:cTn id="16" presetID="1" presetClass="entr" presetSubtype="0" fill="hold" grpId="0" nodeType="afterEffect">
                                  <p:stCondLst>
                                    <p:cond delay="25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2250"/>
                            </p:stCondLst>
                            <p:childTnLst>
                              <p:par>
                                <p:cTn id="19" presetID="22" presetClass="entr" presetSubtype="1" fill="hold" nodeType="after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wipe(up)">
                                      <p:cBhvr>
                                        <p:cTn id="21" dur="10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150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1500"/>
                                        <p:tgtEl>
                                          <p:spTgt spid="3"/>
                                        </p:tgtEl>
                                      </p:cBhvr>
                                    </p:animEffect>
                                  </p:childTnLst>
                                </p:cTn>
                              </p:par>
                            </p:childTnLst>
                          </p:cTn>
                        </p:par>
                        <p:par>
                          <p:cTn id="32" fill="hold">
                            <p:stCondLst>
                              <p:cond delay="3000"/>
                            </p:stCondLst>
                            <p:childTnLst>
                              <p:par>
                                <p:cTn id="33" presetID="1" presetClass="entr" presetSubtype="0" fill="hold" grpId="0" nodeType="afterEffect">
                                  <p:stCondLst>
                                    <p:cond delay="25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8" grpId="0" animBg="1"/>
      <p:bldP spid="6"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fi-FI" sz="4000" dirty="0" err="1"/>
              <a:t>ÕSi</a:t>
            </a:r>
            <a:r>
              <a:rPr lang="fi-FI" sz="4000" dirty="0"/>
              <a:t> ja EKI </a:t>
            </a:r>
            <a:r>
              <a:rPr lang="fi-FI" sz="4000" dirty="0" err="1"/>
              <a:t>teatmiku</a:t>
            </a:r>
            <a:r>
              <a:rPr lang="fi-FI" sz="4000" dirty="0"/>
              <a:t> </a:t>
            </a:r>
            <a:r>
              <a:rPr lang="fi-FI" sz="4000" dirty="0" err="1"/>
              <a:t>koostamise</a:t>
            </a:r>
            <a:r>
              <a:rPr lang="fi-FI" sz="4000" dirty="0"/>
              <a:t> </a:t>
            </a:r>
            <a:r>
              <a:rPr lang="fi-FI" sz="4000" dirty="0" err="1" smtClean="0"/>
              <a:t>tegevuskava</a:t>
            </a:r>
            <a:r>
              <a:rPr lang="fi-FI" sz="4000" dirty="0" smtClean="0"/>
              <a:t> </a:t>
            </a:r>
            <a:r>
              <a:rPr lang="fi-FI" sz="4000" dirty="0"/>
              <a:t>2022–2025</a:t>
            </a:r>
            <a:endParaRPr lang="et-EE" sz="4000" dirty="0"/>
          </a:p>
        </p:txBody>
      </p:sp>
      <p:sp>
        <p:nvSpPr>
          <p:cNvPr id="3" name="Sisu kohatäide 2"/>
          <p:cNvSpPr>
            <a:spLocks noGrp="1"/>
          </p:cNvSpPr>
          <p:nvPr>
            <p:ph idx="1"/>
          </p:nvPr>
        </p:nvSpPr>
        <p:spPr>
          <a:xfrm>
            <a:off x="457199" y="1820987"/>
            <a:ext cx="5285739" cy="2544117"/>
          </a:xfrm>
        </p:spPr>
        <p:txBody>
          <a:bodyPr/>
          <a:lstStyle/>
          <a:p>
            <a:pPr marL="0" indent="0">
              <a:buNone/>
            </a:pPr>
            <a:r>
              <a:rPr lang="et-EE" i="0" dirty="0" smtClean="0"/>
              <a:t>„Tegevuskava </a:t>
            </a:r>
            <a:r>
              <a:rPr lang="et-EE" i="0" dirty="0"/>
              <a:t>üldeesmärk on tagada info kättesaadavus eesti kirjakeele kohta ning kirjakeele normi ja </a:t>
            </a:r>
            <a:r>
              <a:rPr lang="et-EE" i="0" dirty="0" smtClean="0"/>
              <a:t>kokkulepete fikseerimine</a:t>
            </a:r>
            <a:r>
              <a:rPr lang="et-EE" i="0" dirty="0"/>
              <a:t>, et aidata kaasa </a:t>
            </a:r>
            <a:r>
              <a:rPr lang="et-EE" i="0" dirty="0">
                <a:solidFill>
                  <a:schemeClr val="accent6">
                    <a:lumMod val="75000"/>
                  </a:schemeClr>
                </a:solidFill>
              </a:rPr>
              <a:t>avaliku </a:t>
            </a:r>
            <a:r>
              <a:rPr lang="et-EE" i="0" dirty="0" smtClean="0">
                <a:solidFill>
                  <a:schemeClr val="accent6">
                    <a:lumMod val="75000"/>
                  </a:schemeClr>
                </a:solidFill>
              </a:rPr>
              <a:t>keele-kasutuse </a:t>
            </a:r>
            <a:r>
              <a:rPr lang="et-EE" i="0" dirty="0">
                <a:solidFill>
                  <a:schemeClr val="accent6">
                    <a:lumMod val="75000"/>
                  </a:schemeClr>
                </a:solidFill>
              </a:rPr>
              <a:t>ühtsusele ja selgusele</a:t>
            </a:r>
            <a:r>
              <a:rPr lang="et-EE" i="0" dirty="0" smtClean="0"/>
              <a:t>.“ </a:t>
            </a:r>
            <a:br>
              <a:rPr lang="et-EE" i="0" dirty="0" smtClean="0"/>
            </a:br>
            <a:r>
              <a:rPr lang="et-EE" i="0" dirty="0" smtClean="0"/>
              <a:t>(lk 6)</a:t>
            </a:r>
            <a:endParaRPr lang="et-EE" i="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6" name="TextBox 5"/>
          <p:cNvSpPr txBox="1"/>
          <p:nvPr/>
        </p:nvSpPr>
        <p:spPr>
          <a:xfrm>
            <a:off x="1331640" y="4552672"/>
            <a:ext cx="3960440" cy="892552"/>
          </a:xfrm>
          <a:prstGeom prst="rect">
            <a:avLst/>
          </a:prstGeom>
          <a:solidFill>
            <a:srgbClr val="FFFF00"/>
          </a:solidFill>
        </p:spPr>
        <p:txBody>
          <a:bodyPr wrap="square" rtlCol="0">
            <a:spAutoFit/>
          </a:bodyPr>
          <a:lstStyle/>
          <a:p>
            <a:pPr marL="457200" indent="-457200">
              <a:buFont typeface="Wingdings" panose="05000000000000000000" pitchFamily="2" charset="2"/>
              <a:buChar char="Ø"/>
            </a:pPr>
            <a:r>
              <a:rPr lang="et-EE" sz="2600" dirty="0" smtClean="0">
                <a:solidFill>
                  <a:srgbClr val="000000"/>
                </a:solidFill>
              </a:rPr>
              <a:t>Milliste kokkulepete?</a:t>
            </a:r>
          </a:p>
          <a:p>
            <a:pPr marL="457200" indent="-457200">
              <a:buFont typeface="Wingdings" panose="05000000000000000000" pitchFamily="2" charset="2"/>
              <a:buChar char="Ø"/>
            </a:pPr>
            <a:r>
              <a:rPr lang="et-EE" sz="2600" dirty="0" smtClean="0">
                <a:solidFill>
                  <a:srgbClr val="000000"/>
                </a:solidFill>
              </a:rPr>
              <a:t>Mil moel fikseerimine?</a:t>
            </a:r>
            <a:endParaRPr lang="et-EE"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157" y="980728"/>
            <a:ext cx="2981323" cy="422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9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611560" y="836712"/>
            <a:ext cx="8424936" cy="234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eaLnBrk="1" fontAlgn="base" hangingPunct="1">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eaLnBrk="1" fontAlgn="base" hangingPunct="1">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eaLnBrk="1" fontAlgn="base" hangingPunct="1">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t-EE" sz="2400" b="1" dirty="0" smtClean="0">
                <a:solidFill>
                  <a:srgbClr val="0033CC"/>
                </a:solidFill>
              </a:rPr>
              <a:t>number</a:t>
            </a:r>
          </a:p>
          <a:p>
            <a:pPr marL="0" indent="0">
              <a:lnSpc>
                <a:spcPct val="80000"/>
              </a:lnSpc>
              <a:buNone/>
            </a:pPr>
            <a:r>
              <a:rPr lang="et-EE" sz="2300" b="1" i="0" dirty="0" smtClean="0"/>
              <a:t>„</a:t>
            </a:r>
            <a:r>
              <a:rPr lang="et-EE" sz="2300" b="1" i="0" dirty="0" smtClean="0">
                <a:solidFill>
                  <a:schemeClr val="tx1"/>
                </a:solidFill>
              </a:rPr>
              <a:t>1.4 </a:t>
            </a:r>
            <a:r>
              <a:rPr lang="et-EE" sz="2300" b="1" i="0" dirty="0">
                <a:solidFill>
                  <a:schemeClr val="bg2">
                    <a:lumMod val="75000"/>
                  </a:schemeClr>
                </a:solidFill>
              </a:rPr>
              <a:t>et</a:t>
            </a:r>
            <a:r>
              <a:rPr lang="et-EE" sz="2300" i="0" dirty="0" smtClean="0">
                <a:solidFill>
                  <a:schemeClr val="tx1"/>
                </a:solidFill>
              </a:rPr>
              <a:t>	(</a:t>
            </a:r>
            <a:r>
              <a:rPr lang="et-EE" sz="2300" i="0" dirty="0">
                <a:solidFill>
                  <a:schemeClr val="tx1"/>
                </a:solidFill>
              </a:rPr>
              <a:t>andmetöötluses, raamatupidamises vm:) </a:t>
            </a:r>
            <a:r>
              <a:rPr lang="et-EE" sz="2300" i="0" dirty="0" smtClean="0">
                <a:solidFill>
                  <a:schemeClr val="tx1"/>
                </a:solidFill>
              </a:rPr>
              <a:t/>
            </a:r>
            <a:br>
              <a:rPr lang="et-EE" sz="2300" i="0" dirty="0" smtClean="0">
                <a:solidFill>
                  <a:schemeClr val="tx1"/>
                </a:solidFill>
              </a:rPr>
            </a:br>
            <a:r>
              <a:rPr lang="et-EE" sz="2300" i="0" dirty="0" smtClean="0">
                <a:solidFill>
                  <a:schemeClr val="tx1"/>
                </a:solidFill>
              </a:rPr>
              <a:t>sel </a:t>
            </a:r>
            <a:r>
              <a:rPr lang="et-EE" sz="2300" i="0" dirty="0">
                <a:solidFill>
                  <a:schemeClr val="tx1"/>
                </a:solidFill>
              </a:rPr>
              <a:t>viisil edastatav informatsioon</a:t>
            </a:r>
          </a:p>
          <a:p>
            <a:pPr marL="0" indent="0">
              <a:buNone/>
            </a:pPr>
            <a:r>
              <a:rPr lang="et-EE" sz="2300" b="1" i="0" dirty="0">
                <a:solidFill>
                  <a:schemeClr val="bg2">
                    <a:lumMod val="75000"/>
                  </a:schemeClr>
                </a:solidFill>
              </a:rPr>
              <a:t>Sünonüümid</a:t>
            </a:r>
            <a:r>
              <a:rPr lang="et-EE" sz="2300" i="0" dirty="0">
                <a:solidFill>
                  <a:schemeClr val="tx1"/>
                </a:solidFill>
              </a:rPr>
              <a:t> </a:t>
            </a:r>
            <a:r>
              <a:rPr lang="et-EE" sz="2300" i="0" dirty="0">
                <a:solidFill>
                  <a:schemeClr val="accent6"/>
                </a:solidFill>
              </a:rPr>
              <a:t>arv</a:t>
            </a:r>
            <a:r>
              <a:rPr lang="et-EE" sz="2300" i="0" dirty="0" smtClean="0">
                <a:solidFill>
                  <a:schemeClr val="tx1"/>
                </a:solidFill>
              </a:rPr>
              <a:t>	</a:t>
            </a:r>
            <a:r>
              <a:rPr lang="et-EE" sz="2300" i="0" dirty="0">
                <a:solidFill>
                  <a:schemeClr val="tx1"/>
                </a:solidFill>
              </a:rPr>
              <a:t>	</a:t>
            </a:r>
            <a:r>
              <a:rPr lang="et-EE" sz="2300" b="1" i="0" dirty="0" err="1" smtClean="0">
                <a:solidFill>
                  <a:schemeClr val="bg2">
                    <a:lumMod val="75000"/>
                  </a:schemeClr>
                </a:solidFill>
              </a:rPr>
              <a:t>ru</a:t>
            </a:r>
            <a:r>
              <a:rPr lang="et-EE" sz="2300" i="0" dirty="0" smtClean="0">
                <a:solidFill>
                  <a:schemeClr val="tx1"/>
                </a:solidFill>
              </a:rPr>
              <a:t> </a:t>
            </a:r>
            <a:r>
              <a:rPr lang="az-Cyrl-AZ" sz="2300" i="0" dirty="0">
                <a:solidFill>
                  <a:schemeClr val="accent6"/>
                </a:solidFill>
              </a:rPr>
              <a:t>цифра</a:t>
            </a:r>
            <a:r>
              <a:rPr lang="az-Cyrl-AZ" sz="2300" i="0" dirty="0">
                <a:solidFill>
                  <a:schemeClr val="tx1"/>
                </a:solidFill>
              </a:rPr>
              <a:t> </a:t>
            </a:r>
            <a:r>
              <a:rPr lang="et-EE" sz="2300" i="0" cap="small" dirty="0">
                <a:solidFill>
                  <a:schemeClr val="tx1"/>
                </a:solidFill>
              </a:rPr>
              <a:t>kõnekeelne</a:t>
            </a:r>
          </a:p>
          <a:p>
            <a:pPr marL="0" indent="0">
              <a:spcBef>
                <a:spcPts val="600"/>
              </a:spcBef>
              <a:buNone/>
            </a:pPr>
            <a:r>
              <a:rPr lang="et-EE" sz="2300" b="1" i="0" dirty="0" smtClean="0">
                <a:solidFill>
                  <a:schemeClr val="bg2">
                    <a:lumMod val="75000"/>
                  </a:schemeClr>
                </a:solidFill>
              </a:rPr>
              <a:t>Näited	</a:t>
            </a:r>
            <a:r>
              <a:rPr lang="et-EE" sz="2300" b="1" i="0" dirty="0" smtClean="0">
                <a:solidFill>
                  <a:schemeClr val="bg2">
                    <a:lumMod val="75000"/>
                  </a:schemeClr>
                </a:solidFill>
              </a:rPr>
              <a:t>	</a:t>
            </a:r>
            <a:r>
              <a:rPr lang="et-EE" sz="2300" i="0" dirty="0" smtClean="0">
                <a:solidFill>
                  <a:schemeClr val="tx1"/>
                </a:solidFill>
              </a:rPr>
              <a:t>Tabelis </a:t>
            </a:r>
            <a:r>
              <a:rPr lang="et-EE" sz="2300" i="0" dirty="0">
                <a:solidFill>
                  <a:schemeClr val="tx1"/>
                </a:solidFill>
              </a:rPr>
              <a:t>toodud </a:t>
            </a:r>
            <a:r>
              <a:rPr lang="et-EE" sz="2300" i="0" dirty="0">
                <a:solidFill>
                  <a:srgbClr val="FF0000"/>
                </a:solidFill>
              </a:rPr>
              <a:t>numbritest</a:t>
            </a:r>
            <a:r>
              <a:rPr lang="et-EE" sz="2300" i="0" dirty="0">
                <a:solidFill>
                  <a:schemeClr val="tx1"/>
                </a:solidFill>
              </a:rPr>
              <a:t> on näha, et ..</a:t>
            </a:r>
          </a:p>
          <a:p>
            <a:pPr marL="0" indent="0">
              <a:spcBef>
                <a:spcPts val="0"/>
              </a:spcBef>
              <a:buNone/>
            </a:pPr>
            <a:r>
              <a:rPr lang="et-EE" sz="2300" i="0" dirty="0" smtClean="0">
                <a:solidFill>
                  <a:schemeClr val="tx1"/>
                </a:solidFill>
              </a:rPr>
              <a:t>			Nende </a:t>
            </a:r>
            <a:r>
              <a:rPr lang="et-EE" sz="2300" i="0" dirty="0">
                <a:solidFill>
                  <a:srgbClr val="FF0000"/>
                </a:solidFill>
              </a:rPr>
              <a:t>numbrite</a:t>
            </a:r>
            <a:r>
              <a:rPr lang="et-EE" sz="2300" i="0" dirty="0">
                <a:solidFill>
                  <a:schemeClr val="tx1"/>
                </a:solidFill>
              </a:rPr>
              <a:t> põhjal ei saa midagi järeldada.</a:t>
            </a:r>
          </a:p>
          <a:p>
            <a:pPr marL="0" indent="0">
              <a:spcBef>
                <a:spcPts val="0"/>
              </a:spcBef>
              <a:buNone/>
            </a:pPr>
            <a:r>
              <a:rPr lang="et-EE" sz="2300" i="0" dirty="0" smtClean="0">
                <a:solidFill>
                  <a:schemeClr val="tx1"/>
                </a:solidFill>
              </a:rPr>
              <a:t>			</a:t>
            </a:r>
            <a:r>
              <a:rPr lang="et-EE" sz="2300" i="0" dirty="0" smtClean="0">
                <a:solidFill>
                  <a:srgbClr val="FF0000"/>
                </a:solidFill>
              </a:rPr>
              <a:t>Kasuminumber</a:t>
            </a:r>
            <a:r>
              <a:rPr lang="et-EE" sz="2300" i="0" dirty="0" smtClean="0">
                <a:solidFill>
                  <a:schemeClr val="tx1"/>
                </a:solidFill>
              </a:rPr>
              <a:t>.“</a:t>
            </a:r>
            <a:endParaRPr lang="et-EE" sz="2300" i="0" dirty="0" smtClean="0">
              <a:solidFill>
                <a:schemeClr val="tx1"/>
              </a:solidFill>
            </a:endParaRPr>
          </a:p>
        </p:txBody>
      </p:sp>
      <p:sp>
        <p:nvSpPr>
          <p:cNvPr id="6" name="TextBox 5"/>
          <p:cNvSpPr txBox="1"/>
          <p:nvPr/>
        </p:nvSpPr>
        <p:spPr>
          <a:xfrm>
            <a:off x="3707904" y="764704"/>
            <a:ext cx="3885023" cy="400110"/>
          </a:xfrm>
          <a:prstGeom prst="rect">
            <a:avLst/>
          </a:prstGeom>
          <a:solidFill>
            <a:schemeClr val="accent6">
              <a:lumMod val="20000"/>
              <a:lumOff val="80000"/>
            </a:schemeClr>
          </a:solidFill>
        </p:spPr>
        <p:txBody>
          <a:bodyPr wrap="square" rtlCol="0">
            <a:spAutoFit/>
          </a:bodyPr>
          <a:lstStyle/>
          <a:p>
            <a:pPr lvl="0" algn="ctr" defTabSz="914400">
              <a:spcBef>
                <a:spcPts val="600"/>
              </a:spcBef>
              <a:buClrTx/>
              <a:buSzTx/>
            </a:pPr>
            <a:r>
              <a:rPr lang="et-EE" sz="2000" dirty="0">
                <a:solidFill>
                  <a:prstClr val="black"/>
                </a:solidFill>
                <a:latin typeface="Arial" pitchFamily="34" charset="0"/>
                <a:ea typeface="ＭＳ Ｐゴシック"/>
              </a:rPr>
              <a:t>(EKI ühendsõnastik </a:t>
            </a:r>
            <a:r>
              <a:rPr lang="et-EE" sz="2000" b="1" dirty="0" smtClean="0">
                <a:solidFill>
                  <a:prstClr val="black"/>
                </a:solidFill>
                <a:latin typeface="Arial" pitchFamily="34" charset="0"/>
                <a:ea typeface="ＭＳ Ｐゴシック"/>
              </a:rPr>
              <a:t>2021, 2022)</a:t>
            </a:r>
            <a:endParaRPr lang="et-EE" sz="2000" b="1" dirty="0">
              <a:solidFill>
                <a:prstClr val="black"/>
              </a:solidFill>
              <a:latin typeface="Arial" pitchFamily="34" charset="0"/>
              <a:ea typeface="ＭＳ Ｐゴシック"/>
            </a:endParaRPr>
          </a:p>
        </p:txBody>
      </p:sp>
      <p:sp>
        <p:nvSpPr>
          <p:cNvPr id="7" name="Pealkiri 1"/>
          <p:cNvSpPr>
            <a:spLocks noGrp="1"/>
          </p:cNvSpPr>
          <p:nvPr>
            <p:ph type="title"/>
          </p:nvPr>
        </p:nvSpPr>
        <p:spPr>
          <a:xfrm>
            <a:off x="395536" y="-27384"/>
            <a:ext cx="8223250" cy="1138240"/>
          </a:xfrm>
        </p:spPr>
        <p:txBody>
          <a:bodyPr/>
          <a:lstStyle/>
          <a:p>
            <a:r>
              <a:rPr lang="et-EE" sz="4000" dirty="0"/>
              <a:t>soovitusi ja selgitusi </a:t>
            </a:r>
            <a:r>
              <a:rPr lang="et-EE" sz="4000" dirty="0" smtClean="0"/>
              <a:t>?</a:t>
            </a:r>
            <a:endParaRPr lang="et-EE" sz="4000" dirty="0"/>
          </a:p>
        </p:txBody>
      </p:sp>
      <p:sp>
        <p:nvSpPr>
          <p:cNvPr id="8"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10" name="Ristkülik 9"/>
          <p:cNvSpPr/>
          <p:nvPr/>
        </p:nvSpPr>
        <p:spPr>
          <a:xfrm rot="21600000">
            <a:off x="111931" y="1700808"/>
            <a:ext cx="272617" cy="669414"/>
          </a:xfrm>
          <a:prstGeom prst="rect">
            <a:avLst/>
          </a:prstGeom>
          <a:solidFill>
            <a:srgbClr val="FFFF00"/>
          </a:solidFill>
        </p:spPr>
        <p:txBody>
          <a:bodyPr wrap="square" lIns="91440" tIns="45720" rIns="91440" bIns="45720">
            <a:spAutoFit/>
          </a:bodyPr>
          <a:lstStyle/>
          <a:p>
            <a:pPr algn="ctr"/>
            <a:r>
              <a:rPr lang="et-EE"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t-EE"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istkülik 10"/>
          <p:cNvSpPr/>
          <p:nvPr/>
        </p:nvSpPr>
        <p:spPr>
          <a:xfrm rot="481492">
            <a:off x="6928215" y="1145917"/>
            <a:ext cx="357302" cy="769441"/>
          </a:xfrm>
          <a:prstGeom prst="rect">
            <a:avLst/>
          </a:prstGeom>
          <a:solidFill>
            <a:srgbClr val="FFFF00"/>
          </a:solidFill>
        </p:spPr>
        <p:txBody>
          <a:bodyPr wrap="square" lIns="91440" tIns="45720" rIns="91440" bIns="45720">
            <a:spAutoFit/>
          </a:bodyPr>
          <a:lstStyle/>
          <a:p>
            <a:pPr algn="ctr"/>
            <a:r>
              <a:rPr lang="et-EE"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t-EE"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TextBox 12"/>
          <p:cNvSpPr txBox="1"/>
          <p:nvPr/>
        </p:nvSpPr>
        <p:spPr>
          <a:xfrm>
            <a:off x="179512" y="3342471"/>
            <a:ext cx="8856984" cy="2246769"/>
          </a:xfrm>
          <a:prstGeom prst="rect">
            <a:avLst/>
          </a:prstGeom>
          <a:solidFill>
            <a:srgbClr val="7BFD23"/>
          </a:solidFill>
        </p:spPr>
        <p:txBody>
          <a:bodyPr wrap="square" rtlCol="0">
            <a:spAutoFit/>
          </a:bodyPr>
          <a:lstStyle/>
          <a:p>
            <a:pPr algn="just"/>
            <a:r>
              <a:rPr lang="et-EE" sz="2300" dirty="0">
                <a:solidFill>
                  <a:srgbClr val="333333"/>
                </a:solidFill>
                <a:latin typeface="Arial" panose="020B0604020202020204" pitchFamily="34" charset="0"/>
                <a:cs typeface="Arial" panose="020B0604020202020204" pitchFamily="34" charset="0"/>
              </a:rPr>
              <a:t>„Pigem tuleks keelekasutajat </a:t>
            </a:r>
            <a:r>
              <a:rPr lang="et-EE" sz="2300" dirty="0" smtClean="0">
                <a:solidFill>
                  <a:srgbClr val="333333"/>
                </a:solidFill>
                <a:latin typeface="Arial" panose="020B0604020202020204" pitchFamily="34" charset="0"/>
                <a:cs typeface="Arial" panose="020B0604020202020204" pitchFamily="34" charset="0"/>
              </a:rPr>
              <a:t>harida </a:t>
            </a:r>
            <a:r>
              <a:rPr lang="et-EE" sz="2300" dirty="0">
                <a:solidFill>
                  <a:srgbClr val="333333"/>
                </a:solidFill>
                <a:latin typeface="Arial" panose="020B0604020202020204" pitchFamily="34" charset="0"/>
                <a:cs typeface="Arial" panose="020B0604020202020204" pitchFamily="34" charset="0"/>
              </a:rPr>
              <a:t>selles vallas, et ÕS pole mingi „</a:t>
            </a:r>
            <a:r>
              <a:rPr lang="et-EE" sz="2300" dirty="0" smtClean="0">
                <a:solidFill>
                  <a:srgbClr val="333333"/>
                </a:solidFill>
                <a:latin typeface="Arial" panose="020B0604020202020204" pitchFamily="34" charset="0"/>
                <a:cs typeface="Arial" panose="020B0604020202020204" pitchFamily="34" charset="0"/>
              </a:rPr>
              <a:t>jumala </a:t>
            </a:r>
            <a:r>
              <a:rPr lang="et-EE" sz="2300" dirty="0">
                <a:solidFill>
                  <a:srgbClr val="FF0000"/>
                </a:solidFill>
                <a:latin typeface="Arial" panose="020B0604020202020204" pitchFamily="34" charset="0"/>
                <a:cs typeface="Arial" panose="020B0604020202020204" pitchFamily="34" charset="0"/>
              </a:rPr>
              <a:t>poolt</a:t>
            </a:r>
            <a:r>
              <a:rPr lang="et-EE" sz="2300" dirty="0">
                <a:solidFill>
                  <a:srgbClr val="333333"/>
                </a:solidFill>
                <a:latin typeface="Arial" panose="020B0604020202020204" pitchFamily="34" charset="0"/>
                <a:cs typeface="Arial" panose="020B0604020202020204" pitchFamily="34" charset="0"/>
              </a:rPr>
              <a:t> loodud elajate“ </a:t>
            </a:r>
            <a:r>
              <a:rPr lang="et-EE" sz="2300" dirty="0" smtClean="0">
                <a:solidFill>
                  <a:srgbClr val="333333"/>
                </a:solidFill>
                <a:latin typeface="Arial" panose="020B0604020202020204" pitchFamily="34" charset="0"/>
                <a:cs typeface="Arial" panose="020B0604020202020204" pitchFamily="34" charset="0"/>
              </a:rPr>
              <a:t>nimekiri </a:t>
            </a:r>
            <a:r>
              <a:rPr lang="et-EE" sz="2300" dirty="0">
                <a:solidFill>
                  <a:srgbClr val="333333"/>
                </a:solidFill>
                <a:latin typeface="Arial" panose="020B0604020202020204" pitchFamily="34" charset="0"/>
                <a:cs typeface="Arial" panose="020B0604020202020204" pitchFamily="34" charset="0"/>
              </a:rPr>
              <a:t>ja sealt puudu</a:t>
            </a:r>
            <a:r>
              <a:rPr lang="et-EE" sz="2300" dirty="0">
                <a:solidFill>
                  <a:srgbClr val="FF0000"/>
                </a:solidFill>
                <a:latin typeface="Arial" panose="020B0604020202020204" pitchFamily="34" charset="0"/>
                <a:cs typeface="Arial" panose="020B0604020202020204" pitchFamily="34" charset="0"/>
              </a:rPr>
              <a:t>ole</a:t>
            </a:r>
            <a:r>
              <a:rPr lang="et-EE" sz="2300" dirty="0">
                <a:solidFill>
                  <a:srgbClr val="333333"/>
                </a:solidFill>
                <a:latin typeface="Arial" panose="020B0604020202020204" pitchFamily="34" charset="0"/>
                <a:cs typeface="Arial" panose="020B0604020202020204" pitchFamily="34" charset="0"/>
              </a:rPr>
              <a:t>v on </a:t>
            </a:r>
            <a:r>
              <a:rPr lang="et-EE" sz="2300" dirty="0" smtClean="0">
                <a:solidFill>
                  <a:srgbClr val="333333"/>
                </a:solidFill>
                <a:latin typeface="Arial" panose="020B0604020202020204" pitchFamily="34" charset="0"/>
                <a:cs typeface="Arial" panose="020B0604020202020204" pitchFamily="34" charset="0"/>
              </a:rPr>
              <a:t>saatanast</a:t>
            </a:r>
            <a:r>
              <a:rPr lang="et-EE" sz="2300" dirty="0">
                <a:solidFill>
                  <a:srgbClr val="333333"/>
                </a:solidFill>
                <a:latin typeface="Arial" panose="020B0604020202020204" pitchFamily="34" charset="0"/>
                <a:cs typeface="Arial" panose="020B0604020202020204" pitchFamily="34" charset="0"/>
              </a:rPr>
              <a:t>. </a:t>
            </a:r>
            <a:r>
              <a:rPr lang="et-EE" sz="2400" dirty="0">
                <a:solidFill>
                  <a:schemeClr val="accent6"/>
                </a:solidFill>
                <a:latin typeface="Arial" panose="020B0604020202020204" pitchFamily="34" charset="0"/>
                <a:cs typeface="Arial" panose="020B0604020202020204" pitchFamily="34" charset="0"/>
              </a:rPr>
              <a:t>Küll aga oleks minu arvates saatanast jätta EKI </a:t>
            </a:r>
            <a:r>
              <a:rPr lang="et-EE" sz="2400" dirty="0" smtClean="0">
                <a:solidFill>
                  <a:schemeClr val="accent6"/>
                </a:solidFill>
                <a:latin typeface="Arial" panose="020B0604020202020204" pitchFamily="34" charset="0"/>
                <a:cs typeface="Arial" panose="020B0604020202020204" pitchFamily="34" charset="0"/>
              </a:rPr>
              <a:t>ühendsõnastikust </a:t>
            </a:r>
            <a:r>
              <a:rPr lang="et-EE" sz="2400" dirty="0">
                <a:solidFill>
                  <a:schemeClr val="accent6"/>
                </a:solidFill>
                <a:latin typeface="Arial" panose="020B0604020202020204" pitchFamily="34" charset="0"/>
                <a:cs typeface="Arial" panose="020B0604020202020204" pitchFamily="34" charset="0"/>
              </a:rPr>
              <a:t>ja ÕSist välja</a:t>
            </a:r>
            <a:r>
              <a:rPr lang="et-EE" sz="2400" dirty="0">
                <a:solidFill>
                  <a:srgbClr val="333333"/>
                </a:solidFill>
                <a:latin typeface="Arial" panose="020B0604020202020204" pitchFamily="34" charset="0"/>
                <a:cs typeface="Arial" panose="020B0604020202020204" pitchFamily="34" charset="0"/>
              </a:rPr>
              <a:t> </a:t>
            </a:r>
            <a:r>
              <a:rPr lang="et-EE" sz="2300" dirty="0">
                <a:solidFill>
                  <a:srgbClr val="333333"/>
                </a:solidFill>
                <a:latin typeface="Arial" panose="020B0604020202020204" pitchFamily="34" charset="0"/>
                <a:cs typeface="Arial" panose="020B0604020202020204" pitchFamily="34" charset="0"/>
              </a:rPr>
              <a:t>(sõnade, </a:t>
            </a:r>
            <a:r>
              <a:rPr lang="et-EE" sz="2300" dirty="0" smtClean="0">
                <a:solidFill>
                  <a:srgbClr val="333333"/>
                </a:solidFill>
                <a:latin typeface="Arial" panose="020B0604020202020204" pitchFamily="34" charset="0"/>
                <a:cs typeface="Arial" panose="020B0604020202020204" pitchFamily="34" charset="0"/>
              </a:rPr>
              <a:t>sõnavormide</a:t>
            </a:r>
            <a:r>
              <a:rPr lang="et-EE" sz="2300" dirty="0">
                <a:solidFill>
                  <a:srgbClr val="333333"/>
                </a:solidFill>
                <a:latin typeface="Arial" panose="020B0604020202020204" pitchFamily="34" charset="0"/>
                <a:cs typeface="Arial" panose="020B0604020202020204" pitchFamily="34" charset="0"/>
              </a:rPr>
              <a:t>, </a:t>
            </a:r>
            <a:r>
              <a:rPr lang="et-EE" sz="2300" dirty="0" err="1" smtClean="0">
                <a:solidFill>
                  <a:srgbClr val="333333"/>
                </a:solidFill>
                <a:latin typeface="Arial" panose="020B0604020202020204" pitchFamily="34" charset="0"/>
                <a:cs typeface="Arial" panose="020B0604020202020204" pitchFamily="34" charset="0"/>
              </a:rPr>
              <a:t>konstrukt-sioonide</a:t>
            </a:r>
            <a:r>
              <a:rPr lang="et-EE" sz="2300" dirty="0">
                <a:solidFill>
                  <a:srgbClr val="333333"/>
                </a:solidFill>
                <a:latin typeface="Arial" panose="020B0604020202020204" pitchFamily="34" charset="0"/>
                <a:cs typeface="Arial" panose="020B0604020202020204" pitchFamily="34" charset="0"/>
              </a:rPr>
              <a:t>) </a:t>
            </a:r>
            <a:r>
              <a:rPr lang="et-EE" sz="2300" dirty="0" smtClean="0">
                <a:solidFill>
                  <a:schemeClr val="accent6"/>
                </a:solidFill>
                <a:latin typeface="Arial" panose="020B0604020202020204" pitchFamily="34" charset="0"/>
                <a:cs typeface="Arial" panose="020B0604020202020204" pitchFamily="34" charset="0"/>
              </a:rPr>
              <a:t>kasutussoovitused</a:t>
            </a:r>
            <a:r>
              <a:rPr lang="et-EE" sz="2300" dirty="0">
                <a:solidFill>
                  <a:srgbClr val="333333"/>
                </a:solidFill>
                <a:latin typeface="Arial" panose="020B0604020202020204" pitchFamily="34" charset="0"/>
                <a:cs typeface="Arial" panose="020B0604020202020204" pitchFamily="34" charset="0"/>
              </a:rPr>
              <a:t>, mida selgema ja </a:t>
            </a:r>
            <a:r>
              <a:rPr lang="et-EE" sz="2300" dirty="0" smtClean="0">
                <a:solidFill>
                  <a:srgbClr val="333333"/>
                </a:solidFill>
                <a:latin typeface="Arial" panose="020B0604020202020204" pitchFamily="34" charset="0"/>
                <a:cs typeface="Arial" panose="020B0604020202020204" pitchFamily="34" charset="0"/>
              </a:rPr>
              <a:t>arusaadavama </a:t>
            </a:r>
            <a:r>
              <a:rPr lang="et-EE" sz="2300" dirty="0">
                <a:solidFill>
                  <a:srgbClr val="333333"/>
                </a:solidFill>
                <a:latin typeface="Arial" panose="020B0604020202020204" pitchFamily="34" charset="0"/>
                <a:cs typeface="Arial" panose="020B0604020202020204" pitchFamily="34" charset="0"/>
              </a:rPr>
              <a:t>keelekasutuse </a:t>
            </a:r>
            <a:r>
              <a:rPr lang="et-EE" sz="2300" dirty="0" smtClean="0">
                <a:solidFill>
                  <a:srgbClr val="333333"/>
                </a:solidFill>
                <a:latin typeface="Arial" panose="020B0604020202020204" pitchFamily="34" charset="0"/>
                <a:cs typeface="Arial" panose="020B0604020202020204" pitchFamily="34" charset="0"/>
              </a:rPr>
              <a:t>pooldajad </a:t>
            </a:r>
            <a:r>
              <a:rPr lang="et-EE" sz="2300" dirty="0">
                <a:solidFill>
                  <a:srgbClr val="333333"/>
                </a:solidFill>
                <a:latin typeface="Arial" panose="020B0604020202020204" pitchFamily="34" charset="0"/>
                <a:cs typeface="Arial" panose="020B0604020202020204" pitchFamily="34" charset="0"/>
              </a:rPr>
              <a:t>sinna ekspertidelt </a:t>
            </a:r>
            <a:r>
              <a:rPr lang="et-EE" sz="2300" dirty="0" smtClean="0">
                <a:solidFill>
                  <a:srgbClr val="333333"/>
                </a:solidFill>
                <a:latin typeface="Arial" panose="020B0604020202020204" pitchFamily="34" charset="0"/>
                <a:cs typeface="Arial" panose="020B0604020202020204" pitchFamily="34" charset="0"/>
              </a:rPr>
              <a:t>otsima </a:t>
            </a:r>
            <a:r>
              <a:rPr lang="et-EE" sz="2300" dirty="0">
                <a:solidFill>
                  <a:srgbClr val="333333"/>
                </a:solidFill>
                <a:latin typeface="Arial" panose="020B0604020202020204" pitchFamily="34" charset="0"/>
                <a:cs typeface="Arial" panose="020B0604020202020204" pitchFamily="34" charset="0"/>
              </a:rPr>
              <a:t>lähevad</a:t>
            </a:r>
            <a:r>
              <a:rPr lang="et-EE" sz="2300" dirty="0" smtClean="0">
                <a:solidFill>
                  <a:srgbClr val="333333"/>
                </a:solidFill>
                <a:latin typeface="Arial" panose="020B0604020202020204" pitchFamily="34" charset="0"/>
                <a:cs typeface="Arial" panose="020B0604020202020204" pitchFamily="34" charset="0"/>
              </a:rPr>
              <a:t>.“</a:t>
            </a:r>
            <a:endParaRPr lang="et-EE" sz="2300" dirty="0">
              <a:latin typeface="Arial" panose="020B0604020202020204" pitchFamily="34" charset="0"/>
              <a:cs typeface="Arial" panose="020B0604020202020204" pitchFamily="34" charset="0"/>
            </a:endParaRPr>
          </a:p>
        </p:txBody>
      </p:sp>
      <p:sp>
        <p:nvSpPr>
          <p:cNvPr id="14" name="TextBox 13"/>
          <p:cNvSpPr txBox="1"/>
          <p:nvPr/>
        </p:nvSpPr>
        <p:spPr>
          <a:xfrm>
            <a:off x="464263" y="5661248"/>
            <a:ext cx="4755809" cy="769441"/>
          </a:xfrm>
          <a:prstGeom prst="rect">
            <a:avLst/>
          </a:prstGeom>
          <a:noFill/>
        </p:spPr>
        <p:txBody>
          <a:bodyPr wrap="square" rtlCol="0">
            <a:spAutoFit/>
          </a:bodyPr>
          <a:lstStyle/>
          <a:p>
            <a:pPr lvl="0"/>
            <a:r>
              <a:rPr lang="et-EE" sz="2200" dirty="0">
                <a:solidFill>
                  <a:srgbClr val="333333"/>
                </a:solidFill>
                <a:latin typeface="Arial" panose="020B0604020202020204" pitchFamily="34" charset="0"/>
                <a:cs typeface="Arial" panose="020B0604020202020204" pitchFamily="34" charset="0"/>
              </a:rPr>
              <a:t>(Kadri </a:t>
            </a:r>
            <a:r>
              <a:rPr lang="et-EE" sz="2200" dirty="0" err="1">
                <a:solidFill>
                  <a:srgbClr val="333333"/>
                </a:solidFill>
                <a:latin typeface="Arial" panose="020B0604020202020204" pitchFamily="34" charset="0"/>
                <a:cs typeface="Arial" panose="020B0604020202020204" pitchFamily="34" charset="0"/>
              </a:rPr>
              <a:t>Vider</a:t>
            </a:r>
            <a:r>
              <a:rPr lang="et-EE" sz="2200" dirty="0">
                <a:solidFill>
                  <a:srgbClr val="333333"/>
                </a:solidFill>
                <a:latin typeface="Arial" panose="020B0604020202020204" pitchFamily="34" charset="0"/>
                <a:cs typeface="Arial" panose="020B0604020202020204" pitchFamily="34" charset="0"/>
              </a:rPr>
              <a:t>. Sõna vabadusest, andmepõhiselt. </a:t>
            </a:r>
            <a:r>
              <a:rPr lang="et-EE" sz="2200" dirty="0" smtClean="0">
                <a:solidFill>
                  <a:srgbClr val="333333"/>
                </a:solidFill>
                <a:latin typeface="Arial" panose="020B0604020202020204" pitchFamily="34" charset="0"/>
                <a:cs typeface="Arial" panose="020B0604020202020204" pitchFamily="34" charset="0"/>
              </a:rPr>
              <a:t> – </a:t>
            </a:r>
            <a:r>
              <a:rPr lang="et-EE" sz="2200" dirty="0">
                <a:solidFill>
                  <a:srgbClr val="333333"/>
                </a:solidFill>
                <a:latin typeface="Arial" panose="020B0604020202020204" pitchFamily="34" charset="0"/>
                <a:cs typeface="Arial" panose="020B0604020202020204" pitchFamily="34" charset="0"/>
              </a:rPr>
              <a:t>Sirp 17.06.2022</a:t>
            </a:r>
            <a:r>
              <a:rPr lang="et-EE" sz="2200" dirty="0" smtClean="0">
                <a:solidFill>
                  <a:srgbClr val="333333"/>
                </a:solidFill>
                <a:latin typeface="Arial" panose="020B0604020202020204" pitchFamily="34" charset="0"/>
                <a:cs typeface="Arial" panose="020B0604020202020204" pitchFamily="34" charset="0"/>
              </a:rPr>
              <a:t>)</a:t>
            </a:r>
            <a:endParaRPr lang="et-EE" dirty="0"/>
          </a:p>
        </p:txBody>
      </p:sp>
    </p:spTree>
    <p:extLst>
      <p:ext uri="{BB962C8B-B14F-4D97-AF65-F5344CB8AC3E}">
        <p14:creationId xmlns:p14="http://schemas.microsoft.com/office/powerpoint/2010/main" val="264624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wipe(up)">
                                      <p:cBhvr>
                                        <p:cTn id="10" dur="1000"/>
                                        <p:tgtEl>
                                          <p:spTgt spid="9">
                                            <p:txEl>
                                              <p:pRg st="2" end="2"/>
                                            </p:txEl>
                                          </p:spTgt>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wipe(up)">
                                      <p:cBhvr>
                                        <p:cTn id="14" dur="1000"/>
                                        <p:tgtEl>
                                          <p:spTgt spid="9">
                                            <p:txEl>
                                              <p:pRg st="3" end="3"/>
                                            </p:txEl>
                                          </p:spTgt>
                                        </p:tgtEl>
                                      </p:cBhvr>
                                    </p:animEffect>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wipe(up)">
                                      <p:cBhvr>
                                        <p:cTn id="18" dur="1000"/>
                                        <p:tgtEl>
                                          <p:spTgt spid="9">
                                            <p:txEl>
                                              <p:pRg st="4" end="4"/>
                                            </p:txEl>
                                          </p:spTgt>
                                        </p:tgtEl>
                                      </p:cBhvr>
                                    </p:animEffect>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up)">
                                      <p:cBhvr>
                                        <p:cTn id="22" dur="1000"/>
                                        <p:tgtEl>
                                          <p:spTgt spid="9">
                                            <p:txEl>
                                              <p:pRg st="5" end="5"/>
                                            </p:txEl>
                                          </p:spTgt>
                                        </p:tgtEl>
                                      </p:cBhvr>
                                    </p:animEffect>
                                  </p:childTnLst>
                                </p:cTn>
                              </p:par>
                            </p:childTnLst>
                          </p:cTn>
                        </p:par>
                        <p:par>
                          <p:cTn id="23" fill="hold">
                            <p:stCondLst>
                              <p:cond delay="4000"/>
                            </p:stCondLst>
                            <p:childTnLst>
                              <p:par>
                                <p:cTn id="24" presetID="1"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20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7" name="TextBox 6"/>
          <p:cNvSpPr txBox="1"/>
          <p:nvPr/>
        </p:nvSpPr>
        <p:spPr>
          <a:xfrm>
            <a:off x="251520" y="980728"/>
            <a:ext cx="8568952" cy="4647426"/>
          </a:xfrm>
          <a:prstGeom prst="rect">
            <a:avLst/>
          </a:prstGeom>
          <a:noFill/>
        </p:spPr>
        <p:txBody>
          <a:bodyPr wrap="square" rtlCol="0">
            <a:spAutoFit/>
          </a:bodyPr>
          <a:lstStyle/>
          <a:p>
            <a:pPr algn="just"/>
            <a:r>
              <a:rPr lang="et-EE" sz="2400" dirty="0" smtClean="0">
                <a:solidFill>
                  <a:schemeClr val="tx1"/>
                </a:solidFill>
                <a:latin typeface="Arial" panose="020B0604020202020204" pitchFamily="34" charset="0"/>
                <a:cs typeface="Arial" panose="020B0604020202020204" pitchFamily="34" charset="0"/>
              </a:rPr>
              <a:t>„Keelt </a:t>
            </a:r>
            <a:r>
              <a:rPr lang="et-EE" sz="2400" dirty="0">
                <a:solidFill>
                  <a:schemeClr val="tx1"/>
                </a:solidFill>
                <a:latin typeface="Arial" panose="020B0604020202020204" pitchFamily="34" charset="0"/>
                <a:cs typeface="Arial" panose="020B0604020202020204" pitchFamily="34" charset="0"/>
              </a:rPr>
              <a:t>ei ole olemas muul kujul kui tekstina – abstraheerime ka eesti keele oma keelekogukonna tekstidest. Elava </a:t>
            </a:r>
            <a:r>
              <a:rPr lang="et-EE" sz="2400" dirty="0" smtClean="0">
                <a:solidFill>
                  <a:schemeClr val="tx1"/>
                </a:solidFill>
                <a:latin typeface="Arial" panose="020B0604020202020204" pitchFamily="34" charset="0"/>
                <a:cs typeface="Arial" panose="020B0604020202020204" pitchFamily="34" charset="0"/>
              </a:rPr>
              <a:t>põlv-konna </a:t>
            </a:r>
            <a:r>
              <a:rPr lang="et-EE" sz="2400" dirty="0">
                <a:solidFill>
                  <a:schemeClr val="tx1"/>
                </a:solidFill>
                <a:latin typeface="Arial" panose="020B0604020202020204" pitchFamily="34" charset="0"/>
                <a:cs typeface="Arial" panose="020B0604020202020204" pitchFamily="34" charset="0"/>
              </a:rPr>
              <a:t>keel on tema ühe liikme peas, kuid </a:t>
            </a:r>
            <a:r>
              <a:rPr lang="et-EE" sz="2400" dirty="0">
                <a:solidFill>
                  <a:schemeClr val="accent6"/>
                </a:solidFill>
                <a:latin typeface="Arial" panose="020B0604020202020204" pitchFamily="34" charset="0"/>
                <a:cs typeface="Arial" panose="020B0604020202020204" pitchFamily="34" charset="0"/>
              </a:rPr>
              <a:t>kirjakeel on teadlik traditsioon, mille mõte on säilitada tekstide mõistetavus ja stiili vastuvõetavus üle põlvkondade</a:t>
            </a:r>
            <a:r>
              <a:rPr lang="et-EE" sz="2400" dirty="0" smtClean="0">
                <a:solidFill>
                  <a:schemeClr val="tx1"/>
                </a:solidFill>
                <a:latin typeface="Arial" panose="020B0604020202020204" pitchFamily="34" charset="0"/>
                <a:cs typeface="Arial" panose="020B0604020202020204" pitchFamily="34" charset="0"/>
              </a:rPr>
              <a:t>.“</a:t>
            </a:r>
          </a:p>
          <a:p>
            <a:pPr algn="just">
              <a:spcBef>
                <a:spcPts val="600"/>
              </a:spcBef>
            </a:pPr>
            <a:r>
              <a:rPr lang="et-EE" sz="2400" dirty="0">
                <a:solidFill>
                  <a:schemeClr val="tx1"/>
                </a:solidFill>
                <a:latin typeface="Arial" panose="020B0604020202020204" pitchFamily="34" charset="0"/>
                <a:cs typeface="Arial" panose="020B0604020202020204" pitchFamily="34" charset="0"/>
              </a:rPr>
              <a:t>„Sõnaveebi taustaks on žanriliselt määratlemata, kirjutatud ja suures osas ka spontaansete veebitekstide massiiv. </a:t>
            </a:r>
            <a:r>
              <a:rPr lang="et-EE" sz="2400" b="1" dirty="0">
                <a:solidFill>
                  <a:srgbClr val="FF0000"/>
                </a:solidFill>
                <a:latin typeface="Arial" panose="020B0604020202020204" pitchFamily="34" charset="0"/>
                <a:cs typeface="Arial" panose="020B0604020202020204" pitchFamily="34" charset="0"/>
              </a:rPr>
              <a:t>Ei ole õige pakkuda ebamäärase korpuse leide „tegeliku“ </a:t>
            </a:r>
            <a:r>
              <a:rPr lang="et-EE" sz="2400" b="1" dirty="0" smtClean="0">
                <a:solidFill>
                  <a:srgbClr val="FF0000"/>
                </a:solidFill>
                <a:latin typeface="Arial" panose="020B0604020202020204" pitchFamily="34" charset="0"/>
                <a:cs typeface="Arial" panose="020B0604020202020204" pitchFamily="34" charset="0"/>
              </a:rPr>
              <a:t>ühis-kirjakeele </a:t>
            </a:r>
            <a:r>
              <a:rPr lang="et-EE" sz="2400" b="1" dirty="0">
                <a:solidFill>
                  <a:srgbClr val="FF0000"/>
                </a:solidFill>
                <a:latin typeface="Arial" panose="020B0604020202020204" pitchFamily="34" charset="0"/>
                <a:cs typeface="Arial" panose="020B0604020202020204" pitchFamily="34" charset="0"/>
              </a:rPr>
              <a:t>pähe.</a:t>
            </a:r>
            <a:r>
              <a:rPr lang="et-EE" sz="2400" dirty="0">
                <a:solidFill>
                  <a:schemeClr val="tx1"/>
                </a:solidFill>
                <a:latin typeface="Arial" panose="020B0604020202020204" pitchFamily="34" charset="0"/>
                <a:cs typeface="Arial" panose="020B0604020202020204" pitchFamily="34" charset="0"/>
              </a:rPr>
              <a:t> Pigem on see alaesindatud ühiskeel, mille žanrid vajavad teadvustamist ja vahendite suhtlusväärtus märgendamist</a:t>
            </a:r>
            <a:r>
              <a:rPr lang="et-EE" sz="2400" dirty="0" smtClean="0">
                <a:solidFill>
                  <a:schemeClr val="tx1"/>
                </a:solidFill>
                <a:latin typeface="Arial" panose="020B0604020202020204" pitchFamily="34" charset="0"/>
                <a:cs typeface="Arial" panose="020B0604020202020204" pitchFamily="34" charset="0"/>
              </a:rPr>
              <a:t>.“</a:t>
            </a:r>
          </a:p>
          <a:p>
            <a:pPr algn="r">
              <a:spcBef>
                <a:spcPts val="600"/>
              </a:spcBef>
            </a:pPr>
            <a:r>
              <a:rPr lang="et-EE" sz="2200" dirty="0">
                <a:solidFill>
                  <a:schemeClr val="tx1"/>
                </a:solidFill>
                <a:latin typeface="Arial" panose="020B0604020202020204" pitchFamily="34" charset="0"/>
                <a:cs typeface="Arial" panose="020B0604020202020204" pitchFamily="34" charset="0"/>
              </a:rPr>
              <a:t>(Krista Kerge. Targutaja tahab </a:t>
            </a:r>
            <a:r>
              <a:rPr lang="et-EE" sz="2200" dirty="0" smtClean="0">
                <a:solidFill>
                  <a:schemeClr val="tx1"/>
                </a:solidFill>
                <a:latin typeface="Arial" panose="020B0604020202020204" pitchFamily="34" charset="0"/>
                <a:cs typeface="Arial" panose="020B0604020202020204" pitchFamily="34" charset="0"/>
              </a:rPr>
              <a:t>sõna. </a:t>
            </a:r>
            <a:r>
              <a:rPr lang="et-EE" sz="2200" dirty="0">
                <a:solidFill>
                  <a:schemeClr val="tx1"/>
                </a:solidFill>
                <a:latin typeface="Arial" panose="020B0604020202020204" pitchFamily="34" charset="0"/>
                <a:cs typeface="Arial" panose="020B0604020202020204" pitchFamily="34" charset="0"/>
              </a:rPr>
              <a:t>– Sirp </a:t>
            </a:r>
            <a:r>
              <a:rPr lang="et-EE" sz="2200" dirty="0" smtClean="0">
                <a:solidFill>
                  <a:schemeClr val="tx1"/>
                </a:solidFill>
                <a:latin typeface="Arial" panose="020B0604020202020204" pitchFamily="34" charset="0"/>
                <a:cs typeface="Arial" panose="020B0604020202020204" pitchFamily="34" charset="0"/>
              </a:rPr>
              <a:t>15.07.2022)</a:t>
            </a:r>
            <a:endParaRPr lang="et-EE" sz="2200" dirty="0">
              <a:solidFill>
                <a:schemeClr val="tx1"/>
              </a:solidFill>
              <a:latin typeface="Arial" panose="020B0604020202020204" pitchFamily="34" charset="0"/>
              <a:cs typeface="Arial" panose="020B0604020202020204" pitchFamily="34" charset="0"/>
            </a:endParaRPr>
          </a:p>
        </p:txBody>
      </p:sp>
      <p:sp>
        <p:nvSpPr>
          <p:cNvPr id="9" name="Pealkiri 1"/>
          <p:cNvSpPr>
            <a:spLocks noGrp="1"/>
          </p:cNvSpPr>
          <p:nvPr>
            <p:ph type="title"/>
          </p:nvPr>
        </p:nvSpPr>
        <p:spPr>
          <a:xfrm>
            <a:off x="251520" y="-27384"/>
            <a:ext cx="8892480" cy="1138240"/>
          </a:xfrm>
        </p:spPr>
        <p:txBody>
          <a:bodyPr/>
          <a:lstStyle/>
          <a:p>
            <a:r>
              <a:rPr lang="et-EE" sz="3600" dirty="0" smtClean="0"/>
              <a:t>Keelekorraldus</a:t>
            </a:r>
            <a:r>
              <a:rPr lang="et-EE" sz="3600" dirty="0"/>
              <a:t>: </a:t>
            </a:r>
            <a:r>
              <a:rPr lang="et-EE" sz="3600" dirty="0" smtClean="0"/>
              <a:t>kirjakeele </a:t>
            </a:r>
            <a:r>
              <a:rPr lang="et-EE" sz="3600" b="1" dirty="0" smtClean="0"/>
              <a:t>teadlik</a:t>
            </a:r>
            <a:r>
              <a:rPr lang="et-EE" sz="3600" dirty="0" smtClean="0"/>
              <a:t> suunamine</a:t>
            </a:r>
            <a:endParaRPr lang="et-EE" sz="3600" dirty="0"/>
          </a:p>
        </p:txBody>
      </p:sp>
    </p:spTree>
    <p:extLst>
      <p:ext uri="{BB962C8B-B14F-4D97-AF65-F5344CB8AC3E}">
        <p14:creationId xmlns:p14="http://schemas.microsoft.com/office/powerpoint/2010/main" val="317403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000"/>
                                        <p:tgtEl>
                                          <p:spTgt spid="7">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1520" y="-27384"/>
            <a:ext cx="8892480" cy="1138240"/>
          </a:xfrm>
        </p:spPr>
        <p:txBody>
          <a:bodyPr/>
          <a:lstStyle/>
          <a:p>
            <a:r>
              <a:rPr lang="et-EE" sz="3600" dirty="0" smtClean="0"/>
              <a:t>Keelekorraldus</a:t>
            </a:r>
            <a:r>
              <a:rPr lang="et-EE" sz="3600" dirty="0"/>
              <a:t>: </a:t>
            </a:r>
            <a:r>
              <a:rPr lang="et-EE" sz="3600" dirty="0" smtClean="0"/>
              <a:t>kirjakeele </a:t>
            </a:r>
            <a:r>
              <a:rPr lang="et-EE" sz="3600" b="1" dirty="0" smtClean="0"/>
              <a:t>teadlik</a:t>
            </a:r>
            <a:r>
              <a:rPr lang="et-EE" sz="3600" dirty="0" smtClean="0"/>
              <a:t> suunamine</a:t>
            </a:r>
            <a:endParaRPr lang="et-EE" sz="360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4" name="TextBox 3"/>
          <p:cNvSpPr txBox="1"/>
          <p:nvPr/>
        </p:nvSpPr>
        <p:spPr>
          <a:xfrm>
            <a:off x="107504" y="757728"/>
            <a:ext cx="8856984" cy="5047536"/>
          </a:xfrm>
          <a:prstGeom prst="rect">
            <a:avLst/>
          </a:prstGeom>
          <a:noFill/>
        </p:spPr>
        <p:txBody>
          <a:bodyPr wrap="square" rtlCol="0">
            <a:spAutoFit/>
          </a:bodyPr>
          <a:lstStyle/>
          <a:p>
            <a:pPr algn="just"/>
            <a:r>
              <a:rPr lang="et-EE" sz="2300" dirty="0">
                <a:solidFill>
                  <a:schemeClr val="tx1"/>
                </a:solidFill>
                <a:latin typeface="Arial" panose="020B0604020202020204" pitchFamily="34" charset="0"/>
                <a:cs typeface="Arial" panose="020B0604020202020204" pitchFamily="34" charset="0"/>
              </a:rPr>
              <a:t>„ÕS on ühest küljest kirjakeele normi seaduslik alus ja teisest küljest kirjakeele suure traditsiooniga professionaalselt </a:t>
            </a:r>
            <a:r>
              <a:rPr lang="et-EE" sz="2300" dirty="0" smtClean="0">
                <a:solidFill>
                  <a:schemeClr val="tx1"/>
                </a:solidFill>
                <a:latin typeface="Arial" panose="020B0604020202020204" pitchFamily="34" charset="0"/>
                <a:cs typeface="Arial" panose="020B0604020202020204" pitchFamily="34" charset="0"/>
              </a:rPr>
              <a:t>koostatud </a:t>
            </a:r>
            <a:r>
              <a:rPr lang="et-EE" sz="2300" dirty="0">
                <a:solidFill>
                  <a:schemeClr val="tx1"/>
                </a:solidFill>
                <a:latin typeface="Arial" panose="020B0604020202020204" pitchFamily="34" charset="0"/>
                <a:cs typeface="Arial" panose="020B0604020202020204" pitchFamily="34" charset="0"/>
              </a:rPr>
              <a:t>allikas. </a:t>
            </a:r>
            <a:r>
              <a:rPr lang="et-EE" sz="2300" dirty="0">
                <a:solidFill>
                  <a:schemeClr val="accent6"/>
                </a:solidFill>
                <a:latin typeface="Arial" panose="020B0604020202020204" pitchFamily="34" charset="0"/>
                <a:cs typeface="Arial" panose="020B0604020202020204" pitchFamily="34" charset="0"/>
              </a:rPr>
              <a:t>ÕSi kasutussagedus on tohutu</a:t>
            </a:r>
            <a:r>
              <a:rPr lang="et-EE" sz="2300" dirty="0">
                <a:solidFill>
                  <a:schemeClr val="tx1"/>
                </a:solidFill>
                <a:latin typeface="Arial" panose="020B0604020202020204" pitchFamily="34" charset="0"/>
                <a:cs typeface="Arial" panose="020B0604020202020204" pitchFamily="34" charset="0"/>
              </a:rPr>
              <a:t>: nt 29. VI seisuga on </a:t>
            </a:r>
            <a:r>
              <a:rPr lang="et-EE" sz="2300" dirty="0" err="1" smtClean="0">
                <a:solidFill>
                  <a:schemeClr val="tx1"/>
                </a:solidFill>
                <a:latin typeface="Arial" panose="020B0604020202020204" pitchFamily="34" charset="0"/>
                <a:cs typeface="Arial" panose="020B0604020202020204" pitchFamily="34" charset="0"/>
              </a:rPr>
              <a:t>viima-se</a:t>
            </a:r>
            <a:r>
              <a:rPr lang="et-EE" sz="2300" dirty="0" smtClean="0">
                <a:solidFill>
                  <a:schemeClr val="tx1"/>
                </a:solidFill>
                <a:latin typeface="Arial" panose="020B0604020202020204" pitchFamily="34" charset="0"/>
                <a:cs typeface="Arial" panose="020B0604020202020204" pitchFamily="34" charset="0"/>
              </a:rPr>
              <a:t> </a:t>
            </a:r>
            <a:r>
              <a:rPr lang="et-EE" sz="2300" dirty="0">
                <a:solidFill>
                  <a:schemeClr val="tx1"/>
                </a:solidFill>
                <a:latin typeface="Arial" panose="020B0604020202020204" pitchFamily="34" charset="0"/>
                <a:cs typeface="Arial" panose="020B0604020202020204" pitchFamily="34" charset="0"/>
              </a:rPr>
              <a:t>aasta vaatamisi olnud 25 018 päevas, ja seda </a:t>
            </a:r>
            <a:r>
              <a:rPr lang="et-EE" sz="2300" dirty="0" smtClean="0">
                <a:solidFill>
                  <a:schemeClr val="tx1"/>
                </a:solidFill>
                <a:latin typeface="Arial" panose="020B0604020202020204" pitchFamily="34" charset="0"/>
                <a:cs typeface="Arial" panose="020B0604020202020204" pitchFamily="34" charset="0"/>
              </a:rPr>
              <a:t>olenemata </a:t>
            </a:r>
            <a:r>
              <a:rPr lang="et-EE" sz="2300" dirty="0">
                <a:solidFill>
                  <a:schemeClr val="tx1"/>
                </a:solidFill>
                <a:latin typeface="Arial" panose="020B0604020202020204" pitchFamily="34" charset="0"/>
                <a:cs typeface="Arial" panose="020B0604020202020204" pitchFamily="34" charset="0"/>
              </a:rPr>
              <a:t>Sõnaveebi olemasolust. ÕSi </a:t>
            </a:r>
            <a:r>
              <a:rPr lang="et-EE" sz="2300" dirty="0">
                <a:solidFill>
                  <a:schemeClr val="accent6"/>
                </a:solidFill>
                <a:latin typeface="Arial" panose="020B0604020202020204" pitchFamily="34" charset="0"/>
                <a:cs typeface="Arial" panose="020B0604020202020204" pitchFamily="34" charset="0"/>
              </a:rPr>
              <a:t>täiendavad </a:t>
            </a:r>
            <a:r>
              <a:rPr lang="et-EE" sz="2300" dirty="0" smtClean="0">
                <a:solidFill>
                  <a:schemeClr val="accent6"/>
                </a:solidFill>
                <a:latin typeface="Arial" panose="020B0604020202020204" pitchFamily="34" charset="0"/>
                <a:cs typeface="Arial" panose="020B0604020202020204" pitchFamily="34" charset="0"/>
              </a:rPr>
              <a:t>samasugused </a:t>
            </a:r>
            <a:r>
              <a:rPr lang="et-EE" sz="2300" dirty="0" err="1" smtClean="0">
                <a:solidFill>
                  <a:schemeClr val="accent6"/>
                </a:solidFill>
                <a:latin typeface="Arial" panose="020B0604020202020204" pitchFamily="34" charset="0"/>
                <a:cs typeface="Arial" panose="020B0604020202020204" pitchFamily="34" charset="0"/>
              </a:rPr>
              <a:t>suurepära-sed</a:t>
            </a:r>
            <a:r>
              <a:rPr lang="et-EE" sz="2300" dirty="0" smtClean="0">
                <a:solidFill>
                  <a:schemeClr val="accent6"/>
                </a:solidFill>
                <a:latin typeface="Arial" panose="020B0604020202020204" pitchFamily="34" charset="0"/>
                <a:cs typeface="Arial" panose="020B0604020202020204" pitchFamily="34" charset="0"/>
              </a:rPr>
              <a:t> </a:t>
            </a:r>
            <a:r>
              <a:rPr lang="et-EE" sz="2300" dirty="0">
                <a:solidFill>
                  <a:schemeClr val="accent6"/>
                </a:solidFill>
                <a:latin typeface="Arial" panose="020B0604020202020204" pitchFamily="34" charset="0"/>
                <a:cs typeface="Arial" panose="020B0604020202020204" pitchFamily="34" charset="0"/>
              </a:rPr>
              <a:t>üle põlvede täienenud kirjakeele allikad, nagu </a:t>
            </a:r>
            <a:r>
              <a:rPr lang="et-EE" sz="2300" dirty="0" smtClean="0">
                <a:solidFill>
                  <a:schemeClr val="accent6"/>
                </a:solidFill>
                <a:latin typeface="Arial" panose="020B0604020202020204" pitchFamily="34" charset="0"/>
                <a:cs typeface="Arial" panose="020B0604020202020204" pitchFamily="34" charset="0"/>
              </a:rPr>
              <a:t>seletav </a:t>
            </a:r>
            <a:r>
              <a:rPr lang="et-EE" sz="2300" dirty="0" smtClean="0">
                <a:solidFill>
                  <a:schemeClr val="accent6"/>
                </a:solidFill>
                <a:latin typeface="Arial" panose="020B0604020202020204" pitchFamily="34" charset="0"/>
                <a:cs typeface="Arial" panose="020B0604020202020204" pitchFamily="34" charset="0"/>
              </a:rPr>
              <a:t>sõna-raamat </a:t>
            </a:r>
            <a:r>
              <a:rPr lang="et-EE" sz="2300" dirty="0">
                <a:solidFill>
                  <a:schemeClr val="accent6"/>
                </a:solidFill>
                <a:latin typeface="Arial" panose="020B0604020202020204" pitchFamily="34" charset="0"/>
                <a:cs typeface="Arial" panose="020B0604020202020204" pitchFamily="34" charset="0"/>
              </a:rPr>
              <a:t>ja võõrsõnade leksikon </a:t>
            </a:r>
            <a:r>
              <a:rPr lang="et-EE" sz="2300" dirty="0">
                <a:solidFill>
                  <a:schemeClr val="tx1"/>
                </a:solidFill>
                <a:latin typeface="Arial" panose="020B0604020202020204" pitchFamily="34" charset="0"/>
                <a:cs typeface="Arial" panose="020B0604020202020204" pitchFamily="34" charset="0"/>
              </a:rPr>
              <a:t>oma suure põlvede­üleselt </a:t>
            </a:r>
            <a:r>
              <a:rPr lang="et-EE" sz="2300" dirty="0" err="1" smtClean="0">
                <a:solidFill>
                  <a:schemeClr val="tx1"/>
                </a:solidFill>
                <a:latin typeface="Arial" panose="020B0604020202020204" pitchFamily="34" charset="0"/>
                <a:cs typeface="Arial" panose="020B0604020202020204" pitchFamily="34" charset="0"/>
              </a:rPr>
              <a:t>täienda-tud</a:t>
            </a:r>
            <a:r>
              <a:rPr lang="et-EE" sz="2300" dirty="0" smtClean="0">
                <a:solidFill>
                  <a:schemeClr val="tx1"/>
                </a:solidFill>
                <a:latin typeface="Arial" panose="020B0604020202020204" pitchFamily="34" charset="0"/>
                <a:cs typeface="Arial" panose="020B0604020202020204" pitchFamily="34" charset="0"/>
              </a:rPr>
              <a:t> </a:t>
            </a:r>
            <a:r>
              <a:rPr lang="et-EE" sz="2300" dirty="0">
                <a:solidFill>
                  <a:schemeClr val="tx1"/>
                </a:solidFill>
                <a:latin typeface="Arial" panose="020B0604020202020204" pitchFamily="34" charset="0"/>
                <a:cs typeface="Arial" panose="020B0604020202020204" pitchFamily="34" charset="0"/>
              </a:rPr>
              <a:t>rikkusega. Need pakuvad sõnade stiili-, eriala- jm märgendeid ning kasutusnäiteid, kuid ka hääldust, millest sõltub </a:t>
            </a:r>
            <a:r>
              <a:rPr lang="et-EE" sz="2300" dirty="0" err="1" smtClean="0">
                <a:solidFill>
                  <a:schemeClr val="tx1"/>
                </a:solidFill>
                <a:latin typeface="Arial" panose="020B0604020202020204" pitchFamily="34" charset="0"/>
                <a:cs typeface="Arial" panose="020B0604020202020204" pitchFamily="34" charset="0"/>
              </a:rPr>
              <a:t>vormimoodus-tus</a:t>
            </a:r>
            <a:r>
              <a:rPr lang="et-EE" sz="2300" dirty="0">
                <a:solidFill>
                  <a:schemeClr val="tx1"/>
                </a:solidFill>
                <a:latin typeface="Arial" panose="020B0604020202020204" pitchFamily="34" charset="0"/>
                <a:cs typeface="Arial" panose="020B0604020202020204" pitchFamily="34" charset="0"/>
              </a:rPr>
              <a:t>, pluss </a:t>
            </a:r>
            <a:r>
              <a:rPr lang="et-EE" sz="2300" dirty="0" smtClean="0">
                <a:solidFill>
                  <a:schemeClr val="tx1"/>
                </a:solidFill>
                <a:latin typeface="Arial" panose="020B0604020202020204" pitchFamily="34" charset="0"/>
                <a:cs typeface="Arial" panose="020B0604020202020204" pitchFamily="34" charset="0"/>
              </a:rPr>
              <a:t>vormimoodustuse </a:t>
            </a:r>
            <a:r>
              <a:rPr lang="et-EE" sz="2300" dirty="0" smtClean="0">
                <a:solidFill>
                  <a:schemeClr val="tx1"/>
                </a:solidFill>
                <a:latin typeface="Arial" panose="020B0604020202020204" pitchFamily="34" charset="0"/>
                <a:cs typeface="Arial" panose="020B0604020202020204" pitchFamily="34" charset="0"/>
              </a:rPr>
              <a:t>eeskujusid</a:t>
            </a:r>
            <a:r>
              <a:rPr lang="et-EE" sz="2300" dirty="0">
                <a:solidFill>
                  <a:schemeClr val="tx1"/>
                </a:solidFill>
                <a:latin typeface="Arial" panose="020B0604020202020204" pitchFamily="34" charset="0"/>
                <a:cs typeface="Arial" panose="020B0604020202020204" pitchFamily="34" charset="0"/>
              </a:rPr>
              <a:t>. </a:t>
            </a:r>
            <a:r>
              <a:rPr lang="et-EE" sz="2300" b="1" dirty="0">
                <a:solidFill>
                  <a:schemeClr val="accent6"/>
                </a:solidFill>
                <a:latin typeface="Arial" panose="020B0604020202020204" pitchFamily="34" charset="0"/>
                <a:cs typeface="Arial" panose="020B0604020202020204" pitchFamily="34" charset="0"/>
              </a:rPr>
              <a:t>Kas EKI juhtkonnal on voli otsustada, et </a:t>
            </a:r>
            <a:r>
              <a:rPr lang="et-EE" sz="2300" dirty="0">
                <a:solidFill>
                  <a:schemeClr val="accent6"/>
                </a:solidFill>
                <a:latin typeface="Arial" panose="020B0604020202020204" pitchFamily="34" charset="0"/>
                <a:cs typeface="Arial" panose="020B0604020202020204" pitchFamily="34" charset="0"/>
              </a:rPr>
              <a:t>need </a:t>
            </a:r>
            <a:r>
              <a:rPr lang="et-EE" sz="2300" dirty="0" smtClean="0">
                <a:solidFill>
                  <a:schemeClr val="accent6"/>
                </a:solidFill>
                <a:latin typeface="Arial" panose="020B0604020202020204" pitchFamily="34" charset="0"/>
                <a:cs typeface="Arial" panose="020B0604020202020204" pitchFamily="34" charset="0"/>
              </a:rPr>
              <a:t>vaatamised </a:t>
            </a:r>
            <a:r>
              <a:rPr lang="et-EE" sz="2300" dirty="0">
                <a:solidFill>
                  <a:schemeClr val="accent6"/>
                </a:solidFill>
                <a:latin typeface="Arial" panose="020B0604020202020204" pitchFamily="34" charset="0"/>
                <a:cs typeface="Arial" panose="020B0604020202020204" pitchFamily="34" charset="0"/>
              </a:rPr>
              <a:t>on asjatud ja </a:t>
            </a:r>
            <a:r>
              <a:rPr lang="et-EE" sz="2300" b="1" dirty="0">
                <a:solidFill>
                  <a:schemeClr val="accent6"/>
                </a:solidFill>
                <a:latin typeface="Arial" panose="020B0604020202020204" pitchFamily="34" charset="0"/>
                <a:cs typeface="Arial" panose="020B0604020202020204" pitchFamily="34" charset="0"/>
              </a:rPr>
              <a:t>Sõnaveeb asendab neid küllaldaselt? </a:t>
            </a:r>
            <a:r>
              <a:rPr lang="et-EE" sz="2300" b="1" dirty="0">
                <a:solidFill>
                  <a:srgbClr val="FF0000"/>
                </a:solidFill>
                <a:latin typeface="Arial" panose="020B0604020202020204" pitchFamily="34" charset="0"/>
                <a:cs typeface="Arial" panose="020B0604020202020204" pitchFamily="34" charset="0"/>
              </a:rPr>
              <a:t>Ei ole.</a:t>
            </a:r>
            <a:r>
              <a:rPr lang="et-EE" sz="2300" dirty="0">
                <a:solidFill>
                  <a:schemeClr val="tx1"/>
                </a:solidFill>
                <a:latin typeface="Arial" panose="020B0604020202020204" pitchFamily="34" charset="0"/>
                <a:cs typeface="Arial" panose="020B0604020202020204" pitchFamily="34" charset="0"/>
              </a:rPr>
              <a:t> ÕS jt sõnastikud on rahva omand ja rahvale vajalikud, kuni kasutus­statistika näitab midagi muud. (Iseasi on, et ÕSis on ka ilmseid vigu</a:t>
            </a:r>
            <a:r>
              <a:rPr lang="et-EE" sz="2300" dirty="0" smtClean="0">
                <a:solidFill>
                  <a:schemeClr val="tx1"/>
                </a:solidFill>
                <a:latin typeface="Arial" panose="020B0604020202020204" pitchFamily="34" charset="0"/>
                <a:cs typeface="Arial" panose="020B0604020202020204" pitchFamily="34" charset="0"/>
              </a:rPr>
              <a:t>.)“</a:t>
            </a:r>
            <a:endParaRPr lang="et-EE" sz="23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680287" y="5877272"/>
            <a:ext cx="4755809" cy="769441"/>
          </a:xfrm>
          <a:prstGeom prst="rect">
            <a:avLst/>
          </a:prstGeom>
          <a:noFill/>
        </p:spPr>
        <p:txBody>
          <a:bodyPr wrap="square" rtlCol="0">
            <a:spAutoFit/>
          </a:bodyPr>
          <a:lstStyle/>
          <a:p>
            <a:r>
              <a:rPr lang="et-EE" sz="2200" dirty="0">
                <a:latin typeface="Arial" panose="020B0604020202020204" pitchFamily="34" charset="0"/>
                <a:cs typeface="Arial" panose="020B0604020202020204" pitchFamily="34" charset="0"/>
              </a:rPr>
              <a:t>(Krista Kerge. Targutaja tahab sõna. – Sirp 15.07.2022)</a:t>
            </a:r>
            <a:endParaRPr lang="et-E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5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4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pic>
        <p:nvPicPr>
          <p:cNvPr id="22530" name="Picture 2" descr="https://sirp.ee/wp-content/uploads/2021/12/sirp_50_21_0013__art_r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912" y="332656"/>
            <a:ext cx="7167616"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Pealkiri 1"/>
          <p:cNvSpPr>
            <a:spLocks noGrp="1"/>
          </p:cNvSpPr>
          <p:nvPr>
            <p:ph type="title"/>
          </p:nvPr>
        </p:nvSpPr>
        <p:spPr>
          <a:xfrm>
            <a:off x="251520" y="-27384"/>
            <a:ext cx="8892480" cy="1138240"/>
          </a:xfrm>
        </p:spPr>
        <p:txBody>
          <a:bodyPr/>
          <a:lstStyle/>
          <a:p>
            <a:r>
              <a:rPr lang="et-EE" sz="4000" dirty="0" smtClean="0"/>
              <a:t>teooria ja rakendus</a:t>
            </a:r>
            <a:endParaRPr lang="et-EE" sz="4000" dirty="0"/>
          </a:p>
        </p:txBody>
      </p:sp>
      <p:sp>
        <p:nvSpPr>
          <p:cNvPr id="4" name="TextBox 3"/>
          <p:cNvSpPr txBox="1"/>
          <p:nvPr/>
        </p:nvSpPr>
        <p:spPr>
          <a:xfrm>
            <a:off x="181074" y="4545702"/>
            <a:ext cx="3528392" cy="2123658"/>
          </a:xfrm>
          <a:prstGeom prst="rect">
            <a:avLst/>
          </a:prstGeom>
          <a:noFill/>
        </p:spPr>
        <p:txBody>
          <a:bodyPr wrap="square" rtlCol="0">
            <a:spAutoFit/>
          </a:bodyPr>
          <a:lstStyle/>
          <a:p>
            <a:pPr>
              <a:spcAft>
                <a:spcPts val="0"/>
              </a:spcAft>
            </a:pPr>
            <a:r>
              <a:rPr lang="et-EE" sz="2200" dirty="0">
                <a:latin typeface="Arial" panose="020B0604020202020204" pitchFamily="34" charset="0"/>
                <a:ea typeface="Calibri"/>
                <a:cs typeface="Arial" panose="020B0604020202020204" pitchFamily="34" charset="0"/>
              </a:rPr>
              <a:t>eri allikais eri </a:t>
            </a:r>
            <a:r>
              <a:rPr lang="et-EE" sz="2200" dirty="0" smtClean="0">
                <a:latin typeface="Arial" panose="020B0604020202020204" pitchFamily="34" charset="0"/>
                <a:ea typeface="Calibri"/>
                <a:cs typeface="Arial" panose="020B0604020202020204" pitchFamily="34" charset="0"/>
              </a:rPr>
              <a:t>tähenduses: </a:t>
            </a:r>
            <a:r>
              <a:rPr lang="et-EE" sz="2200" i="1" dirty="0" smtClean="0">
                <a:solidFill>
                  <a:srgbClr val="FF0000"/>
                </a:solidFill>
                <a:latin typeface="Arial" panose="020B0604020202020204" pitchFamily="34" charset="0"/>
                <a:ea typeface="Calibri"/>
                <a:cs typeface="Arial" panose="020B0604020202020204" pitchFamily="34" charset="0"/>
              </a:rPr>
              <a:t>norm</a:t>
            </a:r>
            <a:r>
              <a:rPr lang="et-EE" sz="2200" dirty="0">
                <a:solidFill>
                  <a:srgbClr val="FF0000"/>
                </a:solidFill>
                <a:latin typeface="Arial" panose="020B0604020202020204" pitchFamily="34" charset="0"/>
                <a:ea typeface="Calibri"/>
                <a:cs typeface="Arial" panose="020B0604020202020204" pitchFamily="34" charset="0"/>
              </a:rPr>
              <a:t>, </a:t>
            </a:r>
            <a:r>
              <a:rPr lang="et-EE" sz="2200" i="1" dirty="0">
                <a:solidFill>
                  <a:srgbClr val="FF0000"/>
                </a:solidFill>
                <a:latin typeface="Arial" panose="020B0604020202020204" pitchFamily="34" charset="0"/>
                <a:ea typeface="Calibri"/>
                <a:cs typeface="Arial" panose="020B0604020202020204" pitchFamily="34" charset="0"/>
              </a:rPr>
              <a:t>keelenorm</a:t>
            </a:r>
            <a:r>
              <a:rPr lang="et-EE" sz="2200" dirty="0">
                <a:solidFill>
                  <a:srgbClr val="FF0000"/>
                </a:solidFill>
                <a:latin typeface="Arial" panose="020B0604020202020204" pitchFamily="34" charset="0"/>
                <a:ea typeface="Calibri"/>
                <a:cs typeface="Arial" panose="020B0604020202020204" pitchFamily="34" charset="0"/>
              </a:rPr>
              <a:t>, </a:t>
            </a:r>
            <a:r>
              <a:rPr lang="et-EE" sz="2200" dirty="0" smtClean="0">
                <a:solidFill>
                  <a:srgbClr val="FF0000"/>
                </a:solidFill>
                <a:latin typeface="Arial" panose="020B0604020202020204" pitchFamily="34" charset="0"/>
                <a:ea typeface="Calibri"/>
                <a:cs typeface="Arial" panose="020B0604020202020204" pitchFamily="34" charset="0"/>
              </a:rPr>
              <a:t/>
            </a:r>
            <a:br>
              <a:rPr lang="et-EE" sz="2200" dirty="0" smtClean="0">
                <a:solidFill>
                  <a:srgbClr val="FF0000"/>
                </a:solidFill>
                <a:latin typeface="Arial" panose="020B0604020202020204" pitchFamily="34" charset="0"/>
                <a:ea typeface="Calibri"/>
                <a:cs typeface="Arial" panose="020B0604020202020204" pitchFamily="34" charset="0"/>
              </a:rPr>
            </a:br>
            <a:r>
              <a:rPr lang="et-EE" sz="2200" i="1" dirty="0" smtClean="0">
                <a:solidFill>
                  <a:srgbClr val="FF0000"/>
                </a:solidFill>
                <a:latin typeface="Arial" panose="020B0604020202020204" pitchFamily="34" charset="0"/>
                <a:ea typeface="Calibri"/>
                <a:cs typeface="Arial" panose="020B0604020202020204" pitchFamily="34" charset="0"/>
              </a:rPr>
              <a:t>loomulik </a:t>
            </a:r>
            <a:r>
              <a:rPr lang="et-EE" sz="2200" i="1" dirty="0">
                <a:solidFill>
                  <a:srgbClr val="FF0000"/>
                </a:solidFill>
                <a:latin typeface="Arial" panose="020B0604020202020204" pitchFamily="34" charset="0"/>
                <a:ea typeface="Calibri"/>
                <a:cs typeface="Arial" panose="020B0604020202020204" pitchFamily="34" charset="0"/>
              </a:rPr>
              <a:t>norm</a:t>
            </a:r>
            <a:r>
              <a:rPr lang="et-EE" sz="2200" dirty="0">
                <a:solidFill>
                  <a:srgbClr val="FF0000"/>
                </a:solidFill>
                <a:latin typeface="Arial" panose="020B0604020202020204" pitchFamily="34" charset="0"/>
                <a:ea typeface="Calibri"/>
                <a:cs typeface="Arial" panose="020B0604020202020204" pitchFamily="34" charset="0"/>
              </a:rPr>
              <a:t>; </a:t>
            </a:r>
            <a:r>
              <a:rPr lang="et-EE" sz="2200" i="1" dirty="0">
                <a:solidFill>
                  <a:srgbClr val="FF0000"/>
                </a:solidFill>
                <a:latin typeface="Arial" panose="020B0604020202020204" pitchFamily="34" charset="0"/>
                <a:ea typeface="Calibri"/>
                <a:cs typeface="Arial" panose="020B0604020202020204" pitchFamily="34" charset="0"/>
              </a:rPr>
              <a:t>norming</a:t>
            </a:r>
            <a:r>
              <a:rPr lang="et-EE" sz="2200" dirty="0">
                <a:solidFill>
                  <a:srgbClr val="FF0000"/>
                </a:solidFill>
                <a:latin typeface="Arial" panose="020B0604020202020204" pitchFamily="34" charset="0"/>
                <a:ea typeface="Calibri"/>
                <a:cs typeface="Arial" panose="020B0604020202020204" pitchFamily="34" charset="0"/>
              </a:rPr>
              <a:t>, </a:t>
            </a:r>
            <a:r>
              <a:rPr lang="et-EE" sz="2200" i="1" dirty="0" smtClean="0">
                <a:solidFill>
                  <a:srgbClr val="FF0000"/>
                </a:solidFill>
                <a:latin typeface="Arial" panose="020B0604020202020204" pitchFamily="34" charset="0"/>
                <a:ea typeface="Calibri"/>
                <a:cs typeface="Arial" panose="020B0604020202020204" pitchFamily="34" charset="0"/>
              </a:rPr>
              <a:t>keelenormingu </a:t>
            </a:r>
            <a:r>
              <a:rPr lang="et-EE" sz="2200" i="1" dirty="0">
                <a:solidFill>
                  <a:srgbClr val="FF0000"/>
                </a:solidFill>
                <a:latin typeface="Arial" panose="020B0604020202020204" pitchFamily="34" charset="0"/>
                <a:ea typeface="Calibri"/>
                <a:cs typeface="Arial" panose="020B0604020202020204" pitchFamily="34" charset="0"/>
              </a:rPr>
              <a:t>andmine</a:t>
            </a:r>
            <a:r>
              <a:rPr lang="et-EE" sz="2200" dirty="0">
                <a:solidFill>
                  <a:srgbClr val="FF0000"/>
                </a:solidFill>
                <a:latin typeface="Arial" panose="020B0604020202020204" pitchFamily="34" charset="0"/>
                <a:ea typeface="Calibri"/>
                <a:cs typeface="Arial" panose="020B0604020202020204" pitchFamily="34" charset="0"/>
              </a:rPr>
              <a:t>, </a:t>
            </a:r>
            <a:r>
              <a:rPr lang="et-EE" sz="2200" i="1" dirty="0">
                <a:solidFill>
                  <a:srgbClr val="FF0000"/>
                </a:solidFill>
                <a:latin typeface="Arial" panose="020B0604020202020204" pitchFamily="34" charset="0"/>
                <a:ea typeface="Calibri"/>
                <a:cs typeface="Arial" panose="020B0604020202020204" pitchFamily="34" charset="0"/>
              </a:rPr>
              <a:t>kirjakeele </a:t>
            </a:r>
            <a:r>
              <a:rPr lang="et-EE" sz="2200" i="1" dirty="0" smtClean="0">
                <a:solidFill>
                  <a:srgbClr val="FF0000"/>
                </a:solidFill>
                <a:latin typeface="Arial" panose="020B0604020202020204" pitchFamily="34" charset="0"/>
                <a:ea typeface="Calibri"/>
                <a:cs typeface="Arial" panose="020B0604020202020204" pitchFamily="34" charset="0"/>
              </a:rPr>
              <a:t>normimine,</a:t>
            </a:r>
            <a:r>
              <a:rPr lang="et-EE" sz="2200" dirty="0" smtClean="0">
                <a:solidFill>
                  <a:srgbClr val="FF0000"/>
                </a:solidFill>
                <a:latin typeface="Arial" panose="020B0604020202020204" pitchFamily="34" charset="0"/>
                <a:ea typeface="Calibri"/>
                <a:cs typeface="Arial" panose="020B0604020202020204" pitchFamily="34" charset="0"/>
              </a:rPr>
              <a:t> </a:t>
            </a:r>
            <a:r>
              <a:rPr lang="et-EE" sz="2200" dirty="0" smtClean="0">
                <a:latin typeface="Arial" panose="020B0604020202020204" pitchFamily="34" charset="0"/>
                <a:ea typeface="Calibri"/>
                <a:cs typeface="Arial" panose="020B0604020202020204" pitchFamily="34" charset="0"/>
              </a:rPr>
              <a:t> </a:t>
            </a:r>
            <a:r>
              <a:rPr lang="et-EE" sz="2200" i="1" dirty="0">
                <a:solidFill>
                  <a:srgbClr val="FF0000"/>
                </a:solidFill>
                <a:latin typeface="Arial" panose="020B0604020202020204" pitchFamily="34" charset="0"/>
                <a:ea typeface="Calibri"/>
                <a:cs typeface="Arial" panose="020B0604020202020204" pitchFamily="34" charset="0"/>
              </a:rPr>
              <a:t>tegelik </a:t>
            </a:r>
            <a:r>
              <a:rPr lang="et-EE" sz="2200" i="1" dirty="0" smtClean="0">
                <a:solidFill>
                  <a:srgbClr val="FF0000"/>
                </a:solidFill>
                <a:latin typeface="Arial" panose="020B0604020202020204" pitchFamily="34" charset="0"/>
                <a:ea typeface="Calibri"/>
                <a:cs typeface="Arial" panose="020B0604020202020204" pitchFamily="34" charset="0"/>
              </a:rPr>
              <a:t>keelekasutus</a:t>
            </a:r>
            <a:endParaRPr lang="et-EE" sz="2200" dirty="0">
              <a:solidFill>
                <a:schemeClr val="accent6"/>
              </a:solidFill>
              <a:latin typeface="Arial" panose="020B0604020202020204" pitchFamily="34" charset="0"/>
              <a:cs typeface="Arial" panose="020B0604020202020204" pitchFamily="34" charset="0"/>
            </a:endParaRPr>
          </a:p>
        </p:txBody>
      </p:sp>
      <p:sp>
        <p:nvSpPr>
          <p:cNvPr id="10" name="TextBox 9"/>
          <p:cNvSpPr txBox="1"/>
          <p:nvPr/>
        </p:nvSpPr>
        <p:spPr>
          <a:xfrm>
            <a:off x="4139952" y="4509120"/>
            <a:ext cx="4752528" cy="830997"/>
          </a:xfrm>
          <a:prstGeom prst="rect">
            <a:avLst/>
          </a:prstGeom>
          <a:noFill/>
        </p:spPr>
        <p:txBody>
          <a:bodyPr wrap="square" rtlCol="0">
            <a:spAutoFit/>
          </a:bodyPr>
          <a:lstStyle/>
          <a:p>
            <a:pPr>
              <a:spcAft>
                <a:spcPts val="0"/>
              </a:spcAft>
            </a:pPr>
            <a:r>
              <a:rPr lang="et-EE" sz="2400" dirty="0" smtClean="0">
                <a:latin typeface="Arial" panose="020B0604020202020204" pitchFamily="34" charset="0"/>
                <a:ea typeface="Calibri"/>
                <a:cs typeface="Arial" panose="020B0604020202020204" pitchFamily="34" charset="0"/>
              </a:rPr>
              <a:t>piisav: </a:t>
            </a:r>
            <a:r>
              <a:rPr lang="et-EE" sz="2400" b="1" i="1" dirty="0" smtClean="0">
                <a:solidFill>
                  <a:schemeClr val="accent6"/>
                </a:solidFill>
                <a:latin typeface="Arial" panose="020B0604020202020204" pitchFamily="34" charset="0"/>
                <a:ea typeface="Calibri"/>
                <a:cs typeface="Arial" panose="020B0604020202020204" pitchFamily="34" charset="0"/>
              </a:rPr>
              <a:t>uusus</a:t>
            </a:r>
            <a:r>
              <a:rPr lang="et-EE" sz="2400" dirty="0" smtClean="0">
                <a:solidFill>
                  <a:schemeClr val="accent6"/>
                </a:solidFill>
                <a:latin typeface="Arial" panose="020B0604020202020204" pitchFamily="34" charset="0"/>
                <a:ea typeface="Calibri"/>
                <a:cs typeface="Arial" panose="020B0604020202020204" pitchFamily="34" charset="0"/>
              </a:rPr>
              <a:t> </a:t>
            </a:r>
            <a:r>
              <a:rPr lang="et-EE" sz="2200" dirty="0" smtClean="0">
                <a:solidFill>
                  <a:schemeClr val="accent6"/>
                </a:solidFill>
                <a:latin typeface="Arial" panose="020B0604020202020204" pitchFamily="34" charset="0"/>
                <a:ea typeface="Calibri"/>
                <a:cs typeface="Arial" panose="020B0604020202020204" pitchFamily="34" charset="0"/>
              </a:rPr>
              <a:t>ehk </a:t>
            </a:r>
            <a:r>
              <a:rPr lang="et-EE" sz="2200" i="1" dirty="0">
                <a:solidFill>
                  <a:schemeClr val="accent6"/>
                </a:solidFill>
                <a:latin typeface="Arial" panose="020B0604020202020204" pitchFamily="34" charset="0"/>
                <a:ea typeface="Calibri"/>
                <a:cs typeface="Arial" panose="020B0604020202020204" pitchFamily="34" charset="0"/>
              </a:rPr>
              <a:t>keeletarvitus</a:t>
            </a:r>
            <a:r>
              <a:rPr lang="et-EE" sz="2200" dirty="0" smtClean="0">
                <a:solidFill>
                  <a:schemeClr val="accent6"/>
                </a:solidFill>
                <a:latin typeface="Arial" panose="020B0604020202020204" pitchFamily="34" charset="0"/>
                <a:ea typeface="Calibri"/>
                <a:cs typeface="Arial" panose="020B0604020202020204" pitchFamily="34" charset="0"/>
              </a:rPr>
              <a:t> 	</a:t>
            </a:r>
            <a:r>
              <a:rPr lang="et-EE" sz="2400" b="1" i="1" dirty="0" smtClean="0">
                <a:solidFill>
                  <a:schemeClr val="accent6"/>
                </a:solidFill>
                <a:latin typeface="Arial" panose="020B0604020202020204" pitchFamily="34" charset="0"/>
                <a:ea typeface="Calibri"/>
                <a:cs typeface="Arial" panose="020B0604020202020204" pitchFamily="34" charset="0"/>
              </a:rPr>
              <a:t>(</a:t>
            </a:r>
            <a:r>
              <a:rPr lang="et-EE" sz="2400" b="1" i="1" dirty="0" err="1" smtClean="0">
                <a:solidFill>
                  <a:schemeClr val="accent6"/>
                </a:solidFill>
                <a:latin typeface="Arial" panose="020B0604020202020204" pitchFamily="34" charset="0"/>
                <a:ea typeface="Calibri"/>
                <a:cs typeface="Arial" panose="020B0604020202020204" pitchFamily="34" charset="0"/>
              </a:rPr>
              <a:t>kirja)keelenorm</a:t>
            </a:r>
            <a:r>
              <a:rPr lang="et-EE" sz="2400" dirty="0" smtClean="0">
                <a:solidFill>
                  <a:schemeClr val="accent6"/>
                </a:solidFill>
                <a:latin typeface="Arial" panose="020B0604020202020204" pitchFamily="34" charset="0"/>
                <a:ea typeface="Calibri"/>
                <a:cs typeface="Arial" panose="020B0604020202020204" pitchFamily="34" charset="0"/>
              </a:rPr>
              <a:t>. </a:t>
            </a:r>
            <a:endParaRPr lang="et-EE" sz="2400" dirty="0">
              <a:solidFill>
                <a:schemeClr val="accent6"/>
              </a:solidFill>
              <a:latin typeface="Arial" panose="020B0604020202020204" pitchFamily="34" charset="0"/>
              <a:cs typeface="Arial" panose="020B0604020202020204" pitchFamily="34" charset="0"/>
            </a:endParaRPr>
          </a:p>
        </p:txBody>
      </p:sp>
      <p:sp>
        <p:nvSpPr>
          <p:cNvPr id="11" name="TextBox 10"/>
          <p:cNvSpPr txBox="1"/>
          <p:nvPr/>
        </p:nvSpPr>
        <p:spPr>
          <a:xfrm>
            <a:off x="3563888" y="5327569"/>
            <a:ext cx="3058778" cy="430887"/>
          </a:xfrm>
          <a:prstGeom prst="rect">
            <a:avLst/>
          </a:prstGeom>
          <a:noFill/>
        </p:spPr>
        <p:txBody>
          <a:bodyPr wrap="square" rtlCol="0">
            <a:spAutoFit/>
          </a:bodyPr>
          <a:lstStyle/>
          <a:p>
            <a:r>
              <a:rPr lang="et-EE" sz="2200" dirty="0" smtClean="0">
                <a:latin typeface="Arial" panose="020B0604020202020204" pitchFamily="34" charset="0"/>
                <a:ea typeface="Calibri"/>
                <a:cs typeface="Arial" panose="020B0604020202020204" pitchFamily="34" charset="0"/>
              </a:rPr>
              <a:t>(</a:t>
            </a:r>
            <a:r>
              <a:rPr lang="et-EE" sz="2200" dirty="0" err="1" smtClean="0">
                <a:latin typeface="Arial" panose="020B0604020202020204" pitchFamily="34" charset="0"/>
                <a:ea typeface="Calibri"/>
                <a:cs typeface="Arial" panose="020B0604020202020204" pitchFamily="34" charset="0"/>
              </a:rPr>
              <a:t>Nemvalts</a:t>
            </a:r>
            <a:r>
              <a:rPr lang="et-EE" sz="2200" dirty="0" smtClean="0">
                <a:latin typeface="Arial" panose="020B0604020202020204" pitchFamily="34" charset="0"/>
                <a:ea typeface="Calibri"/>
                <a:cs typeface="Arial" panose="020B0604020202020204" pitchFamily="34" charset="0"/>
              </a:rPr>
              <a:t> </a:t>
            </a:r>
            <a:r>
              <a:rPr lang="et-EE" sz="2200" dirty="0">
                <a:latin typeface="Arial" panose="020B0604020202020204" pitchFamily="34" charset="0"/>
                <a:ea typeface="Calibri"/>
                <a:cs typeface="Arial" panose="020B0604020202020204" pitchFamily="34" charset="0"/>
              </a:rPr>
              <a:t>2015, 2016)</a:t>
            </a:r>
            <a:endParaRPr lang="et-EE" sz="2200" dirty="0"/>
          </a:p>
        </p:txBody>
      </p:sp>
      <p:sp>
        <p:nvSpPr>
          <p:cNvPr id="12" name="TextBox 11"/>
          <p:cNvSpPr txBox="1"/>
          <p:nvPr/>
        </p:nvSpPr>
        <p:spPr>
          <a:xfrm>
            <a:off x="1370236" y="1340768"/>
            <a:ext cx="2355570" cy="430887"/>
          </a:xfrm>
          <a:prstGeom prst="rect">
            <a:avLst/>
          </a:prstGeom>
          <a:noFill/>
        </p:spPr>
        <p:txBody>
          <a:bodyPr wrap="square" rtlCol="0">
            <a:spAutoFit/>
          </a:bodyPr>
          <a:lstStyle>
            <a:defPPr>
              <a:defRPr lang="et-EE"/>
            </a:defPPr>
            <a:lvl1pPr>
              <a:defRPr sz="2200">
                <a:latin typeface="Arial" panose="020B0604020202020204" pitchFamily="34" charset="0"/>
                <a:ea typeface="Calibri"/>
                <a:cs typeface="Arial" panose="020B0604020202020204" pitchFamily="34" charset="0"/>
              </a:defRPr>
            </a:lvl1pPr>
          </a:lstStyle>
          <a:p>
            <a:r>
              <a:rPr lang="et-EE" dirty="0" smtClean="0"/>
              <a:t>(</a:t>
            </a:r>
            <a:r>
              <a:rPr lang="et-EE" dirty="0" err="1" smtClean="0"/>
              <a:t>Nemvalts</a:t>
            </a:r>
            <a:r>
              <a:rPr lang="et-EE" dirty="0" smtClean="0"/>
              <a:t> 2021)</a:t>
            </a:r>
            <a:endParaRPr lang="et-EE" dirty="0"/>
          </a:p>
        </p:txBody>
      </p:sp>
    </p:spTree>
    <p:extLst>
      <p:ext uri="{BB962C8B-B14F-4D97-AF65-F5344CB8AC3E}">
        <p14:creationId xmlns:p14="http://schemas.microsoft.com/office/powerpoint/2010/main" val="141717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500"/>
                            </p:stCondLst>
                            <p:childTnLst>
                              <p:par>
                                <p:cTn id="11" presetID="22" presetClass="entr" presetSubtype="4" fill="hold" nodeType="afterEffect">
                                  <p:stCondLst>
                                    <p:cond delay="1000"/>
                                  </p:stCondLst>
                                  <p:childTnLst>
                                    <p:set>
                                      <p:cBhvr>
                                        <p:cTn id="12" dur="1" fill="hold">
                                          <p:stCondLst>
                                            <p:cond delay="0"/>
                                          </p:stCondLst>
                                        </p:cTn>
                                        <p:tgtEl>
                                          <p:spTgt spid="22530"/>
                                        </p:tgtEl>
                                        <p:attrNameLst>
                                          <p:attrName>style.visibility</p:attrName>
                                        </p:attrNameLst>
                                      </p:cBhvr>
                                      <p:to>
                                        <p:strVal val="visible"/>
                                      </p:to>
                                    </p:set>
                                    <p:animEffect transition="in" filter="wipe(down)">
                                      <p:cBhvr>
                                        <p:cTn id="13" dur="4000"/>
                                        <p:tgtEl>
                                          <p:spTgt spid="22530"/>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6307" y="44624"/>
            <a:ext cx="8223250" cy="1138240"/>
          </a:xfrm>
        </p:spPr>
        <p:txBody>
          <a:bodyPr/>
          <a:lstStyle/>
          <a:p>
            <a:r>
              <a:rPr lang="et-EE" sz="4000" dirty="0"/>
              <a:t>teooria ja rakendus</a:t>
            </a:r>
          </a:p>
        </p:txBody>
      </p:sp>
      <p:sp>
        <p:nvSpPr>
          <p:cNvPr id="3" name="Sisu kohatäide 2"/>
          <p:cNvSpPr>
            <a:spLocks noGrp="1"/>
          </p:cNvSpPr>
          <p:nvPr>
            <p:ph idx="1"/>
          </p:nvPr>
        </p:nvSpPr>
        <p:spPr>
          <a:xfrm>
            <a:off x="457200" y="1182864"/>
            <a:ext cx="8291264" cy="4320480"/>
          </a:xfrm>
        </p:spPr>
        <p:txBody>
          <a:bodyPr/>
          <a:lstStyle/>
          <a:p>
            <a:pPr marL="0" indent="0">
              <a:buNone/>
            </a:pPr>
            <a:r>
              <a:rPr lang="et-EE" sz="2400" i="0" dirty="0" smtClean="0"/>
              <a:t>„</a:t>
            </a:r>
            <a:r>
              <a:rPr lang="et-EE" sz="2400" i="0" dirty="0"/>
              <a:t>tarvitan terminit </a:t>
            </a:r>
            <a:r>
              <a:rPr lang="et-EE" sz="2400" dirty="0" smtClean="0"/>
              <a:t>keelekorraldusteooria</a:t>
            </a:r>
            <a:r>
              <a:rPr lang="et-EE" sz="2400" i="0" dirty="0" smtClean="0"/>
              <a:t> </a:t>
            </a:r>
            <a:r>
              <a:rPr lang="et-EE" sz="2400" i="0" dirty="0"/>
              <a:t>(KT). KT </a:t>
            </a:r>
            <a:r>
              <a:rPr lang="et-EE" sz="2400" i="0" dirty="0" smtClean="0"/>
              <a:t>võiks defineerida järgmiselt:</a:t>
            </a:r>
          </a:p>
          <a:p>
            <a:pPr marL="0" indent="0">
              <a:buNone/>
            </a:pPr>
            <a:r>
              <a:rPr lang="et-EE" sz="2400" i="0" dirty="0"/>
              <a:t>	</a:t>
            </a:r>
            <a:r>
              <a:rPr lang="et-EE" sz="2400" dirty="0" smtClean="0"/>
              <a:t>KT </a:t>
            </a:r>
            <a:r>
              <a:rPr lang="et-EE" sz="2400" dirty="0"/>
              <a:t>on teadus mis metoodiliselt uurib </a:t>
            </a:r>
            <a:r>
              <a:rPr lang="et-EE" sz="2400" dirty="0"/>
              <a:t>keelek</a:t>
            </a:r>
            <a:r>
              <a:rPr lang="et-EE" sz="2400" dirty="0" smtClean="0"/>
              <a:t>orralduse eesmärk</a:t>
            </a:r>
            <a:r>
              <a:rPr lang="sv-SE" sz="2400" dirty="0" smtClean="0"/>
              <a:t>e</a:t>
            </a:r>
            <a:r>
              <a:rPr lang="sv-SE" sz="2400" dirty="0"/>
              <a:t>, </a:t>
            </a:r>
            <a:r>
              <a:rPr lang="sv-SE" sz="2400" dirty="0" smtClean="0"/>
              <a:t>pri</a:t>
            </a:r>
            <a:r>
              <a:rPr lang="et-EE" sz="2400" dirty="0" smtClean="0"/>
              <a:t>nt</a:t>
            </a:r>
            <a:r>
              <a:rPr lang="sv-SE" sz="2400" dirty="0" smtClean="0"/>
              <a:t>sii</a:t>
            </a:r>
            <a:r>
              <a:rPr lang="et-EE" sz="2400" dirty="0" smtClean="0"/>
              <a:t>p</a:t>
            </a:r>
            <a:r>
              <a:rPr lang="sv-SE" sz="2400" dirty="0" smtClean="0"/>
              <a:t>e</a:t>
            </a:r>
            <a:r>
              <a:rPr lang="sv-SE" sz="2400" dirty="0"/>
              <a:t>, meetodeid ja </a:t>
            </a:r>
            <a:r>
              <a:rPr lang="sv-SE" sz="2400" dirty="0" smtClean="0"/>
              <a:t>taktik</a:t>
            </a:r>
            <a:r>
              <a:rPr lang="et-EE" sz="2400" dirty="0" smtClean="0"/>
              <a:t>a</a:t>
            </a:r>
            <a:r>
              <a:rPr lang="sv-SE" sz="2400" dirty="0" smtClean="0"/>
              <a:t>t.</a:t>
            </a:r>
            <a:endParaRPr lang="sv-SE" sz="2400" dirty="0"/>
          </a:p>
          <a:p>
            <a:pPr marL="0" indent="0" algn="just">
              <a:buNone/>
            </a:pPr>
            <a:r>
              <a:rPr lang="et-EE" sz="2400" i="0" dirty="0" smtClean="0"/>
              <a:t>Keelekorraldust võiks </a:t>
            </a:r>
            <a:r>
              <a:rPr lang="et-EE" sz="2400" i="0" dirty="0"/>
              <a:t>defineerida järgmiselt: </a:t>
            </a:r>
            <a:r>
              <a:rPr lang="et-EE" sz="2400" i="0" dirty="0" smtClean="0"/>
              <a:t>keelekorraldus on plaanipärane </a:t>
            </a:r>
            <a:r>
              <a:rPr lang="et-EE" sz="2400" i="0" dirty="0"/>
              <a:t>tegevus mille eesmärgiks on </a:t>
            </a:r>
            <a:r>
              <a:rPr lang="et-EE" sz="2400" i="0" dirty="0">
                <a:solidFill>
                  <a:schemeClr val="accent6"/>
                </a:solidFill>
              </a:rPr>
              <a:t>olevate </a:t>
            </a:r>
            <a:r>
              <a:rPr lang="et-EE" sz="2400" i="0" dirty="0" smtClean="0">
                <a:solidFill>
                  <a:schemeClr val="accent6"/>
                </a:solidFill>
              </a:rPr>
              <a:t>keelte korraldamine </a:t>
            </a:r>
            <a:r>
              <a:rPr lang="fi-FI" sz="2400" i="0" dirty="0" smtClean="0">
                <a:solidFill>
                  <a:schemeClr val="accent6"/>
                </a:solidFill>
              </a:rPr>
              <a:t>ja </a:t>
            </a:r>
            <a:r>
              <a:rPr lang="fi-FI" sz="2400" i="0" dirty="0" err="1">
                <a:solidFill>
                  <a:schemeClr val="accent6"/>
                </a:solidFill>
              </a:rPr>
              <a:t>parandamine</a:t>
            </a:r>
            <a:r>
              <a:rPr lang="fi-FI" sz="2400" i="0" dirty="0"/>
              <a:t> </a:t>
            </a:r>
            <a:r>
              <a:rPr lang="fi-FI" sz="2400" i="0" dirty="0" smtClean="0"/>
              <a:t>v</a:t>
            </a:r>
            <a:r>
              <a:rPr lang="et-EE" sz="2400" i="0" dirty="0" smtClean="0"/>
              <a:t>õ</a:t>
            </a:r>
            <a:r>
              <a:rPr lang="fi-FI" sz="2400" i="0" dirty="0" smtClean="0"/>
              <a:t>i </a:t>
            </a:r>
            <a:r>
              <a:rPr lang="fi-FI" sz="2400" i="0" dirty="0"/>
              <a:t>uute </a:t>
            </a:r>
            <a:r>
              <a:rPr lang="et-EE" sz="2400" i="0" dirty="0" smtClean="0"/>
              <a:t>ü</a:t>
            </a:r>
            <a:r>
              <a:rPr lang="fi-FI" sz="2400" i="0" dirty="0" err="1" smtClean="0"/>
              <a:t>hiskeelte</a:t>
            </a:r>
            <a:r>
              <a:rPr lang="fi-FI" sz="2400" i="0" dirty="0" smtClean="0"/>
              <a:t>,</a:t>
            </a:r>
            <a:r>
              <a:rPr lang="et-EE" sz="2400" i="0" dirty="0" smtClean="0"/>
              <a:t> </a:t>
            </a:r>
            <a:r>
              <a:rPr lang="fi-FI" sz="2400" i="0" dirty="0" err="1" smtClean="0"/>
              <a:t>rahvus</a:t>
            </a:r>
            <a:r>
              <a:rPr lang="et-EE" sz="2400" i="0" dirty="0" smtClean="0"/>
              <a:t>-</a:t>
            </a:r>
            <a:r>
              <a:rPr lang="fi-FI" sz="2400" i="0" dirty="0" err="1" smtClean="0"/>
              <a:t>keelte</a:t>
            </a:r>
            <a:r>
              <a:rPr lang="fi-FI" sz="2400" i="0" dirty="0" smtClean="0"/>
              <a:t> v</a:t>
            </a:r>
            <a:r>
              <a:rPr lang="et-EE" sz="2400" i="0" dirty="0" smtClean="0"/>
              <a:t>õ</a:t>
            </a:r>
            <a:r>
              <a:rPr lang="fi-FI" sz="2400" i="0" dirty="0" smtClean="0"/>
              <a:t>i ra</a:t>
            </a:r>
            <a:r>
              <a:rPr lang="et-EE" sz="2400" i="0" dirty="0" smtClean="0"/>
              <a:t>h</a:t>
            </a:r>
            <a:r>
              <a:rPr lang="fi-FI" sz="2400" i="0" dirty="0" err="1" smtClean="0"/>
              <a:t>vusvaheliste</a:t>
            </a:r>
            <a:r>
              <a:rPr lang="et-EE" sz="2400" i="0" dirty="0" smtClean="0"/>
              <a:t> </a:t>
            </a:r>
            <a:r>
              <a:rPr lang="fi-FI" sz="2400" i="0" dirty="0" err="1" smtClean="0"/>
              <a:t>keelte</a:t>
            </a:r>
            <a:r>
              <a:rPr lang="fi-FI" sz="2400" i="0" dirty="0" smtClean="0"/>
              <a:t> </a:t>
            </a:r>
            <a:r>
              <a:rPr lang="fi-FI" sz="2400" i="0" dirty="0" err="1"/>
              <a:t>loomine</a:t>
            </a:r>
            <a:r>
              <a:rPr lang="fi-FI" sz="2400" i="0" dirty="0"/>
              <a:t>. </a:t>
            </a:r>
            <a:r>
              <a:rPr lang="fi-FI" sz="2400" i="0" dirty="0" err="1" smtClean="0"/>
              <a:t>Keelekorralduse</a:t>
            </a:r>
            <a:r>
              <a:rPr lang="fi-FI" sz="2400" i="0" dirty="0" smtClean="0"/>
              <a:t> alla </a:t>
            </a:r>
            <a:r>
              <a:rPr lang="fi-FI" sz="2400" i="0" dirty="0" err="1"/>
              <a:t>kuuluvad</a:t>
            </a:r>
            <a:r>
              <a:rPr lang="fi-FI" sz="2400" i="0" dirty="0"/>
              <a:t> </a:t>
            </a:r>
            <a:r>
              <a:rPr lang="fi-FI" sz="2400" i="0" dirty="0" err="1" smtClean="0"/>
              <a:t>keele</a:t>
            </a:r>
            <a:r>
              <a:rPr lang="et-EE" sz="2400" i="0" dirty="0" smtClean="0"/>
              <a:t> s</a:t>
            </a:r>
            <a:r>
              <a:rPr lang="fi-FI" sz="2400" i="0" dirty="0" err="1" smtClean="0"/>
              <a:t>uulise</a:t>
            </a:r>
            <a:r>
              <a:rPr lang="fi-FI" sz="2400" i="0" dirty="0" smtClean="0"/>
              <a:t> </a:t>
            </a:r>
            <a:r>
              <a:rPr lang="fi-FI" sz="2400" i="0" dirty="0"/>
              <a:t>ja </a:t>
            </a:r>
            <a:r>
              <a:rPr lang="fi-FI" sz="2400" i="0" dirty="0" smtClean="0"/>
              <a:t>kirja</a:t>
            </a:r>
            <a:r>
              <a:rPr lang="et-EE" sz="2400" i="0" dirty="0" smtClean="0"/>
              <a:t>l</a:t>
            </a:r>
            <a:r>
              <a:rPr lang="fi-FI" sz="2400" i="0" dirty="0" err="1" smtClean="0"/>
              <a:t>iku</a:t>
            </a:r>
            <a:r>
              <a:rPr lang="fi-FI" sz="2400" i="0" dirty="0" smtClean="0"/>
              <a:t> </a:t>
            </a:r>
            <a:r>
              <a:rPr lang="fi-FI" sz="2400" i="0" dirty="0" err="1"/>
              <a:t>vormi</a:t>
            </a:r>
            <a:r>
              <a:rPr lang="fi-FI" sz="2400" i="0" dirty="0"/>
              <a:t> </a:t>
            </a:r>
            <a:r>
              <a:rPr lang="fi-FI" sz="2400" i="0" dirty="0" smtClean="0"/>
              <a:t>k</a:t>
            </a:r>
            <a:r>
              <a:rPr lang="et-EE" sz="2400" i="0" dirty="0" smtClean="0"/>
              <a:t>õ</a:t>
            </a:r>
            <a:r>
              <a:rPr lang="fi-FI" sz="2400" i="0" dirty="0" err="1" smtClean="0"/>
              <a:t>ik</a:t>
            </a:r>
            <a:r>
              <a:rPr lang="fi-FI" sz="2400" i="0" dirty="0" smtClean="0"/>
              <a:t> a</a:t>
            </a:r>
            <a:r>
              <a:rPr lang="et-EE" sz="2400" i="0" dirty="0" smtClean="0"/>
              <a:t>l</a:t>
            </a:r>
            <a:r>
              <a:rPr lang="fi-FI" sz="2400" i="0" dirty="0" err="1" smtClean="0"/>
              <a:t>ad</a:t>
            </a:r>
            <a:r>
              <a:rPr lang="fi-FI" sz="2400" i="0" dirty="0"/>
              <a:t>: </a:t>
            </a:r>
            <a:r>
              <a:rPr lang="fi-FI" sz="2400" i="0" dirty="0" smtClean="0"/>
              <a:t>h</a:t>
            </a:r>
            <a:r>
              <a:rPr lang="et-EE" sz="2400" i="0" dirty="0" smtClean="0"/>
              <a:t>ä</a:t>
            </a:r>
            <a:r>
              <a:rPr lang="fi-FI" sz="2400" i="0" dirty="0" err="1" smtClean="0"/>
              <a:t>äliku-</a:t>
            </a:r>
            <a:r>
              <a:rPr lang="fi-FI" sz="2400" i="0" dirty="0" smtClean="0"/>
              <a:t> </a:t>
            </a:r>
            <a:r>
              <a:rPr lang="fi-FI" sz="2400" i="0" dirty="0"/>
              <a:t>ja </a:t>
            </a:r>
            <a:r>
              <a:rPr lang="fi-FI" sz="2400" i="0" dirty="0" err="1" smtClean="0"/>
              <a:t>vormi</a:t>
            </a:r>
            <a:r>
              <a:rPr lang="et-EE" sz="2400" i="0" dirty="0" smtClean="0"/>
              <a:t>õ</a:t>
            </a:r>
            <a:r>
              <a:rPr lang="fi-FI" sz="2400" i="0" dirty="0" err="1" smtClean="0"/>
              <a:t>petus</a:t>
            </a:r>
            <a:r>
              <a:rPr lang="fi-FI" sz="2400" i="0" dirty="0" smtClean="0"/>
              <a:t>,</a:t>
            </a:r>
            <a:r>
              <a:rPr lang="et-EE" sz="2400" i="0" dirty="0" smtClean="0"/>
              <a:t> süntaks</a:t>
            </a:r>
            <a:r>
              <a:rPr lang="et-EE" sz="2400" i="0" dirty="0"/>
              <a:t>, </a:t>
            </a:r>
            <a:r>
              <a:rPr lang="et-EE" sz="2400" i="0" dirty="0" smtClean="0"/>
              <a:t>sõnavara </a:t>
            </a:r>
            <a:r>
              <a:rPr lang="et-EE" sz="2400" i="0" dirty="0"/>
              <a:t>ja </a:t>
            </a:r>
            <a:r>
              <a:rPr lang="et-EE" sz="2400" i="0" dirty="0" smtClean="0"/>
              <a:t>ortograafia.“   </a:t>
            </a:r>
          </a:p>
          <a:p>
            <a:pPr marL="0" indent="0" algn="r">
              <a:buNone/>
            </a:pPr>
            <a:r>
              <a:rPr lang="et-EE" sz="2400" i="0" dirty="0" smtClean="0"/>
              <a:t>(</a:t>
            </a:r>
            <a:r>
              <a:rPr lang="et-EE" sz="2400" i="0" dirty="0" err="1" smtClean="0"/>
              <a:t>Tauli</a:t>
            </a:r>
            <a:r>
              <a:rPr lang="et-EE" sz="2400" i="0" dirty="0" smtClean="0"/>
              <a:t> 1968: 25)</a:t>
            </a:r>
            <a:endParaRPr lang="et-EE" sz="240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Tree>
    <p:extLst>
      <p:ext uri="{BB962C8B-B14F-4D97-AF65-F5344CB8AC3E}">
        <p14:creationId xmlns:p14="http://schemas.microsoft.com/office/powerpoint/2010/main" val="3632092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6307" y="44624"/>
            <a:ext cx="8223250" cy="1138240"/>
          </a:xfrm>
        </p:spPr>
        <p:txBody>
          <a:bodyPr/>
          <a:lstStyle/>
          <a:p>
            <a:r>
              <a:rPr lang="et-EE" sz="4000" dirty="0"/>
              <a:t>teooria ja rakendus</a:t>
            </a:r>
          </a:p>
        </p:txBody>
      </p:sp>
      <p:sp>
        <p:nvSpPr>
          <p:cNvPr id="3" name="Sisu kohatäide 2"/>
          <p:cNvSpPr>
            <a:spLocks noGrp="1"/>
          </p:cNvSpPr>
          <p:nvPr>
            <p:ph idx="1"/>
          </p:nvPr>
        </p:nvSpPr>
        <p:spPr>
          <a:xfrm>
            <a:off x="323528" y="1110856"/>
            <a:ext cx="5184576" cy="4766416"/>
          </a:xfrm>
        </p:spPr>
        <p:txBody>
          <a:bodyPr/>
          <a:lstStyle/>
          <a:p>
            <a:pPr marL="0" indent="0" algn="just">
              <a:buNone/>
            </a:pPr>
            <a:r>
              <a:rPr lang="et-EE" sz="2400" i="0" dirty="0"/>
              <a:t>„</a:t>
            </a:r>
            <a:r>
              <a:rPr lang="et-EE" sz="2400" i="0" dirty="0" smtClean="0"/>
              <a:t>Sünkroonilise </a:t>
            </a:r>
            <a:r>
              <a:rPr lang="et-EE" sz="2400" i="0" dirty="0"/>
              <a:t>ja diakroonilise </a:t>
            </a:r>
            <a:r>
              <a:rPr lang="et-EE" sz="2400" i="0" dirty="0" err="1" smtClean="0"/>
              <a:t>ling-vistika</a:t>
            </a:r>
            <a:r>
              <a:rPr lang="et-EE" sz="2400" i="0" dirty="0" smtClean="0"/>
              <a:t> tulemustest on vahel </a:t>
            </a:r>
            <a:r>
              <a:rPr lang="et-EE" sz="2400" i="0" dirty="0" err="1" smtClean="0"/>
              <a:t>järel-datud</a:t>
            </a:r>
            <a:r>
              <a:rPr lang="et-EE" sz="2400" i="0" dirty="0" smtClean="0"/>
              <a:t> </a:t>
            </a:r>
            <a:r>
              <a:rPr lang="et-EE" sz="2400" i="0" dirty="0"/>
              <a:t>et tegelik keeleuusus peab olema normiks </a:t>
            </a:r>
            <a:r>
              <a:rPr lang="et-EE" sz="2400" i="0" dirty="0" smtClean="0"/>
              <a:t>ühiskeelele. Ja </a:t>
            </a:r>
            <a:r>
              <a:rPr lang="et-EE" sz="2400" i="0" dirty="0"/>
              <a:t>kuna on olemas mitmesugust keeleuusust, siis </a:t>
            </a:r>
            <a:r>
              <a:rPr lang="et-EE" sz="2400" i="0" dirty="0">
                <a:solidFill>
                  <a:schemeClr val="accent6"/>
                </a:solidFill>
              </a:rPr>
              <a:t>on </a:t>
            </a:r>
            <a:r>
              <a:rPr lang="et-EE" sz="2400" i="0" dirty="0" smtClean="0">
                <a:solidFill>
                  <a:schemeClr val="accent6"/>
                </a:solidFill>
              </a:rPr>
              <a:t>arvatud </a:t>
            </a:r>
            <a:r>
              <a:rPr lang="et-EE" sz="2400" i="0" dirty="0">
                <a:solidFill>
                  <a:schemeClr val="accent6"/>
                </a:solidFill>
              </a:rPr>
              <a:t>et </a:t>
            </a:r>
            <a:r>
              <a:rPr lang="et-EE" sz="2400" i="0" dirty="0" smtClean="0">
                <a:solidFill>
                  <a:schemeClr val="accent6"/>
                </a:solidFill>
              </a:rPr>
              <a:t>üks keelendi-teisend </a:t>
            </a:r>
            <a:r>
              <a:rPr lang="et-EE" sz="2400" i="0" dirty="0">
                <a:solidFill>
                  <a:schemeClr val="accent6"/>
                </a:solidFill>
              </a:rPr>
              <a:t>on sama hea kui teine, </a:t>
            </a:r>
            <a:r>
              <a:rPr lang="et-EE" sz="2400" b="1" i="0" dirty="0">
                <a:solidFill>
                  <a:schemeClr val="accent6"/>
                </a:solidFill>
              </a:rPr>
              <a:t>mis </a:t>
            </a:r>
            <a:r>
              <a:rPr lang="et-EE" sz="2400" b="1" i="0" dirty="0" smtClean="0">
                <a:solidFill>
                  <a:schemeClr val="accent6"/>
                </a:solidFill>
              </a:rPr>
              <a:t>tegelikult tähendab </a:t>
            </a:r>
            <a:r>
              <a:rPr lang="et-EE" sz="2400" b="1" i="0" dirty="0">
                <a:solidFill>
                  <a:schemeClr val="accent6"/>
                </a:solidFill>
              </a:rPr>
              <a:t>keelekorralduse eitamist.</a:t>
            </a:r>
            <a:r>
              <a:rPr lang="et-EE" sz="2400" b="1" i="0" dirty="0"/>
              <a:t> </a:t>
            </a:r>
            <a:r>
              <a:rPr lang="et-EE" sz="2400" i="0" dirty="0"/>
              <a:t>Kuid see mis on ei </a:t>
            </a:r>
            <a:r>
              <a:rPr lang="et-EE" sz="2400" i="0" dirty="0" smtClean="0"/>
              <a:t>ole see </a:t>
            </a:r>
            <a:r>
              <a:rPr lang="et-EE" sz="2400" i="0" dirty="0"/>
              <a:t>mis peab olema. </a:t>
            </a:r>
            <a:r>
              <a:rPr lang="et-EE" sz="2400" i="0" dirty="0" smtClean="0"/>
              <a:t>Oleks täiesti </a:t>
            </a:r>
            <a:r>
              <a:rPr lang="et-EE" sz="2400" i="0" dirty="0"/>
              <a:t>väär KT all </a:t>
            </a:r>
            <a:r>
              <a:rPr lang="et-EE" sz="2400" i="0" dirty="0" smtClean="0"/>
              <a:t>mõista ainult teoreetilise keeleteaduse rakendamist</a:t>
            </a:r>
            <a:r>
              <a:rPr lang="et-EE" sz="2400" i="0" dirty="0"/>
              <a:t>, kuigi KT peab kasutama </a:t>
            </a:r>
            <a:r>
              <a:rPr lang="et-EE" sz="2400" i="0" dirty="0" smtClean="0"/>
              <a:t>teoreetilise keeleteaduse </a:t>
            </a:r>
            <a:r>
              <a:rPr lang="et-EE" sz="2400" i="0" dirty="0"/>
              <a:t>tulemusi</a:t>
            </a:r>
            <a:r>
              <a:rPr lang="et-EE" sz="2400" i="0" dirty="0" smtClean="0"/>
              <a:t>.“   </a:t>
            </a:r>
          </a:p>
          <a:p>
            <a:pPr marL="0" indent="0" algn="ctr">
              <a:buNone/>
            </a:pPr>
            <a:r>
              <a:rPr lang="et-EE" sz="2400" i="0" dirty="0" smtClean="0"/>
              <a:t>(</a:t>
            </a:r>
            <a:r>
              <a:rPr lang="et-EE" sz="2400" i="0" dirty="0" err="1" smtClean="0"/>
              <a:t>Tauli</a:t>
            </a:r>
            <a:r>
              <a:rPr lang="et-EE" sz="2400" i="0" dirty="0" smtClean="0"/>
              <a:t> 1968: 26)</a:t>
            </a:r>
            <a:endParaRPr lang="et-EE" sz="240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6" name="TextBox 5"/>
          <p:cNvSpPr txBox="1"/>
          <p:nvPr/>
        </p:nvSpPr>
        <p:spPr>
          <a:xfrm>
            <a:off x="5652120" y="1268760"/>
            <a:ext cx="3431232" cy="3139321"/>
          </a:xfrm>
          <a:prstGeom prst="rect">
            <a:avLst/>
          </a:prstGeom>
          <a:solidFill>
            <a:srgbClr val="C00000"/>
          </a:solidFill>
          <a:ln>
            <a:solidFill>
              <a:srgbClr val="C00000"/>
            </a:solidFill>
          </a:ln>
        </p:spPr>
        <p:txBody>
          <a:bodyPr wrap="square" rtlCol="0">
            <a:spAutoFit/>
          </a:bodyPr>
          <a:lstStyle/>
          <a:p>
            <a:pPr marL="360363" indent="-360363"/>
            <a:r>
              <a:rPr lang="et-EE" sz="2200" b="1" dirty="0" smtClean="0">
                <a:solidFill>
                  <a:schemeClr val="bg1"/>
                </a:solidFill>
                <a:latin typeface="Arial" panose="020B0604020202020204" pitchFamily="34" charset="0"/>
                <a:cs typeface="Arial" panose="020B0604020202020204" pitchFamily="34" charset="0"/>
              </a:rPr>
              <a:t>II. Printsiibid </a:t>
            </a:r>
            <a:r>
              <a:rPr lang="et-EE" sz="2200" b="1" dirty="0">
                <a:solidFill>
                  <a:schemeClr val="bg1"/>
                </a:solidFill>
                <a:latin typeface="Arial" panose="020B0604020202020204" pitchFamily="34" charset="0"/>
                <a:cs typeface="Arial" panose="020B0604020202020204" pitchFamily="34" charset="0"/>
              </a:rPr>
              <a:t>ja </a:t>
            </a:r>
            <a:r>
              <a:rPr lang="et-EE" sz="2200" b="1" dirty="0" smtClean="0">
                <a:solidFill>
                  <a:schemeClr val="bg1"/>
                </a:solidFill>
                <a:latin typeface="Arial" panose="020B0604020202020204" pitchFamily="34" charset="0"/>
                <a:cs typeface="Arial" panose="020B0604020202020204" pitchFamily="34" charset="0"/>
              </a:rPr>
              <a:t> meetodid</a:t>
            </a:r>
            <a:endParaRPr lang="et-EE" sz="2200" b="1" dirty="0">
              <a:solidFill>
                <a:schemeClr val="bg1"/>
              </a:solidFill>
              <a:latin typeface="Arial" panose="020B0604020202020204" pitchFamily="34" charset="0"/>
              <a:cs typeface="Arial" panose="020B0604020202020204" pitchFamily="34" charset="0"/>
            </a:endParaRPr>
          </a:p>
          <a:p>
            <a:pPr marL="538163" indent="-342900">
              <a:buFont typeface="+mj-lt"/>
              <a:buAutoNum type="arabicPeriod"/>
            </a:pPr>
            <a:r>
              <a:rPr lang="et-EE" sz="2200" b="1" dirty="0">
                <a:solidFill>
                  <a:schemeClr val="bg1"/>
                </a:solidFill>
                <a:latin typeface="Arial" panose="020B0604020202020204" pitchFamily="34" charset="0"/>
                <a:cs typeface="Arial" panose="020B0604020202020204" pitchFamily="34" charset="0"/>
              </a:rPr>
              <a:t>Keele ideaal</a:t>
            </a:r>
          </a:p>
          <a:p>
            <a:pPr marL="538163" indent="-342900">
              <a:buFont typeface="+mj-lt"/>
              <a:buAutoNum type="arabicPeriod"/>
            </a:pPr>
            <a:r>
              <a:rPr lang="et-EE" sz="2200" b="1" dirty="0" smtClean="0">
                <a:solidFill>
                  <a:schemeClr val="bg1"/>
                </a:solidFill>
                <a:latin typeface="Arial" panose="020B0604020202020204" pitchFamily="34" charset="0"/>
                <a:cs typeface="Arial" panose="020B0604020202020204" pitchFamily="34" charset="0"/>
              </a:rPr>
              <a:t>Selgus</a:t>
            </a:r>
            <a:endParaRPr lang="et-EE" sz="2200" b="1" dirty="0">
              <a:solidFill>
                <a:schemeClr val="bg1"/>
              </a:solidFill>
              <a:latin typeface="Arial" panose="020B0604020202020204" pitchFamily="34" charset="0"/>
              <a:cs typeface="Arial" panose="020B0604020202020204" pitchFamily="34" charset="0"/>
            </a:endParaRPr>
          </a:p>
          <a:p>
            <a:pPr marL="538163" indent="-342900">
              <a:buFont typeface="+mj-lt"/>
              <a:buAutoNum type="arabicPeriod"/>
            </a:pPr>
            <a:r>
              <a:rPr lang="et-EE" sz="2200" b="1" dirty="0" smtClean="0">
                <a:solidFill>
                  <a:schemeClr val="bg1"/>
                </a:solidFill>
                <a:latin typeface="Arial" panose="020B0604020202020204" pitchFamily="34" charset="0"/>
                <a:cs typeface="Arial" panose="020B0604020202020204" pitchFamily="34" charset="0"/>
              </a:rPr>
              <a:t>Ökonoomia</a:t>
            </a:r>
            <a:endParaRPr lang="et-EE" sz="2200" b="1" dirty="0">
              <a:solidFill>
                <a:schemeClr val="bg1"/>
              </a:solidFill>
              <a:latin typeface="Arial" panose="020B0604020202020204" pitchFamily="34" charset="0"/>
              <a:cs typeface="Arial" panose="020B0604020202020204" pitchFamily="34" charset="0"/>
            </a:endParaRPr>
          </a:p>
          <a:p>
            <a:pPr marL="538163" indent="-342900">
              <a:buFont typeface="+mj-lt"/>
              <a:buAutoNum type="arabicPeriod"/>
            </a:pPr>
            <a:r>
              <a:rPr lang="et-EE" sz="2200" b="1" dirty="0">
                <a:solidFill>
                  <a:schemeClr val="bg1"/>
                </a:solidFill>
                <a:latin typeface="Arial" panose="020B0604020202020204" pitchFamily="34" charset="0"/>
                <a:cs typeface="Arial" panose="020B0604020202020204" pitchFamily="34" charset="0"/>
              </a:rPr>
              <a:t>Esteetiline </a:t>
            </a:r>
            <a:r>
              <a:rPr lang="et-EE" sz="2200" b="1" dirty="0" err="1" smtClean="0">
                <a:solidFill>
                  <a:schemeClr val="bg1"/>
                </a:solidFill>
                <a:latin typeface="Arial" panose="020B0604020202020204" pitchFamily="34" charset="0"/>
                <a:cs typeface="Arial" panose="020B0604020202020204" pitchFamily="34" charset="0"/>
              </a:rPr>
              <a:t>prinitsiip</a:t>
            </a:r>
            <a:endParaRPr lang="et-EE" sz="2200" b="1" dirty="0">
              <a:solidFill>
                <a:schemeClr val="bg1"/>
              </a:solidFill>
              <a:latin typeface="Arial" panose="020B0604020202020204" pitchFamily="34" charset="0"/>
              <a:cs typeface="Arial" panose="020B0604020202020204" pitchFamily="34" charset="0"/>
            </a:endParaRPr>
          </a:p>
          <a:p>
            <a:pPr marL="538163" indent="-342900">
              <a:buFont typeface="+mj-lt"/>
              <a:buAutoNum type="arabicPeriod"/>
            </a:pPr>
            <a:r>
              <a:rPr lang="et-EE" sz="2200" b="1" dirty="0">
                <a:solidFill>
                  <a:schemeClr val="bg1"/>
                </a:solidFill>
                <a:latin typeface="Arial" panose="020B0604020202020204" pitchFamily="34" charset="0"/>
                <a:cs typeface="Arial" panose="020B0604020202020204" pitchFamily="34" charset="0"/>
              </a:rPr>
              <a:t>Printsiipide rakendus</a:t>
            </a:r>
          </a:p>
          <a:p>
            <a:pPr marL="538163" indent="-342900">
              <a:buFont typeface="+mj-lt"/>
              <a:buAutoNum type="arabicPeriod"/>
            </a:pPr>
            <a:r>
              <a:rPr lang="et-EE" sz="2200" b="1" dirty="0" smtClean="0">
                <a:solidFill>
                  <a:schemeClr val="bg1"/>
                </a:solidFill>
                <a:latin typeface="Arial" panose="020B0604020202020204" pitchFamily="34" charset="0"/>
                <a:cs typeface="Arial" panose="020B0604020202020204" pitchFamily="34" charset="0"/>
              </a:rPr>
              <a:t>Meetoditest</a:t>
            </a:r>
            <a:endParaRPr lang="et-EE" sz="22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156176" y="4581128"/>
            <a:ext cx="2736304" cy="424732"/>
          </a:xfrm>
          <a:prstGeom prst="rect">
            <a:avLst/>
          </a:prstGeom>
          <a:noFill/>
        </p:spPr>
        <p:txBody>
          <a:bodyPr wrap="square" rtlCol="0">
            <a:spAutoFit/>
          </a:bodyPr>
          <a:lstStyle/>
          <a:p>
            <a:pPr lvl="0" algn="ctr" defTabSz="449263" fontAlgn="base">
              <a:lnSpc>
                <a:spcPct val="90000"/>
              </a:lnSpc>
              <a:spcBef>
                <a:spcPts val="750"/>
              </a:spcBef>
              <a:spcAft>
                <a:spcPct val="0"/>
              </a:spcAft>
              <a:buClr>
                <a:srgbClr val="B20533"/>
              </a:buClr>
              <a:buSzPct val="100000"/>
            </a:pPr>
            <a:r>
              <a:rPr lang="et-EE" sz="2400" dirty="0">
                <a:solidFill>
                  <a:srgbClr val="000000"/>
                </a:solidFill>
              </a:rPr>
              <a:t>(</a:t>
            </a:r>
            <a:r>
              <a:rPr lang="et-EE" sz="2400" dirty="0" err="1">
                <a:solidFill>
                  <a:srgbClr val="000000"/>
                </a:solidFill>
              </a:rPr>
              <a:t>Tauli</a:t>
            </a:r>
            <a:r>
              <a:rPr lang="et-EE" sz="2400" dirty="0">
                <a:solidFill>
                  <a:srgbClr val="000000"/>
                </a:solidFill>
              </a:rPr>
              <a:t> 1968: </a:t>
            </a:r>
            <a:r>
              <a:rPr lang="et-EE" sz="2400" dirty="0" smtClean="0">
                <a:solidFill>
                  <a:srgbClr val="000000"/>
                </a:solidFill>
              </a:rPr>
              <a:t>27-41)</a:t>
            </a:r>
            <a:endParaRPr lang="et-EE" sz="2400" i="1" dirty="0">
              <a:solidFill>
                <a:srgbClr val="000000"/>
              </a:solidFill>
            </a:endParaRPr>
          </a:p>
        </p:txBody>
      </p:sp>
    </p:spTree>
    <p:extLst>
      <p:ext uri="{BB962C8B-B14F-4D97-AF65-F5344CB8AC3E}">
        <p14:creationId xmlns:p14="http://schemas.microsoft.com/office/powerpoint/2010/main" val="116692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6306" y="202528"/>
            <a:ext cx="8496173" cy="1138240"/>
          </a:xfrm>
        </p:spPr>
        <p:txBody>
          <a:bodyPr/>
          <a:lstStyle/>
          <a:p>
            <a:r>
              <a:rPr lang="et-EE" sz="4000" dirty="0" smtClean="0"/>
              <a:t>Keelekorraldusteooria põhimõtteid: </a:t>
            </a:r>
            <a:r>
              <a:rPr lang="et-EE" sz="4000" cap="small" dirty="0" smtClean="0"/>
              <a:t>selgus</a:t>
            </a:r>
            <a:endParaRPr lang="et-EE" sz="4000" cap="small" dirty="0"/>
          </a:p>
        </p:txBody>
      </p:sp>
      <p:sp>
        <p:nvSpPr>
          <p:cNvPr id="3" name="Sisu kohatäide 2"/>
          <p:cNvSpPr>
            <a:spLocks noGrp="1"/>
          </p:cNvSpPr>
          <p:nvPr>
            <p:ph idx="1"/>
          </p:nvPr>
        </p:nvSpPr>
        <p:spPr>
          <a:xfrm>
            <a:off x="457200" y="1340768"/>
            <a:ext cx="8291264" cy="4320480"/>
          </a:xfrm>
        </p:spPr>
        <p:txBody>
          <a:bodyPr/>
          <a:lstStyle/>
          <a:p>
            <a:pPr marL="627063" indent="-627063" algn="just">
              <a:buNone/>
            </a:pPr>
            <a:r>
              <a:rPr lang="et-EE" sz="2400" i="0" dirty="0"/>
              <a:t>„</a:t>
            </a:r>
            <a:r>
              <a:rPr lang="et-EE" sz="2400" i="0" dirty="0" smtClean="0"/>
              <a:t>S1</a:t>
            </a:r>
            <a:r>
              <a:rPr lang="et-EE" sz="2400" i="0" dirty="0"/>
              <a:t>:</a:t>
            </a:r>
            <a:r>
              <a:rPr lang="et-EE" sz="2400" i="0" dirty="0" smtClean="0"/>
              <a:t> Väljend peab kuulajale [ja lugejale] </a:t>
            </a:r>
            <a:r>
              <a:rPr lang="et-EE" sz="2400" i="0" dirty="0"/>
              <a:t>edasi andma </a:t>
            </a:r>
            <a:r>
              <a:rPr lang="et-EE" sz="2400" i="0" dirty="0" smtClean="0"/>
              <a:t>kogu selle tähenduse </a:t>
            </a:r>
            <a:r>
              <a:rPr lang="et-EE" sz="2400" i="0" dirty="0"/>
              <a:t>mida </a:t>
            </a:r>
            <a:r>
              <a:rPr lang="et-EE" sz="2400" i="0" dirty="0" smtClean="0"/>
              <a:t>kõneleja </a:t>
            </a:r>
            <a:r>
              <a:rPr lang="et-EE" sz="2400" i="0" dirty="0"/>
              <a:t>[ja </a:t>
            </a:r>
            <a:r>
              <a:rPr lang="et-EE" sz="2400" i="0" dirty="0" smtClean="0"/>
              <a:t>kirjutaja] tahab </a:t>
            </a:r>
            <a:r>
              <a:rPr lang="et-EE" sz="2400" i="0" dirty="0"/>
              <a:t>edasi anda</a:t>
            </a:r>
            <a:r>
              <a:rPr lang="et-EE" sz="2400" i="0" dirty="0" smtClean="0"/>
              <a:t>.“</a:t>
            </a:r>
          </a:p>
          <a:p>
            <a:pPr marL="627063" indent="-627063" algn="just">
              <a:buNone/>
            </a:pPr>
            <a:r>
              <a:rPr lang="et-EE" sz="2400" i="0" dirty="0"/>
              <a:t>„</a:t>
            </a:r>
            <a:r>
              <a:rPr lang="et-EE" sz="2400" i="0" dirty="0" smtClean="0"/>
              <a:t>S2</a:t>
            </a:r>
            <a:r>
              <a:rPr lang="et-EE" sz="2400" i="0" dirty="0"/>
              <a:t>:</a:t>
            </a:r>
            <a:r>
              <a:rPr lang="et-EE" sz="2400" i="0" dirty="0" smtClean="0"/>
              <a:t> </a:t>
            </a:r>
            <a:r>
              <a:rPr lang="et-EE" sz="2400" i="0" dirty="0"/>
              <a:t>Kuulaja peab </a:t>
            </a:r>
            <a:r>
              <a:rPr lang="et-EE" sz="2400" i="0" dirty="0" smtClean="0"/>
              <a:t>mõistma väljendi </a:t>
            </a:r>
            <a:r>
              <a:rPr lang="et-EE" sz="2400" i="0" dirty="0"/>
              <a:t>tähenduse </a:t>
            </a:r>
            <a:r>
              <a:rPr lang="et-EE" sz="2400" i="0" dirty="0" smtClean="0"/>
              <a:t>kergesti ja kiiresti.“</a:t>
            </a:r>
          </a:p>
          <a:p>
            <a:pPr marL="627063" indent="-627063" algn="just">
              <a:buNone/>
            </a:pPr>
            <a:r>
              <a:rPr lang="et-EE" sz="2400" i="0" dirty="0" smtClean="0"/>
              <a:t>„S3: Väljend </a:t>
            </a:r>
            <a:r>
              <a:rPr lang="et-EE" sz="2400" i="0" dirty="0"/>
              <a:t>peab </a:t>
            </a:r>
            <a:r>
              <a:rPr lang="et-EE" sz="2400" i="0" dirty="0" smtClean="0"/>
              <a:t>sisaldama </a:t>
            </a:r>
            <a:r>
              <a:rPr lang="et-EE" sz="2400" i="0" dirty="0" err="1"/>
              <a:t>redundantsi</a:t>
            </a:r>
            <a:r>
              <a:rPr lang="et-EE" sz="2400" i="0" dirty="0" smtClean="0"/>
              <a:t>.“</a:t>
            </a:r>
          </a:p>
          <a:p>
            <a:pPr marL="627063" indent="-627063" algn="just">
              <a:buNone/>
            </a:pPr>
            <a:r>
              <a:rPr lang="et-EE" sz="2400" i="0" dirty="0"/>
              <a:t>„</a:t>
            </a:r>
            <a:r>
              <a:rPr lang="et-EE" sz="2400" i="0" dirty="0" smtClean="0"/>
              <a:t>S4:	Mida </a:t>
            </a:r>
            <a:r>
              <a:rPr lang="et-EE" sz="2400" i="0" dirty="0"/>
              <a:t>suurem on </a:t>
            </a:r>
            <a:r>
              <a:rPr lang="et-EE" sz="2400" i="0" dirty="0" smtClean="0"/>
              <a:t>võimalus </a:t>
            </a:r>
            <a:r>
              <a:rPr lang="et-EE" sz="2400" i="0" dirty="0"/>
              <a:t>tähenduslikuks </a:t>
            </a:r>
            <a:r>
              <a:rPr lang="et-EE" sz="2400" i="0" dirty="0" err="1" smtClean="0"/>
              <a:t>väärmõist-miseks</a:t>
            </a:r>
            <a:r>
              <a:rPr lang="et-EE" sz="2400" i="0" dirty="0" smtClean="0"/>
              <a:t>, seda suurem peab </a:t>
            </a:r>
            <a:r>
              <a:rPr lang="et-EE" sz="2400" i="0" dirty="0"/>
              <a:t>olema väljendi </a:t>
            </a:r>
            <a:r>
              <a:rPr lang="et-EE" sz="2400" i="0" dirty="0" smtClean="0"/>
              <a:t>erinevus.“</a:t>
            </a:r>
            <a:endParaRPr lang="et-EE" sz="2400" i="0" dirty="0"/>
          </a:p>
          <a:p>
            <a:pPr marL="0" indent="0" algn="r">
              <a:buNone/>
            </a:pPr>
            <a:r>
              <a:rPr lang="et-EE" sz="2400" i="0" dirty="0" smtClean="0"/>
              <a:t>(</a:t>
            </a:r>
            <a:r>
              <a:rPr lang="et-EE" sz="2400" i="0" dirty="0" err="1" smtClean="0"/>
              <a:t>Tauli</a:t>
            </a:r>
            <a:r>
              <a:rPr lang="et-EE" sz="2400" i="0" dirty="0" smtClean="0"/>
              <a:t> 1968: 29)</a:t>
            </a:r>
            <a:endParaRPr lang="et-EE" sz="240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6" name="TextBox 5"/>
          <p:cNvSpPr txBox="1"/>
          <p:nvPr/>
        </p:nvSpPr>
        <p:spPr>
          <a:xfrm>
            <a:off x="11726" y="4869160"/>
            <a:ext cx="4416258" cy="461665"/>
          </a:xfrm>
          <a:prstGeom prst="rect">
            <a:avLst/>
          </a:prstGeom>
          <a:solidFill>
            <a:srgbClr val="C00000"/>
          </a:solidFill>
          <a:ln>
            <a:solidFill>
              <a:srgbClr val="C00000"/>
            </a:solidFill>
          </a:ln>
        </p:spPr>
        <p:txBody>
          <a:bodyPr wrap="square" rtlCol="0">
            <a:spAutoFit/>
          </a:bodyPr>
          <a:lstStyle/>
          <a:p>
            <a:pPr marL="84138" indent="3175"/>
            <a:r>
              <a:rPr lang="et-EE" sz="2400" b="1" dirty="0" smtClean="0">
                <a:solidFill>
                  <a:schemeClr val="bg1"/>
                </a:solidFill>
                <a:latin typeface="Arial" panose="020B0604020202020204" pitchFamily="34" charset="0"/>
                <a:cs typeface="Arial" panose="020B0604020202020204" pitchFamily="34" charset="0"/>
              </a:rPr>
              <a:t>Enne teooria, siis rakendus!</a:t>
            </a:r>
            <a:endParaRPr lang="et-EE"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225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6306" y="202528"/>
            <a:ext cx="8496173" cy="1138240"/>
          </a:xfrm>
        </p:spPr>
        <p:txBody>
          <a:bodyPr/>
          <a:lstStyle/>
          <a:p>
            <a:r>
              <a:rPr lang="et-EE" sz="4000" dirty="0" smtClean="0"/>
              <a:t>Keelekorraldusteooria põhimõtteid: </a:t>
            </a:r>
            <a:r>
              <a:rPr lang="et-EE" sz="4000" cap="small" dirty="0" smtClean="0"/>
              <a:t>ökonoomia</a:t>
            </a:r>
            <a:endParaRPr lang="et-EE" sz="4000" cap="small" dirty="0"/>
          </a:p>
        </p:txBody>
      </p:sp>
      <p:sp>
        <p:nvSpPr>
          <p:cNvPr id="3" name="Sisu kohatäide 2"/>
          <p:cNvSpPr>
            <a:spLocks noGrp="1"/>
          </p:cNvSpPr>
          <p:nvPr>
            <p:ph idx="1"/>
          </p:nvPr>
        </p:nvSpPr>
        <p:spPr>
          <a:xfrm>
            <a:off x="457200" y="1340768"/>
            <a:ext cx="8291264" cy="2736304"/>
          </a:xfrm>
        </p:spPr>
        <p:txBody>
          <a:bodyPr/>
          <a:lstStyle/>
          <a:p>
            <a:pPr marL="0" indent="0" algn="just">
              <a:buNone/>
            </a:pPr>
            <a:r>
              <a:rPr lang="et-EE" sz="2400" i="0" dirty="0" smtClean="0"/>
              <a:t>„E1: </a:t>
            </a:r>
            <a:r>
              <a:rPr lang="et-EE" sz="2400" i="0" dirty="0"/>
              <a:t>Keelendite </a:t>
            </a:r>
            <a:r>
              <a:rPr lang="et-EE" sz="2400" i="0" dirty="0" smtClean="0"/>
              <a:t>arv peab </a:t>
            </a:r>
            <a:r>
              <a:rPr lang="et-EE" sz="2400" i="0" dirty="0"/>
              <a:t>olema </a:t>
            </a:r>
            <a:r>
              <a:rPr lang="et-EE" sz="2400" i="0" dirty="0" smtClean="0"/>
              <a:t>võimalikult väike.“</a:t>
            </a:r>
          </a:p>
          <a:p>
            <a:pPr marL="0" indent="0" algn="just">
              <a:buNone/>
            </a:pPr>
            <a:r>
              <a:rPr lang="et-EE" sz="2400" i="0" dirty="0" smtClean="0"/>
              <a:t>„E2: </a:t>
            </a:r>
            <a:r>
              <a:rPr lang="et-EE" sz="2400" i="0" dirty="0"/>
              <a:t>Väljend peab olema </a:t>
            </a:r>
            <a:r>
              <a:rPr lang="et-EE" sz="2400" i="0" dirty="0" smtClean="0"/>
              <a:t>võimalikult lühike.“</a:t>
            </a:r>
          </a:p>
          <a:p>
            <a:pPr marL="0" indent="0" algn="just">
              <a:buNone/>
            </a:pPr>
            <a:r>
              <a:rPr lang="et-EE" sz="2400" i="0" dirty="0"/>
              <a:t>„</a:t>
            </a:r>
            <a:r>
              <a:rPr lang="et-EE" sz="2400" i="0" dirty="0" smtClean="0"/>
              <a:t>E3: </a:t>
            </a:r>
            <a:r>
              <a:rPr lang="et-EE" sz="2400" i="0" dirty="0"/>
              <a:t>Mida sagedam on </a:t>
            </a:r>
            <a:r>
              <a:rPr lang="et-EE" sz="2400" i="0" dirty="0" smtClean="0"/>
              <a:t>väljend </a:t>
            </a:r>
            <a:r>
              <a:rPr lang="et-EE" sz="2400" i="0" dirty="0"/>
              <a:t>seda </a:t>
            </a:r>
            <a:r>
              <a:rPr lang="et-EE" sz="2400" i="0" dirty="0" smtClean="0"/>
              <a:t>lühem </a:t>
            </a:r>
            <a:r>
              <a:rPr lang="et-EE" sz="2400" i="0" dirty="0"/>
              <a:t>ta </a:t>
            </a:r>
            <a:r>
              <a:rPr lang="et-EE" sz="2400" i="0" dirty="0" smtClean="0"/>
              <a:t>peab olema.“</a:t>
            </a:r>
          </a:p>
          <a:p>
            <a:pPr marL="0" indent="0" algn="just">
              <a:buNone/>
            </a:pPr>
            <a:r>
              <a:rPr lang="et-EE" sz="2400" i="0" dirty="0" smtClean="0"/>
              <a:t>„E4: </a:t>
            </a:r>
            <a:r>
              <a:rPr lang="et-EE" sz="2400" i="0" dirty="0"/>
              <a:t>Keele </a:t>
            </a:r>
            <a:r>
              <a:rPr lang="et-EE" sz="2400" i="0" dirty="0" smtClean="0"/>
              <a:t>struktuur peab </a:t>
            </a:r>
            <a:r>
              <a:rPr lang="et-EE" sz="2400" i="0" dirty="0"/>
              <a:t>olema </a:t>
            </a:r>
            <a:r>
              <a:rPr lang="et-EE" sz="2400" i="0" dirty="0" smtClean="0"/>
              <a:t>võimalikult lihtne.“</a:t>
            </a:r>
          </a:p>
          <a:p>
            <a:pPr marL="627063" indent="-627063" algn="just">
              <a:buNone/>
            </a:pPr>
            <a:r>
              <a:rPr lang="et-EE" sz="2400" i="0" dirty="0"/>
              <a:t>„</a:t>
            </a:r>
            <a:r>
              <a:rPr lang="et-EE" sz="2400" i="0" dirty="0" smtClean="0"/>
              <a:t>E5: </a:t>
            </a:r>
            <a:r>
              <a:rPr lang="et-EE" sz="2400" i="0" dirty="0"/>
              <a:t>Väljend ei tohi edasi anda </a:t>
            </a:r>
            <a:r>
              <a:rPr lang="et-EE" sz="2400" i="0" dirty="0" smtClean="0"/>
              <a:t>rohkem tähendust kui vajalik (fakultatiivtäpsuse </a:t>
            </a:r>
            <a:r>
              <a:rPr lang="et-EE" sz="2400" i="0" dirty="0"/>
              <a:t>printsiip</a:t>
            </a:r>
            <a:r>
              <a:rPr lang="et-EE" sz="2400" i="0" dirty="0" smtClean="0"/>
              <a:t>).“</a:t>
            </a:r>
            <a:endParaRPr lang="et-EE" sz="2400" i="0" dirty="0"/>
          </a:p>
          <a:p>
            <a:pPr marL="0" indent="0" algn="r">
              <a:buNone/>
            </a:pPr>
            <a:r>
              <a:rPr lang="et-EE" sz="2400" i="0" dirty="0" smtClean="0"/>
              <a:t>(</a:t>
            </a:r>
            <a:r>
              <a:rPr lang="et-EE" sz="2400" i="0" dirty="0" err="1" smtClean="0"/>
              <a:t>Tauli</a:t>
            </a:r>
            <a:r>
              <a:rPr lang="et-EE" sz="2400" i="0" dirty="0" smtClean="0"/>
              <a:t> 1968: 30-31)</a:t>
            </a:r>
            <a:endParaRPr lang="et-EE" sz="240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6" name="TextBox 5"/>
          <p:cNvSpPr txBox="1"/>
          <p:nvPr/>
        </p:nvSpPr>
        <p:spPr>
          <a:xfrm>
            <a:off x="11726" y="4869160"/>
            <a:ext cx="4416258" cy="461665"/>
          </a:xfrm>
          <a:prstGeom prst="rect">
            <a:avLst/>
          </a:prstGeom>
          <a:solidFill>
            <a:srgbClr val="C00000"/>
          </a:solidFill>
          <a:ln>
            <a:solidFill>
              <a:srgbClr val="C00000"/>
            </a:solidFill>
          </a:ln>
        </p:spPr>
        <p:txBody>
          <a:bodyPr wrap="square" rtlCol="0">
            <a:spAutoFit/>
          </a:bodyPr>
          <a:lstStyle/>
          <a:p>
            <a:pPr marL="84138" indent="3175"/>
            <a:r>
              <a:rPr lang="et-EE" sz="2400" b="1" dirty="0" smtClean="0">
                <a:solidFill>
                  <a:schemeClr val="bg1"/>
                </a:solidFill>
                <a:latin typeface="Arial" panose="020B0604020202020204" pitchFamily="34" charset="0"/>
                <a:cs typeface="Arial" panose="020B0604020202020204" pitchFamily="34" charset="0"/>
              </a:rPr>
              <a:t>Enne teooria, siis rakendus!</a:t>
            </a:r>
            <a:endParaRPr lang="et-EE"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0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75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84"/>
            <a:ext cx="8223250" cy="1138240"/>
          </a:xfrm>
        </p:spPr>
        <p:txBody>
          <a:bodyPr/>
          <a:lstStyle/>
          <a:p>
            <a:r>
              <a:rPr lang="et-EE" sz="4000" dirty="0" smtClean="0"/>
              <a:t>Keelekorraldus vajab teooriat</a:t>
            </a:r>
            <a:endParaRPr lang="et-EE" sz="4000" dirty="0"/>
          </a:p>
        </p:txBody>
      </p:sp>
      <p:sp>
        <p:nvSpPr>
          <p:cNvPr id="3" name="Sisu kohatäide 2"/>
          <p:cNvSpPr>
            <a:spLocks noGrp="1"/>
          </p:cNvSpPr>
          <p:nvPr>
            <p:ph idx="1"/>
          </p:nvPr>
        </p:nvSpPr>
        <p:spPr>
          <a:xfrm>
            <a:off x="457200" y="824311"/>
            <a:ext cx="8223250" cy="2316658"/>
          </a:xfrm>
        </p:spPr>
        <p:txBody>
          <a:bodyPr/>
          <a:lstStyle/>
          <a:p>
            <a:pPr marL="341313" indent="-341313" algn="just">
              <a:buFont typeface="Wingdings" panose="05000000000000000000" pitchFamily="2" charset="2"/>
              <a:buChar char="Ø"/>
            </a:pPr>
            <a:r>
              <a:rPr lang="et-EE" dirty="0"/>
              <a:t>„Nõukogude okupatsiooni ajal olid enamvähem kõik veendunud et eesti keele omapära tuleb hoolega hoida, nüüd nähtavasti enam mitte. Vabadus ja demokraatia pole siiski seesama mis anarhia ja minnalaskmine, liberaalsus ei tähenda kõige sallimist. Ka mitte keele-hooldes ega igapäevases keelepruugis</a:t>
            </a:r>
            <a:r>
              <a:rPr lang="et-EE" dirty="0" smtClean="0"/>
              <a:t>.“</a:t>
            </a:r>
            <a:endParaRPr lang="et-EE" dirty="0"/>
          </a:p>
          <a:p>
            <a:pPr marL="341313" indent="-341313" algn="just">
              <a:buFont typeface="Wingdings" panose="05000000000000000000" pitchFamily="2" charset="2"/>
              <a:buChar char="Ø"/>
            </a:pPr>
            <a:endParaRPr lang="et-EE" dirty="0"/>
          </a:p>
        </p:txBody>
      </p:sp>
      <p:sp>
        <p:nvSpPr>
          <p:cNvPr id="7"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8" name="Sisu kohatäide 2"/>
          <p:cNvSpPr txBox="1">
            <a:spLocks/>
          </p:cNvSpPr>
          <p:nvPr/>
        </p:nvSpPr>
        <p:spPr bwMode="auto">
          <a:xfrm>
            <a:off x="457200" y="3068961"/>
            <a:ext cx="8223250"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lgn="just">
              <a:buFont typeface="Wingdings" panose="05000000000000000000" pitchFamily="2" charset="2"/>
              <a:buChar char="Ø"/>
            </a:pPr>
            <a:r>
              <a:rPr lang="et-EE" dirty="0" smtClean="0"/>
              <a:t>„ .... ei tohi eesti keeltki lasta päris isevoolu areneda. Muidu „hakkame varsti olema luuserid“ kui kasutada nn vabanenud eesti keele väljendusviisi.“</a:t>
            </a:r>
          </a:p>
          <a:p>
            <a:endParaRPr lang="et-EE" dirty="0"/>
          </a:p>
        </p:txBody>
      </p:sp>
      <p:sp>
        <p:nvSpPr>
          <p:cNvPr id="9" name="TextBox 8"/>
          <p:cNvSpPr txBox="1"/>
          <p:nvPr/>
        </p:nvSpPr>
        <p:spPr>
          <a:xfrm>
            <a:off x="3995936" y="4228752"/>
            <a:ext cx="4896544" cy="769441"/>
          </a:xfrm>
          <a:prstGeom prst="rect">
            <a:avLst/>
          </a:prstGeom>
          <a:noFill/>
        </p:spPr>
        <p:txBody>
          <a:bodyPr wrap="square" rtlCol="0">
            <a:spAutoFit/>
          </a:bodyPr>
          <a:lstStyle/>
          <a:p>
            <a:r>
              <a:rPr lang="et-EE" sz="2200" dirty="0" smtClean="0">
                <a:solidFill>
                  <a:srgbClr val="000000"/>
                </a:solidFill>
              </a:rPr>
              <a:t>(Peep </a:t>
            </a:r>
            <a:r>
              <a:rPr lang="et-EE" sz="2200" dirty="0" err="1">
                <a:solidFill>
                  <a:srgbClr val="000000"/>
                </a:solidFill>
              </a:rPr>
              <a:t>Nemvalts</a:t>
            </a:r>
            <a:r>
              <a:rPr lang="et-EE" sz="2200" dirty="0">
                <a:solidFill>
                  <a:srgbClr val="000000"/>
                </a:solidFill>
              </a:rPr>
              <a:t> „Pigem oma kui võõras!“ </a:t>
            </a:r>
            <a:br>
              <a:rPr lang="et-EE" sz="2200" dirty="0">
                <a:solidFill>
                  <a:srgbClr val="000000"/>
                </a:solidFill>
              </a:rPr>
            </a:br>
            <a:r>
              <a:rPr lang="et-EE" sz="2200" dirty="0" smtClean="0">
                <a:solidFill>
                  <a:srgbClr val="000000"/>
                </a:solidFill>
              </a:rPr>
              <a:t>‒ Keel </a:t>
            </a:r>
            <a:r>
              <a:rPr lang="et-EE" sz="2200" dirty="0">
                <a:solidFill>
                  <a:srgbClr val="000000"/>
                </a:solidFill>
              </a:rPr>
              <a:t>ja Kirjandus 1999, nr 11, lk </a:t>
            </a:r>
            <a:r>
              <a:rPr lang="et-EE" sz="2200" dirty="0" smtClean="0">
                <a:solidFill>
                  <a:srgbClr val="000000"/>
                </a:solidFill>
              </a:rPr>
              <a:t>756)</a:t>
            </a:r>
            <a:endParaRPr lang="et-EE" sz="2200" dirty="0">
              <a:solidFill>
                <a:prstClr val="black"/>
              </a:solidFill>
              <a:latin typeface="Calibri"/>
            </a:endParaRPr>
          </a:p>
        </p:txBody>
      </p:sp>
      <p:sp>
        <p:nvSpPr>
          <p:cNvPr id="10" name="TextBox 9"/>
          <p:cNvSpPr txBox="1"/>
          <p:nvPr/>
        </p:nvSpPr>
        <p:spPr>
          <a:xfrm>
            <a:off x="11726" y="5118283"/>
            <a:ext cx="4200234" cy="830997"/>
          </a:xfrm>
          <a:prstGeom prst="rect">
            <a:avLst/>
          </a:prstGeom>
          <a:solidFill>
            <a:srgbClr val="C00000"/>
          </a:solidFill>
          <a:ln>
            <a:solidFill>
              <a:srgbClr val="C00000"/>
            </a:solidFill>
          </a:ln>
        </p:spPr>
        <p:txBody>
          <a:bodyPr wrap="square" rtlCol="0">
            <a:spAutoFit/>
          </a:bodyPr>
          <a:lstStyle/>
          <a:p>
            <a:pPr marL="623888" indent="3175"/>
            <a:r>
              <a:rPr lang="et-EE" sz="2400" b="1" dirty="0" smtClean="0">
                <a:solidFill>
                  <a:schemeClr val="bg1"/>
                </a:solidFill>
                <a:latin typeface="Arial" panose="020B0604020202020204" pitchFamily="34" charset="0"/>
                <a:cs typeface="Arial" panose="020B0604020202020204" pitchFamily="34" charset="0"/>
              </a:rPr>
              <a:t>Teooriata ei ole </a:t>
            </a:r>
            <a:br>
              <a:rPr lang="et-EE" sz="2400" b="1" dirty="0" smtClean="0">
                <a:solidFill>
                  <a:schemeClr val="bg1"/>
                </a:solidFill>
                <a:latin typeface="Arial" panose="020B0604020202020204" pitchFamily="34" charset="0"/>
                <a:cs typeface="Arial" panose="020B0604020202020204" pitchFamily="34" charset="0"/>
              </a:rPr>
            </a:br>
            <a:r>
              <a:rPr lang="et-EE" sz="2400" b="1" dirty="0" smtClean="0">
                <a:solidFill>
                  <a:schemeClr val="bg1"/>
                </a:solidFill>
                <a:latin typeface="Arial" panose="020B0604020202020204" pitchFamily="34" charset="0"/>
                <a:cs typeface="Arial" panose="020B0604020202020204" pitchFamily="34" charset="0"/>
              </a:rPr>
              <a:t>midagi rakendada!</a:t>
            </a:r>
            <a:endParaRPr lang="et-EE"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5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1" fill="hold" grpId="0" nodeType="after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childTnLst>
                          </p:cTn>
                        </p:par>
                        <p:par>
                          <p:cTn id="15" fill="hold">
                            <p:stCondLst>
                              <p:cond delay="275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fi-FI" sz="4000" dirty="0" err="1"/>
              <a:t>ÕSi</a:t>
            </a:r>
            <a:r>
              <a:rPr lang="fi-FI" sz="4000" dirty="0"/>
              <a:t> ja EKI </a:t>
            </a:r>
            <a:r>
              <a:rPr lang="fi-FI" sz="4000" dirty="0" err="1"/>
              <a:t>teatmiku</a:t>
            </a:r>
            <a:r>
              <a:rPr lang="fi-FI" sz="4000" dirty="0"/>
              <a:t> </a:t>
            </a:r>
            <a:r>
              <a:rPr lang="fi-FI" sz="4000" dirty="0" err="1"/>
              <a:t>koostamise</a:t>
            </a:r>
            <a:r>
              <a:rPr lang="fi-FI" sz="4000" dirty="0"/>
              <a:t> </a:t>
            </a:r>
            <a:r>
              <a:rPr lang="fi-FI" sz="4000" dirty="0" err="1" smtClean="0"/>
              <a:t>tegevuskava</a:t>
            </a:r>
            <a:r>
              <a:rPr lang="fi-FI" sz="4000" dirty="0" smtClean="0"/>
              <a:t> </a:t>
            </a:r>
            <a:r>
              <a:rPr lang="fi-FI" sz="4000" dirty="0"/>
              <a:t>2022–2025</a:t>
            </a:r>
            <a:endParaRPr lang="et-EE" sz="4000" dirty="0"/>
          </a:p>
        </p:txBody>
      </p:sp>
      <p:sp>
        <p:nvSpPr>
          <p:cNvPr id="3" name="Sisu kohatäide 2"/>
          <p:cNvSpPr>
            <a:spLocks noGrp="1"/>
          </p:cNvSpPr>
          <p:nvPr>
            <p:ph idx="1"/>
          </p:nvPr>
        </p:nvSpPr>
        <p:spPr>
          <a:xfrm>
            <a:off x="457200" y="1604963"/>
            <a:ext cx="8223250" cy="3984277"/>
          </a:xfrm>
        </p:spPr>
        <p:txBody>
          <a:bodyPr/>
          <a:lstStyle/>
          <a:p>
            <a:pPr marL="0" indent="0" algn="just">
              <a:buNone/>
            </a:pPr>
            <a:r>
              <a:rPr lang="fi-FI" i="0" dirty="0" smtClean="0">
                <a:solidFill>
                  <a:srgbClr val="183349"/>
                </a:solidFill>
                <a:latin typeface="NHaasGroteskDSPro-55Rg"/>
              </a:rPr>
              <a:t>1</a:t>
            </a:r>
            <a:r>
              <a:rPr lang="fi-FI" i="0" dirty="0">
                <a:solidFill>
                  <a:srgbClr val="183349"/>
                </a:solidFill>
                <a:latin typeface="NHaasGroteskDSPro-55Rg"/>
              </a:rPr>
              <a:t>. Eesti </a:t>
            </a:r>
            <a:r>
              <a:rPr lang="fi-FI" i="0" dirty="0" err="1">
                <a:solidFill>
                  <a:srgbClr val="183349"/>
                </a:solidFill>
                <a:latin typeface="NHaasGroteskDSPro-55Rg"/>
              </a:rPr>
              <a:t>keele</a:t>
            </a:r>
            <a:r>
              <a:rPr lang="fi-FI" i="0" dirty="0">
                <a:solidFill>
                  <a:srgbClr val="183349"/>
                </a:solidFill>
                <a:latin typeface="NHaasGroteskDSPro-55Rg"/>
              </a:rPr>
              <a:t> </a:t>
            </a:r>
            <a:r>
              <a:rPr lang="fi-FI" i="0" dirty="0" err="1">
                <a:solidFill>
                  <a:srgbClr val="183349"/>
                </a:solidFill>
                <a:latin typeface="NHaasGroteskDSPro-55Rg"/>
              </a:rPr>
              <a:t>sõnaraamat</a:t>
            </a:r>
            <a:r>
              <a:rPr lang="fi-FI" i="0" dirty="0">
                <a:solidFill>
                  <a:srgbClr val="183349"/>
                </a:solidFill>
                <a:latin typeface="NHaasGroteskDSPro-55Rg"/>
              </a:rPr>
              <a:t> ÕS 2025</a:t>
            </a:r>
            <a:endParaRPr lang="et-EE" i="0" dirty="0" smtClean="0"/>
          </a:p>
          <a:p>
            <a:pPr marL="342900" indent="-342900" algn="just">
              <a:buFont typeface="Arial" panose="020B0604020202020204" pitchFamily="34" charset="0"/>
              <a:buChar char="•"/>
            </a:pPr>
            <a:r>
              <a:rPr lang="et-EE" sz="2400" i="0" dirty="0" smtClean="0"/>
              <a:t>„</a:t>
            </a:r>
            <a:r>
              <a:rPr lang="fi-FI" sz="2400" i="0" dirty="0" smtClean="0"/>
              <a:t>On </a:t>
            </a:r>
            <a:r>
              <a:rPr lang="fi-FI" sz="2400" i="0" dirty="0" err="1"/>
              <a:t>kirjakeele</a:t>
            </a:r>
            <a:r>
              <a:rPr lang="fi-FI" sz="2400" i="0" dirty="0"/>
              <a:t> </a:t>
            </a:r>
            <a:r>
              <a:rPr lang="fi-FI" sz="2400" i="0" dirty="0">
                <a:solidFill>
                  <a:srgbClr val="FF0000"/>
                </a:solidFill>
              </a:rPr>
              <a:t>normi</a:t>
            </a:r>
            <a:r>
              <a:rPr lang="fi-FI" sz="2400" i="0" dirty="0"/>
              <a:t> alus </a:t>
            </a:r>
            <a:r>
              <a:rPr lang="fi-FI" sz="2400" i="0" dirty="0" err="1"/>
              <a:t>alates</a:t>
            </a:r>
            <a:r>
              <a:rPr lang="fi-FI" sz="2400" i="0" dirty="0"/>
              <a:t> oma </a:t>
            </a:r>
            <a:r>
              <a:rPr lang="fi-FI" sz="2400" i="0" dirty="0" err="1"/>
              <a:t>ilmumisest</a:t>
            </a:r>
            <a:r>
              <a:rPr lang="fi-FI" sz="2400" i="0" dirty="0" smtClean="0"/>
              <a:t>.</a:t>
            </a:r>
            <a:r>
              <a:rPr lang="et-EE" sz="2400" i="0" dirty="0" smtClean="0"/>
              <a:t>“</a:t>
            </a:r>
          </a:p>
          <a:p>
            <a:pPr marL="342900" indent="-342900" algn="just">
              <a:buFont typeface="Arial" panose="020B0604020202020204" pitchFamily="34" charset="0"/>
              <a:buChar char="•"/>
            </a:pPr>
            <a:r>
              <a:rPr lang="et-EE" sz="2400" i="0" dirty="0" smtClean="0"/>
              <a:t>„Esitab </a:t>
            </a:r>
            <a:r>
              <a:rPr lang="et-EE" sz="2400" i="0" dirty="0"/>
              <a:t>kirjakeele </a:t>
            </a:r>
            <a:r>
              <a:rPr lang="et-EE" sz="2400" i="0" dirty="0">
                <a:solidFill>
                  <a:srgbClr val="FF0000"/>
                </a:solidFill>
              </a:rPr>
              <a:t>norminguid</a:t>
            </a:r>
            <a:r>
              <a:rPr lang="et-EE" sz="2400" i="0" dirty="0"/>
              <a:t> ja </a:t>
            </a:r>
            <a:r>
              <a:rPr lang="et-EE" sz="2400" i="0" dirty="0">
                <a:solidFill>
                  <a:schemeClr val="accent6"/>
                </a:solidFill>
              </a:rPr>
              <a:t>soovitusi</a:t>
            </a:r>
            <a:r>
              <a:rPr lang="et-EE" sz="2400" i="0" dirty="0"/>
              <a:t> koos </a:t>
            </a:r>
            <a:r>
              <a:rPr lang="et-EE" sz="2400" i="0" dirty="0">
                <a:solidFill>
                  <a:schemeClr val="accent6"/>
                </a:solidFill>
              </a:rPr>
              <a:t>selgituste</a:t>
            </a:r>
            <a:r>
              <a:rPr lang="et-EE" sz="2400" i="0" dirty="0"/>
              <a:t> ja </a:t>
            </a:r>
            <a:r>
              <a:rPr lang="et-EE" sz="2400" i="0" dirty="0">
                <a:solidFill>
                  <a:schemeClr val="accent6"/>
                </a:solidFill>
              </a:rPr>
              <a:t>põhjendustega</a:t>
            </a:r>
            <a:r>
              <a:rPr lang="et-EE" sz="2400" i="0" dirty="0" smtClean="0"/>
              <a:t>.“</a:t>
            </a:r>
            <a:endParaRPr lang="et-EE" sz="2400" i="0" dirty="0"/>
          </a:p>
          <a:p>
            <a:pPr marL="342900" indent="-342900" algn="just">
              <a:buFont typeface="Arial" panose="020B0604020202020204" pitchFamily="34" charset="0"/>
              <a:buChar char="•"/>
            </a:pPr>
            <a:r>
              <a:rPr lang="et-EE" sz="2400" i="0" dirty="0" smtClean="0"/>
              <a:t>„Seletab </a:t>
            </a:r>
            <a:r>
              <a:rPr lang="et-EE" sz="2400" i="0" dirty="0"/>
              <a:t>sõnade tähendusi, esitab sünonüüme, </a:t>
            </a:r>
            <a:r>
              <a:rPr lang="et-EE" sz="2400" i="0" dirty="0" smtClean="0"/>
              <a:t>naaber-sõnu</a:t>
            </a:r>
            <a:r>
              <a:rPr lang="et-EE" sz="2400" i="0" dirty="0"/>
              <a:t>, rektsioone, keelenäiteid ja päritoluinfot ning annab soovitusi</a:t>
            </a:r>
            <a:r>
              <a:rPr lang="et-EE" sz="2400" i="0" dirty="0" smtClean="0"/>
              <a:t>.“</a:t>
            </a:r>
            <a:endParaRPr lang="et-EE" sz="2400" i="0" dirty="0"/>
          </a:p>
          <a:p>
            <a:pPr marL="342900" indent="-342900" algn="just">
              <a:buFont typeface="Arial" panose="020B0604020202020204" pitchFamily="34" charset="0"/>
              <a:buChar char="•"/>
            </a:pPr>
            <a:r>
              <a:rPr lang="et-EE" sz="2400" i="0" dirty="0" smtClean="0"/>
              <a:t>„Koostatud </a:t>
            </a:r>
            <a:r>
              <a:rPr lang="et-EE" sz="2400" i="0" dirty="0"/>
              <a:t>vastavalt eesti keelekorralduses alates 1980 kehtinud </a:t>
            </a:r>
            <a:r>
              <a:rPr lang="et-EE" sz="2400" i="0" dirty="0" smtClean="0">
                <a:solidFill>
                  <a:schemeClr val="accent6"/>
                </a:solidFill>
              </a:rPr>
              <a:t>põhimõtetele</a:t>
            </a:r>
            <a:r>
              <a:rPr lang="et-EE" sz="2400" i="0" dirty="0" smtClean="0"/>
              <a:t> </a:t>
            </a:r>
            <a:r>
              <a:rPr lang="fi-FI" sz="2400" i="0" dirty="0"/>
              <a:t>ja </a:t>
            </a:r>
            <a:r>
              <a:rPr lang="fi-FI" sz="2400" i="0" dirty="0" err="1"/>
              <a:t>protseduuridele</a:t>
            </a:r>
            <a:r>
              <a:rPr lang="fi-FI" sz="2400" i="0" dirty="0"/>
              <a:t>, sh </a:t>
            </a:r>
            <a:r>
              <a:rPr lang="fi-FI" sz="2400" i="0" dirty="0" err="1"/>
              <a:t>koostöös</a:t>
            </a:r>
            <a:r>
              <a:rPr lang="fi-FI" sz="2400" i="0" dirty="0"/>
              <a:t> </a:t>
            </a:r>
            <a:r>
              <a:rPr lang="fi-FI" sz="2400" i="0" dirty="0" err="1" smtClean="0"/>
              <a:t>Emakeele</a:t>
            </a:r>
            <a:r>
              <a:rPr lang="et-EE" sz="2400" i="0" dirty="0" smtClean="0"/>
              <a:t> Seltsi keeletoimkonnaga“</a:t>
            </a:r>
            <a:endParaRPr lang="et-EE" sz="2400" i="0" dirty="0"/>
          </a:p>
        </p:txBody>
      </p:sp>
      <p:sp>
        <p:nvSpPr>
          <p:cNvPr id="5"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Tree>
    <p:extLst>
      <p:ext uri="{BB962C8B-B14F-4D97-AF65-F5344CB8AC3E}">
        <p14:creationId xmlns:p14="http://schemas.microsoft.com/office/powerpoint/2010/main" val="161636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75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750"/>
                            </p:stCondLst>
                            <p:childTnLst>
                              <p:par>
                                <p:cTn id="14" presetID="1" presetClass="entr" presetSubtype="0" fill="hold" nodeType="afterEffect">
                                  <p:stCondLst>
                                    <p:cond delay="75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fi-FI" sz="4000" dirty="0" err="1"/>
              <a:t>ÕSi</a:t>
            </a:r>
            <a:r>
              <a:rPr lang="fi-FI" sz="4000" dirty="0"/>
              <a:t> ja EKI </a:t>
            </a:r>
            <a:r>
              <a:rPr lang="fi-FI" sz="4000" dirty="0" err="1"/>
              <a:t>teatmiku</a:t>
            </a:r>
            <a:r>
              <a:rPr lang="fi-FI" sz="4000" dirty="0"/>
              <a:t> </a:t>
            </a:r>
            <a:r>
              <a:rPr lang="fi-FI" sz="4000" dirty="0" err="1"/>
              <a:t>koostamise</a:t>
            </a:r>
            <a:r>
              <a:rPr lang="fi-FI" sz="4000" dirty="0"/>
              <a:t> </a:t>
            </a:r>
            <a:r>
              <a:rPr lang="fi-FI" sz="4000" dirty="0" err="1" smtClean="0"/>
              <a:t>tegevuskava</a:t>
            </a:r>
            <a:r>
              <a:rPr lang="fi-FI" sz="4000" dirty="0" smtClean="0"/>
              <a:t> </a:t>
            </a:r>
            <a:r>
              <a:rPr lang="fi-FI" sz="4000" dirty="0"/>
              <a:t>2022–2025</a:t>
            </a:r>
            <a:endParaRPr lang="et-EE" sz="4000" dirty="0"/>
          </a:p>
        </p:txBody>
      </p:sp>
      <p:sp>
        <p:nvSpPr>
          <p:cNvPr id="3" name="Sisu kohatäide 2"/>
          <p:cNvSpPr>
            <a:spLocks noGrp="1"/>
          </p:cNvSpPr>
          <p:nvPr>
            <p:ph idx="1"/>
          </p:nvPr>
        </p:nvSpPr>
        <p:spPr>
          <a:xfrm>
            <a:off x="457200" y="1412776"/>
            <a:ext cx="8223250" cy="2400101"/>
          </a:xfrm>
        </p:spPr>
        <p:txBody>
          <a:bodyPr/>
          <a:lstStyle/>
          <a:p>
            <a:pPr marL="0" indent="0">
              <a:buNone/>
            </a:pPr>
            <a:r>
              <a:rPr lang="et-EE" i="0" dirty="0">
                <a:solidFill>
                  <a:srgbClr val="183349"/>
                </a:solidFill>
                <a:latin typeface="NHaasGroteskDSPro-55Rg"/>
              </a:rPr>
              <a:t>2. EKI teatmik </a:t>
            </a:r>
            <a:endParaRPr lang="et-EE" i="0" dirty="0" smtClean="0">
              <a:solidFill>
                <a:srgbClr val="183349"/>
              </a:solidFill>
              <a:latin typeface="NHaasGroteskDSPro-55Rg"/>
            </a:endParaRPr>
          </a:p>
          <a:p>
            <a:pPr marL="342900" indent="-342900">
              <a:buFont typeface="Arial" panose="020B0604020202020204" pitchFamily="34" charset="0"/>
              <a:buChar char="•"/>
            </a:pPr>
            <a:r>
              <a:rPr lang="et-EE" sz="2400" i="0" dirty="0" smtClean="0"/>
              <a:t>„</a:t>
            </a:r>
            <a:r>
              <a:rPr lang="fi-FI" sz="2400" i="0" dirty="0" err="1" smtClean="0"/>
              <a:t>Täiendab</a:t>
            </a:r>
            <a:r>
              <a:rPr lang="fi-FI" sz="2400" i="0" dirty="0" smtClean="0"/>
              <a:t> </a:t>
            </a:r>
            <a:r>
              <a:rPr lang="fi-FI" sz="2400" i="0" dirty="0" err="1"/>
              <a:t>uut</a:t>
            </a:r>
            <a:r>
              <a:rPr lang="fi-FI" sz="2400" i="0" dirty="0"/>
              <a:t> </a:t>
            </a:r>
            <a:r>
              <a:rPr lang="fi-FI" sz="2400" i="0" dirty="0" err="1"/>
              <a:t>ÕSi</a:t>
            </a:r>
            <a:r>
              <a:rPr lang="fi-FI" sz="2400" i="0" dirty="0"/>
              <a:t> ja on </a:t>
            </a:r>
            <a:r>
              <a:rPr lang="fi-FI" sz="2400" i="0" dirty="0" err="1"/>
              <a:t>sellega</a:t>
            </a:r>
            <a:r>
              <a:rPr lang="fi-FI" sz="2400" i="0" dirty="0"/>
              <a:t> vastastikku </a:t>
            </a:r>
            <a:r>
              <a:rPr lang="fi-FI" sz="2400" i="0" dirty="0" err="1"/>
              <a:t>lingitud</a:t>
            </a:r>
            <a:r>
              <a:rPr lang="fi-FI" sz="2400" i="0" dirty="0" smtClean="0"/>
              <a:t>.</a:t>
            </a:r>
            <a:r>
              <a:rPr lang="et-EE" sz="2400" i="0" dirty="0" smtClean="0"/>
              <a:t>“</a:t>
            </a:r>
          </a:p>
          <a:p>
            <a:pPr marL="342900" indent="-342900">
              <a:buFont typeface="Arial" panose="020B0604020202020204" pitchFamily="34" charset="0"/>
              <a:buChar char="•"/>
            </a:pPr>
            <a:r>
              <a:rPr lang="et-EE" sz="2400" i="0" dirty="0" smtClean="0"/>
              <a:t>„</a:t>
            </a:r>
            <a:r>
              <a:rPr lang="et-EE" sz="2400" i="0" dirty="0"/>
              <a:t>Sisaldab Emakeele Seltsi keeletoimkonnas heaks kiidetud õigekirjareeglistikku</a:t>
            </a:r>
            <a:r>
              <a:rPr lang="et-EE" sz="2400" i="0" dirty="0" smtClean="0"/>
              <a:t>.“</a:t>
            </a:r>
            <a:endParaRPr lang="et-EE" sz="2400" i="0" dirty="0"/>
          </a:p>
          <a:p>
            <a:pPr marL="342900" indent="-342900">
              <a:buFont typeface="Arial" panose="020B0604020202020204" pitchFamily="34" charset="0"/>
              <a:buChar char="•"/>
            </a:pPr>
            <a:r>
              <a:rPr lang="et-EE" sz="2400" i="0" dirty="0" smtClean="0"/>
              <a:t>„Sisaldab </a:t>
            </a:r>
            <a:r>
              <a:rPr lang="et-EE" sz="2400" i="0" dirty="0">
                <a:solidFill>
                  <a:schemeClr val="accent6"/>
                </a:solidFill>
              </a:rPr>
              <a:t>soovitusi</a:t>
            </a:r>
            <a:r>
              <a:rPr lang="et-EE" sz="2400" i="0" dirty="0"/>
              <a:t> ja </a:t>
            </a:r>
            <a:r>
              <a:rPr lang="et-EE" sz="2400" i="0" dirty="0">
                <a:solidFill>
                  <a:schemeClr val="accent6"/>
                </a:solidFill>
              </a:rPr>
              <a:t>selgitusi</a:t>
            </a:r>
            <a:r>
              <a:rPr lang="et-EE" sz="2400" i="0" dirty="0"/>
              <a:t> kirjakeele </a:t>
            </a:r>
            <a:r>
              <a:rPr lang="et-EE" sz="2400" i="0" dirty="0">
                <a:solidFill>
                  <a:srgbClr val="FF0000"/>
                </a:solidFill>
              </a:rPr>
              <a:t>normi</a:t>
            </a:r>
            <a:r>
              <a:rPr lang="et-EE" sz="2400" i="0" dirty="0"/>
              <a:t> ja keelekasutuse hea tava kohta</a:t>
            </a:r>
            <a:r>
              <a:rPr lang="et-EE" sz="2400" i="0" dirty="0" smtClean="0"/>
              <a:t>.“</a:t>
            </a:r>
            <a:endParaRPr lang="et-EE" sz="2400" i="0" dirty="0"/>
          </a:p>
        </p:txBody>
      </p:sp>
      <p:sp>
        <p:nvSpPr>
          <p:cNvPr id="5" name="TextBox 4"/>
          <p:cNvSpPr txBox="1"/>
          <p:nvPr/>
        </p:nvSpPr>
        <p:spPr>
          <a:xfrm>
            <a:off x="3104980" y="3822139"/>
            <a:ext cx="4923404" cy="830997"/>
          </a:xfrm>
          <a:prstGeom prst="rect">
            <a:avLst/>
          </a:prstGeom>
          <a:solidFill>
            <a:srgbClr val="FFFF00"/>
          </a:solidFill>
        </p:spPr>
        <p:txBody>
          <a:bodyPr wrap="square" rtlCol="0">
            <a:spAutoFit/>
          </a:bodyPr>
          <a:lstStyle/>
          <a:p>
            <a:r>
              <a:rPr lang="et-EE" sz="2400" dirty="0" smtClean="0">
                <a:solidFill>
                  <a:srgbClr val="000000"/>
                </a:solidFill>
              </a:rPr>
              <a:t>„ .. vastavalt </a:t>
            </a:r>
            <a:r>
              <a:rPr lang="et-EE" sz="2400" dirty="0">
                <a:solidFill>
                  <a:srgbClr val="000000"/>
                </a:solidFill>
              </a:rPr>
              <a:t>eesti keelekorralduses alates 1980 kehtinud </a:t>
            </a:r>
            <a:r>
              <a:rPr lang="et-EE" sz="2400" b="1" dirty="0" smtClean="0">
                <a:solidFill>
                  <a:srgbClr val="2D2DB9"/>
                </a:solidFill>
              </a:rPr>
              <a:t>põhimõtetele</a:t>
            </a:r>
            <a:r>
              <a:rPr lang="et-EE" sz="2400" dirty="0">
                <a:solidFill>
                  <a:srgbClr val="000000"/>
                </a:solidFill>
              </a:rPr>
              <a:t> .. </a:t>
            </a:r>
            <a:r>
              <a:rPr lang="et-EE" sz="2400" dirty="0" smtClean="0">
                <a:solidFill>
                  <a:srgbClr val="000000"/>
                </a:solidFill>
              </a:rPr>
              <a:t>“</a:t>
            </a:r>
            <a:endParaRPr lang="et-EE" b="1" dirty="0"/>
          </a:p>
        </p:txBody>
      </p:sp>
      <p:sp>
        <p:nvSpPr>
          <p:cNvPr id="6" name="Ristkülik 5"/>
          <p:cNvSpPr/>
          <p:nvPr/>
        </p:nvSpPr>
        <p:spPr>
          <a:xfrm>
            <a:off x="1619672" y="3789040"/>
            <a:ext cx="530915" cy="923330"/>
          </a:xfrm>
          <a:prstGeom prst="rect">
            <a:avLst/>
          </a:prstGeom>
          <a:noFill/>
        </p:spPr>
        <p:txBody>
          <a:bodyPr wrap="none" lIns="91440" tIns="45720" rIns="91440" bIns="45720">
            <a:spAutoFit/>
          </a:bodyPr>
          <a:lstStyle/>
          <a:p>
            <a:pPr algn="ctr"/>
            <a:r>
              <a:rPr lang="et-E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t-E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
        <p:nvSpPr>
          <p:cNvPr id="8" name="TextBox 7"/>
          <p:cNvSpPr txBox="1"/>
          <p:nvPr/>
        </p:nvSpPr>
        <p:spPr>
          <a:xfrm>
            <a:off x="467544" y="4869160"/>
            <a:ext cx="6147540" cy="830997"/>
          </a:xfrm>
          <a:prstGeom prst="rect">
            <a:avLst/>
          </a:prstGeom>
          <a:solidFill>
            <a:srgbClr val="FFFF00"/>
          </a:solidFill>
        </p:spPr>
        <p:txBody>
          <a:bodyPr wrap="square" rtlCol="0">
            <a:spAutoFit/>
          </a:bodyPr>
          <a:lstStyle/>
          <a:p>
            <a:r>
              <a:rPr lang="et-EE" sz="2400" dirty="0" smtClean="0">
                <a:latin typeface="Arial" panose="020B0604020202020204" pitchFamily="34" charset="0"/>
                <a:cs typeface="Arial" panose="020B0604020202020204" pitchFamily="34" charset="0"/>
              </a:rPr>
              <a:t>Põhimõtteid selgelt ja süsteemselt esitatuna </a:t>
            </a:r>
            <a:r>
              <a:rPr lang="et-EE" sz="2400" dirty="0" smtClean="0">
                <a:solidFill>
                  <a:srgbClr val="FF0000"/>
                </a:solidFill>
                <a:latin typeface="Arial" panose="020B0604020202020204" pitchFamily="34" charset="0"/>
                <a:cs typeface="Arial" panose="020B0604020202020204" pitchFamily="34" charset="0"/>
              </a:rPr>
              <a:t>EKI allikais ei leidu</a:t>
            </a:r>
            <a:r>
              <a:rPr lang="et-EE" sz="2400" dirty="0" smtClean="0">
                <a:latin typeface="Arial" panose="020B0604020202020204" pitchFamily="34" charset="0"/>
                <a:cs typeface="Arial" panose="020B0604020202020204" pitchFamily="34" charset="0"/>
              </a:rPr>
              <a:t>.</a:t>
            </a:r>
            <a:endParaRPr lang="et-E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6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250"/>
                            </p:stCondLst>
                            <p:childTnLst>
                              <p:par>
                                <p:cTn id="14" presetID="10" presetClass="entr" presetSubtype="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2250"/>
                            </p:stCondLst>
                            <p:childTnLst>
                              <p:par>
                                <p:cTn id="18" presetID="1"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2500"/>
                            </p:stCondLst>
                            <p:childTnLst>
                              <p:par>
                                <p:cTn id="21" presetID="10" presetClass="entr" presetSubtype="0" fill="hold" grpId="0" nodeType="after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67544" y="908720"/>
            <a:ext cx="8280919" cy="4104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eaLnBrk="1" fontAlgn="base" hangingPunct="1">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eaLnBrk="1" fontAlgn="base" hangingPunct="1">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eaLnBrk="1" fontAlgn="base" hangingPunct="1">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t-EE" sz="2400" b="1" dirty="0" smtClean="0">
                <a:solidFill>
                  <a:srgbClr val="0033CC"/>
                </a:solidFill>
              </a:rPr>
              <a:t>kaardistama</a:t>
            </a:r>
            <a:r>
              <a:rPr lang="et-EE" sz="2400" dirty="0" smtClean="0"/>
              <a:t>			</a:t>
            </a:r>
            <a:endParaRPr lang="et-EE" sz="2000" b="1" dirty="0" smtClean="0"/>
          </a:p>
          <a:p>
            <a:pPr marL="185738" lvl="1" indent="11113">
              <a:lnSpc>
                <a:spcPct val="100000"/>
              </a:lnSpc>
              <a:buFont typeface="Lucida Grande"/>
              <a:buNone/>
            </a:pPr>
            <a:r>
              <a:rPr lang="et-EE" sz="2400" i="0" dirty="0" smtClean="0"/>
              <a:t>„</a:t>
            </a:r>
            <a:r>
              <a:rPr lang="nb-NO" sz="2400" i="0" dirty="0" smtClean="0"/>
              <a:t>maakaarti </a:t>
            </a:r>
            <a:r>
              <a:rPr lang="nb-NO" sz="2400" i="0" dirty="0" smtClean="0"/>
              <a:t>koostama, mõõtmistulemusi kaardile kandma; </a:t>
            </a:r>
            <a:r>
              <a:rPr lang="et-EE" sz="2400" i="0" dirty="0" smtClean="0"/>
              <a:t/>
            </a:r>
            <a:br>
              <a:rPr lang="et-EE" sz="2400" i="0" dirty="0" smtClean="0"/>
            </a:br>
            <a:r>
              <a:rPr lang="nb-NO" sz="2400" i="0" u="sng" dirty="0" smtClean="0">
                <a:solidFill>
                  <a:srgbClr val="FF0000"/>
                </a:solidFill>
                <a:latin typeface="Minion Pro" panose="02040503050201020203" pitchFamily="18" charset="0"/>
                <a:cs typeface="+mn-cs"/>
              </a:rPr>
              <a:t>ei </a:t>
            </a:r>
            <a:r>
              <a:rPr lang="nb-NO" sz="2400" i="0" u="sng" dirty="0">
                <a:solidFill>
                  <a:srgbClr val="FF0000"/>
                </a:solidFill>
                <a:latin typeface="Minion Pro" panose="02040503050201020203" pitchFamily="18" charset="0"/>
                <a:cs typeface="+mn-cs"/>
              </a:rPr>
              <a:t>soovita tähenduses: (välja) selgitama, (välja) uurima, kindlaks tegema.</a:t>
            </a:r>
            <a:r>
              <a:rPr lang="et-EE" sz="2400" i="0" u="sng" dirty="0">
                <a:solidFill>
                  <a:srgbClr val="FF0000"/>
                </a:solidFill>
                <a:latin typeface="Minion Pro" panose="02040503050201020203" pitchFamily="18" charset="0"/>
                <a:cs typeface="+mn-cs"/>
              </a:rPr>
              <a:t> </a:t>
            </a:r>
          </a:p>
          <a:p>
            <a:pPr marL="185738" lvl="1" indent="11113">
              <a:lnSpc>
                <a:spcPct val="100000"/>
              </a:lnSpc>
              <a:buFont typeface="Lucida Grande"/>
              <a:buNone/>
            </a:pPr>
            <a:r>
              <a:rPr lang="et-EE" sz="2400" i="0" dirty="0" smtClean="0"/>
              <a:t>Kaardistas rannajoont, lindude levikut</a:t>
            </a:r>
            <a:r>
              <a:rPr lang="et-EE" sz="2400" i="0" dirty="0" smtClean="0"/>
              <a:t>.“ </a:t>
            </a:r>
            <a:r>
              <a:rPr lang="et-EE" i="0" dirty="0" smtClean="0"/>
              <a:t>(</a:t>
            </a:r>
            <a:r>
              <a:rPr lang="et-EE" i="0" dirty="0" smtClean="0"/>
              <a:t>ÕS 2006, 2013, 2018)</a:t>
            </a:r>
          </a:p>
          <a:p>
            <a:pPr marL="0" indent="0">
              <a:spcBef>
                <a:spcPts val="1800"/>
              </a:spcBef>
              <a:buNone/>
            </a:pPr>
            <a:r>
              <a:rPr lang="et-EE" sz="2400" b="1" i="0" dirty="0" smtClean="0">
                <a:latin typeface="Arial" panose="020B0604020202020204" pitchFamily="34" charset="0"/>
                <a:cs typeface="Arial" panose="020B0604020202020204" pitchFamily="34" charset="0"/>
              </a:rPr>
              <a:t>„1</a:t>
            </a:r>
            <a:r>
              <a:rPr lang="et-EE" sz="2400" i="0" dirty="0" smtClean="0">
                <a:latin typeface="Arial" panose="020B0604020202020204" pitchFamily="34" charset="0"/>
                <a:cs typeface="Arial" panose="020B0604020202020204" pitchFamily="34" charset="0"/>
              </a:rPr>
              <a:t> </a:t>
            </a:r>
            <a:r>
              <a:rPr lang="et-EE" sz="2400" b="1" i="0" dirty="0">
                <a:solidFill>
                  <a:schemeClr val="bg2">
                    <a:lumMod val="75000"/>
                  </a:schemeClr>
                </a:solidFill>
                <a:latin typeface="Arial" panose="020B0604020202020204" pitchFamily="34" charset="0"/>
                <a:cs typeface="Arial" panose="020B0604020202020204" pitchFamily="34" charset="0"/>
              </a:rPr>
              <a:t>et</a:t>
            </a:r>
            <a:r>
              <a:rPr lang="et-EE" sz="2400" i="0" dirty="0">
                <a:latin typeface="Arial" panose="020B0604020202020204" pitchFamily="34" charset="0"/>
                <a:cs typeface="Arial" panose="020B0604020202020204" pitchFamily="34" charset="0"/>
              </a:rPr>
              <a:t> (</a:t>
            </a:r>
            <a:r>
              <a:rPr lang="et-EE" sz="2400" i="0" dirty="0" err="1">
                <a:latin typeface="Arial" panose="020B0604020202020204" pitchFamily="34" charset="0"/>
                <a:cs typeface="Arial" panose="020B0604020202020204" pitchFamily="34" charset="0"/>
              </a:rPr>
              <a:t>maa)kaarti</a:t>
            </a:r>
            <a:r>
              <a:rPr lang="et-EE" sz="2400" i="0" dirty="0">
                <a:latin typeface="Arial" panose="020B0604020202020204" pitchFamily="34" charset="0"/>
                <a:cs typeface="Arial" panose="020B0604020202020204" pitchFamily="34" charset="0"/>
              </a:rPr>
              <a:t> koostama või objekti, andmeid kaardile </a:t>
            </a:r>
            <a:r>
              <a:rPr lang="et-EE" sz="2400" i="0" dirty="0" smtClean="0">
                <a:latin typeface="Arial" panose="020B0604020202020204" pitchFamily="34" charset="0"/>
                <a:cs typeface="Arial" panose="020B0604020202020204" pitchFamily="34" charset="0"/>
              </a:rPr>
              <a:t> 	 	  kandma 								</a:t>
            </a:r>
            <a:endParaRPr lang="et-EE" sz="2200" i="0" dirty="0">
              <a:latin typeface="Arial" panose="020B0604020202020204" pitchFamily="34" charset="0"/>
              <a:cs typeface="Arial" panose="020B0604020202020204" pitchFamily="34" charset="0"/>
            </a:endParaRPr>
          </a:p>
          <a:p>
            <a:pPr marL="0" indent="0">
              <a:buNone/>
            </a:pPr>
            <a:r>
              <a:rPr lang="et-EE" sz="2400" b="1" i="0" dirty="0" smtClean="0">
                <a:solidFill>
                  <a:schemeClr val="bg2">
                    <a:lumMod val="75000"/>
                  </a:schemeClr>
                </a:solidFill>
                <a:latin typeface="Arial" panose="020B0604020202020204" pitchFamily="34" charset="0"/>
                <a:cs typeface="Arial" panose="020B0604020202020204" pitchFamily="34" charset="0"/>
              </a:rPr>
              <a:t>   Sünonüümid</a:t>
            </a:r>
            <a:r>
              <a:rPr lang="et-EE" sz="2400" i="0" dirty="0" smtClean="0">
                <a:latin typeface="Arial" panose="020B0604020202020204" pitchFamily="34" charset="0"/>
                <a:cs typeface="Arial" panose="020B0604020202020204" pitchFamily="34" charset="0"/>
              </a:rPr>
              <a:t> </a:t>
            </a:r>
            <a:r>
              <a:rPr lang="et-EE" sz="2400" i="0" dirty="0" err="1" smtClean="0">
                <a:solidFill>
                  <a:schemeClr val="accent2"/>
                </a:solidFill>
                <a:latin typeface="Arial" panose="020B0604020202020204" pitchFamily="34" charset="0"/>
                <a:cs typeface="Arial" panose="020B0604020202020204" pitchFamily="34" charset="0"/>
              </a:rPr>
              <a:t>kartografeerima</a:t>
            </a:r>
            <a:r>
              <a:rPr lang="et-EE" sz="2400" i="0" dirty="0" smtClean="0">
                <a:solidFill>
                  <a:schemeClr val="tx1"/>
                </a:solidFill>
                <a:latin typeface="Arial" panose="020B0604020202020204" pitchFamily="34" charset="0"/>
                <a:cs typeface="Arial" panose="020B0604020202020204" pitchFamily="34" charset="0"/>
              </a:rPr>
              <a:t>“</a:t>
            </a:r>
            <a:r>
              <a:rPr lang="et-EE" sz="2400" i="0" dirty="0" smtClean="0">
                <a:latin typeface="Arial" panose="020B0604020202020204" pitchFamily="34" charset="0"/>
                <a:cs typeface="Arial" panose="020B0604020202020204" pitchFamily="34" charset="0"/>
              </a:rPr>
              <a:t>	</a:t>
            </a:r>
            <a:r>
              <a:rPr lang="et-EE" sz="2400" i="0" dirty="0">
                <a:latin typeface="Arial" panose="020B0604020202020204" pitchFamily="34" charset="0"/>
                <a:cs typeface="Arial" panose="020B0604020202020204" pitchFamily="34" charset="0"/>
              </a:rPr>
              <a:t> </a:t>
            </a:r>
            <a:r>
              <a:rPr lang="et-EE" sz="2400" i="0" dirty="0" smtClean="0">
                <a:latin typeface="Arial" panose="020B0604020202020204" pitchFamily="34" charset="0"/>
                <a:cs typeface="Arial" panose="020B0604020202020204" pitchFamily="34" charset="0"/>
              </a:rPr>
              <a:t>   </a:t>
            </a:r>
          </a:p>
          <a:p>
            <a:pPr marL="0" indent="0">
              <a:buNone/>
            </a:pPr>
            <a:r>
              <a:rPr lang="et-EE" sz="2400" b="1" i="0" dirty="0" smtClean="0">
                <a:latin typeface="Arial" panose="020B0604020202020204" pitchFamily="34" charset="0"/>
                <a:cs typeface="Arial" panose="020B0604020202020204" pitchFamily="34" charset="0"/>
              </a:rPr>
              <a:t>„</a:t>
            </a:r>
            <a:r>
              <a:rPr lang="fi-FI" sz="2400" b="1" i="0" dirty="0" smtClean="0">
                <a:latin typeface="Arial" panose="020B0604020202020204" pitchFamily="34" charset="0"/>
                <a:cs typeface="Arial" panose="020B0604020202020204" pitchFamily="34" charset="0"/>
              </a:rPr>
              <a:t>2</a:t>
            </a:r>
            <a:r>
              <a:rPr lang="fi-FI" sz="2400" i="0" dirty="0" smtClean="0">
                <a:latin typeface="Arial" panose="020B0604020202020204" pitchFamily="34" charset="0"/>
                <a:cs typeface="Arial" panose="020B0604020202020204" pitchFamily="34" charset="0"/>
              </a:rPr>
              <a:t> </a:t>
            </a:r>
            <a:r>
              <a:rPr lang="fi-FI" sz="2400" b="1" i="0" dirty="0">
                <a:solidFill>
                  <a:schemeClr val="bg2">
                    <a:lumMod val="75000"/>
                  </a:schemeClr>
                </a:solidFill>
                <a:latin typeface="Arial" panose="020B0604020202020204" pitchFamily="34" charset="0"/>
                <a:cs typeface="Arial" panose="020B0604020202020204" pitchFamily="34" charset="0"/>
              </a:rPr>
              <a:t>et</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välja</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selgitama</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välja</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uurima</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kindlaks</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määrama</a:t>
            </a:r>
            <a:r>
              <a:rPr lang="fi-FI" sz="2400" i="0" dirty="0">
                <a:latin typeface="Arial" panose="020B0604020202020204" pitchFamily="34" charset="0"/>
                <a:cs typeface="Arial" panose="020B0604020202020204" pitchFamily="34" charset="0"/>
              </a:rPr>
              <a:t> </a:t>
            </a:r>
            <a:r>
              <a:rPr lang="et-EE" sz="2400" i="0" dirty="0" smtClean="0">
                <a:latin typeface="Arial" panose="020B0604020202020204" pitchFamily="34" charset="0"/>
                <a:cs typeface="Arial" panose="020B0604020202020204" pitchFamily="34" charset="0"/>
              </a:rPr>
              <a:t>	</a:t>
            </a:r>
            <a:endParaRPr lang="fi-FI" sz="2400" i="0" dirty="0">
              <a:latin typeface="Arial" panose="020B0604020202020204" pitchFamily="34" charset="0"/>
              <a:cs typeface="Arial" panose="020B0604020202020204" pitchFamily="34" charset="0"/>
            </a:endParaRPr>
          </a:p>
          <a:p>
            <a:pPr marL="0" indent="0">
              <a:buNone/>
            </a:pPr>
            <a:r>
              <a:rPr lang="et-EE" sz="2400" b="1" i="0" dirty="0">
                <a:latin typeface="Arial" panose="020B0604020202020204" pitchFamily="34" charset="0"/>
                <a:cs typeface="Arial" panose="020B0604020202020204" pitchFamily="34" charset="0"/>
              </a:rPr>
              <a:t> </a:t>
            </a:r>
            <a:r>
              <a:rPr lang="et-EE" sz="2400" b="1" i="0" dirty="0" smtClean="0">
                <a:latin typeface="Arial" panose="020B0604020202020204" pitchFamily="34" charset="0"/>
                <a:cs typeface="Arial" panose="020B0604020202020204" pitchFamily="34" charset="0"/>
              </a:rPr>
              <a:t>  </a:t>
            </a:r>
            <a:r>
              <a:rPr lang="fi-FI" sz="2400" b="1" i="0" dirty="0" err="1">
                <a:solidFill>
                  <a:schemeClr val="bg2">
                    <a:lumMod val="75000"/>
                  </a:schemeClr>
                </a:solidFill>
                <a:latin typeface="Arial" panose="020B0604020202020204" pitchFamily="34" charset="0"/>
                <a:cs typeface="Arial" panose="020B0604020202020204" pitchFamily="34" charset="0"/>
              </a:rPr>
              <a:t>Näited</a:t>
            </a:r>
            <a:r>
              <a:rPr lang="fi-FI" sz="2400" i="0" dirty="0" smtClean="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Uuringus</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kaardistati</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laste</a:t>
            </a:r>
            <a:r>
              <a:rPr lang="fi-FI" sz="2400" i="0" dirty="0">
                <a:latin typeface="Arial" panose="020B0604020202020204" pitchFamily="34" charset="0"/>
                <a:cs typeface="Arial" panose="020B0604020202020204" pitchFamily="34" charset="0"/>
              </a:rPr>
              <a:t> </a:t>
            </a:r>
            <a:r>
              <a:rPr lang="fi-FI" sz="2400" i="0" dirty="0" err="1">
                <a:latin typeface="Arial" panose="020B0604020202020204" pitchFamily="34" charset="0"/>
                <a:cs typeface="Arial" panose="020B0604020202020204" pitchFamily="34" charset="0"/>
              </a:rPr>
              <a:t>toitumiseelistusi</a:t>
            </a:r>
            <a:r>
              <a:rPr lang="fi-FI" sz="2400" i="0" dirty="0" smtClean="0">
                <a:latin typeface="Arial" panose="020B0604020202020204" pitchFamily="34" charset="0"/>
                <a:cs typeface="Arial" panose="020B0604020202020204" pitchFamily="34" charset="0"/>
              </a:rPr>
              <a:t>.</a:t>
            </a:r>
            <a:r>
              <a:rPr lang="et-EE" sz="2400" i="0" dirty="0" smtClean="0">
                <a:latin typeface="Arial" panose="020B0604020202020204" pitchFamily="34" charset="0"/>
                <a:cs typeface="Arial" panose="020B0604020202020204" pitchFamily="34" charset="0"/>
              </a:rPr>
              <a:t> </a:t>
            </a:r>
            <a:r>
              <a:rPr lang="et-EE" sz="2400" i="0" dirty="0" smtClean="0">
                <a:latin typeface="Arial" panose="020B0604020202020204" pitchFamily="34" charset="0"/>
                <a:cs typeface="Arial" panose="020B0604020202020204" pitchFamily="34" charset="0"/>
              </a:rPr>
              <a:t>[--]“</a:t>
            </a:r>
            <a:endParaRPr lang="et-EE" sz="2400" i="0" dirty="0" smtClean="0"/>
          </a:p>
          <a:p>
            <a:pPr marL="447675" lvl="1" indent="11113">
              <a:lnSpc>
                <a:spcPct val="150000"/>
              </a:lnSpc>
              <a:buFont typeface="Lucida Grande"/>
              <a:buNone/>
            </a:pPr>
            <a:endParaRPr lang="en-US" sz="2400" i="0" dirty="0" smtClean="0">
              <a:solidFill>
                <a:srgbClr val="FF0000"/>
              </a:solidFill>
            </a:endParaRPr>
          </a:p>
        </p:txBody>
      </p:sp>
      <p:sp>
        <p:nvSpPr>
          <p:cNvPr id="3" name="TextBox 2"/>
          <p:cNvSpPr txBox="1"/>
          <p:nvPr/>
        </p:nvSpPr>
        <p:spPr>
          <a:xfrm>
            <a:off x="467544" y="5013176"/>
            <a:ext cx="5112568" cy="430887"/>
          </a:xfrm>
          <a:prstGeom prst="rect">
            <a:avLst/>
          </a:prstGeom>
          <a:noFill/>
        </p:spPr>
        <p:txBody>
          <a:bodyPr wrap="square" rtlCol="0">
            <a:spAutoFit/>
          </a:bodyPr>
          <a:lstStyle/>
          <a:p>
            <a:pPr lvl="0"/>
            <a:r>
              <a:rPr lang="et-EE" sz="2200" dirty="0">
                <a:solidFill>
                  <a:schemeClr val="tx1"/>
                </a:solidFill>
                <a:latin typeface="Minion Pro"/>
                <a:cs typeface="Minion Pro"/>
              </a:rPr>
              <a:t>(EKI ühendsõnastik </a:t>
            </a:r>
            <a:r>
              <a:rPr lang="et-EE" sz="2200" dirty="0" smtClean="0">
                <a:solidFill>
                  <a:schemeClr val="tx1"/>
                </a:solidFill>
                <a:latin typeface="Minion Pro"/>
                <a:cs typeface="Minion Pro"/>
              </a:rPr>
              <a:t>2023, 25.11.2022</a:t>
            </a:r>
            <a:r>
              <a:rPr lang="et-EE" sz="2200" dirty="0" smtClean="0">
                <a:solidFill>
                  <a:schemeClr val="tx1"/>
                </a:solidFill>
                <a:latin typeface="Minion Pro"/>
                <a:cs typeface="Minion Pro"/>
              </a:rPr>
              <a:t>)</a:t>
            </a:r>
            <a:endParaRPr lang="et-EE" sz="2200" dirty="0">
              <a:solidFill>
                <a:schemeClr val="tx1"/>
              </a:solidFill>
            </a:endParaRPr>
          </a:p>
        </p:txBody>
      </p:sp>
      <p:sp>
        <p:nvSpPr>
          <p:cNvPr id="7" name="Pealkiri 1"/>
          <p:cNvSpPr>
            <a:spLocks noGrp="1"/>
          </p:cNvSpPr>
          <p:nvPr>
            <p:ph type="title"/>
          </p:nvPr>
        </p:nvSpPr>
        <p:spPr>
          <a:xfrm>
            <a:off x="395536" y="-27384"/>
            <a:ext cx="8223250" cy="1138240"/>
          </a:xfrm>
        </p:spPr>
        <p:txBody>
          <a:bodyPr/>
          <a:lstStyle/>
          <a:p>
            <a:r>
              <a:rPr lang="et-EE" sz="4000" dirty="0"/>
              <a:t>soovitusi ja selgitusi </a:t>
            </a:r>
            <a:r>
              <a:rPr lang="et-EE" sz="4000" dirty="0" smtClean="0"/>
              <a:t>?</a:t>
            </a:r>
            <a:endParaRPr lang="et-EE" sz="4000" dirty="0"/>
          </a:p>
        </p:txBody>
      </p:sp>
      <p:sp>
        <p:nvSpPr>
          <p:cNvPr id="8"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spTree>
    <p:extLst>
      <p:ext uri="{BB962C8B-B14F-4D97-AF65-F5344CB8AC3E}">
        <p14:creationId xmlns:p14="http://schemas.microsoft.com/office/powerpoint/2010/main" val="384661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20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67544" y="764704"/>
            <a:ext cx="2088232"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5600" indent="-342000" algn="l" defTabSz="449263" rtl="0" eaLnBrk="1" fontAlgn="base" hangingPunct="1">
              <a:lnSpc>
                <a:spcPct val="90000"/>
              </a:lnSpc>
              <a:spcBef>
                <a:spcPts val="750"/>
              </a:spcBef>
              <a:spcAft>
                <a:spcPct val="0"/>
              </a:spcAft>
              <a:buClr>
                <a:srgbClr val="B20533"/>
              </a:buClr>
              <a:buSzPct val="100000"/>
              <a:buFont typeface="Lucida Grande"/>
              <a:buChar char="-"/>
              <a:defRPr lang="en-GB" sz="2600" i="1" kern="1200">
                <a:solidFill>
                  <a:srgbClr val="000000"/>
                </a:solidFill>
                <a:latin typeface="Minion Pro" panose="02040503050201020203" pitchFamily="18" charset="0"/>
                <a:ea typeface="+mn-ea"/>
                <a:cs typeface="+mn-cs"/>
              </a:defRPr>
            </a:lvl1pPr>
            <a:lvl2pPr marL="800100" indent="-342900" algn="l" defTabSz="449263" rtl="0" eaLnBrk="1" fontAlgn="base" hangingPunct="1">
              <a:lnSpc>
                <a:spcPct val="90000"/>
              </a:lnSpc>
              <a:spcBef>
                <a:spcPts val="375"/>
              </a:spcBef>
              <a:spcAft>
                <a:spcPct val="0"/>
              </a:spcAft>
              <a:buClr>
                <a:srgbClr val="B20533"/>
              </a:buClr>
              <a:buSzPct val="100000"/>
              <a:buFont typeface="Lucida Grande"/>
              <a:buChar char="-"/>
              <a:defRPr sz="2200" i="1" kern="1200">
                <a:solidFill>
                  <a:srgbClr val="000000"/>
                </a:solidFill>
                <a:latin typeface="Minion Pro"/>
                <a:ea typeface="+mn-ea"/>
                <a:cs typeface="Minion Pro"/>
              </a:defRPr>
            </a:lvl2pPr>
            <a:lvl3pPr marL="1200150" indent="-285750" algn="l" defTabSz="449263" rtl="0" eaLnBrk="1" fontAlgn="base" hangingPunct="1">
              <a:lnSpc>
                <a:spcPct val="90000"/>
              </a:lnSpc>
              <a:spcBef>
                <a:spcPts val="375"/>
              </a:spcBef>
              <a:spcAft>
                <a:spcPct val="0"/>
              </a:spcAft>
              <a:buClr>
                <a:srgbClr val="B20533"/>
              </a:buClr>
              <a:buSzPct val="100000"/>
              <a:buFont typeface="Lucida Grande"/>
              <a:buChar char="-"/>
              <a:defRPr sz="1800" i="1" kern="1200">
                <a:solidFill>
                  <a:srgbClr val="000000"/>
                </a:solidFill>
                <a:latin typeface="Minion Pro"/>
                <a:ea typeface="+mn-ea"/>
                <a:cs typeface="Minion Pro"/>
              </a:defRPr>
            </a:lvl3pPr>
            <a:lvl4pPr marL="16002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4pPr>
            <a:lvl5pPr marL="2057400" indent="-228600" algn="l" defTabSz="449263" rtl="0" eaLnBrk="1" fontAlgn="base" hangingPunct="1">
              <a:lnSpc>
                <a:spcPct val="90000"/>
              </a:lnSpc>
              <a:spcBef>
                <a:spcPts val="375"/>
              </a:spcBef>
              <a:spcAft>
                <a:spcPct val="0"/>
              </a:spcAft>
              <a:buClr>
                <a:srgbClr val="000000"/>
              </a:buClr>
              <a:buSzPct val="100000"/>
              <a:buFont typeface="Times New Roman" panose="02020603050405020304" pitchFamily="18" charset="0"/>
              <a:defRPr sz="1300" i="1"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t-EE" sz="2400" b="1" dirty="0">
                <a:solidFill>
                  <a:srgbClr val="0033CC"/>
                </a:solidFill>
              </a:rPr>
              <a:t>kaardistama </a:t>
            </a:r>
            <a:endParaRPr lang="et-EE" sz="2400" b="1" dirty="0" smtClean="0">
              <a:solidFill>
                <a:srgbClr val="0033CC"/>
              </a:solidFill>
            </a:endParaRPr>
          </a:p>
          <a:p>
            <a:pPr marL="0" indent="0">
              <a:lnSpc>
                <a:spcPct val="80000"/>
              </a:lnSpc>
              <a:buNone/>
            </a:pPr>
            <a:endParaRPr lang="et-EE" sz="2400" b="1" i="0" dirty="0" smtClean="0">
              <a:solidFill>
                <a:srgbClr val="0033CC"/>
              </a:solidFill>
            </a:endParaRPr>
          </a:p>
          <a:p>
            <a:pPr marL="0" indent="0">
              <a:lnSpc>
                <a:spcPct val="80000"/>
              </a:lnSpc>
              <a:buNone/>
            </a:pPr>
            <a:endParaRPr lang="et-EE" sz="2400" b="1" i="0" dirty="0">
              <a:solidFill>
                <a:srgbClr val="0033CC"/>
              </a:solidFill>
            </a:endParaRPr>
          </a:p>
          <a:p>
            <a:pPr marL="0" indent="0">
              <a:lnSpc>
                <a:spcPct val="80000"/>
              </a:lnSpc>
              <a:buNone/>
            </a:pPr>
            <a:endParaRPr lang="et-EE" sz="2400" b="1" i="0" dirty="0" smtClean="0">
              <a:solidFill>
                <a:srgbClr val="0033CC"/>
              </a:solidFill>
            </a:endParaRPr>
          </a:p>
        </p:txBody>
      </p:sp>
      <p:sp>
        <p:nvSpPr>
          <p:cNvPr id="10" name="Pealkiri 1"/>
          <p:cNvSpPr>
            <a:spLocks noGrp="1"/>
          </p:cNvSpPr>
          <p:nvPr>
            <p:ph type="title"/>
          </p:nvPr>
        </p:nvSpPr>
        <p:spPr>
          <a:xfrm>
            <a:off x="395536" y="-27384"/>
            <a:ext cx="8223250" cy="1138240"/>
          </a:xfrm>
        </p:spPr>
        <p:txBody>
          <a:bodyPr/>
          <a:lstStyle/>
          <a:p>
            <a:r>
              <a:rPr lang="et-EE" sz="4000" dirty="0"/>
              <a:t>soovitusi ja selgitusi </a:t>
            </a:r>
            <a:r>
              <a:rPr lang="et-EE" sz="4000" dirty="0" smtClean="0"/>
              <a:t>?</a:t>
            </a:r>
            <a:endParaRPr lang="et-EE" sz="4000" dirty="0"/>
          </a:p>
        </p:txBody>
      </p:sp>
      <p:sp>
        <p:nvSpPr>
          <p:cNvPr id="11"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pic>
        <p:nvPicPr>
          <p:cNvPr id="12" name="Pilt 11"/>
          <p:cNvPicPr/>
          <p:nvPr/>
        </p:nvPicPr>
        <p:blipFill rotWithShape="1">
          <a:blip r:embed="rId2"/>
          <a:srcRect l="58598" t="35895" r="8069" b="22394"/>
          <a:stretch/>
        </p:blipFill>
        <p:spPr bwMode="auto">
          <a:xfrm>
            <a:off x="5508104" y="220578"/>
            <a:ext cx="3274600" cy="3685415"/>
          </a:xfrm>
          <a:prstGeom prst="rect">
            <a:avLst/>
          </a:prstGeom>
          <a:ln>
            <a:solidFill>
              <a:schemeClr val="accent6">
                <a:lumMod val="40000"/>
                <a:lumOff val="60000"/>
              </a:schemeClr>
            </a:solidFill>
          </a:ln>
          <a:extLst>
            <a:ext uri="{53640926-AAD7-44D8-BBD7-CCE9431645EC}">
              <a14:shadowObscured xmlns:a14="http://schemas.microsoft.com/office/drawing/2010/main"/>
            </a:ext>
          </a:extLst>
        </p:spPr>
      </p:pic>
      <p:sp>
        <p:nvSpPr>
          <p:cNvPr id="13" name="TextBox 12"/>
          <p:cNvSpPr txBox="1"/>
          <p:nvPr/>
        </p:nvSpPr>
        <p:spPr>
          <a:xfrm>
            <a:off x="5637949" y="3676962"/>
            <a:ext cx="3144755" cy="400110"/>
          </a:xfrm>
          <a:prstGeom prst="rect">
            <a:avLst/>
          </a:prstGeom>
          <a:solidFill>
            <a:schemeClr val="accent6">
              <a:lumMod val="20000"/>
              <a:lumOff val="80000"/>
            </a:schemeClr>
          </a:solidFill>
        </p:spPr>
        <p:txBody>
          <a:bodyPr wrap="square" rtlCol="0">
            <a:spAutoFit/>
          </a:bodyPr>
          <a:lstStyle/>
          <a:p>
            <a:pPr lvl="0" algn="ctr" defTabSz="914400">
              <a:spcBef>
                <a:spcPts val="600"/>
              </a:spcBef>
              <a:buClrTx/>
              <a:buSzTx/>
            </a:pPr>
            <a:r>
              <a:rPr lang="et-EE" sz="2000" dirty="0">
                <a:solidFill>
                  <a:prstClr val="black"/>
                </a:solidFill>
                <a:latin typeface="Arial" pitchFamily="34" charset="0"/>
                <a:ea typeface="ＭＳ Ｐゴシック"/>
              </a:rPr>
              <a:t>(EKI ühendsõnastik </a:t>
            </a:r>
            <a:r>
              <a:rPr lang="et-EE" sz="2000" u="sng" dirty="0" smtClean="0">
                <a:solidFill>
                  <a:prstClr val="black"/>
                </a:solidFill>
                <a:latin typeface="Arial" pitchFamily="34" charset="0"/>
                <a:ea typeface="ＭＳ Ｐゴシック"/>
              </a:rPr>
              <a:t>2022</a:t>
            </a:r>
            <a:r>
              <a:rPr lang="et-EE" sz="2000" dirty="0" smtClean="0">
                <a:solidFill>
                  <a:prstClr val="black"/>
                </a:solidFill>
                <a:latin typeface="Arial" pitchFamily="34" charset="0"/>
                <a:ea typeface="ＭＳ Ｐゴシック"/>
              </a:rPr>
              <a:t>)</a:t>
            </a:r>
            <a:endParaRPr lang="et-EE" sz="2000" dirty="0">
              <a:solidFill>
                <a:prstClr val="black"/>
              </a:solidFill>
              <a:latin typeface="Arial" pitchFamily="34" charset="0"/>
              <a:ea typeface="ＭＳ Ｐゴシック"/>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4508775" cy="482597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59733" y="5877272"/>
            <a:ext cx="3391970" cy="400110"/>
          </a:xfrm>
          <a:prstGeom prst="rect">
            <a:avLst/>
          </a:prstGeom>
          <a:solidFill>
            <a:schemeClr val="accent6">
              <a:lumMod val="20000"/>
              <a:lumOff val="80000"/>
            </a:schemeClr>
          </a:solidFill>
        </p:spPr>
        <p:txBody>
          <a:bodyPr wrap="square" rtlCol="0">
            <a:spAutoFit/>
          </a:bodyPr>
          <a:lstStyle/>
          <a:p>
            <a:pPr lvl="0" algn="ctr" defTabSz="914400">
              <a:spcBef>
                <a:spcPts val="600"/>
              </a:spcBef>
              <a:buClrTx/>
              <a:buSzTx/>
            </a:pPr>
            <a:r>
              <a:rPr lang="et-EE" sz="2000" dirty="0">
                <a:solidFill>
                  <a:prstClr val="black"/>
                </a:solidFill>
                <a:latin typeface="Arial" pitchFamily="34" charset="0"/>
                <a:ea typeface="ＭＳ Ｐゴシック"/>
              </a:rPr>
              <a:t>(EKI ühendsõnastik </a:t>
            </a:r>
            <a:r>
              <a:rPr lang="et-EE" sz="2000" u="sng" dirty="0" smtClean="0">
                <a:solidFill>
                  <a:prstClr val="black"/>
                </a:solidFill>
                <a:latin typeface="Arial" pitchFamily="34" charset="0"/>
                <a:ea typeface="ＭＳ Ｐゴシック"/>
              </a:rPr>
              <a:t>2023</a:t>
            </a:r>
            <a:r>
              <a:rPr lang="et-EE" sz="2000" dirty="0" smtClean="0">
                <a:solidFill>
                  <a:prstClr val="black"/>
                </a:solidFill>
                <a:latin typeface="Arial" pitchFamily="34" charset="0"/>
                <a:ea typeface="ＭＳ Ｐゴシック"/>
              </a:rPr>
              <a:t>)</a:t>
            </a:r>
            <a:endParaRPr lang="et-EE" sz="2000" dirty="0">
              <a:solidFill>
                <a:prstClr val="black"/>
              </a:solidFill>
              <a:latin typeface="Arial" pitchFamily="34" charset="0"/>
              <a:ea typeface="ＭＳ Ｐゴシック"/>
            </a:endParaRPr>
          </a:p>
        </p:txBody>
      </p:sp>
      <p:sp>
        <p:nvSpPr>
          <p:cNvPr id="7" name="Ristkülik 6"/>
          <p:cNvSpPr/>
          <p:nvPr/>
        </p:nvSpPr>
        <p:spPr>
          <a:xfrm rot="20885675">
            <a:off x="4791187" y="1224591"/>
            <a:ext cx="504055" cy="720000"/>
          </a:xfrm>
          <a:prstGeom prst="rect">
            <a:avLst/>
          </a:prstGeom>
          <a:solidFill>
            <a:srgbClr val="FFFF00"/>
          </a:solidFill>
        </p:spPr>
        <p:txBody>
          <a:bodyPr wrap="square" lIns="91440" tIns="45720" rIns="91440" bIns="45720">
            <a:spAutoFit/>
          </a:bodyPr>
          <a:lstStyle/>
          <a:p>
            <a:pPr algn="ctr"/>
            <a:r>
              <a:rPr lang="et-EE"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t-EE"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 name="TextBox 14"/>
          <p:cNvSpPr txBox="1"/>
          <p:nvPr/>
        </p:nvSpPr>
        <p:spPr>
          <a:xfrm>
            <a:off x="4688287" y="4279155"/>
            <a:ext cx="4348209" cy="2462213"/>
          </a:xfrm>
          <a:prstGeom prst="rect">
            <a:avLst/>
          </a:prstGeom>
          <a:solidFill>
            <a:srgbClr val="7BFD23"/>
          </a:solidFill>
        </p:spPr>
        <p:txBody>
          <a:bodyPr wrap="square" rtlCol="0">
            <a:spAutoFit/>
          </a:bodyPr>
          <a:lstStyle/>
          <a:p>
            <a:r>
              <a:rPr lang="et-EE" sz="2200" dirty="0" smtClean="0">
                <a:solidFill>
                  <a:srgbClr val="333333"/>
                </a:solidFill>
                <a:latin typeface="Arial" panose="020B0604020202020204" pitchFamily="34" charset="0"/>
                <a:cs typeface="Arial" panose="020B0604020202020204" pitchFamily="34" charset="0"/>
              </a:rPr>
              <a:t>„On </a:t>
            </a:r>
            <a:r>
              <a:rPr lang="et-EE" sz="2200" dirty="0">
                <a:solidFill>
                  <a:srgbClr val="333333"/>
                </a:solidFill>
                <a:latin typeface="Arial" panose="020B0604020202020204" pitchFamily="34" charset="0"/>
                <a:cs typeface="Arial" panose="020B0604020202020204" pitchFamily="34" charset="0"/>
              </a:rPr>
              <a:t>äärmiselt ebatõenäoline, </a:t>
            </a:r>
            <a:r>
              <a:rPr lang="et-EE" sz="2200" dirty="0" smtClean="0">
                <a:solidFill>
                  <a:srgbClr val="333333"/>
                </a:solidFill>
                <a:latin typeface="Arial" panose="020B0604020202020204" pitchFamily="34" charset="0"/>
                <a:cs typeface="Arial" panose="020B0604020202020204" pitchFamily="34" charset="0"/>
              </a:rPr>
              <a:t/>
            </a:r>
            <a:br>
              <a:rPr lang="et-EE" sz="2200" dirty="0" smtClean="0">
                <a:solidFill>
                  <a:srgbClr val="333333"/>
                </a:solidFill>
                <a:latin typeface="Arial" panose="020B0604020202020204" pitchFamily="34" charset="0"/>
                <a:cs typeface="Arial" panose="020B0604020202020204" pitchFamily="34" charset="0"/>
              </a:rPr>
            </a:br>
            <a:r>
              <a:rPr lang="et-EE" sz="2200" dirty="0" smtClean="0">
                <a:solidFill>
                  <a:srgbClr val="333333"/>
                </a:solidFill>
                <a:latin typeface="Arial" panose="020B0604020202020204" pitchFamily="34" charset="0"/>
                <a:cs typeface="Arial" panose="020B0604020202020204" pitchFamily="34" charset="0"/>
              </a:rPr>
              <a:t>et </a:t>
            </a:r>
            <a:r>
              <a:rPr lang="et-EE" sz="2200" dirty="0">
                <a:solidFill>
                  <a:srgbClr val="333333"/>
                </a:solidFill>
                <a:latin typeface="Arial" panose="020B0604020202020204" pitchFamily="34" charset="0"/>
                <a:cs typeface="Arial" panose="020B0604020202020204" pitchFamily="34" charset="0"/>
              </a:rPr>
              <a:t>korrektse kirjakeele saab tõenduspõhiselt tuletada laialdaste keeleandmete pealt</a:t>
            </a:r>
            <a:r>
              <a:rPr lang="et-EE" sz="2200" dirty="0" smtClean="0">
                <a:solidFill>
                  <a:srgbClr val="333333"/>
                </a:solidFill>
                <a:latin typeface="Arial" panose="020B0604020202020204" pitchFamily="34" charset="0"/>
                <a:cs typeface="Arial" panose="020B0604020202020204" pitchFamily="34" charset="0"/>
              </a:rPr>
              <a:t>.“</a:t>
            </a:r>
          </a:p>
          <a:p>
            <a:pPr lvl="0"/>
            <a:r>
              <a:rPr lang="et-EE" sz="2200" dirty="0">
                <a:solidFill>
                  <a:srgbClr val="333333"/>
                </a:solidFill>
                <a:latin typeface="Arial" panose="020B0604020202020204" pitchFamily="34" charset="0"/>
                <a:cs typeface="Arial" panose="020B0604020202020204" pitchFamily="34" charset="0"/>
              </a:rPr>
              <a:t>(Kadri </a:t>
            </a:r>
            <a:r>
              <a:rPr lang="et-EE" sz="2200" dirty="0" err="1">
                <a:solidFill>
                  <a:srgbClr val="333333"/>
                </a:solidFill>
                <a:latin typeface="Arial" panose="020B0604020202020204" pitchFamily="34" charset="0"/>
                <a:cs typeface="Arial" panose="020B0604020202020204" pitchFamily="34" charset="0"/>
              </a:rPr>
              <a:t>Vider</a:t>
            </a:r>
            <a:r>
              <a:rPr lang="et-EE" sz="2200" dirty="0">
                <a:solidFill>
                  <a:srgbClr val="333333"/>
                </a:solidFill>
                <a:latin typeface="Arial" panose="020B0604020202020204" pitchFamily="34" charset="0"/>
                <a:cs typeface="Arial" panose="020B0604020202020204" pitchFamily="34" charset="0"/>
              </a:rPr>
              <a:t>. </a:t>
            </a:r>
            <a:r>
              <a:rPr lang="et-EE" sz="2200" dirty="0" smtClean="0">
                <a:solidFill>
                  <a:srgbClr val="333333"/>
                </a:solidFill>
                <a:latin typeface="Arial" panose="020B0604020202020204" pitchFamily="34" charset="0"/>
                <a:cs typeface="Arial" panose="020B0604020202020204" pitchFamily="34" charset="0"/>
              </a:rPr>
              <a:t/>
            </a:r>
            <a:br>
              <a:rPr lang="et-EE" sz="2200" dirty="0" smtClean="0">
                <a:solidFill>
                  <a:srgbClr val="333333"/>
                </a:solidFill>
                <a:latin typeface="Arial" panose="020B0604020202020204" pitchFamily="34" charset="0"/>
                <a:cs typeface="Arial" panose="020B0604020202020204" pitchFamily="34" charset="0"/>
              </a:rPr>
            </a:br>
            <a:r>
              <a:rPr lang="et-EE" sz="2200" dirty="0" smtClean="0">
                <a:solidFill>
                  <a:srgbClr val="333333"/>
                </a:solidFill>
                <a:latin typeface="Arial" panose="020B0604020202020204" pitchFamily="34" charset="0"/>
                <a:cs typeface="Arial" panose="020B0604020202020204" pitchFamily="34" charset="0"/>
              </a:rPr>
              <a:t>Sõna </a:t>
            </a:r>
            <a:r>
              <a:rPr lang="et-EE" sz="2200" dirty="0" err="1" smtClean="0">
                <a:solidFill>
                  <a:srgbClr val="333333"/>
                </a:solidFill>
                <a:latin typeface="Arial" panose="020B0604020202020204" pitchFamily="34" charset="0"/>
                <a:cs typeface="Arial" panose="020B0604020202020204" pitchFamily="34" charset="0"/>
              </a:rPr>
              <a:t>vabadusest,andmepõhiselt</a:t>
            </a:r>
            <a:r>
              <a:rPr lang="et-EE" sz="2200" dirty="0" smtClean="0">
                <a:solidFill>
                  <a:srgbClr val="333333"/>
                </a:solidFill>
                <a:latin typeface="Arial" panose="020B0604020202020204" pitchFamily="34" charset="0"/>
                <a:cs typeface="Arial" panose="020B0604020202020204" pitchFamily="34" charset="0"/>
              </a:rPr>
              <a:t>.</a:t>
            </a:r>
            <a:br>
              <a:rPr lang="et-EE" sz="2200" dirty="0" smtClean="0">
                <a:solidFill>
                  <a:srgbClr val="333333"/>
                </a:solidFill>
                <a:latin typeface="Arial" panose="020B0604020202020204" pitchFamily="34" charset="0"/>
                <a:cs typeface="Arial" panose="020B0604020202020204" pitchFamily="34" charset="0"/>
              </a:rPr>
            </a:br>
            <a:r>
              <a:rPr lang="et-EE" sz="2200" dirty="0" smtClean="0">
                <a:solidFill>
                  <a:srgbClr val="333333"/>
                </a:solidFill>
                <a:latin typeface="Arial" panose="020B0604020202020204" pitchFamily="34" charset="0"/>
                <a:cs typeface="Arial" panose="020B0604020202020204" pitchFamily="34" charset="0"/>
              </a:rPr>
              <a:t>– </a:t>
            </a:r>
            <a:r>
              <a:rPr lang="et-EE" sz="2200" dirty="0">
                <a:solidFill>
                  <a:srgbClr val="333333"/>
                </a:solidFill>
                <a:latin typeface="Arial" panose="020B0604020202020204" pitchFamily="34" charset="0"/>
                <a:cs typeface="Arial" panose="020B0604020202020204" pitchFamily="34" charset="0"/>
              </a:rPr>
              <a:t>Sirp 17.06.2022</a:t>
            </a:r>
            <a:r>
              <a:rPr lang="et-EE" sz="2200" dirty="0" smtClean="0">
                <a:solidFill>
                  <a:srgbClr val="333333"/>
                </a:solidFill>
                <a:latin typeface="Arial" panose="020B0604020202020204" pitchFamily="34" charset="0"/>
                <a:cs typeface="Arial" panose="020B0604020202020204" pitchFamily="34" charset="0"/>
              </a:rPr>
              <a:t>)</a:t>
            </a:r>
            <a:endParaRPr lang="et-EE" sz="2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43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up)">
                                      <p:cBhvr>
                                        <p:cTn id="12" dur="750"/>
                                        <p:tgtEl>
                                          <p:spTgt spid="4098"/>
                                        </p:tgtEl>
                                      </p:cBhvr>
                                    </p:animEffec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10" presetClass="entr" presetSubtype="0" fill="hold" grpId="0"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1520" y="-171400"/>
            <a:ext cx="8223250" cy="1138240"/>
          </a:xfrm>
        </p:spPr>
        <p:txBody>
          <a:bodyPr/>
          <a:lstStyle/>
          <a:p>
            <a:r>
              <a:rPr lang="et-EE" sz="4000" dirty="0"/>
              <a:t>EKI </a:t>
            </a:r>
            <a:r>
              <a:rPr lang="et-EE" sz="4000" dirty="0" smtClean="0"/>
              <a:t>teatmik </a:t>
            </a:r>
            <a:endParaRPr lang="et-EE" sz="4000" dirty="0"/>
          </a:p>
        </p:txBody>
      </p:sp>
      <p:sp>
        <p:nvSpPr>
          <p:cNvPr id="3" name="Sisu kohatäide 2"/>
          <p:cNvSpPr>
            <a:spLocks noGrp="1"/>
          </p:cNvSpPr>
          <p:nvPr>
            <p:ph idx="1"/>
          </p:nvPr>
        </p:nvSpPr>
        <p:spPr>
          <a:xfrm>
            <a:off x="323529" y="1916832"/>
            <a:ext cx="8634734" cy="4032448"/>
          </a:xfrm>
        </p:spPr>
        <p:txBody>
          <a:bodyPr/>
          <a:lstStyle/>
          <a:p>
            <a:pPr marL="0" indent="0">
              <a:buNone/>
            </a:pPr>
            <a:r>
              <a:rPr lang="et-EE" sz="2400" dirty="0" smtClean="0"/>
              <a:t>„keelekorraldus</a:t>
            </a:r>
            <a:r>
              <a:rPr lang="et-EE" sz="2400" i="0" dirty="0"/>
              <a:t> võib tähendada vähemalt kolme eri asja:</a:t>
            </a:r>
          </a:p>
          <a:p>
            <a:pPr marL="274638" indent="-274638">
              <a:buFont typeface="+mj-lt"/>
              <a:buAutoNum type="arabicPeriod"/>
            </a:pPr>
            <a:r>
              <a:rPr lang="et-EE" sz="2200" i="0" dirty="0"/>
              <a:t>Kirjakeele teadlik arendamine, rikastamine, stabiliseerimine ja ajakohastamine. Temas toimub keeleideaali otsimine ning selle poole liikumiseks keelesoovituste andmine ja normingute fikseerimine. (T. </a:t>
            </a:r>
            <a:r>
              <a:rPr lang="et-EE" sz="2200" i="0" dirty="0" err="1"/>
              <a:t>Erelt</a:t>
            </a:r>
            <a:r>
              <a:rPr lang="et-EE" sz="2200" i="0" dirty="0"/>
              <a:t>, Eesti keelekorraldus. Tallinn 2002, lk 15)</a:t>
            </a:r>
          </a:p>
          <a:p>
            <a:pPr marL="274638" indent="-274638">
              <a:buFont typeface="+mj-lt"/>
              <a:buAutoNum type="arabicPeriod"/>
            </a:pPr>
            <a:r>
              <a:rPr lang="et-EE" sz="2200" i="0" dirty="0"/>
              <a:t>Vaste inglise terminile </a:t>
            </a:r>
            <a:r>
              <a:rPr lang="et-EE" sz="2200" dirty="0" err="1"/>
              <a:t>language</a:t>
            </a:r>
            <a:r>
              <a:rPr lang="et-EE" sz="2200" dirty="0"/>
              <a:t> </a:t>
            </a:r>
            <a:r>
              <a:rPr lang="et-EE" sz="2200" dirty="0" err="1"/>
              <a:t>planning</a:t>
            </a:r>
            <a:r>
              <a:rPr lang="et-EE" sz="2200" i="0" dirty="0"/>
              <a:t>, mille sisu on laiem, hõlmates ka keelepoliitikat, keeleõppe korraldust jne. Traditsiooniline, kitsamas tähenduses keelekorraldus on selles jaotuses korpuskorraldus (ingl </a:t>
            </a:r>
            <a:r>
              <a:rPr lang="et-EE" sz="2200" dirty="0" err="1"/>
              <a:t>corpus</a:t>
            </a:r>
            <a:r>
              <a:rPr lang="et-EE" sz="2200" dirty="0"/>
              <a:t> </a:t>
            </a:r>
            <a:r>
              <a:rPr lang="et-EE" sz="2200" dirty="0" err="1"/>
              <a:t>planning</a:t>
            </a:r>
            <a:r>
              <a:rPr lang="et-EE" sz="2200" i="0" dirty="0"/>
              <a:t>).</a:t>
            </a:r>
          </a:p>
          <a:p>
            <a:pPr marL="274638" indent="-274638">
              <a:buFont typeface="+mj-lt"/>
              <a:buAutoNum type="arabicPeriod"/>
            </a:pPr>
            <a:r>
              <a:rPr lang="et-EE" sz="2200" i="0" dirty="0"/>
              <a:t>Üks kahest võistlevast suunast 1910.–1930. aastate eesti keele arendamises: keelekorralduslikku </a:t>
            </a:r>
            <a:r>
              <a:rPr lang="et-EE" sz="2400" i="0" dirty="0"/>
              <a:t>suunda juhtis J. V. Veski, keeleuuenduslikku suunda J. Aavik</a:t>
            </a:r>
            <a:r>
              <a:rPr lang="et-EE" sz="2400" i="0" dirty="0" smtClean="0"/>
              <a:t>.“</a:t>
            </a:r>
            <a:endParaRPr lang="et-EE" sz="2400" i="0" dirty="0"/>
          </a:p>
          <a:p>
            <a:pPr marL="0" indent="0">
              <a:buNone/>
            </a:pPr>
            <a:endParaRPr lang="et-EE" sz="2400" dirty="0"/>
          </a:p>
        </p:txBody>
      </p:sp>
      <p:sp>
        <p:nvSpPr>
          <p:cNvPr id="4"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620688"/>
            <a:ext cx="8064897" cy="115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42939" y="260648"/>
            <a:ext cx="3113923" cy="430887"/>
          </a:xfrm>
          <a:prstGeom prst="rect">
            <a:avLst/>
          </a:prstGeom>
          <a:noFill/>
        </p:spPr>
        <p:txBody>
          <a:bodyPr wrap="square" rtlCol="0">
            <a:spAutoFit/>
          </a:bodyPr>
          <a:lstStyle/>
          <a:p>
            <a:r>
              <a:rPr lang="et-EE" sz="2200" dirty="0">
                <a:latin typeface="Arial" panose="020B0604020202020204" pitchFamily="34" charset="0"/>
                <a:cs typeface="Arial" panose="020B0604020202020204" pitchFamily="34" charset="0"/>
              </a:rPr>
              <a:t>Koostanud </a:t>
            </a:r>
            <a:r>
              <a:rPr lang="et-EE" sz="2200" dirty="0">
                <a:latin typeface="Arial" panose="020B0604020202020204" pitchFamily="34" charset="0"/>
                <a:cs typeface="Arial" panose="020B0604020202020204" pitchFamily="34" charset="0"/>
              </a:rPr>
              <a:t>Peeter </a:t>
            </a:r>
            <a:r>
              <a:rPr lang="et-EE" sz="2200" dirty="0" err="1">
                <a:latin typeface="Arial" panose="020B0604020202020204" pitchFamily="34" charset="0"/>
                <a:cs typeface="Arial" panose="020B0604020202020204" pitchFamily="34" charset="0"/>
              </a:rPr>
              <a:t>Päll</a:t>
            </a:r>
            <a:endParaRPr lang="et-E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71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1520" y="-171400"/>
            <a:ext cx="8223250" cy="1138240"/>
          </a:xfrm>
        </p:spPr>
        <p:txBody>
          <a:bodyPr/>
          <a:lstStyle/>
          <a:p>
            <a:r>
              <a:rPr lang="et-EE" sz="4000" dirty="0"/>
              <a:t>EKI </a:t>
            </a:r>
            <a:r>
              <a:rPr lang="et-EE" sz="4000" dirty="0" smtClean="0"/>
              <a:t>teatmik </a:t>
            </a:r>
            <a:endParaRPr lang="et-EE" sz="4000" dirty="0"/>
          </a:p>
        </p:txBody>
      </p:sp>
      <p:sp>
        <p:nvSpPr>
          <p:cNvPr id="3" name="Sisu kohatäide 2"/>
          <p:cNvSpPr>
            <a:spLocks noGrp="1"/>
          </p:cNvSpPr>
          <p:nvPr>
            <p:ph idx="1"/>
          </p:nvPr>
        </p:nvSpPr>
        <p:spPr>
          <a:xfrm>
            <a:off x="323529" y="1916832"/>
            <a:ext cx="8634734" cy="2160240"/>
          </a:xfrm>
        </p:spPr>
        <p:txBody>
          <a:bodyPr/>
          <a:lstStyle/>
          <a:p>
            <a:pPr marL="0" indent="0">
              <a:buNone/>
            </a:pPr>
            <a:r>
              <a:rPr lang="et-EE" sz="2400" i="0" dirty="0" smtClean="0"/>
              <a:t>„Tänapäeva </a:t>
            </a:r>
            <a:r>
              <a:rPr lang="et-EE" sz="2400" i="0" dirty="0"/>
              <a:t>eesti keelekorraldus on jõudmas uude </a:t>
            </a:r>
            <a:r>
              <a:rPr lang="et-EE" sz="2400" i="0" dirty="0" smtClean="0"/>
              <a:t>arengu-järku</a:t>
            </a:r>
            <a:r>
              <a:rPr lang="et-EE" sz="2400" i="0" dirty="0"/>
              <a:t>. Käimas on intensiivsed arutelud – koostamisel on </a:t>
            </a:r>
            <a:r>
              <a:rPr lang="et-EE" sz="2400" i="0" dirty="0" smtClean="0"/>
              <a:t>keele-arenduse </a:t>
            </a:r>
            <a:r>
              <a:rPr lang="et-EE" sz="2400" i="0" dirty="0"/>
              <a:t>käsiraamat ja mõnedki küsimused on veel lahtised –, aga olulisema võib kokku võtta järgmiste punktidega</a:t>
            </a:r>
            <a:r>
              <a:rPr lang="et-EE" sz="2400" i="0" dirty="0" smtClean="0"/>
              <a:t>.“</a:t>
            </a:r>
          </a:p>
          <a:p>
            <a:pPr marL="352425" indent="-352425" algn="just">
              <a:buNone/>
            </a:pPr>
            <a:r>
              <a:rPr lang="et-EE" sz="2400" i="0" dirty="0"/>
              <a:t>1. „Terminina on eelistatud </a:t>
            </a:r>
            <a:r>
              <a:rPr lang="et-EE" sz="2400" b="1" i="0" dirty="0"/>
              <a:t>keelearendus</a:t>
            </a:r>
            <a:r>
              <a:rPr lang="et-EE" sz="2400" i="0" dirty="0"/>
              <a:t>, mis on </a:t>
            </a:r>
            <a:r>
              <a:rPr lang="et-EE" sz="2400" i="0" dirty="0">
                <a:solidFill>
                  <a:srgbClr val="FF0000"/>
                </a:solidFill>
              </a:rPr>
              <a:t>võrreldav</a:t>
            </a:r>
            <a:r>
              <a:rPr lang="et-EE" sz="2400" i="0" dirty="0"/>
              <a:t> </a:t>
            </a:r>
            <a:r>
              <a:rPr lang="et-EE" sz="2400" i="0" dirty="0">
                <a:solidFill>
                  <a:srgbClr val="FF0000"/>
                </a:solidFill>
              </a:rPr>
              <a:t>keelekorraldusega traditsioonilises tähenduses</a:t>
            </a:r>
            <a:r>
              <a:rPr lang="et-EE" sz="2400" i="0" dirty="0" smtClean="0"/>
              <a:t>.“</a:t>
            </a:r>
            <a:endParaRPr lang="et-EE" sz="2400" i="0" dirty="0"/>
          </a:p>
        </p:txBody>
      </p:sp>
      <p:sp>
        <p:nvSpPr>
          <p:cNvPr id="4"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620688"/>
            <a:ext cx="8064897" cy="115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4869160"/>
            <a:ext cx="8640960" cy="830997"/>
          </a:xfrm>
          <a:prstGeom prst="rect">
            <a:avLst/>
          </a:prstGeom>
          <a:noFill/>
        </p:spPr>
        <p:txBody>
          <a:bodyPr wrap="square" rtlCol="0">
            <a:spAutoFit/>
          </a:bodyPr>
          <a:lstStyle/>
          <a:p>
            <a:r>
              <a:rPr lang="fi-FI" sz="2400" dirty="0">
                <a:solidFill>
                  <a:srgbClr val="000000"/>
                </a:solidFill>
                <a:latin typeface="Arial" panose="020B0604020202020204" pitchFamily="34" charset="0"/>
                <a:cs typeface="Arial" panose="020B0604020202020204" pitchFamily="34" charset="0"/>
              </a:rPr>
              <a:t>„</a:t>
            </a:r>
            <a:r>
              <a:rPr lang="fi-FI" sz="2400" b="1" dirty="0" err="1">
                <a:solidFill>
                  <a:srgbClr val="000000"/>
                </a:solidFill>
                <a:latin typeface="Arial" panose="020B0604020202020204" pitchFamily="34" charset="0"/>
                <a:cs typeface="Arial" panose="020B0604020202020204" pitchFamily="34" charset="0"/>
              </a:rPr>
              <a:t>Kirjakeele</a:t>
            </a:r>
            <a:r>
              <a:rPr lang="fi-FI" sz="2400" b="1" dirty="0">
                <a:solidFill>
                  <a:srgbClr val="000000"/>
                </a:solidFill>
                <a:latin typeface="Arial" panose="020B0604020202020204" pitchFamily="34" charset="0"/>
                <a:cs typeface="Arial" panose="020B0604020202020204" pitchFamily="34" charset="0"/>
              </a:rPr>
              <a:t> </a:t>
            </a:r>
            <a:r>
              <a:rPr lang="fi-FI" sz="2400" b="1" dirty="0" err="1">
                <a:solidFill>
                  <a:schemeClr val="accent2"/>
                </a:solidFill>
                <a:latin typeface="Arial" panose="020B0604020202020204" pitchFamily="34" charset="0"/>
                <a:cs typeface="Arial" panose="020B0604020202020204" pitchFamily="34" charset="0"/>
              </a:rPr>
              <a:t>teadlik</a:t>
            </a:r>
            <a:r>
              <a:rPr lang="fi-FI" sz="2400" b="1" dirty="0">
                <a:solidFill>
                  <a:srgbClr val="000000"/>
                </a:solidFill>
                <a:latin typeface="Arial" panose="020B0604020202020204" pitchFamily="34" charset="0"/>
                <a:cs typeface="Arial" panose="020B0604020202020204" pitchFamily="34" charset="0"/>
              </a:rPr>
              <a:t> </a:t>
            </a:r>
            <a:r>
              <a:rPr lang="fi-FI" sz="2400" b="1" dirty="0" err="1">
                <a:solidFill>
                  <a:schemeClr val="accent2"/>
                </a:solidFill>
                <a:latin typeface="Arial" panose="020B0604020202020204" pitchFamily="34" charset="0"/>
                <a:cs typeface="Arial" panose="020B0604020202020204" pitchFamily="34" charset="0"/>
              </a:rPr>
              <a:t>arendamine</a:t>
            </a:r>
            <a:r>
              <a:rPr lang="fi-FI" sz="2400" b="1" dirty="0">
                <a:solidFill>
                  <a:srgbClr val="000000"/>
                </a:solidFill>
                <a:latin typeface="Arial" panose="020B0604020202020204" pitchFamily="34" charset="0"/>
                <a:cs typeface="Arial" panose="020B0604020202020204" pitchFamily="34" charset="0"/>
              </a:rPr>
              <a:t>, rikastamine, </a:t>
            </a:r>
            <a:r>
              <a:rPr lang="fi-FI" sz="2400" b="1" dirty="0" err="1">
                <a:solidFill>
                  <a:srgbClr val="000000"/>
                </a:solidFill>
                <a:latin typeface="Arial" panose="020B0604020202020204" pitchFamily="34" charset="0"/>
                <a:cs typeface="Arial" panose="020B0604020202020204" pitchFamily="34" charset="0"/>
              </a:rPr>
              <a:t>stabiliseerimine</a:t>
            </a:r>
            <a:r>
              <a:rPr lang="fi-FI" sz="2400" b="1" dirty="0">
                <a:solidFill>
                  <a:srgbClr val="000000"/>
                </a:solidFill>
                <a:latin typeface="Arial" panose="020B0604020202020204" pitchFamily="34" charset="0"/>
                <a:cs typeface="Arial" panose="020B0604020202020204" pitchFamily="34" charset="0"/>
              </a:rPr>
              <a:t> ja </a:t>
            </a:r>
            <a:r>
              <a:rPr lang="fi-FI" sz="2400" b="1" dirty="0" err="1">
                <a:solidFill>
                  <a:srgbClr val="000000"/>
                </a:solidFill>
                <a:latin typeface="Arial" panose="020B0604020202020204" pitchFamily="34" charset="0"/>
                <a:cs typeface="Arial" panose="020B0604020202020204" pitchFamily="34" charset="0"/>
              </a:rPr>
              <a:t>ajakohastamine</a:t>
            </a:r>
            <a:r>
              <a:rPr lang="fi-FI" sz="2400" dirty="0" smtClean="0">
                <a:solidFill>
                  <a:srgbClr val="000000"/>
                </a:solidFill>
                <a:latin typeface="Arial" panose="020B0604020202020204" pitchFamily="34" charset="0"/>
                <a:cs typeface="Arial" panose="020B0604020202020204" pitchFamily="34" charset="0"/>
              </a:rPr>
              <a:t>.“</a:t>
            </a:r>
            <a:r>
              <a:rPr lang="et-EE" sz="2400" dirty="0" smtClean="0">
                <a:solidFill>
                  <a:srgbClr val="000000"/>
                </a:solidFill>
                <a:latin typeface="Arial" panose="020B0604020202020204" pitchFamily="34" charset="0"/>
                <a:cs typeface="Arial" panose="020B0604020202020204" pitchFamily="34" charset="0"/>
              </a:rPr>
              <a:t> (T. </a:t>
            </a:r>
            <a:r>
              <a:rPr lang="et-EE" sz="2400" dirty="0" err="1" smtClean="0">
                <a:solidFill>
                  <a:srgbClr val="000000"/>
                </a:solidFill>
                <a:latin typeface="Arial" panose="020B0604020202020204" pitchFamily="34" charset="0"/>
                <a:cs typeface="Arial" panose="020B0604020202020204" pitchFamily="34" charset="0"/>
              </a:rPr>
              <a:t>Erelt</a:t>
            </a:r>
            <a:r>
              <a:rPr lang="et-EE" sz="2400" dirty="0" smtClean="0">
                <a:solidFill>
                  <a:srgbClr val="000000"/>
                </a:solidFill>
                <a:latin typeface="Arial" panose="020B0604020202020204" pitchFamily="34" charset="0"/>
                <a:cs typeface="Arial" panose="020B0604020202020204" pitchFamily="34" charset="0"/>
              </a:rPr>
              <a:t> 2002: 15)</a:t>
            </a:r>
            <a:endParaRPr lang="et-EE" dirty="0">
              <a:latin typeface="Arial" panose="020B0604020202020204" pitchFamily="34" charset="0"/>
              <a:cs typeface="Arial" panose="020B0604020202020204" pitchFamily="34" charset="0"/>
            </a:endParaRPr>
          </a:p>
        </p:txBody>
      </p:sp>
      <p:sp>
        <p:nvSpPr>
          <p:cNvPr id="7" name="TextBox 6"/>
          <p:cNvSpPr txBox="1"/>
          <p:nvPr/>
        </p:nvSpPr>
        <p:spPr>
          <a:xfrm>
            <a:off x="3527882" y="4152602"/>
            <a:ext cx="2628294" cy="523220"/>
          </a:xfrm>
          <a:prstGeom prst="rect">
            <a:avLst/>
          </a:prstGeom>
          <a:solidFill>
            <a:srgbClr val="FFFF00"/>
          </a:solidFill>
        </p:spPr>
        <p:txBody>
          <a:bodyPr wrap="square" rtlCol="0">
            <a:spAutoFit/>
          </a:bodyPr>
          <a:lstStyle/>
          <a:p>
            <a:r>
              <a:rPr lang="et-EE" sz="2800" dirty="0" smtClean="0">
                <a:solidFill>
                  <a:srgbClr val="000000"/>
                </a:solidFill>
                <a:latin typeface="Arial" panose="020B0604020202020204" pitchFamily="34" charset="0"/>
                <a:cs typeface="Arial" panose="020B0604020202020204" pitchFamily="34" charset="0"/>
              </a:rPr>
              <a:t>võrreldavus</a:t>
            </a:r>
            <a:endParaRPr lang="et-EE" sz="2800" dirty="0">
              <a:latin typeface="Arial" panose="020B0604020202020204" pitchFamily="34" charset="0"/>
              <a:cs typeface="Arial" panose="020B0604020202020204" pitchFamily="34" charset="0"/>
            </a:endParaRPr>
          </a:p>
        </p:txBody>
      </p:sp>
      <p:sp>
        <p:nvSpPr>
          <p:cNvPr id="8" name="Ristkülik 7"/>
          <p:cNvSpPr/>
          <p:nvPr/>
        </p:nvSpPr>
        <p:spPr>
          <a:xfrm>
            <a:off x="5742939" y="3933055"/>
            <a:ext cx="132729" cy="923330"/>
          </a:xfrm>
          <a:prstGeom prst="rect">
            <a:avLst/>
          </a:prstGeom>
          <a:noFill/>
        </p:spPr>
        <p:txBody>
          <a:bodyPr wrap="square" lIns="91440" tIns="45720" rIns="91440" bIns="45720">
            <a:spAutoFit/>
          </a:bodyPr>
          <a:lstStyle/>
          <a:p>
            <a:pPr algn="ctr"/>
            <a:r>
              <a:rPr lang="et-E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t-E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cxnSp>
        <p:nvCxnSpPr>
          <p:cNvPr id="9" name="Sirge noolkonnektor 8"/>
          <p:cNvCxnSpPr>
            <a:stCxn id="7" idx="0"/>
          </p:cNvCxnSpPr>
          <p:nvPr/>
        </p:nvCxnSpPr>
        <p:spPr bwMode="auto">
          <a:xfrm flipV="1">
            <a:off x="4842029" y="3645024"/>
            <a:ext cx="522059" cy="507578"/>
          </a:xfrm>
          <a:prstGeom prst="straightConnector1">
            <a:avLst/>
          </a:prstGeom>
          <a:solidFill>
            <a:srgbClr val="00B8FF"/>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irge noolkonnektor 13"/>
          <p:cNvCxnSpPr/>
          <p:nvPr/>
        </p:nvCxnSpPr>
        <p:spPr bwMode="auto">
          <a:xfrm flipH="1">
            <a:off x="3527882" y="4581127"/>
            <a:ext cx="684078" cy="409361"/>
          </a:xfrm>
          <a:prstGeom prst="straightConnector1">
            <a:avLst/>
          </a:prstGeom>
          <a:solidFill>
            <a:srgbClr val="00B8FF"/>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5742939" y="260648"/>
            <a:ext cx="3113923" cy="430887"/>
          </a:xfrm>
          <a:prstGeom prst="rect">
            <a:avLst/>
          </a:prstGeom>
          <a:noFill/>
        </p:spPr>
        <p:txBody>
          <a:bodyPr wrap="square" rtlCol="0">
            <a:spAutoFit/>
          </a:bodyPr>
          <a:lstStyle/>
          <a:p>
            <a:r>
              <a:rPr lang="et-EE" sz="2200" dirty="0">
                <a:latin typeface="Arial" panose="020B0604020202020204" pitchFamily="34" charset="0"/>
                <a:cs typeface="Arial" panose="020B0604020202020204" pitchFamily="34" charset="0"/>
              </a:rPr>
              <a:t>Koostanud </a:t>
            </a:r>
            <a:r>
              <a:rPr lang="et-EE" sz="2200" dirty="0">
                <a:latin typeface="Arial" panose="020B0604020202020204" pitchFamily="34" charset="0"/>
                <a:cs typeface="Arial" panose="020B0604020202020204" pitchFamily="34" charset="0"/>
              </a:rPr>
              <a:t>Peeter </a:t>
            </a:r>
            <a:r>
              <a:rPr lang="et-EE" sz="2200" dirty="0" err="1">
                <a:latin typeface="Arial" panose="020B0604020202020204" pitchFamily="34" charset="0"/>
                <a:cs typeface="Arial" panose="020B0604020202020204" pitchFamily="34" charset="0"/>
              </a:rPr>
              <a:t>Päll</a:t>
            </a:r>
            <a:endParaRPr lang="et-E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500"/>
                                        <p:tgtEl>
                                          <p:spTgt spid="8"/>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1520" y="-171400"/>
            <a:ext cx="8223250" cy="1138240"/>
          </a:xfrm>
        </p:spPr>
        <p:txBody>
          <a:bodyPr/>
          <a:lstStyle/>
          <a:p>
            <a:r>
              <a:rPr lang="et-EE" sz="4000" dirty="0"/>
              <a:t>EKI </a:t>
            </a:r>
            <a:r>
              <a:rPr lang="et-EE" sz="4000" dirty="0" smtClean="0"/>
              <a:t>teatmik </a:t>
            </a:r>
            <a:endParaRPr lang="et-EE" sz="4000" dirty="0"/>
          </a:p>
        </p:txBody>
      </p:sp>
      <p:sp>
        <p:nvSpPr>
          <p:cNvPr id="3" name="Sisu kohatäide 2"/>
          <p:cNvSpPr>
            <a:spLocks noGrp="1"/>
          </p:cNvSpPr>
          <p:nvPr>
            <p:ph idx="1"/>
          </p:nvPr>
        </p:nvSpPr>
        <p:spPr>
          <a:xfrm>
            <a:off x="323529" y="1916832"/>
            <a:ext cx="8634734" cy="2160240"/>
          </a:xfrm>
        </p:spPr>
        <p:txBody>
          <a:bodyPr/>
          <a:lstStyle/>
          <a:p>
            <a:pPr marL="352425" indent="-352425">
              <a:buNone/>
            </a:pPr>
            <a:r>
              <a:rPr lang="et-EE" sz="2400" dirty="0" smtClean="0"/>
              <a:t>„</a:t>
            </a:r>
            <a:r>
              <a:rPr lang="et-EE" sz="2400" i="0" dirty="0" smtClean="0"/>
              <a:t>2. </a:t>
            </a:r>
            <a:r>
              <a:rPr lang="et-EE" sz="2400" i="0" dirty="0" smtClean="0">
                <a:solidFill>
                  <a:srgbClr val="FF0000"/>
                </a:solidFill>
              </a:rPr>
              <a:t>Normingud</a:t>
            </a:r>
            <a:r>
              <a:rPr lang="et-EE" sz="2400" i="0" dirty="0" smtClean="0"/>
              <a:t> </a:t>
            </a:r>
            <a:r>
              <a:rPr lang="et-EE" sz="2400" i="0" dirty="0"/>
              <a:t>ja soovitused peavad tuginema uurimustele, olema teaduslikult põhjendatud</a:t>
            </a:r>
            <a:r>
              <a:rPr lang="et-EE" sz="2400" i="0" dirty="0" smtClean="0"/>
              <a:t>.“</a:t>
            </a:r>
          </a:p>
          <a:p>
            <a:pPr marL="352425" indent="-352425">
              <a:buNone/>
            </a:pPr>
            <a:r>
              <a:rPr lang="et-EE" sz="2400" i="0" dirty="0" smtClean="0"/>
              <a:t>„4</a:t>
            </a:r>
            <a:r>
              <a:rPr lang="et-EE" sz="2400" i="0" dirty="0"/>
              <a:t>. Kus võimalik, liigutakse deskriptiivse, kasutuspõhise </a:t>
            </a:r>
            <a:r>
              <a:rPr lang="et-EE" sz="2400" i="0" dirty="0">
                <a:solidFill>
                  <a:srgbClr val="FF0000"/>
                </a:solidFill>
              </a:rPr>
              <a:t>keelearenduse</a:t>
            </a:r>
            <a:r>
              <a:rPr lang="et-EE" sz="2400" i="0" dirty="0"/>
              <a:t> poole. St püütakse </a:t>
            </a:r>
            <a:r>
              <a:rPr lang="et-EE" sz="2400" i="0" dirty="0">
                <a:solidFill>
                  <a:schemeClr val="accent6"/>
                </a:solidFill>
              </a:rPr>
              <a:t>kirjeldada</a:t>
            </a:r>
            <a:r>
              <a:rPr lang="et-EE" sz="2400" i="0" dirty="0"/>
              <a:t> </a:t>
            </a:r>
            <a:r>
              <a:rPr lang="et-EE" sz="2400" i="0" dirty="0">
                <a:solidFill>
                  <a:srgbClr val="FF0000"/>
                </a:solidFill>
              </a:rPr>
              <a:t>objektiivset normi</a:t>
            </a:r>
            <a:r>
              <a:rPr lang="et-EE" sz="2400" i="0" dirty="0"/>
              <a:t>. Eeskätt puudutab see morfoloogiat, kuivõrd ortograafia on suuresti kokkuleppeline</a:t>
            </a:r>
            <a:r>
              <a:rPr lang="et-EE" sz="2400" i="0" dirty="0" smtClean="0"/>
              <a:t>.“</a:t>
            </a:r>
            <a:endParaRPr lang="et-EE" sz="2400" dirty="0"/>
          </a:p>
        </p:txBody>
      </p:sp>
      <p:sp>
        <p:nvSpPr>
          <p:cNvPr id="4" name="Text Box 4"/>
          <p:cNvSpPr txBox="1">
            <a:spLocks noChangeArrowheads="1"/>
          </p:cNvSpPr>
          <p:nvPr/>
        </p:nvSpPr>
        <p:spPr bwMode="auto">
          <a:xfrm>
            <a:off x="5742939" y="6367100"/>
            <a:ext cx="3149541" cy="446276"/>
          </a:xfrm>
          <a:prstGeom prst="rect">
            <a:avLst/>
          </a:prstGeom>
          <a:noFill/>
          <a:ln w="9525">
            <a:noFill/>
            <a:miter lim="800000"/>
            <a:headEnd/>
            <a:tailEnd/>
          </a:ln>
        </p:spPr>
        <p:txBody>
          <a:bodyPr wrap="square">
            <a:spAutoFit/>
          </a:bodyPr>
          <a:lstStyle/>
          <a:p>
            <a:pPr algn="r" defTabSz="449263" fontAlgn="base">
              <a:spcBef>
                <a:spcPct val="50000"/>
              </a:spcBef>
              <a:spcAft>
                <a:spcPct val="0"/>
              </a:spcAft>
              <a:buClr>
                <a:srgbClr val="000000"/>
              </a:buClr>
              <a:buSzPct val="100000"/>
              <a:buFont typeface="Times New Roman" panose="02020603050405020304" pitchFamily="18" charset="0"/>
              <a:buNone/>
            </a:pPr>
            <a:r>
              <a:rPr lang="et-EE" sz="2300" cap="small" dirty="0" smtClean="0">
                <a:latin typeface="Book Antiqua" pitchFamily="18" charset="0"/>
              </a:rPr>
              <a:t>teaduskeelekeskus</a:t>
            </a:r>
            <a:endParaRPr lang="en-US" sz="2300" cap="small" dirty="0">
              <a:latin typeface="Book Antiqu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620688"/>
            <a:ext cx="8064897" cy="115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28184" y="3759423"/>
            <a:ext cx="2808312" cy="461665"/>
          </a:xfrm>
          <a:prstGeom prst="rect">
            <a:avLst/>
          </a:prstGeom>
          <a:solidFill>
            <a:srgbClr val="FFFF00"/>
          </a:solidFill>
        </p:spPr>
        <p:txBody>
          <a:bodyPr wrap="square" rtlCol="0">
            <a:spAutoFit/>
          </a:bodyPr>
          <a:lstStyle/>
          <a:p>
            <a:r>
              <a:rPr lang="et-EE" sz="2400" dirty="0" smtClean="0">
                <a:solidFill>
                  <a:srgbClr val="000000"/>
                </a:solidFill>
                <a:latin typeface="Arial" panose="020B0604020202020204" pitchFamily="34" charset="0"/>
                <a:cs typeface="Arial" panose="020B0604020202020204" pitchFamily="34" charset="0"/>
              </a:rPr>
              <a:t>kirjeldus = arendus</a:t>
            </a:r>
            <a:endParaRPr lang="et-EE" sz="2800" dirty="0">
              <a:latin typeface="Arial" panose="020B0604020202020204" pitchFamily="34" charset="0"/>
              <a:cs typeface="Arial" panose="020B0604020202020204" pitchFamily="34" charset="0"/>
            </a:endParaRPr>
          </a:p>
        </p:txBody>
      </p:sp>
      <p:sp>
        <p:nvSpPr>
          <p:cNvPr id="7" name="Ristkülik 6"/>
          <p:cNvSpPr/>
          <p:nvPr/>
        </p:nvSpPr>
        <p:spPr>
          <a:xfrm>
            <a:off x="8460432" y="2780928"/>
            <a:ext cx="243639" cy="923330"/>
          </a:xfrm>
          <a:prstGeom prst="rect">
            <a:avLst/>
          </a:prstGeom>
          <a:noFill/>
        </p:spPr>
        <p:txBody>
          <a:bodyPr wrap="square" lIns="91440" tIns="45720" rIns="91440" bIns="45720">
            <a:spAutoFit/>
          </a:bodyPr>
          <a:lstStyle/>
          <a:p>
            <a:pPr algn="ctr"/>
            <a:r>
              <a:rPr lang="et-EE"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t-EE"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467544" y="4365104"/>
            <a:ext cx="7992888" cy="1200329"/>
          </a:xfrm>
          <a:prstGeom prst="rect">
            <a:avLst/>
          </a:prstGeom>
          <a:noFill/>
        </p:spPr>
        <p:txBody>
          <a:bodyPr wrap="square" rtlCol="0">
            <a:spAutoFit/>
          </a:bodyPr>
          <a:lstStyle/>
          <a:p>
            <a:r>
              <a:rPr lang="fi-FI" sz="2400" dirty="0">
                <a:solidFill>
                  <a:srgbClr val="000000"/>
                </a:solidFill>
                <a:latin typeface="Arial" panose="020B0604020202020204" pitchFamily="34" charset="0"/>
                <a:cs typeface="Arial" panose="020B0604020202020204" pitchFamily="34" charset="0"/>
              </a:rPr>
              <a:t>„</a:t>
            </a:r>
            <a:r>
              <a:rPr lang="fi-FI" sz="2400" b="1" dirty="0" smtClean="0">
                <a:solidFill>
                  <a:srgbClr val="000000"/>
                </a:solidFill>
                <a:latin typeface="Arial" panose="020B0604020202020204" pitchFamily="34" charset="0"/>
                <a:cs typeface="Arial" panose="020B0604020202020204" pitchFamily="34" charset="0"/>
              </a:rPr>
              <a:t>K</a:t>
            </a:r>
            <a:r>
              <a:rPr lang="et-EE" sz="2400" b="1" dirty="0" err="1" smtClean="0">
                <a:solidFill>
                  <a:srgbClr val="000000"/>
                </a:solidFill>
                <a:latin typeface="Arial" panose="020B0604020202020204" pitchFamily="34" charset="0"/>
                <a:cs typeface="Arial" panose="020B0604020202020204" pitchFamily="34" charset="0"/>
              </a:rPr>
              <a:t>eelekorraldus</a:t>
            </a:r>
            <a:r>
              <a:rPr lang="et-EE" sz="2400" b="1" dirty="0" smtClean="0">
                <a:solidFill>
                  <a:srgbClr val="000000"/>
                </a:solidFill>
                <a:latin typeface="Arial" panose="020B0604020202020204" pitchFamily="34" charset="0"/>
                <a:cs typeface="Arial" panose="020B0604020202020204" pitchFamily="34" charset="0"/>
              </a:rPr>
              <a:t> on </a:t>
            </a:r>
            <a:r>
              <a:rPr lang="et-EE" sz="2400" b="1" dirty="0" smtClean="0">
                <a:solidFill>
                  <a:schemeClr val="accent2"/>
                </a:solidFill>
                <a:latin typeface="Arial" panose="020B0604020202020204" pitchFamily="34" charset="0"/>
                <a:cs typeface="Arial" panose="020B0604020202020204" pitchFamily="34" charset="0"/>
              </a:rPr>
              <a:t>järjepidev </a:t>
            </a:r>
            <a:r>
              <a:rPr lang="et-EE" sz="2400" b="1" dirty="0" smtClean="0">
                <a:solidFill>
                  <a:srgbClr val="000000"/>
                </a:solidFill>
                <a:latin typeface="Arial" panose="020B0604020202020204" pitchFamily="34" charset="0"/>
                <a:cs typeface="Arial" panose="020B0604020202020204" pitchFamily="34" charset="0"/>
              </a:rPr>
              <a:t>ja </a:t>
            </a:r>
            <a:r>
              <a:rPr lang="et-EE" sz="2400" b="1" dirty="0">
                <a:solidFill>
                  <a:schemeClr val="accent2"/>
                </a:solidFill>
                <a:latin typeface="Arial" panose="020B0604020202020204" pitchFamily="34" charset="0"/>
                <a:cs typeface="Arial" panose="020B0604020202020204" pitchFamily="34" charset="0"/>
              </a:rPr>
              <a:t>kavakindel</a:t>
            </a:r>
            <a:r>
              <a:rPr lang="et-EE" sz="2400" b="1" dirty="0" smtClean="0">
                <a:solidFill>
                  <a:srgbClr val="000000"/>
                </a:solidFill>
                <a:latin typeface="Arial" panose="020B0604020202020204" pitchFamily="34" charset="0"/>
                <a:cs typeface="Arial" panose="020B0604020202020204" pitchFamily="34" charset="0"/>
              </a:rPr>
              <a:t> k</a:t>
            </a:r>
            <a:r>
              <a:rPr lang="fi-FI" sz="2400" b="1" dirty="0" err="1" smtClean="0">
                <a:solidFill>
                  <a:srgbClr val="000000"/>
                </a:solidFill>
                <a:latin typeface="Arial" panose="020B0604020202020204" pitchFamily="34" charset="0"/>
                <a:cs typeface="Arial" panose="020B0604020202020204" pitchFamily="34" charset="0"/>
              </a:rPr>
              <a:t>irjakeele</a:t>
            </a:r>
            <a:r>
              <a:rPr lang="fi-FI" sz="2400" b="1" dirty="0" smtClean="0">
                <a:solidFill>
                  <a:srgbClr val="000000"/>
                </a:solidFill>
                <a:latin typeface="Arial" panose="020B0604020202020204" pitchFamily="34" charset="0"/>
                <a:cs typeface="Arial" panose="020B0604020202020204" pitchFamily="34" charset="0"/>
              </a:rPr>
              <a:t> </a:t>
            </a:r>
            <a:r>
              <a:rPr lang="et-EE" sz="2400" b="1" dirty="0" smtClean="0">
                <a:solidFill>
                  <a:srgbClr val="000000"/>
                </a:solidFill>
                <a:latin typeface="Arial" panose="020B0604020202020204" pitchFamily="34" charset="0"/>
                <a:cs typeface="Arial" panose="020B0604020202020204" pitchFamily="34" charset="0"/>
              </a:rPr>
              <a:t>seadmine, </a:t>
            </a:r>
            <a:r>
              <a:rPr lang="et-EE" sz="2400" b="1" dirty="0">
                <a:solidFill>
                  <a:schemeClr val="accent2"/>
                </a:solidFill>
                <a:latin typeface="Arial" panose="020B0604020202020204" pitchFamily="34" charset="0"/>
                <a:cs typeface="Arial" panose="020B0604020202020204" pitchFamily="34" charset="0"/>
              </a:rPr>
              <a:t>suunamine</a:t>
            </a:r>
            <a:r>
              <a:rPr lang="et-EE" sz="2400" b="1" dirty="0" smtClean="0">
                <a:solidFill>
                  <a:srgbClr val="000000"/>
                </a:solidFill>
                <a:latin typeface="Arial" panose="020B0604020202020204" pitchFamily="34" charset="0"/>
                <a:cs typeface="Arial" panose="020B0604020202020204" pitchFamily="34" charset="0"/>
              </a:rPr>
              <a:t> ja </a:t>
            </a:r>
            <a:r>
              <a:rPr lang="fi-FI" sz="2400" b="1" dirty="0" err="1">
                <a:solidFill>
                  <a:schemeClr val="accent2"/>
                </a:solidFill>
                <a:latin typeface="Arial" panose="020B0604020202020204" pitchFamily="34" charset="0"/>
                <a:cs typeface="Arial" panose="020B0604020202020204" pitchFamily="34" charset="0"/>
              </a:rPr>
              <a:t>arendamine</a:t>
            </a:r>
            <a:r>
              <a:rPr lang="fi-FI" sz="2400" b="1" dirty="0">
                <a:solidFill>
                  <a:srgbClr val="000000"/>
                </a:solidFill>
                <a:latin typeface="Arial" panose="020B0604020202020204" pitchFamily="34" charset="0"/>
                <a:cs typeface="Arial" panose="020B0604020202020204" pitchFamily="34" charset="0"/>
              </a:rPr>
              <a:t>, </a:t>
            </a:r>
            <a:r>
              <a:rPr lang="fi-FI" sz="2400" b="1" dirty="0" err="1">
                <a:solidFill>
                  <a:schemeClr val="accent2"/>
                </a:solidFill>
                <a:latin typeface="Arial" panose="020B0604020202020204" pitchFamily="34" charset="0"/>
                <a:cs typeface="Arial" panose="020B0604020202020204" pitchFamily="34" charset="0"/>
              </a:rPr>
              <a:t>teadlik</a:t>
            </a:r>
            <a:r>
              <a:rPr lang="fi-FI" sz="2400" b="1" dirty="0">
                <a:solidFill>
                  <a:srgbClr val="000000"/>
                </a:solidFill>
                <a:latin typeface="Arial" panose="020B0604020202020204" pitchFamily="34" charset="0"/>
                <a:cs typeface="Arial" panose="020B0604020202020204" pitchFamily="34" charset="0"/>
              </a:rPr>
              <a:t> </a:t>
            </a:r>
            <a:r>
              <a:rPr lang="et-EE" sz="2400" b="1" dirty="0" smtClean="0">
                <a:solidFill>
                  <a:srgbClr val="000000"/>
                </a:solidFill>
                <a:latin typeface="Arial" panose="020B0604020202020204" pitchFamily="34" charset="0"/>
                <a:cs typeface="Arial" panose="020B0604020202020204" pitchFamily="34" charset="0"/>
              </a:rPr>
              <a:t>soovitavas suunas mõjutamine</a:t>
            </a:r>
            <a:r>
              <a:rPr lang="fi-FI" sz="2400" b="1" dirty="0" smtClean="0">
                <a:solidFill>
                  <a:srgbClr val="000000"/>
                </a:solidFill>
                <a:latin typeface="Arial" panose="020B0604020202020204" pitchFamily="34" charset="0"/>
                <a:cs typeface="Arial" panose="020B0604020202020204" pitchFamily="34" charset="0"/>
              </a:rPr>
              <a:t>.</a:t>
            </a:r>
            <a:r>
              <a:rPr lang="fi-FI" sz="2400" dirty="0" smtClean="0">
                <a:solidFill>
                  <a:srgbClr val="000000"/>
                </a:solidFill>
                <a:latin typeface="Arial" panose="020B0604020202020204" pitchFamily="34" charset="0"/>
                <a:cs typeface="Arial" panose="020B0604020202020204" pitchFamily="34" charset="0"/>
              </a:rPr>
              <a:t>“</a:t>
            </a:r>
            <a:r>
              <a:rPr lang="et-EE" sz="2400" dirty="0" smtClean="0">
                <a:solidFill>
                  <a:srgbClr val="000000"/>
                </a:solidFill>
                <a:latin typeface="Arial" panose="020B0604020202020204" pitchFamily="34" charset="0"/>
                <a:cs typeface="Arial" panose="020B0604020202020204" pitchFamily="34" charset="0"/>
              </a:rPr>
              <a:t> (Kull (1985) 2000: 23)</a:t>
            </a:r>
            <a:endParaRPr lang="et-EE" dirty="0">
              <a:latin typeface="Arial" panose="020B0604020202020204" pitchFamily="34" charset="0"/>
              <a:cs typeface="Arial" panose="020B0604020202020204" pitchFamily="34" charset="0"/>
            </a:endParaRPr>
          </a:p>
        </p:txBody>
      </p:sp>
      <p:sp>
        <p:nvSpPr>
          <p:cNvPr id="9" name="TextBox 8"/>
          <p:cNvSpPr txBox="1"/>
          <p:nvPr/>
        </p:nvSpPr>
        <p:spPr>
          <a:xfrm>
            <a:off x="5742939" y="260648"/>
            <a:ext cx="3113923" cy="430887"/>
          </a:xfrm>
          <a:prstGeom prst="rect">
            <a:avLst/>
          </a:prstGeom>
          <a:noFill/>
        </p:spPr>
        <p:txBody>
          <a:bodyPr wrap="square" rtlCol="0">
            <a:spAutoFit/>
          </a:bodyPr>
          <a:lstStyle/>
          <a:p>
            <a:r>
              <a:rPr lang="et-EE" sz="2200" dirty="0">
                <a:latin typeface="Arial" panose="020B0604020202020204" pitchFamily="34" charset="0"/>
                <a:cs typeface="Arial" panose="020B0604020202020204" pitchFamily="34" charset="0"/>
              </a:rPr>
              <a:t>Koostanud </a:t>
            </a:r>
            <a:r>
              <a:rPr lang="et-EE" sz="2200" dirty="0">
                <a:latin typeface="Arial" panose="020B0604020202020204" pitchFamily="34" charset="0"/>
                <a:cs typeface="Arial" panose="020B0604020202020204" pitchFamily="34" charset="0"/>
              </a:rPr>
              <a:t>Peeter </a:t>
            </a:r>
            <a:r>
              <a:rPr lang="et-EE" sz="2200" dirty="0" err="1">
                <a:latin typeface="Arial" panose="020B0604020202020204" pitchFamily="34" charset="0"/>
                <a:cs typeface="Arial" panose="020B0604020202020204" pitchFamily="34" charset="0"/>
              </a:rPr>
              <a:t>Päll</a:t>
            </a:r>
            <a:endParaRPr lang="et-EE"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2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25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250"/>
                            </p:stCondLst>
                            <p:childTnLst>
                              <p:par>
                                <p:cTn id="8" presetID="22" presetClass="entr" presetSubtype="4"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theme/theme1.xml><?xml version="1.0" encoding="utf-8"?>
<a:theme xmlns:a="http://schemas.openxmlformats.org/drawingml/2006/main" name="Eesti Kultuuri Koja seminar 2.12.2019 Kultuuriministeerium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LÜ">
      <a:dk1>
        <a:srgbClr val="000000"/>
      </a:dk1>
      <a:lt1>
        <a:srgbClr val="FFFFFF"/>
      </a:lt1>
      <a:dk2>
        <a:srgbClr val="000000"/>
      </a:dk2>
      <a:lt2>
        <a:srgbClr val="808080"/>
      </a:lt2>
      <a:accent1>
        <a:srgbClr val="B20533"/>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Eesti Kultuuri Koja seminar 2.12.2019 Kultuuriministeeriumis</Template>
  <TotalTime>2843</TotalTime>
  <Words>1830</Words>
  <Application>Microsoft Office PowerPoint</Application>
  <PresentationFormat>Ekraaniseanss (4:3)</PresentationFormat>
  <Paragraphs>226</Paragraphs>
  <Slides>28</Slides>
  <Notes>4</Notes>
  <HiddenSlides>0</HiddenSlides>
  <MMClips>0</MMClips>
  <ScaleCrop>false</ScaleCrop>
  <HeadingPairs>
    <vt:vector size="4" baseType="variant">
      <vt:variant>
        <vt:lpstr>Kujundus</vt:lpstr>
      </vt:variant>
      <vt:variant>
        <vt:i4>2</vt:i4>
      </vt:variant>
      <vt:variant>
        <vt:lpstr>Slaidipealkirjad</vt:lpstr>
      </vt:variant>
      <vt:variant>
        <vt:i4>28</vt:i4>
      </vt:variant>
    </vt:vector>
  </HeadingPairs>
  <TitlesOfParts>
    <vt:vector size="30" baseType="lpstr">
      <vt:lpstr>Eesti Kultuuri Koja seminar 2.12.2019 Kultuuriministeeriumis</vt:lpstr>
      <vt:lpstr>1_Office Theme</vt:lpstr>
      <vt:lpstr>Teooria ja rakendus: keelekorraldus </vt:lpstr>
      <vt:lpstr>ÕSi ja EKI teatmiku koostamise tegevuskava 2022–2025</vt:lpstr>
      <vt:lpstr>ÕSi ja EKI teatmiku koostamise tegevuskava 2022–2025</vt:lpstr>
      <vt:lpstr>ÕSi ja EKI teatmiku koostamise tegevuskava 2022–2025</vt:lpstr>
      <vt:lpstr>soovitusi ja selgitusi ?</vt:lpstr>
      <vt:lpstr>soovitusi ja selgitusi ?</vt:lpstr>
      <vt:lpstr>EKI teatmik </vt:lpstr>
      <vt:lpstr>EKI teatmik </vt:lpstr>
      <vt:lpstr>EKI teatmik </vt:lpstr>
      <vt:lpstr>EKI teatmik </vt:lpstr>
      <vt:lpstr>EKI teatmik </vt:lpstr>
      <vt:lpstr>Määratluste võrdlus</vt:lpstr>
      <vt:lpstr>kirjakeel: üld-, oskus- ja teaduskeel</vt:lpstr>
      <vt:lpstr>Keelekorraldus:  kirjakeele teadlik suunamine</vt:lpstr>
      <vt:lpstr>Keelekorraldus: kirjakeele  teadlik suunamine</vt:lpstr>
      <vt:lpstr>soovitusi ja selgitusi ?</vt:lpstr>
      <vt:lpstr>soovitusi ja selgitusi ?</vt:lpstr>
      <vt:lpstr>soovitusi ja selgitusi ?</vt:lpstr>
      <vt:lpstr>soovitusi ja selgitusi ?</vt:lpstr>
      <vt:lpstr>soovitusi ja selgitusi ?</vt:lpstr>
      <vt:lpstr>Keelekorraldus: kirjakeele teadlik suunamine</vt:lpstr>
      <vt:lpstr>Keelekorraldus: kirjakeele teadlik suunamine</vt:lpstr>
      <vt:lpstr>teooria ja rakendus</vt:lpstr>
      <vt:lpstr>teooria ja rakendus</vt:lpstr>
      <vt:lpstr>teooria ja rakendus</vt:lpstr>
      <vt:lpstr>Keelekorraldusteooria põhimõtteid: selgus</vt:lpstr>
      <vt:lpstr>Keelekorraldusteooria põhimõtteid: ökonoomia</vt:lpstr>
      <vt:lpstr>Keelekorraldus vajab teooriat</vt:lpstr>
    </vt:vector>
  </TitlesOfParts>
  <Company>TLU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Teooria ja rakendus: keelekorraldus</dc:title>
  <dc:creator>Peep Nemvalts</dc:creator>
  <cp:lastModifiedBy>Peep Nemvalts</cp:lastModifiedBy>
  <cp:revision>90</cp:revision>
  <dcterms:created xsi:type="dcterms:W3CDTF">2023-04-24T19:28:54Z</dcterms:created>
  <dcterms:modified xsi:type="dcterms:W3CDTF">2023-04-26T18:52:06Z</dcterms:modified>
</cp:coreProperties>
</file>