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9" r:id="rId6"/>
    <p:sldId id="270" r:id="rId7"/>
    <p:sldId id="263" r:id="rId8"/>
    <p:sldId id="273" r:id="rId9"/>
    <p:sldId id="274" r:id="rId10"/>
    <p:sldId id="276" r:id="rId11"/>
    <p:sldId id="281" r:id="rId12"/>
    <p:sldId id="260" r:id="rId13"/>
    <p:sldId id="264" r:id="rId14"/>
    <p:sldId id="283" r:id="rId15"/>
    <p:sldId id="261" r:id="rId16"/>
    <p:sldId id="265" r:id="rId17"/>
    <p:sldId id="271" r:id="rId18"/>
    <p:sldId id="285" r:id="rId19"/>
    <p:sldId id="262" r:id="rId20"/>
    <p:sldId id="268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4"/>
    <p:restoredTop sz="57133"/>
  </p:normalViewPr>
  <p:slideViewPr>
    <p:cSldViewPr snapToGrid="0">
      <p:cViewPr>
        <p:scale>
          <a:sx n="72" d="100"/>
          <a:sy n="72" d="100"/>
        </p:scale>
        <p:origin x="112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DFACE-65FF-864E-8637-51C2E91D30AF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0976-2DFB-784D-8C9A-5788A4D0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F844-9661-044B-92CB-D45DCA1803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F844-9661-044B-92CB-D45DCA180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8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F844-9661-044B-92CB-D45DCA1803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F844-9661-044B-92CB-D45DCA1803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endParaRPr lang="en-US" altLang="en-US"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FDD29F-5E70-4212-BB41-AE8472CCD60C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0976-2DFB-784D-8C9A-5788A4D039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9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8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7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1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FEF8-2E03-5442-8D60-F0F08B30BDBC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166C-203A-2E43-8FEF-4B5B87159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2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8D0F7-1F45-1FB6-0F47-AB175CDE5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GB" sz="5400" b="0" dirty="0" err="1">
                <a:effectLst/>
                <a:latin typeface="+mn-lt"/>
              </a:rPr>
              <a:t>Alzheimeri</a:t>
            </a:r>
            <a:r>
              <a:rPr lang="en-GB" sz="5400" b="0" dirty="0">
                <a:effectLst/>
                <a:latin typeface="+mn-lt"/>
              </a:rPr>
              <a:t> </a:t>
            </a:r>
            <a:r>
              <a:rPr lang="en-GB" sz="5400" b="0" dirty="0" err="1">
                <a:effectLst/>
                <a:latin typeface="+mn-lt"/>
              </a:rPr>
              <a:t>tõvele</a:t>
            </a:r>
            <a:r>
              <a:rPr lang="en-GB" sz="5400" b="0" dirty="0">
                <a:effectLst/>
                <a:latin typeface="+mn-lt"/>
              </a:rPr>
              <a:t> </a:t>
            </a:r>
            <a:r>
              <a:rPr lang="en-GB" sz="5400" b="0" dirty="0" err="1">
                <a:effectLst/>
                <a:latin typeface="+mn-lt"/>
              </a:rPr>
              <a:t>viitavate</a:t>
            </a:r>
            <a:r>
              <a:rPr lang="en-GB" sz="5400" b="0" dirty="0">
                <a:effectLst/>
                <a:latin typeface="+mn-lt"/>
              </a:rPr>
              <a:t> </a:t>
            </a:r>
            <a:r>
              <a:rPr lang="en-GB" sz="5400" b="0" dirty="0" err="1">
                <a:effectLst/>
                <a:latin typeface="+mn-lt"/>
              </a:rPr>
              <a:t>märkide</a:t>
            </a:r>
            <a:r>
              <a:rPr lang="en-GB" sz="5400" b="0" dirty="0">
                <a:effectLst/>
                <a:latin typeface="+mn-lt"/>
              </a:rPr>
              <a:t> </a:t>
            </a:r>
            <a:r>
              <a:rPr lang="en-GB" sz="5400" b="0" dirty="0" err="1">
                <a:effectLst/>
                <a:latin typeface="+mn-lt"/>
              </a:rPr>
              <a:t>automaatne</a:t>
            </a:r>
            <a:r>
              <a:rPr lang="en-GB" sz="5400" b="0" dirty="0">
                <a:effectLst/>
                <a:latin typeface="+mn-lt"/>
              </a:rPr>
              <a:t> </a:t>
            </a:r>
            <a:r>
              <a:rPr lang="en-GB" sz="5400" b="0" dirty="0" err="1">
                <a:effectLst/>
                <a:latin typeface="+mn-lt"/>
              </a:rPr>
              <a:t>tuvastamine</a:t>
            </a:r>
            <a:r>
              <a:rPr lang="en-GB" sz="5400" b="0" dirty="0">
                <a:effectLst/>
                <a:latin typeface="+mn-lt"/>
              </a:rPr>
              <a:t> </a:t>
            </a:r>
            <a:r>
              <a:rPr lang="en-GB" sz="5400" b="0" dirty="0" err="1">
                <a:effectLst/>
                <a:latin typeface="+mn-lt"/>
              </a:rPr>
              <a:t>kõnest</a:t>
            </a:r>
            <a:r>
              <a:rPr lang="en-GB" sz="5400" b="0" dirty="0">
                <a:effectLst/>
                <a:latin typeface="+mn-lt"/>
              </a:rPr>
              <a:t>: </a:t>
            </a:r>
            <a:r>
              <a:rPr lang="en-GB" sz="4000" b="0" dirty="0" err="1">
                <a:effectLst/>
                <a:latin typeface="+mn-lt"/>
              </a:rPr>
              <a:t>kuidas</a:t>
            </a:r>
            <a:r>
              <a:rPr lang="en-GB" sz="4000" b="0" dirty="0">
                <a:effectLst/>
                <a:latin typeface="+mn-lt"/>
              </a:rPr>
              <a:t>, </a:t>
            </a:r>
            <a:r>
              <a:rPr lang="en-GB" sz="4000" b="0" dirty="0" err="1">
                <a:effectLst/>
                <a:latin typeface="+mn-lt"/>
              </a:rPr>
              <a:t>milleks</a:t>
            </a:r>
            <a:r>
              <a:rPr lang="en-GB" sz="4000" b="0" dirty="0">
                <a:effectLst/>
                <a:latin typeface="+mn-lt"/>
              </a:rPr>
              <a:t>, </a:t>
            </a:r>
            <a:r>
              <a:rPr lang="en-GB" sz="4000" b="0" dirty="0" err="1">
                <a:effectLst/>
                <a:latin typeface="+mn-lt"/>
              </a:rPr>
              <a:t>kellele</a:t>
            </a:r>
            <a:r>
              <a:rPr lang="en-GB" sz="4000" b="0" dirty="0">
                <a:effectLst/>
                <a:latin typeface="+mn-lt"/>
              </a:rPr>
              <a:t> </a:t>
            </a:r>
            <a:r>
              <a:rPr lang="en-GB" sz="4000" b="0" dirty="0" err="1">
                <a:effectLst/>
                <a:latin typeface="+mn-lt"/>
              </a:rPr>
              <a:t>ja</a:t>
            </a:r>
            <a:r>
              <a:rPr lang="en-GB" sz="4000" b="0" dirty="0">
                <a:effectLst/>
                <a:latin typeface="+mn-lt"/>
              </a:rPr>
              <a:t> kas?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F5BFE-3C32-AA45-3F53-4BE409867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/>
              <a:t>Ulla Petti</a:t>
            </a:r>
          </a:p>
          <a:p>
            <a:pPr algn="r"/>
            <a:r>
              <a:rPr lang="en-US"/>
              <a:t>ERÜ Kevadkonverents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75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84054B-9018-714C-9DA1-6A4F195AC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78" y="406400"/>
            <a:ext cx="12048444" cy="56261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8455AF-9942-3D47-AC87-017BBD295D6E}"/>
              </a:ext>
            </a:extLst>
          </p:cNvPr>
          <p:cNvSpPr/>
          <p:nvPr/>
        </p:nvSpPr>
        <p:spPr>
          <a:xfrm>
            <a:off x="0" y="3848100"/>
            <a:ext cx="12192000" cy="3009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0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84054B-9018-714C-9DA1-6A4F195AC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78" y="406400"/>
            <a:ext cx="12048444" cy="5626100"/>
          </a:xfrm>
        </p:spPr>
      </p:pic>
    </p:spTree>
    <p:extLst>
      <p:ext uri="{BB962C8B-B14F-4D97-AF65-F5344CB8AC3E}">
        <p14:creationId xmlns:p14="http://schemas.microsoft.com/office/powerpoint/2010/main" val="39572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E117-A14C-CFC2-3808-46F8198A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Ülevaade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3ADC-A27D-3C8F-452F-BD3737851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Alzeimeri</a:t>
            </a:r>
            <a:r>
              <a:rPr lang="en-US" dirty="0"/>
              <a:t> </a:t>
            </a:r>
            <a:r>
              <a:rPr lang="en-US" dirty="0" err="1"/>
              <a:t>tõbi</a:t>
            </a:r>
            <a:r>
              <a:rPr lang="en-US" dirty="0"/>
              <a:t> ja </a:t>
            </a:r>
            <a:r>
              <a:rPr lang="en-US" dirty="0" err="1"/>
              <a:t>muutused</a:t>
            </a:r>
            <a:r>
              <a:rPr lang="en-US" dirty="0"/>
              <a:t> </a:t>
            </a:r>
            <a:r>
              <a:rPr lang="en-US" dirty="0" err="1"/>
              <a:t>kõnes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Varasemad</a:t>
            </a:r>
            <a:r>
              <a:rPr lang="en-US" b="1" dirty="0"/>
              <a:t> </a:t>
            </a:r>
            <a:r>
              <a:rPr lang="en-US" b="1" dirty="0" err="1"/>
              <a:t>uuringud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Korpuse</a:t>
            </a:r>
            <a:r>
              <a:rPr lang="en-US" dirty="0"/>
              <a:t> </a:t>
            </a:r>
            <a:r>
              <a:rPr lang="en-US" dirty="0" err="1"/>
              <a:t>koostamine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Eetilised</a:t>
            </a:r>
            <a:r>
              <a:rPr lang="en-US" dirty="0"/>
              <a:t> </a:t>
            </a:r>
            <a:r>
              <a:rPr lang="en-US" dirty="0" err="1"/>
              <a:t>küsimused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21D6-7682-9A75-1460-FA7999B5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Varasemad</a:t>
            </a:r>
            <a:r>
              <a:rPr lang="en-US" dirty="0"/>
              <a:t> </a:t>
            </a:r>
            <a:r>
              <a:rPr lang="en-US" dirty="0" err="1"/>
              <a:t>uuringud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7C84-88EB-E31A-C21C-F0710CDD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0059"/>
            <a:ext cx="10515600" cy="4351338"/>
          </a:xfrm>
        </p:spPr>
        <p:txBody>
          <a:bodyPr/>
          <a:lstStyle/>
          <a:p>
            <a:r>
              <a:rPr lang="en-US" dirty="0" err="1"/>
              <a:t>Spontaanne</a:t>
            </a:r>
            <a:r>
              <a:rPr lang="en-US" dirty="0"/>
              <a:t> </a:t>
            </a:r>
            <a:r>
              <a:rPr lang="en-US" dirty="0" err="1"/>
              <a:t>kõne</a:t>
            </a:r>
            <a:endParaRPr lang="en-US" dirty="0"/>
          </a:p>
          <a:p>
            <a:r>
              <a:rPr lang="en-US" dirty="0" err="1"/>
              <a:t>Klassifikatsioon</a:t>
            </a:r>
            <a:r>
              <a:rPr lang="en-US" dirty="0"/>
              <a:t> </a:t>
            </a:r>
            <a:r>
              <a:rPr lang="en-US" dirty="0" err="1"/>
              <a:t>ünsa</a:t>
            </a:r>
            <a:r>
              <a:rPr lang="en-US" dirty="0"/>
              <a:t> </a:t>
            </a:r>
            <a:r>
              <a:rPr lang="en-US" dirty="0" err="1"/>
              <a:t>täpne</a:t>
            </a:r>
            <a:endParaRPr lang="en-US" dirty="0"/>
          </a:p>
          <a:p>
            <a:r>
              <a:rPr lang="en-US" dirty="0" err="1"/>
              <a:t>Varased</a:t>
            </a:r>
            <a:r>
              <a:rPr lang="en-US" dirty="0"/>
              <a:t> </a:t>
            </a:r>
            <a:r>
              <a:rPr lang="en-US" dirty="0" err="1"/>
              <a:t>märgid</a:t>
            </a:r>
            <a:endParaRPr lang="en-US" dirty="0"/>
          </a:p>
          <a:p>
            <a:r>
              <a:rPr lang="en-US" dirty="0" err="1"/>
              <a:t>Pikaajalised</a:t>
            </a:r>
            <a:r>
              <a:rPr lang="en-US" dirty="0"/>
              <a:t> </a:t>
            </a:r>
            <a:r>
              <a:rPr lang="en-US" dirty="0" err="1"/>
              <a:t>uuringud</a:t>
            </a:r>
            <a:endParaRPr lang="en-US" dirty="0"/>
          </a:p>
        </p:txBody>
      </p:sp>
      <p:pic>
        <p:nvPicPr>
          <p:cNvPr id="4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C73B5D-4C21-B319-DA2B-85EB1A603D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80113"/>
            <a:ext cx="12192000" cy="22189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C7DE2E-C9AA-D173-5851-1654582221DF}"/>
              </a:ext>
            </a:extLst>
          </p:cNvPr>
          <p:cNvSpPr txBox="1"/>
          <p:nvPr/>
        </p:nvSpPr>
        <p:spPr>
          <a:xfrm>
            <a:off x="10038184" y="3699032"/>
            <a:ext cx="2631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</a:t>
            </a:r>
            <a:r>
              <a:rPr lang="en-US" sz="1400" i="1" dirty="0" err="1"/>
              <a:t>Allikas</a:t>
            </a:r>
            <a:r>
              <a:rPr lang="en-US" sz="1400" i="1" dirty="0"/>
              <a:t>: </a:t>
            </a:r>
            <a:r>
              <a:rPr lang="en-US" sz="1400" i="1" dirty="0" err="1"/>
              <a:t>Winterlight</a:t>
            </a:r>
            <a:r>
              <a:rPr lang="en-US" sz="1400" i="1" dirty="0"/>
              <a:t> Labs)</a:t>
            </a:r>
          </a:p>
        </p:txBody>
      </p:sp>
    </p:spTree>
    <p:extLst>
      <p:ext uri="{BB962C8B-B14F-4D97-AF65-F5344CB8AC3E}">
        <p14:creationId xmlns:p14="http://schemas.microsoft.com/office/powerpoint/2010/main" val="206238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2251858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 dirty="0" err="1"/>
              <a:t>Allikas</a:t>
            </a:r>
            <a:r>
              <a:rPr lang="en-US" altLang="en-US" sz="1000" i="1" dirty="0"/>
              <a:t>: </a:t>
            </a:r>
            <a:r>
              <a:rPr lang="en-GB" sz="1050" b="0" i="0" dirty="0">
                <a:effectLst/>
                <a:latin typeface="Arial" panose="020B0604020202020204" pitchFamily="34" charset="0"/>
              </a:rPr>
              <a:t>Le, X., Lancashire, I., Hirst, G., &amp; </a:t>
            </a:r>
            <a:r>
              <a:rPr lang="en-GB" sz="1050" b="0" i="0" dirty="0" err="1">
                <a:effectLst/>
                <a:latin typeface="Arial" panose="020B0604020202020204" pitchFamily="34" charset="0"/>
              </a:rPr>
              <a:t>Jokel</a:t>
            </a:r>
            <a:r>
              <a:rPr lang="en-GB" sz="1050" b="0" i="0" dirty="0">
                <a:effectLst/>
                <a:latin typeface="Arial" panose="020B0604020202020204" pitchFamily="34" charset="0"/>
              </a:rPr>
              <a:t>, R. (2011). Longitudinal detection of dementia through lexical and syntactic changes in writing: a case study of three British novelists. </a:t>
            </a:r>
            <a:r>
              <a:rPr lang="en-GB" sz="1050" b="0" i="1" dirty="0">
                <a:effectLst/>
                <a:latin typeface="Arial" panose="020B0604020202020204" pitchFamily="34" charset="0"/>
              </a:rPr>
              <a:t>Literary and linguistic computing</a:t>
            </a:r>
            <a:r>
              <a:rPr lang="en-GB" sz="1050" b="0" i="0" dirty="0">
                <a:effectLst/>
                <a:latin typeface="Arial" panose="020B0604020202020204" pitchFamily="34" charset="0"/>
              </a:rPr>
              <a:t>, </a:t>
            </a:r>
            <a:r>
              <a:rPr lang="en-GB" sz="1050" b="0" i="1" dirty="0">
                <a:effectLst/>
                <a:latin typeface="Arial" panose="020B0604020202020204" pitchFamily="34" charset="0"/>
              </a:rPr>
              <a:t>26</a:t>
            </a:r>
            <a:r>
              <a:rPr lang="en-GB" sz="1050" b="0" i="0" dirty="0">
                <a:effectLst/>
                <a:latin typeface="Arial" panose="020B0604020202020204" pitchFamily="34" charset="0"/>
              </a:rPr>
              <a:t>(4), 435-461.</a:t>
            </a:r>
            <a:endParaRPr lang="en-US" altLang="en-US" sz="1000" dirty="0"/>
          </a:p>
        </p:txBody>
      </p:sp>
      <p:pic>
        <p:nvPicPr>
          <p:cNvPr id="512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616200" y="484095"/>
            <a:ext cx="6948466" cy="53631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E117-A14C-CFC2-3808-46F8198A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Ülevaade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3ADC-A27D-3C8F-452F-BD3737851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Alzeimeri</a:t>
            </a:r>
            <a:r>
              <a:rPr lang="en-US" dirty="0"/>
              <a:t> </a:t>
            </a:r>
            <a:r>
              <a:rPr lang="en-US" dirty="0" err="1"/>
              <a:t>tõbi</a:t>
            </a:r>
            <a:r>
              <a:rPr lang="en-US" dirty="0"/>
              <a:t> ja </a:t>
            </a:r>
            <a:r>
              <a:rPr lang="en-US" dirty="0" err="1"/>
              <a:t>muutused</a:t>
            </a:r>
            <a:r>
              <a:rPr lang="en-US" dirty="0"/>
              <a:t> </a:t>
            </a:r>
            <a:r>
              <a:rPr lang="en-US" dirty="0" err="1"/>
              <a:t>kõnes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Varasemad</a:t>
            </a:r>
            <a:r>
              <a:rPr lang="en-US" dirty="0"/>
              <a:t> </a:t>
            </a:r>
            <a:r>
              <a:rPr lang="en-US" dirty="0" err="1"/>
              <a:t>uuringud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Korpuse</a:t>
            </a:r>
            <a:r>
              <a:rPr lang="en-US" b="1" dirty="0"/>
              <a:t> </a:t>
            </a:r>
            <a:r>
              <a:rPr lang="en-US" b="1" dirty="0" err="1"/>
              <a:t>koostamine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Eetilised</a:t>
            </a:r>
            <a:r>
              <a:rPr lang="en-US" dirty="0"/>
              <a:t> </a:t>
            </a:r>
            <a:r>
              <a:rPr lang="en-US" dirty="0" err="1"/>
              <a:t>küsimused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8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0F2BAC6-7804-1F62-1237-B65CBDE53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" r="915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F9379-C71B-F538-0E6F-5B371E04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Korpuse</a:t>
            </a:r>
            <a:r>
              <a:rPr lang="en-US" sz="4000" dirty="0"/>
              <a:t> </a:t>
            </a:r>
            <a:r>
              <a:rPr lang="en-US" sz="4000" dirty="0" err="1"/>
              <a:t>koostamine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36200-5AC9-2E12-F377-99CB0EA9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 err="1"/>
              <a:t>Kuulsad</a:t>
            </a:r>
            <a:r>
              <a:rPr lang="en-US" sz="2000" dirty="0"/>
              <a:t> </a:t>
            </a:r>
            <a:r>
              <a:rPr lang="en-US" sz="2000" dirty="0" err="1"/>
              <a:t>inimesed</a:t>
            </a:r>
            <a:r>
              <a:rPr lang="en-US" sz="2000" dirty="0"/>
              <a:t> 10x2</a:t>
            </a:r>
          </a:p>
          <a:p>
            <a:r>
              <a:rPr lang="en-US" sz="2000" dirty="0" err="1"/>
              <a:t>Youtube’i</a:t>
            </a:r>
            <a:r>
              <a:rPr lang="en-US" sz="2000" dirty="0"/>
              <a:t> </a:t>
            </a:r>
            <a:r>
              <a:rPr lang="en-US" sz="2000" dirty="0" err="1"/>
              <a:t>intervjuud</a:t>
            </a:r>
            <a:r>
              <a:rPr lang="en-US" sz="2000" dirty="0"/>
              <a:t> </a:t>
            </a:r>
            <a:r>
              <a:rPr lang="en-US" sz="2000" dirty="0" err="1"/>
              <a:t>üle</a:t>
            </a:r>
            <a:r>
              <a:rPr lang="en-US" sz="2000" dirty="0"/>
              <a:t> </a:t>
            </a:r>
            <a:r>
              <a:rPr lang="en-US" sz="2000" dirty="0" err="1"/>
              <a:t>aastakümnete</a:t>
            </a:r>
            <a:endParaRPr lang="en-US" sz="2000" dirty="0"/>
          </a:p>
          <a:p>
            <a:r>
              <a:rPr lang="en-US" sz="2000" dirty="0" err="1"/>
              <a:t>Keeleliste</a:t>
            </a:r>
            <a:r>
              <a:rPr lang="en-US" sz="2000" dirty="0"/>
              <a:t> </a:t>
            </a:r>
            <a:r>
              <a:rPr lang="en-US" sz="2000" dirty="0" err="1"/>
              <a:t>tunnuste</a:t>
            </a:r>
            <a:r>
              <a:rPr lang="en-US" sz="2000" dirty="0"/>
              <a:t> </a:t>
            </a:r>
            <a:r>
              <a:rPr lang="en-US" sz="2000" dirty="0" err="1"/>
              <a:t>eraldamine</a:t>
            </a:r>
            <a:endParaRPr lang="en-US" sz="2000" dirty="0"/>
          </a:p>
          <a:p>
            <a:r>
              <a:rPr lang="en-US" sz="2000" dirty="0" err="1"/>
              <a:t>Pikaajaliste</a:t>
            </a:r>
            <a:r>
              <a:rPr lang="en-US" sz="2000" dirty="0"/>
              <a:t> </a:t>
            </a:r>
            <a:r>
              <a:rPr lang="en-US" sz="2000" dirty="0" err="1"/>
              <a:t>muutuste</a:t>
            </a:r>
            <a:r>
              <a:rPr lang="en-US" sz="2000" dirty="0"/>
              <a:t> </a:t>
            </a:r>
            <a:r>
              <a:rPr lang="en-US" sz="2000" dirty="0" err="1"/>
              <a:t>võrdlemine</a:t>
            </a:r>
            <a:endParaRPr lang="en-US" sz="2000" dirty="0"/>
          </a:p>
          <a:p>
            <a:r>
              <a:rPr lang="en-US" sz="2000" dirty="0" err="1"/>
              <a:t>Puudujäägid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8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50908-4309-5F65-AED7-8B43710D6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647" y="747712"/>
            <a:ext cx="5257800" cy="560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Näide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F30EBCD-374F-6CBD-E364-86B3B4446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70"/>
          <a:stretch/>
        </p:blipFill>
        <p:spPr>
          <a:xfrm>
            <a:off x="1522647" y="-418012"/>
            <a:ext cx="9336942" cy="86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6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D40130-1553-1F3F-5EB9-EAE4826F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3" y="364854"/>
            <a:ext cx="9018494" cy="71324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FB0BB7-BD62-C70F-AE58-B670F6ED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647" y="747712"/>
            <a:ext cx="5257800" cy="560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Näide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0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E117-A14C-CFC2-3808-46F8198A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Ülevaade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3ADC-A27D-3C8F-452F-BD3737851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Alzeimeri</a:t>
            </a:r>
            <a:r>
              <a:rPr lang="en-US" dirty="0"/>
              <a:t> </a:t>
            </a:r>
            <a:r>
              <a:rPr lang="en-US" dirty="0" err="1"/>
              <a:t>tõbi</a:t>
            </a:r>
            <a:r>
              <a:rPr lang="en-US" dirty="0"/>
              <a:t> ja </a:t>
            </a:r>
            <a:r>
              <a:rPr lang="en-US" dirty="0" err="1"/>
              <a:t>muutused</a:t>
            </a:r>
            <a:r>
              <a:rPr lang="en-US" dirty="0"/>
              <a:t> </a:t>
            </a:r>
            <a:r>
              <a:rPr lang="en-US" dirty="0" err="1"/>
              <a:t>kõnes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Varasemad</a:t>
            </a:r>
            <a:r>
              <a:rPr lang="en-US" dirty="0"/>
              <a:t> </a:t>
            </a:r>
            <a:r>
              <a:rPr lang="en-US" dirty="0" err="1"/>
              <a:t>uuringud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Korpuse</a:t>
            </a:r>
            <a:r>
              <a:rPr lang="en-US" dirty="0"/>
              <a:t> </a:t>
            </a:r>
            <a:r>
              <a:rPr lang="en-US" dirty="0" err="1"/>
              <a:t>koostamine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Eetilised</a:t>
            </a:r>
            <a:r>
              <a:rPr lang="en-US" b="1" dirty="0"/>
              <a:t> </a:t>
            </a:r>
            <a:r>
              <a:rPr lang="en-US" b="1" dirty="0" err="1"/>
              <a:t>küsimused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78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E117-A14C-CFC2-3808-46F8198A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Ülevaade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3ADC-A27D-3C8F-452F-BD3737851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Alzeimeri</a:t>
            </a:r>
            <a:r>
              <a:rPr lang="en-US" dirty="0"/>
              <a:t> </a:t>
            </a:r>
            <a:r>
              <a:rPr lang="en-US" dirty="0" err="1"/>
              <a:t>tõbi</a:t>
            </a:r>
            <a:r>
              <a:rPr lang="en-US" dirty="0"/>
              <a:t> ja </a:t>
            </a:r>
            <a:r>
              <a:rPr lang="en-US" dirty="0" err="1"/>
              <a:t>muutused</a:t>
            </a:r>
            <a:r>
              <a:rPr lang="en-US" dirty="0"/>
              <a:t> </a:t>
            </a:r>
            <a:r>
              <a:rPr lang="en-US" dirty="0" err="1"/>
              <a:t>kõnes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Varasemad</a:t>
            </a:r>
            <a:r>
              <a:rPr lang="en-US" dirty="0"/>
              <a:t> </a:t>
            </a:r>
            <a:r>
              <a:rPr lang="en-US" dirty="0" err="1"/>
              <a:t>uuringud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Korpuse</a:t>
            </a:r>
            <a:r>
              <a:rPr lang="en-US" dirty="0"/>
              <a:t> </a:t>
            </a:r>
            <a:r>
              <a:rPr lang="en-US" dirty="0" err="1"/>
              <a:t>koostamine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Eetilised</a:t>
            </a:r>
            <a:r>
              <a:rPr lang="en-US" dirty="0"/>
              <a:t> </a:t>
            </a:r>
            <a:r>
              <a:rPr lang="en-US" dirty="0" err="1"/>
              <a:t>küsimused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5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8ADCA-0228-02D4-004C-192B1D24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355"/>
            <a:ext cx="10515600" cy="1015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Eetilised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küsimused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Raised hand outline">
            <a:extLst>
              <a:ext uri="{FF2B5EF4-FFF2-40B4-BE49-F238E27FC236}">
                <a16:creationId xmlns:a16="http://schemas.microsoft.com/office/drawing/2014/main" id="{BB72D8BA-408D-8916-DCC6-66E717EEE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145" y="4060065"/>
            <a:ext cx="2230486" cy="2230486"/>
          </a:xfrm>
          <a:prstGeom prst="rect">
            <a:avLst/>
          </a:prstGeom>
        </p:spPr>
      </p:pic>
      <p:pic>
        <p:nvPicPr>
          <p:cNvPr id="12" name="Graphic 11" descr="Voice with solid fill">
            <a:extLst>
              <a:ext uri="{FF2B5EF4-FFF2-40B4-BE49-F238E27FC236}">
                <a16:creationId xmlns:a16="http://schemas.microsoft.com/office/drawing/2014/main" id="{5BD1D6EE-A0C5-631E-45FE-34C9EAD54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7410" y="4060065"/>
            <a:ext cx="2230486" cy="2230486"/>
          </a:xfrm>
          <a:prstGeom prst="rect">
            <a:avLst/>
          </a:prstGeom>
        </p:spPr>
      </p:pic>
      <p:pic>
        <p:nvPicPr>
          <p:cNvPr id="14" name="Graphic 13" descr="Open hand outline">
            <a:extLst>
              <a:ext uri="{FF2B5EF4-FFF2-40B4-BE49-F238E27FC236}">
                <a16:creationId xmlns:a16="http://schemas.microsoft.com/office/drawing/2014/main" id="{6DC9F0F9-6A06-5E89-C592-A66A791A7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8409" y="4060065"/>
            <a:ext cx="2230486" cy="2230486"/>
          </a:xfrm>
          <a:prstGeom prst="rect">
            <a:avLst/>
          </a:prstGeom>
        </p:spPr>
      </p:pic>
      <p:pic>
        <p:nvPicPr>
          <p:cNvPr id="16" name="Graphic 15" descr="Packing Box Open outline">
            <a:extLst>
              <a:ext uri="{FF2B5EF4-FFF2-40B4-BE49-F238E27FC236}">
                <a16:creationId xmlns:a16="http://schemas.microsoft.com/office/drawing/2014/main" id="{B270099A-8A25-3388-4AB5-E480594DA6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3389" y="4060065"/>
            <a:ext cx="2230486" cy="2230486"/>
          </a:xfrm>
          <a:prstGeom prst="rect">
            <a:avLst/>
          </a:prstGeom>
        </p:spPr>
      </p:pic>
      <p:pic>
        <p:nvPicPr>
          <p:cNvPr id="18" name="Graphic 17" descr="Judge female outline">
            <a:extLst>
              <a:ext uri="{FF2B5EF4-FFF2-40B4-BE49-F238E27FC236}">
                <a16:creationId xmlns:a16="http://schemas.microsoft.com/office/drawing/2014/main" id="{74A174C8-2D69-ED4D-E7A4-FFD600A9FB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58369" y="4060065"/>
            <a:ext cx="2230486" cy="22304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0BED10-E3C5-18C4-724A-04F648278967}"/>
              </a:ext>
            </a:extLst>
          </p:cNvPr>
          <p:cNvSpPr txBox="1"/>
          <p:nvPr/>
        </p:nvSpPr>
        <p:spPr>
          <a:xfrm>
            <a:off x="824915" y="348827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Autonoomia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FD3B67-65BA-4467-BF43-58133B3A6D0D}"/>
              </a:ext>
            </a:extLst>
          </p:cNvPr>
          <p:cNvSpPr txBox="1"/>
          <p:nvPr/>
        </p:nvSpPr>
        <p:spPr>
          <a:xfrm>
            <a:off x="3165360" y="3488278"/>
            <a:ext cx="147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Kõneandmed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B79F89-F3C3-489E-32AB-867CAFCBE40D}"/>
              </a:ext>
            </a:extLst>
          </p:cNvPr>
          <p:cNvSpPr txBox="1"/>
          <p:nvPr/>
        </p:nvSpPr>
        <p:spPr>
          <a:xfrm>
            <a:off x="5613445" y="3488278"/>
            <a:ext cx="147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Heaolu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7D0962-3A97-EDAB-C36E-16FB6CA5D9C1}"/>
              </a:ext>
            </a:extLst>
          </p:cNvPr>
          <p:cNvSpPr txBox="1"/>
          <p:nvPr/>
        </p:nvSpPr>
        <p:spPr>
          <a:xfrm>
            <a:off x="7900165" y="3429000"/>
            <a:ext cx="147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Läbipaistvus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978B22-D865-9C6B-4534-8F8A5ABE03C7}"/>
              </a:ext>
            </a:extLst>
          </p:cNvPr>
          <p:cNvSpPr txBox="1"/>
          <p:nvPr/>
        </p:nvSpPr>
        <p:spPr>
          <a:xfrm>
            <a:off x="10509615" y="3429000"/>
            <a:ext cx="147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Õiglus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BDE601-A5FB-EB0C-B79D-52C119C6FEF2}"/>
              </a:ext>
            </a:extLst>
          </p:cNvPr>
          <p:cNvSpPr txBox="1"/>
          <p:nvPr/>
        </p:nvSpPr>
        <p:spPr>
          <a:xfrm>
            <a:off x="5364032" y="2128939"/>
            <a:ext cx="147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Kellele</a:t>
            </a:r>
            <a:r>
              <a:rPr lang="en-US" dirty="0"/>
              <a:t> ja kas?</a:t>
            </a:r>
          </a:p>
        </p:txBody>
      </p:sp>
    </p:spTree>
    <p:extLst>
      <p:ext uri="{BB962C8B-B14F-4D97-AF65-F5344CB8AC3E}">
        <p14:creationId xmlns:p14="http://schemas.microsoft.com/office/powerpoint/2010/main" val="41377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6F28C-6534-C139-DB24-542F0A5C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10515600" cy="2217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Aitäh!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163B27-C367-9F4C-6B5D-428EF4D0D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3473"/>
          <a:stretch/>
        </p:blipFill>
        <p:spPr bwMode="auto">
          <a:xfrm>
            <a:off x="184558" y="2962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9679E-EDD1-FDEF-6A92-13F289534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2" r="4653" b="-1"/>
          <a:stretch/>
        </p:blipFill>
        <p:spPr>
          <a:xfrm>
            <a:off x="2575696" y="2962911"/>
            <a:ext cx="2255462" cy="3155238"/>
          </a:xfrm>
          <a:prstGeom prst="rect">
            <a:avLst/>
          </a:prstGeom>
        </p:spPr>
      </p:pic>
      <p:pic>
        <p:nvPicPr>
          <p:cNvPr id="3" name="Picture 4" descr="Anna Korhonen (@annalkorhonen) | Twitter">
            <a:extLst>
              <a:ext uri="{FF2B5EF4-FFF2-40B4-BE49-F238E27FC236}">
                <a16:creationId xmlns:a16="http://schemas.microsoft.com/office/drawing/2014/main" id="{20136589-BBF8-4001-75C9-6B48CB2E8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r="11632" b="-1"/>
          <a:stretch/>
        </p:blipFill>
        <p:spPr bwMode="auto">
          <a:xfrm>
            <a:off x="4966833" y="2962911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vatar">
            <a:extLst>
              <a:ext uri="{FF2B5EF4-FFF2-40B4-BE49-F238E27FC236}">
                <a16:creationId xmlns:a16="http://schemas.microsoft.com/office/drawing/2014/main" id="{CBCD16C2-5328-F970-5328-538D5654A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4059"/>
          <a:stretch/>
        </p:blipFill>
        <p:spPr bwMode="auto">
          <a:xfrm>
            <a:off x="7357971" y="2962911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ne Nyrup – The Conversation">
            <a:extLst>
              <a:ext uri="{FF2B5EF4-FFF2-40B4-BE49-F238E27FC236}">
                <a16:creationId xmlns:a16="http://schemas.microsoft.com/office/drawing/2014/main" id="{CDD75133-DDCB-9872-8248-10E2B9F05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r="10265" b="-2"/>
          <a:stretch/>
        </p:blipFill>
        <p:spPr bwMode="auto">
          <a:xfrm>
            <a:off x="9749109" y="2962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A17840-E241-CC17-931D-1F0DD71154F2}"/>
              </a:ext>
            </a:extLst>
          </p:cNvPr>
          <p:cNvSpPr txBox="1"/>
          <p:nvPr/>
        </p:nvSpPr>
        <p:spPr>
          <a:xfrm>
            <a:off x="4961311" y="6118149"/>
            <a:ext cx="226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Professor</a:t>
            </a:r>
          </a:p>
          <a:p>
            <a:pPr algn="ctr"/>
            <a:r>
              <a:rPr lang="en-US" dirty="0"/>
              <a:t>Anna Korhonen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7FE9F-5CFE-2B9D-E800-1135F3D123FD}"/>
              </a:ext>
            </a:extLst>
          </p:cNvPr>
          <p:cNvSpPr txBox="1"/>
          <p:nvPr/>
        </p:nvSpPr>
        <p:spPr>
          <a:xfrm>
            <a:off x="173513" y="6164909"/>
            <a:ext cx="22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 Jeffrey </a:t>
            </a:r>
            <a:r>
              <a:rPr lang="en-US" dirty="0" err="1"/>
              <a:t>Skopek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AE4B03-9BCD-D805-19A8-492D90E9453E}"/>
              </a:ext>
            </a:extLst>
          </p:cNvPr>
          <p:cNvSpPr txBox="1"/>
          <p:nvPr/>
        </p:nvSpPr>
        <p:spPr>
          <a:xfrm>
            <a:off x="2564651" y="6164909"/>
            <a:ext cx="22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 Jessica Robin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78694-B611-6411-62E4-7D2839BE9464}"/>
              </a:ext>
            </a:extLst>
          </p:cNvPr>
          <p:cNvSpPr txBox="1"/>
          <p:nvPr/>
        </p:nvSpPr>
        <p:spPr>
          <a:xfrm>
            <a:off x="7401153" y="6164909"/>
            <a:ext cx="22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 Simon Baker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A405D-B2CB-8459-661E-5DB17ACF8D00}"/>
              </a:ext>
            </a:extLst>
          </p:cNvPr>
          <p:cNvSpPr txBox="1"/>
          <p:nvPr/>
        </p:nvSpPr>
        <p:spPr>
          <a:xfrm>
            <a:off x="9752159" y="6116143"/>
            <a:ext cx="22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 Rune </a:t>
            </a:r>
            <a:r>
              <a:rPr lang="en-US" dirty="0" err="1"/>
              <a:t>Nyrup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E117-A14C-CFC2-3808-46F8198A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Ülevaade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3ADC-A27D-3C8F-452F-BD3737851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Alzeimeri</a:t>
            </a:r>
            <a:r>
              <a:rPr lang="en-US" b="1" dirty="0"/>
              <a:t> </a:t>
            </a:r>
            <a:r>
              <a:rPr lang="en-US" b="1" dirty="0" err="1"/>
              <a:t>tõbi</a:t>
            </a:r>
            <a:r>
              <a:rPr lang="en-US" b="1" dirty="0"/>
              <a:t> ja </a:t>
            </a:r>
            <a:r>
              <a:rPr lang="en-US" b="1" dirty="0" err="1"/>
              <a:t>muutused</a:t>
            </a:r>
            <a:r>
              <a:rPr lang="en-US" b="1" dirty="0"/>
              <a:t> </a:t>
            </a:r>
            <a:r>
              <a:rPr lang="en-US" b="1" dirty="0" err="1"/>
              <a:t>kõnes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Varasemad</a:t>
            </a:r>
            <a:r>
              <a:rPr lang="en-US" dirty="0"/>
              <a:t> </a:t>
            </a:r>
            <a:r>
              <a:rPr lang="en-US" dirty="0" err="1"/>
              <a:t>uuringud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Korpuse</a:t>
            </a:r>
            <a:r>
              <a:rPr lang="en-US" dirty="0"/>
              <a:t> </a:t>
            </a:r>
            <a:r>
              <a:rPr lang="en-US" dirty="0" err="1"/>
              <a:t>koostamine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Eetilised</a:t>
            </a:r>
            <a:r>
              <a:rPr lang="en-US" dirty="0"/>
              <a:t> </a:t>
            </a:r>
            <a:r>
              <a:rPr lang="en-US" dirty="0" err="1"/>
              <a:t>küsimused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0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>
            <a:extLst>
              <a:ext uri="{FF2B5EF4-FFF2-40B4-BE49-F238E27FC236}">
                <a16:creationId xmlns:a16="http://schemas.microsoft.com/office/drawing/2014/main" id="{8DF8AE6E-38CD-4B2A-8E02-F099DD3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Artificial Intelligence">
            <a:extLst>
              <a:ext uri="{FF2B5EF4-FFF2-40B4-BE49-F238E27FC236}">
                <a16:creationId xmlns:a16="http://schemas.microsoft.com/office/drawing/2014/main" id="{A875EFF4-FE43-B05B-6E6E-D7522F6EF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653" y="742789"/>
            <a:ext cx="632042" cy="632042"/>
          </a:xfrm>
          <a:prstGeom prst="rect">
            <a:avLst/>
          </a:prstGeom>
        </p:spPr>
      </p:pic>
      <p:sp>
        <p:nvSpPr>
          <p:cNvPr id="181" name="Right Triangle 180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CA07809-FD84-4293-BEDA-C920BB2A1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6352" y="8853"/>
            <a:ext cx="1576152" cy="1479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Artificial Intelligence">
            <a:extLst>
              <a:ext uri="{FF2B5EF4-FFF2-40B4-BE49-F238E27FC236}">
                <a16:creationId xmlns:a16="http://schemas.microsoft.com/office/drawing/2014/main" id="{9573A2A7-24FF-A280-A87D-B83ABFBF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2013" y="186246"/>
            <a:ext cx="1130087" cy="1130087"/>
          </a:xfrm>
          <a:prstGeom prst="rect">
            <a:avLst/>
          </a:prstGeom>
        </p:spPr>
      </p:pic>
      <p:sp>
        <p:nvSpPr>
          <p:cNvPr id="185" name="Right Triangle 184">
            <a:extLst>
              <a:ext uri="{FF2B5EF4-FFF2-40B4-BE49-F238E27FC236}">
                <a16:creationId xmlns:a16="http://schemas.microsoft.com/office/drawing/2014/main" id="{A06D4B98-7FBD-4771-9C71-AE026D670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3630" y="-1"/>
            <a:ext cx="1092260" cy="147936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E32D174-F8A9-4FF0-8888-1B4F5E184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070" y="621519"/>
            <a:ext cx="4032504" cy="220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69201C5-687E-46FB-BA72-23BA40BFE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107" y="2848090"/>
            <a:ext cx="2339075" cy="341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A439E11-755A-4258-859D-56A6B6AFC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rtificial Intelligence">
            <a:extLst>
              <a:ext uri="{FF2B5EF4-FFF2-40B4-BE49-F238E27FC236}">
                <a16:creationId xmlns:a16="http://schemas.microsoft.com/office/drawing/2014/main" id="{8097EF70-F821-EF0F-A7B6-3B21D54E4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6115" y="1632106"/>
            <a:ext cx="1069397" cy="1069397"/>
          </a:xfrm>
          <a:prstGeom prst="rect">
            <a:avLst/>
          </a:prstGeom>
        </p:spPr>
      </p:pic>
      <p:sp>
        <p:nvSpPr>
          <p:cNvPr id="195" name="Right Triangle 194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6828" y="2437565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Artificial Intelligence">
            <a:extLst>
              <a:ext uri="{FF2B5EF4-FFF2-40B4-BE49-F238E27FC236}">
                <a16:creationId xmlns:a16="http://schemas.microsoft.com/office/drawing/2014/main" id="{7B916381-B22D-1021-607B-6E592A332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2647" y="793531"/>
            <a:ext cx="1881430" cy="1881430"/>
          </a:xfrm>
          <a:prstGeom prst="rect">
            <a:avLst/>
          </a:prstGeom>
        </p:spPr>
      </p:pic>
      <p:sp>
        <p:nvSpPr>
          <p:cNvPr id="197" name="Right Triangle 196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E84BD56-679D-4E0C-9C9B-D694ABF0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2567" y="2843319"/>
            <a:ext cx="3474720" cy="1883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ight Triangle 200">
            <a:extLst>
              <a:ext uri="{FF2B5EF4-FFF2-40B4-BE49-F238E27FC236}">
                <a16:creationId xmlns:a16="http://schemas.microsoft.com/office/drawing/2014/main" id="{2335FEDF-EF88-4E68-9CF7-5A72EF32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0435" y="148822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03DB71A4-74AA-406D-9553-61C0C6D23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1093" y="1481744"/>
            <a:ext cx="1557796" cy="1362456"/>
          </a:xfrm>
          <a:custGeom>
            <a:avLst/>
            <a:gdLst>
              <a:gd name="connsiteX0" fmla="*/ 0 w 1557796"/>
              <a:gd name="connsiteY0" fmla="*/ 0 h 1362456"/>
              <a:gd name="connsiteX1" fmla="*/ 1557796 w 1557796"/>
              <a:gd name="connsiteY1" fmla="*/ 0 h 1362456"/>
              <a:gd name="connsiteX2" fmla="*/ 1557796 w 1557796"/>
              <a:gd name="connsiteY2" fmla="*/ 1362456 h 1362456"/>
              <a:gd name="connsiteX3" fmla="*/ 1090945 w 1557796"/>
              <a:gd name="connsiteY3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796" h="1362456">
                <a:moveTo>
                  <a:pt x="0" y="0"/>
                </a:moveTo>
                <a:lnTo>
                  <a:pt x="1557796" y="0"/>
                </a:lnTo>
                <a:lnTo>
                  <a:pt x="1557796" y="1362456"/>
                </a:lnTo>
                <a:lnTo>
                  <a:pt x="1090945" y="136245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" name="Right Triangle 204">
            <a:extLst>
              <a:ext uri="{FF2B5EF4-FFF2-40B4-BE49-F238E27FC236}">
                <a16:creationId xmlns:a16="http://schemas.microsoft.com/office/drawing/2014/main" id="{DA9994C2-211B-4BF6-B6A0-D6747159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6352" y="148010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Artificial Intelligence">
            <a:extLst>
              <a:ext uri="{FF2B5EF4-FFF2-40B4-BE49-F238E27FC236}">
                <a16:creationId xmlns:a16="http://schemas.microsoft.com/office/drawing/2014/main" id="{A42875CA-E642-1F6E-FC0D-96EF86D67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047" y="3566717"/>
            <a:ext cx="2032216" cy="2032216"/>
          </a:xfrm>
          <a:prstGeom prst="rect">
            <a:avLst/>
          </a:prstGeom>
        </p:spPr>
      </p:pic>
      <p:pic>
        <p:nvPicPr>
          <p:cNvPr id="8" name="Graphic 7" descr="Artificial Intelligence">
            <a:extLst>
              <a:ext uri="{FF2B5EF4-FFF2-40B4-BE49-F238E27FC236}">
                <a16:creationId xmlns:a16="http://schemas.microsoft.com/office/drawing/2014/main" id="{D14EF625-056F-C65E-7422-A14EF8E21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6674" y="2979485"/>
            <a:ext cx="1611332" cy="1611332"/>
          </a:xfrm>
          <a:prstGeom prst="rect">
            <a:avLst/>
          </a:prstGeom>
        </p:spPr>
      </p:pic>
      <p:sp>
        <p:nvSpPr>
          <p:cNvPr id="207" name="Right Triangle 206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D494-63B7-C470-7EA7-AECF0ABE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97" y="3153048"/>
            <a:ext cx="3706577" cy="306148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50 </a:t>
            </a:r>
            <a:r>
              <a:rPr lang="en-US" sz="1800" dirty="0" err="1"/>
              <a:t>miljonit</a:t>
            </a:r>
            <a:r>
              <a:rPr lang="en-US" sz="1800" dirty="0"/>
              <a:t> </a:t>
            </a:r>
            <a:r>
              <a:rPr lang="en-US" sz="1800" dirty="0" err="1"/>
              <a:t>dementsusega</a:t>
            </a:r>
            <a:r>
              <a:rPr lang="en-US" sz="1800" dirty="0"/>
              <a:t> </a:t>
            </a:r>
            <a:r>
              <a:rPr lang="en-US" sz="1800" dirty="0" err="1"/>
              <a:t>inimest</a:t>
            </a:r>
            <a:endParaRPr lang="en-US" sz="1800" dirty="0"/>
          </a:p>
          <a:p>
            <a:r>
              <a:rPr lang="en-US" sz="1800" dirty="0" err="1"/>
              <a:t>Vananev</a:t>
            </a:r>
            <a:r>
              <a:rPr lang="en-US" sz="1800" dirty="0"/>
              <a:t> </a:t>
            </a:r>
            <a:r>
              <a:rPr lang="en-US" sz="1800" dirty="0" err="1"/>
              <a:t>rahvastik</a:t>
            </a:r>
            <a:endParaRPr lang="en-US" sz="1800" dirty="0"/>
          </a:p>
          <a:p>
            <a:r>
              <a:rPr lang="en-US" sz="1800" dirty="0" err="1"/>
              <a:t>Kolmekordistub</a:t>
            </a:r>
            <a:r>
              <a:rPr lang="en-US" sz="1800" dirty="0"/>
              <a:t> </a:t>
            </a:r>
            <a:r>
              <a:rPr lang="en-US" sz="1800" dirty="0" err="1"/>
              <a:t>aastaks</a:t>
            </a:r>
            <a:r>
              <a:rPr lang="en-US" sz="1800" dirty="0"/>
              <a:t> 2050</a:t>
            </a:r>
          </a:p>
          <a:p>
            <a:r>
              <a:rPr lang="en-US" sz="1800" dirty="0" err="1"/>
              <a:t>Alzheimeri</a:t>
            </a:r>
            <a:r>
              <a:rPr lang="en-US" sz="1800" dirty="0"/>
              <a:t> </a:t>
            </a:r>
            <a:r>
              <a:rPr lang="en-US" sz="1800" dirty="0" err="1"/>
              <a:t>tõbi</a:t>
            </a:r>
            <a:r>
              <a:rPr lang="en-US" sz="1800" dirty="0"/>
              <a:t> </a:t>
            </a:r>
            <a:r>
              <a:rPr lang="en-US" sz="1800" dirty="0" err="1"/>
              <a:t>põhjustab</a:t>
            </a:r>
            <a:r>
              <a:rPr lang="en-US" sz="1800" dirty="0"/>
              <a:t> 60-70%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758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BDB144-104C-C0B8-60B2-6859D9A4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/>
              <a:t>Varajane tuvastus võimaldaks:</a:t>
            </a:r>
          </a:p>
        </p:txBody>
      </p:sp>
      <p:pic>
        <p:nvPicPr>
          <p:cNvPr id="1026" name="Picture 2" descr="Alzheimer's disease in 2021 &amp; beyond – Where we are now | Progress In Mind">
            <a:extLst>
              <a:ext uri="{FF2B5EF4-FFF2-40B4-BE49-F238E27FC236}">
                <a16:creationId xmlns:a16="http://schemas.microsoft.com/office/drawing/2014/main" id="{79B5A2D7-304B-52EF-019F-10A8EB223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5" b="1378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60B8-5BEA-869D-5FAD-D31A1ADD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lvl="1"/>
            <a:r>
              <a:rPr lang="en-US" sz="1800"/>
              <a:t>Haigust aeglustavate ravimite kasutuselevõttu</a:t>
            </a:r>
          </a:p>
          <a:p>
            <a:pPr lvl="1"/>
            <a:r>
              <a:rPr lang="en-US" sz="1800"/>
              <a:t>Tulevikku planeerida</a:t>
            </a:r>
          </a:p>
          <a:p>
            <a:pPr lvl="1"/>
            <a:r>
              <a:rPr lang="en-US" sz="1800"/>
              <a:t>Elustiili muutuseid tutvustada</a:t>
            </a:r>
          </a:p>
          <a:p>
            <a:pPr lvl="1"/>
            <a:r>
              <a:rPr lang="en-US" sz="1800"/>
              <a:t>Välist tuge otsida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5566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CA02-FC11-8A81-167E-2430055B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Kõnepõhine</a:t>
            </a:r>
            <a:r>
              <a:rPr lang="en-US" dirty="0"/>
              <a:t> </a:t>
            </a:r>
            <a:r>
              <a:rPr lang="en-US" dirty="0" err="1"/>
              <a:t>tuvastus</a:t>
            </a:r>
            <a:r>
              <a:rPr lang="en-US" dirty="0"/>
              <a:t> </a:t>
            </a:r>
            <a:r>
              <a:rPr lang="en-US" dirty="0" err="1"/>
              <a:t>võiks</a:t>
            </a:r>
            <a:r>
              <a:rPr lang="en-US" dirty="0"/>
              <a:t> olla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E9AB-1E54-2903-DC9B-41233EA9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76650" cy="2691946"/>
          </a:xfrm>
        </p:spPr>
        <p:txBody>
          <a:bodyPr/>
          <a:lstStyle/>
          <a:p>
            <a:r>
              <a:rPr lang="en-US" dirty="0" err="1"/>
              <a:t>mitteinvasiivne</a:t>
            </a:r>
            <a:endParaRPr lang="en-US" dirty="0"/>
          </a:p>
          <a:p>
            <a:r>
              <a:rPr lang="en-US" dirty="0" err="1"/>
              <a:t>kiire</a:t>
            </a:r>
            <a:endParaRPr lang="en-US" dirty="0"/>
          </a:p>
          <a:p>
            <a:r>
              <a:rPr lang="en-US" dirty="0" err="1"/>
              <a:t>odav</a:t>
            </a:r>
            <a:endParaRPr lang="en-US" dirty="0"/>
          </a:p>
          <a:p>
            <a:r>
              <a:rPr lang="en-US" dirty="0" err="1"/>
              <a:t>kättesaadav</a:t>
            </a:r>
            <a:endParaRPr lang="en-US" dirty="0"/>
          </a:p>
          <a:p>
            <a:r>
              <a:rPr lang="en-US" dirty="0" err="1"/>
              <a:t>vähem</a:t>
            </a:r>
            <a:r>
              <a:rPr lang="en-US" dirty="0"/>
              <a:t> </a:t>
            </a:r>
            <a:r>
              <a:rPr lang="en-US" dirty="0" err="1"/>
              <a:t>stressirohke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lose-up of white square speech bubble">
            <a:extLst>
              <a:ext uri="{FF2B5EF4-FFF2-40B4-BE49-F238E27FC236}">
                <a16:creationId xmlns:a16="http://schemas.microsoft.com/office/drawing/2014/main" id="{7ACC1CD2-0261-03C6-2406-32E05458D90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386262" y="1417162"/>
            <a:ext cx="7772400" cy="54408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687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24189-2254-C086-EEAC-FCF95AED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 dirty="0" err="1"/>
              <a:t>Kuidas</a:t>
            </a:r>
            <a:r>
              <a:rPr lang="en-US" sz="4000" dirty="0"/>
              <a:t> </a:t>
            </a:r>
            <a:r>
              <a:rPr lang="en-US" sz="4000" dirty="0" err="1"/>
              <a:t>kõne</a:t>
            </a:r>
            <a:r>
              <a:rPr lang="en-US" sz="4000" dirty="0"/>
              <a:t> </a:t>
            </a:r>
            <a:r>
              <a:rPr lang="en-US" sz="4000" dirty="0" err="1"/>
              <a:t>muutub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691FC-F26D-C9B3-7F10-D01BBAD9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931229" cy="4303464"/>
          </a:xfrm>
        </p:spPr>
        <p:txBody>
          <a:bodyPr numCol="1">
            <a:normAutofit/>
          </a:bodyPr>
          <a:lstStyle/>
          <a:p>
            <a:r>
              <a:rPr lang="en-US" dirty="0" err="1"/>
              <a:t>Raskused</a:t>
            </a:r>
            <a:r>
              <a:rPr lang="en-US" dirty="0"/>
              <a:t> </a:t>
            </a:r>
            <a:r>
              <a:rPr lang="en-US" dirty="0" err="1"/>
              <a:t>sõnade</a:t>
            </a:r>
            <a:r>
              <a:rPr lang="en-US" dirty="0"/>
              <a:t> </a:t>
            </a:r>
            <a:r>
              <a:rPr lang="en-US" dirty="0" err="1"/>
              <a:t>leidmisega</a:t>
            </a:r>
            <a:endParaRPr lang="en-US" dirty="0"/>
          </a:p>
          <a:p>
            <a:r>
              <a:rPr lang="en-US" dirty="0" err="1"/>
              <a:t>Lausete</a:t>
            </a:r>
            <a:r>
              <a:rPr lang="en-US" dirty="0"/>
              <a:t> ja </a:t>
            </a:r>
            <a:r>
              <a:rPr lang="en-US" dirty="0" err="1"/>
              <a:t>sõnade</a:t>
            </a:r>
            <a:r>
              <a:rPr lang="en-US" dirty="0"/>
              <a:t> </a:t>
            </a:r>
            <a:r>
              <a:rPr lang="en-US" dirty="0" err="1"/>
              <a:t>keerukus</a:t>
            </a:r>
            <a:endParaRPr lang="en-US" dirty="0"/>
          </a:p>
          <a:p>
            <a:r>
              <a:rPr lang="en-US" dirty="0" err="1"/>
              <a:t>Sisutihedus</a:t>
            </a:r>
            <a:endParaRPr lang="en-US" dirty="0"/>
          </a:p>
          <a:p>
            <a:r>
              <a:rPr lang="en-US" dirty="0" err="1"/>
              <a:t>Sujuvus</a:t>
            </a:r>
            <a:r>
              <a:rPr lang="en-US" dirty="0"/>
              <a:t> </a:t>
            </a:r>
          </a:p>
          <a:p>
            <a:r>
              <a:rPr lang="en-US" dirty="0" err="1"/>
              <a:t>Loogilisus</a:t>
            </a:r>
            <a:endParaRPr lang="en-US" dirty="0"/>
          </a:p>
          <a:p>
            <a:r>
              <a:rPr lang="en-US" dirty="0" err="1"/>
              <a:t>Korduvad</a:t>
            </a:r>
            <a:r>
              <a:rPr lang="en-US" dirty="0"/>
              <a:t> </a:t>
            </a:r>
            <a:r>
              <a:rPr lang="en-US" dirty="0" err="1"/>
              <a:t>mõtted</a:t>
            </a:r>
            <a:endParaRPr lang="en-US" dirty="0"/>
          </a:p>
          <a:p>
            <a:r>
              <a:rPr lang="en-US" dirty="0" err="1"/>
              <a:t>Akustika</a:t>
            </a:r>
            <a:endParaRPr lang="en-US" dirty="0"/>
          </a:p>
        </p:txBody>
      </p:sp>
      <p:pic>
        <p:nvPicPr>
          <p:cNvPr id="2050" name="Picture 2" descr="20,012 Elderly Speaking Images, Stock Photos &amp; Vectors | Shutterstock">
            <a:extLst>
              <a:ext uri="{FF2B5EF4-FFF2-40B4-BE49-F238E27FC236}">
                <a16:creationId xmlns:a16="http://schemas.microsoft.com/office/drawing/2014/main" id="{EB28AE9F-26E4-057C-C559-14914D8F3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" b="7834"/>
          <a:stretch/>
        </p:blipFill>
        <p:spPr bwMode="auto">
          <a:xfrm>
            <a:off x="5714999" y="1825625"/>
            <a:ext cx="6170299" cy="388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5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84054B-9018-714C-9DA1-6A4F195AC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78" y="406400"/>
            <a:ext cx="12048444" cy="56261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0B65CC-1C0D-484F-BB18-31701135B624}"/>
              </a:ext>
            </a:extLst>
          </p:cNvPr>
          <p:cNvSpPr/>
          <p:nvPr/>
        </p:nvSpPr>
        <p:spPr>
          <a:xfrm>
            <a:off x="0" y="1231900"/>
            <a:ext cx="12192000" cy="5626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2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84054B-9018-714C-9DA1-6A4F195AC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78" y="406400"/>
            <a:ext cx="12048444" cy="56261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88FEF1-95C9-1049-884E-5B66EADA909F}"/>
              </a:ext>
            </a:extLst>
          </p:cNvPr>
          <p:cNvSpPr/>
          <p:nvPr/>
        </p:nvSpPr>
        <p:spPr>
          <a:xfrm>
            <a:off x="0" y="2184400"/>
            <a:ext cx="12192000" cy="467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9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1748</TotalTime>
  <Words>259</Words>
  <Application>Microsoft Macintosh PowerPoint</Application>
  <PresentationFormat>Widescreen</PresentationFormat>
  <Paragraphs>92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Alzheimeri tõvele viitavate märkide automaatne tuvastamine kõnest: kuidas, milleks, kellele ja kas?</vt:lpstr>
      <vt:lpstr>Ülevaade</vt:lpstr>
      <vt:lpstr>Ülevaade</vt:lpstr>
      <vt:lpstr>PowerPoint Presentation</vt:lpstr>
      <vt:lpstr>Varajane tuvastus võimaldaks:</vt:lpstr>
      <vt:lpstr>Kõnepõhine tuvastus võiks olla </vt:lpstr>
      <vt:lpstr>Kuidas kõne muutub?</vt:lpstr>
      <vt:lpstr>PowerPoint Presentation</vt:lpstr>
      <vt:lpstr>PowerPoint Presentation</vt:lpstr>
      <vt:lpstr>PowerPoint Presentation</vt:lpstr>
      <vt:lpstr>PowerPoint Presentation</vt:lpstr>
      <vt:lpstr>Ülevaade</vt:lpstr>
      <vt:lpstr>Varasemad uuringud</vt:lpstr>
      <vt:lpstr>PowerPoint Presentation</vt:lpstr>
      <vt:lpstr>Ülevaade</vt:lpstr>
      <vt:lpstr>Korpuse koostamine</vt:lpstr>
      <vt:lpstr>PowerPoint Presentation</vt:lpstr>
      <vt:lpstr>PowerPoint Presentation</vt:lpstr>
      <vt:lpstr>Ülevaade</vt:lpstr>
      <vt:lpstr>Eetilised küsimused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Alzheimeri tõvele viitavate märkide automaatne tuvastamine kõnest: kuidas, milleks, kellele ja kas?</dc:title>
  <dc:creator>Ulla Petti</dc:creator>
  <cp:lastModifiedBy>Ulla Petti</cp:lastModifiedBy>
  <cp:revision>20</cp:revision>
  <dcterms:created xsi:type="dcterms:W3CDTF">2023-04-18T10:35:54Z</dcterms:created>
  <dcterms:modified xsi:type="dcterms:W3CDTF">2023-04-24T19:59:53Z</dcterms:modified>
</cp:coreProperties>
</file>