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94B505-9750-41CB-A12F-805035020791}">
  <a:tblStyle styleId="{4094B505-9750-41CB-A12F-8050350207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a097528e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a097528e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491fd0e8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491fd0e8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8af03f84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8af03f84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8af03f8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8af03f8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712d6f95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712d6f9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4c69825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94c69825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66646aa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66646aa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66646aa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66646aa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866646aa2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866646aa2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491fd0e8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9491fd0e8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57120eac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57120eac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57120eac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57120eac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003875" y="992650"/>
            <a:ext cx="7664400" cy="205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language: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the traceback method to Estonian-English bilingual 2-year-old’s data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Piret Baird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Tallinn University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pbaird@tlu.ee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24" name="Google Shape;124;p22"/>
          <p:cNvSpPr txBox="1"/>
          <p:nvPr>
            <p:ph idx="4294967295" type="body"/>
          </p:nvPr>
        </p:nvSpPr>
        <p:spPr>
          <a:xfrm>
            <a:off x="387900" y="1489825"/>
            <a:ext cx="78948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7177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●"/>
            </a:pPr>
            <a:r>
              <a:rPr lang="en" sz="2909"/>
              <a:t>Traceback method can be applied to Estonian-English bilingual speech as approx ⅓ of CM utterances could be traced back </a:t>
            </a:r>
            <a:endParaRPr sz="2909"/>
          </a:p>
          <a:p>
            <a:pPr indent="-3717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9"/>
              <a:t>The effect of flexible word order unclear</a:t>
            </a:r>
            <a:endParaRPr sz="2909"/>
          </a:p>
          <a:p>
            <a:pPr indent="-3717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en" sz="2909"/>
              <a:t>Tantti miss’</a:t>
            </a:r>
            <a:r>
              <a:rPr b="1" i="1" lang="en" sz="2909"/>
              <a:t>ib</a:t>
            </a:r>
            <a:r>
              <a:rPr i="1" lang="en" sz="2909"/>
              <a:t> also two ‘Tantti misses also two’</a:t>
            </a:r>
            <a:endParaRPr i="1" sz="2909"/>
          </a:p>
          <a:p>
            <a:pPr indent="-37177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en" sz="2909"/>
              <a:t>emme miss’</a:t>
            </a:r>
            <a:r>
              <a:rPr b="1" i="1" lang="en" sz="2909"/>
              <a:t>ib kaks</a:t>
            </a:r>
            <a:r>
              <a:rPr i="1" lang="en" sz="2909"/>
              <a:t> also ‘mommy misses two also’</a:t>
            </a:r>
            <a:endParaRPr sz="2909"/>
          </a:p>
          <a:p>
            <a:pPr indent="-3717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9"/>
              <a:t>Child relies on partially schematic units in her speech</a:t>
            </a:r>
            <a:endParaRPr sz="2909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2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Entrenchment and competing for selection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Input effects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Input balance reflected in language distribution of frames (246 est, 225 eng)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</a:t>
            </a:r>
            <a:r>
              <a:rPr lang="en" sz="1800"/>
              <a:t>ew bilingual frames (17), no phonological proximity</a:t>
            </a:r>
            <a:endParaRPr sz="18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on</a:t>
            </a:r>
            <a:r>
              <a:rPr i="1" lang="en" sz="1400">
                <a:latin typeface="Arial"/>
                <a:ea typeface="Arial"/>
                <a:cs typeface="Arial"/>
                <a:sym typeface="Arial"/>
              </a:rPr>
              <a:t> also ‘X is also’</a:t>
            </a:r>
            <a:endParaRPr i="1"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>
                <a:latin typeface="Arial"/>
                <a:ea typeface="Arial"/>
                <a:cs typeface="Arial"/>
                <a:sym typeface="Arial"/>
              </a:rPr>
              <a:t>X want </a:t>
            </a: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i="1" lang="en" sz="1400">
                <a:latin typeface="Arial"/>
                <a:ea typeface="Arial"/>
                <a:cs typeface="Arial"/>
                <a:sym typeface="Arial"/>
              </a:rPr>
              <a:t> ‘X want this’ </a:t>
            </a:r>
            <a:endParaRPr i="1"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 sz="1400">
                <a:latin typeface="Arial"/>
                <a:ea typeface="Arial"/>
                <a:cs typeface="Arial"/>
                <a:sym typeface="Arial"/>
              </a:rPr>
              <a:t>me </a:t>
            </a:r>
            <a:r>
              <a:rPr b="1" i="1" lang="en" sz="1400">
                <a:latin typeface="Arial"/>
                <a:ea typeface="Arial"/>
                <a:cs typeface="Arial"/>
                <a:sym typeface="Arial"/>
              </a:rPr>
              <a:t>tahtsin</a:t>
            </a:r>
            <a:r>
              <a:rPr i="1" lang="en" sz="1400">
                <a:latin typeface="Arial"/>
                <a:ea typeface="Arial"/>
                <a:cs typeface="Arial"/>
                <a:sym typeface="Arial"/>
              </a:rPr>
              <a:t> X ‘me wanted X’</a:t>
            </a:r>
            <a:endParaRPr sz="1400"/>
          </a:p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800" y="565175"/>
            <a:ext cx="4293376" cy="42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4387788" y="4800425"/>
            <a:ext cx="417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Generated by DALL E 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AutoNum type="arabicPeriod"/>
            </a:pPr>
            <a:r>
              <a:rPr lang="en" sz="1600"/>
              <a:t>Dabrowska, Ewa &amp; Elena Lieven. 2005. Towards a lexically specific grammar of children’s question constructions. </a:t>
            </a:r>
            <a:r>
              <a:rPr i="1" lang="en" sz="1600"/>
              <a:t>Cognitive Linguistics</a:t>
            </a:r>
            <a:r>
              <a:rPr lang="en" sz="1600"/>
              <a:t> 16(3). https://doi.org/10.1515/cogl.2005.16.3.437.</a:t>
            </a:r>
            <a:endParaRPr sz="16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1600"/>
              <a:t>Lieven, Elena, Heike Behrens, Jennifer Speares &amp; Michael Tomasello. 2003. Early syntactic creativity: a usage-based approach. </a:t>
            </a:r>
            <a:r>
              <a:rPr i="1" lang="en" sz="1600"/>
              <a:t>Journal of Child Language</a:t>
            </a:r>
            <a:r>
              <a:rPr lang="en" sz="1600"/>
              <a:t> 30(2), 333–370. https://doi.org/10.1017/S0305000903005592.</a:t>
            </a:r>
            <a:endParaRPr sz="16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1600"/>
              <a:t>Quick, Antje Endesfelder &amp; Stefan Hartmann. 2021. The Building Blocks of Child Bilingual Code-Mixing: A Cross-Corpus Traceback Approach. </a:t>
            </a:r>
            <a:r>
              <a:rPr i="1" lang="en" sz="1600"/>
              <a:t>Frontiers in Psychology</a:t>
            </a:r>
            <a:r>
              <a:rPr lang="en" sz="1600"/>
              <a:t> 12. 682838. https://doi.org/10.3389/fpsyg.2021.682838.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Usage-based theory and language acquisition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“Poverty of stimulus” challenged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Experience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Child-directed speech is repetitive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Entrenchement of constructions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Piecemeal fashion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Frozen chunks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Partially schematic constructions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Abstract constructions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Importance of frame-and-slot patterns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800" y="1429525"/>
            <a:ext cx="4310426" cy="287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1) What proportion of code-mixed utterances can be accounted for with the help of constructional patterns found in the child’s monolingual data and in the caregiver’s input?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2) To what extent do the patterns in the child’s output overlap with patterns attested in the input?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3) Which constructions in both languages attract code-mixing?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the participant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46 </a:t>
            </a:r>
            <a:r>
              <a:rPr lang="en" sz="1600"/>
              <a:t>h of data was collected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Spontaneous speech during play and snack times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2;3-2;11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Estonian and English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Languages separated by day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Occasionally older siblings also present</a:t>
            </a:r>
            <a:endParaRPr sz="16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973" y="1011188"/>
            <a:ext cx="2435180" cy="365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Traceback method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232725" y="1489825"/>
            <a:ext cx="4155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Goal: child’s utterances are related to his/caregiver’s previous utterances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Developed by Lieven, Behrens, Spears &amp; Tomasello (2003) and Dabrowska &amp; Lieven (2005)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Test and main corpus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Computational implementation (followed </a:t>
            </a:r>
            <a:r>
              <a:rPr b="1" lang="en" sz="1600"/>
              <a:t>Quick &amp; Hartmann 2021</a:t>
            </a:r>
            <a:r>
              <a:rPr lang="en" sz="1600"/>
              <a:t>)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4572000" y="1144125"/>
            <a:ext cx="4437300" cy="3424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Verbatim match?</a:t>
            </a:r>
            <a:endParaRPr sz="1200"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Frame and slot pattern, twice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Target utterance: 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mina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 taha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cornflakes’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‘I do not want cornflakes’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__ 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 taha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cornflakes’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mina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__ 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taha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cornflakes’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mina ei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__ cornflakes’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mina ei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__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__ 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taha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cornflakes’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mina</a:t>
            </a:r>
            <a:r>
              <a:rPr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__ cornflakes’</a:t>
            </a:r>
            <a:r>
              <a:rPr b="1" i="1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slot filler has to be attested twice in the main corpus</a:t>
            </a:r>
            <a:endParaRPr sz="1200"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Longest consecutive strings are preferred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 analyses: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Child’s CM utterances traced back to her own monolingual data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Child’s CM utterances traced back to caregiver’s data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All of the child’s utterances traced back to caregiver’s data</a:t>
            </a:r>
            <a:endParaRPr sz="11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237" y="1851450"/>
            <a:ext cx="4187827" cy="23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1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847500"/>
            <a:ext cx="4184100" cy="179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725" y="1847506"/>
            <a:ext cx="4387799" cy="1881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2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7181722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2618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frequent frames</a:t>
            </a:r>
            <a:endParaRPr/>
          </a:p>
        </p:txBody>
      </p:sp>
      <p:graphicFrame>
        <p:nvGraphicFramePr>
          <p:cNvPr id="118" name="Google Shape;118;p21"/>
          <p:cNvGraphicFramePr/>
          <p:nvPr/>
        </p:nvGraphicFramePr>
        <p:xfrm>
          <a:off x="1193350" y="871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{4094B505-9750-41CB-A12F-805035020791}</a:tableStyleId>
              </a:tblPr>
              <a:tblGrid>
                <a:gridCol w="4061875"/>
                <a:gridCol w="2027900"/>
              </a:tblGrid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Frames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Frequency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 emme 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(‘___ mommy’)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117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See on ___ 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(‘It is ____’)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Emme ___ 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(‘Mommy ___’)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 look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Emme ___ emme 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(‘mommy ___ mommy’)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Siin on ___ (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‘Here is ___’)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 issi 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(‘___ daddy’)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 siin (‘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___ here’)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Where is ___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