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57" r:id="rId5"/>
    <p:sldId id="267" r:id="rId6"/>
    <p:sldId id="275" r:id="rId7"/>
    <p:sldId id="269" r:id="rId8"/>
    <p:sldId id="262" r:id="rId9"/>
    <p:sldId id="265" r:id="rId10"/>
    <p:sldId id="276" r:id="rId11"/>
    <p:sldId id="264" r:id="rId12"/>
    <p:sldId id="260" r:id="rId13"/>
    <p:sldId id="270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0A2DE-A535-B575-C867-4113D2DAD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5B5D29-5A42-0D10-8654-65CD8085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FE4A6-C548-3ED9-3CBF-1BD1E0C9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777A2-BFD1-9703-9FEA-3E2A0D96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CD776-3259-A63D-A97F-BE5E7250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C11CF-BEAF-485F-D376-2E67F241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1353D8-ACAA-A8A0-3006-7D8BF4F0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D1448-C49D-4E15-CCB0-132D4774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38B3BF-01E3-7F4B-C3D6-40C96A82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021E6-DCA8-D86D-A36C-34C32846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856F5-557F-07D0-F0FB-884A4DA85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B2EA7D-CE7D-29D1-39F9-9A5D47571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EB483-070B-A1D3-3EAA-A41E8194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C4016-53F0-AAD9-0604-B2A7154C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7D040-078E-C878-BEDE-2878AAF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3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35160-386C-15C9-B56A-94813C1D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ECD13-053C-E560-E00A-8CD2AF3B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02297-C81E-B688-0744-C113B699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31E760-9F32-7E7B-AF98-F12348D5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57780-CA21-0AF9-7D10-CD485C91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51FCC-C220-43CE-F56D-379C0F12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3ABC2F-BB47-204B-CBFC-D72E637A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4379E-E80D-1C68-6596-FCA2404E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1E2DC-B394-8E9B-8C8B-8698F16A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F569C-F39B-A39F-52C9-E55E9213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4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56D9-0747-BF3B-815C-BDFB1CBE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E634E-61FA-3012-8F2B-AB2585737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9EEB44-00CD-3F81-65EF-881352FB7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7C27D-C180-5CC2-B504-21C56ED4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EAD8D-4240-4F18-4C73-5D12D341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18B82-AD34-0D91-3BA8-E10DFE67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8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484E7-7396-FC86-0C3D-349AB236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9DC52-0582-663A-A2E9-26E98357A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FBCEF-3338-8954-506C-B2061FB8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E1963C-ED8E-0800-92A1-9217528B7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4669FC-05BB-5D8B-1F9D-F37135AE2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9BB70B-2A72-748D-B84D-958717F1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A5D017-EF67-185F-4442-DD09BBA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5696E8-CAAE-36A3-E8A8-1AAD4106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E4D45-4137-881A-8F63-5C292F1A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C3387C-28ED-0155-A66F-01F4CB55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73EB25-73C2-7261-E8DB-E6D99889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0650F4-F974-7678-39BA-6C030B1F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3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710070-7468-CE2D-AA17-FA8FD81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A80B53-44C8-C327-F1C5-D5810320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CA40AC-1167-9035-C42E-F655D79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8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4FBC2-3B8B-458C-E6AB-5925B09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CDE99-8228-1DEE-D2C4-6B0CE014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BB7E9-961C-45EF-707D-E546FB1F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EFEDE-5B98-1016-E3F7-E6388437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C89BB-76B5-F11E-F94C-C218378E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3DE86-C886-9FA7-C07F-A3E2B0B1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DC96-72F9-BC02-ABE5-9F8D0357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4F706F-818D-32A6-5811-AC944E659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520DD-2110-670B-1158-B860B5B2E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E5B34-32AE-6780-B4EE-23CCED62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63B26-3B7D-319F-DEE7-5282E878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5F1B74-25C1-CD57-B46F-18752C89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41BC3-83CB-F125-DE71-D56BEE95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7C2D11-5782-3F8D-D885-0C4A1F9A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23576-63DE-6455-326C-144031905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D2C2-0417-4167-966D-4A02666C355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D5355-755E-1FD4-1903-7C04593C5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235A2-802D-9567-8572-D31FDE164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BD9C-0623-4E0F-A517-0AEB3045D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1BE4F-09A2-7D63-C381-661D63F2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294641"/>
            <a:ext cx="11054080" cy="833119"/>
          </a:xfrm>
        </p:spPr>
        <p:txBody>
          <a:bodyPr>
            <a:noAutofit/>
          </a:bodyPr>
          <a:lstStyle/>
          <a:p>
            <a:r>
              <a:rPr lang="en-US" sz="4000" b="0" u="none" strike="noStrike" baseline="0" dirty="0">
                <a:latin typeface="+mn-lt"/>
              </a:rPr>
              <a:t>Local Russian in Kalmykia and mixed Kalmyk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C4C4CC-F850-5F68-E1C6-39E0FE82C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" y="1280160"/>
            <a:ext cx="11602720" cy="2286000"/>
          </a:xfrm>
        </p:spPr>
        <p:txBody>
          <a:bodyPr>
            <a:noAutofit/>
          </a:bodyPr>
          <a:lstStyle/>
          <a:p>
            <a:r>
              <a:rPr lang="en-US" sz="3000" dirty="0"/>
              <a:t>Vlada Baranova </a:t>
            </a:r>
            <a:r>
              <a:rPr lang="en-US" sz="30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en-US" sz="3000" b="0" i="0" u="none" strike="noStrike" baseline="0" dirty="0"/>
              <a:t>Helsinki Collegium for Advanced Studies), vlada.baranova@helsinki.fi</a:t>
            </a:r>
            <a:endParaRPr lang="en-US" sz="3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3000" i="0" u="none" strike="noStrike" baseline="0" dirty="0">
                <a:solidFill>
                  <a:srgbClr val="203340"/>
                </a:solidFill>
              </a:rPr>
              <a:t>20. </a:t>
            </a:r>
            <a:r>
              <a:rPr lang="en-US" sz="3000" i="0" u="none" strike="noStrike" baseline="0" dirty="0" err="1">
                <a:solidFill>
                  <a:srgbClr val="203340"/>
                </a:solidFill>
              </a:rPr>
              <a:t>rakenduslingvistika</a:t>
            </a:r>
            <a:r>
              <a:rPr lang="en-US" sz="3000" i="0" u="none" strike="noStrike" baseline="0" dirty="0">
                <a:solidFill>
                  <a:srgbClr val="203340"/>
                </a:solidFill>
              </a:rPr>
              <a:t> </a:t>
            </a:r>
            <a:r>
              <a:rPr lang="en-US" sz="3000" i="0" u="none" strike="noStrike" baseline="0" dirty="0" err="1">
                <a:solidFill>
                  <a:srgbClr val="203340"/>
                </a:solidFill>
              </a:rPr>
              <a:t>kevadkonverents</a:t>
            </a:r>
            <a:r>
              <a:rPr lang="en-US" sz="3000" i="0" u="none" strike="noStrike" baseline="0" dirty="0">
                <a:solidFill>
                  <a:srgbClr val="203340"/>
                </a:solidFill>
              </a:rPr>
              <a:t> 2023 / 20th Annual Conference of Applied Linguistics 2023, 27-28 Apr. 2023</a:t>
            </a:r>
            <a:endParaRPr lang="ru-RU" sz="3000" dirty="0"/>
          </a:p>
        </p:txBody>
      </p:sp>
      <p:pic>
        <p:nvPicPr>
          <p:cNvPr id="4" name="Picture 2" descr="Detailed Map Kalmykia Republic Russia Stock Vector (Royalty Free) 236573419  | Shutterstock">
            <a:extLst>
              <a:ext uri="{FF2B5EF4-FFF2-40B4-BE49-F238E27FC236}">
                <a16:creationId xmlns:a16="http://schemas.microsoft.com/office/drawing/2014/main" id="{CD84817B-6DC8-EDDF-F04D-F37E21C0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3566160"/>
            <a:ext cx="4785360" cy="32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A56C35-B18E-27C6-8800-BDC4F58F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40" y="3566160"/>
            <a:ext cx="5775960" cy="30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1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05C1-4946-F476-233B-8DE1361D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ea typeface="Times New Roman" panose="02020603050405020304" pitchFamily="18" charset="0"/>
              </a:rPr>
              <a:t>New speakers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D0FE0-07DD-4B6A-7AD6-D1029D04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effectLst/>
                <a:ea typeface="Times New Roman" panose="02020603050405020304" pitchFamily="18" charset="0"/>
              </a:rPr>
              <a:t>baldyr</a:t>
            </a:r>
            <a:r>
              <a:rPr lang="en-US" dirty="0">
                <a:effectLst/>
                <a:ea typeface="Times New Roman" panose="02020603050405020304" pitchFamily="18" charset="0"/>
              </a:rPr>
              <a:t> usually refers to people with mixed ancestry, from Kalmyk-Russian marriage, ‘not pure Kalmyk’, and ‘mixed language’</a:t>
            </a:r>
          </a:p>
          <a:p>
            <a:r>
              <a:rPr lang="en-US" dirty="0"/>
              <a:t>Cf.: </a:t>
            </a:r>
            <a:r>
              <a:rPr lang="en-US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euskaldunberri</a:t>
            </a:r>
            <a:r>
              <a:rPr lang="en-US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‘new speaker of Basque’ (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Urla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2012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speakers’: 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non-family transmission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kern="0" dirty="0">
                <a:effectLst/>
                <a:ea typeface="Calibri" panose="020F0502020204030204" pitchFamily="34" charset="0"/>
                <a:cs typeface="TimesNewRoman"/>
              </a:rPr>
              <a:t>the speech of new speakers can be defined as a “non-authentic” (McLeod &amp; O’Rourke 2015) or as a “criticized and delegitimized”</a:t>
            </a:r>
            <a:r>
              <a:rPr lang="en-US" dirty="0">
                <a:effectLst/>
                <a:ea typeface="Calibri" panose="020F0502020204030204" pitchFamily="34" charset="0"/>
                <a:cs typeface="TimesNewRoman"/>
              </a:rPr>
              <a:t> </a:t>
            </a:r>
            <a:r>
              <a:rPr lang="en-US" kern="0" dirty="0">
                <a:effectLst/>
                <a:ea typeface="Calibri" panose="020F0502020204030204" pitchFamily="34" charset="0"/>
                <a:cs typeface="TimesNewRoman"/>
              </a:rPr>
              <a:t>variant (</a:t>
            </a:r>
            <a:r>
              <a:rPr lang="en-US" kern="0" dirty="0" err="1">
                <a:effectLst/>
                <a:ea typeface="Calibri" panose="020F0502020204030204" pitchFamily="34" charset="0"/>
                <a:cs typeface="TimesNewRoman"/>
              </a:rPr>
              <a:t>Sallabank</a:t>
            </a:r>
            <a:r>
              <a:rPr lang="en-US" kern="0" dirty="0">
                <a:effectLst/>
                <a:ea typeface="Calibri" panose="020F0502020204030204" pitchFamily="34" charset="0"/>
                <a:cs typeface="TimesNewRoman"/>
              </a:rPr>
              <a:t> and Marquis 2018).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6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E596B-0595-610F-F2E4-229F9410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32226465_199576387520232_2357569645411565568_n">
            <a:hlinkClick r:id="" action="ppaction://media"/>
            <a:extLst>
              <a:ext uri="{FF2B5EF4-FFF2-40B4-BE49-F238E27FC236}">
                <a16:creationId xmlns:a16="http://schemas.microsoft.com/office/drawing/2014/main" id="{2AAD1350-E050-5789-6C1A-811221E5C4D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904240"/>
            <a:ext cx="7735888" cy="5272723"/>
          </a:xfrm>
        </p:spPr>
      </p:pic>
    </p:spTree>
    <p:extLst>
      <p:ext uri="{BB962C8B-B14F-4D97-AF65-F5344CB8AC3E}">
        <p14:creationId xmlns:p14="http://schemas.microsoft.com/office/powerpoint/2010/main" val="7967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5828F-9947-A24C-39CD-B7691B82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71E58-379D-8B1F-A969-64CF227F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833120"/>
            <a:ext cx="11694160" cy="59334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Mendut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kün-tä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	mana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üür-müd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kün-tä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mana 	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podpisčik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mud! 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hallo 		man-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assoc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1pl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friend-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pl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man-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assoc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1pl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follower-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endər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jir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sääxn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ofigitelnyj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endər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bol-ǯa-na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today	very	beauty	fucking		today become-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prog-prs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Ju</a:t>
            </a:r>
            <a:r>
              <a:rPr lang="en-US" sz="8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ŋ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gad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gi-xlä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	 mini	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sosed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	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Viit</a:t>
            </a:r>
            <a:r>
              <a:rPr lang="en-US" sz="8800" b="1" i="1" baseline="30000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ä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šin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maši-ʁar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xul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-ǯ 	av-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-v. 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why	say-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cvb.succ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my	neighbor	(name)	new	car-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   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buy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cvb.ipf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take-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prs-3sg	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O, jo! 	bi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šud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nevčkən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zavidu-ju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gi-nä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Oh	1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sg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	just	few	  envy-1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sg	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say-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prs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Po sovkhoz-u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šud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narən-carən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 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jov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-ad, 	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nado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– ne 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nado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US" sz="8800" b="1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ezd</a:t>
            </a:r>
            <a:r>
              <a:rPr lang="en-US" sz="8800" b="1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-it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	</a:t>
            </a:r>
            <a:r>
              <a:rPr lang="en-US" sz="88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gi-nä</a:t>
            </a:r>
            <a:r>
              <a:rPr lang="en-US" sz="88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on sovkhoz-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dat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	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just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back.and.forth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	go-</a:t>
            </a:r>
            <a:r>
              <a:rPr lang="en-US" sz="8800" cap="smal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cvb.ant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need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neg  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need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drive-3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sg	</a:t>
            </a:r>
            <a:r>
              <a:rPr lang="en-US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say-</a:t>
            </a: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prs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800" cap="smal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‘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Hello, all my friends, all my followers! Today is a nice, smashing day because my neighbor </a:t>
            </a:r>
            <a:r>
              <a:rPr lang="en-US" sz="8800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Vitya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has bought a new car. Oh! I really am a bit envious</a:t>
            </a:r>
            <a:r>
              <a:rPr lang="en-US" sz="8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(I) say</a:t>
            </a:r>
            <a:r>
              <a:rPr lang="en-US" sz="88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He is driving around the state-owned farm (i.e. the village) back and forth, (regardless of) whether he needs or not (they) say’. </a:t>
            </a:r>
            <a:endParaRPr lang="ru-RU" sz="8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80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8D3C-9A76-4F1D-8425-80FAEF4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sz="3200" dirty="0"/>
              <a:t>Conclusion &amp; discussion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5A266-69D9-4EEA-B352-CAC40DC0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270000"/>
            <a:ext cx="10815320" cy="5140960"/>
          </a:xfrm>
        </p:spPr>
        <p:txBody>
          <a:bodyPr>
            <a:normAutofit fontScale="92500" lnSpcReduction="20000"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variety of Russian uses the Russian peripherical model for regular (and, possibly, obligatory) expressing the category of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mirativity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kind of plurality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contact at the grammatical level follows patterns of grammaticalization similar to those in language-internal changes (Heine,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Kuteva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2005), see the complex predicate in Kalmyk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‘Mixed Kalmyk’ of young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generation.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age and the non-family transmission among new speakers do not prevent them from acquiring fluency but their Kalmyk has some peculiarities. 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ea typeface="Times New Roman" panose="02020603050405020304" pitchFamily="18" charset="0"/>
              </a:rPr>
              <a:t>They insist on possibility to speak as they can and even intentionally use mixed Kalmyk-Russian code (so-called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baldyr</a:t>
            </a:r>
            <a:r>
              <a:rPr lang="en-US" dirty="0">
                <a:effectLst/>
                <a:ea typeface="Times New Roman" panose="02020603050405020304" pitchFamily="18" charset="0"/>
              </a:rPr>
              <a:t> language) in stand-up comedy, films, blogs.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7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9B46F-3C26-A491-F53A-5E1A508C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1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5D0ED-1112-EAB2-47EC-82F9FB1F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3" y="1090670"/>
            <a:ext cx="10979227" cy="596012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Heine, Bernd &amp; </a:t>
            </a:r>
            <a:r>
              <a:rPr lang="en-GB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Kuteva</a:t>
            </a: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Tania</a:t>
            </a:r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2005. </a:t>
            </a:r>
            <a:r>
              <a:rPr lang="en-GB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Language Contact and grammatical change.</a:t>
            </a:r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Cambridge: Cambridge University Press.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Matras, Y., &amp; Sakel, J. (2007). Investigating the mechanisms of pattern replication in language convergence. Studies in Language, 31(4), 829–865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Matras, Y., Sakel J (2007) Grammatical borrowing in cross-linguistic perspective. Berlin.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0" i="0" u="none" strike="noStrike" baseline="0" dirty="0">
                <a:solidFill>
                  <a:srgbClr val="000000"/>
                </a:solidFill>
              </a:rPr>
              <a:t>O’Rourke, B. and Nandi, A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. 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(2019). New speaker parents as grassroots policy makers in contemporary Galicia: Ideologies, management and practices. 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Language Policy 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18, 493-511.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0" i="0" u="none" strike="noStrike" baseline="0" dirty="0" err="1">
                <a:solidFill>
                  <a:srgbClr val="000000"/>
                </a:solidFill>
              </a:rPr>
              <a:t>Sallabank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, J., Marquis, Y. (2018) 'We don't say it like that': Language ownership and (de)</a:t>
            </a:r>
            <a:r>
              <a:rPr lang="en-US" sz="2800" b="0" i="0" u="none" strike="noStrike" baseline="0" dirty="0" err="1">
                <a:solidFill>
                  <a:srgbClr val="000000"/>
                </a:solidFill>
              </a:rPr>
              <a:t>legitimising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 the new speaker. In C. Smith-Christmas </a:t>
            </a:r>
            <a:r>
              <a:rPr lang="en-US" sz="2800" b="0" i="0" u="none" strike="noStrike" baseline="0" dirty="0" err="1">
                <a:solidFill>
                  <a:srgbClr val="000000"/>
                </a:solidFill>
              </a:rPr>
              <a:t>Smith-Christmas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, N. Ó </a:t>
            </a:r>
            <a:r>
              <a:rPr lang="en-US" sz="2800" b="0" i="0" u="none" strike="noStrike" baseline="0" dirty="0" err="1">
                <a:solidFill>
                  <a:srgbClr val="000000"/>
                </a:solidFill>
              </a:rPr>
              <a:t>Murchadha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, M. Hornsby and M. Moriarty (eds). 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New Speakers of Minority Languages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Linguistic Ideologies and Practices 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(pp. 67-90). London: Palgrave Macmillan. 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err="1">
                <a:effectLst/>
                <a:ea typeface="ZRC0la"/>
                <a:cs typeface="Calibri" panose="020F0502020204030204" pitchFamily="34" charset="0"/>
              </a:rPr>
              <a:t>Skribnik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 O. &amp; </a:t>
            </a:r>
            <a:r>
              <a:rPr lang="en-US" sz="2800" dirty="0" err="1">
                <a:effectLst/>
                <a:ea typeface="ZRC0la"/>
                <a:cs typeface="Calibri" panose="020F0502020204030204" pitchFamily="34" charset="0"/>
              </a:rPr>
              <a:t>Seesing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 E. Evidentiality in Kalmyk. </a:t>
            </a:r>
            <a:r>
              <a:rPr lang="en-US" sz="2800" i="1" dirty="0">
                <a:effectLst/>
                <a:ea typeface="ZRC0la"/>
                <a:cs typeface="Calibri" panose="020F0502020204030204" pitchFamily="34" charset="0"/>
              </a:rPr>
              <a:t>Grammar of Knowledge: A Cross-Linguistic Typology 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/ ed. by A. Y. </a:t>
            </a:r>
            <a:r>
              <a:rPr lang="en-US" sz="2800" dirty="0" err="1">
                <a:effectLst/>
                <a:ea typeface="ZRC0la"/>
                <a:cs typeface="Calibri" panose="020F0502020204030204" pitchFamily="34" charset="0"/>
              </a:rPr>
              <a:t>Aikhenvald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, R. M.W. Dixon. Oxford: Oxford University Press, 2016, pp. 148–170.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Stolz Th. Total reduplication vs. echo-word formation in language contact situations. </a:t>
            </a:r>
            <a:r>
              <a:rPr lang="en-US" sz="2800" i="1" dirty="0">
                <a:effectLst/>
                <a:ea typeface="ZRC0la"/>
                <a:cs typeface="Calibri" panose="020F0502020204030204" pitchFamily="34" charset="0"/>
              </a:rPr>
              <a:t>Language Contact and Contact Languages 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/ ed. by P. </a:t>
            </a:r>
            <a:r>
              <a:rPr lang="en-US" sz="2800" dirty="0" err="1">
                <a:effectLst/>
                <a:ea typeface="ZRC0la"/>
                <a:cs typeface="Calibri" panose="020F0502020204030204" pitchFamily="34" charset="0"/>
              </a:rPr>
              <a:t>Siemund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, N. </a:t>
            </a:r>
            <a:r>
              <a:rPr lang="en-US" sz="2800" dirty="0" err="1">
                <a:effectLst/>
                <a:ea typeface="ZRC0la"/>
                <a:cs typeface="Calibri" panose="020F0502020204030204" pitchFamily="34" charset="0"/>
              </a:rPr>
              <a:t>Kintana</a:t>
            </a:r>
            <a:r>
              <a:rPr lang="en-US" sz="2800" dirty="0">
                <a:effectLst/>
                <a:ea typeface="ZRC0la"/>
                <a:cs typeface="Calibri" panose="020F0502020204030204" pitchFamily="34" charset="0"/>
              </a:rPr>
              <a:t>. </a:t>
            </a:r>
            <a:r>
              <a:rPr lang="ru-RU" sz="2800" dirty="0">
                <a:effectLst/>
                <a:ea typeface="ZRC0la"/>
                <a:cs typeface="Calibri" panose="020F0502020204030204" pitchFamily="34" charset="0"/>
              </a:rPr>
              <a:t>John </a:t>
            </a:r>
            <a:r>
              <a:rPr lang="ru-RU" sz="2800" dirty="0" err="1">
                <a:effectLst/>
                <a:ea typeface="ZRC0la"/>
                <a:cs typeface="Calibri" panose="020F0502020204030204" pitchFamily="34" charset="0"/>
              </a:rPr>
              <a:t>Benjamins</a:t>
            </a:r>
            <a:r>
              <a:rPr lang="ru-RU" sz="2800" dirty="0">
                <a:effectLst/>
                <a:ea typeface="ZRC0la"/>
                <a:cs typeface="Calibri" panose="020F0502020204030204" pitchFamily="34" charset="0"/>
              </a:rPr>
              <a:t>, 2008, </a:t>
            </a:r>
            <a:r>
              <a:rPr lang="ru-RU" sz="2800" dirty="0" err="1">
                <a:effectLst/>
                <a:ea typeface="ZRC0la"/>
                <a:cs typeface="Calibri" panose="020F0502020204030204" pitchFamily="34" charset="0"/>
              </a:rPr>
              <a:t>pp</a:t>
            </a:r>
            <a:r>
              <a:rPr lang="ru-RU" sz="2800" dirty="0">
                <a:effectLst/>
                <a:ea typeface="ZRC0la"/>
                <a:cs typeface="Calibri" panose="020F0502020204030204" pitchFamily="34" charset="0"/>
              </a:rPr>
              <a:t>. 107–132.</a:t>
            </a:r>
            <a:endParaRPr lang="ru-RU" sz="2800" dirty="0"/>
          </a:p>
          <a:p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Urla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(2012) </a:t>
            </a:r>
            <a:r>
              <a:rPr lang="en-US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Reclaiming Basque. Language, nation, and cultural activism.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Vegas: University of Nevada Press.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1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0D403-6A9D-B1A5-C907-2D168950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US" sz="3000" dirty="0"/>
              <a:t>Background: language shift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D7079-2EAD-F236-A459-FAA87480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u="none" strike="noStrike" baseline="0" dirty="0"/>
              <a:t>Kalmyk</a:t>
            </a:r>
            <a:r>
              <a:rPr lang="en-US" dirty="0"/>
              <a:t> or </a:t>
            </a:r>
            <a:r>
              <a:rPr lang="en-US" b="0" i="0" u="none" strike="noStrike" baseline="0" dirty="0" err="1"/>
              <a:t>Oirat</a:t>
            </a:r>
            <a:r>
              <a:rPr lang="en-US" b="0" i="0" u="none" strike="noStrike" baseline="0" dirty="0"/>
              <a:t> (Mongolic) </a:t>
            </a:r>
            <a:r>
              <a:rPr lang="en-US" dirty="0">
                <a:effectLst/>
                <a:ea typeface="Calibri" panose="020F0502020204030204" pitchFamily="34" charset="0"/>
                <a:cs typeface="TimesNewRomanPSMT"/>
              </a:rPr>
              <a:t>broke off its contact with the rest of the Mongolic languages in the early 17th century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en-US" dirty="0">
                <a:ea typeface="Calibri" panose="020F0502020204030204" pitchFamily="34" charset="0"/>
              </a:rPr>
              <a:t>An increase in bilingualism and language shift to Russian during the 29</a:t>
            </a:r>
            <a:r>
              <a:rPr lang="en-US" baseline="30000" dirty="0">
                <a:ea typeface="Calibri" panose="020F050202020403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</a:rPr>
              <a:t> century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Kalmyk is a ‘definitely endangered language’, according to UNESCO (Moseley, 2010). 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Since 1990s, there has been a revitalization movement in Kalmykia. </a:t>
            </a:r>
            <a:r>
              <a:rPr lang="en-US" dirty="0">
                <a:ea typeface="Times New Roman" panose="02020603050405020304" pitchFamily="18" charset="0"/>
              </a:rPr>
              <a:t>In 2010</a:t>
            </a:r>
            <a:r>
              <a:rPr lang="en-US" baseline="30000" dirty="0">
                <a:ea typeface="Times New Roman" panose="02020603050405020304" pitchFamily="18" charset="0"/>
              </a:rPr>
              <a:t>ts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it became very popular among young Kalmyk</a:t>
            </a:r>
            <a:endParaRPr lang="ru-RU" dirty="0"/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>
              <a:ea typeface="Times New Roman" panose="02020603050405020304" pitchFamily="18" charset="0"/>
            </a:endParaRPr>
          </a:p>
          <a:p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4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13B1C-C65A-D7AE-2DDE-A2FDD5D8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speakers with different competences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9E9B2-7120-F8ED-5E30-044C26F3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25625"/>
            <a:ext cx="10957560" cy="4351338"/>
          </a:xfrm>
        </p:spPr>
        <p:txBody>
          <a:bodyPr>
            <a:normAutofit lnSpcReduction="10000"/>
          </a:bodyPr>
          <a:lstStyle/>
          <a:p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older generation (1920-1940s) are fluent in Kalmyk but their Russian has many peculiarities; </a:t>
            </a:r>
          </a:p>
          <a:p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people born in the 1950-1980s with different levels of Kalmyk but with perfect knowledge of Russian</a:t>
            </a:r>
          </a:p>
          <a:p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youth are mostly a Russian-speaking generation, but some of them have learnt Kalmyk as ‘new speakers’. 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effectLst/>
                <a:ea typeface="Calibri" panose="020F0502020204030204" pitchFamily="34" charset="0"/>
              </a:rPr>
              <a:t>Data: interviews with speakers in Kalmyk and Russian, the mixed Kalmyk-Russian code in stand-up comedy, other online sources (blogs, videos), observations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1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7D398-12CD-2A67-B0B5-77ACB27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>
            <a:normAutofit/>
          </a:bodyPr>
          <a:lstStyle/>
          <a:p>
            <a:r>
              <a:rPr lang="en-US" sz="3200" dirty="0"/>
              <a:t>aim and data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438B9-9E05-9ABC-DF27-09C93FAE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It relatively little attention has been paid to the </a:t>
            </a:r>
            <a:r>
              <a:rPr lang="en-US" sz="2800" dirty="0">
                <a:effectLst/>
                <a:ea typeface="Calibri" panose="020F0502020204030204" pitchFamily="34" charset="0"/>
              </a:rPr>
              <a:t>mutual influence of languages in contact</a:t>
            </a:r>
          </a:p>
          <a:p>
            <a:r>
              <a:rPr lang="en-US" sz="2800" dirty="0">
                <a:effectLst/>
                <a:ea typeface="Calibri" panose="020F0502020204030204" pitchFamily="34" charset="0"/>
              </a:rPr>
              <a:t>to describe a parallel change in Kalmyk and local Russian within the bilingual community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elicited data (questionnaires) and spontaneous conversations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Kalmyk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parallel texts in Kalmyk and Russian collected from Kalmyk-Russian bilinguals in the rural part of the Republic of Kalmykia (2018-2019).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91D78-83C3-4826-B5B2-0270207C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Local Russian in the Republic of Kalmykia. The case of noun reduplication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74BFB-C2F9-4298-8DF6-AE486D64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320800"/>
            <a:ext cx="11511280" cy="5172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-reduplication as the strategy of expressing the associative plurality (Stolz 2008: 116–120)</a:t>
            </a:r>
            <a:endParaRPr lang="ru-RU" dirty="0">
              <a:effectLst/>
              <a:latin typeface="Calibri" panose="020F0502020204030204" pitchFamily="34" charset="0"/>
              <a:ea typeface="ZRC0la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In Kalmyk, </a:t>
            </a:r>
            <a:r>
              <a:rPr lang="en-US" b="0" i="0" dirty="0">
                <a:effectLst/>
              </a:rPr>
              <a:t> any word can be </a:t>
            </a:r>
            <a:r>
              <a:rPr lang="en-US" i="0" dirty="0">
                <a:effectLst/>
              </a:rPr>
              <a:t>reduplicated</a:t>
            </a:r>
            <a:r>
              <a:rPr lang="en-US" b="0" i="0" dirty="0">
                <a:effectLst/>
              </a:rPr>
              <a:t> with replacing the initial consonants</a:t>
            </a:r>
            <a:endParaRPr lang="en-US" dirty="0">
              <a:effectLst/>
              <a:ea typeface="ZRC0la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(1) </a:t>
            </a:r>
            <a:r>
              <a:rPr lang="en-US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	</a:t>
            </a:r>
            <a:r>
              <a:rPr lang="ru-RU" i="1" dirty="0" err="1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tiimǝ</a:t>
            </a:r>
            <a:r>
              <a:rPr lang="ru-RU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 </a:t>
            </a:r>
            <a:r>
              <a:rPr lang="ru-RU" i="1" dirty="0" err="1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xudǝl-mudǝl</a:t>
            </a:r>
            <a:r>
              <a:rPr lang="ru-RU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 </a:t>
            </a:r>
            <a:r>
              <a:rPr lang="ru-RU" i="1" dirty="0" err="1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gi-ʁäd</a:t>
            </a:r>
            <a:r>
              <a:rPr lang="ru-RU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 </a:t>
            </a:r>
            <a:r>
              <a:rPr lang="ru-RU" i="1" dirty="0" err="1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kel-ǯä-nä</a:t>
            </a:r>
            <a:r>
              <a:rPr lang="en-US" i="1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(Kalmyk)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	such lie say-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cvb.ant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 say-prog-prs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49580">
              <a:lnSpc>
                <a:spcPct val="107000"/>
              </a:lnSpc>
              <a:spcAft>
                <a:spcPts val="800"/>
              </a:spcAft>
            </a:pPr>
            <a:r>
              <a:rPr lang="en-US" sz="2700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‘(He) tells a number of untruths’.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ZRC0la"/>
            </a:endParaRPr>
          </a:p>
        </p:txBody>
      </p:sp>
    </p:spTree>
    <p:extLst>
      <p:ext uri="{BB962C8B-B14F-4D97-AF65-F5344CB8AC3E}">
        <p14:creationId xmlns:p14="http://schemas.microsoft.com/office/powerpoint/2010/main" val="222354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DFCB-7DC5-4A87-87D9-F0AB6EA8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"/>
            <a:ext cx="10515600" cy="833120"/>
          </a:xfrm>
        </p:spPr>
        <p:txBody>
          <a:bodyPr>
            <a:normAutofit/>
          </a:bodyPr>
          <a:lstStyle/>
          <a:p>
            <a:r>
              <a:rPr lang="en-US" sz="3400" dirty="0"/>
              <a:t>Russian in Kalmykia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00643-FA7A-44E3-8952-ECA11CA9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249680"/>
            <a:ext cx="10886440" cy="52431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все вот это яйца, </a:t>
            </a:r>
            <a:r>
              <a:rPr lang="ru-RU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копейки-</a:t>
            </a:r>
            <a:r>
              <a:rPr lang="ru-RU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мопейки</a:t>
            </a:r>
            <a:r>
              <a:rPr lang="ru-RU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деньги-</a:t>
            </a:r>
            <a:r>
              <a:rPr lang="ru-RU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меньги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все забираем и идем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магазин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jeto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jajca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kopejki-mopejki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den'gi-men'gi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zabiraem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idem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magazin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‘We take all these things, eggs, coins, money and so on and go to the shop’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Париж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мариж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везде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Parizh-marizh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vezde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Paris and everywhere’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56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FD191-EF10-4BB5-BF43-AC3C8FCA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>
            <a:normAutofit/>
          </a:bodyPr>
          <a:lstStyle/>
          <a:p>
            <a:r>
              <a:rPr lang="en-US" sz="3400" dirty="0"/>
              <a:t>Evidentiality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809E0-5E18-4D7B-9BA4-2FDF04E2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270000"/>
            <a:ext cx="10388600" cy="5222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The grammaticalized marker -</a:t>
            </a:r>
            <a:r>
              <a:rPr lang="en-US" i="1" dirty="0" err="1">
                <a:effectLst/>
                <a:latin typeface="Calibri" panose="020F0502020204030204" pitchFamily="34" charset="0"/>
                <a:ea typeface="ZRC0la"/>
              </a:rPr>
              <a:t>ǯə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 expressing 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</a:rPr>
              <a:t>mirativity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 in Kalmyk (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</a:rPr>
              <a:t>Skribnik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</a:rPr>
              <a:t>Seesing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 2016) or evidentiality (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</a:rPr>
              <a:t>Brosig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ZRC0la"/>
              </a:rPr>
              <a:t>Skribnik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 2018).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/>
              <a:t>Standard Russian: only lexical way of expressing </a:t>
            </a:r>
            <a:r>
              <a:rPr lang="en-US" dirty="0" err="1"/>
              <a:t>mirativity</a:t>
            </a:r>
            <a:r>
              <a:rPr lang="en-US" dirty="0"/>
              <a:t> and other evidential meaning, lack of inflectionally marked evidentiality</a:t>
            </a:r>
          </a:p>
          <a:p>
            <a:r>
              <a:rPr lang="en-US" dirty="0"/>
              <a:t>Russian in Kalmykia: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constructed form  </a:t>
            </a:r>
            <a:r>
              <a:rPr lang="en-US" i="1" dirty="0" err="1">
                <a:effectLst/>
                <a:ea typeface="ZRC0la-BoldItalic"/>
                <a:cs typeface="Times New Roman" panose="02020603050405020304" pitchFamily="18" charset="0"/>
              </a:rPr>
              <a:t>okazyssa</a:t>
            </a:r>
            <a:r>
              <a:rPr lang="en-US" i="1" dirty="0">
                <a:ea typeface="ZRC0la-BoldItalic"/>
                <a:cs typeface="Times New Roman" panose="02020603050405020304" pitchFamily="18" charset="0"/>
              </a:rPr>
              <a:t>/ &lt; </a:t>
            </a:r>
            <a:r>
              <a:rPr lang="en-US" i="1" dirty="0" err="1">
                <a:ea typeface="ZRC0la-BoldItalic"/>
                <a:cs typeface="Times New Roman" panose="02020603050405020304" pitchFamily="18" charset="0"/>
              </a:rPr>
              <a:t>okazyvaetsya</a:t>
            </a:r>
            <a:r>
              <a:rPr lang="en-US" i="1" dirty="0">
                <a:ea typeface="ZRC0la-BoldItalic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Calibri" panose="020F0502020204030204" pitchFamily="34" charset="0"/>
                <a:ea typeface="ZRC0la"/>
              </a:rPr>
              <a:t>‘</a:t>
            </a:r>
            <a:r>
              <a:rPr lang="en-US" dirty="0">
                <a:effectLst/>
                <a:latin typeface="Calibri" panose="020F0502020204030204" pitchFamily="34" charset="0"/>
                <a:ea typeface="ZRC0la"/>
              </a:rPr>
              <a:t>it turns out</a:t>
            </a:r>
            <a:r>
              <a:rPr lang="ru-RU" dirty="0">
                <a:effectLst/>
                <a:latin typeface="Calibri" panose="020F0502020204030204" pitchFamily="34" charset="0"/>
                <a:ea typeface="ZRC0la"/>
              </a:rPr>
              <a:t>’</a:t>
            </a:r>
            <a:r>
              <a:rPr lang="ru-RU" i="1" dirty="0">
                <a:effectLst/>
                <a:latin typeface="Calibri" panose="020F0502020204030204" pitchFamily="34" charset="0"/>
                <a:ea typeface="ZRC0la"/>
              </a:rPr>
              <a:t>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ru-RU" sz="27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нее был туберкулез, </a:t>
            </a:r>
            <a:r>
              <a:rPr lang="ru-RU" sz="2700" b="1" i="1" dirty="0" err="1">
                <a:effectLst/>
                <a:ea typeface="ZRC0la-BoldItalic"/>
                <a:cs typeface="Times New Roman" panose="02020603050405020304" pitchFamily="18" charset="0"/>
              </a:rPr>
              <a:t>оказысса</a:t>
            </a:r>
            <a:r>
              <a:rPr lang="ru-RU" sz="27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Никто не знал</a:t>
            </a:r>
            <a:r>
              <a:rPr lang="en-US" sz="27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‘She had tuberculosis. No one knew’</a:t>
            </a:r>
            <a:endParaRPr lang="ru-RU" sz="2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ZRC0la"/>
                <a:cs typeface="Calibri" panose="020F0502020204030204" pitchFamily="34" charset="0"/>
              </a:rPr>
              <a:t>the evidential meaning becomes obligatory in local Kalmyk Russian (Baranova 2021) 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33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6929C-E1BF-48F1-8A6A-9358D17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</p:spPr>
        <p:txBody>
          <a:bodyPr>
            <a:normAutofit/>
          </a:bodyPr>
          <a:lstStyle/>
          <a:p>
            <a:r>
              <a:rPr lang="en-US" sz="3400" dirty="0"/>
              <a:t>Grammatical borrowings from Russian to Kalmyk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3E184-2857-45B9-A3D6-5C7E071A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239520"/>
            <a:ext cx="11399520" cy="49374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MAT-borrowing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pattern-borrowing (Matras, Sakel 2007), or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pattern replication 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(Matras, Sakel 2007b), or grammatical replication in (Heine,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Kuteva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2005).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the transfer of Russian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modal particles and adversative conjunctions 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(5) 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gem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uga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tüün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-ä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ömnǝ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bol-xlagǝ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madǝn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oda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tendǝ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av-č od-</a:t>
            </a:r>
            <a:r>
              <a:rPr lang="en-US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sǝn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 NEG 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that-GEN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in.front.of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become-CV.SUCC 1 PL now  take-CV.IPFV go.out-PC.PST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‘(I) worked without problem but then we moved here’.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8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B6AD1-A328-4354-8ED5-08B9A06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95"/>
          </a:xfrm>
        </p:spPr>
        <p:txBody>
          <a:bodyPr>
            <a:normAutofit/>
          </a:bodyPr>
          <a:lstStyle/>
          <a:p>
            <a:r>
              <a:rPr lang="en-US" sz="3200" dirty="0"/>
              <a:t>Coping of Russian pattern or internal grammaticalization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9F3C9-FDC2-4A08-84A9-576CCF50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219200"/>
            <a:ext cx="11008360" cy="52736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Two examples of linking devices in the beginning of the subordinate clause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the marker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kemər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‘if’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endParaRPr lang="en-US" i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6)</a:t>
            </a:r>
            <a:r>
              <a:rPr lang="en-US" sz="2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kemər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bürk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ə</a:t>
            </a:r>
            <a:r>
              <a:rPr lang="en-US" sz="2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ödr-igə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söö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-d  	tool-</a:t>
            </a:r>
            <a:r>
              <a:rPr lang="en-US" sz="26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xla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sön</a:t>
            </a:r>
            <a:r>
              <a:rPr lang="en-US" sz="2600" i="1" baseline="30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lang="en-US" sz="2600" i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olən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  <a:r>
              <a:rPr lang="en-US" sz="2600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bol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600" i="1" spc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ǯ</a:t>
            </a:r>
            <a:r>
              <a:rPr lang="en-US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i="1" spc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ʁ</a:t>
            </a:r>
            <a:r>
              <a:rPr lang="en-US" sz="2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ar-na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if 	</a:t>
            </a:r>
            <a:r>
              <a:rPr lang="en-US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claudy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day-</a:t>
            </a:r>
            <a:r>
              <a:rPr lang="en-US" sz="2600" cap="smal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acc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night-</a:t>
            </a:r>
            <a:r>
              <a:rPr lang="en-US" sz="2600" cap="small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dat</a:t>
            </a:r>
            <a:r>
              <a:rPr lang="en-US" sz="2600" cap="smal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count-</a:t>
            </a:r>
            <a:r>
              <a:rPr lang="en-US" sz="2600" cap="small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cvb.succ</a:t>
            </a:r>
            <a:r>
              <a:rPr lang="en-US" sz="2600" cap="smal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night many become-</a:t>
            </a:r>
            <a:r>
              <a:rPr lang="en-US" sz="2600" cap="small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cvb.ipfv</a:t>
            </a:r>
            <a:r>
              <a:rPr lang="en-US" sz="2600" cap="smal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go.out</a:t>
            </a:r>
            <a:r>
              <a:rPr lang="en-US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cap="smal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prs 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‘If you take cloudy days for nights, then there are more nights.’.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marker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kemər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is not ver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 frequent (N=174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NCK)</a:t>
            </a:r>
            <a:endParaRPr lang="ru-RU" sz="2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779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1414</Words>
  <Application>Microsoft Office PowerPoint</Application>
  <PresentationFormat>Широкоэкранный</PresentationFormat>
  <Paragraphs>89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Local Russian in Kalmykia and mixed Kalmyk</vt:lpstr>
      <vt:lpstr>Background: language shift</vt:lpstr>
      <vt:lpstr>the speakers with different competences</vt:lpstr>
      <vt:lpstr>aim and data</vt:lpstr>
      <vt:lpstr>Local Russian in the Republic of Kalmykia. The case of noun reduplication</vt:lpstr>
      <vt:lpstr>Russian in Kalmykia</vt:lpstr>
      <vt:lpstr>Evidentiality</vt:lpstr>
      <vt:lpstr>Grammatical borrowings from Russian to Kalmyk</vt:lpstr>
      <vt:lpstr>Coping of Russian pattern or internal grammaticalization</vt:lpstr>
      <vt:lpstr>New speakers</vt:lpstr>
      <vt:lpstr>Презентация PowerPoint</vt:lpstr>
      <vt:lpstr>Презентация PowerPoint</vt:lpstr>
      <vt:lpstr>Conclusion &amp; discussion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Russian in Kalmykia and mixed Kalmyk</dc:title>
  <dc:creator>Baranova Vlada</dc:creator>
  <cp:lastModifiedBy>Baranova Vlada</cp:lastModifiedBy>
  <cp:revision>1</cp:revision>
  <dcterms:created xsi:type="dcterms:W3CDTF">2023-04-22T08:23:00Z</dcterms:created>
  <dcterms:modified xsi:type="dcterms:W3CDTF">2023-04-22T08:47:47Z</dcterms:modified>
</cp:coreProperties>
</file>