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22" r:id="rId2"/>
    <p:sldId id="492" r:id="rId3"/>
    <p:sldId id="435" r:id="rId4"/>
    <p:sldId id="497" r:id="rId5"/>
    <p:sldId id="498" r:id="rId6"/>
    <p:sldId id="499" r:id="rId7"/>
    <p:sldId id="500" r:id="rId8"/>
    <p:sldId id="447" r:id="rId9"/>
    <p:sldId id="530" r:id="rId10"/>
    <p:sldId id="529" r:id="rId11"/>
    <p:sldId id="473" r:id="rId12"/>
    <p:sldId id="514" r:id="rId13"/>
    <p:sldId id="485" r:id="rId14"/>
    <p:sldId id="571" r:id="rId15"/>
    <p:sldId id="572" r:id="rId16"/>
    <p:sldId id="477" r:id="rId17"/>
    <p:sldId id="478" r:id="rId18"/>
    <p:sldId id="518" r:id="rId19"/>
    <p:sldId id="569" r:id="rId20"/>
    <p:sldId id="483" r:id="rId21"/>
    <p:sldId id="565" r:id="rId22"/>
    <p:sldId id="522" r:id="rId23"/>
    <p:sldId id="523" r:id="rId24"/>
    <p:sldId id="524" r:id="rId25"/>
    <p:sldId id="566" r:id="rId26"/>
    <p:sldId id="570" r:id="rId27"/>
    <p:sldId id="551" r:id="rId28"/>
    <p:sldId id="552" r:id="rId29"/>
    <p:sldId id="536" r:id="rId30"/>
    <p:sldId id="540" r:id="rId31"/>
    <p:sldId id="553" r:id="rId32"/>
    <p:sldId id="548" r:id="rId33"/>
    <p:sldId id="417" r:id="rId34"/>
    <p:sldId id="532" r:id="rId35"/>
    <p:sldId id="533" r:id="rId36"/>
    <p:sldId id="534" r:id="rId37"/>
    <p:sldId id="535" r:id="rId38"/>
  </p:sldIdLst>
  <p:sldSz cx="12192000" cy="6858000"/>
  <p:notesSz cx="6797675" cy="9926638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0" autoAdjust="0"/>
    <p:restoredTop sz="75918" autoAdjust="0"/>
  </p:normalViewPr>
  <p:slideViewPr>
    <p:cSldViewPr snapToGrid="0">
      <p:cViewPr varScale="1">
        <p:scale>
          <a:sx n="51" d="100"/>
          <a:sy n="51" d="100"/>
        </p:scale>
        <p:origin x="1188" y="5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976FE-DC87-497D-BA17-4B001C257ACA}" type="datetimeFigureOut">
              <a:rPr lang="et-EE" smtClean="0"/>
              <a:t>26.04.2023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40107-B294-41A2-94F5-303D0FE8C7A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811666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F4E8D-1FDB-478C-A320-A7B580532BE1}" type="datetimeFigureOut">
              <a:rPr lang="et-EE" smtClean="0"/>
              <a:t>26.04.2023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B3EA5-7A66-48DA-A96D-D9B0E4193DA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368649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3EA5-7A66-48DA-A96D-D9B0E4193DAC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07573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3EA5-7A66-48DA-A96D-D9B0E4193DAC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03139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3EA5-7A66-48DA-A96D-D9B0E4193DAC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393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3EA5-7A66-48DA-A96D-D9B0E4193DAC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03289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3EA5-7A66-48DA-A96D-D9B0E4193DAC}" type="slidenum">
              <a:rPr lang="et-EE" smtClean="0"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42383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3EA5-7A66-48DA-A96D-D9B0E4193DAC}" type="slidenum">
              <a:rPr lang="et-EE" smtClean="0"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7973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3EA5-7A66-48DA-A96D-D9B0E4193DAC}" type="slidenum">
              <a:rPr lang="et-EE" smtClean="0"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07057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3EA5-7A66-48DA-A96D-D9B0E4193DAC}" type="slidenum">
              <a:rPr lang="et-EE" smtClean="0"/>
              <a:t>16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42491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3EA5-7A66-48DA-A96D-D9B0E4193DAC}" type="slidenum">
              <a:rPr lang="et-EE" smtClean="0"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82411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3EA5-7A66-48DA-A96D-D9B0E4193DAC}" type="slidenum">
              <a:rPr lang="et-EE" smtClean="0"/>
              <a:t>20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71990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Ühendsõnastik: </a:t>
            </a:r>
            <a:r>
              <a:rPr lang="et-EE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kaaberd’ama</a:t>
            </a:r>
            <a:r>
              <a:rPr lang="et-E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</a:t>
            </a:r>
            <a:r>
              <a:rPr lang="fi-FI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siia-sinna ringi kolama, niisama lonkima</a:t>
            </a:r>
            <a:r>
              <a:rPr lang="et-E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-&gt; KÕNEK mekk man </a:t>
            </a:r>
            <a:r>
              <a:rPr lang="et-E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3EA5-7A66-48DA-A96D-D9B0E4193DAC}" type="slidenum">
              <a:rPr lang="et-EE" smtClean="0"/>
              <a:t>22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96226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3EA5-7A66-48DA-A96D-D9B0E4193DAC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32251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3EA5-7A66-48DA-A96D-D9B0E4193DAC}" type="slidenum">
              <a:rPr lang="et-EE" smtClean="0"/>
              <a:t>23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54586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3EA5-7A66-48DA-A96D-D9B0E4193DAC}" type="slidenum">
              <a:rPr lang="et-EE" smtClean="0"/>
              <a:t>24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72051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3EA5-7A66-48DA-A96D-D9B0E4193DAC}" type="slidenum">
              <a:rPr lang="et-EE" smtClean="0"/>
              <a:t>25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21965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3EA5-7A66-48DA-A96D-D9B0E4193DAC}" type="slidenum">
              <a:rPr lang="et-EE" smtClean="0"/>
              <a:t>26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12261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3EA5-7A66-48DA-A96D-D9B0E4193DAC}" type="slidenum">
              <a:rPr lang="et-EE" smtClean="0"/>
              <a:t>29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29754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3EA5-7A66-48DA-A96D-D9B0E4193DAC}" type="slidenum">
              <a:rPr lang="et-EE" smtClean="0"/>
              <a:t>30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15484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3EA5-7A66-48DA-A96D-D9B0E4193DAC}" type="slidenum">
              <a:rPr lang="et-EE" smtClean="0"/>
              <a:t>32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921388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3EA5-7A66-48DA-A96D-D9B0E4193DAC}" type="slidenum">
              <a:rPr lang="et-EE" smtClean="0"/>
              <a:t>33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779745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3EA5-7A66-48DA-A96D-D9B0E4193DAC}" type="slidenum">
              <a:rPr lang="et-EE" smtClean="0"/>
              <a:t>34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960947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3EA5-7A66-48DA-A96D-D9B0E4193DAC}" type="slidenum">
              <a:rPr lang="et-EE" smtClean="0"/>
              <a:t>35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79114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3EA5-7A66-48DA-A96D-D9B0E4193DAC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093192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3EA5-7A66-48DA-A96D-D9B0E4193DAC}" type="slidenum">
              <a:rPr lang="et-EE" smtClean="0"/>
              <a:t>36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519847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3EA5-7A66-48DA-A96D-D9B0E4193DAC}" type="slidenum">
              <a:rPr lang="et-EE" smtClean="0"/>
              <a:t>37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74920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3EA5-7A66-48DA-A96D-D9B0E4193DAC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46558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77802C-ED7F-4F2B-AAC7-AE0CE5D167BF}" type="slidenum">
              <a:rPr lang="et-EE" altLang="et-EE" smtClean="0"/>
              <a:pPr>
                <a:defRPr/>
              </a:pPr>
              <a:t>5</a:t>
            </a:fld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676979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t-E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5029A-BC0D-4875-9FEC-01AA85D98196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93069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t-EE" altLang="et-EE" sz="12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B3EA5-7A66-48DA-A96D-D9B0E4193DAC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717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3EA5-7A66-48DA-A96D-D9B0E4193DAC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91741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3EA5-7A66-48DA-A96D-D9B0E4193DAC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2243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11748"/>
            <a:ext cx="12192000" cy="2181125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231" y="6492875"/>
            <a:ext cx="10410091" cy="365124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E5-F413-4C74-825A-1E0CAFFE1A55}" type="slidenum">
              <a:rPr lang="et-EE" smtClean="0"/>
              <a:t>‹#›</a:t>
            </a:fld>
            <a:endParaRPr lang="et-EE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92875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893925463"/>
              </p:ext>
            </p:extLst>
          </p:nvPr>
        </p:nvGraphicFramePr>
        <p:xfrm>
          <a:off x="3052947" y="189814"/>
          <a:ext cx="6086107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6" name="CorelDRAW" r:id="rId4" imgW="1917452" imgH="1247616" progId="CorelDraw.Graphic.16">
                  <p:embed/>
                </p:oleObj>
              </mc:Choice>
              <mc:Fallback>
                <p:oleObj name="CorelDRAW" r:id="rId4" imgW="1917452" imgH="124761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52947" y="189814"/>
                        <a:ext cx="6086107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1937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 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00" y="1"/>
            <a:ext cx="10080000" cy="141680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000" y="1825624"/>
            <a:ext cx="10080000" cy="45811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E5-F413-4C74-825A-1E0CAFFE1A55}" type="slidenum">
              <a:rPr lang="et-EE" smtClean="0"/>
              <a:t>‹#›</a:t>
            </a:fld>
            <a:endParaRPr lang="et-EE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01080499"/>
              </p:ext>
            </p:extLst>
          </p:nvPr>
        </p:nvGraphicFramePr>
        <p:xfrm>
          <a:off x="246837" y="823123"/>
          <a:ext cx="66516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" name="CorelDRAW" r:id="rId3" imgW="664498" imgH="880416" progId="CorelDraw.Graphic.16">
                  <p:embed/>
                </p:oleObj>
              </mc:Choice>
              <mc:Fallback>
                <p:oleObj name="CorelDRAW" r:id="rId3" imgW="664498" imgH="88041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837" y="823123"/>
                        <a:ext cx="665163" cy="881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2542" y="6492875"/>
            <a:ext cx="614691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grotesque SmBd" panose="02000000000000000000" pitchFamily="50" charset="-70"/>
              </a:defRPr>
            </a:lvl1pPr>
          </a:lstStyle>
          <a:p>
            <a:endParaRPr lang="et-E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492875"/>
            <a:ext cx="88582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1306175" y="6492875"/>
            <a:ext cx="88582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16150389"/>
              </p:ext>
            </p:extLst>
          </p:nvPr>
        </p:nvGraphicFramePr>
        <p:xfrm>
          <a:off x="11328000" y="6010809"/>
          <a:ext cx="864000" cy="439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" name="CorelDRAW" r:id="rId5" imgW="975360" imgH="495720" progId="CorelDraw.Graphic.16">
                  <p:embed/>
                </p:oleObj>
              </mc:Choice>
              <mc:Fallback>
                <p:oleObj name="CorelDRAW" r:id="rId5" imgW="975360" imgH="49572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28000" y="6010809"/>
                        <a:ext cx="864000" cy="439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525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V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E5-F413-4C74-825A-1E0CAFFE1A55}" type="slidenum">
              <a:rPr lang="et-EE" smtClean="0"/>
              <a:t>‹#›</a:t>
            </a:fld>
            <a:endParaRPr lang="et-EE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492875"/>
            <a:ext cx="88582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1885130"/>
              </p:ext>
            </p:extLst>
          </p:nvPr>
        </p:nvGraphicFramePr>
        <p:xfrm>
          <a:off x="246837" y="823123"/>
          <a:ext cx="66516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" name="CorelDRAW" r:id="rId3" imgW="664498" imgH="880416" progId="CorelDraw.Graphic.16">
                  <p:embed/>
                </p:oleObj>
              </mc:Choice>
              <mc:Fallback>
                <p:oleObj name="CorelDRAW" r:id="rId3" imgW="664498" imgH="88041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837" y="823123"/>
                        <a:ext cx="665163" cy="881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2542" y="6492875"/>
            <a:ext cx="614691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grotesque SmBd" panose="02000000000000000000" pitchFamily="50" charset="-70"/>
              </a:defRPr>
            </a:lvl1pPr>
          </a:lstStyle>
          <a:p>
            <a:endParaRPr lang="et-EE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306175" y="6492875"/>
            <a:ext cx="88582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448726773"/>
              </p:ext>
            </p:extLst>
          </p:nvPr>
        </p:nvGraphicFramePr>
        <p:xfrm>
          <a:off x="11328000" y="6010809"/>
          <a:ext cx="864000" cy="439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" name="CorelDRAW" r:id="rId5" imgW="975360" imgH="495720" progId="CorelDraw.Graphic.16">
                  <p:embed/>
                </p:oleObj>
              </mc:Choice>
              <mc:Fallback>
                <p:oleObj name="CorelDRAW" r:id="rId5" imgW="975360" imgH="49572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28000" y="6010809"/>
                        <a:ext cx="864000" cy="439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347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00" y="365125"/>
            <a:ext cx="100800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681163"/>
            <a:ext cx="47232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6000" y="2505075"/>
            <a:ext cx="472326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9477" y="1681163"/>
            <a:ext cx="47465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9477" y="2505075"/>
            <a:ext cx="474652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E5-F413-4C74-825A-1E0CAFFE1A55}" type="slidenum">
              <a:rPr lang="et-EE" smtClean="0"/>
              <a:t>‹#›</a:t>
            </a:fld>
            <a:endParaRPr lang="et-EE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1885130"/>
              </p:ext>
            </p:extLst>
          </p:nvPr>
        </p:nvGraphicFramePr>
        <p:xfrm>
          <a:off x="246837" y="823123"/>
          <a:ext cx="66516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" name="CorelDRAW" r:id="rId3" imgW="664498" imgH="880416" progId="CorelDraw.Graphic.16">
                  <p:embed/>
                </p:oleObj>
              </mc:Choice>
              <mc:Fallback>
                <p:oleObj name="CorelDRAW" r:id="rId3" imgW="664498" imgH="88041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837" y="823123"/>
                        <a:ext cx="665163" cy="881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022542" y="6492875"/>
            <a:ext cx="614691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grotesque SmBd" panose="02000000000000000000" pitchFamily="50" charset="-70"/>
              </a:defRPr>
            </a:lvl1pPr>
          </a:lstStyle>
          <a:p>
            <a:endParaRPr lang="et-EE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492875"/>
            <a:ext cx="88582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11306175" y="6492875"/>
            <a:ext cx="88582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448726773"/>
              </p:ext>
            </p:extLst>
          </p:nvPr>
        </p:nvGraphicFramePr>
        <p:xfrm>
          <a:off x="11328000" y="6010809"/>
          <a:ext cx="864000" cy="439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9" name="CorelDRAW" r:id="rId5" imgW="975360" imgH="495720" progId="CorelDraw.Graphic.16">
                  <p:embed/>
                </p:oleObj>
              </mc:Choice>
              <mc:Fallback>
                <p:oleObj name="CorelDRAW" r:id="rId5" imgW="975360" imgH="49572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28000" y="6010809"/>
                        <a:ext cx="864000" cy="439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42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00" y="1"/>
            <a:ext cx="10080000" cy="14168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E5-F413-4C74-825A-1E0CAFFE1A55}" type="slidenum">
              <a:rPr lang="et-EE" smtClean="0"/>
              <a:t>‹#›</a:t>
            </a:fld>
            <a:endParaRPr lang="et-EE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1885130"/>
              </p:ext>
            </p:extLst>
          </p:nvPr>
        </p:nvGraphicFramePr>
        <p:xfrm>
          <a:off x="246837" y="823123"/>
          <a:ext cx="66516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" name="CorelDRAW" r:id="rId3" imgW="664498" imgH="880416" progId="CorelDraw.Graphic.16">
                  <p:embed/>
                </p:oleObj>
              </mc:Choice>
              <mc:Fallback>
                <p:oleObj name="CorelDRAW" r:id="rId3" imgW="664498" imgH="88041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837" y="823123"/>
                        <a:ext cx="665163" cy="881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2542" y="6492875"/>
            <a:ext cx="614691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grotesque SmBd" panose="02000000000000000000" pitchFamily="50" charset="-70"/>
              </a:defRPr>
            </a:lvl1pPr>
          </a:lstStyle>
          <a:p>
            <a:endParaRPr lang="et-EE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492875"/>
            <a:ext cx="88582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1306175" y="6492875"/>
            <a:ext cx="88582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448726773"/>
              </p:ext>
            </p:extLst>
          </p:nvPr>
        </p:nvGraphicFramePr>
        <p:xfrm>
          <a:off x="11328000" y="6010809"/>
          <a:ext cx="864000" cy="439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" name="CorelDRAW" r:id="rId5" imgW="975360" imgH="495720" progId="CorelDraw.Graphic.16">
                  <p:embed/>
                </p:oleObj>
              </mc:Choice>
              <mc:Fallback>
                <p:oleObj name="CorelDRAW" r:id="rId5" imgW="975360" imgH="49572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28000" y="6010809"/>
                        <a:ext cx="864000" cy="439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639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_ty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00" y="1"/>
            <a:ext cx="10080000" cy="14168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29801920"/>
              </p:ext>
            </p:extLst>
          </p:nvPr>
        </p:nvGraphicFramePr>
        <p:xfrm>
          <a:off x="246837" y="823123"/>
          <a:ext cx="66516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0" name="CorelDRAW" r:id="rId3" imgW="664498" imgH="880416" progId="CorelDraw.Graphic.16">
                  <p:embed/>
                </p:oleObj>
              </mc:Choice>
              <mc:Fallback>
                <p:oleObj name="CorelDRAW" r:id="rId3" imgW="664498" imgH="88041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837" y="823123"/>
                        <a:ext cx="665163" cy="881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448726773"/>
              </p:ext>
            </p:extLst>
          </p:nvPr>
        </p:nvGraphicFramePr>
        <p:xfrm>
          <a:off x="11328000" y="6010809"/>
          <a:ext cx="864000" cy="439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1" name="CorelDRAW" r:id="rId5" imgW="975360" imgH="495720" progId="CorelDraw.Graphic.16">
                  <p:embed/>
                </p:oleObj>
              </mc:Choice>
              <mc:Fallback>
                <p:oleObj name="CorelDRAW" r:id="rId5" imgW="975360" imgH="49572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28000" y="6010809"/>
                        <a:ext cx="864000" cy="439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841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2itsa_ty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000" y="1"/>
            <a:ext cx="10368000" cy="14168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9243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826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6000" y="1"/>
            <a:ext cx="10080000" cy="1416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825624"/>
            <a:ext cx="10080000" cy="4581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3022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grotesque Rg" panose="02000000000000000000" pitchFamily="50" charset="-70"/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9458" y="6492875"/>
            <a:ext cx="3022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grotesque Rg" panose="02000000000000000000" pitchFamily="50" charset="-70"/>
              </a:defRPr>
            </a:lvl1pPr>
          </a:lstStyle>
          <a:p>
            <a:fld id="{8FB841E5-F413-4C74-825A-1E0CAFFE1A55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2542" y="6492875"/>
            <a:ext cx="614691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grotesque SmBd" panose="02000000000000000000" pitchFamily="50" charset="-70"/>
              </a:defRPr>
            </a:lvl1pPr>
          </a:lstStyle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9960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57" r:id="rId6"/>
    <p:sldLayoutId id="2147483662" r:id="rId7"/>
    <p:sldLayoutId id="2147483663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Geogrotesque SmBd" panose="02000000000000000000" pitchFamily="50" charset="-7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grotesque Rg" panose="02000000000000000000" pitchFamily="50" charset="-7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grotesque Rg" panose="02000000000000000000" pitchFamily="50" charset="-7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grotesque Rg" panose="02000000000000000000" pitchFamily="50" charset="-7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grotesque Rg" panose="02000000000000000000" pitchFamily="50" charset="-7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grotesque Rg" panose="02000000000000000000" pitchFamily="50" charset="-7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t.wikipedia.org/wiki/Laskemoo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vikerraadio.err.ee/saade/keelesaade/5785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vikerraadio.err.ee/1608546226/keelesaade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kerraadio.err.ee/1608538801/keelesaade-sojanduse-sonavara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naveeb.ee/ds/mi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049655" y="3326677"/>
            <a:ext cx="10492201" cy="3365500"/>
          </a:xfrm>
        </p:spPr>
        <p:txBody>
          <a:bodyPr>
            <a:normAutofit fontScale="90000"/>
          </a:bodyPr>
          <a:lstStyle/>
          <a:p>
            <a:r>
              <a:rPr lang="et-EE" sz="4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t-EE" sz="4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t-EE" sz="4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t-EE" sz="4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t-EE" b="1" dirty="0" err="1">
                <a:solidFill>
                  <a:srgbClr val="002060"/>
                </a:solidFill>
              </a:rPr>
              <a:t>Üld</a:t>
            </a:r>
            <a:r>
              <a:rPr lang="et-EE" b="1" dirty="0">
                <a:solidFill>
                  <a:srgbClr val="002060"/>
                </a:solidFill>
              </a:rPr>
              <a:t>- ja oskuskeele vahekorrast </a:t>
            </a:r>
            <a:r>
              <a:rPr lang="et-EE" b="1" dirty="0" smtClean="0">
                <a:solidFill>
                  <a:srgbClr val="002060"/>
                </a:solidFill>
              </a:rPr>
              <a:t/>
            </a:r>
            <a:br>
              <a:rPr lang="et-EE" b="1" dirty="0" smtClean="0">
                <a:solidFill>
                  <a:srgbClr val="002060"/>
                </a:solidFill>
              </a:rPr>
            </a:br>
            <a:r>
              <a:rPr lang="et-EE" b="1" dirty="0" smtClean="0">
                <a:solidFill>
                  <a:srgbClr val="002060"/>
                </a:solidFill>
              </a:rPr>
              <a:t>kriiside </a:t>
            </a:r>
            <a:r>
              <a:rPr lang="et-EE" b="1" dirty="0">
                <a:solidFill>
                  <a:srgbClr val="002060"/>
                </a:solidFill>
              </a:rPr>
              <a:t>keerises</a:t>
            </a:r>
            <a:r>
              <a:rPr lang="et-EE" dirty="0">
                <a:solidFill>
                  <a:srgbClr val="002060"/>
                </a:solidFill>
              </a:rPr>
              <a:t/>
            </a:r>
            <a:br>
              <a:rPr lang="et-EE" dirty="0">
                <a:solidFill>
                  <a:srgbClr val="002060"/>
                </a:solidFill>
              </a:rPr>
            </a:br>
            <a:r>
              <a:rPr lang="et-EE" sz="5300" dirty="0"/>
              <a:t/>
            </a:r>
            <a:br>
              <a:rPr lang="et-EE" sz="5300" dirty="0"/>
            </a:br>
            <a:r>
              <a:rPr lang="et-EE" sz="27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t-EE" sz="27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t-EE" sz="4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t-EE" sz="48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t-E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049655" y="5128586"/>
            <a:ext cx="10642293" cy="1466947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et-EE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Reet </a:t>
            </a:r>
            <a:r>
              <a:rPr lang="et-EE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Hendrikson, PhD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Kaitseväe juhtivterminoloog</a:t>
            </a:r>
            <a:endParaRPr lang="et-EE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			     sõjandusterminoloogia </a:t>
            </a:r>
            <a:r>
              <a:rPr lang="et-EE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töörühma </a:t>
            </a:r>
            <a:r>
              <a:rPr lang="et-EE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juht</a:t>
            </a:r>
            <a:r>
              <a:rPr lang="et-EE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				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	</a:t>
            </a:r>
            <a:r>
              <a:rPr lang="et-EE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					            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	</a:t>
            </a:r>
            <a:r>
              <a:rPr lang="et-EE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						</a:t>
            </a:r>
            <a:r>
              <a:rPr lang="et-EE" sz="1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ERÜ </a:t>
            </a:r>
            <a:r>
              <a:rPr lang="et-EE" sz="1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kevadkonverents, </a:t>
            </a:r>
            <a:r>
              <a:rPr lang="et-EE" sz="1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27.–28. </a:t>
            </a:r>
            <a:r>
              <a:rPr lang="et-EE" sz="1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aprill 2023</a:t>
            </a:r>
            <a:endParaRPr lang="et-EE" sz="1800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16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8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408516" y="225912"/>
            <a:ext cx="9863190" cy="737028"/>
          </a:xfrm>
        </p:spPr>
        <p:txBody>
          <a:bodyPr>
            <a:normAutofit/>
          </a:bodyPr>
          <a:lstStyle/>
          <a:p>
            <a:r>
              <a:rPr lang="et-EE" sz="4400" dirty="0" smtClean="0">
                <a:solidFill>
                  <a:srgbClr val="002060"/>
                </a:solidFill>
              </a:rPr>
              <a:t>Erialakeelele iseloomulikku </a:t>
            </a:r>
            <a:endParaRPr lang="et-EE" altLang="et-EE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516" y="1216694"/>
            <a:ext cx="10478684" cy="5518396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t-EE" b="1" dirty="0" smtClean="0">
                <a:latin typeface="+mn-lt"/>
              </a:rPr>
              <a:t>ERIALAKEEL </a:t>
            </a:r>
            <a:r>
              <a:rPr lang="et-EE" dirty="0">
                <a:latin typeface="+mn-lt"/>
              </a:rPr>
              <a:t>kui</a:t>
            </a:r>
            <a:r>
              <a:rPr lang="et-EE" b="1" dirty="0">
                <a:latin typeface="+mn-lt"/>
              </a:rPr>
              <a:t> </a:t>
            </a:r>
            <a:r>
              <a:rPr lang="et-EE" b="1" dirty="0" smtClean="0">
                <a:latin typeface="+mn-lt"/>
              </a:rPr>
              <a:t>VAHEND, </a:t>
            </a:r>
            <a:r>
              <a:rPr lang="fi-FI" b="1" dirty="0" smtClean="0">
                <a:latin typeface="+mn-lt"/>
              </a:rPr>
              <a:t>erialainimese </a:t>
            </a:r>
            <a:r>
              <a:rPr lang="et-EE" b="1" dirty="0" smtClean="0">
                <a:latin typeface="+mn-lt"/>
              </a:rPr>
              <a:t>esmane </a:t>
            </a:r>
            <a:r>
              <a:rPr lang="fi-FI" b="1" dirty="0" smtClean="0">
                <a:latin typeface="+mn-lt"/>
              </a:rPr>
              <a:t>tööriist</a:t>
            </a:r>
            <a:endParaRPr lang="et-EE" dirty="0" smtClean="0">
              <a:latin typeface="+mn-lt"/>
            </a:endParaRPr>
          </a:p>
          <a:p>
            <a:pPr>
              <a:defRPr/>
            </a:pPr>
            <a:r>
              <a:rPr lang="et-EE" dirty="0" smtClean="0">
                <a:latin typeface="+mn-lt"/>
              </a:rPr>
              <a:t>Hea tööriista põhitunnused: </a:t>
            </a:r>
            <a:r>
              <a:rPr lang="et-EE" b="1" dirty="0" smtClean="0">
                <a:latin typeface="+mn-lt"/>
              </a:rPr>
              <a:t>täpsus, funktsionaalsus ja käepärasus </a:t>
            </a:r>
            <a:r>
              <a:rPr lang="et-EE" b="1" i="1" dirty="0" smtClean="0">
                <a:latin typeface="+mn-lt"/>
              </a:rPr>
              <a:t>kasutaja jaoks</a:t>
            </a:r>
          </a:p>
          <a:p>
            <a:pPr lvl="1">
              <a:buFontTx/>
              <a:buChar char="-"/>
              <a:defRPr/>
            </a:pPr>
            <a:r>
              <a:rPr lang="et-EE" b="1" dirty="0" err="1" smtClean="0">
                <a:latin typeface="+mn-lt"/>
              </a:rPr>
              <a:t>Juurdumus</a:t>
            </a:r>
            <a:r>
              <a:rPr lang="et-EE" dirty="0" smtClean="0">
                <a:latin typeface="+mn-lt"/>
              </a:rPr>
              <a:t> </a:t>
            </a:r>
            <a:r>
              <a:rPr lang="et-EE" dirty="0">
                <a:latin typeface="+mn-lt"/>
              </a:rPr>
              <a:t>kui terminiarenduse üks tähtsaid </a:t>
            </a:r>
            <a:r>
              <a:rPr lang="et-EE" dirty="0" smtClean="0">
                <a:latin typeface="+mn-lt"/>
              </a:rPr>
              <a:t>argumente teiste kõrval</a:t>
            </a:r>
            <a:endParaRPr lang="et-EE" b="1" i="1" dirty="0">
              <a:latin typeface="+mn-lt"/>
            </a:endParaRPr>
          </a:p>
          <a:p>
            <a:pPr>
              <a:defRPr/>
            </a:pPr>
            <a:r>
              <a:rPr lang="et-EE" b="1" dirty="0" smtClean="0">
                <a:latin typeface="+mn-lt"/>
              </a:rPr>
              <a:t>Erialakeele </a:t>
            </a:r>
            <a:r>
              <a:rPr lang="et-EE" b="1" dirty="0">
                <a:latin typeface="+mn-lt"/>
              </a:rPr>
              <a:t>funktsioon </a:t>
            </a:r>
            <a:r>
              <a:rPr lang="et-EE" dirty="0">
                <a:latin typeface="+mn-lt"/>
              </a:rPr>
              <a:t>= </a:t>
            </a:r>
            <a:r>
              <a:rPr lang="et-EE" b="1" dirty="0">
                <a:latin typeface="+mn-lt"/>
              </a:rPr>
              <a:t>võimaldada erialast täpsust</a:t>
            </a:r>
            <a:r>
              <a:rPr lang="et-EE" dirty="0">
                <a:latin typeface="+mn-lt"/>
              </a:rPr>
              <a:t> määral, </a:t>
            </a:r>
            <a:r>
              <a:rPr lang="et-EE" dirty="0" smtClean="0">
                <a:latin typeface="+mn-lt"/>
              </a:rPr>
              <a:t>mil see kindlal erialal </a:t>
            </a:r>
            <a:r>
              <a:rPr lang="et-EE" b="1" dirty="0" smtClean="0">
                <a:latin typeface="+mn-lt"/>
              </a:rPr>
              <a:t>vajalik</a:t>
            </a:r>
            <a:r>
              <a:rPr lang="et-EE" dirty="0" smtClean="0">
                <a:latin typeface="+mn-lt"/>
              </a:rPr>
              <a:t> on (</a:t>
            </a:r>
            <a:r>
              <a:rPr lang="et-EE" dirty="0">
                <a:latin typeface="+mn-lt"/>
              </a:rPr>
              <a:t>terminoloogiline </a:t>
            </a:r>
            <a:r>
              <a:rPr lang="et-EE" dirty="0" smtClean="0">
                <a:latin typeface="+mn-lt"/>
              </a:rPr>
              <a:t>eristamine ehk diferentsimine)</a:t>
            </a:r>
            <a:endParaRPr lang="et-EE" dirty="0">
              <a:latin typeface="+mn-lt"/>
            </a:endParaRPr>
          </a:p>
          <a:p>
            <a:pPr lvl="1">
              <a:buFontTx/>
              <a:buChar char="-"/>
              <a:defRPr/>
            </a:pPr>
            <a:r>
              <a:rPr lang="et-EE" dirty="0" smtClean="0">
                <a:latin typeface="+mn-lt"/>
              </a:rPr>
              <a:t>Erialakeeles on </a:t>
            </a:r>
            <a:r>
              <a:rPr lang="et-EE" b="1" dirty="0" smtClean="0">
                <a:latin typeface="+mn-lt"/>
              </a:rPr>
              <a:t>vaja hoida lahus tähendusi </a:t>
            </a:r>
            <a:r>
              <a:rPr lang="et-EE" dirty="0" smtClean="0">
                <a:latin typeface="+mn-lt"/>
              </a:rPr>
              <a:t>seal, kus see pole </a:t>
            </a:r>
            <a:r>
              <a:rPr lang="et-EE" dirty="0" smtClean="0">
                <a:latin typeface="+mn-lt"/>
              </a:rPr>
              <a:t>teistes registrites (või ka teistes erialakeeltes) tarvilik</a:t>
            </a:r>
            <a:endParaRPr lang="et-EE" dirty="0" smtClean="0">
              <a:latin typeface="+mn-lt"/>
            </a:endParaRPr>
          </a:p>
          <a:p>
            <a:pPr marL="457200" lvl="1" indent="0">
              <a:buNone/>
              <a:defRPr/>
            </a:pPr>
            <a:endParaRPr lang="et-EE" dirty="0" smtClean="0">
              <a:latin typeface="+mn-lt"/>
            </a:endParaRPr>
          </a:p>
          <a:p>
            <a:pPr>
              <a:defRPr/>
            </a:pPr>
            <a:r>
              <a:rPr lang="et-EE" b="1" dirty="0" smtClean="0">
                <a:solidFill>
                  <a:prstClr val="black"/>
                </a:solidFill>
                <a:latin typeface="Calibri" panose="020F0502020204030204"/>
                <a:sym typeface="Symbol" panose="05050102010706020507" pitchFamily="18" charset="2"/>
              </a:rPr>
              <a:t>Enam kokkuleppeid </a:t>
            </a:r>
            <a:r>
              <a:rPr lang="et-EE" dirty="0" smtClean="0">
                <a:solidFill>
                  <a:prstClr val="black"/>
                </a:solidFill>
                <a:latin typeface="Calibri" panose="020F0502020204030204"/>
                <a:sym typeface="Symbol" panose="05050102010706020507" pitchFamily="18" charset="2"/>
              </a:rPr>
              <a:t>kui teistes keeleregistrites (sihipärane arendamine)</a:t>
            </a:r>
            <a:endParaRPr lang="et-EE" b="1" dirty="0">
              <a:latin typeface="+mn-lt"/>
            </a:endParaRPr>
          </a:p>
          <a:p>
            <a:pPr>
              <a:defRPr/>
            </a:pPr>
            <a:r>
              <a:rPr lang="et-EE" dirty="0" smtClean="0">
                <a:latin typeface="+mn-lt"/>
                <a:sym typeface="Symbol" panose="05050102010706020507" pitchFamily="18" charset="2"/>
              </a:rPr>
              <a:t>E</a:t>
            </a:r>
            <a:r>
              <a:rPr lang="et-EE" dirty="0" smtClean="0">
                <a:latin typeface="+mn-lt"/>
              </a:rPr>
              <a:t>rialakeeles avaldub </a:t>
            </a:r>
            <a:r>
              <a:rPr lang="et-EE" b="1" dirty="0" smtClean="0">
                <a:latin typeface="+mn-lt"/>
              </a:rPr>
              <a:t>keele</a:t>
            </a:r>
            <a:r>
              <a:rPr lang="et-EE" dirty="0" smtClean="0">
                <a:latin typeface="+mn-lt"/>
              </a:rPr>
              <a:t> </a:t>
            </a:r>
            <a:r>
              <a:rPr lang="et-EE" b="1" dirty="0" smtClean="0">
                <a:latin typeface="+mn-lt"/>
              </a:rPr>
              <a:t>kokkuleppeline loomus </a:t>
            </a:r>
            <a:r>
              <a:rPr lang="et-EE" dirty="0" smtClean="0">
                <a:latin typeface="+mn-lt"/>
              </a:rPr>
              <a:t>eriti ehedalt</a:t>
            </a:r>
          </a:p>
          <a:p>
            <a:pPr marL="0" indent="0">
              <a:defRPr/>
            </a:pPr>
            <a:endParaRPr lang="et-EE" sz="3200" b="1" dirty="0">
              <a:latin typeface="+mn-lt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621972" y="4556449"/>
            <a:ext cx="1140528" cy="522514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408777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800" y="-228599"/>
            <a:ext cx="10080000" cy="1404256"/>
          </a:xfrm>
        </p:spPr>
        <p:txBody>
          <a:bodyPr>
            <a:normAutofit/>
          </a:bodyPr>
          <a:lstStyle/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t-EE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et-EE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t-EE" sz="3200" dirty="0"/>
              <a:t>Näide </a:t>
            </a:r>
            <a:r>
              <a:rPr lang="et-EE" sz="3200" dirty="0" smtClean="0"/>
              <a:t>1. Termin, kõnekeel ja </a:t>
            </a:r>
            <a:r>
              <a:rPr lang="et-EE" sz="3200" dirty="0" err="1" smtClean="0"/>
              <a:t>metonüümia</a:t>
            </a:r>
            <a:r>
              <a:rPr lang="et-EE" sz="3200" dirty="0" smtClean="0"/>
              <a:t> </a:t>
            </a:r>
            <a:r>
              <a:rPr lang="et-EE" sz="3200" b="1" dirty="0">
                <a:solidFill>
                  <a:prstClr val="black"/>
                </a:solidFill>
                <a:latin typeface="Geogrotesque Rg" panose="02000000000000000000" pitchFamily="50" charset="-70"/>
                <a:ea typeface="+mn-ea"/>
                <a:cs typeface="+mn-cs"/>
              </a:rPr>
              <a:t/>
            </a:r>
            <a:br>
              <a:rPr lang="et-EE" sz="3200" b="1" dirty="0">
                <a:solidFill>
                  <a:prstClr val="black"/>
                </a:solidFill>
                <a:latin typeface="Geogrotesque Rg" panose="02000000000000000000" pitchFamily="50" charset="-70"/>
                <a:ea typeface="+mn-ea"/>
                <a:cs typeface="+mn-cs"/>
              </a:rPr>
            </a:br>
            <a:endParaRPr lang="et-EE" sz="3200" b="1" dirty="0">
              <a:latin typeface="Geogrotesque Rg" panose="02000000000000000000" pitchFamily="50" charset="-7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12800"/>
            <a:ext cx="12090400" cy="6045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1499" y="706914"/>
            <a:ext cx="3336838" cy="735502"/>
          </a:xfrm>
          <a:prstGeom prst="ellipse">
            <a:avLst/>
          </a:prstGeom>
          <a:solidFill>
            <a:srgbClr val="C00000">
              <a:alpha val="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rgbClr val="C00000"/>
              </a:solidFill>
              <a:latin typeface="Geogrotesque SmBd" panose="02000000000000000000" pitchFamily="50" charset="-7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34741" y="5674290"/>
            <a:ext cx="2411730" cy="538620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157631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solidFill>
                  <a:srgbClr val="262626"/>
                </a:solidFill>
              </a:rPr>
              <a:t> </a:t>
            </a:r>
            <a:r>
              <a:rPr lang="et-EE" b="1" dirty="0">
                <a:solidFill>
                  <a:srgbClr val="262626"/>
                </a:solidFill>
              </a:rPr>
              <a:t/>
            </a:r>
            <a:br>
              <a:rPr lang="et-EE" b="1" dirty="0">
                <a:solidFill>
                  <a:srgbClr val="262626"/>
                </a:solidFill>
              </a:rPr>
            </a:br>
            <a:endParaRPr lang="et-E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26" y="3485431"/>
            <a:ext cx="7014611" cy="30268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E5-F413-4C74-825A-1E0CAFFE1A55}" type="slidenum">
              <a:rPr lang="et-EE" smtClean="0"/>
              <a:t>12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4"/>
            <a:ext cx="6146916" cy="365125"/>
          </a:xfrm>
        </p:spPr>
        <p:txBody>
          <a:bodyPr/>
          <a:lstStyle/>
          <a:p>
            <a:pPr algn="l"/>
            <a:r>
              <a:rPr lang="et-EE" sz="1600" dirty="0">
                <a:latin typeface="Calibri" panose="020F0502020204030204" pitchFamily="34" charset="0"/>
                <a:cs typeface="Calibri" panose="020F0502020204030204" pitchFamily="34" charset="0"/>
              </a:rPr>
              <a:t>(Postimees, 27.10.2009)</a:t>
            </a:r>
          </a:p>
          <a:p>
            <a:endParaRPr lang="et-E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t-E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5" y="998267"/>
            <a:ext cx="7169579" cy="1397371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6079" y="3970012"/>
            <a:ext cx="5025921" cy="2902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19" y="2430598"/>
            <a:ext cx="7166079" cy="101931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543890" y="1074857"/>
            <a:ext cx="2645433" cy="786255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526613" y="3440594"/>
            <a:ext cx="1419923" cy="364335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74074" y="5337718"/>
            <a:ext cx="1909223" cy="285970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378713" y="5600543"/>
            <a:ext cx="1228480" cy="287302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2098" y="2295013"/>
            <a:ext cx="4917688" cy="132321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166079" y="3596599"/>
            <a:ext cx="5077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600" b="1" i="0" dirty="0" smtClean="0">
                <a:solidFill>
                  <a:srgbClr val="262626"/>
                </a:solidFill>
                <a:effectLst/>
              </a:rPr>
              <a:t>(Virumaa Teataja, 11.04.2022) </a:t>
            </a:r>
            <a:endParaRPr lang="et-EE" sz="1600" b="1" i="0" dirty="0">
              <a:solidFill>
                <a:srgbClr val="262626"/>
              </a:solidFill>
              <a:effectLst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922868" y="3045968"/>
            <a:ext cx="3793904" cy="13322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2794" y="1060055"/>
            <a:ext cx="4943707" cy="84567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185635" y="1849074"/>
            <a:ext cx="2278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b="1" dirty="0" smtClean="0">
                <a:solidFill>
                  <a:srgbClr val="262626"/>
                </a:solidFill>
              </a:rPr>
              <a:t>(</a:t>
            </a:r>
            <a:r>
              <a:rPr lang="et-EE" sz="1600" b="1" dirty="0" smtClean="0">
                <a:solidFill>
                  <a:srgbClr val="262626"/>
                </a:solidFill>
              </a:rPr>
              <a:t>Postimees</a:t>
            </a:r>
            <a:r>
              <a:rPr lang="et-EE" sz="1600" b="1" dirty="0">
                <a:solidFill>
                  <a:srgbClr val="262626"/>
                </a:solidFill>
              </a:rPr>
              <a:t>, 13.04.2023) </a:t>
            </a:r>
            <a:endParaRPr lang="et-EE" sz="16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7185635" y="3317376"/>
            <a:ext cx="81229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0548045" y="1015500"/>
            <a:ext cx="973873" cy="401303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28473" y="263739"/>
            <a:ext cx="110741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3200" dirty="0">
                <a:solidFill>
                  <a:prstClr val="black"/>
                </a:solidFill>
                <a:latin typeface="Geogrotesque SmBd" panose="02000000000000000000" pitchFamily="50" charset="-70"/>
                <a:ea typeface="+mj-ea"/>
                <a:cs typeface="+mj-cs"/>
              </a:rPr>
              <a:t>Näide </a:t>
            </a:r>
            <a:r>
              <a:rPr lang="et-EE" sz="3200" dirty="0" smtClean="0">
                <a:solidFill>
                  <a:prstClr val="black"/>
                </a:solidFill>
                <a:latin typeface="Geogrotesque SmBd" panose="02000000000000000000" pitchFamily="50" charset="-70"/>
                <a:ea typeface="+mj-ea"/>
                <a:cs typeface="+mj-cs"/>
              </a:rPr>
              <a:t>2. </a:t>
            </a:r>
            <a:r>
              <a:rPr lang="et-EE" sz="3200" dirty="0" smtClean="0">
                <a:solidFill>
                  <a:prstClr val="black"/>
                </a:solidFill>
                <a:latin typeface="Geogrotesque SmBd" panose="02000000000000000000" pitchFamily="50" charset="-70"/>
                <a:ea typeface="+mj-ea"/>
                <a:cs typeface="+mj-cs"/>
              </a:rPr>
              <a:t>Mugavusvasted ja terminoloogiline eristamine </a:t>
            </a:r>
            <a:endParaRPr lang="et-EE" sz="3200" dirty="0"/>
          </a:p>
        </p:txBody>
      </p:sp>
      <p:sp>
        <p:nvSpPr>
          <p:cNvPr id="21" name="Oval 20"/>
          <p:cNvSpPr/>
          <p:nvPr/>
        </p:nvSpPr>
        <p:spPr>
          <a:xfrm>
            <a:off x="8325113" y="1239267"/>
            <a:ext cx="973873" cy="401303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40137" y="2531209"/>
            <a:ext cx="732263" cy="287302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325113" y="2514853"/>
            <a:ext cx="973873" cy="303658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24677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31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5" y="5438022"/>
            <a:ext cx="10080000" cy="1416803"/>
          </a:xfrm>
        </p:spPr>
        <p:txBody>
          <a:bodyPr>
            <a:normAutofit/>
          </a:bodyPr>
          <a:lstStyle/>
          <a:p>
            <a:pPr algn="l"/>
            <a:r>
              <a:rPr lang="et-EE" sz="1600" dirty="0" smtClean="0">
                <a:latin typeface="+mn-lt"/>
              </a:rPr>
              <a:t/>
            </a:r>
            <a:br>
              <a:rPr lang="et-EE" sz="1600" dirty="0" smtClean="0">
                <a:latin typeface="+mn-lt"/>
              </a:rPr>
            </a:br>
            <a:r>
              <a:rPr lang="et-EE" sz="1600" dirty="0" smtClean="0">
                <a:latin typeface="+mn-lt"/>
              </a:rPr>
              <a:t/>
            </a:r>
            <a:br>
              <a:rPr lang="et-EE" sz="1600" dirty="0" smtClean="0">
                <a:latin typeface="+mn-lt"/>
              </a:rPr>
            </a:br>
            <a:r>
              <a:rPr lang="et-EE" sz="1600" dirty="0" smtClean="0">
                <a:latin typeface="+mn-lt"/>
              </a:rPr>
              <a:t>(Kaitseväe uudised, 23.03.2023)</a:t>
            </a:r>
            <a:endParaRPr lang="et-EE" sz="1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E5-F413-4C74-825A-1E0CAFFE1A55}" type="slidenum">
              <a:rPr lang="et-EE" smtClean="0"/>
              <a:t>13</a:t>
            </a:fld>
            <a:endParaRPr lang="et-E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3175"/>
            <a:ext cx="12192000" cy="64928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248150" y="2205441"/>
            <a:ext cx="1609725" cy="393236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86200" y="2963802"/>
            <a:ext cx="1247775" cy="384047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24150" y="3990975"/>
            <a:ext cx="1333500" cy="323850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556887" y="5434847"/>
            <a:ext cx="2139314" cy="423028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2949" y="3038475"/>
            <a:ext cx="1200151" cy="309374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261743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471" y="273171"/>
            <a:ext cx="10080000" cy="1019907"/>
          </a:xfrm>
        </p:spPr>
        <p:txBody>
          <a:bodyPr>
            <a:normAutofit fontScale="90000"/>
          </a:bodyPr>
          <a:lstStyle/>
          <a:p>
            <a:r>
              <a:rPr lang="et-EE" dirty="0"/>
              <a:t>Näide </a:t>
            </a:r>
            <a:r>
              <a:rPr lang="et-EE" dirty="0"/>
              <a:t>3</a:t>
            </a:r>
            <a:r>
              <a:rPr lang="et-EE" dirty="0" smtClean="0"/>
              <a:t>. </a:t>
            </a:r>
            <a:r>
              <a:rPr lang="et-EE" dirty="0"/>
              <a:t>T</a:t>
            </a:r>
            <a:r>
              <a:rPr lang="et-EE" dirty="0" smtClean="0"/>
              <a:t>erminoloogiline </a:t>
            </a:r>
            <a:r>
              <a:rPr lang="et-EE" dirty="0" err="1" smtClean="0"/>
              <a:t>üleeristamine</a:t>
            </a:r>
            <a:r>
              <a:rPr lang="et-EE" dirty="0" smtClean="0"/>
              <a:t>, </a:t>
            </a:r>
            <a:br>
              <a:rPr lang="et-EE" dirty="0" smtClean="0"/>
            </a:br>
            <a:r>
              <a:rPr lang="et-EE" dirty="0" smtClean="0"/>
              <a:t>paronüümid ja hägus väljendusviis</a:t>
            </a:r>
            <a:endParaRPr lang="et-EE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529" y="1214556"/>
            <a:ext cx="10270671" cy="5394082"/>
          </a:xfrm>
        </p:spPr>
        <p:txBody>
          <a:bodyPr>
            <a:normAutofit/>
          </a:bodyPr>
          <a:lstStyle/>
          <a:p>
            <a:pPr lvl="0"/>
            <a:r>
              <a:rPr lang="et-EE" sz="2400" dirty="0" smtClean="0">
                <a:solidFill>
                  <a:prstClr val="black"/>
                </a:solidFill>
                <a:latin typeface="+mn-lt"/>
              </a:rPr>
              <a:t>Ingl</a:t>
            </a:r>
            <a:r>
              <a:rPr lang="et-EE" sz="2400" b="1" i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t-EE" sz="2400" b="1" i="1" dirty="0" err="1" smtClean="0">
                <a:solidFill>
                  <a:prstClr val="black"/>
                </a:solidFill>
                <a:latin typeface="+mn-lt"/>
              </a:rPr>
              <a:t>capability</a:t>
            </a:r>
            <a:r>
              <a:rPr lang="et-EE" sz="2400" dirty="0" smtClean="0">
                <a:solidFill>
                  <a:prstClr val="black"/>
                </a:solidFill>
                <a:latin typeface="+mn-lt"/>
              </a:rPr>
              <a:t>,</a:t>
            </a:r>
            <a:r>
              <a:rPr lang="et-EE" sz="2400" i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t-EE" sz="2400" i="1" dirty="0" err="1" smtClean="0">
                <a:solidFill>
                  <a:prstClr val="black"/>
                </a:solidFill>
                <a:latin typeface="+mn-lt"/>
              </a:rPr>
              <a:t>military</a:t>
            </a:r>
            <a:r>
              <a:rPr lang="et-EE" sz="2400" i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t-EE" sz="2400" i="1" dirty="0" err="1" smtClean="0">
                <a:solidFill>
                  <a:prstClr val="black"/>
                </a:solidFill>
                <a:latin typeface="+mn-lt"/>
              </a:rPr>
              <a:t>capability</a:t>
            </a:r>
            <a:endParaRPr lang="et-EE" sz="2400" b="1" i="1" dirty="0" smtClean="0">
              <a:solidFill>
                <a:prstClr val="black"/>
              </a:solidFill>
              <a:latin typeface="+mn-lt"/>
            </a:endParaRPr>
          </a:p>
          <a:p>
            <a:pPr lvl="0"/>
            <a:r>
              <a:rPr lang="et-EE" sz="2400" b="1" i="1" dirty="0" smtClean="0">
                <a:solidFill>
                  <a:prstClr val="black"/>
                </a:solidFill>
                <a:latin typeface="+mn-lt"/>
              </a:rPr>
              <a:t>Võime </a:t>
            </a:r>
            <a:r>
              <a:rPr lang="et-EE" sz="2400" b="1" dirty="0">
                <a:solidFill>
                  <a:prstClr val="black"/>
                </a:solidFill>
                <a:latin typeface="+mn-lt"/>
              </a:rPr>
              <a:t>ja</a:t>
            </a:r>
            <a:r>
              <a:rPr lang="et-EE" sz="2400" b="1" i="1" dirty="0">
                <a:solidFill>
                  <a:prstClr val="black"/>
                </a:solidFill>
                <a:latin typeface="+mn-lt"/>
              </a:rPr>
              <a:t> võimekus</a:t>
            </a:r>
            <a:r>
              <a:rPr lang="et-EE" sz="2400" b="1" dirty="0">
                <a:solidFill>
                  <a:prstClr val="black"/>
                </a:solidFill>
                <a:latin typeface="+mn-lt"/>
              </a:rPr>
              <a:t>: </a:t>
            </a:r>
            <a:r>
              <a:rPr lang="et-EE" sz="2400" b="1" dirty="0" smtClean="0">
                <a:solidFill>
                  <a:prstClr val="black"/>
                </a:solidFill>
                <a:latin typeface="+mn-lt"/>
              </a:rPr>
              <a:t>riigikaitse valdkonna näiteid</a:t>
            </a:r>
          </a:p>
          <a:p>
            <a:pPr lvl="1">
              <a:buFontTx/>
              <a:buChar char="-"/>
            </a:pPr>
            <a:r>
              <a:rPr lang="et-EE" i="1" dirty="0" smtClean="0">
                <a:solidFill>
                  <a:prstClr val="black"/>
                </a:solidFill>
                <a:latin typeface="+mn-lt"/>
              </a:rPr>
              <a:t>tankitõrjeüksuste </a:t>
            </a:r>
            <a:r>
              <a:rPr lang="et-EE" i="1" u="sng" dirty="0" smtClean="0">
                <a:solidFill>
                  <a:prstClr val="black"/>
                </a:solidFill>
                <a:latin typeface="+mn-lt"/>
              </a:rPr>
              <a:t>võimekus</a:t>
            </a:r>
            <a:r>
              <a:rPr lang="et-EE" i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t-EE" dirty="0" smtClean="0">
                <a:solidFill>
                  <a:prstClr val="black"/>
                </a:solidFill>
                <a:latin typeface="+mn-lt"/>
                <a:sym typeface="Symbol" panose="05050102010706020507" pitchFamily="18" charset="2"/>
              </a:rPr>
              <a:t></a:t>
            </a:r>
            <a:r>
              <a:rPr lang="et-EE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t-EE" i="1" dirty="0" smtClean="0">
                <a:solidFill>
                  <a:prstClr val="black"/>
                </a:solidFill>
                <a:latin typeface="+mn-lt"/>
              </a:rPr>
              <a:t>tankitõrjeüksuste</a:t>
            </a:r>
            <a:r>
              <a:rPr lang="et-EE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t-EE" b="1" i="1" u="sng" dirty="0" smtClean="0">
                <a:solidFill>
                  <a:prstClr val="black"/>
                </a:solidFill>
                <a:latin typeface="+mn-lt"/>
              </a:rPr>
              <a:t>lahinguvõime</a:t>
            </a:r>
            <a:r>
              <a:rPr lang="et-EE" dirty="0" smtClean="0">
                <a:solidFill>
                  <a:prstClr val="black"/>
                </a:solidFill>
                <a:latin typeface="+mn-lt"/>
              </a:rPr>
              <a:t>, </a:t>
            </a:r>
          </a:p>
          <a:p>
            <a:pPr marL="457200" lvl="1" indent="0">
              <a:buNone/>
            </a:pPr>
            <a:r>
              <a:rPr lang="et-EE" i="1" dirty="0" smtClean="0">
                <a:solidFill>
                  <a:prstClr val="black"/>
                </a:solidFill>
                <a:latin typeface="+mn-lt"/>
              </a:rPr>
              <a:t>tankitõrjeüksuste</a:t>
            </a:r>
            <a:r>
              <a:rPr lang="et-EE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t-EE" b="1" i="1" u="sng" dirty="0" err="1" smtClean="0">
                <a:solidFill>
                  <a:prstClr val="black"/>
                </a:solidFill>
                <a:latin typeface="+mn-lt"/>
              </a:rPr>
              <a:t>suutvus</a:t>
            </a:r>
            <a:r>
              <a:rPr lang="et-EE" dirty="0" smtClean="0">
                <a:solidFill>
                  <a:prstClr val="black"/>
                </a:solidFill>
                <a:latin typeface="+mn-lt"/>
              </a:rPr>
              <a:t>, </a:t>
            </a:r>
            <a:r>
              <a:rPr lang="et-EE" i="1" dirty="0" smtClean="0">
                <a:solidFill>
                  <a:prstClr val="black"/>
                </a:solidFill>
                <a:latin typeface="+mn-lt"/>
              </a:rPr>
              <a:t>tankitõrjeüksuste </a:t>
            </a:r>
            <a:r>
              <a:rPr lang="et-EE" b="1" i="1" u="sng" dirty="0" smtClean="0">
                <a:solidFill>
                  <a:prstClr val="black"/>
                </a:solidFill>
                <a:latin typeface="+mn-lt"/>
              </a:rPr>
              <a:t>tõhusus</a:t>
            </a:r>
            <a:endParaRPr lang="et-EE" b="1" dirty="0" smtClean="0">
              <a:solidFill>
                <a:prstClr val="black"/>
              </a:solidFill>
              <a:latin typeface="+mn-lt"/>
            </a:endParaRPr>
          </a:p>
          <a:p>
            <a:pPr lvl="1">
              <a:buFontTx/>
              <a:buChar char="-"/>
            </a:pPr>
            <a:r>
              <a:rPr lang="et-EE" i="1" dirty="0" smtClean="0">
                <a:solidFill>
                  <a:prstClr val="black"/>
                </a:solidFill>
                <a:latin typeface="+mn-lt"/>
              </a:rPr>
              <a:t>Venemaa sõjaline </a:t>
            </a:r>
            <a:r>
              <a:rPr lang="et-EE" i="1" u="sng" dirty="0" smtClean="0">
                <a:solidFill>
                  <a:prstClr val="black"/>
                </a:solidFill>
                <a:latin typeface="+mn-lt"/>
              </a:rPr>
              <a:t>võimekus</a:t>
            </a:r>
            <a:r>
              <a:rPr lang="et-EE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t-EE" dirty="0" smtClean="0">
                <a:solidFill>
                  <a:prstClr val="black"/>
                </a:solidFill>
                <a:latin typeface="+mn-lt"/>
                <a:sym typeface="Symbol" panose="05050102010706020507" pitchFamily="18" charset="2"/>
              </a:rPr>
              <a:t></a:t>
            </a:r>
            <a:r>
              <a:rPr lang="et-EE" b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t-EE" b="1" i="1" dirty="0" smtClean="0">
                <a:solidFill>
                  <a:prstClr val="black"/>
                </a:solidFill>
                <a:latin typeface="+mn-lt"/>
              </a:rPr>
              <a:t>Venemaa sõjaline </a:t>
            </a:r>
            <a:r>
              <a:rPr lang="et-EE" b="1" i="1" u="sng" dirty="0" smtClean="0">
                <a:solidFill>
                  <a:prstClr val="black"/>
                </a:solidFill>
                <a:latin typeface="+mn-lt"/>
              </a:rPr>
              <a:t>võimsus</a:t>
            </a:r>
            <a:endParaRPr lang="et-EE" dirty="0" smtClean="0">
              <a:solidFill>
                <a:prstClr val="black"/>
              </a:solidFill>
              <a:latin typeface="+mn-lt"/>
            </a:endParaRPr>
          </a:p>
          <a:p>
            <a:pPr lvl="1">
              <a:buFontTx/>
              <a:buChar char="-"/>
            </a:pPr>
            <a:r>
              <a:rPr lang="et-EE" i="1" dirty="0" smtClean="0">
                <a:solidFill>
                  <a:prstClr val="black"/>
                </a:solidFill>
                <a:latin typeface="+mn-lt"/>
              </a:rPr>
              <a:t>üksuse </a:t>
            </a:r>
            <a:r>
              <a:rPr lang="et-EE" i="1" u="sng" dirty="0" smtClean="0">
                <a:solidFill>
                  <a:prstClr val="black"/>
                </a:solidFill>
                <a:latin typeface="+mn-lt"/>
              </a:rPr>
              <a:t>võimekus</a:t>
            </a:r>
            <a:r>
              <a:rPr lang="et-EE" i="1" dirty="0" smtClean="0">
                <a:solidFill>
                  <a:prstClr val="black"/>
                </a:solidFill>
                <a:latin typeface="+mn-lt"/>
              </a:rPr>
              <a:t> kinnisel maastikul </a:t>
            </a:r>
            <a:r>
              <a:rPr lang="et-EE" i="1" u="sng" dirty="0" smtClean="0">
                <a:solidFill>
                  <a:prstClr val="black"/>
                </a:solidFill>
                <a:latin typeface="+mn-lt"/>
              </a:rPr>
              <a:t>liikumiseks</a:t>
            </a:r>
            <a:r>
              <a:rPr lang="et-EE" i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t-EE" b="1" dirty="0" smtClean="0">
                <a:solidFill>
                  <a:prstClr val="black"/>
                </a:solidFill>
                <a:latin typeface="+mn-lt"/>
                <a:sym typeface="Symbol" panose="05050102010706020507" pitchFamily="18" charset="2"/>
              </a:rPr>
              <a:t> </a:t>
            </a:r>
            <a:r>
              <a:rPr lang="et-EE" dirty="0" smtClean="0">
                <a:solidFill>
                  <a:prstClr val="black"/>
                </a:solidFill>
                <a:latin typeface="+mn-lt"/>
                <a:sym typeface="Symbol" panose="05050102010706020507" pitchFamily="18" charset="2"/>
              </a:rPr>
              <a:t>üksuse </a:t>
            </a:r>
            <a:r>
              <a:rPr lang="et-EE" b="1" u="sng" dirty="0" smtClean="0">
                <a:solidFill>
                  <a:prstClr val="black"/>
                </a:solidFill>
                <a:latin typeface="+mn-lt"/>
                <a:sym typeface="Symbol" panose="05050102010706020507" pitchFamily="18" charset="2"/>
              </a:rPr>
              <a:t>võime liikuda </a:t>
            </a:r>
            <a:r>
              <a:rPr lang="et-EE" dirty="0" smtClean="0">
                <a:solidFill>
                  <a:prstClr val="black"/>
                </a:solidFill>
                <a:latin typeface="+mn-lt"/>
                <a:sym typeface="Symbol" panose="05050102010706020507" pitchFamily="18" charset="2"/>
              </a:rPr>
              <a:t>…</a:t>
            </a:r>
            <a:endParaRPr lang="et-EE" i="1" dirty="0" smtClean="0">
              <a:solidFill>
                <a:prstClr val="black"/>
              </a:solidFill>
              <a:latin typeface="+mn-lt"/>
            </a:endParaRPr>
          </a:p>
          <a:p>
            <a:pPr marL="457200" lvl="1" indent="0">
              <a:buNone/>
            </a:pPr>
            <a:endParaRPr lang="et-EE" dirty="0" smtClean="0">
              <a:solidFill>
                <a:prstClr val="black"/>
              </a:solidFill>
              <a:latin typeface="+mn-lt"/>
            </a:endParaRPr>
          </a:p>
          <a:p>
            <a:pPr marL="457200" lvl="1" indent="0">
              <a:buNone/>
            </a:pPr>
            <a:r>
              <a:rPr lang="et-EE" b="1" dirty="0" smtClean="0">
                <a:solidFill>
                  <a:prstClr val="black"/>
                </a:solidFill>
                <a:latin typeface="+mn-lt"/>
              </a:rPr>
              <a:t>AGA</a:t>
            </a:r>
            <a:r>
              <a:rPr lang="et-EE" b="1" i="1" dirty="0" smtClean="0">
                <a:solidFill>
                  <a:prstClr val="black"/>
                </a:solidFill>
                <a:latin typeface="+mn-lt"/>
              </a:rPr>
              <a:t> ...</a:t>
            </a:r>
          </a:p>
          <a:p>
            <a:pPr lvl="1">
              <a:buFontTx/>
              <a:buChar char="-"/>
            </a:pPr>
            <a:r>
              <a:rPr lang="et-EE" b="1" i="1" dirty="0" smtClean="0">
                <a:solidFill>
                  <a:prstClr val="black"/>
                </a:solidFill>
                <a:latin typeface="+mn-lt"/>
              </a:rPr>
              <a:t>soetame </a:t>
            </a:r>
            <a:r>
              <a:rPr lang="et-EE" b="1" i="1" dirty="0">
                <a:solidFill>
                  <a:prstClr val="black"/>
                </a:solidFill>
                <a:latin typeface="+mn-lt"/>
              </a:rPr>
              <a:t>ballistilised </a:t>
            </a:r>
            <a:r>
              <a:rPr lang="et-EE" b="1" i="1" u="sng" dirty="0">
                <a:solidFill>
                  <a:prstClr val="black"/>
                </a:solidFill>
                <a:latin typeface="+mn-lt"/>
              </a:rPr>
              <a:t>võimekused</a:t>
            </a:r>
            <a:r>
              <a:rPr lang="et-EE" b="1" i="1" dirty="0">
                <a:solidFill>
                  <a:prstClr val="black"/>
                </a:solidFill>
                <a:latin typeface="+mn-lt"/>
              </a:rPr>
              <a:t> </a:t>
            </a:r>
            <a:r>
              <a:rPr lang="et-EE" b="1" dirty="0">
                <a:solidFill>
                  <a:prstClr val="black"/>
                </a:solidFill>
                <a:latin typeface="+mn-lt"/>
                <a:sym typeface="Symbol" panose="05050102010706020507" pitchFamily="18" charset="2"/>
              </a:rPr>
              <a:t></a:t>
            </a:r>
            <a:r>
              <a:rPr lang="et-EE" b="1" i="1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 soetatakse relvi, relvasüsteeme ja </a:t>
            </a:r>
            <a:r>
              <a:rPr lang="et-EE" b="1" i="1" dirty="0" smtClean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lahingumoona </a:t>
            </a:r>
            <a:r>
              <a:rPr lang="et-EE" b="1" dirty="0">
                <a:solidFill>
                  <a:prstClr val="black"/>
                </a:solidFill>
                <a:latin typeface="+mn-lt"/>
                <a:sym typeface="Symbol" panose="05050102010706020507" pitchFamily="18" charset="2"/>
              </a:rPr>
              <a:t> </a:t>
            </a:r>
            <a:r>
              <a:rPr lang="et-EE" b="1" dirty="0" smtClean="0">
                <a:solidFill>
                  <a:prstClr val="black"/>
                </a:solidFill>
                <a:latin typeface="+mn-lt"/>
                <a:sym typeface="Symbol" panose="05050102010706020507" pitchFamily="18" charset="2"/>
              </a:rPr>
              <a:t>...?</a:t>
            </a:r>
            <a:endParaRPr lang="et-EE" b="1" dirty="0">
              <a:solidFill>
                <a:prstClr val="black"/>
              </a:solidFill>
              <a:latin typeface="+mn-lt"/>
            </a:endParaRPr>
          </a:p>
          <a:p>
            <a:pPr lvl="1">
              <a:buFontTx/>
              <a:buChar char="-"/>
            </a:pPr>
            <a:r>
              <a:rPr lang="et-EE" b="1" i="1" dirty="0" smtClean="0">
                <a:solidFill>
                  <a:prstClr val="black"/>
                </a:solidFill>
                <a:latin typeface="+mn-lt"/>
                <a:sym typeface="Symbol" panose="05050102010706020507" pitchFamily="18" charset="2"/>
              </a:rPr>
              <a:t>tuleb </a:t>
            </a:r>
            <a:r>
              <a:rPr lang="et-EE" b="1" i="1" u="sng" dirty="0">
                <a:solidFill>
                  <a:prstClr val="black"/>
                </a:solidFill>
                <a:latin typeface="+mn-lt"/>
                <a:sym typeface="Symbol" panose="05050102010706020507" pitchFamily="18" charset="2"/>
              </a:rPr>
              <a:t>tõsta</a:t>
            </a:r>
            <a:r>
              <a:rPr lang="et-EE" b="1" i="1" dirty="0">
                <a:solidFill>
                  <a:prstClr val="black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t-EE" b="1" i="1" dirty="0" err="1">
                <a:solidFill>
                  <a:prstClr val="black"/>
                </a:solidFill>
                <a:latin typeface="+mn-lt"/>
                <a:sym typeface="Symbol" panose="05050102010706020507" pitchFamily="18" charset="2"/>
              </a:rPr>
              <a:t>riigikaitselisi</a:t>
            </a:r>
            <a:r>
              <a:rPr lang="et-EE" b="1" i="1" dirty="0">
                <a:solidFill>
                  <a:prstClr val="black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t-EE" b="1" i="1" u="sng" dirty="0">
                <a:solidFill>
                  <a:prstClr val="black"/>
                </a:solidFill>
                <a:latin typeface="+mn-lt"/>
                <a:sym typeface="Symbol" panose="05050102010706020507" pitchFamily="18" charset="2"/>
              </a:rPr>
              <a:t>võimekusi</a:t>
            </a:r>
            <a:r>
              <a:rPr lang="et-EE" b="1" dirty="0">
                <a:solidFill>
                  <a:prstClr val="black"/>
                </a:solidFill>
                <a:latin typeface="+mn-lt"/>
                <a:sym typeface="Symbol" panose="05050102010706020507" pitchFamily="18" charset="2"/>
              </a:rPr>
              <a:t>  ...?</a:t>
            </a:r>
          </a:p>
          <a:p>
            <a:pPr lvl="1">
              <a:buFontTx/>
              <a:buChar char="-"/>
            </a:pPr>
            <a:r>
              <a:rPr lang="et-EE" b="1" i="1" dirty="0" smtClean="0">
                <a:solidFill>
                  <a:prstClr val="black"/>
                </a:solidFill>
                <a:latin typeface="+mn-lt"/>
              </a:rPr>
              <a:t>teostatakse </a:t>
            </a:r>
            <a:r>
              <a:rPr lang="et-EE" b="1" i="1" dirty="0">
                <a:solidFill>
                  <a:prstClr val="black"/>
                </a:solidFill>
                <a:latin typeface="+mn-lt"/>
              </a:rPr>
              <a:t>üksuse </a:t>
            </a:r>
            <a:r>
              <a:rPr lang="et-EE" b="1" i="1" u="sng" dirty="0">
                <a:solidFill>
                  <a:prstClr val="black"/>
                </a:solidFill>
                <a:latin typeface="+mn-lt"/>
              </a:rPr>
              <a:t>lahingvõimekuste</a:t>
            </a:r>
            <a:r>
              <a:rPr lang="et-EE" b="1" i="1" dirty="0">
                <a:solidFill>
                  <a:prstClr val="black"/>
                </a:solidFill>
                <a:latin typeface="+mn-lt"/>
              </a:rPr>
              <a:t> analüüsi </a:t>
            </a:r>
            <a:r>
              <a:rPr lang="et-EE" b="1" dirty="0">
                <a:solidFill>
                  <a:prstClr val="black"/>
                </a:solidFill>
                <a:latin typeface="+mn-lt"/>
                <a:sym typeface="Symbol" panose="05050102010706020507" pitchFamily="18" charset="2"/>
              </a:rPr>
              <a:t> </a:t>
            </a:r>
            <a:r>
              <a:rPr lang="et-EE" b="1" dirty="0" smtClean="0">
                <a:solidFill>
                  <a:prstClr val="black"/>
                </a:solidFill>
                <a:latin typeface="+mn-lt"/>
                <a:sym typeface="Symbol" panose="05050102010706020507" pitchFamily="18" charset="2"/>
              </a:rPr>
              <a:t>...?</a:t>
            </a:r>
            <a:endParaRPr lang="et-EE" b="1" dirty="0">
              <a:solidFill>
                <a:prstClr val="black"/>
              </a:solidFill>
              <a:latin typeface="+mn-lt"/>
              <a:sym typeface="Symbol" panose="05050102010706020507" pitchFamily="18" charset="2"/>
            </a:endParaRPr>
          </a:p>
          <a:p>
            <a:pPr lvl="1">
              <a:buFontTx/>
              <a:buChar char="-"/>
            </a:pPr>
            <a:r>
              <a:rPr lang="et-EE" b="1" i="1" dirty="0">
                <a:solidFill>
                  <a:prstClr val="black"/>
                </a:solidFill>
                <a:latin typeface="+mn-lt"/>
              </a:rPr>
              <a:t>e</a:t>
            </a:r>
            <a:r>
              <a:rPr lang="et-EE" b="1" i="1" dirty="0" smtClean="0">
                <a:solidFill>
                  <a:prstClr val="black"/>
                </a:solidFill>
                <a:latin typeface="+mn-lt"/>
              </a:rPr>
              <a:t>nne relvahanget tuleb analüüsida </a:t>
            </a:r>
            <a:r>
              <a:rPr lang="et-EE" b="1" i="1" dirty="0" smtClean="0">
                <a:solidFill>
                  <a:prstClr val="black"/>
                </a:solidFill>
                <a:latin typeface="+mn-lt"/>
              </a:rPr>
              <a:t>MKR </a:t>
            </a:r>
            <a:r>
              <a:rPr lang="et-EE" b="1" i="1" u="sng" dirty="0">
                <a:solidFill>
                  <a:prstClr val="black"/>
                </a:solidFill>
                <a:latin typeface="+mn-lt"/>
              </a:rPr>
              <a:t>võimekusi</a:t>
            </a:r>
            <a:r>
              <a:rPr lang="et-EE" b="1" i="1" dirty="0">
                <a:solidFill>
                  <a:prstClr val="black"/>
                </a:solidFill>
                <a:latin typeface="+mn-lt"/>
              </a:rPr>
              <a:t> </a:t>
            </a:r>
            <a:r>
              <a:rPr lang="et-EE" b="1" dirty="0">
                <a:solidFill>
                  <a:prstClr val="black"/>
                </a:solidFill>
                <a:latin typeface="+mn-lt"/>
                <a:sym typeface="Symbol" panose="05050102010706020507" pitchFamily="18" charset="2"/>
              </a:rPr>
              <a:t> </a:t>
            </a:r>
            <a:r>
              <a:rPr lang="et-EE" b="1" dirty="0" smtClean="0">
                <a:solidFill>
                  <a:prstClr val="black"/>
                </a:solidFill>
                <a:latin typeface="+mn-lt"/>
                <a:sym typeface="Symbol" panose="05050102010706020507" pitchFamily="18" charset="2"/>
              </a:rPr>
              <a:t>...?</a:t>
            </a:r>
            <a:endParaRPr lang="et-EE" b="1" i="1" dirty="0">
              <a:solidFill>
                <a:prstClr val="black"/>
              </a:solidFill>
              <a:latin typeface="+mn-lt"/>
            </a:endParaRPr>
          </a:p>
          <a:p>
            <a:pPr lvl="1">
              <a:buFontTx/>
              <a:buChar char="-"/>
            </a:pPr>
            <a:endParaRPr lang="et-EE" dirty="0">
              <a:solidFill>
                <a:prstClr val="black"/>
              </a:solidFill>
              <a:latin typeface="+mn-lt"/>
              <a:sym typeface="Symbol" panose="05050102010706020507" pitchFamily="18" charset="2"/>
            </a:endParaRPr>
          </a:p>
          <a:p>
            <a:endParaRPr lang="et-EE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E5-F413-4C74-825A-1E0CAFFE1A55}" type="slidenum">
              <a:rPr lang="et-EE" smtClean="0"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9180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179" y="-52458"/>
            <a:ext cx="10309767" cy="697538"/>
          </a:xfrm>
        </p:spPr>
        <p:txBody>
          <a:bodyPr/>
          <a:lstStyle/>
          <a:p>
            <a:r>
              <a:rPr lang="et-EE" i="1" dirty="0"/>
              <a:t>v</a:t>
            </a:r>
            <a:r>
              <a:rPr lang="et-EE" i="1" dirty="0" smtClean="0"/>
              <a:t>õime </a:t>
            </a:r>
            <a:r>
              <a:rPr lang="et-EE" dirty="0" smtClean="0"/>
              <a:t> ja </a:t>
            </a:r>
            <a:r>
              <a:rPr lang="et-EE" i="1" dirty="0" smtClean="0"/>
              <a:t>võimekus</a:t>
            </a:r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5" name="Rectangle 4"/>
          <p:cNvSpPr/>
          <p:nvPr/>
        </p:nvSpPr>
        <p:spPr>
          <a:xfrm>
            <a:off x="1681992" y="645080"/>
            <a:ext cx="9507956" cy="1323439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t-EE" sz="2000" b="1" dirty="0">
                <a:solidFill>
                  <a:prstClr val="black"/>
                </a:solidFill>
                <a:sym typeface="Symbol" panose="05050102010706020507" pitchFamily="18" charset="2"/>
              </a:rPr>
              <a:t>Terminoloogiline eristamine </a:t>
            </a:r>
            <a:r>
              <a:rPr lang="et-EE" sz="2000" dirty="0">
                <a:solidFill>
                  <a:prstClr val="black"/>
                </a:solidFill>
                <a:sym typeface="Symbol" panose="05050102010706020507" pitchFamily="18" charset="2"/>
              </a:rPr>
              <a:t>ja </a:t>
            </a:r>
            <a:r>
              <a:rPr lang="et-EE" sz="2000" b="1" dirty="0">
                <a:solidFill>
                  <a:prstClr val="black"/>
                </a:solidFill>
                <a:sym typeface="Symbol" panose="05050102010706020507" pitchFamily="18" charset="2"/>
              </a:rPr>
              <a:t>terminoloogiline </a:t>
            </a:r>
            <a:r>
              <a:rPr lang="et-EE" sz="2000" b="1" dirty="0" err="1">
                <a:solidFill>
                  <a:prstClr val="black"/>
                </a:solidFill>
                <a:sym typeface="Symbol" panose="05050102010706020507" pitchFamily="18" charset="2"/>
              </a:rPr>
              <a:t>üleeristamine</a:t>
            </a:r>
            <a:r>
              <a:rPr lang="et-EE" sz="2000" b="1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t-EE" sz="2000" dirty="0">
                <a:solidFill>
                  <a:prstClr val="black"/>
                </a:solidFill>
                <a:sym typeface="Symbol" panose="05050102010706020507" pitchFamily="18" charset="2"/>
              </a:rPr>
              <a:t>(diferentsimine ja </a:t>
            </a:r>
            <a:r>
              <a:rPr lang="et-EE" sz="2000" dirty="0" err="1">
                <a:solidFill>
                  <a:prstClr val="black"/>
                </a:solidFill>
                <a:sym typeface="Symbol" panose="05050102010706020507" pitchFamily="18" charset="2"/>
              </a:rPr>
              <a:t>ülediferentsimine</a:t>
            </a:r>
            <a:r>
              <a:rPr lang="et-EE" sz="2000" dirty="0">
                <a:solidFill>
                  <a:prstClr val="black"/>
                </a:solidFill>
                <a:sym typeface="Symbol" panose="05050102010706020507" pitchFamily="18" charset="2"/>
              </a:rPr>
              <a:t>) 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prstClr val="black"/>
                </a:solidFill>
                <a:sym typeface="Symbol" panose="05050102010706020507" pitchFamily="18" charset="2"/>
              </a:rPr>
              <a:t>Vrd </a:t>
            </a:r>
            <a:r>
              <a:rPr lang="et-EE" sz="2000" i="1" dirty="0">
                <a:solidFill>
                  <a:prstClr val="black"/>
                </a:solidFill>
                <a:sym typeface="Symbol" panose="05050102010706020507" pitchFamily="18" charset="2"/>
              </a:rPr>
              <a:t>vaimne võimekus </a:t>
            </a:r>
            <a:r>
              <a:rPr lang="et-EE" sz="2000" dirty="0">
                <a:solidFill>
                  <a:prstClr val="black"/>
                </a:solidFill>
                <a:sym typeface="Symbol" panose="05050102010706020507" pitchFamily="18" charset="2"/>
              </a:rPr>
              <a:t>(‘andekus’), </a:t>
            </a:r>
            <a:r>
              <a:rPr lang="et-EE" sz="2000" i="1" dirty="0">
                <a:solidFill>
                  <a:prstClr val="black"/>
                </a:solidFill>
                <a:sym typeface="Symbol" panose="05050102010706020507" pitchFamily="18" charset="2"/>
              </a:rPr>
              <a:t>vaimse võimekuse mõõtmine, vaimse võimekuse test 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t-EE" sz="2000" dirty="0" smtClean="0">
                <a:solidFill>
                  <a:prstClr val="black"/>
                </a:solidFill>
                <a:sym typeface="Symbol" panose="05050102010706020507" pitchFamily="18" charset="2"/>
              </a:rPr>
              <a:t>Mõtet hägustav</a:t>
            </a:r>
            <a:r>
              <a:rPr lang="et-EE" sz="2000" i="1" dirty="0" smtClean="0">
                <a:solidFill>
                  <a:prstClr val="black"/>
                </a:solidFill>
                <a:sym typeface="Symbol" panose="05050102010706020507" pitchFamily="18" charset="2"/>
              </a:rPr>
              <a:t> võimekus</a:t>
            </a:r>
            <a:r>
              <a:rPr lang="et-EE" sz="2000" dirty="0" smtClean="0">
                <a:solidFill>
                  <a:prstClr val="black"/>
                </a:solidFill>
                <a:sym typeface="Symbol" panose="05050102010706020507" pitchFamily="18" charset="2"/>
              </a:rPr>
              <a:t> on levinud oskuskeelest </a:t>
            </a:r>
            <a:r>
              <a:rPr lang="et-EE" sz="2000" dirty="0" err="1">
                <a:solidFill>
                  <a:prstClr val="black"/>
                </a:solidFill>
                <a:sym typeface="Symbol" panose="05050102010706020507" pitchFamily="18" charset="2"/>
              </a:rPr>
              <a:t>üldkeelde</a:t>
            </a:r>
            <a:r>
              <a:rPr lang="et-EE" sz="2000" dirty="0">
                <a:solidFill>
                  <a:prstClr val="black"/>
                </a:solidFill>
                <a:sym typeface="Symbol" panose="05050102010706020507" pitchFamily="18" charset="2"/>
              </a:rPr>
              <a:t> ja teistesse </a:t>
            </a:r>
            <a:r>
              <a:rPr lang="et-EE" sz="2000" dirty="0" smtClean="0">
                <a:solidFill>
                  <a:prstClr val="black"/>
                </a:solidFill>
                <a:sym typeface="Symbol" panose="05050102010706020507" pitchFamily="18" charset="2"/>
              </a:rPr>
              <a:t>oskuskeeltesse</a:t>
            </a:r>
            <a:endParaRPr lang="et-EE" sz="2000" dirty="0">
              <a:solidFill>
                <a:prstClr val="black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981582"/>
            <a:ext cx="12192000" cy="4876418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2192213" y="4058868"/>
            <a:ext cx="586155" cy="621324"/>
          </a:xfrm>
          <a:prstGeom prst="leftArrow">
            <a:avLst/>
          </a:prstGeom>
          <a:solidFill>
            <a:srgbClr val="C00000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501248" y="4199546"/>
            <a:ext cx="934722" cy="609600"/>
          </a:xfrm>
          <a:prstGeom prst="downArrow">
            <a:avLst/>
          </a:prstGeom>
          <a:solidFill>
            <a:srgbClr val="C00000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30305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469" y="18682"/>
            <a:ext cx="10080000" cy="949567"/>
          </a:xfrm>
        </p:spPr>
        <p:txBody>
          <a:bodyPr>
            <a:normAutofit/>
          </a:bodyPr>
          <a:lstStyle/>
          <a:p>
            <a:pPr algn="l"/>
            <a:r>
              <a:rPr lang="et-EE" dirty="0" smtClean="0"/>
              <a:t>Näide </a:t>
            </a:r>
            <a:r>
              <a:rPr lang="et-EE" dirty="0"/>
              <a:t>4</a:t>
            </a:r>
            <a:r>
              <a:rPr lang="et-EE" dirty="0" smtClean="0"/>
              <a:t>.</a:t>
            </a:r>
            <a:r>
              <a:rPr lang="et-EE" dirty="0" smtClean="0"/>
              <a:t> </a:t>
            </a:r>
            <a:r>
              <a:rPr lang="et-EE" dirty="0" smtClean="0"/>
              <a:t>Morfoloogia ja paronüümid</a:t>
            </a:r>
            <a:endParaRPr lang="et-EE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75904"/>
            <a:ext cx="7090344" cy="4370265"/>
          </a:xfrm>
        </p:spPr>
        <p:txBody>
          <a:bodyPr>
            <a:normAutofit lnSpcReduction="10000"/>
          </a:bodyPr>
          <a:lstStyle/>
          <a:p>
            <a:endParaRPr lang="et-EE" sz="2000" dirty="0" smtClean="0"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t-EE" sz="2000" dirty="0">
                <a:latin typeface="+mn-lt"/>
              </a:rPr>
              <a:t> </a:t>
            </a:r>
            <a:r>
              <a:rPr lang="et-EE" sz="2000" dirty="0" smtClean="0">
                <a:latin typeface="+mn-lt"/>
              </a:rPr>
              <a:t>          </a:t>
            </a:r>
            <a:r>
              <a:rPr lang="et-EE" sz="20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t-E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t-EE" sz="2000" dirty="0" smtClean="0">
                <a:solidFill>
                  <a:prstClr val="black"/>
                </a:solidFill>
                <a:latin typeface="+mn-lt"/>
              </a:rPr>
              <a:t>(</a:t>
            </a:r>
            <a:r>
              <a:rPr lang="et-EE" sz="2000" dirty="0" err="1" smtClean="0">
                <a:solidFill>
                  <a:prstClr val="black"/>
                </a:solidFill>
                <a:latin typeface="+mn-lt"/>
              </a:rPr>
              <a:t>ERRi</a:t>
            </a:r>
            <a:r>
              <a:rPr lang="et-EE" sz="2000" dirty="0" smtClean="0">
                <a:solidFill>
                  <a:prstClr val="black"/>
                </a:solidFill>
                <a:latin typeface="+mn-lt"/>
              </a:rPr>
              <a:t> uudised, 05.04.2023)</a:t>
            </a:r>
            <a:endParaRPr lang="et-EE" sz="2000" u="sng" dirty="0" smtClean="0">
              <a:solidFill>
                <a:srgbClr val="145B63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t-EE" sz="2000" u="sng" dirty="0">
              <a:solidFill>
                <a:srgbClr val="145B63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t-EE" sz="2000" u="sng" dirty="0" smtClean="0">
              <a:solidFill>
                <a:srgbClr val="145B63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t-EE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t-E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t-EE" sz="2000" dirty="0">
                <a:latin typeface="Calibri" panose="020F0502020204030204" pitchFamily="34" charset="0"/>
                <a:cs typeface="Calibri" panose="020F0502020204030204" pitchFamily="34" charset="0"/>
              </a:rPr>
              <a:t>Sõdur, 2021, nr 6</a:t>
            </a:r>
            <a:r>
              <a:rPr lang="et-E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t-E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t-EE" sz="2000" u="sng" dirty="0" smtClean="0">
              <a:solidFill>
                <a:srgbClr val="145B63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t-EE" sz="2000" u="sng" dirty="0">
              <a:solidFill>
                <a:srgbClr val="145B63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t-EE" sz="2000" u="sng" dirty="0" smtClean="0">
              <a:solidFill>
                <a:srgbClr val="145B63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t-EE" sz="2000" u="sng" dirty="0">
              <a:solidFill>
                <a:srgbClr val="145B63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t-EE" sz="2200" dirty="0" smtClean="0">
                <a:latin typeface="+mn-lt"/>
                <a:cs typeface="Calibri" panose="020F0502020204030204" pitchFamily="34" charset="0"/>
              </a:rPr>
              <a:t>(Diplomaatia, august 2021)</a:t>
            </a:r>
            <a:endParaRPr lang="et-EE" sz="2200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23897" y="3584111"/>
            <a:ext cx="5109423" cy="32738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E5-F413-4C74-825A-1E0CAFFE1A55}" type="slidenum">
              <a:rPr lang="et-EE" smtClean="0"/>
              <a:t>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12" y="2539341"/>
            <a:ext cx="5988076" cy="10445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895" y="917186"/>
            <a:ext cx="4734216" cy="112014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464910" y="877926"/>
            <a:ext cx="1307424" cy="527353"/>
          </a:xfrm>
          <a:prstGeom prst="ellipse">
            <a:avLst/>
          </a:prstGeom>
          <a:noFill/>
          <a:ln w="476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7108" y="1036239"/>
            <a:ext cx="5892887" cy="3212812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429250" y="2884936"/>
            <a:ext cx="732881" cy="401189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24" y="4249051"/>
            <a:ext cx="6907976" cy="123194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866775" y="5114924"/>
            <a:ext cx="698120" cy="366074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311459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26881" y="4998262"/>
            <a:ext cx="419386" cy="474389"/>
          </a:xfrm>
          <a:prstGeom prst="rightArrow">
            <a:avLst/>
          </a:prstGeom>
          <a:solidFill>
            <a:srgbClr val="C00000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981415" y="4338244"/>
            <a:ext cx="611890" cy="467512"/>
          </a:xfrm>
          <a:prstGeom prst="downArrow">
            <a:avLst/>
          </a:prstGeom>
          <a:solidFill>
            <a:srgbClr val="C00000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3862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00" y="0"/>
            <a:ext cx="10080000" cy="765110"/>
          </a:xfrm>
        </p:spPr>
        <p:txBody>
          <a:bodyPr>
            <a:normAutofit fontScale="90000"/>
          </a:bodyPr>
          <a:lstStyle/>
          <a:p>
            <a:r>
              <a:rPr lang="et-EE" dirty="0"/>
              <a:t>Näide </a:t>
            </a:r>
            <a:r>
              <a:rPr lang="et-EE" dirty="0" smtClean="0"/>
              <a:t>5</a:t>
            </a:r>
            <a:r>
              <a:rPr lang="et-EE" dirty="0" smtClean="0"/>
              <a:t>. </a:t>
            </a:r>
            <a:r>
              <a:rPr lang="et-EE" dirty="0" smtClean="0"/>
              <a:t>Terminoloogiline eristamine ja paronüümid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E5-F413-4C74-825A-1E0CAFFE1A55}" type="slidenum">
              <a:rPr lang="et-EE" smtClean="0"/>
              <a:t>18</a:t>
            </a:fld>
            <a:endParaRPr lang="et-EE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873" y="831786"/>
            <a:ext cx="9559127" cy="526993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2724050" y="1135780"/>
            <a:ext cx="9625" cy="134753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179870" y="1068404"/>
            <a:ext cx="11229" cy="148229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45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-283031"/>
            <a:ext cx="9659625" cy="1416803"/>
          </a:xfrm>
        </p:spPr>
        <p:txBody>
          <a:bodyPr/>
          <a:lstStyle/>
          <a:p>
            <a:pPr algn="l"/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1474"/>
            <a:ext cx="11136000" cy="51403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sz="2400" dirty="0" smtClean="0">
              <a:latin typeface="+mn-lt"/>
            </a:endParaRPr>
          </a:p>
          <a:p>
            <a:pPr marL="0" indent="0">
              <a:buNone/>
            </a:pPr>
            <a:r>
              <a:rPr lang="et-EE" sz="2400" dirty="0" smtClean="0">
                <a:latin typeface="+mn-lt"/>
              </a:rPr>
              <a:t>(Lõunaeestlane.ee, 22.06.2022)</a:t>
            </a:r>
          </a:p>
          <a:p>
            <a:pPr marL="0" indent="0">
              <a:buNone/>
            </a:pPr>
            <a:endParaRPr lang="et-EE" sz="2200" dirty="0">
              <a:latin typeface="+mn-lt"/>
            </a:endParaRPr>
          </a:p>
          <a:p>
            <a:pPr marL="0" indent="0">
              <a:buNone/>
            </a:pPr>
            <a:endParaRPr lang="et-EE" sz="2200" dirty="0" smtClean="0">
              <a:latin typeface="+mn-lt"/>
            </a:endParaRPr>
          </a:p>
          <a:p>
            <a:pPr marL="0" indent="0">
              <a:buNone/>
            </a:pPr>
            <a:endParaRPr lang="et-EE" sz="2200" dirty="0">
              <a:latin typeface="+mn-lt"/>
            </a:endParaRPr>
          </a:p>
          <a:p>
            <a:pPr marL="0" indent="0">
              <a:buNone/>
            </a:pPr>
            <a:endParaRPr lang="et-EE" sz="2400" dirty="0" smtClean="0">
              <a:latin typeface="+mn-lt"/>
            </a:endParaRPr>
          </a:p>
          <a:p>
            <a:pPr marL="0" indent="0">
              <a:buNone/>
            </a:pPr>
            <a:r>
              <a:rPr lang="et-EE" sz="2400" dirty="0" smtClean="0">
                <a:latin typeface="+mn-lt"/>
              </a:rPr>
              <a:t>(Delfi, 26.04.2023)</a:t>
            </a:r>
          </a:p>
          <a:p>
            <a:pPr marL="0" indent="0">
              <a:buNone/>
            </a:pPr>
            <a:endParaRPr lang="et-EE" sz="2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E5-F413-4C74-825A-1E0CAFFE1A55}" type="slidenum">
              <a:rPr lang="et-EE" smtClean="0"/>
              <a:t>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50" y="24409"/>
            <a:ext cx="11525250" cy="40798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38750" y="2286000"/>
            <a:ext cx="2457449" cy="4648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528430"/>
            <a:ext cx="12192001" cy="182916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867900" y="4864928"/>
            <a:ext cx="2324100" cy="57808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5360638"/>
            <a:ext cx="3022542" cy="65916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265794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296" y="235131"/>
            <a:ext cx="10080000" cy="965200"/>
          </a:xfrm>
        </p:spPr>
        <p:txBody>
          <a:bodyPr>
            <a:normAutofit/>
          </a:bodyPr>
          <a:lstStyle/>
          <a:p>
            <a:r>
              <a:rPr lang="et-EE" sz="4800" dirty="0" smtClean="0">
                <a:solidFill>
                  <a:srgbClr val="002060"/>
                </a:solidFill>
              </a:rPr>
              <a:t>Eesmärk ja uurimisküsimused</a:t>
            </a:r>
            <a:endParaRPr lang="et-EE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036" y="1563619"/>
            <a:ext cx="10259985" cy="5201104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et-EE" sz="32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Eesmärk on heita valgust </a:t>
            </a:r>
            <a:r>
              <a:rPr lang="et-EE" sz="3200" dirty="0" err="1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üld</a:t>
            </a:r>
            <a:r>
              <a:rPr lang="et-EE" sz="32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- ja oskuskeele vahekorrale, </a:t>
            </a:r>
            <a:r>
              <a:rPr lang="et-EE" sz="3200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tuginedes ajakirjandustekstidest </a:t>
            </a:r>
            <a:r>
              <a:rPr lang="et-EE" sz="32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pärit riigikaitsevaldkonna </a:t>
            </a:r>
            <a:r>
              <a:rPr lang="et-EE" sz="3200" dirty="0" smtClean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näidetele</a:t>
            </a:r>
            <a:r>
              <a:rPr lang="et-EE" sz="3200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.  </a:t>
            </a:r>
            <a:endParaRPr lang="et-EE" sz="3200" dirty="0">
              <a:solidFill>
                <a:srgbClr val="002060"/>
              </a:solidFill>
              <a:latin typeface="+mn-lt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t-EE" sz="3200" dirty="0" smtClean="0">
              <a:solidFill>
                <a:srgbClr val="002060"/>
              </a:solidFill>
              <a:latin typeface="+mn-lt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t-EE" sz="3200" b="1" dirty="0" smtClean="0">
                <a:solidFill>
                  <a:srgbClr val="002060"/>
                </a:solidFill>
                <a:latin typeface="+mn-lt"/>
              </a:rPr>
              <a:t>Kaks peamist küsimusteringi </a:t>
            </a:r>
          </a:p>
          <a:p>
            <a:pPr marL="0" indent="0" algn="just">
              <a:spcAft>
                <a:spcPts val="0"/>
              </a:spcAft>
              <a:buNone/>
            </a:pPr>
            <a:endParaRPr lang="et-EE" sz="1100" b="1" dirty="0">
              <a:solidFill>
                <a:srgbClr val="002060"/>
              </a:solidFill>
              <a:latin typeface="+mn-lt"/>
            </a:endParaRPr>
          </a:p>
          <a:p>
            <a:r>
              <a:rPr lang="et-EE" sz="3200" dirty="0" smtClean="0">
                <a:solidFill>
                  <a:srgbClr val="002060"/>
                </a:solidFill>
                <a:latin typeface="+mn-lt"/>
              </a:rPr>
              <a:t>Milliste </a:t>
            </a:r>
            <a:r>
              <a:rPr lang="et-EE" sz="3200" dirty="0">
                <a:solidFill>
                  <a:srgbClr val="002060"/>
                </a:solidFill>
                <a:latin typeface="+mn-lt"/>
              </a:rPr>
              <a:t>riigikaitsevaldkonna </a:t>
            </a:r>
            <a:r>
              <a:rPr lang="et-EE" sz="3200" dirty="0" smtClean="0">
                <a:solidFill>
                  <a:srgbClr val="002060"/>
                </a:solidFill>
                <a:latin typeface="+mn-lt"/>
              </a:rPr>
              <a:t>põhiterminite </a:t>
            </a:r>
            <a:r>
              <a:rPr lang="et-EE" sz="3200" dirty="0">
                <a:solidFill>
                  <a:srgbClr val="002060"/>
                </a:solidFill>
                <a:latin typeface="+mn-lt"/>
              </a:rPr>
              <a:t>kasutus lahkneb </a:t>
            </a:r>
            <a:r>
              <a:rPr lang="et-EE" sz="3200" dirty="0" smtClean="0">
                <a:solidFill>
                  <a:srgbClr val="002060"/>
                </a:solidFill>
                <a:latin typeface="+mn-lt"/>
              </a:rPr>
              <a:t>praegustes Eesti ajakirjandustekstides </a:t>
            </a:r>
            <a:r>
              <a:rPr lang="et-EE" sz="3200" dirty="0">
                <a:solidFill>
                  <a:srgbClr val="002060"/>
                </a:solidFill>
                <a:latin typeface="+mn-lt"/>
              </a:rPr>
              <a:t>oskuskeele normingust ja tavast? </a:t>
            </a:r>
          </a:p>
          <a:p>
            <a:r>
              <a:rPr lang="et-EE" sz="3200" dirty="0">
                <a:solidFill>
                  <a:srgbClr val="002060"/>
                </a:solidFill>
                <a:latin typeface="+mn-lt"/>
              </a:rPr>
              <a:t>Kas ja kuivõrd peaks ajakirjandus- jt avatekstides </a:t>
            </a:r>
            <a:r>
              <a:rPr lang="et-EE" sz="3200" dirty="0" smtClean="0">
                <a:solidFill>
                  <a:srgbClr val="002060"/>
                </a:solidFill>
                <a:latin typeface="+mn-lt"/>
              </a:rPr>
              <a:t>järgitama oskuskeele </a:t>
            </a:r>
            <a:r>
              <a:rPr lang="et-EE" sz="3200" dirty="0" smtClean="0">
                <a:solidFill>
                  <a:srgbClr val="002060"/>
                </a:solidFill>
                <a:latin typeface="+mn-lt"/>
              </a:rPr>
              <a:t>normingut ja </a:t>
            </a:r>
            <a:r>
              <a:rPr lang="et-EE" sz="3200" dirty="0" smtClean="0">
                <a:solidFill>
                  <a:srgbClr val="002060"/>
                </a:solidFill>
                <a:latin typeface="+mn-lt"/>
              </a:rPr>
              <a:t>tavasid? </a:t>
            </a:r>
            <a:endParaRPr lang="et-EE" sz="3200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et-EE" sz="3200" b="1" dirty="0" smtClean="0">
              <a:solidFill>
                <a:srgbClr val="002060"/>
              </a:solidFill>
              <a:latin typeface="+mn-lt"/>
            </a:endParaRPr>
          </a:p>
          <a:p>
            <a:endParaRPr lang="et-EE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E5-F413-4C74-825A-1E0CAFFE1A55}" type="slidenum">
              <a:rPr lang="et-EE" smtClean="0"/>
              <a:t>2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2542" y="6310312"/>
            <a:ext cx="6146916" cy="365125"/>
          </a:xfrm>
        </p:spPr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7254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04" y="182880"/>
            <a:ext cx="10080000" cy="943275"/>
          </a:xfrm>
        </p:spPr>
        <p:txBody>
          <a:bodyPr/>
          <a:lstStyle/>
          <a:p>
            <a:pPr algn="l"/>
            <a:r>
              <a:rPr lang="et-EE" dirty="0"/>
              <a:t>Ü</a:t>
            </a:r>
            <a:r>
              <a:rPr lang="et-EE" dirty="0" smtClean="0"/>
              <a:t>ks viimase aja töövõite </a:t>
            </a:r>
            <a:r>
              <a:rPr lang="et-EE" dirty="0" smtClean="0">
                <a:sym typeface="Wingdings" panose="05000000000000000000" pitchFamily="2" charset="2"/>
              </a:rPr>
              <a:t></a:t>
            </a:r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6304" y="1497630"/>
            <a:ext cx="5424767" cy="4284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641" y="1497630"/>
            <a:ext cx="5157009" cy="428443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94985" y="2790825"/>
            <a:ext cx="3850104" cy="18967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96049" y="3952875"/>
            <a:ext cx="3667695" cy="16954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317699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751" y="-682535"/>
            <a:ext cx="10080000" cy="1416803"/>
          </a:xfrm>
        </p:spPr>
        <p:txBody>
          <a:bodyPr>
            <a:normAutofit/>
          </a:bodyPr>
          <a:lstStyle/>
          <a:p>
            <a:r>
              <a:rPr lang="et-EE" sz="3200" dirty="0"/>
              <a:t>Näide </a:t>
            </a:r>
            <a:r>
              <a:rPr lang="et-EE" sz="3200" dirty="0"/>
              <a:t>6</a:t>
            </a:r>
            <a:r>
              <a:rPr lang="et-EE" sz="3200" dirty="0" smtClean="0"/>
              <a:t>. </a:t>
            </a:r>
            <a:r>
              <a:rPr lang="et-EE" sz="3200" dirty="0"/>
              <a:t>Sünonüümid, kõnekeel ja </a:t>
            </a:r>
            <a:r>
              <a:rPr lang="et-EE" sz="3200" dirty="0" smtClean="0"/>
              <a:t>erialasläng</a:t>
            </a:r>
            <a:endParaRPr lang="et-E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8" y="1907728"/>
            <a:ext cx="11250788" cy="51230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t-EE" dirty="0" smtClean="0">
              <a:latin typeface="+mn-lt"/>
            </a:endParaRPr>
          </a:p>
          <a:p>
            <a:pPr marL="0" indent="0">
              <a:buNone/>
            </a:pPr>
            <a:endParaRPr lang="et-EE" sz="2400" dirty="0" smtClean="0">
              <a:latin typeface="+mn-lt"/>
            </a:endParaRPr>
          </a:p>
          <a:p>
            <a:pPr marL="0" indent="0">
              <a:buNone/>
            </a:pPr>
            <a:r>
              <a:rPr lang="et-EE" sz="2400" dirty="0" smtClean="0">
                <a:latin typeface="+mn-lt"/>
              </a:rPr>
              <a:t>(</a:t>
            </a:r>
            <a:r>
              <a:rPr lang="et-EE" sz="2400" dirty="0" err="1" smtClean="0">
                <a:latin typeface="+mn-lt"/>
              </a:rPr>
              <a:t>Director</a:t>
            </a:r>
            <a:r>
              <a:rPr lang="et-EE" sz="2400" dirty="0" smtClean="0">
                <a:latin typeface="+mn-lt"/>
              </a:rPr>
              <a:t>, 24.04.2023)</a:t>
            </a:r>
          </a:p>
          <a:p>
            <a:pPr marL="0" indent="0">
              <a:buNone/>
            </a:pPr>
            <a:r>
              <a:rPr lang="et-EE" sz="2400" dirty="0">
                <a:latin typeface="+mn-lt"/>
              </a:rPr>
              <a:t>	</a:t>
            </a:r>
            <a:r>
              <a:rPr lang="et-EE" sz="2400" dirty="0" smtClean="0">
                <a:latin typeface="+mn-lt"/>
              </a:rPr>
              <a:t>	</a:t>
            </a:r>
          </a:p>
          <a:p>
            <a:pPr marL="0" indent="0">
              <a:buNone/>
            </a:pPr>
            <a:r>
              <a:rPr lang="et-EE" sz="2400" dirty="0" smtClean="0">
                <a:latin typeface="+mn-lt"/>
              </a:rPr>
              <a:t>					</a:t>
            </a:r>
          </a:p>
          <a:p>
            <a:pPr marL="0" indent="0">
              <a:buNone/>
            </a:pPr>
            <a:endParaRPr lang="et-EE" sz="2400" dirty="0">
              <a:latin typeface="+mn-lt"/>
            </a:endParaRPr>
          </a:p>
          <a:p>
            <a:pPr marL="0" indent="0">
              <a:buNone/>
            </a:pPr>
            <a:endParaRPr lang="et-EE" sz="2400" dirty="0" smtClean="0">
              <a:latin typeface="+mn-lt"/>
            </a:endParaRPr>
          </a:p>
          <a:p>
            <a:pPr marL="0" indent="0">
              <a:buNone/>
            </a:pPr>
            <a:endParaRPr lang="et-EE" sz="2400" dirty="0">
              <a:latin typeface="+mn-lt"/>
            </a:endParaRPr>
          </a:p>
          <a:p>
            <a:pPr marL="0" indent="0">
              <a:buNone/>
            </a:pPr>
            <a:r>
              <a:rPr lang="et-EE" sz="2400" dirty="0" smtClean="0">
                <a:latin typeface="+mn-lt"/>
              </a:rPr>
              <a:t>(Postimees, 24.04.2023)						</a:t>
            </a:r>
            <a:r>
              <a:rPr lang="et-EE" sz="2400" dirty="0">
                <a:latin typeface="+mn-lt"/>
              </a:rPr>
              <a:t>	</a:t>
            </a:r>
            <a:r>
              <a:rPr lang="et-EE" sz="2400" dirty="0" smtClean="0">
                <a:latin typeface="+mn-lt"/>
              </a:rPr>
              <a:t>(Postimees, 15.11.2022)</a:t>
            </a:r>
          </a:p>
          <a:p>
            <a:pPr marL="0" indent="0">
              <a:buNone/>
            </a:pPr>
            <a:endParaRPr lang="et-EE" sz="2400" dirty="0">
              <a:latin typeface="+mn-lt"/>
            </a:endParaRPr>
          </a:p>
          <a:p>
            <a:pPr marL="0" indent="0">
              <a:buNone/>
            </a:pPr>
            <a:endParaRPr lang="et-EE" sz="2400" dirty="0" smtClean="0">
              <a:latin typeface="+mn-lt"/>
            </a:endParaRPr>
          </a:p>
          <a:p>
            <a:pPr marL="0" indent="0">
              <a:buNone/>
            </a:pPr>
            <a:endParaRPr lang="et-EE" sz="2400" dirty="0">
              <a:latin typeface="+mn-lt"/>
            </a:endParaRPr>
          </a:p>
          <a:p>
            <a:pPr marL="0" indent="0">
              <a:buNone/>
            </a:pPr>
            <a:endParaRPr lang="et-EE" sz="2400" dirty="0" smtClean="0">
              <a:latin typeface="+mn-lt"/>
            </a:endParaRPr>
          </a:p>
          <a:p>
            <a:pPr marL="0" indent="0">
              <a:buNone/>
            </a:pPr>
            <a:endParaRPr lang="et-EE" sz="900" dirty="0" smtClean="0">
              <a:latin typeface="+mn-lt"/>
            </a:endParaRPr>
          </a:p>
          <a:p>
            <a:pPr marL="0" indent="0">
              <a:buNone/>
            </a:pPr>
            <a:r>
              <a:rPr lang="et-EE" sz="2400" dirty="0" smtClean="0">
                <a:latin typeface="+mn-lt"/>
              </a:rPr>
              <a:t>(</a:t>
            </a:r>
            <a:r>
              <a:rPr lang="et-EE" sz="2400" dirty="0" err="1">
                <a:latin typeface="+mn-lt"/>
              </a:rPr>
              <a:t>ERRi</a:t>
            </a:r>
            <a:r>
              <a:rPr lang="et-EE" sz="2400" dirty="0">
                <a:latin typeface="+mn-lt"/>
              </a:rPr>
              <a:t> uudised, 17.03.2022) </a:t>
            </a:r>
          </a:p>
          <a:p>
            <a:pPr marL="0" indent="0">
              <a:buNone/>
            </a:pPr>
            <a:endParaRPr lang="et-EE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E5-F413-4C74-825A-1E0CAFFE1A55}" type="slidenum">
              <a:rPr lang="et-EE" smtClean="0"/>
              <a:t>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87987"/>
            <a:ext cx="12143503" cy="1514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224" y="774441"/>
            <a:ext cx="4093029" cy="3942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701181"/>
            <a:ext cx="8050473" cy="1886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67111"/>
            <a:ext cx="8050473" cy="137179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025235" y="952674"/>
            <a:ext cx="1742161" cy="6507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23830" y="3551338"/>
            <a:ext cx="2155372" cy="5602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07976" y="5277416"/>
            <a:ext cx="4417063" cy="7119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894087" y="3520729"/>
            <a:ext cx="1962841" cy="5192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250670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696" y="1847841"/>
            <a:ext cx="10236443" cy="1416803"/>
          </a:xfrm>
        </p:spPr>
        <p:txBody>
          <a:bodyPr>
            <a:normAutofit fontScale="90000"/>
          </a:bodyPr>
          <a:lstStyle/>
          <a:p>
            <a:pPr algn="l"/>
            <a:r>
              <a:rPr lang="et-EE" b="1" dirty="0" smtClean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t-EE" b="1" dirty="0" smtClean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t-EE" b="1" dirty="0" smtClean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t-EE" b="1" dirty="0" smtClean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t-EE" b="1" dirty="0" smtClean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t-EE" b="1" dirty="0" smtClean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t-EE" b="1" dirty="0" smtClean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t-EE" b="1" dirty="0" smtClean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t-EE" b="1" dirty="0" smtClean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t-EE" b="1" dirty="0" smtClean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t-EE" sz="2700" b="1" dirty="0" smtClean="0">
                <a:solidFill>
                  <a:srgbClr val="202122"/>
                </a:solidFill>
                <a:ea typeface="Calibri" panose="020F0502020204030204" pitchFamily="34" charset="0"/>
              </a:rPr>
              <a:t>Heal lapsel (?) nimesid rohkem kui mitu </a:t>
            </a:r>
            <a:br>
              <a:rPr lang="et-EE" sz="2700" b="1" dirty="0" smtClean="0">
                <a:solidFill>
                  <a:srgbClr val="202122"/>
                </a:solidFill>
                <a:ea typeface="Calibri" panose="020F0502020204030204" pitchFamily="34" charset="0"/>
              </a:rPr>
            </a:br>
            <a:r>
              <a:rPr lang="et-EE" sz="2700" b="1" dirty="0" smtClean="0">
                <a:solidFill>
                  <a:srgbClr val="202122"/>
                </a:solidFill>
                <a:ea typeface="Calibri" panose="020F0502020204030204" pitchFamily="34" charset="0"/>
              </a:rPr>
              <a:t/>
            </a:r>
            <a:br>
              <a:rPr lang="et-EE" sz="2700" b="1" dirty="0" smtClean="0">
                <a:solidFill>
                  <a:srgbClr val="202122"/>
                </a:solidFill>
                <a:ea typeface="Calibri" panose="020F0502020204030204" pitchFamily="34" charset="0"/>
              </a:rPr>
            </a:br>
            <a:r>
              <a:rPr lang="et-EE" sz="2700" b="1" i="1" dirty="0" err="1" smtClean="0">
                <a:solidFill>
                  <a:srgbClr val="202122"/>
                </a:solidFill>
                <a:ea typeface="Calibri" panose="020F0502020204030204" pitchFamily="34" charset="0"/>
              </a:rPr>
              <a:t>Kamikaze</a:t>
            </a:r>
            <a:r>
              <a:rPr lang="et-EE" sz="2700" b="1" dirty="0" err="1" smtClean="0">
                <a:solidFill>
                  <a:srgbClr val="202122"/>
                </a:solidFill>
                <a:ea typeface="Calibri" panose="020F0502020204030204" pitchFamily="34" charset="0"/>
              </a:rPr>
              <a:t>-droon</a:t>
            </a:r>
            <a:r>
              <a:rPr lang="et-EE" sz="2700" dirty="0">
                <a:solidFill>
                  <a:srgbClr val="202122"/>
                </a:solidFill>
                <a:ea typeface="Calibri" panose="020F0502020204030204" pitchFamily="34" charset="0"/>
              </a:rPr>
              <a:t>, </a:t>
            </a:r>
            <a:r>
              <a:rPr lang="et-EE" sz="2700" b="1" dirty="0" err="1">
                <a:ea typeface="Calibri" panose="020F0502020204030204" pitchFamily="34" charset="0"/>
              </a:rPr>
              <a:t>enesetapudroon</a:t>
            </a:r>
            <a:r>
              <a:rPr lang="et-EE" sz="2700" b="1" dirty="0">
                <a:ea typeface="Calibri" panose="020F0502020204030204" pitchFamily="34" charset="0"/>
              </a:rPr>
              <a:t>, </a:t>
            </a:r>
            <a:r>
              <a:rPr lang="et-EE" sz="2700" b="1" dirty="0" err="1">
                <a:ea typeface="Calibri" panose="020F0502020204030204" pitchFamily="34" charset="0"/>
              </a:rPr>
              <a:t>suitsiididroon</a:t>
            </a:r>
            <a:r>
              <a:rPr lang="et-EE" sz="2700" b="1" dirty="0">
                <a:ea typeface="Calibri" panose="020F0502020204030204" pitchFamily="34" charset="0"/>
              </a:rPr>
              <a:t>, </a:t>
            </a:r>
            <a:r>
              <a:rPr lang="et-EE" sz="2700" b="1" dirty="0" err="1">
                <a:ea typeface="Calibri" panose="020F0502020204030204" pitchFamily="34" charset="0"/>
              </a:rPr>
              <a:t>tapjadroon</a:t>
            </a:r>
            <a:r>
              <a:rPr lang="et-EE" sz="2700" b="1" dirty="0">
                <a:ea typeface="Calibri" panose="020F0502020204030204" pitchFamily="34" charset="0"/>
              </a:rPr>
              <a:t>, hulkuv </a:t>
            </a:r>
            <a:r>
              <a:rPr lang="et-EE" sz="2700" b="1" dirty="0" err="1">
                <a:ea typeface="Calibri" panose="020F0502020204030204" pitchFamily="34" charset="0"/>
              </a:rPr>
              <a:t>droon</a:t>
            </a:r>
            <a:r>
              <a:rPr lang="et-EE" sz="2700" b="1" dirty="0">
                <a:ea typeface="Calibri" panose="020F0502020204030204" pitchFamily="34" charset="0"/>
              </a:rPr>
              <a:t>, </a:t>
            </a:r>
            <a:r>
              <a:rPr lang="et-EE" sz="2700" b="1" dirty="0" err="1">
                <a:solidFill>
                  <a:srgbClr val="202122"/>
                </a:solidFill>
                <a:ea typeface="Calibri" panose="020F0502020204030204" pitchFamily="34" charset="0"/>
              </a:rPr>
              <a:t>hulkurdroon</a:t>
            </a:r>
            <a:r>
              <a:rPr lang="et-EE" sz="2700" dirty="0">
                <a:solidFill>
                  <a:srgbClr val="202122"/>
                </a:solidFill>
                <a:ea typeface="Calibri" panose="020F0502020204030204" pitchFamily="34" charset="0"/>
              </a:rPr>
              <a:t>, </a:t>
            </a:r>
            <a:r>
              <a:rPr lang="et-EE" sz="2700" b="1" dirty="0">
                <a:ea typeface="Calibri" panose="020F0502020204030204" pitchFamily="34" charset="0"/>
              </a:rPr>
              <a:t>luusiv laskemoon, </a:t>
            </a:r>
            <a:r>
              <a:rPr lang="et-EE" sz="2700" b="1" dirty="0" err="1">
                <a:ea typeface="Calibri" panose="020F0502020204030204" pitchFamily="34" charset="0"/>
              </a:rPr>
              <a:t>luuserdav</a:t>
            </a:r>
            <a:r>
              <a:rPr lang="et-EE" sz="2700" b="1" dirty="0">
                <a:ea typeface="Calibri" panose="020F0502020204030204" pitchFamily="34" charset="0"/>
              </a:rPr>
              <a:t> </a:t>
            </a:r>
            <a:r>
              <a:rPr lang="et-EE" sz="2700" b="1" dirty="0" err="1">
                <a:ea typeface="Calibri" panose="020F0502020204030204" pitchFamily="34" charset="0"/>
              </a:rPr>
              <a:t>droon</a:t>
            </a:r>
            <a:r>
              <a:rPr lang="et-EE" sz="2700" b="1" dirty="0">
                <a:ea typeface="Calibri" panose="020F0502020204030204" pitchFamily="34" charset="0"/>
              </a:rPr>
              <a:t>, </a:t>
            </a:r>
            <a:r>
              <a:rPr lang="et-EE" sz="2700" b="1" dirty="0">
                <a:solidFill>
                  <a:srgbClr val="202122"/>
                </a:solidFill>
                <a:ea typeface="Calibri" panose="020F0502020204030204" pitchFamily="34" charset="0"/>
              </a:rPr>
              <a:t>kaaberdav laskemoon </a:t>
            </a:r>
            <a:r>
              <a:rPr lang="et-EE" sz="2700" b="1" dirty="0" smtClean="0">
                <a:ea typeface="Calibri" panose="020F0502020204030204" pitchFamily="34" charset="0"/>
              </a:rPr>
              <a:t>... </a:t>
            </a:r>
            <a:r>
              <a:rPr lang="et-EE" sz="2700" dirty="0" smtClean="0">
                <a:ea typeface="Calibri" panose="020F0502020204030204" pitchFamily="34" charset="0"/>
              </a:rPr>
              <a:t>(vrd ingl </a:t>
            </a:r>
            <a:r>
              <a:rPr lang="et-EE" sz="2700" i="1" dirty="0" smtClean="0">
                <a:ea typeface="Calibri" panose="020F0502020204030204" pitchFamily="34" charset="0"/>
              </a:rPr>
              <a:t>loitering </a:t>
            </a:r>
            <a:r>
              <a:rPr lang="et-EE" sz="2700" i="1" dirty="0" err="1" smtClean="0">
                <a:ea typeface="Calibri" panose="020F0502020204030204" pitchFamily="34" charset="0"/>
              </a:rPr>
              <a:t>munition</a:t>
            </a:r>
            <a:r>
              <a:rPr lang="et-EE" sz="2700" dirty="0" smtClean="0">
                <a:ea typeface="Calibri" panose="020F0502020204030204" pitchFamily="34" charset="0"/>
              </a:rPr>
              <a:t>)</a:t>
            </a:r>
            <a:r>
              <a:rPr lang="et-EE" sz="2700" dirty="0">
                <a:ea typeface="Calibri" panose="020F0502020204030204" pitchFamily="34" charset="0"/>
              </a:rPr>
              <a:t/>
            </a:r>
            <a:br>
              <a:rPr lang="et-EE" sz="2700" dirty="0">
                <a:ea typeface="Calibri" panose="020F0502020204030204" pitchFamily="34" charset="0"/>
              </a:rPr>
            </a:br>
            <a:r>
              <a:rPr lang="et-EE" sz="2700" dirty="0" smtClean="0">
                <a:ea typeface="Calibri" panose="020F0502020204030204" pitchFamily="34" charset="0"/>
              </a:rPr>
              <a:t/>
            </a:r>
            <a:br>
              <a:rPr lang="et-EE" sz="2700" dirty="0" smtClean="0">
                <a:ea typeface="Calibri" panose="020F0502020204030204" pitchFamily="34" charset="0"/>
              </a:rPr>
            </a:br>
            <a:r>
              <a:rPr lang="et-EE" b="1" i="1" dirty="0" smtClean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t-EE" b="1" i="1" dirty="0" smtClean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8370" y="2241872"/>
            <a:ext cx="5935091" cy="4361566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t-EE" sz="2400" b="1" dirty="0" err="1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Vikipeedia</a:t>
            </a:r>
            <a:r>
              <a:rPr lang="et-EE" sz="2400" b="1" dirty="0">
                <a:solidFill>
                  <a:srgbClr val="2021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näide</a:t>
            </a:r>
            <a:endParaRPr lang="et-EE" sz="2400" b="1" i="1" dirty="0" smtClean="0">
              <a:solidFill>
                <a:srgbClr val="202122"/>
              </a:solidFill>
              <a:latin typeface="+mn-lt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t-EE" sz="2400" b="1" i="1" dirty="0" err="1" smtClean="0">
                <a:solidFill>
                  <a:srgbClr val="202122"/>
                </a:solidFill>
                <a:latin typeface="+mn-lt"/>
                <a:ea typeface="Calibri" panose="020F0502020204030204" pitchFamily="34" charset="0"/>
              </a:rPr>
              <a:t>Kamikaze</a:t>
            </a:r>
            <a:r>
              <a:rPr lang="et-EE" sz="2400" b="1" dirty="0" err="1" smtClean="0">
                <a:solidFill>
                  <a:srgbClr val="202122"/>
                </a:solidFill>
                <a:latin typeface="+mn-lt"/>
                <a:ea typeface="Calibri" panose="020F0502020204030204" pitchFamily="34" charset="0"/>
              </a:rPr>
              <a:t>-droon</a:t>
            </a:r>
            <a:r>
              <a:rPr lang="et-EE" sz="2400" dirty="0">
                <a:solidFill>
                  <a:srgbClr val="202122"/>
                </a:solidFill>
                <a:latin typeface="+mn-lt"/>
                <a:ea typeface="Calibri" panose="020F0502020204030204" pitchFamily="34" charset="0"/>
              </a:rPr>
              <a:t> (tuntud ka kui </a:t>
            </a:r>
            <a:r>
              <a:rPr lang="et-EE" sz="2400" b="1" dirty="0" err="1">
                <a:solidFill>
                  <a:srgbClr val="202122"/>
                </a:solidFill>
                <a:latin typeface="+mn-lt"/>
                <a:ea typeface="Calibri" panose="020F0502020204030204" pitchFamily="34" charset="0"/>
              </a:rPr>
              <a:t>hulkurdroon</a:t>
            </a:r>
            <a:r>
              <a:rPr lang="et-EE" sz="2400" dirty="0">
                <a:solidFill>
                  <a:srgbClr val="202122"/>
                </a:solidFill>
                <a:latin typeface="+mn-lt"/>
                <a:ea typeface="Calibri" panose="020F0502020204030204" pitchFamily="34" charset="0"/>
              </a:rPr>
              <a:t> või </a:t>
            </a:r>
            <a:r>
              <a:rPr lang="et-EE" sz="2400" b="1" dirty="0">
                <a:solidFill>
                  <a:srgbClr val="202122"/>
                </a:solidFill>
                <a:latin typeface="+mn-lt"/>
                <a:ea typeface="Calibri" panose="020F0502020204030204" pitchFamily="34" charset="0"/>
              </a:rPr>
              <a:t>kaaberdav laskemoon</a:t>
            </a:r>
            <a:r>
              <a:rPr lang="et-EE" sz="2400" dirty="0">
                <a:solidFill>
                  <a:srgbClr val="202122"/>
                </a:solidFill>
                <a:latin typeface="+mn-lt"/>
                <a:ea typeface="Calibri" panose="020F0502020204030204" pitchFamily="34" charset="0"/>
              </a:rPr>
              <a:t>) on maal või õhus asuvast </a:t>
            </a:r>
            <a:r>
              <a:rPr lang="et-EE" sz="2400" dirty="0" smtClean="0">
                <a:latin typeface="+mn-lt"/>
                <a:ea typeface="Calibri" panose="020F0502020204030204" pitchFamily="34" charset="0"/>
              </a:rPr>
              <a:t>laskeseadeldisest</a:t>
            </a:r>
            <a:r>
              <a:rPr lang="et-EE" sz="2400" dirty="0" smtClean="0">
                <a:solidFill>
                  <a:srgbClr val="202122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t-EE" sz="2400" dirty="0">
                <a:solidFill>
                  <a:srgbClr val="202122"/>
                </a:solidFill>
                <a:latin typeface="+mn-lt"/>
                <a:ea typeface="Calibri" panose="020F0502020204030204" pitchFamily="34" charset="0"/>
              </a:rPr>
              <a:t>valla </a:t>
            </a:r>
            <a:r>
              <a:rPr lang="et-EE" sz="2400" dirty="0" smtClean="0">
                <a:solidFill>
                  <a:srgbClr val="202122"/>
                </a:solidFill>
                <a:latin typeface="+mn-lt"/>
                <a:ea typeface="Calibri" panose="020F0502020204030204" pitchFamily="34" charset="0"/>
              </a:rPr>
              <a:t>päästetav </a:t>
            </a:r>
            <a:r>
              <a:rPr lang="et-EE" sz="2400" dirty="0" err="1" smtClean="0">
                <a:solidFill>
                  <a:srgbClr val="202122"/>
                </a:solidFill>
                <a:latin typeface="+mn-lt"/>
                <a:ea typeface="Calibri" panose="020F0502020204030204" pitchFamily="34" charset="0"/>
              </a:rPr>
              <a:t>droonilaadne</a:t>
            </a:r>
            <a:r>
              <a:rPr lang="et-EE" sz="2400" dirty="0">
                <a:solidFill>
                  <a:srgbClr val="202122"/>
                </a:solidFill>
                <a:latin typeface="+mn-lt"/>
                <a:ea typeface="Calibri" panose="020F0502020204030204" pitchFamily="34" charset="0"/>
              </a:rPr>
              <a:t> </a:t>
            </a:r>
            <a:r>
              <a:rPr lang="et-EE" sz="2400" u="sng" dirty="0" smtClean="0">
                <a:solidFill>
                  <a:srgbClr val="0645AD"/>
                </a:solidFill>
                <a:latin typeface="+mn-lt"/>
                <a:ea typeface="Calibri" panose="020F0502020204030204" pitchFamily="34" charset="0"/>
                <a:hlinkClick r:id="rId3" tooltip="Laskemoon"/>
              </a:rPr>
              <a:t>laskemoon</a:t>
            </a:r>
            <a:r>
              <a:rPr lang="et-EE" sz="2400" dirty="0">
                <a:solidFill>
                  <a:srgbClr val="202122"/>
                </a:solidFill>
                <a:latin typeface="+mn-lt"/>
                <a:ea typeface="Calibri" panose="020F0502020204030204" pitchFamily="34" charset="0"/>
              </a:rPr>
              <a:t>, õhuruumis kasutatav relvasüsteemi liik, mille puhul laskemoon kaaberdab (ootab passiivselt) mõnda aega sihtmärgi ümbruses ja ründab alles siis, kui sihtmärk on leitud. </a:t>
            </a:r>
            <a:r>
              <a:rPr lang="et-EE" sz="2400" dirty="0" smtClean="0">
                <a:solidFill>
                  <a:srgbClr val="202122"/>
                </a:solidFill>
                <a:latin typeface="+mn-lt"/>
                <a:ea typeface="Calibri" panose="020F0502020204030204" pitchFamily="34" charset="0"/>
              </a:rPr>
              <a:t>(</a:t>
            </a:r>
            <a:r>
              <a:rPr lang="et-EE" sz="2400" dirty="0" err="1" smtClean="0">
                <a:solidFill>
                  <a:srgbClr val="202122"/>
                </a:solidFill>
                <a:latin typeface="+mn-lt"/>
                <a:ea typeface="Calibri" panose="020F0502020204030204" pitchFamily="34" charset="0"/>
              </a:rPr>
              <a:t>Vikipeedia</a:t>
            </a:r>
            <a:r>
              <a:rPr lang="et-EE" sz="2400" dirty="0" smtClean="0">
                <a:solidFill>
                  <a:srgbClr val="202122"/>
                </a:solidFill>
                <a:latin typeface="+mn-lt"/>
                <a:ea typeface="Calibri" panose="020F0502020204030204" pitchFamily="34" charset="0"/>
              </a:rPr>
              <a:t>, kuni </a:t>
            </a:r>
            <a:r>
              <a:rPr lang="et-EE" sz="2400" dirty="0">
                <a:solidFill>
                  <a:srgbClr val="202122"/>
                </a:solidFill>
                <a:latin typeface="+mn-lt"/>
                <a:ea typeface="Calibri" panose="020F0502020204030204" pitchFamily="34" charset="0"/>
              </a:rPr>
              <a:t>20.10.2022</a:t>
            </a:r>
            <a:r>
              <a:rPr lang="et-EE" sz="2400" dirty="0" smtClean="0">
                <a:solidFill>
                  <a:srgbClr val="202122"/>
                </a:solidFill>
                <a:latin typeface="+mn-lt"/>
                <a:ea typeface="Calibri" panose="020F0502020204030204" pitchFamily="34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endParaRPr lang="et-EE" sz="2400" dirty="0" smtClean="0">
              <a:solidFill>
                <a:srgbClr val="202122"/>
              </a:solidFill>
              <a:latin typeface="+mn-lt"/>
              <a:ea typeface="Calibri" panose="020F0502020204030204" pitchFamily="34" charset="0"/>
            </a:endParaRPr>
          </a:p>
          <a:p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E5-F413-4C74-825A-1E0CAFFE1A55}" type="slidenum">
              <a:rPr lang="et-EE" smtClean="0"/>
              <a:t>22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43461" y="2241872"/>
            <a:ext cx="5431327" cy="409803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75915" y="3710643"/>
            <a:ext cx="1495425" cy="4156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81350" y="3338253"/>
            <a:ext cx="2266950" cy="39403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32019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219" y="205862"/>
            <a:ext cx="9512473" cy="1163780"/>
          </a:xfrm>
        </p:spPr>
        <p:txBody>
          <a:bodyPr>
            <a:normAutofit/>
          </a:bodyPr>
          <a:lstStyle/>
          <a:p>
            <a:pPr algn="l"/>
            <a:r>
              <a:rPr lang="et-EE" sz="3200" dirty="0" smtClean="0"/>
              <a:t>Võrdluseks ...</a:t>
            </a:r>
            <a:br>
              <a:rPr lang="et-EE" sz="3200" dirty="0" smtClean="0"/>
            </a:br>
            <a:endParaRPr lang="et-E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584" y="2007119"/>
            <a:ext cx="11716831" cy="5648055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et-EE" b="1" i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t-EE" b="1" i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t-EE" b="1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t-EE" b="1" i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t-EE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t-EE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 	</a:t>
            </a:r>
            <a:r>
              <a:rPr lang="et-EE" sz="2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t-EE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      (</a:t>
            </a:r>
            <a:r>
              <a:rPr lang="et-EE" sz="24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Vikipeedia</a:t>
            </a:r>
            <a:r>
              <a:rPr lang="et-EE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, 24.04.2023)</a:t>
            </a:r>
          </a:p>
          <a:p>
            <a:pPr marL="0" indent="0">
              <a:spcAft>
                <a:spcPts val="0"/>
              </a:spcAft>
              <a:buNone/>
            </a:pPr>
            <a:endParaRPr lang="et-EE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8232" y="6492874"/>
            <a:ext cx="3022542" cy="365125"/>
          </a:xfrm>
        </p:spPr>
        <p:txBody>
          <a:bodyPr/>
          <a:lstStyle/>
          <a:p>
            <a:fld id="{8FB841E5-F413-4C74-825A-1E0CAFFE1A55}" type="slidenum">
              <a:rPr lang="et-EE" sz="1800" smtClean="0"/>
              <a:t>23</a:t>
            </a:fld>
            <a:endParaRPr lang="et-EE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1200466"/>
            <a:ext cx="10648949" cy="32841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5964" y="4484583"/>
            <a:ext cx="4038058" cy="224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839574" cy="914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999" y="1"/>
            <a:ext cx="10783575" cy="1416803"/>
          </a:xfrm>
        </p:spPr>
        <p:txBody>
          <a:bodyPr/>
          <a:lstStyle/>
          <a:p>
            <a:endParaRPr lang="et-E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4528"/>
            <a:ext cx="11839575" cy="594347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55999" y="2197853"/>
            <a:ext cx="3696975" cy="421522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0667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565" y="0"/>
            <a:ext cx="10080000" cy="1416803"/>
          </a:xfrm>
        </p:spPr>
        <p:txBody>
          <a:bodyPr>
            <a:normAutofit fontScale="90000"/>
          </a:bodyPr>
          <a:lstStyle/>
          <a:p>
            <a:r>
              <a:rPr lang="et-EE" dirty="0" smtClean="0">
                <a:solidFill>
                  <a:prstClr val="black"/>
                </a:solidFill>
              </a:rPr>
              <a:t>Lõpetuseks üks lustakaskurblik näide elust enesest:</a:t>
            </a:r>
            <a:r>
              <a:rPr lang="et-EE" dirty="0">
                <a:solidFill>
                  <a:prstClr val="black"/>
                </a:solidFill>
              </a:rPr>
              <a:t/>
            </a:r>
            <a:br>
              <a:rPr lang="et-EE" dirty="0">
                <a:solidFill>
                  <a:prstClr val="black"/>
                </a:solidFill>
              </a:rPr>
            </a:br>
            <a:r>
              <a:rPr lang="et-EE" sz="4800" dirty="0">
                <a:solidFill>
                  <a:prstClr val="black"/>
                </a:solidFill>
              </a:rPr>
              <a:t>m</a:t>
            </a:r>
            <a:r>
              <a:rPr lang="et-EE" sz="4800" dirty="0" smtClean="0">
                <a:solidFill>
                  <a:prstClr val="black"/>
                </a:solidFill>
              </a:rPr>
              <a:t>issiooni </a:t>
            </a:r>
            <a:r>
              <a:rPr lang="et-EE" sz="4800" dirty="0">
                <a:solidFill>
                  <a:prstClr val="black"/>
                </a:solidFill>
              </a:rPr>
              <a:t>juhtimine?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8433" y="1297420"/>
            <a:ext cx="5749750" cy="5453555"/>
          </a:xfrm>
        </p:spPr>
        <p:txBody>
          <a:bodyPr>
            <a:normAutofit fontScale="92500" lnSpcReduction="20000"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t-EE" dirty="0">
                <a:latin typeface="Calibri" panose="020F0502020204030204" pitchFamily="34" charset="0"/>
                <a:cs typeface="Calibri" panose="020F0502020204030204" pitchFamily="34" charset="0"/>
              </a:rPr>
              <a:t>„„Näiteks missiooni juhtimine, mis tähendab, et sa ütled sõduritele, miks nad võitlevad ja mida nad peavad saavutama, ning jätad siis asja madalaimale taktikalisele tasemele,“ kirjeldas </a:t>
            </a:r>
            <a:r>
              <a:rPr lang="et-EE" dirty="0" err="1">
                <a:latin typeface="Calibri" panose="020F0502020204030204" pitchFamily="34" charset="0"/>
                <a:cs typeface="Calibri" panose="020F0502020204030204" pitchFamily="34" charset="0"/>
              </a:rPr>
              <a:t>Bauer</a:t>
            </a:r>
            <a:r>
              <a:rPr lang="et-EE" dirty="0">
                <a:latin typeface="Calibri" panose="020F0502020204030204" pitchFamily="34" charset="0"/>
                <a:cs typeface="Calibri" panose="020F0502020204030204" pitchFamily="34" charset="0"/>
              </a:rPr>
              <a:t>.“ (Postimees, 17.09.2022)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t-E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t-E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t-EE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</a:pPr>
            <a:endParaRPr lang="et-EE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t-E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(Postimees, 10.10.2022)</a:t>
            </a:r>
            <a:endParaRPr lang="et-EE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</a:pPr>
            <a:endParaRPr lang="et-EE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t-E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Vrd juhtimispõhimõte </a:t>
            </a:r>
            <a:r>
              <a:rPr lang="et-EE" sz="2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ülesandekeskne </a:t>
            </a:r>
            <a:r>
              <a:rPr lang="et-EE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juhtimine </a:t>
            </a:r>
            <a:r>
              <a:rPr lang="et-E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(ingl </a:t>
            </a:r>
            <a:r>
              <a:rPr lang="et-EE" sz="2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mission</a:t>
            </a:r>
            <a:r>
              <a:rPr lang="et-EE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sz="2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command</a:t>
            </a:r>
            <a:r>
              <a:rPr lang="et-EE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t-E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sks</a:t>
            </a:r>
            <a:r>
              <a:rPr lang="et-EE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t-EE" sz="2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Auftragstaktik</a:t>
            </a:r>
            <a:r>
              <a:rPr lang="et-EE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vt </a:t>
            </a:r>
            <a:r>
              <a:rPr lang="et-EE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Militerm</a:t>
            </a:r>
            <a:endParaRPr lang="et-EE" sz="2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53051" y="1297420"/>
            <a:ext cx="5738949" cy="545355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E5-F413-4C74-825A-1E0CAFFE1A55}" type="slidenum">
              <a:rPr lang="et-EE" smtClean="0"/>
              <a:t>25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896371" y="6439362"/>
            <a:ext cx="6146916" cy="365125"/>
          </a:xfrm>
        </p:spPr>
        <p:txBody>
          <a:bodyPr/>
          <a:lstStyle/>
          <a:p>
            <a:endParaRPr lang="et-EE" dirty="0"/>
          </a:p>
        </p:txBody>
      </p:sp>
      <p:sp>
        <p:nvSpPr>
          <p:cNvPr id="9" name="Oval 8"/>
          <p:cNvSpPr/>
          <p:nvPr/>
        </p:nvSpPr>
        <p:spPr>
          <a:xfrm>
            <a:off x="2675815" y="1324699"/>
            <a:ext cx="2795144" cy="44363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32061"/>
            <a:ext cx="6963541" cy="107806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002700" y="3580225"/>
            <a:ext cx="2693042" cy="62275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311751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E5-F413-4C74-825A-1E0CAFFE1A55}" type="slidenum">
              <a:rPr lang="et-EE" smtClean="0"/>
              <a:t>26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Oval 5"/>
          <p:cNvSpPr/>
          <p:nvPr/>
        </p:nvSpPr>
        <p:spPr>
          <a:xfrm>
            <a:off x="1491377" y="536448"/>
            <a:ext cx="9850322" cy="5918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Oval 6"/>
          <p:cNvSpPr/>
          <p:nvPr/>
        </p:nvSpPr>
        <p:spPr>
          <a:xfrm>
            <a:off x="3743896" y="1801635"/>
            <a:ext cx="5165619" cy="340500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8" name="Oval 7"/>
          <p:cNvSpPr/>
          <p:nvPr/>
        </p:nvSpPr>
        <p:spPr>
          <a:xfrm>
            <a:off x="4250124" y="2372198"/>
            <a:ext cx="4197454" cy="2272953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9" name="Oval 8"/>
          <p:cNvSpPr/>
          <p:nvPr/>
        </p:nvSpPr>
        <p:spPr>
          <a:xfrm>
            <a:off x="5353381" y="3010396"/>
            <a:ext cx="1872234" cy="9326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Oval 9"/>
          <p:cNvSpPr/>
          <p:nvPr/>
        </p:nvSpPr>
        <p:spPr>
          <a:xfrm>
            <a:off x="-13843" y="2505449"/>
            <a:ext cx="2388222" cy="9326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Oval 10"/>
          <p:cNvSpPr/>
          <p:nvPr/>
        </p:nvSpPr>
        <p:spPr>
          <a:xfrm>
            <a:off x="1422368" y="5585228"/>
            <a:ext cx="2688336" cy="10952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2" name="Oval 11"/>
          <p:cNvSpPr/>
          <p:nvPr/>
        </p:nvSpPr>
        <p:spPr>
          <a:xfrm>
            <a:off x="8683752" y="5344614"/>
            <a:ext cx="3016853" cy="12482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3" name="Oval 12"/>
          <p:cNvSpPr/>
          <p:nvPr/>
        </p:nvSpPr>
        <p:spPr>
          <a:xfrm>
            <a:off x="9793835" y="2547506"/>
            <a:ext cx="2327680" cy="9326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4" name="Oval 13"/>
          <p:cNvSpPr/>
          <p:nvPr/>
        </p:nvSpPr>
        <p:spPr>
          <a:xfrm>
            <a:off x="5096256" y="42656"/>
            <a:ext cx="2688336" cy="9326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5" name="TextBox 14"/>
          <p:cNvSpPr txBox="1"/>
          <p:nvPr/>
        </p:nvSpPr>
        <p:spPr>
          <a:xfrm>
            <a:off x="10314505" y="2826482"/>
            <a:ext cx="143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latin typeface="Arial Black" panose="020B0A04020102020204" pitchFamily="34" charset="0"/>
              </a:rPr>
              <a:t>LUURE</a:t>
            </a:r>
            <a:endParaRPr lang="et-EE" sz="2400" b="1" dirty="0"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53893" y="5762350"/>
            <a:ext cx="264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latin typeface="Arial Black" panose="020B0A04020102020204" pitchFamily="34" charset="0"/>
              </a:rPr>
              <a:t>TULETOETUS</a:t>
            </a:r>
            <a:endParaRPr lang="et-EE" sz="2400" b="1" dirty="0"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3843" y="5775601"/>
            <a:ext cx="2642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b="1" dirty="0" smtClean="0">
                <a:latin typeface="Arial Black" panose="020B0A04020102020204" pitchFamily="34" charset="0"/>
              </a:rPr>
              <a:t>JÄTKUSUUTL.TAGAMINE</a:t>
            </a:r>
            <a:endParaRPr lang="et-EE" sz="2400" b="1" dirty="0"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941" y="2818076"/>
            <a:ext cx="264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latin typeface="Arial Black" panose="020B0A04020102020204" pitchFamily="34" charset="0"/>
              </a:rPr>
              <a:t>KAITSTUS</a:t>
            </a:r>
            <a:endParaRPr lang="et-EE" sz="2400" b="1" dirty="0"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87625" y="278167"/>
            <a:ext cx="264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latin typeface="Arial Black" panose="020B0A04020102020204" pitchFamily="34" charset="0"/>
              </a:rPr>
              <a:t>MANÖÖVER</a:t>
            </a:r>
            <a:endParaRPr lang="et-EE" sz="2400" b="1" dirty="0"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83865" y="3268206"/>
            <a:ext cx="1336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Ü K J</a:t>
            </a:r>
            <a:endParaRPr lang="et-EE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7467" y="2605383"/>
            <a:ext cx="3067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EESTVEDAMINE</a:t>
            </a:r>
            <a:endParaRPr lang="et-EE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4885" y="3884143"/>
            <a:ext cx="322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INFORMATSIOON</a:t>
            </a:r>
            <a:endParaRPr lang="et-EE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0355" y="1888359"/>
            <a:ext cx="3067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JUHTIMINE</a:t>
            </a:r>
            <a:endParaRPr lang="et-EE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62544" y="4680456"/>
            <a:ext cx="3067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JUHTIMINE</a:t>
            </a:r>
            <a:endParaRPr lang="et-EE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921852" y="249608"/>
            <a:ext cx="3743535" cy="2127826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215461" y="278167"/>
            <a:ext cx="3417607" cy="2158581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1171095" y="3476740"/>
            <a:ext cx="594923" cy="188810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743896" y="6561779"/>
            <a:ext cx="5411703" cy="2593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921947" y="3581557"/>
            <a:ext cx="939577" cy="209089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404256" y="1817627"/>
            <a:ext cx="212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b="1" i="1" dirty="0" smtClean="0"/>
              <a:t>VASTASTIKUNE USALDUS</a:t>
            </a:r>
            <a:endParaRPr lang="et-EE" sz="2400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426758" y="1102182"/>
            <a:ext cx="1954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b="1" i="1" dirty="0" smtClean="0"/>
              <a:t>KOMPETENTS</a:t>
            </a:r>
            <a:endParaRPr lang="et-EE" sz="2400" b="1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7839546" y="1344799"/>
            <a:ext cx="1954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b="1" i="1" dirty="0" smtClean="0"/>
              <a:t>ÜHINE ARUSAAM</a:t>
            </a:r>
            <a:endParaRPr lang="et-EE" sz="2400" b="1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8854471" y="3873242"/>
            <a:ext cx="1954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b="1" i="1" dirty="0" smtClean="0"/>
              <a:t>ÜLEMA KAVATSUS</a:t>
            </a:r>
            <a:endParaRPr lang="et-EE" sz="2400" b="1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5071865" y="5530422"/>
            <a:ext cx="2678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b="1" i="1" dirty="0" smtClean="0"/>
              <a:t>ÜLESANDEPÕHISED KÄSUD</a:t>
            </a:r>
            <a:endParaRPr lang="et-EE" sz="2400" b="1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2227442" y="4617547"/>
            <a:ext cx="2144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b="1" i="1" dirty="0" smtClean="0"/>
              <a:t>KONTROLLITUD INITSIATIIV</a:t>
            </a:r>
            <a:endParaRPr lang="et-EE" sz="2400" b="1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1491377" y="3718632"/>
            <a:ext cx="2257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b="1" i="1" dirty="0" smtClean="0"/>
              <a:t>RISKIVALMIDUS</a:t>
            </a:r>
            <a:endParaRPr lang="et-EE" sz="2400" b="1" i="1" dirty="0"/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8449918" y="4665999"/>
            <a:ext cx="618345" cy="761727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8913230" y="3109756"/>
            <a:ext cx="795976" cy="170057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6295854" y="1067665"/>
            <a:ext cx="29141" cy="72477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2545917" y="3043700"/>
            <a:ext cx="1091796" cy="236041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037752" y="5018233"/>
            <a:ext cx="816214" cy="717151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2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00" y="2155372"/>
            <a:ext cx="10080000" cy="1416803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et-EE" sz="6000" b="1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III. Kokkuvõtteid, järeldusi </a:t>
            </a:r>
            <a:br>
              <a:rPr lang="et-EE" sz="6000" b="1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t-EE" sz="6000" b="1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ja mõttekohti</a:t>
            </a:r>
            <a:r>
              <a:rPr lang="et-EE" sz="60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t-EE" sz="60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endParaRPr lang="et-E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E5-F413-4C74-825A-1E0CAFFE1A55}" type="slidenum">
              <a:rPr lang="et-EE" smtClean="0"/>
              <a:t>27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1100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00" y="0"/>
            <a:ext cx="10080000" cy="1416803"/>
          </a:xfrm>
        </p:spPr>
        <p:txBody>
          <a:bodyPr/>
          <a:lstStyle/>
          <a:p>
            <a:r>
              <a:rPr lang="et-EE" dirty="0" smtClean="0"/>
              <a:t>Kokkuvõte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101" y="1272794"/>
            <a:ext cx="10497824" cy="5402643"/>
          </a:xfrm>
        </p:spPr>
        <p:txBody>
          <a:bodyPr>
            <a:normAutofit/>
          </a:bodyPr>
          <a:lstStyle/>
          <a:p>
            <a:pPr marL="0" indent="-342900" fontAlgn="base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t-EE" dirty="0" smtClean="0">
                <a:solidFill>
                  <a:srgbClr val="000000"/>
                </a:solidFill>
                <a:latin typeface="+mn-lt"/>
              </a:rPr>
              <a:t>Tänapäevases julgeolekupoliitikat käsitlevas ajakirjandustekstis on adutavad </a:t>
            </a:r>
            <a:r>
              <a:rPr lang="et-EE" b="1" dirty="0" smtClean="0">
                <a:latin typeface="+mn-lt"/>
              </a:rPr>
              <a:t>ajakirjanduskeele traditsioonilised jooned </a:t>
            </a:r>
            <a:r>
              <a:rPr lang="et-EE" dirty="0">
                <a:latin typeface="+mn-lt"/>
              </a:rPr>
              <a:t>(sh </a:t>
            </a:r>
            <a:r>
              <a:rPr lang="et-EE" dirty="0" err="1" smtClean="0">
                <a:latin typeface="+mn-lt"/>
              </a:rPr>
              <a:t>argikeel</a:t>
            </a:r>
            <a:r>
              <a:rPr lang="et-EE" dirty="0" smtClean="0">
                <a:latin typeface="+mn-lt"/>
              </a:rPr>
              <a:t>, sünonüümide </a:t>
            </a:r>
            <a:r>
              <a:rPr lang="et-EE" dirty="0">
                <a:latin typeface="+mn-lt"/>
              </a:rPr>
              <a:t>kasutamine </a:t>
            </a:r>
            <a:r>
              <a:rPr lang="et-EE" dirty="0" smtClean="0">
                <a:latin typeface="+mn-lt"/>
              </a:rPr>
              <a:t>nii </a:t>
            </a:r>
            <a:r>
              <a:rPr lang="et-EE" dirty="0" err="1" smtClean="0">
                <a:latin typeface="+mn-lt"/>
              </a:rPr>
              <a:t>üldkeelesõnadele</a:t>
            </a:r>
            <a:r>
              <a:rPr lang="et-EE" dirty="0" smtClean="0">
                <a:latin typeface="+mn-lt"/>
              </a:rPr>
              <a:t> kui ka </a:t>
            </a:r>
            <a:r>
              <a:rPr lang="et-EE" dirty="0">
                <a:latin typeface="+mn-lt"/>
              </a:rPr>
              <a:t>terminite </a:t>
            </a:r>
            <a:r>
              <a:rPr lang="et-EE" dirty="0" smtClean="0">
                <a:latin typeface="+mn-lt"/>
              </a:rPr>
              <a:t>puhul</a:t>
            </a:r>
            <a:r>
              <a:rPr lang="et-EE" dirty="0" smtClean="0">
                <a:latin typeface="+mn-lt"/>
              </a:rPr>
              <a:t>),</a:t>
            </a:r>
            <a:endParaRPr lang="et-EE" dirty="0">
              <a:latin typeface="+mn-lt"/>
            </a:endParaRPr>
          </a:p>
          <a:p>
            <a:pPr marL="0" indent="-342900" fontAlgn="base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t-EE" dirty="0">
                <a:solidFill>
                  <a:srgbClr val="000000"/>
                </a:solidFill>
                <a:latin typeface="+mn-lt"/>
              </a:rPr>
              <a:t>... ent </a:t>
            </a:r>
            <a:r>
              <a:rPr lang="et-EE" dirty="0" smtClean="0">
                <a:solidFill>
                  <a:srgbClr val="000000"/>
                </a:solidFill>
                <a:latin typeface="+mn-lt"/>
              </a:rPr>
              <a:t>terminikasutus ja stiil sarnanevad</a:t>
            </a:r>
            <a:r>
              <a:rPr lang="et-EE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t-EE" dirty="0" smtClean="0">
                <a:solidFill>
                  <a:srgbClr val="000000"/>
                </a:solidFill>
                <a:latin typeface="+mn-lt"/>
              </a:rPr>
              <a:t>kohati</a:t>
            </a:r>
            <a:r>
              <a:rPr lang="et-EE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t-EE" dirty="0" smtClean="0">
                <a:solidFill>
                  <a:srgbClr val="000000"/>
                </a:solidFill>
                <a:latin typeface="+mn-lt"/>
              </a:rPr>
              <a:t>vägagi</a:t>
            </a:r>
            <a:r>
              <a:rPr lang="et-EE" b="1" dirty="0" smtClean="0">
                <a:solidFill>
                  <a:srgbClr val="000000"/>
                </a:solidFill>
                <a:latin typeface="+mn-lt"/>
              </a:rPr>
              <a:t> erialatekstiga</a:t>
            </a:r>
            <a:r>
              <a:rPr lang="et-EE" dirty="0">
                <a:solidFill>
                  <a:srgbClr val="000000"/>
                </a:solidFill>
                <a:latin typeface="+mn-lt"/>
              </a:rPr>
              <a:t>.</a:t>
            </a:r>
            <a:r>
              <a:rPr lang="et-EE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endParaRPr lang="et-EE" dirty="0" smtClean="0">
              <a:solidFill>
                <a:srgbClr val="000000"/>
              </a:solidFill>
              <a:latin typeface="+mn-lt"/>
            </a:endParaRPr>
          </a:p>
          <a:p>
            <a:pPr marL="0" lv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dirty="0" smtClean="0">
                <a:latin typeface="+mn-lt"/>
              </a:rPr>
              <a:t>Veel iseloomulikku </a:t>
            </a:r>
          </a:p>
          <a:p>
            <a:pPr marL="0" lvl="0" indent="-3429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t-EE" b="1" dirty="0">
                <a:latin typeface="+mn-lt"/>
              </a:rPr>
              <a:t>P</a:t>
            </a:r>
            <a:r>
              <a:rPr lang="et-EE" b="1" dirty="0" smtClean="0">
                <a:latin typeface="+mn-lt"/>
              </a:rPr>
              <a:t>üütakse </a:t>
            </a:r>
            <a:r>
              <a:rPr lang="et-EE" b="1" dirty="0">
                <a:latin typeface="+mn-lt"/>
              </a:rPr>
              <a:t>lähtuda erialasest väljendusviisist</a:t>
            </a:r>
            <a:r>
              <a:rPr lang="et-EE" dirty="0">
                <a:latin typeface="+mn-lt"/>
              </a:rPr>
              <a:t>, </a:t>
            </a:r>
            <a:r>
              <a:rPr lang="et-EE" dirty="0" smtClean="0">
                <a:latin typeface="+mn-lt"/>
              </a:rPr>
              <a:t>suutmata kohati teha vahet </a:t>
            </a:r>
            <a:r>
              <a:rPr lang="et-EE" b="1" dirty="0" smtClean="0">
                <a:solidFill>
                  <a:srgbClr val="000000"/>
                </a:solidFill>
                <a:latin typeface="+mn-lt"/>
              </a:rPr>
              <a:t>erialakeelel ja eriala</a:t>
            </a:r>
            <a:r>
              <a:rPr lang="et-EE" b="1" dirty="0" smtClean="0">
                <a:latin typeface="+mn-lt"/>
              </a:rPr>
              <a:t>slängil</a:t>
            </a:r>
            <a:endParaRPr lang="et-EE" dirty="0">
              <a:latin typeface="+mn-lt"/>
            </a:endParaRPr>
          </a:p>
          <a:p>
            <a:pPr marL="0" lvl="0" indent="-3429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t-EE" b="1" dirty="0" smtClean="0">
                <a:solidFill>
                  <a:srgbClr val="000000"/>
                </a:solidFill>
                <a:latin typeface="+mn-lt"/>
              </a:rPr>
              <a:t>Teadmatuse ja kiirustamise </a:t>
            </a:r>
            <a:r>
              <a:rPr lang="et-EE" b="1" dirty="0">
                <a:solidFill>
                  <a:srgbClr val="000000"/>
                </a:solidFill>
                <a:latin typeface="+mn-lt"/>
              </a:rPr>
              <a:t>ilminguid </a:t>
            </a:r>
            <a:r>
              <a:rPr lang="et-EE" dirty="0">
                <a:solidFill>
                  <a:srgbClr val="000000"/>
                </a:solidFill>
                <a:latin typeface="+mn-lt"/>
              </a:rPr>
              <a:t>(nt sõnamuutmine, </a:t>
            </a:r>
            <a:r>
              <a:rPr lang="et-EE" dirty="0" smtClean="0">
                <a:solidFill>
                  <a:srgbClr val="000000"/>
                </a:solidFill>
                <a:latin typeface="+mn-lt"/>
              </a:rPr>
              <a:t>koomilised, segadust tekitavad tõlkevasted)</a:t>
            </a:r>
            <a:endParaRPr lang="et-EE" dirty="0" smtClean="0">
              <a:latin typeface="+mn-lt"/>
            </a:endParaRPr>
          </a:p>
          <a:p>
            <a:pPr marL="0" lvl="0" indent="-3429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t-EE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E5-F413-4C74-825A-1E0CAFFE1A55}" type="slidenum">
              <a:rPr lang="et-EE" smtClean="0"/>
              <a:t>28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4151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102" y="306611"/>
            <a:ext cx="10080000" cy="1074419"/>
          </a:xfrm>
        </p:spPr>
        <p:txBody>
          <a:bodyPr>
            <a:normAutofit fontScale="90000"/>
          </a:bodyPr>
          <a:lstStyle/>
          <a:p>
            <a:r>
              <a:rPr lang="et-EE" sz="4000" dirty="0" smtClean="0"/>
              <a:t>Järeldusi ja mõttekohti (1)</a:t>
            </a:r>
            <a:br>
              <a:rPr lang="et-EE" sz="4000" dirty="0" smtClean="0"/>
            </a:b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102" y="843820"/>
            <a:ext cx="10731011" cy="61744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3000" dirty="0">
                <a:latin typeface="+mn-lt"/>
              </a:rPr>
              <a:t>Erialane kretinism ja </a:t>
            </a:r>
            <a:r>
              <a:rPr lang="et-EE" sz="3000" dirty="0" err="1">
                <a:latin typeface="+mn-lt"/>
              </a:rPr>
              <a:t>hüperkorrektsus</a:t>
            </a:r>
            <a:r>
              <a:rPr lang="et-EE" sz="3000" dirty="0">
                <a:latin typeface="+mn-lt"/>
              </a:rPr>
              <a:t>? </a:t>
            </a:r>
            <a:r>
              <a:rPr lang="et-EE" sz="3000" dirty="0" smtClean="0">
                <a:latin typeface="+mn-lt"/>
              </a:rPr>
              <a:t>Seda kindlasti (ka)!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3000" dirty="0" smtClean="0">
                <a:latin typeface="+mn-lt"/>
              </a:rPr>
              <a:t>Selge tõde: ajakirjandustekst ei pea vastama erialateksti loogikale (rangusaste jm).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dirty="0" smtClean="0">
                <a:latin typeface="+mn-lt"/>
              </a:rPr>
              <a:t>Samas ...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t-EE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Infoühiskonna joon: </a:t>
            </a:r>
            <a:r>
              <a:rPr lang="et-EE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ajakirjanikul</a:t>
            </a:r>
            <a:r>
              <a:rPr lang="et-EE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 ja ka </a:t>
            </a:r>
            <a:r>
              <a:rPr lang="et-EE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tavakodanikul on </a:t>
            </a:r>
            <a:r>
              <a:rPr lang="et-EE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surve teatud </a:t>
            </a:r>
            <a:r>
              <a:rPr lang="et-EE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piirini vallata aktuaalse </a:t>
            </a:r>
            <a:r>
              <a:rPr lang="et-EE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valdkonna </a:t>
            </a:r>
            <a:r>
              <a:rPr lang="et-EE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oskuskeelt</a:t>
            </a:r>
            <a:r>
              <a:rPr lang="et-EE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t-EE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... m</a:t>
            </a:r>
            <a:r>
              <a:rPr lang="et-EE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is aga nõuab </a:t>
            </a:r>
            <a:r>
              <a:rPr lang="et-EE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mingist piirist alates </a:t>
            </a:r>
            <a:r>
              <a:rPr lang="et-EE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ja </a:t>
            </a:r>
            <a:r>
              <a:rPr lang="et-EE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mingi piirini </a:t>
            </a:r>
            <a:r>
              <a:rPr lang="et-EE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enda </a:t>
            </a:r>
            <a:r>
              <a:rPr lang="et-EE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kurssiviimist</a:t>
            </a:r>
            <a:r>
              <a:rPr lang="et-EE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t-EE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mõistesüsteemi</a:t>
            </a:r>
            <a:r>
              <a:rPr lang="et-EE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t-EE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ja niisiis ka </a:t>
            </a:r>
            <a:r>
              <a:rPr lang="et-EE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erialaga</a:t>
            </a:r>
            <a:r>
              <a:rPr lang="et-EE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t-EE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et-EE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t-EE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teadmisi selle kohta, </a:t>
            </a:r>
            <a:r>
              <a:rPr lang="et-EE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kust infot </a:t>
            </a:r>
            <a:r>
              <a:rPr lang="et-EE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saab</a:t>
            </a:r>
            <a:r>
              <a:rPr lang="et-EE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t-EE" dirty="0">
              <a:solidFill>
                <a:prstClr val="black"/>
              </a:solidFill>
              <a:latin typeface="+mn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dirty="0">
              <a:solidFill>
                <a:prstClr val="black"/>
              </a:solidFill>
              <a:latin typeface="+mn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t-EE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NB! Ka selleks, et väljendada sama mõtet lihtsamalt, on vaja asjast aru saada!</a:t>
            </a:r>
            <a:r>
              <a:rPr lang="et-EE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b="1" dirty="0" smtClean="0">
              <a:solidFill>
                <a:srgbClr val="C00000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dirty="0" smtClean="0">
              <a:latin typeface="+mn-lt"/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dirty="0" smtClean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4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t-EE" sz="2400" b="1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E5-F413-4C74-825A-1E0CAFFE1A55}" type="slidenum">
              <a:rPr lang="et-EE" smtClean="0"/>
              <a:t>29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7140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5400" dirty="0">
                <a:solidFill>
                  <a:srgbClr val="002060"/>
                </a:solidFill>
              </a:rPr>
              <a:t>K</a:t>
            </a:r>
            <a:r>
              <a:rPr lang="et-EE" sz="5400" dirty="0" smtClean="0">
                <a:solidFill>
                  <a:srgbClr val="002060"/>
                </a:solidFill>
              </a:rPr>
              <a:t>olm põhipunkti </a:t>
            </a:r>
            <a:endParaRPr lang="et-EE" sz="5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691" y="1724603"/>
            <a:ext cx="10524796" cy="4794426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t-EE" sz="4800" b="1" dirty="0">
                <a:solidFill>
                  <a:srgbClr val="002060"/>
                </a:solidFill>
                <a:latin typeface="+mn-lt"/>
              </a:rPr>
              <a:t>R</a:t>
            </a:r>
            <a:r>
              <a:rPr lang="et-EE" sz="4800" b="1" dirty="0" smtClean="0">
                <a:solidFill>
                  <a:srgbClr val="002060"/>
                </a:solidFill>
                <a:latin typeface="+mn-lt"/>
              </a:rPr>
              <a:t>iigikaitse </a:t>
            </a:r>
            <a:r>
              <a:rPr lang="et-EE" sz="4800" b="1" dirty="0" smtClean="0">
                <a:solidFill>
                  <a:srgbClr val="002060"/>
                </a:solidFill>
                <a:latin typeface="+mn-lt"/>
              </a:rPr>
              <a:t>terminiarendusest</a:t>
            </a:r>
            <a:endParaRPr lang="et-EE" sz="4800" b="1" dirty="0">
              <a:solidFill>
                <a:srgbClr val="002060"/>
              </a:solidFill>
              <a:latin typeface="+mn-lt"/>
            </a:endParaRPr>
          </a:p>
          <a:p>
            <a:pPr marL="457200" lvl="1" indent="0">
              <a:buNone/>
            </a:pPr>
            <a:endParaRPr lang="et-EE" sz="3200" b="1" dirty="0">
              <a:solidFill>
                <a:srgbClr val="002060"/>
              </a:solidFill>
              <a:latin typeface="+mn-lt"/>
            </a:endParaRPr>
          </a:p>
          <a:p>
            <a:pPr marL="571500" indent="-571500">
              <a:buAutoNum type="romanUcPeriod" startAt="2"/>
            </a:pPr>
            <a:r>
              <a:rPr lang="et-EE" sz="4800" b="1" dirty="0" smtClean="0">
                <a:solidFill>
                  <a:srgbClr val="002060"/>
                </a:solidFill>
                <a:latin typeface="+mn-lt"/>
              </a:rPr>
              <a:t>Oskuskeel </a:t>
            </a:r>
            <a:r>
              <a:rPr lang="et-EE" sz="4800" b="1" dirty="0">
                <a:solidFill>
                  <a:srgbClr val="002060"/>
                </a:solidFill>
                <a:latin typeface="+mn-lt"/>
              </a:rPr>
              <a:t>ja </a:t>
            </a:r>
            <a:r>
              <a:rPr lang="et-EE" sz="4800" b="1" dirty="0" smtClean="0">
                <a:solidFill>
                  <a:srgbClr val="002060"/>
                </a:solidFill>
                <a:latin typeface="+mn-lt"/>
              </a:rPr>
              <a:t>ajakirjandustekst</a:t>
            </a:r>
          </a:p>
          <a:p>
            <a:pPr marL="571500" indent="-571500">
              <a:buAutoNum type="romanUcPeriod" startAt="2"/>
            </a:pPr>
            <a:endParaRPr lang="et-EE" sz="4800" b="1" dirty="0">
              <a:solidFill>
                <a:srgbClr val="002060"/>
              </a:solidFill>
              <a:latin typeface="+mn-lt"/>
            </a:endParaRPr>
          </a:p>
          <a:p>
            <a:pPr marL="571500" indent="-571500">
              <a:buAutoNum type="romanUcPeriod" startAt="2"/>
            </a:pPr>
            <a:r>
              <a:rPr lang="et-EE" sz="4800" b="1" dirty="0" smtClean="0">
                <a:solidFill>
                  <a:srgbClr val="002060"/>
                </a:solidFill>
                <a:latin typeface="+mn-lt"/>
              </a:rPr>
              <a:t> Kokkuvõtteid, järeldusi ja mõttekohti</a:t>
            </a:r>
            <a:endParaRPr lang="et-EE" sz="4800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93188" y="6492875"/>
            <a:ext cx="3022542" cy="365125"/>
          </a:xfrm>
        </p:spPr>
        <p:txBody>
          <a:bodyPr/>
          <a:lstStyle/>
          <a:p>
            <a:fld id="{4D79AA91-07A7-4B4E-8BB0-A1BF51129E90}" type="slidenum">
              <a:rPr lang="et-EE" sz="1800" b="1" smtClean="0"/>
              <a:t>3</a:t>
            </a:fld>
            <a:endParaRPr lang="et-EE" sz="1800" b="1" dirty="0"/>
          </a:p>
        </p:txBody>
      </p:sp>
    </p:spTree>
    <p:extLst>
      <p:ext uri="{BB962C8B-B14F-4D97-AF65-F5344CB8AC3E}">
        <p14:creationId xmlns:p14="http://schemas.microsoft.com/office/powerpoint/2010/main" val="31663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4125" y="-547368"/>
            <a:ext cx="10080000" cy="1416803"/>
          </a:xfrm>
        </p:spPr>
        <p:txBody>
          <a:bodyPr/>
          <a:lstStyle/>
          <a:p>
            <a:r>
              <a:rPr lang="et-EE" dirty="0"/>
              <a:t>Järeldusi ja mõttekohti </a:t>
            </a:r>
            <a:r>
              <a:rPr lang="et-EE" dirty="0" smtClean="0"/>
              <a:t>(2)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125" y="1551275"/>
            <a:ext cx="10589537" cy="562105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t-EE" sz="320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Juhul kui mingi eriala saab ühiskonnas mingil ajahetkel </a:t>
            </a:r>
            <a:r>
              <a:rPr lang="et-EE" sz="3200" b="1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aktuaalseks</a:t>
            </a:r>
            <a:r>
              <a:rPr lang="et-EE" sz="320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, </a:t>
            </a:r>
            <a:r>
              <a:rPr lang="et-EE" sz="3200" b="1" dirty="0">
                <a:solidFill>
                  <a:srgbClr val="C00000"/>
                </a:solidFill>
                <a:latin typeface="Calibri" panose="020F0502020204030204"/>
                <a:cs typeface="Times New Roman" panose="02020603050405020304" pitchFamily="18" charset="0"/>
              </a:rPr>
              <a:t>esitab see ajakirjanduskeelele ses vallas kõrgemaid </a:t>
            </a:r>
            <a:r>
              <a:rPr lang="et-EE" sz="3200" b="1" dirty="0" smtClean="0">
                <a:solidFill>
                  <a:srgbClr val="C00000"/>
                </a:solidFill>
                <a:latin typeface="Calibri" panose="020F0502020204030204"/>
                <a:cs typeface="Times New Roman" panose="02020603050405020304" pitchFamily="18" charset="0"/>
              </a:rPr>
              <a:t>nõudmisi</a:t>
            </a:r>
            <a:r>
              <a:rPr lang="et-EE" sz="3200" dirty="0" smtClean="0">
                <a:latin typeface="Calibri" panose="020F0502020204030204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3200" b="1" dirty="0" smtClean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t-EE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Kui </a:t>
            </a:r>
            <a:r>
              <a:rPr lang="et-EE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mõistetavad </a:t>
            </a:r>
            <a:r>
              <a:rPr lang="et-EE" b="1" i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saavad</a:t>
            </a:r>
            <a:r>
              <a:rPr lang="et-EE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terminid </a:t>
            </a:r>
            <a:r>
              <a:rPr lang="et-EE" b="1" i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olla</a:t>
            </a:r>
            <a:r>
              <a:rPr lang="et-EE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valdkonnakaugele inimesele</a:t>
            </a:r>
            <a:r>
              <a:rPr lang="et-EE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? </a:t>
            </a:r>
            <a:r>
              <a:rPr lang="et-EE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Kui mõistetavad need </a:t>
            </a:r>
            <a:r>
              <a:rPr lang="et-EE" i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peaksid</a:t>
            </a:r>
            <a:r>
              <a:rPr lang="et-EE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olema?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t-EE" sz="28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Sõltub </a:t>
            </a:r>
            <a:r>
              <a:rPr lang="et-EE" sz="28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erialast</a:t>
            </a:r>
            <a:r>
              <a:rPr lang="et-EE" sz="28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ja selle </a:t>
            </a:r>
            <a:r>
              <a:rPr lang="et-EE" sz="28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spetsiifilisusastmest</a:t>
            </a:r>
            <a:r>
              <a:rPr lang="et-EE" sz="28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+ </a:t>
            </a:r>
            <a:r>
              <a:rPr lang="et-EE" sz="28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keelevälistest teguritest </a:t>
            </a:r>
            <a:r>
              <a:rPr lang="et-EE" sz="28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(nt ühiskondlikud kriisid)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t-EE" sz="28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Tsenter</a:t>
            </a:r>
            <a:r>
              <a:rPr lang="et-EE" sz="28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t-EE" sz="28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ja perifeeria </a:t>
            </a:r>
            <a:r>
              <a:rPr lang="et-EE" sz="28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eriala sees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t-EE" sz="28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Hägune arusaam </a:t>
            </a:r>
            <a:r>
              <a:rPr lang="et-EE" sz="28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on parem mittearusaamisest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t-EE" sz="3400" b="1" dirty="0" smtClean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t-EE" sz="3400" b="1" dirty="0" smtClean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E5-F413-4C74-825A-1E0CAFFE1A55}" type="slidenum">
              <a:rPr lang="et-EE" smtClean="0"/>
              <a:t>30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Down Arrow 5"/>
          <p:cNvSpPr/>
          <p:nvPr/>
        </p:nvSpPr>
        <p:spPr>
          <a:xfrm>
            <a:off x="5940456" y="903452"/>
            <a:ext cx="936593" cy="647823"/>
          </a:xfrm>
          <a:prstGeom prst="downArrow">
            <a:avLst/>
          </a:prstGeom>
          <a:solidFill>
            <a:srgbClr val="00206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77446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440" y="-300444"/>
            <a:ext cx="10080000" cy="1136468"/>
          </a:xfrm>
        </p:spPr>
        <p:txBody>
          <a:bodyPr/>
          <a:lstStyle/>
          <a:p>
            <a:r>
              <a:rPr lang="et-EE" dirty="0"/>
              <a:t>Järeldusi ja mõttekohti </a:t>
            </a:r>
            <a:r>
              <a:rPr lang="et-EE" dirty="0" smtClean="0"/>
              <a:t>(3)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903" y="862866"/>
            <a:ext cx="9927997" cy="565223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endParaRPr lang="et-EE" sz="2600" b="1" dirty="0" smtClean="0">
              <a:solidFill>
                <a:prstClr val="black"/>
              </a:solidFill>
              <a:latin typeface="Calibri" panose="020F0502020204030204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t-EE" sz="2600" b="1" dirty="0" smtClean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t-EE" sz="26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Kuskil võiks olla </a:t>
            </a:r>
            <a:r>
              <a:rPr lang="et-EE" sz="26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mõistlik mõtteline </a:t>
            </a:r>
            <a:r>
              <a:rPr lang="et-EE" sz="26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piir</a:t>
            </a:r>
            <a:r>
              <a:rPr lang="et-EE" sz="2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, kust alates on </a:t>
            </a:r>
            <a:r>
              <a:rPr lang="et-EE" sz="26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ajakirjandus-tekstides </a:t>
            </a:r>
            <a:r>
              <a:rPr lang="et-EE" sz="26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otstarbekas </a:t>
            </a:r>
            <a:r>
              <a:rPr lang="et-EE" sz="26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järgida erialast </a:t>
            </a:r>
            <a:r>
              <a:rPr lang="et-EE" sz="26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keelekasutust</a:t>
            </a:r>
            <a:r>
              <a:rPr lang="et-EE" sz="26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. Aga kus? </a:t>
            </a:r>
            <a:endParaRPr lang="et-EE" sz="260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t-EE" sz="26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Võimalikud mõõdikud:</a:t>
            </a:r>
            <a:r>
              <a:rPr lang="et-EE" sz="26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t-EE" sz="26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teema </a:t>
            </a:r>
            <a:r>
              <a:rPr lang="et-EE" sz="26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aktuaalsus, termini esinemissagedus </a:t>
            </a:r>
            <a:r>
              <a:rPr lang="et-EE" sz="26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avalikus ruumis </a:t>
            </a:r>
            <a:r>
              <a:rPr lang="et-EE" sz="2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ja </a:t>
            </a:r>
            <a:r>
              <a:rPr lang="et-EE" sz="26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mõiste spetsiifilisuse </a:t>
            </a:r>
            <a:r>
              <a:rPr lang="et-EE" sz="26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määr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600" b="1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6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NB!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t-EE" sz="2600" dirty="0" smtClean="0">
                <a:latin typeface="+mn-lt"/>
                <a:cs typeface="Times New Roman" panose="02020603050405020304" pitchFamily="18" charset="0"/>
              </a:rPr>
              <a:t>Mõttekoht: </a:t>
            </a:r>
            <a:r>
              <a:rPr lang="et-EE" sz="2600" b="1" dirty="0">
                <a:latin typeface="+mn-lt"/>
                <a:cs typeface="Times New Roman" panose="02020603050405020304" pitchFamily="18" charset="0"/>
              </a:rPr>
              <a:t>m</a:t>
            </a:r>
            <a:r>
              <a:rPr lang="et-EE" sz="2600" b="1" dirty="0" smtClean="0">
                <a:latin typeface="+mn-lt"/>
                <a:cs typeface="Times New Roman" panose="02020603050405020304" pitchFamily="18" charset="0"/>
              </a:rPr>
              <a:t>is </a:t>
            </a:r>
            <a:r>
              <a:rPr lang="et-EE" sz="2600" b="1" dirty="0">
                <a:latin typeface="+mn-lt"/>
                <a:cs typeface="Times New Roman" panose="02020603050405020304" pitchFamily="18" charset="0"/>
              </a:rPr>
              <a:t>on ühist ajakirjandus- ja seaduskeelel</a:t>
            </a:r>
            <a:r>
              <a:rPr lang="et-EE" sz="26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? </a:t>
            </a:r>
            <a:endParaRPr lang="et-EE" sz="2600" b="1" dirty="0" smtClean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6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Mõlemad </a:t>
            </a:r>
            <a:r>
              <a:rPr lang="et-EE" sz="26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loovad </a:t>
            </a:r>
            <a:r>
              <a:rPr lang="et-EE" sz="26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traditsiooni</a:t>
            </a:r>
            <a:r>
              <a:rPr lang="et-EE" sz="26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t-EE" sz="26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ja </a:t>
            </a:r>
            <a:r>
              <a:rPr lang="et-EE" sz="26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mõlemad suunavad </a:t>
            </a:r>
            <a:r>
              <a:rPr lang="et-EE" sz="26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avalikkuse </a:t>
            </a:r>
            <a:r>
              <a:rPr lang="et-EE" sz="26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mõistekäsitust ja </a:t>
            </a:r>
            <a:r>
              <a:rPr lang="et-EE" sz="2600" b="1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keelekasutust</a:t>
            </a:r>
            <a:r>
              <a:rPr lang="et-EE" sz="26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r>
              <a:rPr lang="et-EE" sz="26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t-EE" sz="2600" dirty="0" smtClean="0">
              <a:solidFill>
                <a:prstClr val="black"/>
              </a:solidFill>
              <a:latin typeface="+mn-lt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t-EE" b="1" dirty="0" smtClean="0">
                <a:latin typeface="+mn-lt"/>
                <a:cs typeface="Times New Roman" panose="02020603050405020304" pitchFamily="18" charset="0"/>
              </a:rPr>
              <a:t>Ajakirjanduskeel</a:t>
            </a:r>
            <a:r>
              <a:rPr lang="et-EE" dirty="0" smtClean="0">
                <a:latin typeface="+mn-lt"/>
                <a:cs typeface="Times New Roman" panose="02020603050405020304" pitchFamily="18" charset="0"/>
              </a:rPr>
              <a:t> mõjutab omakorda </a:t>
            </a:r>
            <a:r>
              <a:rPr lang="et-EE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erialatekstide keelekasutust</a:t>
            </a:r>
            <a:r>
              <a:rPr lang="et-EE" dirty="0" smtClean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t-EE" sz="2600" dirty="0" smtClean="0"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t-EE" sz="2600" dirty="0" smtClean="0">
              <a:latin typeface="+mn-lt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t-EE" sz="260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endParaRPr lang="et-EE" sz="260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endParaRPr lang="et-EE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t-EE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E5-F413-4C74-825A-1E0CAFFE1A55}" type="slidenum">
              <a:rPr lang="et-EE" smtClean="0"/>
              <a:t>31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7" name="Down Arrow 6"/>
          <p:cNvSpPr/>
          <p:nvPr/>
        </p:nvSpPr>
        <p:spPr>
          <a:xfrm>
            <a:off x="5475436" y="1034645"/>
            <a:ext cx="994453" cy="639444"/>
          </a:xfrm>
          <a:prstGeom prst="downArrow">
            <a:avLst/>
          </a:prstGeom>
          <a:solidFill>
            <a:srgbClr val="00206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54646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10304" y="4311750"/>
            <a:ext cx="12192000" cy="2181125"/>
          </a:xfrm>
        </p:spPr>
        <p:txBody>
          <a:bodyPr>
            <a:normAutofit fontScale="90000"/>
          </a:bodyPr>
          <a:lstStyle/>
          <a:p>
            <a:r>
              <a:rPr lang="et-EE" b="1" dirty="0">
                <a:latin typeface="Calibri"/>
              </a:rPr>
              <a:t>Meie keel on </a:t>
            </a:r>
            <a:r>
              <a:rPr lang="et-EE" b="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meie kõigi kätes </a:t>
            </a:r>
            <a:r>
              <a:rPr lang="et-EE" b="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/>
            </a:r>
            <a:br>
              <a:rPr lang="et-EE" b="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</a:br>
            <a:r>
              <a:rPr lang="et-E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ja </a:t>
            </a:r>
            <a:r>
              <a:rPr lang="et-EE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seda tuleb hoida-arendada </a:t>
            </a:r>
            <a:r>
              <a:rPr lang="et-E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/>
            </a:r>
            <a:br>
              <a:rPr lang="et-E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</a:br>
            <a:r>
              <a:rPr lang="et-E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kõigis eluvaldkondades</a:t>
            </a:r>
            <a:r>
              <a:rPr lang="et-E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.</a:t>
            </a:r>
            <a:r>
              <a:rPr lang="et-EE" dirty="0">
                <a:latin typeface="Calibri"/>
              </a:rPr>
              <a:t/>
            </a:r>
            <a:br>
              <a:rPr lang="et-EE" dirty="0">
                <a:latin typeface="Calibri"/>
              </a:rPr>
            </a:b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702" y="4707207"/>
            <a:ext cx="3341298" cy="178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2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4437" y="4350327"/>
            <a:ext cx="7964112" cy="2142548"/>
          </a:xfrm>
        </p:spPr>
        <p:txBody>
          <a:bodyPr/>
          <a:lstStyle/>
          <a:p>
            <a:r>
              <a:rPr lang="et-EE" altLang="et-EE" sz="6600" dirty="0">
                <a:solidFill>
                  <a:srgbClr val="002060"/>
                </a:solidFill>
              </a:rPr>
              <a:t>Aitäh</a:t>
            </a:r>
            <a:br>
              <a:rPr lang="et-EE" altLang="et-EE" sz="6600" dirty="0">
                <a:solidFill>
                  <a:srgbClr val="002060"/>
                </a:solidFill>
              </a:rPr>
            </a:br>
            <a:r>
              <a:rPr lang="et-EE" altLang="et-EE" dirty="0" smtClean="0">
                <a:solidFill>
                  <a:srgbClr val="002060"/>
                </a:solidFill>
              </a:rPr>
              <a:t>kaasa mõtlemast ja arvamast!</a:t>
            </a:r>
            <a:r>
              <a:rPr lang="et-EE" altLang="et-EE" dirty="0">
                <a:solidFill>
                  <a:srgbClr val="C00000"/>
                </a:solidFill>
              </a:rPr>
              <a:t/>
            </a:r>
            <a:br>
              <a:rPr lang="et-EE" altLang="et-EE" dirty="0">
                <a:solidFill>
                  <a:srgbClr val="C00000"/>
                </a:solidFill>
              </a:rPr>
            </a:br>
            <a:endParaRPr lang="et-EE" altLang="et-EE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251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317639" y="0"/>
            <a:ext cx="8229600" cy="836138"/>
          </a:xfrm>
        </p:spPr>
        <p:txBody>
          <a:bodyPr>
            <a:normAutofit fontScale="90000"/>
          </a:bodyPr>
          <a:lstStyle/>
          <a:p>
            <a:pPr algn="ctr"/>
            <a:r>
              <a:rPr lang="et-EE" altLang="et-EE" sz="3200" dirty="0" smtClean="0"/>
              <a:t>Riigikaitseterminoloogiat käsitlevaid magistritöid</a:t>
            </a:r>
            <a:endParaRPr lang="et-EE" altLang="et-E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4728" y="1016247"/>
            <a:ext cx="9767454" cy="55092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t-EE" sz="1900" b="1" dirty="0">
                <a:latin typeface="+mn-lt"/>
              </a:rPr>
              <a:t>Afanasjev, Ainar</a:t>
            </a:r>
            <a:r>
              <a:rPr lang="et-EE" sz="1900" dirty="0">
                <a:latin typeface="+mn-lt"/>
              </a:rPr>
              <a:t> </a:t>
            </a:r>
            <a:r>
              <a:rPr lang="et-EE" sz="1900" b="1" dirty="0">
                <a:latin typeface="+mn-lt"/>
              </a:rPr>
              <a:t>2011</a:t>
            </a:r>
            <a:r>
              <a:rPr lang="et-EE" sz="1900" dirty="0">
                <a:latin typeface="+mn-lt"/>
              </a:rPr>
              <a:t>. Kaitseväe pioneeriterminoloogia korrastamine. Magistritöö. Juhendajad Reet </a:t>
            </a:r>
            <a:r>
              <a:rPr lang="et-EE" sz="1900" dirty="0" err="1">
                <a:latin typeface="+mn-lt"/>
              </a:rPr>
              <a:t>Hendrikson</a:t>
            </a:r>
            <a:r>
              <a:rPr lang="et-EE" sz="1900" dirty="0">
                <a:latin typeface="+mn-lt"/>
              </a:rPr>
              <a:t> ja </a:t>
            </a:r>
            <a:r>
              <a:rPr lang="et-EE" sz="1900" dirty="0" err="1">
                <a:latin typeface="+mn-lt"/>
              </a:rPr>
              <a:t>mjr</a:t>
            </a:r>
            <a:r>
              <a:rPr lang="et-EE" sz="1900" dirty="0">
                <a:latin typeface="+mn-lt"/>
              </a:rPr>
              <a:t> Raul Kütt. Tartu: Kaitseväe Ühendatud Õppeasutused</a:t>
            </a:r>
            <a:r>
              <a:rPr lang="et-EE" sz="1900" dirty="0" smtClean="0">
                <a:latin typeface="+mn-lt"/>
              </a:rPr>
              <a:t>.</a:t>
            </a:r>
          </a:p>
          <a:p>
            <a:pPr marL="0" indent="0">
              <a:buNone/>
              <a:defRPr/>
            </a:pPr>
            <a:r>
              <a:rPr lang="et-EE" sz="1900" b="1" dirty="0" err="1">
                <a:latin typeface="+mn-lt"/>
              </a:rPr>
              <a:t>Blum</a:t>
            </a:r>
            <a:r>
              <a:rPr lang="et-EE" sz="1900" b="1" dirty="0">
                <a:latin typeface="+mn-lt"/>
              </a:rPr>
              <a:t>, Helle 2012</a:t>
            </a:r>
            <a:r>
              <a:rPr lang="et-EE" sz="1900" dirty="0">
                <a:latin typeface="+mn-lt"/>
              </a:rPr>
              <a:t>. Eesti-saksa juhtimisalane sõjandusterminoloogia. Magistritöö. Juhendajad Reet Hendrikson ja Terje Loogus. Tartu Ülikool, filosoofiateaduskond, maailma keelte ja kultuuride kolledž, germaani, romaani ja slaavi filoloogia instituut.</a:t>
            </a:r>
          </a:p>
          <a:p>
            <a:pPr marL="0" indent="0">
              <a:buNone/>
              <a:defRPr/>
            </a:pPr>
            <a:r>
              <a:rPr lang="et-EE" sz="1900" b="1" dirty="0" smtClean="0">
                <a:latin typeface="+mn-lt"/>
              </a:rPr>
              <a:t>Heinrichsen</a:t>
            </a:r>
            <a:r>
              <a:rPr lang="et-EE" sz="1900" b="1" dirty="0">
                <a:latin typeface="+mn-lt"/>
              </a:rPr>
              <a:t>, Tanel 2014</a:t>
            </a:r>
            <a:r>
              <a:rPr lang="et-EE" sz="1900" dirty="0">
                <a:latin typeface="+mn-lt"/>
              </a:rPr>
              <a:t>. Kaitseväe kompanii-, rühma- ja jaotaseme väljaõppe terminikasutus. Lõputöö. Juhendaja Reet Hendrikson. Tartu: Kaitseväe Ühendatud </a:t>
            </a:r>
            <a:r>
              <a:rPr lang="et-EE" sz="1900" dirty="0" smtClean="0">
                <a:latin typeface="+mn-lt"/>
              </a:rPr>
              <a:t>Õppeasutused.</a:t>
            </a:r>
          </a:p>
          <a:p>
            <a:pPr marL="0" lvl="0" indent="0">
              <a:buNone/>
              <a:defRPr/>
            </a:pPr>
            <a:r>
              <a:rPr lang="et-EE" sz="1900" b="1" dirty="0" smtClean="0">
                <a:latin typeface="+mn-lt"/>
              </a:rPr>
              <a:t>Heinrichsen, Tanel </a:t>
            </a:r>
            <a:r>
              <a:rPr lang="et-EE" sz="1900" b="1" dirty="0">
                <a:latin typeface="+mn-lt"/>
              </a:rPr>
              <a:t>2022</a:t>
            </a:r>
            <a:r>
              <a:rPr lang="et-EE" sz="1900" dirty="0" smtClean="0">
                <a:latin typeface="+mn-lt"/>
              </a:rPr>
              <a:t>. Valitud </a:t>
            </a:r>
            <a:r>
              <a:rPr lang="et-EE" sz="1900" dirty="0">
                <a:latin typeface="+mn-lt"/>
              </a:rPr>
              <a:t>Kaitseväe operatsiooni- ja taktikatasandi mõiste- ja terminipesade </a:t>
            </a:r>
            <a:r>
              <a:rPr lang="et-EE" sz="1900" dirty="0" smtClean="0">
                <a:latin typeface="+mn-lt"/>
              </a:rPr>
              <a:t>korrastamine. Magistritöö. Juhendajad Reet Hendrikson ja Viljar Laaneste. </a:t>
            </a:r>
            <a:r>
              <a:rPr lang="et-EE" sz="1900" dirty="0">
                <a:solidFill>
                  <a:prstClr val="black"/>
                </a:solidFill>
                <a:latin typeface="+mn-lt"/>
              </a:rPr>
              <a:t>Tartu: Kaitseväe </a:t>
            </a:r>
            <a:r>
              <a:rPr lang="et-EE" sz="1900" dirty="0" smtClean="0">
                <a:solidFill>
                  <a:prstClr val="black"/>
                </a:solidFill>
                <a:latin typeface="+mn-lt"/>
              </a:rPr>
              <a:t>Akadeemia.</a:t>
            </a:r>
          </a:p>
          <a:p>
            <a:pPr marL="0" indent="0">
              <a:buNone/>
              <a:defRPr/>
            </a:pPr>
            <a:r>
              <a:rPr lang="et-EE" sz="1900" b="1" dirty="0" smtClean="0">
                <a:latin typeface="+mn-lt"/>
              </a:rPr>
              <a:t>Kaimo</a:t>
            </a:r>
            <a:r>
              <a:rPr lang="et-EE" sz="1900" b="1" dirty="0">
                <a:latin typeface="+mn-lt"/>
              </a:rPr>
              <a:t>, Jürnas 2013</a:t>
            </a:r>
            <a:r>
              <a:rPr lang="et-EE" sz="1900" dirty="0">
                <a:latin typeface="+mn-lt"/>
              </a:rPr>
              <a:t>. Eesti õhukaitseterminoloogia korrastamine. Magistritöö. Juhendajad Reet </a:t>
            </a:r>
            <a:r>
              <a:rPr lang="et-EE" sz="1900" dirty="0" err="1">
                <a:latin typeface="+mn-lt"/>
              </a:rPr>
              <a:t>Hendrikson</a:t>
            </a:r>
            <a:r>
              <a:rPr lang="et-EE" sz="1900" dirty="0">
                <a:latin typeface="+mn-lt"/>
              </a:rPr>
              <a:t> ja </a:t>
            </a:r>
            <a:r>
              <a:rPr lang="et-EE" sz="1900" dirty="0" err="1">
                <a:latin typeface="+mn-lt"/>
              </a:rPr>
              <a:t>kpt</a:t>
            </a:r>
            <a:r>
              <a:rPr lang="et-EE" sz="1900" dirty="0">
                <a:latin typeface="+mn-lt"/>
              </a:rPr>
              <a:t> Tanel </a:t>
            </a:r>
            <a:r>
              <a:rPr lang="et-EE" sz="1900" dirty="0" err="1">
                <a:latin typeface="+mn-lt"/>
              </a:rPr>
              <a:t>Lelov</a:t>
            </a:r>
            <a:r>
              <a:rPr lang="et-EE" sz="1900" dirty="0">
                <a:latin typeface="+mn-lt"/>
              </a:rPr>
              <a:t>. Tartu: Kaitseväe Ühendatud </a:t>
            </a:r>
            <a:r>
              <a:rPr lang="et-EE" sz="1900" dirty="0" smtClean="0">
                <a:latin typeface="+mn-lt"/>
              </a:rPr>
              <a:t>Õppeasutused.</a:t>
            </a:r>
            <a:endParaRPr lang="et-EE" sz="1900" dirty="0">
              <a:latin typeface="+mn-lt"/>
            </a:endParaRPr>
          </a:p>
          <a:p>
            <a:pPr marL="0" indent="0">
              <a:buNone/>
              <a:defRPr/>
            </a:pPr>
            <a:r>
              <a:rPr lang="et-EE" sz="1900" b="1" dirty="0" err="1">
                <a:latin typeface="+mn-lt"/>
              </a:rPr>
              <a:t>Paimla</a:t>
            </a:r>
            <a:r>
              <a:rPr lang="et-EE" sz="1900" b="1" dirty="0">
                <a:latin typeface="+mn-lt"/>
              </a:rPr>
              <a:t>, </a:t>
            </a:r>
            <a:r>
              <a:rPr lang="et-EE" sz="1900" b="1" dirty="0" err="1" smtClean="0">
                <a:latin typeface="+mn-lt"/>
              </a:rPr>
              <a:t>Raigo</a:t>
            </a:r>
            <a:r>
              <a:rPr lang="et-EE" sz="1900" b="1" dirty="0" smtClean="0">
                <a:latin typeface="+mn-lt"/>
              </a:rPr>
              <a:t> 2007</a:t>
            </a:r>
            <a:r>
              <a:rPr lang="et-EE" sz="1900" dirty="0" smtClean="0">
                <a:latin typeface="+mn-lt"/>
              </a:rPr>
              <a:t>. </a:t>
            </a:r>
            <a:r>
              <a:rPr lang="et-EE" sz="1900" dirty="0">
                <a:latin typeface="+mn-lt"/>
              </a:rPr>
              <a:t>Jalaväetaktika terminite ühtlustamine. Magistritöö. Juhendajad Reet </a:t>
            </a:r>
            <a:r>
              <a:rPr lang="et-EE" sz="1900" dirty="0" smtClean="0">
                <a:latin typeface="+mn-lt"/>
              </a:rPr>
              <a:t>Hendrikson-</a:t>
            </a:r>
            <a:r>
              <a:rPr lang="et-EE" sz="1900" dirty="0" err="1" smtClean="0">
                <a:latin typeface="+mn-lt"/>
              </a:rPr>
              <a:t>Pungar</a:t>
            </a:r>
            <a:r>
              <a:rPr lang="et-EE" sz="1900" dirty="0" smtClean="0">
                <a:latin typeface="+mn-lt"/>
              </a:rPr>
              <a:t> </a:t>
            </a:r>
            <a:r>
              <a:rPr lang="et-EE" sz="1900" dirty="0">
                <a:latin typeface="+mn-lt"/>
              </a:rPr>
              <a:t>ja </a:t>
            </a:r>
            <a:r>
              <a:rPr lang="et-EE" sz="1900" dirty="0" err="1">
                <a:latin typeface="+mn-lt"/>
              </a:rPr>
              <a:t>mjr</a:t>
            </a:r>
            <a:r>
              <a:rPr lang="et-EE" sz="1900" dirty="0">
                <a:latin typeface="+mn-lt"/>
              </a:rPr>
              <a:t> Martin Herem. Tartu: Kaitseväe Ühendatud Õppeasutused. </a:t>
            </a:r>
          </a:p>
          <a:p>
            <a:pPr marL="0" indent="0">
              <a:buNone/>
              <a:defRPr/>
            </a:pPr>
            <a:r>
              <a:rPr lang="et-EE" sz="1900" b="1" dirty="0">
                <a:latin typeface="+mn-lt"/>
              </a:rPr>
              <a:t>Põder, Vesse 2010</a:t>
            </a:r>
            <a:r>
              <a:rPr lang="et-EE" sz="1900" dirty="0">
                <a:latin typeface="+mn-lt"/>
              </a:rPr>
              <a:t>. Pettetegevus ja selle rakendamine Eesti Kaitseväes. Magistritöö. Juhendajad Tõnu </a:t>
            </a:r>
            <a:r>
              <a:rPr lang="et-EE" sz="1900" dirty="0" err="1">
                <a:latin typeface="+mn-lt"/>
              </a:rPr>
              <a:t>Tomberg</a:t>
            </a:r>
            <a:r>
              <a:rPr lang="et-EE" sz="1900" dirty="0">
                <a:latin typeface="+mn-lt"/>
              </a:rPr>
              <a:t> ja Reet </a:t>
            </a:r>
            <a:r>
              <a:rPr lang="et-EE" sz="1900" dirty="0" err="1">
                <a:latin typeface="+mn-lt"/>
              </a:rPr>
              <a:t>Hendrikson</a:t>
            </a:r>
            <a:r>
              <a:rPr lang="et-EE" sz="1900" dirty="0">
                <a:latin typeface="+mn-lt"/>
              </a:rPr>
              <a:t>. Tartu: Kaitseväe Ühendatud Õppeasutused.</a:t>
            </a:r>
          </a:p>
          <a:p>
            <a:pPr marL="0" indent="0">
              <a:buNone/>
              <a:defRPr/>
            </a:pPr>
            <a:r>
              <a:rPr lang="et-EE" sz="1900" b="1" dirty="0" err="1">
                <a:latin typeface="+mn-lt"/>
              </a:rPr>
              <a:t>Tameri</a:t>
            </a:r>
            <a:r>
              <a:rPr lang="et-EE" sz="1900" b="1" dirty="0">
                <a:latin typeface="+mn-lt"/>
              </a:rPr>
              <a:t>, Tarmo 2009</a:t>
            </a:r>
            <a:r>
              <a:rPr lang="et-EE" sz="1900" dirty="0">
                <a:latin typeface="+mn-lt"/>
              </a:rPr>
              <a:t>. Eesti Kaitseväe logistikaterminoloogia korrastamine. Magistritöö. Juhendajad Reet Hendrikson </a:t>
            </a:r>
            <a:r>
              <a:rPr lang="et-EE" sz="1900" dirty="0" smtClean="0">
                <a:latin typeface="+mn-lt"/>
              </a:rPr>
              <a:t>ja </a:t>
            </a:r>
            <a:r>
              <a:rPr lang="et-EE" sz="1900" dirty="0">
                <a:latin typeface="+mn-lt"/>
              </a:rPr>
              <a:t>Erlend </a:t>
            </a:r>
            <a:r>
              <a:rPr lang="et-EE" sz="1900" dirty="0" err="1">
                <a:latin typeface="+mn-lt"/>
              </a:rPr>
              <a:t>Zirk</a:t>
            </a:r>
            <a:r>
              <a:rPr lang="et-EE" sz="1900" dirty="0">
                <a:latin typeface="+mn-lt"/>
              </a:rPr>
              <a:t>. Tartu: Kaitseväe Ühendatud Õppeasutused.</a:t>
            </a:r>
          </a:p>
          <a:p>
            <a:pPr marL="0" indent="0">
              <a:buNone/>
              <a:defRPr/>
            </a:pPr>
            <a:r>
              <a:rPr lang="et-EE" sz="1900" b="1" dirty="0">
                <a:latin typeface="+mn-lt"/>
              </a:rPr>
              <a:t>Ventsel, </a:t>
            </a:r>
            <a:r>
              <a:rPr lang="et-EE" sz="1900" b="1" dirty="0" err="1" smtClean="0">
                <a:latin typeface="+mn-lt"/>
              </a:rPr>
              <a:t>Ragnar</a:t>
            </a:r>
            <a:r>
              <a:rPr lang="et-EE" sz="1900" b="1" dirty="0" smtClean="0">
                <a:latin typeface="+mn-lt"/>
              </a:rPr>
              <a:t> 2018</a:t>
            </a:r>
            <a:r>
              <a:rPr lang="et-EE" sz="1900" dirty="0" smtClean="0">
                <a:latin typeface="+mn-lt"/>
              </a:rPr>
              <a:t>. </a:t>
            </a:r>
            <a:r>
              <a:rPr lang="et-EE" sz="1900" dirty="0">
                <a:latin typeface="+mn-lt"/>
              </a:rPr>
              <a:t>Terminimõistmise mõju olukorrateadlikkuse kujunemisele. Magistritöö. Juhendajad Reet Hendrikson ja Tõnis Männiste. Tartu: </a:t>
            </a:r>
            <a:r>
              <a:rPr lang="et-EE" sz="1900" dirty="0" smtClean="0">
                <a:latin typeface="+mn-lt"/>
              </a:rPr>
              <a:t>Kaitseväe </a:t>
            </a:r>
            <a:r>
              <a:rPr lang="et-EE" sz="1900" dirty="0">
                <a:latin typeface="+mn-lt"/>
              </a:rPr>
              <a:t>Ühendatud Õppeasutused</a:t>
            </a:r>
            <a:r>
              <a:rPr lang="et-EE" sz="1900" dirty="0" smtClean="0">
                <a:latin typeface="+mn-lt"/>
              </a:rPr>
              <a:t>.</a:t>
            </a:r>
            <a:endParaRPr lang="et-EE" sz="1900" dirty="0">
              <a:latin typeface="+mn-lt"/>
            </a:endParaRPr>
          </a:p>
          <a:p>
            <a:pPr>
              <a:defRPr/>
            </a:pPr>
            <a:endParaRPr lang="et-EE" sz="1900" dirty="0">
              <a:latin typeface="+mn-lt"/>
            </a:endParaRPr>
          </a:p>
          <a:p>
            <a:pPr>
              <a:defRPr/>
            </a:pPr>
            <a:endParaRPr lang="et-EE" dirty="0"/>
          </a:p>
          <a:p>
            <a:pPr>
              <a:defRPr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499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00" y="-182878"/>
            <a:ext cx="10080000" cy="928254"/>
          </a:xfrm>
        </p:spPr>
        <p:txBody>
          <a:bodyPr/>
          <a:lstStyle/>
          <a:p>
            <a:r>
              <a:rPr lang="et-EE" altLang="et-EE" dirty="0" smtClean="0"/>
              <a:t>Kirjandust (1)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223" y="919226"/>
            <a:ext cx="10080000" cy="5938773"/>
          </a:xfrm>
        </p:spPr>
        <p:txBody>
          <a:bodyPr>
            <a:normAutofit fontScale="92500" lnSpcReduction="20000"/>
          </a:bodyPr>
          <a:lstStyle/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t-EE" altLang="et-EE" sz="2000" b="1" dirty="0" err="1">
                <a:solidFill>
                  <a:prstClr val="black"/>
                </a:solidFill>
                <a:latin typeface="Calibri"/>
              </a:rPr>
              <a:t>Black</a:t>
            </a:r>
            <a:r>
              <a:rPr lang="et-EE" altLang="et-EE" sz="2000" b="1" dirty="0">
                <a:solidFill>
                  <a:prstClr val="black"/>
                </a:solidFill>
                <a:latin typeface="Calibri"/>
              </a:rPr>
              <a:t>, Max 1962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Models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Metaphors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Ithaca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Cornell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University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Press.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t-EE" altLang="et-EE" sz="2000" b="1" dirty="0" err="1">
                <a:solidFill>
                  <a:prstClr val="black"/>
                </a:solidFill>
                <a:latin typeface="Calibri"/>
              </a:rPr>
              <a:t>Cabrè</a:t>
            </a:r>
            <a:r>
              <a:rPr lang="et-EE" altLang="et-EE" sz="2000" b="1" dirty="0">
                <a:solidFill>
                  <a:prstClr val="black"/>
                </a:solidFill>
                <a:latin typeface="Calibri"/>
              </a:rPr>
              <a:t>, Marie </a:t>
            </a:r>
            <a:r>
              <a:rPr lang="et-EE" altLang="et-EE" sz="2000" b="1" dirty="0" err="1">
                <a:solidFill>
                  <a:prstClr val="black"/>
                </a:solidFill>
                <a:latin typeface="Calibri"/>
              </a:rPr>
              <a:t>Teresa</a:t>
            </a:r>
            <a:r>
              <a:rPr lang="et-EE" altLang="et-EE" sz="2000" b="1" dirty="0">
                <a:solidFill>
                  <a:prstClr val="black"/>
                </a:solidFill>
                <a:latin typeface="Calibri"/>
              </a:rPr>
              <a:t> 1999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. Terminology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theory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methods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applications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. Amsterdam: John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Benjamins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Publishing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Company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.</a:t>
            </a:r>
            <a:endParaRPr lang="et-EE" altLang="et-EE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t-EE" altLang="et-EE" sz="2000" b="1" dirty="0">
                <a:solidFill>
                  <a:prstClr val="black"/>
                </a:solidFill>
                <a:latin typeface="Calibri"/>
              </a:rPr>
              <a:t>EVS-ISO 2002 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= EVS-ISO 1087–1:2002. Terminoloogiatöö. Sõnastik. Osa 1. Teooria ja rakendus. Standardikeskus. 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t-EE" altLang="et-EE" sz="2000" b="1" dirty="0" err="1">
                <a:solidFill>
                  <a:srgbClr val="C00000"/>
                </a:solidFill>
                <a:latin typeface="Calibri"/>
              </a:rPr>
              <a:t>Erelt</a:t>
            </a:r>
            <a:r>
              <a:rPr lang="et-EE" altLang="et-EE" sz="2000" b="1" dirty="0">
                <a:solidFill>
                  <a:srgbClr val="C00000"/>
                </a:solidFill>
                <a:latin typeface="Calibri"/>
              </a:rPr>
              <a:t>, Tiiu 2007</a:t>
            </a:r>
            <a:r>
              <a:rPr lang="et-EE" altLang="et-EE" sz="2000" dirty="0">
                <a:solidFill>
                  <a:srgbClr val="C00000"/>
                </a:solidFill>
                <a:latin typeface="Calibri"/>
              </a:rPr>
              <a:t>. Terminiõpetus. Tartu: Tartu Ülikooli Kirjastus.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t-EE" altLang="et-EE" sz="2000" b="1" dirty="0" smtClean="0">
                <a:solidFill>
                  <a:prstClr val="black"/>
                </a:solidFill>
                <a:latin typeface="Calibri"/>
              </a:rPr>
              <a:t>Hendrikson</a:t>
            </a:r>
            <a:r>
              <a:rPr lang="et-EE" altLang="et-EE" sz="2000" b="1" dirty="0">
                <a:solidFill>
                  <a:prstClr val="black"/>
                </a:solidFill>
                <a:latin typeface="Calibri"/>
              </a:rPr>
              <a:t>, Reet 2012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. Keelesõjas sõjakeel? Ohvitseride oskuskeelevaadetest. – Kaitseväe Ühendatud Õppeasutuste toimetised, </a:t>
            </a:r>
            <a:r>
              <a:rPr lang="et-EE" altLang="et-EE" sz="2000" dirty="0" smtClean="0">
                <a:solidFill>
                  <a:prstClr val="black"/>
                </a:solidFill>
                <a:latin typeface="Calibri"/>
              </a:rPr>
              <a:t>16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t-EE" altLang="et-EE" sz="2000" dirty="0" smtClean="0">
                <a:solidFill>
                  <a:prstClr val="black"/>
                </a:solidFill>
                <a:latin typeface="Calibri"/>
              </a:rPr>
              <a:t>15–39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t-EE" altLang="et-EE" sz="2000" b="1" dirty="0">
                <a:solidFill>
                  <a:prstClr val="black"/>
                </a:solidFill>
                <a:latin typeface="Calibri"/>
              </a:rPr>
              <a:t>Hendrikson, Reet 2013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. Sõjanduskeele ja kujundkeele ristteel ehk kas kujund (oskus)keelt pigistab? – Eesti Rakenduslingvistika Ühingu aastaraamat</a:t>
            </a:r>
            <a:r>
              <a:rPr lang="et-EE" altLang="et-EE" sz="2000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9, </a:t>
            </a:r>
            <a:r>
              <a:rPr lang="et-EE" altLang="et-EE" sz="2000" dirty="0" smtClean="0">
                <a:solidFill>
                  <a:prstClr val="black"/>
                </a:solidFill>
                <a:latin typeface="Calibri"/>
              </a:rPr>
              <a:t>61–73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t-EE" altLang="et-EE" sz="2000" b="1" dirty="0">
                <a:solidFill>
                  <a:prstClr val="black"/>
                </a:solidFill>
                <a:latin typeface="Calibri"/>
              </a:rPr>
              <a:t>Hendrikson, Reet 2014a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. Tõhususe tahud sõjandusterminoloogia näitel: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ülediferentsimine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või erinev tunnetusväärtus? – Eesti Rakenduslingvistika Ühingu aastaraamat, </a:t>
            </a:r>
            <a:r>
              <a:rPr lang="et-EE" altLang="et-EE" sz="2000" dirty="0" smtClean="0">
                <a:solidFill>
                  <a:prstClr val="black"/>
                </a:solidFill>
                <a:latin typeface="Calibri"/>
              </a:rPr>
              <a:t>10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t-EE" altLang="et-EE" sz="2000" dirty="0" smtClean="0">
                <a:solidFill>
                  <a:prstClr val="black"/>
                </a:solidFill>
                <a:latin typeface="Calibri"/>
              </a:rPr>
              <a:t>107–124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t-EE" altLang="et-EE" sz="2000" b="1" dirty="0">
                <a:solidFill>
                  <a:prstClr val="black"/>
                </a:solidFill>
                <a:latin typeface="Calibri"/>
              </a:rPr>
              <a:t>Hendrikson, Reet 2014b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et-EE" altLang="et-EE" sz="2000" dirty="0" smtClean="0">
                <a:solidFill>
                  <a:prstClr val="black"/>
                </a:solidFill>
                <a:latin typeface="Calibri"/>
              </a:rPr>
              <a:t>Keelesaade. Sõjakeel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. – </a:t>
            </a:r>
            <a:r>
              <a:rPr lang="et-EE" altLang="et-EE" sz="2000" dirty="0" smtClean="0">
                <a:solidFill>
                  <a:prstClr val="black"/>
                </a:solidFill>
                <a:latin typeface="Calibri"/>
              </a:rPr>
              <a:t>Vikerraadio, 26.01.2014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.  </a:t>
            </a:r>
            <a:r>
              <a:rPr lang="et-EE" altLang="et-EE" sz="2000" u="sng" dirty="0">
                <a:solidFill>
                  <a:prstClr val="black"/>
                </a:solidFill>
                <a:latin typeface="Calibri"/>
                <a:hlinkClick r:id="rId3"/>
              </a:rPr>
              <a:t>http://vikerraadio.err.ee/saade/keelesaade/5785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(26.01.2014). 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t-EE" altLang="et-EE" sz="2000" b="1" dirty="0">
                <a:latin typeface="Calibri"/>
              </a:rPr>
              <a:t>Hendrikson, Reet 2014c</a:t>
            </a:r>
            <a:r>
              <a:rPr lang="et-EE" altLang="et-EE" sz="2000" dirty="0">
                <a:latin typeface="Calibri"/>
              </a:rPr>
              <a:t>. Sõjanduskeele loovusest, haritusest ja tõhususest. – Sõdur, </a:t>
            </a:r>
            <a:r>
              <a:rPr lang="et-EE" altLang="et-EE" sz="2000" dirty="0" smtClean="0">
                <a:latin typeface="Calibri"/>
              </a:rPr>
              <a:t>4</a:t>
            </a:r>
            <a:r>
              <a:rPr lang="et-EE" altLang="et-EE" sz="2000" dirty="0">
                <a:latin typeface="Calibri"/>
              </a:rPr>
              <a:t>, </a:t>
            </a:r>
            <a:r>
              <a:rPr lang="et-EE" altLang="et-EE" sz="2000" dirty="0" smtClean="0">
                <a:latin typeface="Calibri"/>
              </a:rPr>
              <a:t>48–50</a:t>
            </a:r>
            <a:r>
              <a:rPr lang="et-EE" altLang="et-EE" sz="2000" dirty="0">
                <a:latin typeface="Calibri"/>
              </a:rPr>
              <a:t>.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t-EE" altLang="et-EE" sz="2000" b="1" dirty="0">
                <a:latin typeface="Calibri"/>
              </a:rPr>
              <a:t>Hendrikson, Reet 2017</a:t>
            </a:r>
            <a:r>
              <a:rPr lang="et-EE" altLang="et-EE" sz="2000" dirty="0">
                <a:latin typeface="Calibri"/>
              </a:rPr>
              <a:t>. </a:t>
            </a:r>
            <a:r>
              <a:rPr lang="et-EE" altLang="et-EE" sz="2000" dirty="0" err="1">
                <a:latin typeface="Calibri"/>
              </a:rPr>
              <a:t>Mõist</a:t>
            </a:r>
            <a:r>
              <a:rPr lang="et-EE" altLang="et-EE" sz="2000" dirty="0">
                <a:latin typeface="Calibri"/>
              </a:rPr>
              <a:t>(mis)</a:t>
            </a:r>
            <a:r>
              <a:rPr lang="et-EE" altLang="et-EE" sz="2000" dirty="0" err="1">
                <a:latin typeface="Calibri"/>
              </a:rPr>
              <a:t>est</a:t>
            </a:r>
            <a:r>
              <a:rPr lang="et-EE" altLang="et-EE" sz="2000" dirty="0">
                <a:latin typeface="Calibri"/>
              </a:rPr>
              <a:t> terminini: erialakeele tõhususest sõjandusterminoloogia näitel. – Sõjateadlane, </a:t>
            </a:r>
            <a:r>
              <a:rPr lang="et-EE" altLang="et-EE" sz="2000" dirty="0" smtClean="0">
                <a:latin typeface="Calibri"/>
              </a:rPr>
              <a:t>4</a:t>
            </a:r>
            <a:r>
              <a:rPr lang="et-EE" altLang="et-EE" sz="2000" dirty="0">
                <a:latin typeface="Calibri"/>
              </a:rPr>
              <a:t>, </a:t>
            </a:r>
            <a:r>
              <a:rPr lang="et-EE" altLang="et-EE" sz="2000" dirty="0" smtClean="0">
                <a:latin typeface="Calibri"/>
              </a:rPr>
              <a:t>11–89</a:t>
            </a:r>
            <a:r>
              <a:rPr lang="et-EE" altLang="et-EE" sz="2000" dirty="0">
                <a:latin typeface="Calibri"/>
              </a:rPr>
              <a:t>. 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t-EE" altLang="et-EE" sz="2000" b="1" dirty="0">
                <a:solidFill>
                  <a:prstClr val="black"/>
                </a:solidFill>
                <a:latin typeface="Calibri"/>
              </a:rPr>
              <a:t>Hendrikson, Reet 2018. 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Kas </a:t>
            </a:r>
            <a:r>
              <a:rPr lang="et-EE" altLang="et-EE" sz="2000" dirty="0" smtClean="0">
                <a:solidFill>
                  <a:prstClr val="black"/>
                </a:solidFill>
                <a:latin typeface="Calibri"/>
              </a:rPr>
              <a:t>sõjasõna 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sünnib sõtta? Erialakeele tõhusus sõjandusterminoloogia näitel. Doktoritöö. Tartu: Tartu Ülikooli Kirjastus. </a:t>
            </a:r>
            <a:endParaRPr lang="et-EE" altLang="et-EE" sz="20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t-EE" altLang="et-EE" sz="2000" b="1" dirty="0">
                <a:solidFill>
                  <a:prstClr val="black"/>
                </a:solidFill>
                <a:latin typeface="Calibri"/>
              </a:rPr>
              <a:t>Hendrikson, Reet; Mäekivi, Helika; Sihver, </a:t>
            </a:r>
            <a:r>
              <a:rPr lang="et-EE" altLang="et-EE" sz="2000" b="1" dirty="0" smtClean="0">
                <a:solidFill>
                  <a:prstClr val="black"/>
                </a:solidFill>
                <a:latin typeface="Calibri"/>
              </a:rPr>
              <a:t>Ülle </a:t>
            </a:r>
            <a:r>
              <a:rPr lang="et-EE" altLang="et-EE" sz="2000" dirty="0" smtClean="0">
                <a:solidFill>
                  <a:prstClr val="black"/>
                </a:solidFill>
                <a:latin typeface="Calibri"/>
              </a:rPr>
              <a:t>2020. Kui eriala 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saab </a:t>
            </a:r>
            <a:r>
              <a:rPr lang="et-EE" altLang="et-EE" sz="2000" dirty="0" smtClean="0">
                <a:solidFill>
                  <a:prstClr val="black"/>
                </a:solidFill>
                <a:latin typeface="Calibri"/>
              </a:rPr>
              <a:t>sõna. – Sirp, 08.05, 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20−</a:t>
            </a:r>
            <a:r>
              <a:rPr lang="et-EE" altLang="et-EE" sz="2000" dirty="0" smtClean="0">
                <a:solidFill>
                  <a:prstClr val="black"/>
                </a:solidFill>
                <a:latin typeface="Calibri"/>
              </a:rPr>
              <a:t>21.</a:t>
            </a:r>
            <a:endParaRPr lang="et-EE" altLang="et-EE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E5-F413-4C74-825A-1E0CAFFE1A55}" type="slidenum">
              <a:rPr lang="et-EE" smtClean="0"/>
              <a:t>35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4985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00" y="-213754"/>
            <a:ext cx="10080000" cy="942108"/>
          </a:xfrm>
        </p:spPr>
        <p:txBody>
          <a:bodyPr/>
          <a:lstStyle/>
          <a:p>
            <a:r>
              <a:rPr lang="et-EE" altLang="et-EE" dirty="0" smtClean="0"/>
              <a:t>Kirjandust (2)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902" y="787828"/>
            <a:ext cx="10314390" cy="6206836"/>
          </a:xfrm>
        </p:spPr>
        <p:txBody>
          <a:bodyPr>
            <a:normAutofit fontScale="92500" lnSpcReduction="10000"/>
          </a:bodyPr>
          <a:lstStyle/>
          <a:p>
            <a:pPr marL="34290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t-EE" altLang="et-EE" sz="2000" b="1" dirty="0">
                <a:latin typeface="Calibri"/>
              </a:rPr>
              <a:t>Hendrikson, Reet </a:t>
            </a:r>
            <a:r>
              <a:rPr lang="et-EE" altLang="et-EE" sz="2000" b="1" dirty="0" smtClean="0">
                <a:latin typeface="Calibri"/>
              </a:rPr>
              <a:t>2020a</a:t>
            </a:r>
            <a:r>
              <a:rPr lang="et-EE" altLang="et-EE" sz="2000" dirty="0" smtClean="0">
                <a:latin typeface="Calibri"/>
              </a:rPr>
              <a:t>. Operatiivne erialakeel? </a:t>
            </a:r>
            <a:r>
              <a:rPr lang="et-EE" altLang="et-EE" sz="2000" dirty="0">
                <a:latin typeface="Calibri"/>
              </a:rPr>
              <a:t>– Sõdur: Eesti sõjandusajakiri, </a:t>
            </a:r>
            <a:r>
              <a:rPr lang="et-EE" altLang="et-EE" sz="2000" dirty="0" smtClean="0">
                <a:latin typeface="Calibri"/>
              </a:rPr>
              <a:t>5, 55</a:t>
            </a:r>
            <a:r>
              <a:rPr lang="et-EE" altLang="et-EE" sz="2000" dirty="0">
                <a:latin typeface="Calibri"/>
              </a:rPr>
              <a:t>.  </a:t>
            </a:r>
            <a:endParaRPr lang="et-EE" altLang="et-EE" sz="2000" dirty="0" smtClean="0">
              <a:latin typeface="Calibri"/>
            </a:endParaRP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t-EE" altLang="et-EE" sz="2000" b="1" dirty="0" smtClean="0">
                <a:latin typeface="Calibri"/>
              </a:rPr>
              <a:t>Hendrikson</a:t>
            </a:r>
            <a:r>
              <a:rPr lang="et-EE" altLang="et-EE" sz="2000" b="1" dirty="0">
                <a:latin typeface="Calibri"/>
              </a:rPr>
              <a:t>, Reet </a:t>
            </a:r>
            <a:r>
              <a:rPr lang="et-EE" altLang="et-EE" sz="2000" b="1" dirty="0" smtClean="0">
                <a:latin typeface="Calibri"/>
              </a:rPr>
              <a:t>2020b</a:t>
            </a:r>
            <a:r>
              <a:rPr lang="et-EE" altLang="et-EE" sz="2000" dirty="0" smtClean="0">
                <a:latin typeface="Calibri"/>
              </a:rPr>
              <a:t>. </a:t>
            </a:r>
            <a:r>
              <a:rPr lang="et-EE" altLang="et-EE" sz="2000" dirty="0">
                <a:latin typeface="Calibri"/>
              </a:rPr>
              <a:t>Ühtse mõistmise ja terminikasutuse võimalikkusest </a:t>
            </a:r>
            <a:r>
              <a:rPr lang="et-EE" altLang="et-EE" sz="2000" dirty="0" smtClean="0">
                <a:latin typeface="Calibri"/>
              </a:rPr>
              <a:t>laiapindses riigikaitses</a:t>
            </a:r>
            <a:r>
              <a:rPr lang="et-EE" altLang="et-EE" sz="2000" dirty="0">
                <a:latin typeface="Calibri"/>
              </a:rPr>
              <a:t>. – Sõjateadlane (Estonian </a:t>
            </a:r>
            <a:r>
              <a:rPr lang="et-EE" altLang="et-EE" sz="2000" dirty="0" err="1">
                <a:latin typeface="Calibri"/>
              </a:rPr>
              <a:t>Journal</a:t>
            </a:r>
            <a:r>
              <a:rPr lang="et-EE" altLang="et-EE" sz="2000" dirty="0">
                <a:latin typeface="Calibri"/>
              </a:rPr>
              <a:t> of </a:t>
            </a:r>
            <a:r>
              <a:rPr lang="et-EE" altLang="et-EE" sz="2000" dirty="0" err="1">
                <a:latin typeface="Calibri"/>
              </a:rPr>
              <a:t>Military</a:t>
            </a:r>
            <a:r>
              <a:rPr lang="et-EE" altLang="et-EE" sz="2000" dirty="0">
                <a:latin typeface="Calibri"/>
              </a:rPr>
              <a:t> </a:t>
            </a:r>
            <a:r>
              <a:rPr lang="et-EE" altLang="et-EE" sz="2000" dirty="0" err="1">
                <a:latin typeface="Calibri"/>
              </a:rPr>
              <a:t>Studies</a:t>
            </a:r>
            <a:r>
              <a:rPr lang="et-EE" altLang="et-EE" sz="2000" dirty="0">
                <a:latin typeface="Calibri"/>
              </a:rPr>
              <a:t>), </a:t>
            </a:r>
            <a:r>
              <a:rPr lang="et-EE" altLang="et-EE" sz="2000" dirty="0" smtClean="0">
                <a:latin typeface="Calibri"/>
              </a:rPr>
              <a:t>15</a:t>
            </a:r>
            <a:r>
              <a:rPr lang="et-EE" altLang="et-EE" sz="2000" dirty="0">
                <a:latin typeface="Calibri"/>
              </a:rPr>
              <a:t>, 31−86</a:t>
            </a:r>
            <a:r>
              <a:rPr lang="et-EE" altLang="et-EE" sz="2000" dirty="0" smtClean="0">
                <a:latin typeface="Calibri"/>
              </a:rPr>
              <a:t>.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t-EE" altLang="et-EE" sz="2100" b="1" dirty="0">
                <a:latin typeface="Calibri"/>
              </a:rPr>
              <a:t>Hendrikson, Reet </a:t>
            </a:r>
            <a:r>
              <a:rPr lang="et-EE" altLang="et-EE" sz="2100" b="1" dirty="0" smtClean="0">
                <a:latin typeface="Calibri"/>
              </a:rPr>
              <a:t>2021a</a:t>
            </a:r>
            <a:r>
              <a:rPr lang="et-EE" altLang="et-EE" sz="2100" dirty="0" smtClean="0">
                <a:latin typeface="Calibri"/>
              </a:rPr>
              <a:t>.</a:t>
            </a:r>
            <a:r>
              <a:rPr lang="et-EE" altLang="et-EE" sz="2100" b="1" dirty="0" smtClean="0">
                <a:latin typeface="Calibri"/>
              </a:rPr>
              <a:t> </a:t>
            </a:r>
            <a:r>
              <a:rPr lang="et-EE" altLang="et-EE" sz="2000" dirty="0" smtClean="0">
                <a:latin typeface="Calibri"/>
              </a:rPr>
              <a:t>Veel </a:t>
            </a:r>
            <a:r>
              <a:rPr lang="et-EE" altLang="et-EE" sz="2000" dirty="0">
                <a:latin typeface="Calibri"/>
              </a:rPr>
              <a:t>operatsioonidest ja </a:t>
            </a:r>
            <a:r>
              <a:rPr lang="et-EE" altLang="et-EE" sz="2000" dirty="0" smtClean="0">
                <a:latin typeface="Calibri"/>
              </a:rPr>
              <a:t>operatiivsusest. – Sõdur: Eesti sõjandusajakiri, 1, 62–65.  </a:t>
            </a:r>
            <a:endParaRPr lang="et-EE" altLang="et-EE" sz="2000" dirty="0">
              <a:latin typeface="Calibri"/>
            </a:endParaRP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t-EE" altLang="et-EE" sz="2000" b="1" dirty="0">
                <a:latin typeface="Calibri"/>
              </a:rPr>
              <a:t>Hendrikson, Reet </a:t>
            </a:r>
            <a:r>
              <a:rPr lang="et-EE" altLang="et-EE" sz="2000" b="1" dirty="0" smtClean="0">
                <a:latin typeface="Calibri"/>
              </a:rPr>
              <a:t>2021b</a:t>
            </a:r>
            <a:r>
              <a:rPr lang="et-EE" altLang="et-EE" sz="2000" dirty="0" smtClean="0">
                <a:latin typeface="Calibri"/>
              </a:rPr>
              <a:t>. </a:t>
            </a:r>
            <a:r>
              <a:rPr lang="et-EE" altLang="et-EE" sz="2000" dirty="0" err="1">
                <a:latin typeface="Calibri"/>
              </a:rPr>
              <a:t>Verba</a:t>
            </a:r>
            <a:r>
              <a:rPr lang="et-EE" altLang="et-EE" sz="2000" dirty="0">
                <a:latin typeface="Calibri"/>
              </a:rPr>
              <a:t> </a:t>
            </a:r>
            <a:r>
              <a:rPr lang="et-EE" altLang="et-EE" sz="2000" dirty="0" err="1">
                <a:latin typeface="Calibri"/>
              </a:rPr>
              <a:t>militaris</a:t>
            </a:r>
            <a:r>
              <a:rPr lang="et-EE" altLang="et-EE" sz="2000" dirty="0">
                <a:latin typeface="Calibri"/>
              </a:rPr>
              <a:t> ehk mõiste ja terminiga eestikeelse sõjateaduse eest! – </a:t>
            </a:r>
            <a:r>
              <a:rPr lang="et-EE" altLang="et-EE" sz="2000" dirty="0" err="1">
                <a:latin typeface="Calibri"/>
              </a:rPr>
              <a:t>Academia</a:t>
            </a:r>
            <a:r>
              <a:rPr lang="et-EE" altLang="et-EE" sz="2000" dirty="0">
                <a:latin typeface="Calibri"/>
              </a:rPr>
              <a:t> </a:t>
            </a:r>
            <a:r>
              <a:rPr lang="et-EE" altLang="et-EE" sz="2000" dirty="0" err="1">
                <a:latin typeface="Calibri"/>
              </a:rPr>
              <a:t>Militaris</a:t>
            </a:r>
            <a:r>
              <a:rPr lang="et-EE" altLang="et-EE" sz="2000" dirty="0">
                <a:latin typeface="Calibri"/>
              </a:rPr>
              <a:t>, 1, 60−62.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t-EE" altLang="et-EE" sz="2000" b="1" dirty="0">
                <a:latin typeface="+mn-lt"/>
              </a:rPr>
              <a:t>Hendrikson, Reet 2022a</a:t>
            </a:r>
            <a:r>
              <a:rPr lang="et-EE" altLang="et-EE" sz="2000" dirty="0">
                <a:latin typeface="+mn-lt"/>
              </a:rPr>
              <a:t>. </a:t>
            </a:r>
            <a:r>
              <a:rPr lang="et-EE" sz="2000" dirty="0">
                <a:latin typeface="+mn-lt"/>
              </a:rPr>
              <a:t>Defineerimine – kunst või teadus?</a:t>
            </a:r>
            <a:r>
              <a:rPr lang="et-EE" altLang="et-EE" sz="2000" dirty="0"/>
              <a:t> – </a:t>
            </a:r>
            <a:r>
              <a:rPr lang="et-EE" altLang="et-EE" sz="2000" dirty="0">
                <a:latin typeface="+mn-lt"/>
              </a:rPr>
              <a:t>Õiguskeel. Justiitsministeerium, 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t-EE" altLang="et-EE" sz="2000" dirty="0">
                <a:latin typeface="+mn-lt"/>
              </a:rPr>
              <a:t>	</a:t>
            </a:r>
            <a:r>
              <a:rPr lang="et-EE" altLang="et-EE" sz="2000" dirty="0" smtClean="0">
                <a:latin typeface="+mn-lt"/>
              </a:rPr>
              <a:t>1–7</a:t>
            </a:r>
            <a:r>
              <a:rPr lang="et-EE" altLang="et-EE" sz="2000" dirty="0">
                <a:latin typeface="+mn-lt"/>
              </a:rPr>
              <a:t>.</a:t>
            </a:r>
          </a:p>
          <a:p>
            <a:pPr marL="34290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t-EE" altLang="et-EE" sz="2000" b="1" dirty="0">
                <a:latin typeface="Calibri"/>
              </a:rPr>
              <a:t>Hendrikson</a:t>
            </a:r>
            <a:r>
              <a:rPr lang="et-EE" altLang="et-EE" sz="2000" b="1" dirty="0">
                <a:solidFill>
                  <a:prstClr val="black"/>
                </a:solidFill>
                <a:latin typeface="Calibri"/>
              </a:rPr>
              <a:t>, Reet </a:t>
            </a:r>
            <a:r>
              <a:rPr lang="et-EE" altLang="et-EE" sz="2000" b="1" dirty="0" smtClean="0">
                <a:solidFill>
                  <a:prstClr val="black"/>
                </a:solidFill>
                <a:latin typeface="Calibri"/>
              </a:rPr>
              <a:t>2022b</a:t>
            </a:r>
            <a:r>
              <a:rPr lang="et-EE" altLang="et-EE" sz="2000" dirty="0" smtClean="0">
                <a:solidFill>
                  <a:prstClr val="black"/>
                </a:solidFill>
                <a:latin typeface="Calibri"/>
              </a:rPr>
              <a:t>.</a:t>
            </a:r>
            <a:r>
              <a:rPr lang="et-EE" altLang="et-EE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>
                <a:solidFill>
                  <a:prstClr val="black"/>
                </a:solidFill>
                <a:latin typeface="+mn-lt"/>
              </a:rPr>
              <a:t>Eestikeelse terminiarendusega Euroopasse! </a:t>
            </a:r>
            <a:r>
              <a:rPr lang="et-EE" altLang="et-EE" sz="2000" dirty="0">
                <a:solidFill>
                  <a:prstClr val="black"/>
                </a:solidFill>
                <a:latin typeface="Calibri" panose="020F0502020204030204"/>
              </a:rPr>
              <a:t>– </a:t>
            </a:r>
            <a:r>
              <a:rPr lang="et-EE" altLang="et-EE" sz="2000" dirty="0" err="1">
                <a:solidFill>
                  <a:prstClr val="black"/>
                </a:solidFill>
                <a:latin typeface="Calibri" panose="020F0502020204030204"/>
              </a:rPr>
              <a:t>Academia</a:t>
            </a:r>
            <a:r>
              <a:rPr lang="et-EE" altLang="et-EE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t-EE" altLang="et-EE" sz="2000" dirty="0" err="1">
                <a:solidFill>
                  <a:prstClr val="black"/>
                </a:solidFill>
                <a:latin typeface="Calibri" panose="020F0502020204030204"/>
              </a:rPr>
              <a:t>Militaris</a:t>
            </a:r>
            <a:r>
              <a:rPr lang="et-EE" altLang="et-EE" sz="2000" dirty="0">
                <a:solidFill>
                  <a:prstClr val="black"/>
                </a:solidFill>
                <a:latin typeface="Calibri" panose="020F0502020204030204"/>
              </a:rPr>
              <a:t>, 4, 60−62.</a:t>
            </a:r>
            <a:endParaRPr lang="et-EE" altLang="et-EE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t-EE" altLang="et-EE" sz="2000" b="1" dirty="0" smtClean="0">
                <a:solidFill>
                  <a:prstClr val="black"/>
                </a:solidFill>
                <a:latin typeface="Calibri"/>
              </a:rPr>
              <a:t>Hendrikson</a:t>
            </a:r>
            <a:r>
              <a:rPr lang="et-EE" altLang="et-EE" sz="2000" b="1" dirty="0">
                <a:solidFill>
                  <a:prstClr val="black"/>
                </a:solidFill>
                <a:latin typeface="Calibri"/>
              </a:rPr>
              <a:t>, Reet </a:t>
            </a:r>
            <a:r>
              <a:rPr lang="et-EE" altLang="et-EE" sz="2000" b="1" dirty="0" smtClean="0">
                <a:solidFill>
                  <a:prstClr val="black"/>
                </a:solidFill>
                <a:latin typeface="Calibri"/>
              </a:rPr>
              <a:t>2022c</a:t>
            </a:r>
            <a:r>
              <a:rPr lang="et-EE" altLang="et-EE" sz="2000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Mõiste, termini ja sõjandusterminoloogia töörühmaga eestikeelse </a:t>
            </a:r>
            <a:r>
              <a:rPr lang="et-EE" altLang="et-EE" sz="2000" dirty="0">
                <a:solidFill>
                  <a:prstClr val="black"/>
                </a:solidFill>
                <a:latin typeface="+mn-lt"/>
              </a:rPr>
              <a:t>riigikaitse eest! – </a:t>
            </a:r>
            <a:r>
              <a:rPr lang="et-EE" altLang="et-EE" sz="2000" dirty="0" err="1">
                <a:solidFill>
                  <a:prstClr val="black"/>
                </a:solidFill>
                <a:latin typeface="+mn-lt"/>
              </a:rPr>
              <a:t>Academia</a:t>
            </a:r>
            <a:r>
              <a:rPr lang="et-EE" altLang="et-EE" sz="2000" dirty="0">
                <a:solidFill>
                  <a:prstClr val="black"/>
                </a:solidFill>
                <a:latin typeface="+mn-lt"/>
              </a:rPr>
              <a:t> </a:t>
            </a:r>
            <a:r>
              <a:rPr lang="et-EE" altLang="et-EE" sz="2000" dirty="0" err="1">
                <a:solidFill>
                  <a:prstClr val="black"/>
                </a:solidFill>
                <a:latin typeface="+mn-lt"/>
              </a:rPr>
              <a:t>Militaris</a:t>
            </a:r>
            <a:r>
              <a:rPr lang="et-EE" altLang="et-EE" sz="2000" dirty="0">
                <a:solidFill>
                  <a:prstClr val="black"/>
                </a:solidFill>
                <a:latin typeface="+mn-lt"/>
              </a:rPr>
              <a:t>, 3, 58−60</a:t>
            </a:r>
            <a:r>
              <a:rPr lang="et-EE" altLang="et-EE" sz="2000" dirty="0" smtClean="0">
                <a:solidFill>
                  <a:prstClr val="black"/>
                </a:solidFill>
                <a:latin typeface="+mn-lt"/>
              </a:rPr>
              <a:t>.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t-EE" altLang="et-EE" sz="2000" b="1" dirty="0" smtClean="0">
                <a:solidFill>
                  <a:prstClr val="black"/>
                </a:solidFill>
                <a:latin typeface="Calibri"/>
              </a:rPr>
              <a:t>Hendrikson, Reet 2022d</a:t>
            </a:r>
            <a:r>
              <a:rPr lang="et-EE" altLang="et-EE" sz="2000" dirty="0" smtClean="0">
                <a:solidFill>
                  <a:prstClr val="black"/>
                </a:solidFill>
                <a:latin typeface="Calibri"/>
              </a:rPr>
              <a:t>.</a:t>
            </a:r>
            <a:r>
              <a:rPr lang="et-EE" altLang="et-EE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smtClean="0">
                <a:solidFill>
                  <a:prstClr val="black"/>
                </a:solidFill>
                <a:latin typeface="Calibri"/>
              </a:rPr>
              <a:t>Keelesaade. Sõjanduse sõnavara 1–2. – Vikerraadio, 03.40.2022, 10.04.2022.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t-EE" altLang="et-EE" sz="2000" b="1" dirty="0" smtClean="0">
                <a:solidFill>
                  <a:prstClr val="black"/>
                </a:solidFill>
                <a:latin typeface="Calibri"/>
              </a:rPr>
              <a:t>	</a:t>
            </a:r>
            <a:r>
              <a:rPr lang="et-EE" altLang="et-EE" sz="2000" dirty="0">
                <a:solidFill>
                  <a:prstClr val="black"/>
                </a:solidFill>
                <a:latin typeface="Calibri"/>
                <a:hlinkClick r:id="rId3"/>
              </a:rPr>
              <a:t>https://vikerraadio.err.ee/1608546226/keelesaade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smtClean="0">
                <a:solidFill>
                  <a:prstClr val="black"/>
                </a:solidFill>
                <a:latin typeface="Calibri"/>
              </a:rPr>
              <a:t>(18.04.2023). </a:t>
            </a:r>
          </a:p>
          <a:p>
            <a:pPr marL="34290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	</a:t>
            </a:r>
            <a:r>
              <a:rPr lang="et-EE" altLang="et-EE" sz="2000" dirty="0">
                <a:solidFill>
                  <a:prstClr val="black"/>
                </a:solidFill>
                <a:latin typeface="Calibri"/>
                <a:hlinkClick r:id="rId4"/>
              </a:rPr>
              <a:t>https://</a:t>
            </a:r>
            <a:r>
              <a:rPr lang="et-EE" altLang="et-EE" sz="2000" dirty="0" smtClean="0">
                <a:solidFill>
                  <a:prstClr val="black"/>
                </a:solidFill>
                <a:latin typeface="Calibri"/>
                <a:hlinkClick r:id="rId4"/>
              </a:rPr>
              <a:t>vikerraadio.err.ee/1608538801/keelesaade-sojanduse-sonavara</a:t>
            </a:r>
            <a:r>
              <a:rPr lang="et-EE" altLang="et-EE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(18.04.2023). 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t-EE" altLang="et-EE" sz="2000" b="1" dirty="0" err="1" smtClean="0">
                <a:solidFill>
                  <a:prstClr val="black"/>
                </a:solidFill>
                <a:latin typeface="Calibri"/>
              </a:rPr>
              <a:t>Kittay</a:t>
            </a:r>
            <a:r>
              <a:rPr lang="et-EE" altLang="et-EE" sz="2000" b="1" dirty="0" smtClean="0">
                <a:solidFill>
                  <a:prstClr val="black"/>
                </a:solidFill>
                <a:latin typeface="Calibri"/>
              </a:rPr>
              <a:t>, Eva </a:t>
            </a:r>
            <a:r>
              <a:rPr lang="et-EE" altLang="et-EE" sz="2000" b="1" dirty="0" err="1" smtClean="0">
                <a:solidFill>
                  <a:prstClr val="black"/>
                </a:solidFill>
                <a:latin typeface="Calibri"/>
              </a:rPr>
              <a:t>Feder</a:t>
            </a:r>
            <a:r>
              <a:rPr lang="et-EE" altLang="et-EE" sz="2000" b="1" dirty="0" smtClean="0">
                <a:solidFill>
                  <a:prstClr val="black"/>
                </a:solidFill>
                <a:latin typeface="Calibri"/>
              </a:rPr>
              <a:t> 1987</a:t>
            </a:r>
            <a:r>
              <a:rPr lang="et-EE" altLang="et-EE" sz="2000" dirty="0" smtClean="0">
                <a:solidFill>
                  <a:prstClr val="black"/>
                </a:solidFill>
                <a:latin typeface="Calibri"/>
              </a:rPr>
              <a:t>. </a:t>
            </a:r>
            <a:r>
              <a:rPr lang="et-EE" altLang="et-EE" sz="2000" dirty="0" err="1" smtClean="0">
                <a:solidFill>
                  <a:prstClr val="black"/>
                </a:solidFill>
                <a:latin typeface="Calibri"/>
              </a:rPr>
              <a:t>Metaphor</a:t>
            </a:r>
            <a:r>
              <a:rPr lang="et-EE" altLang="et-EE" sz="2000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et-EE" altLang="et-EE" sz="2000" dirty="0" err="1" smtClean="0">
                <a:solidFill>
                  <a:prstClr val="black"/>
                </a:solidFill>
                <a:latin typeface="Calibri"/>
              </a:rPr>
              <a:t>Its</a:t>
            </a:r>
            <a:r>
              <a:rPr lang="et-EE" altLang="et-EE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err="1" smtClean="0">
                <a:solidFill>
                  <a:prstClr val="black"/>
                </a:solidFill>
                <a:latin typeface="Calibri"/>
              </a:rPr>
              <a:t>cognitive</a:t>
            </a:r>
            <a:r>
              <a:rPr lang="et-EE" altLang="et-EE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err="1" smtClean="0">
                <a:solidFill>
                  <a:prstClr val="black"/>
                </a:solidFill>
                <a:latin typeface="Calibri"/>
              </a:rPr>
              <a:t>force</a:t>
            </a:r>
            <a:r>
              <a:rPr lang="et-EE" altLang="et-EE" sz="2000" dirty="0" smtClean="0">
                <a:solidFill>
                  <a:prstClr val="black"/>
                </a:solidFill>
                <a:latin typeface="Calibri"/>
              </a:rPr>
              <a:t> and </a:t>
            </a:r>
            <a:r>
              <a:rPr lang="et-EE" altLang="et-EE" sz="2000" dirty="0" err="1" smtClean="0">
                <a:solidFill>
                  <a:prstClr val="black"/>
                </a:solidFill>
                <a:latin typeface="Calibri"/>
              </a:rPr>
              <a:t>linguistic</a:t>
            </a:r>
            <a:r>
              <a:rPr lang="et-EE" altLang="et-EE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err="1" smtClean="0">
                <a:solidFill>
                  <a:prstClr val="black"/>
                </a:solidFill>
                <a:latin typeface="Calibri"/>
              </a:rPr>
              <a:t>structure</a:t>
            </a:r>
            <a:r>
              <a:rPr lang="et-EE" altLang="et-EE" sz="2000" dirty="0" smtClean="0">
                <a:solidFill>
                  <a:prstClr val="black"/>
                </a:solidFill>
                <a:latin typeface="Calibri"/>
              </a:rPr>
              <a:t>. Oxford: </a:t>
            </a:r>
            <a:r>
              <a:rPr lang="et-EE" altLang="et-EE" sz="2000" dirty="0" err="1" smtClean="0">
                <a:solidFill>
                  <a:prstClr val="black"/>
                </a:solidFill>
                <a:latin typeface="Calibri"/>
              </a:rPr>
              <a:t>Clarendon</a:t>
            </a:r>
            <a:r>
              <a:rPr lang="et-EE" altLang="et-EE" sz="2000" dirty="0" smtClean="0">
                <a:solidFill>
                  <a:prstClr val="black"/>
                </a:solidFill>
                <a:latin typeface="Calibri"/>
              </a:rPr>
              <a:t> Press.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t-EE" altLang="et-EE" sz="2000" b="1" dirty="0" smtClean="0">
                <a:solidFill>
                  <a:prstClr val="black"/>
                </a:solidFill>
                <a:latin typeface="Calibri"/>
              </a:rPr>
              <a:t>Tavast</a:t>
            </a:r>
            <a:r>
              <a:rPr lang="et-EE" altLang="et-EE" sz="2000" b="1" dirty="0">
                <a:solidFill>
                  <a:prstClr val="black"/>
                </a:solidFill>
                <a:latin typeface="Calibri"/>
              </a:rPr>
              <a:t>, Arvi 2008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et-EE" altLang="et-EE" sz="2000" dirty="0" err="1">
                <a:latin typeface="Calibri"/>
              </a:rPr>
              <a:t>The</a:t>
            </a:r>
            <a:r>
              <a:rPr lang="et-EE" altLang="et-EE" sz="2000" dirty="0">
                <a:latin typeface="Calibri"/>
              </a:rPr>
              <a:t> </a:t>
            </a:r>
            <a:r>
              <a:rPr lang="et-EE" altLang="et-EE" sz="2000" dirty="0" err="1">
                <a:latin typeface="Calibri"/>
              </a:rPr>
              <a:t>translator</a:t>
            </a:r>
            <a:r>
              <a:rPr lang="et-EE" altLang="et-EE" sz="2000" dirty="0">
                <a:latin typeface="Calibri"/>
              </a:rPr>
              <a:t> </a:t>
            </a:r>
            <a:r>
              <a:rPr lang="et-EE" altLang="et-EE" sz="2000" dirty="0" err="1">
                <a:latin typeface="Calibri"/>
              </a:rPr>
              <a:t>is</a:t>
            </a:r>
            <a:r>
              <a:rPr lang="et-EE" altLang="et-EE" sz="2000" dirty="0">
                <a:latin typeface="Calibri"/>
              </a:rPr>
              <a:t> </a:t>
            </a:r>
            <a:r>
              <a:rPr lang="et-EE" altLang="et-EE" sz="2000" dirty="0" err="1">
                <a:latin typeface="Calibri"/>
              </a:rPr>
              <a:t>human</a:t>
            </a:r>
            <a:r>
              <a:rPr lang="et-EE" altLang="et-EE" sz="2000" dirty="0">
                <a:latin typeface="Calibri"/>
              </a:rPr>
              <a:t> too: a </a:t>
            </a:r>
            <a:r>
              <a:rPr lang="et-EE" altLang="et-EE" sz="2000" dirty="0" err="1">
                <a:latin typeface="Calibri"/>
              </a:rPr>
              <a:t>case</a:t>
            </a:r>
            <a:r>
              <a:rPr lang="et-EE" altLang="et-EE" sz="2000" dirty="0">
                <a:latin typeface="Calibri"/>
              </a:rPr>
              <a:t> </a:t>
            </a:r>
            <a:r>
              <a:rPr lang="et-EE" altLang="et-EE" sz="2000" dirty="0" err="1">
                <a:latin typeface="Calibri"/>
              </a:rPr>
              <a:t>for</a:t>
            </a:r>
            <a:r>
              <a:rPr lang="et-EE" altLang="et-EE" sz="2000" dirty="0">
                <a:latin typeface="Calibri"/>
              </a:rPr>
              <a:t> instrumentalism in </a:t>
            </a:r>
            <a:r>
              <a:rPr lang="et-EE" altLang="et-EE" sz="2000" dirty="0" err="1">
                <a:latin typeface="Calibri"/>
              </a:rPr>
              <a:t>multilingual</a:t>
            </a:r>
            <a:r>
              <a:rPr lang="et-EE" altLang="et-EE" sz="2000" dirty="0">
                <a:latin typeface="Calibri"/>
              </a:rPr>
              <a:t> </a:t>
            </a:r>
            <a:r>
              <a:rPr lang="et-EE" altLang="et-EE" sz="2000" dirty="0" err="1">
                <a:latin typeface="Calibri"/>
              </a:rPr>
              <a:t>specialised</a:t>
            </a:r>
            <a:r>
              <a:rPr lang="et-EE" altLang="et-EE" sz="2000" dirty="0">
                <a:latin typeface="Calibri"/>
              </a:rPr>
              <a:t> </a:t>
            </a:r>
            <a:r>
              <a:rPr lang="et-EE" altLang="et-EE" sz="2000" dirty="0" err="1">
                <a:latin typeface="Calibri"/>
              </a:rPr>
              <a:t>communication</a:t>
            </a:r>
            <a:r>
              <a:rPr lang="et-EE" altLang="et-EE" sz="2000" dirty="0">
                <a:latin typeface="Calibri"/>
              </a:rPr>
              <a:t>. </a:t>
            </a:r>
            <a:r>
              <a:rPr lang="et-EE" altLang="et-EE" sz="2000" dirty="0" err="1">
                <a:latin typeface="Calibri"/>
              </a:rPr>
              <a:t>Dissertationes</a:t>
            </a:r>
            <a:r>
              <a:rPr lang="et-EE" altLang="et-EE" sz="2000" dirty="0">
                <a:latin typeface="Calibri"/>
              </a:rPr>
              <a:t> </a:t>
            </a:r>
            <a:r>
              <a:rPr lang="et-EE" altLang="et-EE" sz="2000" dirty="0" err="1">
                <a:latin typeface="Calibri"/>
              </a:rPr>
              <a:t>philologiae</a:t>
            </a:r>
            <a:r>
              <a:rPr lang="et-EE" altLang="et-EE" sz="2000" dirty="0">
                <a:latin typeface="Calibri"/>
              </a:rPr>
              <a:t> </a:t>
            </a:r>
            <a:r>
              <a:rPr lang="et-EE" altLang="et-EE" sz="2000" dirty="0" err="1">
                <a:latin typeface="Calibri"/>
              </a:rPr>
              <a:t>estonicae</a:t>
            </a:r>
            <a:r>
              <a:rPr lang="et-EE" altLang="et-EE" sz="2000" dirty="0">
                <a:latin typeface="Calibri"/>
              </a:rPr>
              <a:t> </a:t>
            </a:r>
            <a:r>
              <a:rPr lang="et-EE" altLang="et-EE" sz="2000" dirty="0" err="1">
                <a:latin typeface="Calibri"/>
              </a:rPr>
              <a:t>Universitas</a:t>
            </a:r>
            <a:r>
              <a:rPr lang="et-EE" altLang="et-EE" sz="2000" dirty="0">
                <a:latin typeface="Calibri"/>
              </a:rPr>
              <a:t> </a:t>
            </a:r>
            <a:r>
              <a:rPr lang="et-EE" altLang="et-EE" sz="2000" dirty="0" err="1">
                <a:latin typeface="Calibri"/>
              </a:rPr>
              <a:t>Tartuensis</a:t>
            </a:r>
            <a:r>
              <a:rPr lang="et-EE" altLang="et-EE" sz="2000" dirty="0" smtClean="0">
                <a:latin typeface="Calibri"/>
              </a:rPr>
              <a:t>.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fi-FI" altLang="et-EE" sz="2000" b="1" dirty="0">
                <a:latin typeface="Calibri"/>
              </a:rPr>
              <a:t>Tavast, Arvi; Taukar, Marju </a:t>
            </a:r>
            <a:r>
              <a:rPr lang="fi-FI" altLang="et-EE" sz="2000" dirty="0">
                <a:latin typeface="Calibri"/>
              </a:rPr>
              <a:t>2013. Mitmekeelne oskussuhtlus. Tallinn: Valgus.</a:t>
            </a:r>
            <a:endParaRPr lang="et-EE" altLang="et-EE" sz="2000" dirty="0">
              <a:latin typeface="Calibri"/>
            </a:endParaRP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E5-F413-4C74-825A-1E0CAFFE1A55}" type="slidenum">
              <a:rPr lang="et-EE" smtClean="0"/>
              <a:t>36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4131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00" y="-286839"/>
            <a:ext cx="10080000" cy="1416803"/>
          </a:xfrm>
        </p:spPr>
        <p:txBody>
          <a:bodyPr/>
          <a:lstStyle/>
          <a:p>
            <a:r>
              <a:rPr lang="et-EE" altLang="et-EE" dirty="0" smtClean="0"/>
              <a:t>Kirjandust </a:t>
            </a:r>
            <a:r>
              <a:rPr lang="et-EE" altLang="et-EE" dirty="0"/>
              <a:t>(3)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218" y="1154497"/>
            <a:ext cx="10080000" cy="5338378"/>
          </a:xfrm>
        </p:spPr>
        <p:txBody>
          <a:bodyPr>
            <a:normAutofit fontScale="92500" lnSpcReduction="10000"/>
          </a:bodyPr>
          <a:lstStyle/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t-EE" altLang="et-EE" sz="2000" b="1" dirty="0" err="1">
                <a:solidFill>
                  <a:prstClr val="black"/>
                </a:solidFill>
                <a:latin typeface="Calibri"/>
              </a:rPr>
              <a:t>Temmerman</a:t>
            </a:r>
            <a:r>
              <a:rPr lang="et-EE" altLang="et-EE" sz="2000" b="1" dirty="0">
                <a:solidFill>
                  <a:prstClr val="black"/>
                </a:solidFill>
                <a:latin typeface="Calibri"/>
              </a:rPr>
              <a:t>, Rita 2000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Towards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New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Ways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of Terminology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Description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Sociocognitive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Approach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. Amsterdam/Philadelphia: John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Benjamins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Publishing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t-EE" sz="2000" b="1" dirty="0" err="1">
                <a:solidFill>
                  <a:prstClr val="black"/>
                </a:solidFill>
                <a:latin typeface="Calibri"/>
              </a:rPr>
              <a:t>Temmerman</a:t>
            </a:r>
            <a:r>
              <a:rPr lang="en-US" altLang="et-EE" sz="2000" b="1" dirty="0">
                <a:solidFill>
                  <a:prstClr val="black"/>
                </a:solidFill>
                <a:latin typeface="Calibri"/>
              </a:rPr>
              <a:t>, Rita 2002</a:t>
            </a:r>
            <a:r>
              <a:rPr lang="en-US" altLang="et-EE" sz="2000" dirty="0">
                <a:solidFill>
                  <a:prstClr val="black"/>
                </a:solidFill>
                <a:latin typeface="Calibri"/>
              </a:rPr>
              <a:t>. Metaphorical Models and the Translation of Scientific Texts. – </a:t>
            </a:r>
            <a:r>
              <a:rPr lang="en-US" altLang="et-EE" sz="2000" dirty="0" err="1">
                <a:solidFill>
                  <a:prstClr val="black"/>
                </a:solidFill>
                <a:latin typeface="Calibri"/>
              </a:rPr>
              <a:t>Linguistica</a:t>
            </a:r>
            <a:r>
              <a:rPr lang="en-US" altLang="et-EE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t-EE" sz="2000" dirty="0" err="1">
                <a:solidFill>
                  <a:prstClr val="black"/>
                </a:solidFill>
                <a:latin typeface="Calibri"/>
              </a:rPr>
              <a:t>Antverpiensia</a:t>
            </a:r>
            <a:r>
              <a:rPr lang="en-US" altLang="et-EE" sz="2000" dirty="0">
                <a:solidFill>
                  <a:prstClr val="black"/>
                </a:solidFill>
                <a:latin typeface="Calibri"/>
              </a:rPr>
              <a:t>, 1, 211–226. </a:t>
            </a:r>
            <a:endParaRPr lang="et-EE" altLang="et-EE" sz="2000" b="1" dirty="0" smtClean="0">
              <a:solidFill>
                <a:prstClr val="black"/>
              </a:solidFill>
              <a:latin typeface="Calibri"/>
            </a:endParaRPr>
          </a:p>
          <a:p>
            <a:pPr marL="34290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t-EE" sz="2000" b="1" dirty="0" err="1" smtClean="0">
                <a:solidFill>
                  <a:prstClr val="black"/>
                </a:solidFill>
                <a:latin typeface="Calibri"/>
              </a:rPr>
              <a:t>Temmerman</a:t>
            </a:r>
            <a:r>
              <a:rPr lang="en-US" altLang="et-EE" sz="2000" b="1" dirty="0">
                <a:solidFill>
                  <a:prstClr val="black"/>
                </a:solidFill>
                <a:latin typeface="Calibri"/>
              </a:rPr>
              <a:t>, Rita 2009</a:t>
            </a:r>
            <a:r>
              <a:rPr lang="en-US" altLang="et-EE" sz="2000" dirty="0">
                <a:solidFill>
                  <a:prstClr val="black"/>
                </a:solidFill>
                <a:latin typeface="Calibri"/>
              </a:rPr>
              <a:t>. Why special language translators need insights in the mechanisms </a:t>
            </a:r>
            <a:r>
              <a:rPr lang="en-US" altLang="et-EE" sz="2000" dirty="0" smtClean="0">
                <a:solidFill>
                  <a:prstClr val="black"/>
                </a:solidFill>
                <a:latin typeface="Calibri"/>
              </a:rPr>
              <a:t>of</a:t>
            </a:r>
            <a:r>
              <a:rPr lang="et-EE" altLang="et-EE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et-EE" sz="2000" dirty="0" smtClean="0">
                <a:solidFill>
                  <a:prstClr val="black"/>
                </a:solidFill>
                <a:latin typeface="Calibri"/>
              </a:rPr>
              <a:t>metaphorical </a:t>
            </a:r>
            <a:r>
              <a:rPr lang="en-US" altLang="et-EE" sz="2000" dirty="0">
                <a:solidFill>
                  <a:prstClr val="black"/>
                </a:solidFill>
                <a:latin typeface="Calibri"/>
              </a:rPr>
              <a:t>models and figurative denominations. –The Meaning of Translation. Ed. by B. </a:t>
            </a:r>
            <a:r>
              <a:rPr lang="en-US" altLang="et-EE" sz="2000" dirty="0" err="1">
                <a:solidFill>
                  <a:prstClr val="black"/>
                </a:solidFill>
                <a:latin typeface="Calibri"/>
              </a:rPr>
              <a:t>Lewandovska</a:t>
            </a:r>
            <a:r>
              <a:rPr lang="en-US" altLang="et-EE" sz="2000" dirty="0">
                <a:solidFill>
                  <a:prstClr val="black"/>
                </a:solidFill>
                <a:latin typeface="Calibri"/>
              </a:rPr>
              <a:t> &amp; M. </a:t>
            </a:r>
            <a:r>
              <a:rPr lang="en-US" altLang="et-EE" sz="2000" dirty="0" err="1">
                <a:solidFill>
                  <a:prstClr val="black"/>
                </a:solidFill>
                <a:latin typeface="Calibri"/>
              </a:rPr>
              <a:t>Thelen</a:t>
            </a:r>
            <a:r>
              <a:rPr lang="en-US" altLang="et-EE" sz="2000" dirty="0">
                <a:solidFill>
                  <a:prstClr val="black"/>
                </a:solidFill>
                <a:latin typeface="Calibri"/>
              </a:rPr>
              <a:t>. Bern: Peter Lang, </a:t>
            </a:r>
            <a:r>
              <a:rPr lang="en-US" altLang="et-EE" sz="2000" dirty="0" smtClean="0">
                <a:solidFill>
                  <a:prstClr val="black"/>
                </a:solidFill>
                <a:latin typeface="Calibri"/>
              </a:rPr>
              <a:t>351–369.</a:t>
            </a:r>
            <a:endParaRPr lang="et-EE" altLang="et-EE" sz="2000" b="1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t-EE" altLang="et-EE" sz="2000" b="1" dirty="0" err="1" smtClean="0">
                <a:solidFill>
                  <a:prstClr val="black"/>
                </a:solidFill>
                <a:latin typeface="Calibri"/>
              </a:rPr>
              <a:t>Temmerman</a:t>
            </a:r>
            <a:r>
              <a:rPr lang="et-EE" altLang="et-EE" sz="2000" b="1" dirty="0">
                <a:solidFill>
                  <a:prstClr val="black"/>
                </a:solidFill>
                <a:latin typeface="Calibri"/>
              </a:rPr>
              <a:t>, Rita 2011.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Researching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plurilinguistic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competences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in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specialised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domains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. Looking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for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means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to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prevent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exclusion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. –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European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Journal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of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Language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Policy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, No. 3.2. Liverpool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University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Press, </a:t>
            </a:r>
            <a:r>
              <a:rPr lang="et-EE" altLang="et-EE" sz="2000" dirty="0" smtClean="0">
                <a:solidFill>
                  <a:prstClr val="black"/>
                </a:solidFill>
                <a:latin typeface="Calibri"/>
              </a:rPr>
              <a:t>163–174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.</a:t>
            </a:r>
            <a:endParaRPr lang="et-EE" altLang="et-EE" sz="20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t-EE" altLang="et-EE" sz="2000" b="1" dirty="0" err="1">
                <a:solidFill>
                  <a:prstClr val="black"/>
                </a:solidFill>
                <a:latin typeface="Calibri"/>
              </a:rPr>
              <a:t>Temmerman</a:t>
            </a:r>
            <a:r>
              <a:rPr lang="et-EE" altLang="et-EE" sz="2000" b="1" dirty="0">
                <a:solidFill>
                  <a:prstClr val="black"/>
                </a:solidFill>
                <a:latin typeface="Calibri"/>
              </a:rPr>
              <a:t>, Rita 2011a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Stars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problem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children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dogs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cash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cows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evocative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terminology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in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multilingual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business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communication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. – SYNAPS – A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Journal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of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Proffessional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Communication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Vol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. 26. Bergen: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Norwegian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School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of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Economics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t-EE" altLang="et-EE" sz="2000" dirty="0" smtClean="0">
                <a:solidFill>
                  <a:prstClr val="black"/>
                </a:solidFill>
                <a:latin typeface="Calibri"/>
              </a:rPr>
              <a:t>48–61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t-EE" altLang="et-EE" sz="2000" b="1" dirty="0" err="1">
                <a:solidFill>
                  <a:prstClr val="black"/>
                </a:solidFill>
                <a:latin typeface="Calibri"/>
              </a:rPr>
              <a:t>Temmerman</a:t>
            </a:r>
            <a:r>
              <a:rPr lang="et-EE" altLang="et-EE" sz="2000" b="1" dirty="0">
                <a:solidFill>
                  <a:prstClr val="black"/>
                </a:solidFill>
                <a:latin typeface="Calibri"/>
              </a:rPr>
              <a:t>, Rita 2011b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Ways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of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managing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dynamics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of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terminology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in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multilingual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communication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. – SCOLIA, </a:t>
            </a:r>
            <a:r>
              <a:rPr lang="et-EE" altLang="et-EE" sz="2000" dirty="0" smtClean="0">
                <a:solidFill>
                  <a:prstClr val="black"/>
                </a:solidFill>
                <a:latin typeface="Calibri"/>
              </a:rPr>
              <a:t>25, 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105–122.</a:t>
            </a:r>
          </a:p>
          <a:p>
            <a:pPr marL="342900" lvl="0" indent="-342900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t-EE" altLang="et-EE" sz="2000" b="1" dirty="0">
                <a:solidFill>
                  <a:prstClr val="black"/>
                </a:solidFill>
                <a:latin typeface="Calibri"/>
              </a:rPr>
              <a:t>Terminology </a:t>
            </a:r>
            <a:r>
              <a:rPr lang="et-EE" altLang="et-EE" sz="2000" b="1" dirty="0" err="1">
                <a:solidFill>
                  <a:prstClr val="black"/>
                </a:solidFill>
                <a:latin typeface="Calibri"/>
              </a:rPr>
              <a:t>work</a:t>
            </a:r>
            <a:r>
              <a:rPr lang="et-EE" altLang="et-EE" sz="2000" b="1" dirty="0">
                <a:solidFill>
                  <a:prstClr val="black"/>
                </a:solidFill>
                <a:latin typeface="Calibri"/>
              </a:rPr>
              <a:t> 1999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= Terminology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work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–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Principles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methods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. 1999.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Sweden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The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International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Organization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for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t-EE" altLang="et-EE" sz="2000" dirty="0" err="1">
                <a:solidFill>
                  <a:prstClr val="black"/>
                </a:solidFill>
                <a:latin typeface="Calibri"/>
              </a:rPr>
              <a:t>Standardization</a:t>
            </a:r>
            <a:r>
              <a:rPr lang="et-EE" altLang="et-EE" sz="20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E5-F413-4C74-825A-1E0CAFFE1A55}" type="slidenum">
              <a:rPr lang="et-EE" smtClean="0"/>
              <a:t>37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065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590" y="495301"/>
            <a:ext cx="11021700" cy="2895600"/>
          </a:xfrm>
        </p:spPr>
        <p:txBody>
          <a:bodyPr/>
          <a:lstStyle/>
          <a:p>
            <a:pPr marL="571500" lvl="0" indent="-571500">
              <a:spcBef>
                <a:spcPts val="1000"/>
              </a:spcBef>
            </a:pPr>
            <a:r>
              <a:rPr lang="et-EE" sz="5400" b="1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I. Riigikaitse </a:t>
            </a:r>
            <a:r>
              <a:rPr lang="et-EE" sz="5400" b="1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terminiarendusest</a:t>
            </a:r>
            <a:r>
              <a:rPr lang="et-EE" sz="32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t-EE" sz="32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t-E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68578" y="6330175"/>
            <a:ext cx="3158169" cy="690523"/>
          </a:xfrm>
        </p:spPr>
        <p:txBody>
          <a:bodyPr/>
          <a:lstStyle/>
          <a:p>
            <a:fld id="{8FB841E5-F413-4C74-825A-1E0CAFFE1A55}" type="slidenum">
              <a:rPr lang="et-EE" sz="1800" smtClean="0"/>
              <a:t>4</a:t>
            </a:fld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8105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84" y="-171400"/>
            <a:ext cx="7560000" cy="1314400"/>
          </a:xfrm>
        </p:spPr>
        <p:txBody>
          <a:bodyPr>
            <a:normAutofit/>
          </a:bodyPr>
          <a:lstStyle/>
          <a:p>
            <a:r>
              <a:rPr lang="et-EE" sz="6000" b="1" dirty="0" smtClean="0">
                <a:solidFill>
                  <a:srgbClr val="002060"/>
                </a:solidFill>
              </a:rPr>
              <a:t>KES?</a:t>
            </a:r>
            <a:endParaRPr lang="et-EE" sz="6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7617" y="980662"/>
            <a:ext cx="10760766" cy="5694776"/>
          </a:xfrm>
          <a:ln>
            <a:solidFill>
              <a:schemeClr val="tx1"/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sz="3500" b="1" dirty="0" smtClean="0">
                <a:solidFill>
                  <a:srgbClr val="002060"/>
                </a:solidFill>
                <a:latin typeface="+mn-lt"/>
              </a:rPr>
              <a:t>sõjanduse </a:t>
            </a:r>
            <a:r>
              <a:rPr lang="et-EE" sz="3500" b="1" dirty="0">
                <a:solidFill>
                  <a:srgbClr val="002060"/>
                </a:solidFill>
                <a:latin typeface="+mn-lt"/>
              </a:rPr>
              <a:t>ning julgeoleku- ja </a:t>
            </a:r>
            <a:r>
              <a:rPr lang="et-EE" sz="3500" b="1" dirty="0" smtClean="0">
                <a:solidFill>
                  <a:srgbClr val="002060"/>
                </a:solidFill>
                <a:latin typeface="+mn-lt"/>
              </a:rPr>
              <a:t>kaitsepoliitika terminoloogiakomisjon</a:t>
            </a:r>
            <a:endParaRPr lang="et-EE" sz="3500" dirty="0" smtClean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r>
              <a:rPr lang="et-EE" b="1" dirty="0" smtClean="0">
                <a:latin typeface="+mn-lt"/>
              </a:rPr>
              <a:t>	</a:t>
            </a:r>
            <a:r>
              <a:rPr lang="et-EE" dirty="0" smtClean="0">
                <a:latin typeface="+mn-lt"/>
              </a:rPr>
              <a:t>- ... ehk</a:t>
            </a:r>
            <a:r>
              <a:rPr lang="et-EE" b="1" dirty="0" smtClean="0">
                <a:latin typeface="+mn-lt"/>
              </a:rPr>
              <a:t> </a:t>
            </a:r>
            <a:r>
              <a:rPr lang="et-EE" b="1" dirty="0" smtClean="0">
                <a:solidFill>
                  <a:srgbClr val="002060"/>
                </a:solidFill>
                <a:latin typeface="+mn-lt"/>
              </a:rPr>
              <a:t>sõjandusterminoloogia komisjon</a:t>
            </a:r>
            <a:r>
              <a:rPr lang="et-EE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t-EE" dirty="0" smtClean="0">
                <a:latin typeface="+mn-lt"/>
              </a:rPr>
              <a:t>või</a:t>
            </a:r>
            <a:r>
              <a:rPr lang="et-EE" b="1" dirty="0" smtClean="0">
                <a:latin typeface="+mn-lt"/>
              </a:rPr>
              <a:t> </a:t>
            </a:r>
            <a:r>
              <a:rPr lang="et-EE" b="1" dirty="0" smtClean="0">
                <a:solidFill>
                  <a:srgbClr val="002060"/>
                </a:solidFill>
                <a:latin typeface="+mn-lt"/>
              </a:rPr>
              <a:t>terminikomisjon</a:t>
            </a:r>
          </a:p>
          <a:p>
            <a:pPr marL="0" indent="0">
              <a:buNone/>
            </a:pPr>
            <a:r>
              <a:rPr lang="et-EE" dirty="0" smtClean="0">
                <a:solidFill>
                  <a:srgbClr val="002060"/>
                </a:solidFill>
                <a:latin typeface="+mn-lt"/>
              </a:rPr>
              <a:t>	</a:t>
            </a:r>
            <a:r>
              <a:rPr lang="et-EE" dirty="0" smtClean="0">
                <a:latin typeface="+mn-lt"/>
              </a:rPr>
              <a:t>- 2004–2017</a:t>
            </a:r>
            <a:r>
              <a:rPr lang="et-EE" dirty="0">
                <a:latin typeface="+mn-lt"/>
              </a:rPr>
              <a:t>, </a:t>
            </a:r>
            <a:r>
              <a:rPr lang="et-EE" dirty="0" smtClean="0">
                <a:latin typeface="+mn-lt"/>
              </a:rPr>
              <a:t>Kaitseministeerium</a:t>
            </a:r>
            <a:endParaRPr lang="et-EE" dirty="0">
              <a:latin typeface="+mn-lt"/>
            </a:endParaRPr>
          </a:p>
          <a:p>
            <a:pPr marL="0" indent="0">
              <a:buNone/>
            </a:pPr>
            <a:r>
              <a:rPr lang="et-EE" sz="2400" dirty="0">
                <a:solidFill>
                  <a:srgbClr val="002060"/>
                </a:solidFill>
                <a:latin typeface="+mn-lt"/>
              </a:rPr>
              <a:t>				</a:t>
            </a:r>
          </a:p>
          <a:p>
            <a:pPr marL="0" indent="0">
              <a:buNone/>
            </a:pPr>
            <a:endParaRPr lang="et-EE" sz="3500" b="1" dirty="0" smtClean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r>
              <a:rPr lang="et-EE" sz="3500" b="1" dirty="0" smtClean="0">
                <a:solidFill>
                  <a:srgbClr val="002060"/>
                </a:solidFill>
                <a:latin typeface="+mn-lt"/>
              </a:rPr>
              <a:t>sõjandusterminoloogia töörühm</a:t>
            </a:r>
            <a:endParaRPr lang="et-EE" sz="3500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r>
              <a:rPr lang="et-EE" sz="3500" b="1" dirty="0">
                <a:latin typeface="+mn-lt"/>
              </a:rPr>
              <a:t>	</a:t>
            </a:r>
            <a:r>
              <a:rPr lang="et-EE" dirty="0" smtClean="0">
                <a:latin typeface="+mn-lt"/>
              </a:rPr>
              <a:t>- ... ehk</a:t>
            </a:r>
            <a:r>
              <a:rPr lang="et-EE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t-EE" b="1" dirty="0" smtClean="0">
                <a:solidFill>
                  <a:srgbClr val="002060"/>
                </a:solidFill>
                <a:latin typeface="+mn-lt"/>
              </a:rPr>
              <a:t>terminitöörühm</a:t>
            </a:r>
            <a:endParaRPr lang="et-EE" b="1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r>
              <a:rPr lang="et-EE" b="1" dirty="0" smtClean="0">
                <a:solidFill>
                  <a:srgbClr val="002060"/>
                </a:solidFill>
                <a:latin typeface="+mn-lt"/>
              </a:rPr>
              <a:t>	</a:t>
            </a:r>
            <a:r>
              <a:rPr lang="et-EE" dirty="0" smtClean="0">
                <a:latin typeface="+mn-lt"/>
              </a:rPr>
              <a:t>- alates 2018, Kaitseväe Akadeemia</a:t>
            </a:r>
          </a:p>
          <a:p>
            <a:pPr marL="0" indent="0">
              <a:buNone/>
            </a:pPr>
            <a:endParaRPr lang="et-EE" b="1" dirty="0" smtClean="0">
              <a:latin typeface="+mn-lt"/>
            </a:endParaRPr>
          </a:p>
          <a:p>
            <a:pPr marL="0" indent="0">
              <a:buNone/>
            </a:pPr>
            <a:r>
              <a:rPr lang="et-EE" b="1" dirty="0" smtClean="0">
                <a:latin typeface="+mn-lt"/>
              </a:rPr>
              <a:t>Töö tulemused Sõnaveebis riigikaitseterminite andmebaasis </a:t>
            </a:r>
            <a:r>
              <a:rPr lang="et-EE" b="1" dirty="0" err="1" smtClean="0">
                <a:latin typeface="+mn-lt"/>
              </a:rPr>
              <a:t>Militerm</a:t>
            </a:r>
            <a:endParaRPr lang="et-EE" b="1" dirty="0" smtClean="0">
              <a:latin typeface="+mn-lt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142377" y="2943085"/>
            <a:ext cx="1664798" cy="966134"/>
          </a:xfrm>
          <a:prstGeom prst="downArrow">
            <a:avLst>
              <a:gd name="adj1" fmla="val 50000"/>
              <a:gd name="adj2" fmla="val 61463"/>
            </a:avLst>
          </a:prstGeom>
          <a:solidFill>
            <a:srgbClr val="00206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37256" y="6476367"/>
            <a:ext cx="3022542" cy="365125"/>
          </a:xfrm>
        </p:spPr>
        <p:txBody>
          <a:bodyPr/>
          <a:lstStyle/>
          <a:p>
            <a:fld id="{F46E145A-BD78-4365-8C09-59F21DE38798}" type="slidenum">
              <a:rPr lang="et-EE" sz="1800" smtClean="0"/>
              <a:t>5</a:t>
            </a:fld>
            <a:endParaRPr lang="et-EE" sz="1800" dirty="0"/>
          </a:p>
        </p:txBody>
      </p:sp>
    </p:spTree>
    <p:extLst>
      <p:ext uri="{BB962C8B-B14F-4D97-AF65-F5344CB8AC3E}">
        <p14:creationId xmlns:p14="http://schemas.microsoft.com/office/powerpoint/2010/main" val="323827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386" y="474494"/>
            <a:ext cx="10080000" cy="1119674"/>
          </a:xfrm>
        </p:spPr>
        <p:txBody>
          <a:bodyPr>
            <a:normAutofit fontScale="90000"/>
          </a:bodyPr>
          <a:lstStyle/>
          <a:p>
            <a:r>
              <a:rPr lang="et-EE" sz="6700" dirty="0" smtClean="0">
                <a:solidFill>
                  <a:srgbClr val="002060"/>
                </a:solidFill>
              </a:rPr>
              <a:t>MIS </a:t>
            </a:r>
            <a:r>
              <a:rPr lang="et-EE" sz="4800" dirty="0" smtClean="0">
                <a:solidFill>
                  <a:srgbClr val="002060"/>
                </a:solidFill>
              </a:rPr>
              <a:t/>
            </a:r>
            <a:br>
              <a:rPr lang="et-EE" sz="4800" dirty="0" smtClean="0">
                <a:solidFill>
                  <a:srgbClr val="002060"/>
                </a:solidFill>
              </a:rPr>
            </a:br>
            <a:r>
              <a:rPr lang="et-EE" sz="4800" dirty="0" smtClean="0">
                <a:solidFill>
                  <a:srgbClr val="002060"/>
                </a:solidFill>
              </a:rPr>
              <a:t>on </a:t>
            </a:r>
            <a:r>
              <a:rPr lang="et-EE" sz="4800" dirty="0" err="1" smtClean="0">
                <a:solidFill>
                  <a:srgbClr val="002060"/>
                </a:solidFill>
              </a:rPr>
              <a:t>Militerm</a:t>
            </a:r>
            <a:r>
              <a:rPr lang="et-EE" sz="4800" dirty="0" smtClean="0">
                <a:solidFill>
                  <a:srgbClr val="002060"/>
                </a:solidFill>
              </a:rPr>
              <a:t>?</a:t>
            </a:r>
            <a:endParaRPr lang="et-EE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907" y="1594168"/>
            <a:ext cx="10487900" cy="5621315"/>
          </a:xfrm>
        </p:spPr>
        <p:txBody>
          <a:bodyPr>
            <a:normAutofit/>
          </a:bodyPr>
          <a:lstStyle/>
          <a:p>
            <a:r>
              <a:rPr lang="et-EE" sz="3200" b="1" dirty="0" smtClean="0">
                <a:latin typeface="+mn-lt"/>
              </a:rPr>
              <a:t>Riigikaitseterminite andmebaas</a:t>
            </a:r>
            <a:endParaRPr lang="et-EE" sz="3200" dirty="0" smtClean="0">
              <a:latin typeface="+mn-lt"/>
            </a:endParaRPr>
          </a:p>
          <a:p>
            <a:pPr lvl="1">
              <a:buFontTx/>
              <a:buChar char="-"/>
            </a:pPr>
            <a:r>
              <a:rPr lang="et-EE" dirty="0" smtClean="0">
                <a:latin typeface="+mn-lt"/>
              </a:rPr>
              <a:t>Kese: kaitseministeeriumi valitsemisala terminid (sõjandus, ent ka julgeolekupoliitika, strateegia jm)</a:t>
            </a:r>
            <a:endParaRPr lang="et-EE" dirty="0" smtClean="0">
              <a:solidFill>
                <a:srgbClr val="00B050"/>
              </a:solidFill>
              <a:latin typeface="+mn-lt"/>
            </a:endParaRPr>
          </a:p>
          <a:p>
            <a:pPr lvl="1">
              <a:buFontTx/>
              <a:buChar char="-"/>
            </a:pPr>
            <a:r>
              <a:rPr lang="et-EE" dirty="0">
                <a:latin typeface="+mn-lt"/>
              </a:rPr>
              <a:t>Platvorm </a:t>
            </a:r>
            <a:r>
              <a:rPr lang="et-EE" b="1" dirty="0" err="1">
                <a:latin typeface="+mn-lt"/>
              </a:rPr>
              <a:t>Multiterm</a:t>
            </a:r>
            <a:r>
              <a:rPr lang="et-EE" b="1" dirty="0">
                <a:latin typeface="+mn-lt"/>
              </a:rPr>
              <a:t>  </a:t>
            </a:r>
            <a:r>
              <a:rPr lang="et-EE" b="1" dirty="0">
                <a:latin typeface="+mn-lt"/>
                <a:sym typeface="Symbol" panose="05050102010706020507" pitchFamily="18" charset="2"/>
              </a:rPr>
              <a:t>  </a:t>
            </a:r>
            <a:r>
              <a:rPr lang="et-EE" b="1" dirty="0" err="1">
                <a:latin typeface="+mn-lt"/>
              </a:rPr>
              <a:t>Ekilex</a:t>
            </a:r>
            <a:r>
              <a:rPr lang="et-EE" b="1" dirty="0">
                <a:latin typeface="+mn-lt"/>
              </a:rPr>
              <a:t>, </a:t>
            </a:r>
            <a:r>
              <a:rPr lang="et-EE" dirty="0">
                <a:latin typeface="+mn-lt"/>
              </a:rPr>
              <a:t>lõppkasutajavaade </a:t>
            </a:r>
            <a:r>
              <a:rPr lang="et-EE" b="1" dirty="0">
                <a:latin typeface="+mn-lt"/>
              </a:rPr>
              <a:t>Sõnaveeb</a:t>
            </a:r>
          </a:p>
          <a:p>
            <a:pPr lvl="1">
              <a:buFontTx/>
              <a:buChar char="-"/>
            </a:pPr>
            <a:r>
              <a:rPr lang="et-EE" dirty="0" smtClean="0">
                <a:latin typeface="+mn-lt"/>
              </a:rPr>
              <a:t>Sõnaveebis eraldi värav </a:t>
            </a:r>
            <a:r>
              <a:rPr lang="et-EE" dirty="0" smtClean="0">
                <a:latin typeface="+mn-lt"/>
                <a:hlinkClick r:id="rId3"/>
              </a:rPr>
              <a:t>https</a:t>
            </a:r>
            <a:r>
              <a:rPr lang="et-EE" dirty="0">
                <a:latin typeface="+mn-lt"/>
                <a:hlinkClick r:id="rId3"/>
              </a:rPr>
              <a:t>://sonaveeb.ee/ds/mil</a:t>
            </a:r>
            <a:r>
              <a:rPr lang="et-EE" dirty="0">
                <a:latin typeface="+mn-lt"/>
              </a:rPr>
              <a:t> </a:t>
            </a:r>
          </a:p>
          <a:p>
            <a:pPr lvl="1">
              <a:buFontTx/>
              <a:buChar char="-"/>
            </a:pPr>
            <a:r>
              <a:rPr lang="et-EE" dirty="0" smtClean="0">
                <a:latin typeface="+mn-lt"/>
              </a:rPr>
              <a:t>Üleminek 2020. a kevadel (riigikaitse terminiarendajad kui pioneerid)</a:t>
            </a:r>
          </a:p>
          <a:p>
            <a:pPr marL="457200" lvl="1" indent="0">
              <a:buNone/>
            </a:pPr>
            <a:endParaRPr lang="et-EE" sz="3200" dirty="0" smtClean="0">
              <a:latin typeface="+mn-lt"/>
            </a:endParaRPr>
          </a:p>
          <a:p>
            <a:r>
              <a:rPr lang="et-EE" sz="3200" dirty="0" smtClean="0">
                <a:latin typeface="+mn-lt"/>
              </a:rPr>
              <a:t>Esimesed </a:t>
            </a:r>
            <a:r>
              <a:rPr lang="et-EE" sz="3200" dirty="0">
                <a:latin typeface="+mn-lt"/>
              </a:rPr>
              <a:t>kirjed aastast </a:t>
            </a:r>
            <a:r>
              <a:rPr lang="et-EE" sz="3200" dirty="0" smtClean="0">
                <a:latin typeface="+mn-lt"/>
              </a:rPr>
              <a:t>2004</a:t>
            </a:r>
            <a:r>
              <a:rPr lang="et-EE" sz="3200" b="1" dirty="0">
                <a:sym typeface="Symbol" panose="05050102010706020507" pitchFamily="18" charset="2"/>
              </a:rPr>
              <a:t> </a:t>
            </a:r>
            <a:r>
              <a:rPr lang="et-EE" sz="3200" dirty="0" smtClean="0">
                <a:latin typeface="+mn-lt"/>
              </a:rPr>
              <a:t> pidev </a:t>
            </a:r>
            <a:r>
              <a:rPr lang="et-EE" sz="3200" b="1" dirty="0" smtClean="0">
                <a:latin typeface="+mn-lt"/>
              </a:rPr>
              <a:t>uuendamisvajadus</a:t>
            </a:r>
            <a:endParaRPr lang="et-EE" sz="3200" dirty="0" smtClean="0">
              <a:latin typeface="+mn-lt"/>
            </a:endParaRPr>
          </a:p>
          <a:p>
            <a:pPr lvl="1">
              <a:buFontTx/>
              <a:buChar char="-"/>
            </a:pPr>
            <a:r>
              <a:rPr lang="et-EE" dirty="0">
                <a:latin typeface="+mn-lt"/>
              </a:rPr>
              <a:t>K</a:t>
            </a:r>
            <a:r>
              <a:rPr lang="et-EE" dirty="0" smtClean="0">
                <a:latin typeface="+mn-lt"/>
              </a:rPr>
              <a:t>oristustöö </a:t>
            </a:r>
          </a:p>
          <a:p>
            <a:pPr lvl="1">
              <a:buFontTx/>
              <a:buChar char="-"/>
            </a:pPr>
            <a:r>
              <a:rPr lang="et-EE" dirty="0">
                <a:latin typeface="+mn-lt"/>
              </a:rPr>
              <a:t>M</a:t>
            </a:r>
            <a:r>
              <a:rPr lang="et-EE" dirty="0" smtClean="0">
                <a:latin typeface="+mn-lt"/>
              </a:rPr>
              <a:t>itteavaliku info </a:t>
            </a:r>
            <a:r>
              <a:rPr lang="et-EE" dirty="0" err="1" smtClean="0">
                <a:latin typeface="+mn-lt"/>
              </a:rPr>
              <a:t>ülevaatamine</a:t>
            </a:r>
            <a:r>
              <a:rPr lang="et-EE" dirty="0" smtClean="0">
                <a:latin typeface="+mn-lt"/>
              </a:rPr>
              <a:t> ja kasutajatele nähtavaks tegemine</a:t>
            </a:r>
          </a:p>
          <a:p>
            <a:pPr lvl="1">
              <a:buFontTx/>
              <a:buChar char="-"/>
            </a:pPr>
            <a:r>
              <a:rPr lang="et-EE" dirty="0" smtClean="0">
                <a:latin typeface="+mn-lt"/>
              </a:rPr>
              <a:t>Avaliku info ajakohastamine</a:t>
            </a:r>
          </a:p>
          <a:p>
            <a:pPr marL="457200" lvl="1" indent="0">
              <a:buNone/>
            </a:pPr>
            <a:endParaRPr lang="et-EE" dirty="0">
              <a:latin typeface="+mn-lt"/>
            </a:endParaRPr>
          </a:p>
          <a:p>
            <a:pPr lvl="1">
              <a:buFontTx/>
              <a:buChar char="-"/>
            </a:pPr>
            <a:endParaRPr lang="et-EE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E5-F413-4C74-825A-1E0CAFFE1A55}" type="slidenum">
              <a:rPr lang="et-EE" smtClean="0"/>
              <a:t>6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6451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187" y="1110500"/>
            <a:ext cx="10080000" cy="694230"/>
          </a:xfrm>
        </p:spPr>
        <p:txBody>
          <a:bodyPr>
            <a:noAutofit/>
          </a:bodyPr>
          <a:lstStyle/>
          <a:p>
            <a:r>
              <a:rPr lang="et-EE" sz="6000" cap="all" dirty="0" smtClean="0">
                <a:solidFill>
                  <a:srgbClr val="002060"/>
                </a:solidFill>
              </a:rPr>
              <a:t>MIDA?</a:t>
            </a:r>
            <a:r>
              <a:rPr lang="et-EE" sz="6000" cap="all" dirty="0" smtClean="0"/>
              <a:t/>
            </a:r>
            <a:br>
              <a:rPr lang="et-EE" sz="6000" cap="all" dirty="0" smtClean="0"/>
            </a:br>
            <a:r>
              <a:rPr lang="et-EE" cap="all" dirty="0" smtClean="0">
                <a:solidFill>
                  <a:srgbClr val="002060"/>
                </a:solidFill>
              </a:rPr>
              <a:t>... </a:t>
            </a:r>
            <a:r>
              <a:rPr lang="et-EE" dirty="0">
                <a:solidFill>
                  <a:srgbClr val="002060"/>
                </a:solidFill>
              </a:rPr>
              <a:t>e</a:t>
            </a:r>
            <a:r>
              <a:rPr lang="et-EE" dirty="0" smtClean="0">
                <a:solidFill>
                  <a:srgbClr val="002060"/>
                </a:solidFill>
              </a:rPr>
              <a:t>hk terminitöörühma eesmärk </a:t>
            </a:r>
            <a:endParaRPr lang="et-E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867" y="1837845"/>
            <a:ext cx="9929892" cy="4574742"/>
          </a:xfrm>
        </p:spPr>
        <p:txBody>
          <a:bodyPr>
            <a:normAutofit/>
          </a:bodyPr>
          <a:lstStyle/>
          <a:p>
            <a:pPr fontAlgn="base"/>
            <a:r>
              <a:rPr lang="et-EE" b="1" dirty="0">
                <a:latin typeface="+mn-lt"/>
              </a:rPr>
              <a:t>terminiarendus </a:t>
            </a:r>
            <a:r>
              <a:rPr lang="et-EE" dirty="0">
                <a:latin typeface="+mn-lt"/>
              </a:rPr>
              <a:t>ehk riigikaitse oskuskeele arendamine ja korrastamine (sh päringutele vastamine, </a:t>
            </a:r>
            <a:r>
              <a:rPr lang="et-EE" dirty="0" err="1">
                <a:latin typeface="+mn-lt"/>
              </a:rPr>
              <a:t>Militermi</a:t>
            </a:r>
            <a:r>
              <a:rPr lang="et-EE" dirty="0">
                <a:latin typeface="+mn-lt"/>
              </a:rPr>
              <a:t> korrastamine-täiendamine);</a:t>
            </a:r>
          </a:p>
          <a:p>
            <a:pPr fontAlgn="base"/>
            <a:r>
              <a:rPr lang="et-EE" b="1" dirty="0" smtClean="0">
                <a:latin typeface="+mn-lt"/>
              </a:rPr>
              <a:t>terminiteavitustöö </a:t>
            </a:r>
            <a:r>
              <a:rPr lang="et-EE" b="1" dirty="0" smtClean="0">
                <a:latin typeface="+mn-lt"/>
              </a:rPr>
              <a:t>ja valdkonna populariseerimine</a:t>
            </a:r>
            <a:r>
              <a:rPr lang="et-EE" dirty="0">
                <a:latin typeface="+mn-lt"/>
              </a:rPr>
              <a:t>;</a:t>
            </a:r>
          </a:p>
          <a:p>
            <a:pPr fontAlgn="base"/>
            <a:r>
              <a:rPr lang="et-EE" b="1" dirty="0" smtClean="0">
                <a:latin typeface="+mn-lt"/>
              </a:rPr>
              <a:t>valdkondlik teadustöö</a:t>
            </a:r>
            <a:r>
              <a:rPr lang="et-EE" dirty="0" smtClean="0">
                <a:latin typeface="+mn-lt"/>
              </a:rPr>
              <a:t>. </a:t>
            </a:r>
            <a:endParaRPr lang="et-EE" dirty="0">
              <a:latin typeface="+mn-lt"/>
            </a:endParaRPr>
          </a:p>
          <a:p>
            <a:pPr marL="0" indent="0" fontAlgn="base">
              <a:buNone/>
            </a:pPr>
            <a:endParaRPr lang="et-EE" dirty="0" smtClean="0">
              <a:latin typeface="+mn-lt"/>
            </a:endParaRPr>
          </a:p>
          <a:p>
            <a:pPr fontAlgn="base"/>
            <a:endParaRPr lang="et-EE" dirty="0">
              <a:latin typeface="+mn-lt"/>
            </a:endParaRPr>
          </a:p>
          <a:p>
            <a:pPr marL="0" indent="0" fontAlgn="base">
              <a:buNone/>
            </a:pPr>
            <a:endParaRPr lang="et-EE" altLang="et-EE" dirty="0">
              <a:latin typeface="+mn-lt"/>
            </a:endParaRPr>
          </a:p>
          <a:p>
            <a:pPr marL="0" indent="0" fontAlgn="base">
              <a:buNone/>
            </a:pPr>
            <a:endParaRPr lang="et-EE" sz="3200" dirty="0">
              <a:latin typeface="+mn-lt"/>
            </a:endParaRPr>
          </a:p>
          <a:p>
            <a:pPr fontAlgn="base"/>
            <a:endParaRPr lang="et-EE" sz="3600" dirty="0">
              <a:latin typeface="+mn-lt"/>
            </a:endParaRPr>
          </a:p>
          <a:p>
            <a:pPr fontAlgn="base"/>
            <a:endParaRPr lang="et-EE" sz="2400" dirty="0">
              <a:latin typeface="+mn-lt"/>
            </a:endParaRPr>
          </a:p>
          <a:p>
            <a:pPr marL="0" indent="0">
              <a:buNone/>
            </a:pPr>
            <a:endParaRPr lang="et-EE" sz="24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27088" y="6466894"/>
            <a:ext cx="302254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841E5-F413-4C74-825A-1E0CAFFE1A55}" type="slidenum">
              <a:rPr kumimoji="0" lang="et-EE" sz="180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grotesque Rg" panose="02000000000000000000" pitchFamily="50" charset="-7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t-EE" sz="180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grotesque Rg" panose="02000000000000000000" pitchFamily="50" charset="-7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552923" y="6412587"/>
            <a:ext cx="10386836" cy="376983"/>
          </a:xfrm>
        </p:spPr>
        <p:txBody>
          <a:bodyPr/>
          <a:lstStyle/>
          <a:p>
            <a:pPr algn="l"/>
            <a:r>
              <a:rPr lang="et-EE" dirty="0" smtClean="0">
                <a:latin typeface="+mn-lt"/>
              </a:rPr>
              <a:t>(„Sõjandusterminoloogia </a:t>
            </a:r>
            <a:r>
              <a:rPr lang="et-EE" dirty="0">
                <a:latin typeface="+mn-lt"/>
              </a:rPr>
              <a:t>arendamise põhimõtted“ ja „Sõjandusterminoloogia töörühma töökord</a:t>
            </a:r>
            <a:r>
              <a:rPr lang="et-EE" dirty="0" smtClean="0">
                <a:latin typeface="+mn-lt"/>
              </a:rPr>
              <a:t>“)</a:t>
            </a:r>
            <a:endParaRPr lang="et-EE" dirty="0">
              <a:latin typeface="+mn-lt"/>
            </a:endParaRPr>
          </a:p>
          <a:p>
            <a:pPr algn="l"/>
            <a:endParaRPr lang="et-E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428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254" y="1416804"/>
            <a:ext cx="11097491" cy="4581191"/>
          </a:xfrm>
        </p:spPr>
        <p:txBody>
          <a:bodyPr/>
          <a:lstStyle/>
          <a:p>
            <a:pPr marL="0" indent="0" algn="ctr">
              <a:buNone/>
            </a:pPr>
            <a:endParaRPr lang="et-EE" sz="5400" b="1" dirty="0" smtClean="0">
              <a:solidFill>
                <a:srgbClr val="002060"/>
              </a:solidFill>
              <a:latin typeface="Calibri" panose="020F0502020204030204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t-EE" sz="6000" b="1" dirty="0" smtClean="0">
                <a:solidFill>
                  <a:srgbClr val="002060"/>
                </a:solidFill>
                <a:latin typeface="Calibri" panose="020F0502020204030204"/>
                <a:ea typeface="+mj-ea"/>
                <a:cs typeface="+mj-cs"/>
              </a:rPr>
              <a:t>II</a:t>
            </a:r>
            <a:r>
              <a:rPr lang="et-EE" sz="6000" b="1" dirty="0">
                <a:solidFill>
                  <a:srgbClr val="002060"/>
                </a:solidFill>
                <a:latin typeface="Calibri" panose="020F0502020204030204"/>
                <a:ea typeface="+mj-ea"/>
                <a:cs typeface="+mj-cs"/>
              </a:rPr>
              <a:t>. </a:t>
            </a:r>
            <a:r>
              <a:rPr lang="et-EE" sz="6000" b="1" dirty="0" smtClean="0">
                <a:solidFill>
                  <a:srgbClr val="002060"/>
                </a:solidFill>
                <a:latin typeface="Calibri" panose="020F0502020204030204"/>
              </a:rPr>
              <a:t>Oskuskeel </a:t>
            </a:r>
            <a:r>
              <a:rPr lang="et-EE" sz="6000" b="1" dirty="0">
                <a:solidFill>
                  <a:srgbClr val="002060"/>
                </a:solidFill>
                <a:latin typeface="Calibri" panose="020F0502020204030204"/>
              </a:rPr>
              <a:t>ja ajakirjandustekst</a:t>
            </a:r>
          </a:p>
          <a:p>
            <a:pPr marL="0" lvl="0" indent="0">
              <a:buNone/>
            </a:pPr>
            <a:endParaRPr lang="et-EE" sz="4800" b="1" dirty="0">
              <a:solidFill>
                <a:srgbClr val="002060"/>
              </a:solidFill>
              <a:latin typeface="Calibri" panose="020F0502020204030204"/>
            </a:endParaRPr>
          </a:p>
          <a:p>
            <a:pPr marL="0" indent="0" algn="ctr">
              <a:buNone/>
            </a:pP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E5-F413-4C74-825A-1E0CAFFE1A55}" type="slidenum">
              <a:rPr lang="et-EE" sz="1800" smtClean="0"/>
              <a:t>8</a:t>
            </a:fld>
            <a:endParaRPr lang="et-EE" sz="1800"/>
          </a:p>
        </p:txBody>
      </p:sp>
    </p:spTree>
    <p:extLst>
      <p:ext uri="{BB962C8B-B14F-4D97-AF65-F5344CB8AC3E}">
        <p14:creationId xmlns:p14="http://schemas.microsoft.com/office/powerpoint/2010/main" val="28274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000" y="0"/>
            <a:ext cx="10080000" cy="960119"/>
          </a:xfrm>
        </p:spPr>
        <p:txBody>
          <a:bodyPr>
            <a:normAutofit/>
          </a:bodyPr>
          <a:lstStyle/>
          <a:p>
            <a:r>
              <a:rPr lang="et-EE" altLang="et-EE" b="1" dirty="0" smtClean="0">
                <a:solidFill>
                  <a:srgbClr val="002060"/>
                </a:solidFill>
              </a:rPr>
              <a:t>Oskuskeel</a:t>
            </a:r>
            <a:r>
              <a:rPr lang="et-EE" altLang="et-EE" b="1" dirty="0">
                <a:solidFill>
                  <a:srgbClr val="002060"/>
                </a:solidFill>
              </a:rPr>
              <a:t> </a:t>
            </a:r>
            <a:r>
              <a:rPr lang="et-EE" altLang="et-EE" b="1" dirty="0" smtClean="0">
                <a:solidFill>
                  <a:srgbClr val="002060"/>
                </a:solidFill>
              </a:rPr>
              <a:t>ja selle paiknemine mõistesüsteemis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000" y="1825624"/>
            <a:ext cx="10401992" cy="49066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b="1" dirty="0" smtClean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r>
              <a:rPr lang="et-EE" b="1" dirty="0" smtClean="0">
                <a:solidFill>
                  <a:srgbClr val="002060"/>
                </a:solidFill>
                <a:latin typeface="+mn-lt"/>
              </a:rPr>
              <a:t>					</a:t>
            </a:r>
            <a:r>
              <a:rPr lang="et-EE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t-EE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argikeel</a:t>
            </a:r>
            <a:r>
              <a:rPr lang="et-EE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kõnekeel, </a:t>
            </a:r>
          </a:p>
          <a:p>
            <a:pPr marL="0" indent="0">
              <a:buNone/>
            </a:pPr>
            <a:r>
              <a:rPr lang="et-EE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        släng)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400" dirty="0" smtClean="0">
              <a:latin typeface="Calibri" panose="020F0502020204030204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t-EE" sz="2400" dirty="0" smtClean="0">
              <a:latin typeface="Calibri" panose="020F0502020204030204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t-EE" sz="2400" dirty="0" smtClean="0">
                <a:latin typeface="Calibri" panose="020F0502020204030204"/>
              </a:rPr>
              <a:t>Kuhu </a:t>
            </a:r>
            <a:r>
              <a:rPr lang="et-EE" sz="2400" dirty="0">
                <a:latin typeface="Calibri" panose="020F0502020204030204"/>
              </a:rPr>
              <a:t>paigutuvad </a:t>
            </a:r>
            <a:r>
              <a:rPr lang="et-EE" sz="2400" dirty="0" smtClean="0">
                <a:latin typeface="Calibri" panose="020F0502020204030204"/>
              </a:rPr>
              <a:t>siin</a:t>
            </a:r>
            <a:r>
              <a:rPr lang="et-EE" sz="2400" dirty="0">
                <a:latin typeface="Calibri" panose="020F0502020204030204"/>
              </a:rPr>
              <a:t> </a:t>
            </a:r>
            <a:r>
              <a:rPr lang="et-EE" sz="2400" dirty="0" smtClean="0">
                <a:latin typeface="Calibri" panose="020F0502020204030204"/>
              </a:rPr>
              <a:t>tänapäevased (riigikaitset käsitlevad)</a:t>
            </a:r>
            <a:r>
              <a:rPr lang="et-EE" sz="2400" dirty="0">
                <a:latin typeface="Calibri" panose="020F0502020204030204"/>
              </a:rPr>
              <a:t> </a:t>
            </a:r>
            <a:r>
              <a:rPr lang="et-EE" sz="2400" b="1" dirty="0" smtClean="0">
                <a:latin typeface="Calibri" panose="020F0502020204030204"/>
              </a:rPr>
              <a:t>ajakirjandustekstid?</a:t>
            </a:r>
          </a:p>
          <a:p>
            <a:pPr marL="0" indent="0">
              <a:buNone/>
            </a:pPr>
            <a:endParaRPr lang="et-EE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41E5-F413-4C74-825A-1E0CAFFE1A55}" type="slidenum">
              <a:rPr lang="et-EE" smtClean="0"/>
              <a:t>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020" y="1106741"/>
            <a:ext cx="10080625" cy="270064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457709" y="3247787"/>
            <a:ext cx="850624" cy="259932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16" idx="3"/>
          </p:cNvCxnSpPr>
          <p:nvPr/>
        </p:nvCxnSpPr>
        <p:spPr>
          <a:xfrm flipH="1">
            <a:off x="3466706" y="3278415"/>
            <a:ext cx="640884" cy="362008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703" y="3442832"/>
            <a:ext cx="1991003" cy="395181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>
            <a:off x="2415942" y="2221518"/>
            <a:ext cx="902176" cy="1286201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363" y="2973572"/>
            <a:ext cx="247685" cy="304843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 flipV="1">
            <a:off x="2347363" y="3293618"/>
            <a:ext cx="3960971" cy="214103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45" y="1756500"/>
            <a:ext cx="2010056" cy="495369"/>
          </a:xfrm>
          <a:prstGeom prst="rect">
            <a:avLst/>
          </a:prstGeom>
        </p:spPr>
      </p:pic>
      <p:sp>
        <p:nvSpPr>
          <p:cNvPr id="23" name="Down Arrow 22"/>
          <p:cNvSpPr/>
          <p:nvPr/>
        </p:nvSpPr>
        <p:spPr>
          <a:xfrm>
            <a:off x="1568140" y="4874049"/>
            <a:ext cx="1026908" cy="550544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>
              <a:solidFill>
                <a:schemeClr val="tx1"/>
              </a:solidFill>
              <a:latin typeface="Geogrotesque SmBd" panose="020000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55965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KV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12700">
          <a:solidFill>
            <a:schemeClr val="bg1">
              <a:lumMod val="65000"/>
            </a:schemeClr>
          </a:solidFill>
        </a:ln>
      </a:spPr>
      <a:bodyPr rtlCol="0" anchor="ctr"/>
      <a:lstStyle>
        <a:defPPr algn="ctr">
          <a:defRPr dirty="0">
            <a:solidFill>
              <a:schemeClr val="tx1"/>
            </a:solidFill>
            <a:latin typeface="Geogrotesque SmBd" panose="02000000000000000000" pitchFamily="50" charset="-7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78332</TotalTime>
  <Words>2217</Words>
  <Application>Microsoft Office PowerPoint</Application>
  <PresentationFormat>Widescreen</PresentationFormat>
  <Paragraphs>329</Paragraphs>
  <Slides>37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Arial Black</vt:lpstr>
      <vt:lpstr>Calibri</vt:lpstr>
      <vt:lpstr>Geogrotesque Rg</vt:lpstr>
      <vt:lpstr>Geogrotesque SmBd</vt:lpstr>
      <vt:lpstr>Symbol</vt:lpstr>
      <vt:lpstr>Times New Roman</vt:lpstr>
      <vt:lpstr>Wingdings</vt:lpstr>
      <vt:lpstr>KVA</vt:lpstr>
      <vt:lpstr>CorelDRAW</vt:lpstr>
      <vt:lpstr>  Üld- ja oskuskeele vahekorrast  kriiside keerises    </vt:lpstr>
      <vt:lpstr>Eesmärk ja uurimisküsimused</vt:lpstr>
      <vt:lpstr>Kolm põhipunkti </vt:lpstr>
      <vt:lpstr>I. Riigikaitse terminiarendusest </vt:lpstr>
      <vt:lpstr>KES?</vt:lpstr>
      <vt:lpstr>MIS  on Militerm?</vt:lpstr>
      <vt:lpstr>MIDA? ... ehk terminitöörühma eesmärk </vt:lpstr>
      <vt:lpstr>PowerPoint Presentation</vt:lpstr>
      <vt:lpstr>Oskuskeel ja selle paiknemine mõistesüsteemis</vt:lpstr>
      <vt:lpstr>Erialakeelele iseloomulikku </vt:lpstr>
      <vt:lpstr> Näide 1. Termin, kõnekeel ja metonüümia  </vt:lpstr>
      <vt:lpstr>  </vt:lpstr>
      <vt:lpstr>  (Kaitseväe uudised, 23.03.2023)</vt:lpstr>
      <vt:lpstr>Näide 3. Terminoloogiline üleeristamine,  paronüümid ja hägus väljendusviis</vt:lpstr>
      <vt:lpstr>võime  ja võimekus </vt:lpstr>
      <vt:lpstr>Näide 4. Morfoloogia ja paronüümid</vt:lpstr>
      <vt:lpstr>PowerPoint Presentation</vt:lpstr>
      <vt:lpstr>Näide 5. Terminoloogiline eristamine ja paronüümid</vt:lpstr>
      <vt:lpstr>PowerPoint Presentation</vt:lpstr>
      <vt:lpstr>Üks viimase aja töövõite </vt:lpstr>
      <vt:lpstr>Näide 6. Sünonüümid, kõnekeel ja erialasläng</vt:lpstr>
      <vt:lpstr>     Heal lapsel (?) nimesid rohkem kui mitu   Kamikaze-droon, enesetapudroon, suitsiididroon, tapjadroon, hulkuv droon, hulkurdroon, luusiv laskemoon, luuserdav droon, kaaberdav laskemoon ... (vrd ingl loitering munition)   </vt:lpstr>
      <vt:lpstr>Võrdluseks ... </vt:lpstr>
      <vt:lpstr>PowerPoint Presentation</vt:lpstr>
      <vt:lpstr>Lõpetuseks üks lustakaskurblik näide elust enesest: missiooni juhtimine?</vt:lpstr>
      <vt:lpstr>PowerPoint Presentation</vt:lpstr>
      <vt:lpstr>III. Kokkuvõtteid, järeldusi  ja mõttekohti </vt:lpstr>
      <vt:lpstr>Kokkuvõte </vt:lpstr>
      <vt:lpstr>Järeldusi ja mõttekohti (1) </vt:lpstr>
      <vt:lpstr>Järeldusi ja mõttekohti (2) </vt:lpstr>
      <vt:lpstr>Järeldusi ja mõttekohti (3) </vt:lpstr>
      <vt:lpstr>Meie keel on meie kõigi kätes  ja seda tuleb hoida-arendada  kõigis eluvaldkondades. </vt:lpstr>
      <vt:lpstr>Aitäh kaasa mõtlemast ja arvamast! </vt:lpstr>
      <vt:lpstr>Riigikaitseterminoloogiat käsitlevaid magistritöid</vt:lpstr>
      <vt:lpstr>Kirjandust (1)</vt:lpstr>
      <vt:lpstr>Kirjandust (2)</vt:lpstr>
      <vt:lpstr>Kirjandust (3)</vt:lpstr>
    </vt:vector>
  </TitlesOfParts>
  <Company>KV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 Taur</dc:creator>
  <cp:lastModifiedBy>Reet Hendrikson</cp:lastModifiedBy>
  <cp:revision>739</cp:revision>
  <cp:lastPrinted>2023-04-26T09:38:54Z</cp:lastPrinted>
  <dcterms:created xsi:type="dcterms:W3CDTF">2019-06-03T08:17:24Z</dcterms:created>
  <dcterms:modified xsi:type="dcterms:W3CDTF">2023-04-27T09:07:52Z</dcterms:modified>
</cp:coreProperties>
</file>