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7" r:id="rId6"/>
    <p:sldId id="268" r:id="rId7"/>
    <p:sldId id="272" r:id="rId8"/>
    <p:sldId id="269" r:id="rId9"/>
    <p:sldId id="270" r:id="rId10"/>
    <p:sldId id="273" r:id="rId11"/>
    <p:sldId id="274" r:id="rId12"/>
    <p:sldId id="276" r:id="rId13"/>
    <p:sldId id="275" r:id="rId14"/>
    <p:sldId id="277" r:id="rId15"/>
    <p:sldId id="278" r:id="rId16"/>
    <p:sldId id="261" r:id="rId17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yllip\Documents\SIIS\Igasugused%20partiklid%202022\Markerite%20lisa%201402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yllip\Documents\SIIS\Markerid%20tekstiliigieristajatena\Markerite%20lisa%20140223%20vordluskorpus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yllip\Documents\SIIS\Markerid%20tekstiliigieristajatena\AJAK%20eristajad%20korduvusteg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yllip\Documents\SIIS\Markerid%20tekstiliigieristajatena\AJAK%20eristajad%20korduvusteg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yllip\Documents\SIIS\Markerid%20tekstiliigieristajatena\AJAK%20eristajad%20korduvusteg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yllip\Documents\SIIS\Markerid%20tekstiliigieristajatena\AJAK%20eristajad%20korduvusteg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partiklid!$Q$2:$Q$78</c:f>
              <c:numCache>
                <c:formatCode>General</c:formatCode>
                <c:ptCount val="77"/>
                <c:pt idx="0">
                  <c:v>3768</c:v>
                </c:pt>
                <c:pt idx="1">
                  <c:v>3296</c:v>
                </c:pt>
                <c:pt idx="2">
                  <c:v>2979</c:v>
                </c:pt>
                <c:pt idx="3">
                  <c:v>2880</c:v>
                </c:pt>
                <c:pt idx="4">
                  <c:v>2399</c:v>
                </c:pt>
                <c:pt idx="5">
                  <c:v>2288</c:v>
                </c:pt>
                <c:pt idx="6">
                  <c:v>1729</c:v>
                </c:pt>
                <c:pt idx="7">
                  <c:v>1462</c:v>
                </c:pt>
                <c:pt idx="8">
                  <c:v>1426</c:v>
                </c:pt>
                <c:pt idx="9">
                  <c:v>1312</c:v>
                </c:pt>
                <c:pt idx="10">
                  <c:v>1096</c:v>
                </c:pt>
                <c:pt idx="11">
                  <c:v>547</c:v>
                </c:pt>
                <c:pt idx="12">
                  <c:v>511</c:v>
                </c:pt>
                <c:pt idx="13">
                  <c:v>417</c:v>
                </c:pt>
                <c:pt idx="14">
                  <c:v>410</c:v>
                </c:pt>
                <c:pt idx="15">
                  <c:v>407</c:v>
                </c:pt>
                <c:pt idx="16">
                  <c:v>394</c:v>
                </c:pt>
                <c:pt idx="17">
                  <c:v>358</c:v>
                </c:pt>
                <c:pt idx="18">
                  <c:v>345</c:v>
                </c:pt>
                <c:pt idx="19">
                  <c:v>302</c:v>
                </c:pt>
                <c:pt idx="20">
                  <c:v>302</c:v>
                </c:pt>
                <c:pt idx="21">
                  <c:v>297</c:v>
                </c:pt>
                <c:pt idx="22">
                  <c:v>295</c:v>
                </c:pt>
                <c:pt idx="23">
                  <c:v>282</c:v>
                </c:pt>
                <c:pt idx="24">
                  <c:v>253</c:v>
                </c:pt>
                <c:pt idx="25">
                  <c:v>253</c:v>
                </c:pt>
                <c:pt idx="26">
                  <c:v>252</c:v>
                </c:pt>
                <c:pt idx="27">
                  <c:v>207</c:v>
                </c:pt>
                <c:pt idx="28">
                  <c:v>198</c:v>
                </c:pt>
                <c:pt idx="29">
                  <c:v>198</c:v>
                </c:pt>
                <c:pt idx="30">
                  <c:v>173</c:v>
                </c:pt>
                <c:pt idx="31">
                  <c:v>170</c:v>
                </c:pt>
                <c:pt idx="32">
                  <c:v>156</c:v>
                </c:pt>
                <c:pt idx="33">
                  <c:v>153</c:v>
                </c:pt>
                <c:pt idx="34">
                  <c:v>152</c:v>
                </c:pt>
                <c:pt idx="35">
                  <c:v>144</c:v>
                </c:pt>
                <c:pt idx="36">
                  <c:v>128</c:v>
                </c:pt>
                <c:pt idx="37">
                  <c:v>122</c:v>
                </c:pt>
                <c:pt idx="38">
                  <c:v>114</c:v>
                </c:pt>
                <c:pt idx="39">
                  <c:v>113</c:v>
                </c:pt>
                <c:pt idx="40">
                  <c:v>112</c:v>
                </c:pt>
                <c:pt idx="41">
                  <c:v>106</c:v>
                </c:pt>
                <c:pt idx="42">
                  <c:v>105</c:v>
                </c:pt>
                <c:pt idx="43">
                  <c:v>101</c:v>
                </c:pt>
                <c:pt idx="44">
                  <c:v>90</c:v>
                </c:pt>
                <c:pt idx="45">
                  <c:v>84</c:v>
                </c:pt>
                <c:pt idx="46">
                  <c:v>80</c:v>
                </c:pt>
                <c:pt idx="47">
                  <c:v>76</c:v>
                </c:pt>
                <c:pt idx="48">
                  <c:v>69</c:v>
                </c:pt>
                <c:pt idx="49">
                  <c:v>54</c:v>
                </c:pt>
                <c:pt idx="50">
                  <c:v>46</c:v>
                </c:pt>
                <c:pt idx="51">
                  <c:v>45</c:v>
                </c:pt>
                <c:pt idx="52">
                  <c:v>45</c:v>
                </c:pt>
                <c:pt idx="53">
                  <c:v>44</c:v>
                </c:pt>
                <c:pt idx="54">
                  <c:v>43</c:v>
                </c:pt>
                <c:pt idx="55">
                  <c:v>40</c:v>
                </c:pt>
                <c:pt idx="56">
                  <c:v>32</c:v>
                </c:pt>
                <c:pt idx="57">
                  <c:v>30</c:v>
                </c:pt>
                <c:pt idx="58">
                  <c:v>29</c:v>
                </c:pt>
                <c:pt idx="59">
                  <c:v>25</c:v>
                </c:pt>
                <c:pt idx="60">
                  <c:v>25</c:v>
                </c:pt>
                <c:pt idx="61">
                  <c:v>23</c:v>
                </c:pt>
                <c:pt idx="62">
                  <c:v>19</c:v>
                </c:pt>
                <c:pt idx="63">
                  <c:v>19</c:v>
                </c:pt>
                <c:pt idx="64">
                  <c:v>18</c:v>
                </c:pt>
                <c:pt idx="65">
                  <c:v>17</c:v>
                </c:pt>
                <c:pt idx="66">
                  <c:v>16</c:v>
                </c:pt>
                <c:pt idx="67">
                  <c:v>15</c:v>
                </c:pt>
                <c:pt idx="68">
                  <c:v>10</c:v>
                </c:pt>
                <c:pt idx="69">
                  <c:v>9</c:v>
                </c:pt>
                <c:pt idx="70">
                  <c:v>7</c:v>
                </c:pt>
                <c:pt idx="71">
                  <c:v>5</c:v>
                </c:pt>
                <c:pt idx="72">
                  <c:v>4</c:v>
                </c:pt>
                <c:pt idx="73">
                  <c:v>2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00-447B-98DA-09CDDF36B1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07973136"/>
        <c:axId val="1103101936"/>
      </c:lineChart>
      <c:catAx>
        <c:axId val="110797313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03101936"/>
        <c:crosses val="autoZero"/>
        <c:auto val="1"/>
        <c:lblAlgn val="ctr"/>
        <c:lblOffset val="100"/>
        <c:tickLblSkip val="4"/>
        <c:noMultiLvlLbl val="0"/>
      </c:catAx>
      <c:valAx>
        <c:axId val="1103101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07973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674122256457073E-2"/>
          <c:y val="5.8414464534075103E-2"/>
          <c:w val="0.94404085358895351"/>
          <c:h val="0.841242320370593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'KÕIK usaldusvahemikega'!$C$1</c:f>
              <c:strCache>
                <c:ptCount val="1"/>
                <c:pt idx="0">
                  <c:v>ARGI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'KÕIK usaldusvahemikega'!$E$2:$E$14</c:f>
                <c:numCache>
                  <c:formatCode>General</c:formatCode>
                  <c:ptCount val="13"/>
                  <c:pt idx="0">
                    <c:v>1.3593739024692688</c:v>
                  </c:pt>
                  <c:pt idx="1">
                    <c:v>0.98968023104646896</c:v>
                  </c:pt>
                  <c:pt idx="2">
                    <c:v>1.0396421499801995</c:v>
                  </c:pt>
                  <c:pt idx="3">
                    <c:v>0.9996712707955826</c:v>
                  </c:pt>
                  <c:pt idx="4">
                    <c:v>0.86975247306924608</c:v>
                  </c:pt>
                  <c:pt idx="5">
                    <c:v>0.93970991187753405</c:v>
                  </c:pt>
                  <c:pt idx="6">
                    <c:v>0.6</c:v>
                  </c:pt>
                  <c:pt idx="7">
                    <c:v>0.55990535735000568</c:v>
                  </c:pt>
                  <c:pt idx="8">
                    <c:v>0.77980679459024849</c:v>
                  </c:pt>
                  <c:pt idx="9">
                    <c:v>0.74982247502930033</c:v>
                  </c:pt>
                  <c:pt idx="10">
                    <c:v>0.56990311728728438</c:v>
                  </c:pt>
                  <c:pt idx="11">
                    <c:v>0.45994007832219319</c:v>
                  </c:pt>
                  <c:pt idx="12">
                    <c:v>0.23998767965503037</c:v>
                  </c:pt>
                </c:numCache>
              </c:numRef>
            </c:plus>
            <c:minus>
              <c:numRef>
                <c:f>'KÕIK usaldusvahemikega'!$D$2:$D$14</c:f>
                <c:numCache>
                  <c:formatCode>General</c:formatCode>
                  <c:ptCount val="13"/>
                  <c:pt idx="0">
                    <c:v>1.2806260975307318</c:v>
                  </c:pt>
                  <c:pt idx="1">
                    <c:v>0.91031976895353139</c:v>
                  </c:pt>
                  <c:pt idx="2">
                    <c:v>0.96035785001980045</c:v>
                  </c:pt>
                  <c:pt idx="3">
                    <c:v>0.92032872920441733</c:v>
                  </c:pt>
                  <c:pt idx="4">
                    <c:v>0.80024752693075563</c:v>
                  </c:pt>
                  <c:pt idx="5">
                    <c:v>0.86029008812246666</c:v>
                  </c:pt>
                  <c:pt idx="6">
                    <c:v>0.52</c:v>
                  </c:pt>
                  <c:pt idx="7">
                    <c:v>0.48009464264999435</c:v>
                  </c:pt>
                  <c:pt idx="8">
                    <c:v>0.70019320540975105</c:v>
                  </c:pt>
                  <c:pt idx="9">
                    <c:v>0.6701775249706996</c:v>
                  </c:pt>
                  <c:pt idx="10">
                    <c:v>0.49009688271271568</c:v>
                  </c:pt>
                  <c:pt idx="11">
                    <c:v>0.38005992167780689</c:v>
                  </c:pt>
                  <c:pt idx="12">
                    <c:v>0.16001232034496965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'KÕIK usaldusvahemikega'!$A$2:$A$14</c:f>
              <c:strCache>
                <c:ptCount val="13"/>
                <c:pt idx="0">
                  <c:v>vist</c:v>
                </c:pt>
                <c:pt idx="1">
                  <c:v>lihtsalt</c:v>
                </c:pt>
                <c:pt idx="2">
                  <c:v>tegelikult</c:v>
                </c:pt>
                <c:pt idx="3">
                  <c:v>üldse</c:v>
                </c:pt>
                <c:pt idx="4">
                  <c:v>muidugi</c:v>
                </c:pt>
                <c:pt idx="5">
                  <c:v>võib-olla</c:v>
                </c:pt>
                <c:pt idx="6">
                  <c:v>m. ei tea</c:v>
                </c:pt>
                <c:pt idx="7">
                  <c:v>kindlasti</c:v>
                </c:pt>
                <c:pt idx="8">
                  <c:v>m. arvan</c:v>
                </c:pt>
                <c:pt idx="9">
                  <c:v>äkki</c:v>
                </c:pt>
                <c:pt idx="10">
                  <c:v>tõesti</c:v>
                </c:pt>
                <c:pt idx="11">
                  <c:v>ilmselt</c:v>
                </c:pt>
                <c:pt idx="12">
                  <c:v>ehk</c:v>
                </c:pt>
              </c:strCache>
            </c:strRef>
          </c:cat>
          <c:val>
            <c:numRef>
              <c:f>'KÕIK usaldusvahemikega'!$C$2:$C$14</c:f>
              <c:numCache>
                <c:formatCode>0.00</c:formatCode>
                <c:ptCount val="13"/>
                <c:pt idx="0">
                  <c:v>22.36062609753073</c:v>
                </c:pt>
                <c:pt idx="1">
                  <c:v>11.420319768953531</c:v>
                </c:pt>
                <c:pt idx="2">
                  <c:v>12.780357850019801</c:v>
                </c:pt>
                <c:pt idx="3">
                  <c:v>11.740328729204418</c:v>
                </c:pt>
                <c:pt idx="4">
                  <c:v>8.8402475269307548</c:v>
                </c:pt>
                <c:pt idx="5">
                  <c:v>10.360290088122467</c:v>
                </c:pt>
                <c:pt idx="6">
                  <c:v>16.800470413171571</c:v>
                </c:pt>
                <c:pt idx="7">
                  <c:v>3.3800946426499943</c:v>
                </c:pt>
                <c:pt idx="8">
                  <c:v>6.9001932054097512</c:v>
                </c:pt>
                <c:pt idx="9">
                  <c:v>6.3401775249706995</c:v>
                </c:pt>
                <c:pt idx="10">
                  <c:v>3.4600968827127159</c:v>
                </c:pt>
                <c:pt idx="11">
                  <c:v>2.1400599216778069</c:v>
                </c:pt>
                <c:pt idx="12">
                  <c:v>0.44001232034496968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0B-4142-A399-83B71DE5B53E}"/>
            </c:ext>
          </c:extLst>
        </c:ser>
        <c:ser>
          <c:idx val="1"/>
          <c:order val="1"/>
          <c:tx>
            <c:strRef>
              <c:f>'KÕIK usaldusvahemikega'!$G$1</c:f>
              <c:strCache>
                <c:ptCount val="1"/>
                <c:pt idx="0">
                  <c:v>NETIv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'KÕIK usaldusvahemikega'!$I$2:$I$14</c:f>
                <c:numCache>
                  <c:formatCode>General</c:formatCode>
                  <c:ptCount val="13"/>
                  <c:pt idx="0">
                    <c:v>1.5172170509752441</c:v>
                  </c:pt>
                  <c:pt idx="1">
                    <c:v>1.0539689298320027</c:v>
                  </c:pt>
                  <c:pt idx="2">
                    <c:v>0.97489047005434415</c:v>
                  </c:pt>
                  <c:pt idx="3">
                    <c:v>0.98479922844817303</c:v>
                  </c:pt>
                  <c:pt idx="4">
                    <c:v>0.78674267465964487</c:v>
                  </c:pt>
                  <c:pt idx="5">
                    <c:v>0.87596712100718044</c:v>
                  </c:pt>
                  <c:pt idx="6">
                    <c:v>0.94528280896088468</c:v>
                  </c:pt>
                  <c:pt idx="7">
                    <c:v>0.62799268466420699</c:v>
                  </c:pt>
                  <c:pt idx="8">
                    <c:v>0.78679741962334759</c:v>
                  </c:pt>
                  <c:pt idx="9">
                    <c:v>0.91556565794002154</c:v>
                  </c:pt>
                  <c:pt idx="10">
                    <c:v>0.52864050006803076</c:v>
                  </c:pt>
                  <c:pt idx="11">
                    <c:v>0.64788319473680023</c:v>
                  </c:pt>
                  <c:pt idx="12">
                    <c:v>0.63791969137926952</c:v>
                  </c:pt>
                </c:numCache>
              </c:numRef>
            </c:plus>
            <c:minus>
              <c:numRef>
                <c:f>'KÕIK usaldusvahemikega'!$H$2:$H$14</c:f>
                <c:numCache>
                  <c:formatCode>General</c:formatCode>
                  <c:ptCount val="13"/>
                  <c:pt idx="0">
                    <c:v>1.4427829490247568</c:v>
                  </c:pt>
                  <c:pt idx="1">
                    <c:v>0.97603107016799662</c:v>
                  </c:pt>
                  <c:pt idx="2">
                    <c:v>0.89510952994565507</c:v>
                  </c:pt>
                  <c:pt idx="3">
                    <c:v>0.90520077155182754</c:v>
                  </c:pt>
                  <c:pt idx="4">
                    <c:v>0.71325732534035513</c:v>
                  </c:pt>
                  <c:pt idx="5">
                    <c:v>0.79403287899281949</c:v>
                  </c:pt>
                  <c:pt idx="6">
                    <c:v>0.86471719103911404</c:v>
                  </c:pt>
                  <c:pt idx="7">
                    <c:v>0.55200731533579317</c:v>
                  </c:pt>
                  <c:pt idx="8">
                    <c:v>0.70320258037665173</c:v>
                  </c:pt>
                  <c:pt idx="9">
                    <c:v>0.83443434205997846</c:v>
                  </c:pt>
                  <c:pt idx="10">
                    <c:v>0.45135949993196922</c:v>
                  </c:pt>
                  <c:pt idx="11">
                    <c:v>0.57211680526319952</c:v>
                  </c:pt>
                  <c:pt idx="12">
                    <c:v>0.56208030862073066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'KÕIK usaldusvahemikega'!$A$2:$A$14</c:f>
              <c:strCache>
                <c:ptCount val="13"/>
                <c:pt idx="0">
                  <c:v>vist</c:v>
                </c:pt>
                <c:pt idx="1">
                  <c:v>lihtsalt</c:v>
                </c:pt>
                <c:pt idx="2">
                  <c:v>tegelikult</c:v>
                </c:pt>
                <c:pt idx="3">
                  <c:v>üldse</c:v>
                </c:pt>
                <c:pt idx="4">
                  <c:v>muidugi</c:v>
                </c:pt>
                <c:pt idx="5">
                  <c:v>võib-olla</c:v>
                </c:pt>
                <c:pt idx="6">
                  <c:v>m. ei tea</c:v>
                </c:pt>
                <c:pt idx="7">
                  <c:v>kindlasti</c:v>
                </c:pt>
                <c:pt idx="8">
                  <c:v>m. arvan</c:v>
                </c:pt>
                <c:pt idx="9">
                  <c:v>äkki</c:v>
                </c:pt>
                <c:pt idx="10">
                  <c:v>tõesti</c:v>
                </c:pt>
                <c:pt idx="11">
                  <c:v>ilmselt</c:v>
                </c:pt>
                <c:pt idx="12">
                  <c:v>ehk</c:v>
                </c:pt>
              </c:strCache>
            </c:strRef>
          </c:cat>
          <c:val>
            <c:numRef>
              <c:f>'KÕIK usaldusvahemikega'!$G$2:$G$14</c:f>
              <c:numCache>
                <c:formatCode>0.00</c:formatCode>
                <c:ptCount val="13"/>
                <c:pt idx="0">
                  <c:v>28.032782949024757</c:v>
                </c:pt>
                <c:pt idx="1">
                  <c:v>13.226031070167997</c:v>
                </c:pt>
                <c:pt idx="2">
                  <c:v>11.205109529945656</c:v>
                </c:pt>
                <c:pt idx="3">
                  <c:v>11.405200771551828</c:v>
                </c:pt>
                <c:pt idx="4">
                  <c:v>7.1432573253403548</c:v>
                </c:pt>
                <c:pt idx="5">
                  <c:v>8.8440328789928202</c:v>
                </c:pt>
                <c:pt idx="6">
                  <c:v>10.344717191039114</c:v>
                </c:pt>
                <c:pt idx="7">
                  <c:v>4.4020073153357933</c:v>
                </c:pt>
                <c:pt idx="8">
                  <c:v>7.023202580376652</c:v>
                </c:pt>
                <c:pt idx="9">
                  <c:v>9.724434342059979</c:v>
                </c:pt>
                <c:pt idx="10">
                  <c:v>2.981359499931969</c:v>
                </c:pt>
                <c:pt idx="11">
                  <c:v>4.6421168052631998</c:v>
                </c:pt>
                <c:pt idx="12">
                  <c:v>4.5620803086207307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0B-4142-A399-83B71DE5B53E}"/>
            </c:ext>
          </c:extLst>
        </c:ser>
        <c:ser>
          <c:idx val="2"/>
          <c:order val="2"/>
          <c:tx>
            <c:strRef>
              <c:f>'KÕIK usaldusvahemikega'!$K$1</c:f>
              <c:strCache>
                <c:ptCount val="1"/>
                <c:pt idx="0">
                  <c:v>AMET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'KÕIK usaldusvahemikega'!$M$2:$M$14</c:f>
                <c:numCache>
                  <c:formatCode>General</c:formatCode>
                  <c:ptCount val="13"/>
                  <c:pt idx="0">
                    <c:v>0.98599660681917278</c:v>
                  </c:pt>
                  <c:pt idx="1">
                    <c:v>1.0554535378311645</c:v>
                  </c:pt>
                  <c:pt idx="2">
                    <c:v>0.99592002016701819</c:v>
                  </c:pt>
                  <c:pt idx="3">
                    <c:v>0.85703400783472716</c:v>
                  </c:pt>
                  <c:pt idx="4">
                    <c:v>0.88683905999287838</c:v>
                  </c:pt>
                  <c:pt idx="5">
                    <c:v>1.0355579741750134</c:v>
                  </c:pt>
                  <c:pt idx="6">
                    <c:v>0.63844737968813092</c:v>
                  </c:pt>
                  <c:pt idx="7">
                    <c:v>0.81736820413503963</c:v>
                  </c:pt>
                  <c:pt idx="8">
                    <c:v>0.86696438360549521</c:v>
                  </c:pt>
                  <c:pt idx="9">
                    <c:v>0.74782772404796916</c:v>
                  </c:pt>
                  <c:pt idx="10">
                    <c:v>0.66824546942335949</c:v>
                  </c:pt>
                  <c:pt idx="11">
                    <c:v>0.57873980145090531</c:v>
                  </c:pt>
                  <c:pt idx="12">
                    <c:v>0.28974935277476566</c:v>
                  </c:pt>
                </c:numCache>
              </c:numRef>
            </c:plus>
            <c:minus>
              <c:numRef>
                <c:f>'KÕIK usaldusvahemikega'!$L$2:$L$14</c:f>
                <c:numCache>
                  <c:formatCode>General</c:formatCode>
                  <c:ptCount val="13"/>
                  <c:pt idx="0">
                    <c:v>0.91400339318082757</c:v>
                  </c:pt>
                  <c:pt idx="1">
                    <c:v>0.97454646216883489</c:v>
                  </c:pt>
                  <c:pt idx="2">
                    <c:v>0.92407997983298173</c:v>
                  </c:pt>
                  <c:pt idx="3">
                    <c:v>0.78296599216527341</c:v>
                  </c:pt>
                  <c:pt idx="4">
                    <c:v>0.81316094000712269</c:v>
                  </c:pt>
                  <c:pt idx="5">
                    <c:v>0.96444202582498662</c:v>
                  </c:pt>
                  <c:pt idx="6">
                    <c:v>0.56155262031186881</c:v>
                  </c:pt>
                  <c:pt idx="7">
                    <c:v>0.73263179586496108</c:v>
                  </c:pt>
                  <c:pt idx="8">
                    <c:v>0.79303561639450493</c:v>
                  </c:pt>
                  <c:pt idx="9">
                    <c:v>0.66217227595203099</c:v>
                  </c:pt>
                  <c:pt idx="10">
                    <c:v>0.59175453057664029</c:v>
                  </c:pt>
                  <c:pt idx="11">
                    <c:v>0.50126019854909476</c:v>
                  </c:pt>
                  <c:pt idx="12">
                    <c:v>0.21025064722523434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'KÕIK usaldusvahemikega'!$A$2:$A$14</c:f>
              <c:strCache>
                <c:ptCount val="13"/>
                <c:pt idx="0">
                  <c:v>vist</c:v>
                </c:pt>
                <c:pt idx="1">
                  <c:v>lihtsalt</c:v>
                </c:pt>
                <c:pt idx="2">
                  <c:v>tegelikult</c:v>
                </c:pt>
                <c:pt idx="3">
                  <c:v>üldse</c:v>
                </c:pt>
                <c:pt idx="4">
                  <c:v>muidugi</c:v>
                </c:pt>
                <c:pt idx="5">
                  <c:v>võib-olla</c:v>
                </c:pt>
                <c:pt idx="6">
                  <c:v>m. ei tea</c:v>
                </c:pt>
                <c:pt idx="7">
                  <c:v>kindlasti</c:v>
                </c:pt>
                <c:pt idx="8">
                  <c:v>m. arvan</c:v>
                </c:pt>
                <c:pt idx="9">
                  <c:v>äkki</c:v>
                </c:pt>
                <c:pt idx="10">
                  <c:v>tõesti</c:v>
                </c:pt>
                <c:pt idx="11">
                  <c:v>ilmselt</c:v>
                </c:pt>
                <c:pt idx="12">
                  <c:v>ehk</c:v>
                </c:pt>
              </c:strCache>
            </c:strRef>
          </c:cat>
          <c:val>
            <c:numRef>
              <c:f>'KÕIK usaldusvahemikega'!$K$2:$K$14</c:f>
              <c:numCache>
                <c:formatCode>0.00</c:formatCode>
                <c:ptCount val="13"/>
                <c:pt idx="0">
                  <c:v>11.504003393180827</c:v>
                </c:pt>
                <c:pt idx="1">
                  <c:v>13.064546462168835</c:v>
                </c:pt>
                <c:pt idx="2">
                  <c:v>11.724079979832982</c:v>
                </c:pt>
                <c:pt idx="3">
                  <c:v>8.5229659921652736</c:v>
                </c:pt>
                <c:pt idx="4">
                  <c:v>9.0831609400071223</c:v>
                </c:pt>
                <c:pt idx="5">
                  <c:v>12.764442025824987</c:v>
                </c:pt>
                <c:pt idx="6">
                  <c:v>4.4615526203118687</c:v>
                </c:pt>
                <c:pt idx="7">
                  <c:v>7.5626317958649611</c:v>
                </c:pt>
                <c:pt idx="8">
                  <c:v>8.7230356163945046</c:v>
                </c:pt>
                <c:pt idx="9">
                  <c:v>6.2421722759520311</c:v>
                </c:pt>
                <c:pt idx="10">
                  <c:v>5.0417545305766405</c:v>
                </c:pt>
                <c:pt idx="11">
                  <c:v>3.6212601985490949</c:v>
                </c:pt>
                <c:pt idx="12">
                  <c:v>0.72025064722523435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0B-4142-A399-83B71DE5B53E}"/>
            </c:ext>
          </c:extLst>
        </c:ser>
        <c:ser>
          <c:idx val="3"/>
          <c:order val="3"/>
          <c:tx>
            <c:strRef>
              <c:f>'KÕIK usaldusvahemikega'!$O$1</c:f>
              <c:strCache>
                <c:ptCount val="1"/>
                <c:pt idx="0">
                  <c:v>KOMM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'KÕIK usaldusvahemikega'!$Q$2:$Q$14</c:f>
                <c:numCache>
                  <c:formatCode>General</c:formatCode>
                  <c:ptCount val="13"/>
                  <c:pt idx="0">
                    <c:v>0.75186825446969507</c:v>
                  </c:pt>
                  <c:pt idx="1">
                    <c:v>0.97326360702674819</c:v>
                  </c:pt>
                  <c:pt idx="2">
                    <c:v>0.83230028831581304</c:v>
                  </c:pt>
                  <c:pt idx="3">
                    <c:v>0.89270896898105789</c:v>
                  </c:pt>
                  <c:pt idx="4">
                    <c:v>0.75188576935534801</c:v>
                  </c:pt>
                  <c:pt idx="5">
                    <c:v>0.46062469758830416</c:v>
                  </c:pt>
                  <c:pt idx="6">
                    <c:v>0.33029775305610776</c:v>
                  </c:pt>
                  <c:pt idx="7">
                    <c:v>0.67148292698532064</c:v>
                  </c:pt>
                  <c:pt idx="8">
                    <c:v>0.48070059542613564</c:v>
                  </c:pt>
                  <c:pt idx="9">
                    <c:v>0.57101002507267884</c:v>
                  </c:pt>
                  <c:pt idx="10">
                    <c:v>0.81218936070667436</c:v>
                  </c:pt>
                  <c:pt idx="11">
                    <c:v>0.70161136948011116</c:v>
                  </c:pt>
                  <c:pt idx="12">
                    <c:v>0.72169894390837896</c:v>
                  </c:pt>
                </c:numCache>
              </c:numRef>
            </c:plus>
            <c:minus>
              <c:numRef>
                <c:f>'KÕIK usaldusvahemikega'!$P$2:$P$14</c:f>
                <c:numCache>
                  <c:formatCode>General</c:formatCode>
                  <c:ptCount val="13"/>
                  <c:pt idx="0">
                    <c:v>0.67813174553030553</c:v>
                  </c:pt>
                  <c:pt idx="1">
                    <c:v>0.8967363929732528</c:v>
                  </c:pt>
                  <c:pt idx="2">
                    <c:v>0.74769971168418792</c:v>
                  </c:pt>
                  <c:pt idx="3">
                    <c:v>0.81729103101894118</c:v>
                  </c:pt>
                  <c:pt idx="4">
                    <c:v>0.67811423064465171</c:v>
                  </c:pt>
                  <c:pt idx="5">
                    <c:v>0.37937530241169592</c:v>
                  </c:pt>
                  <c:pt idx="6">
                    <c:v>0.24970224694389231</c:v>
                  </c:pt>
                  <c:pt idx="7">
                    <c:v>0.59851707301467894</c:v>
                  </c:pt>
                  <c:pt idx="8">
                    <c:v>0.39929940457386426</c:v>
                  </c:pt>
                  <c:pt idx="9">
                    <c:v>0.48898997492732121</c:v>
                  </c:pt>
                  <c:pt idx="10">
                    <c:v>0.72781063929332657</c:v>
                  </c:pt>
                  <c:pt idx="11">
                    <c:v>0.61838863051988824</c:v>
                  </c:pt>
                  <c:pt idx="12">
                    <c:v>0.63830105609162135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'KÕIK usaldusvahemikega'!$A$2:$A$14</c:f>
              <c:strCache>
                <c:ptCount val="13"/>
                <c:pt idx="0">
                  <c:v>vist</c:v>
                </c:pt>
                <c:pt idx="1">
                  <c:v>lihtsalt</c:v>
                </c:pt>
                <c:pt idx="2">
                  <c:v>tegelikult</c:v>
                </c:pt>
                <c:pt idx="3">
                  <c:v>üldse</c:v>
                </c:pt>
                <c:pt idx="4">
                  <c:v>muidugi</c:v>
                </c:pt>
                <c:pt idx="5">
                  <c:v>võib-olla</c:v>
                </c:pt>
                <c:pt idx="6">
                  <c:v>m. ei tea</c:v>
                </c:pt>
                <c:pt idx="7">
                  <c:v>kindlasti</c:v>
                </c:pt>
                <c:pt idx="8">
                  <c:v>m. arvan</c:v>
                </c:pt>
                <c:pt idx="9">
                  <c:v>äkki</c:v>
                </c:pt>
                <c:pt idx="10">
                  <c:v>tõesti</c:v>
                </c:pt>
                <c:pt idx="11">
                  <c:v>ilmselt</c:v>
                </c:pt>
                <c:pt idx="12">
                  <c:v>ehk</c:v>
                </c:pt>
              </c:strCache>
            </c:strRef>
          </c:cat>
          <c:val>
            <c:numRef>
              <c:f>'KÕIK usaldusvahemikega'!$O$2:$O$14</c:f>
              <c:numCache>
                <c:formatCode>0.00</c:formatCode>
                <c:ptCount val="13"/>
                <c:pt idx="0">
                  <c:v>6.3981317455303053</c:v>
                </c:pt>
                <c:pt idx="1">
                  <c:v>11.176736392973252</c:v>
                </c:pt>
                <c:pt idx="2">
                  <c:v>7.8776997116841878</c:v>
                </c:pt>
                <c:pt idx="3">
                  <c:v>9.277291031018942</c:v>
                </c:pt>
                <c:pt idx="4">
                  <c:v>6.458114230644652</c:v>
                </c:pt>
                <c:pt idx="5">
                  <c:v>2.1393753024116959</c:v>
                </c:pt>
                <c:pt idx="6">
                  <c:v>1.0197022469438923</c:v>
                </c:pt>
                <c:pt idx="7">
                  <c:v>5.0785170730146794</c:v>
                </c:pt>
                <c:pt idx="8">
                  <c:v>2.3992994045738643</c:v>
                </c:pt>
                <c:pt idx="9">
                  <c:v>3.4589899749273214</c:v>
                </c:pt>
                <c:pt idx="10">
                  <c:v>7.4978106392933261</c:v>
                </c:pt>
                <c:pt idx="11">
                  <c:v>5.5183886305198886</c:v>
                </c:pt>
                <c:pt idx="12">
                  <c:v>5.8183010560916211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60B-4142-A399-83B71DE5B53E}"/>
            </c:ext>
          </c:extLst>
        </c:ser>
        <c:ser>
          <c:idx val="4"/>
          <c:order val="4"/>
          <c:tx>
            <c:strRef>
              <c:f>'KÕIK usaldusvahemikega'!$S$1</c:f>
              <c:strCache>
                <c:ptCount val="1"/>
                <c:pt idx="0">
                  <c:v>ILUK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'KÕIK usaldusvahemikega'!$U$2:$U$14</c:f>
                <c:numCache>
                  <c:formatCode>General</c:formatCode>
                  <c:ptCount val="13"/>
                  <c:pt idx="0">
                    <c:v>0.69340491533283277</c:v>
                  </c:pt>
                  <c:pt idx="1">
                    <c:v>0.81475191480516074</c:v>
                  </c:pt>
                  <c:pt idx="2">
                    <c:v>0.72367930411423309</c:v>
                  </c:pt>
                  <c:pt idx="3">
                    <c:v>0.79452741489310785</c:v>
                  </c:pt>
                  <c:pt idx="4">
                    <c:v>0.90597419210412689</c:v>
                  </c:pt>
                  <c:pt idx="5">
                    <c:v>0.78440269271974206</c:v>
                  </c:pt>
                  <c:pt idx="6">
                    <c:v>0.51175858264442997</c:v>
                  </c:pt>
                  <c:pt idx="7">
                    <c:v>0.57219511025120307</c:v>
                  </c:pt>
                  <c:pt idx="8">
                    <c:v>0.32056124978013711</c:v>
                  </c:pt>
                  <c:pt idx="9">
                    <c:v>0.47144677721102024</c:v>
                  </c:pt>
                  <c:pt idx="10">
                    <c:v>0.67316794320344098</c:v>
                  </c:pt>
                  <c:pt idx="11">
                    <c:v>0.49158397160172029</c:v>
                  </c:pt>
                  <c:pt idx="12">
                    <c:v>0.70342985976750505</c:v>
                  </c:pt>
                </c:numCache>
              </c:numRef>
            </c:plus>
            <c:minus>
              <c:numRef>
                <c:f>'KÕIK usaldusvahemikega'!$T$2:$T$14</c:f>
                <c:numCache>
                  <c:formatCode>General</c:formatCode>
                  <c:ptCount val="13"/>
                  <c:pt idx="0">
                    <c:v>0.61659508466716773</c:v>
                  </c:pt>
                  <c:pt idx="1">
                    <c:v>0.73524808519483908</c:v>
                  </c:pt>
                  <c:pt idx="2">
                    <c:v>0.64632069588576702</c:v>
                  </c:pt>
                  <c:pt idx="3">
                    <c:v>0.71547258510689282</c:v>
                  </c:pt>
                  <c:pt idx="4">
                    <c:v>0.82402580789587354</c:v>
                  </c:pt>
                  <c:pt idx="5">
                    <c:v>0.70559730728025816</c:v>
                  </c:pt>
                  <c:pt idx="6">
                    <c:v>0.43824141735557021</c:v>
                  </c:pt>
                  <c:pt idx="7">
                    <c:v>0.48780488974879699</c:v>
                  </c:pt>
                  <c:pt idx="8">
                    <c:v>0.22943875021986282</c:v>
                  </c:pt>
                  <c:pt idx="9">
                    <c:v>0.39855322278897987</c:v>
                  </c:pt>
                  <c:pt idx="10">
                    <c:v>0.5968320567965586</c:v>
                  </c:pt>
                  <c:pt idx="11">
                    <c:v>0.40841602839827962</c:v>
                  </c:pt>
                  <c:pt idx="12">
                    <c:v>0.61657014023249523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'KÕIK usaldusvahemikega'!$A$2:$A$14</c:f>
              <c:strCache>
                <c:ptCount val="13"/>
                <c:pt idx="0">
                  <c:v>vist</c:v>
                </c:pt>
                <c:pt idx="1">
                  <c:v>lihtsalt</c:v>
                </c:pt>
                <c:pt idx="2">
                  <c:v>tegelikult</c:v>
                </c:pt>
                <c:pt idx="3">
                  <c:v>üldse</c:v>
                </c:pt>
                <c:pt idx="4">
                  <c:v>muidugi</c:v>
                </c:pt>
                <c:pt idx="5">
                  <c:v>võib-olla</c:v>
                </c:pt>
                <c:pt idx="6">
                  <c:v>m. ei tea</c:v>
                </c:pt>
                <c:pt idx="7">
                  <c:v>kindlasti</c:v>
                </c:pt>
                <c:pt idx="8">
                  <c:v>m. arvan</c:v>
                </c:pt>
                <c:pt idx="9">
                  <c:v>äkki</c:v>
                </c:pt>
                <c:pt idx="10">
                  <c:v>tõesti</c:v>
                </c:pt>
                <c:pt idx="11">
                  <c:v>ilmselt</c:v>
                </c:pt>
                <c:pt idx="12">
                  <c:v>ehk</c:v>
                </c:pt>
              </c:strCache>
            </c:strRef>
          </c:cat>
          <c:val>
            <c:numRef>
              <c:f>'KÕIK usaldusvahemikega'!$S$2:$S$14</c:f>
              <c:numCache>
                <c:formatCode>0.00</c:formatCode>
                <c:ptCount val="13"/>
                <c:pt idx="0">
                  <c:v>5.4565950846671676</c:v>
                </c:pt>
                <c:pt idx="1">
                  <c:v>7.615248085194839</c:v>
                </c:pt>
                <c:pt idx="2">
                  <c:v>5.896320695885767</c:v>
                </c:pt>
                <c:pt idx="3">
                  <c:v>7.2554725851068929</c:v>
                </c:pt>
                <c:pt idx="4">
                  <c:v>9.5740258078958735</c:v>
                </c:pt>
                <c:pt idx="5">
                  <c:v>7.0555973072802578</c:v>
                </c:pt>
                <c:pt idx="6">
                  <c:v>2.8182414173555701</c:v>
                </c:pt>
                <c:pt idx="7">
                  <c:v>3.5178048897487968</c:v>
                </c:pt>
                <c:pt idx="8">
                  <c:v>0.89943875021986286</c:v>
                </c:pt>
                <c:pt idx="9">
                  <c:v>2.3185532227889798</c:v>
                </c:pt>
                <c:pt idx="10">
                  <c:v>5.076832056796559</c:v>
                </c:pt>
                <c:pt idx="11">
                  <c:v>2.5384160283982795</c:v>
                </c:pt>
                <c:pt idx="12">
                  <c:v>5.4965701402324951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0B-4142-A399-83B71DE5B53E}"/>
            </c:ext>
          </c:extLst>
        </c:ser>
        <c:ser>
          <c:idx val="5"/>
          <c:order val="5"/>
          <c:tx>
            <c:strRef>
              <c:f>'KÕIK usaldusvahemikega'!$W$1</c:f>
              <c:strCache>
                <c:ptCount val="1"/>
                <c:pt idx="0">
                  <c:v>AJAK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'KÕIK usaldusvahemikega'!$Y$2:$Y$14</c:f>
                <c:numCache>
                  <c:formatCode>General</c:formatCode>
                  <c:ptCount val="13"/>
                  <c:pt idx="0">
                    <c:v>0.37778421819258901</c:v>
                  </c:pt>
                  <c:pt idx="1">
                    <c:v>0.75510185832628807</c:v>
                  </c:pt>
                  <c:pt idx="2">
                    <c:v>0.78897939213065538</c:v>
                  </c:pt>
                  <c:pt idx="3">
                    <c:v>0.70241966717719251</c:v>
                  </c:pt>
                  <c:pt idx="4">
                    <c:v>0.6848395030715908</c:v>
                  </c:pt>
                  <c:pt idx="5">
                    <c:v>0.56446054548147195</c:v>
                  </c:pt>
                  <c:pt idx="6">
                    <c:v>0.37903786201557077</c:v>
                  </c:pt>
                  <c:pt idx="7">
                    <c:v>0.79527676182941942</c:v>
                  </c:pt>
                  <c:pt idx="8">
                    <c:v>0.52562673755288802</c:v>
                  </c:pt>
                  <c:pt idx="9">
                    <c:v>0.31518947879505921</c:v>
                  </c:pt>
                  <c:pt idx="10">
                    <c:v>0.57699698371129093</c:v>
                  </c:pt>
                  <c:pt idx="11">
                    <c:v>0.63090366809951348</c:v>
                  </c:pt>
                  <c:pt idx="12">
                    <c:v>0.55819232636656269</c:v>
                  </c:pt>
                </c:numCache>
              </c:numRef>
            </c:plus>
            <c:minus>
              <c:numRef>
                <c:f>'KÕIK usaldusvahemikega'!$X$2:$X$14</c:f>
                <c:numCache>
                  <c:formatCode>General</c:formatCode>
                  <c:ptCount val="13"/>
                  <c:pt idx="0">
                    <c:v>0.30221578180741099</c:v>
                  </c:pt>
                  <c:pt idx="1">
                    <c:v>0.68489814167371232</c:v>
                  </c:pt>
                  <c:pt idx="2">
                    <c:v>0.71102060786934462</c:v>
                  </c:pt>
                  <c:pt idx="3">
                    <c:v>0.62758033282280756</c:v>
                  </c:pt>
                  <c:pt idx="4">
                    <c:v>0.60516049692840923</c:v>
                  </c:pt>
                  <c:pt idx="5">
                    <c:v>0.48553945451852787</c:v>
                  </c:pt>
                  <c:pt idx="6">
                    <c:v>0.30096213798442939</c:v>
                  </c:pt>
                  <c:pt idx="7">
                    <c:v>0.72472323817058104</c:v>
                  </c:pt>
                  <c:pt idx="8">
                    <c:v>0.45437326244711196</c:v>
                  </c:pt>
                  <c:pt idx="9">
                    <c:v>0.23481052120494084</c:v>
                  </c:pt>
                  <c:pt idx="10">
                    <c:v>0.50300301628870914</c:v>
                  </c:pt>
                  <c:pt idx="11">
                    <c:v>0.54909633190048712</c:v>
                  </c:pt>
                  <c:pt idx="12">
                    <c:v>0.48180767363343735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'KÕIK usaldusvahemikega'!$A$2:$A$14</c:f>
              <c:strCache>
                <c:ptCount val="13"/>
                <c:pt idx="0">
                  <c:v>vist</c:v>
                </c:pt>
                <c:pt idx="1">
                  <c:v>lihtsalt</c:v>
                </c:pt>
                <c:pt idx="2">
                  <c:v>tegelikult</c:v>
                </c:pt>
                <c:pt idx="3">
                  <c:v>üldse</c:v>
                </c:pt>
                <c:pt idx="4">
                  <c:v>muidugi</c:v>
                </c:pt>
                <c:pt idx="5">
                  <c:v>võib-olla</c:v>
                </c:pt>
                <c:pt idx="6">
                  <c:v>m. ei tea</c:v>
                </c:pt>
                <c:pt idx="7">
                  <c:v>kindlasti</c:v>
                </c:pt>
                <c:pt idx="8">
                  <c:v>m. arvan</c:v>
                </c:pt>
                <c:pt idx="9">
                  <c:v>äkki</c:v>
                </c:pt>
                <c:pt idx="10">
                  <c:v>tõesti</c:v>
                </c:pt>
                <c:pt idx="11">
                  <c:v>ilmselt</c:v>
                </c:pt>
                <c:pt idx="12">
                  <c:v>ehk</c:v>
                </c:pt>
              </c:strCache>
            </c:strRef>
          </c:cat>
          <c:val>
            <c:numRef>
              <c:f>'KÕIK usaldusvahemikega'!$W$2:$W$14</c:f>
              <c:numCache>
                <c:formatCode>0.00</c:formatCode>
                <c:ptCount val="13"/>
                <c:pt idx="0">
                  <c:v>1.4622157818074111</c:v>
                </c:pt>
                <c:pt idx="1">
                  <c:v>6.9548981416737119</c:v>
                </c:pt>
                <c:pt idx="2">
                  <c:v>7.611020607869345</c:v>
                </c:pt>
                <c:pt idx="3">
                  <c:v>6.0175803328228072</c:v>
                </c:pt>
                <c:pt idx="4">
                  <c:v>5.6051604969284092</c:v>
                </c:pt>
                <c:pt idx="5">
                  <c:v>3.6555394545185278</c:v>
                </c:pt>
                <c:pt idx="6">
                  <c:v>1.4809621379844293</c:v>
                </c:pt>
                <c:pt idx="7">
                  <c:v>7.8547232381705809</c:v>
                </c:pt>
                <c:pt idx="8">
                  <c:v>3.224373262447112</c:v>
                </c:pt>
                <c:pt idx="9">
                  <c:v>0.97481052120494083</c:v>
                </c:pt>
                <c:pt idx="10">
                  <c:v>3.843003016288709</c:v>
                </c:pt>
                <c:pt idx="11">
                  <c:v>4.6490963319004868</c:v>
                </c:pt>
                <c:pt idx="12">
                  <c:v>3.5618076736334374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60B-4142-A399-83B71DE5B53E}"/>
            </c:ext>
          </c:extLst>
        </c:ser>
        <c:ser>
          <c:idx val="6"/>
          <c:order val="6"/>
          <c:tx>
            <c:strRef>
              <c:f>'KÕIK usaldusvahemikega'!$AA$1</c:f>
              <c:strCache>
                <c:ptCount val="1"/>
                <c:pt idx="0">
                  <c:v>TEA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'KÕIK usaldusvahemikega'!$AC$2:$AC$14</c:f>
                <c:numCache>
                  <c:formatCode>General</c:formatCode>
                  <c:ptCount val="13"/>
                  <c:pt idx="0">
                    <c:v>0.12983683750330899</c:v>
                  </c:pt>
                  <c:pt idx="1">
                    <c:v>0.44456125011029934</c:v>
                  </c:pt>
                  <c:pt idx="2">
                    <c:v>0.44461563760919631</c:v>
                  </c:pt>
                  <c:pt idx="3">
                    <c:v>0.53189626266434553</c:v>
                  </c:pt>
                  <c:pt idx="4">
                    <c:v>0.3175525625496346</c:v>
                  </c:pt>
                  <c:pt idx="5">
                    <c:v>0.2880964375386047</c:v>
                  </c:pt>
                  <c:pt idx="6">
                    <c:v>0.09</c:v>
                  </c:pt>
                  <c:pt idx="7">
                    <c:v>0.47385421262463812</c:v>
                  </c:pt>
                  <c:pt idx="8">
                    <c:v>0.18940173751213288</c:v>
                  </c:pt>
                  <c:pt idx="9">
                    <c:v>0.15967367500661797</c:v>
                  </c:pt>
                  <c:pt idx="10">
                    <c:v>0.22902102501985383</c:v>
                  </c:pt>
                  <c:pt idx="11">
                    <c:v>0.52233136265552194</c:v>
                  </c:pt>
                  <c:pt idx="12">
                    <c:v>0.33706307505956157</c:v>
                  </c:pt>
                </c:numCache>
              </c:numRef>
            </c:plus>
            <c:minus>
              <c:numRef>
                <c:f>'KÕIK usaldusvahemikega'!$AB$2:$AB$14</c:f>
                <c:numCache>
                  <c:formatCode>General</c:formatCode>
                  <c:ptCount val="13"/>
                  <c:pt idx="0">
                    <c:v>4.4163162496691027E-2</c:v>
                  </c:pt>
                  <c:pt idx="1">
                    <c:v>0.36543874988970093</c:v>
                  </c:pt>
                  <c:pt idx="2">
                    <c:v>0.36538436239080374</c:v>
                  </c:pt>
                  <c:pt idx="3">
                    <c:v>0.44810373733565445</c:v>
                  </c:pt>
                  <c:pt idx="4">
                    <c:v>0.23244743745036534</c:v>
                  </c:pt>
                  <c:pt idx="5">
                    <c:v>0.20190356246139529</c:v>
                  </c:pt>
                  <c:pt idx="6">
                    <c:v>0</c:v>
                  </c:pt>
                  <c:pt idx="7">
                    <c:v>0.3861457873753622</c:v>
                  </c:pt>
                  <c:pt idx="8">
                    <c:v>0.1005982624878671</c:v>
                  </c:pt>
                  <c:pt idx="9">
                    <c:v>7.0326324993382053E-2</c:v>
                  </c:pt>
                  <c:pt idx="10">
                    <c:v>0.14097897498014614</c:v>
                  </c:pt>
                  <c:pt idx="11">
                    <c:v>0.43766863734447803</c:v>
                  </c:pt>
                  <c:pt idx="12">
                    <c:v>0.26293692494043841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'KÕIK usaldusvahemikega'!$A$2:$A$14</c:f>
              <c:strCache>
                <c:ptCount val="13"/>
                <c:pt idx="0">
                  <c:v>vist</c:v>
                </c:pt>
                <c:pt idx="1">
                  <c:v>lihtsalt</c:v>
                </c:pt>
                <c:pt idx="2">
                  <c:v>tegelikult</c:v>
                </c:pt>
                <c:pt idx="3">
                  <c:v>üldse</c:v>
                </c:pt>
                <c:pt idx="4">
                  <c:v>muidugi</c:v>
                </c:pt>
                <c:pt idx="5">
                  <c:v>võib-olla</c:v>
                </c:pt>
                <c:pt idx="6">
                  <c:v>m. ei tea</c:v>
                </c:pt>
                <c:pt idx="7">
                  <c:v>kindlasti</c:v>
                </c:pt>
                <c:pt idx="8">
                  <c:v>m. arvan</c:v>
                </c:pt>
                <c:pt idx="9">
                  <c:v>äkki</c:v>
                </c:pt>
                <c:pt idx="10">
                  <c:v>tõesti</c:v>
                </c:pt>
                <c:pt idx="11">
                  <c:v>ilmselt</c:v>
                </c:pt>
                <c:pt idx="12">
                  <c:v>ehk</c:v>
                </c:pt>
              </c:strCache>
            </c:strRef>
          </c:cat>
          <c:val>
            <c:numRef>
              <c:f>'KÕIK usaldusvahemikega'!$AA$2:$AA$14</c:f>
              <c:numCache>
                <c:formatCode>0.00</c:formatCode>
                <c:ptCount val="13"/>
                <c:pt idx="0">
                  <c:v>6.0163162496691028E-2</c:v>
                </c:pt>
                <c:pt idx="1">
                  <c:v>2.0054387498897008</c:v>
                </c:pt>
                <c:pt idx="2">
                  <c:v>1.9853843623908038</c:v>
                </c:pt>
                <c:pt idx="3">
                  <c:v>2.9881037373356545</c:v>
                </c:pt>
                <c:pt idx="4">
                  <c:v>0.90244743745036538</c:v>
                </c:pt>
                <c:pt idx="5">
                  <c:v>0.70190356246139529</c:v>
                </c:pt>
                <c:pt idx="6">
                  <c:v>0</c:v>
                </c:pt>
                <c:pt idx="7">
                  <c:v>2.2661457873753621</c:v>
                </c:pt>
                <c:pt idx="8">
                  <c:v>0.2205982624878671</c:v>
                </c:pt>
                <c:pt idx="9">
                  <c:v>0.12032632499338206</c:v>
                </c:pt>
                <c:pt idx="10">
                  <c:v>0.36097897498014614</c:v>
                </c:pt>
                <c:pt idx="11">
                  <c:v>2.8276686373444782</c:v>
                </c:pt>
                <c:pt idx="12">
                  <c:v>1.0829369249404384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60B-4142-A399-83B71DE5B5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14200960"/>
        <c:axId val="1116004688"/>
      </c:barChart>
      <c:catAx>
        <c:axId val="1114200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16004688"/>
        <c:crosses val="autoZero"/>
        <c:auto val="1"/>
        <c:lblAlgn val="ctr"/>
        <c:lblOffset val="100"/>
        <c:noMultiLvlLbl val="0"/>
      </c:catAx>
      <c:valAx>
        <c:axId val="1116004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14200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'kindlasti katsed'!$S$19:$S$38</c:f>
              <c:numCache>
                <c:formatCode>General</c:formatCode>
                <c:ptCount val="20"/>
                <c:pt idx="0">
                  <c:v>2000</c:v>
                </c:pt>
                <c:pt idx="1">
                  <c:v>4000</c:v>
                </c:pt>
                <c:pt idx="2">
                  <c:v>6000</c:v>
                </c:pt>
                <c:pt idx="3">
                  <c:v>8000</c:v>
                </c:pt>
                <c:pt idx="4">
                  <c:v>10000</c:v>
                </c:pt>
                <c:pt idx="5">
                  <c:v>12000</c:v>
                </c:pt>
                <c:pt idx="6">
                  <c:v>14000</c:v>
                </c:pt>
                <c:pt idx="7">
                  <c:v>16000</c:v>
                </c:pt>
                <c:pt idx="8">
                  <c:v>18000</c:v>
                </c:pt>
                <c:pt idx="9">
                  <c:v>20000</c:v>
                </c:pt>
                <c:pt idx="10">
                  <c:v>22000</c:v>
                </c:pt>
                <c:pt idx="11">
                  <c:v>24000</c:v>
                </c:pt>
                <c:pt idx="12">
                  <c:v>26000</c:v>
                </c:pt>
                <c:pt idx="13">
                  <c:v>28000</c:v>
                </c:pt>
                <c:pt idx="14">
                  <c:v>30000</c:v>
                </c:pt>
                <c:pt idx="15">
                  <c:v>32000</c:v>
                </c:pt>
                <c:pt idx="16">
                  <c:v>34000</c:v>
                </c:pt>
                <c:pt idx="17">
                  <c:v>36000</c:v>
                </c:pt>
                <c:pt idx="18">
                  <c:v>38000</c:v>
                </c:pt>
                <c:pt idx="19">
                  <c:v>40000</c:v>
                </c:pt>
              </c:numCache>
            </c:numRef>
          </c:cat>
          <c:val>
            <c:numRef>
              <c:f>'kindlasti katsed'!$T$19:$T$38</c:f>
              <c:numCache>
                <c:formatCode>General</c:formatCode>
                <c:ptCount val="20"/>
                <c:pt idx="0">
                  <c:v>45.741101822055839</c:v>
                </c:pt>
                <c:pt idx="1">
                  <c:v>59.705029127387064</c:v>
                </c:pt>
                <c:pt idx="2">
                  <c:v>68.039102801135314</c:v>
                </c:pt>
                <c:pt idx="3">
                  <c:v>73.875710466894944</c:v>
                </c:pt>
                <c:pt idx="4">
                  <c:v>78.270023349220253</c:v>
                </c:pt>
                <c:pt idx="5">
                  <c:v>81.715653167789725</c:v>
                </c:pt>
                <c:pt idx="6">
                  <c:v>84.487910744503353</c:v>
                </c:pt>
                <c:pt idx="7">
                  <c:v>86.758162735965556</c:v>
                </c:pt>
                <c:pt idx="8">
                  <c:v>88.641305553842813</c:v>
                </c:pt>
                <c:pt idx="9">
                  <c:v>90.218569673260944</c:v>
                </c:pt>
                <c:pt idx="10">
                  <c:v>91.549685243578523</c:v>
                </c:pt>
                <c:pt idx="11">
                  <c:v>92.679908158486484</c:v>
                </c:pt>
                <c:pt idx="12">
                  <c:v>93.644338130435273</c:v>
                </c:pt>
                <c:pt idx="13">
                  <c:v>94.470708426520943</c:v>
                </c:pt>
                <c:pt idx="14">
                  <c:v>95.181263468705836</c:v>
                </c:pt>
                <c:pt idx="15">
                  <c:v>95.794066228944004</c:v>
                </c:pt>
                <c:pt idx="16">
                  <c:v>96.323934971826318</c:v>
                </c:pt>
                <c:pt idx="17">
                  <c:v>96.783130895796603</c:v>
                </c:pt>
                <c:pt idx="18">
                  <c:v>97.181873485453735</c:v>
                </c:pt>
                <c:pt idx="19">
                  <c:v>97.528733691762284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1353-46E0-B77D-7CF376155E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47244367"/>
        <c:axId val="1249927007"/>
      </c:lineChart>
      <c:catAx>
        <c:axId val="12472443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t-EE"/>
                  <a:t>valimi maht sõnedes</a:t>
                </a:r>
                <a:r>
                  <a:rPr lang="et-EE" sz="1000" b="0" i="0" u="none" strike="noStrike" baseline="0">
                    <a:effectLst/>
                  </a:rPr>
                  <a:t> </a:t>
                </a:r>
                <a:endParaRPr lang="et-EE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249927007"/>
        <c:crosses val="autoZero"/>
        <c:auto val="1"/>
        <c:lblAlgn val="ctr"/>
        <c:lblOffset val="100"/>
        <c:noMultiLvlLbl val="0"/>
      </c:catAx>
      <c:valAx>
        <c:axId val="1249927007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t-EE"/>
                  <a:t>tõenäosus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247244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 w="3175">
              <a:solidFill>
                <a:schemeClr val="tx1"/>
              </a:solidFill>
            </a:ln>
            <a:effectLst/>
          </c:spPr>
          <c:invertIfNegative val="0"/>
          <c:val>
            <c:numRef>
              <c:f>'kindlasti katsed'!$B$1:$B$385</c:f>
              <c:numCache>
                <c:formatCode>General</c:formatCode>
                <c:ptCount val="385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7</c:v>
                </c:pt>
                <c:pt idx="4">
                  <c:v>1</c:v>
                </c:pt>
                <c:pt idx="5">
                  <c:v>3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4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2</c:v>
                </c:pt>
                <c:pt idx="16">
                  <c:v>1</c:v>
                </c:pt>
                <c:pt idx="17">
                  <c:v>0</c:v>
                </c:pt>
                <c:pt idx="18">
                  <c:v>1</c:v>
                </c:pt>
                <c:pt idx="19">
                  <c:v>3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0</c:v>
                </c:pt>
                <c:pt idx="25">
                  <c:v>0</c:v>
                </c:pt>
                <c:pt idx="26">
                  <c:v>2</c:v>
                </c:pt>
                <c:pt idx="27">
                  <c:v>2</c:v>
                </c:pt>
                <c:pt idx="28">
                  <c:v>0</c:v>
                </c:pt>
                <c:pt idx="29">
                  <c:v>3</c:v>
                </c:pt>
                <c:pt idx="30">
                  <c:v>4</c:v>
                </c:pt>
                <c:pt idx="31">
                  <c:v>0</c:v>
                </c:pt>
                <c:pt idx="32">
                  <c:v>1</c:v>
                </c:pt>
                <c:pt idx="33">
                  <c:v>1</c:v>
                </c:pt>
                <c:pt idx="34">
                  <c:v>0</c:v>
                </c:pt>
                <c:pt idx="35">
                  <c:v>0</c:v>
                </c:pt>
                <c:pt idx="36">
                  <c:v>2</c:v>
                </c:pt>
                <c:pt idx="37">
                  <c:v>2</c:v>
                </c:pt>
                <c:pt idx="38">
                  <c:v>1</c:v>
                </c:pt>
                <c:pt idx="39">
                  <c:v>0</c:v>
                </c:pt>
                <c:pt idx="40">
                  <c:v>2</c:v>
                </c:pt>
                <c:pt idx="41">
                  <c:v>1</c:v>
                </c:pt>
                <c:pt idx="42">
                  <c:v>2</c:v>
                </c:pt>
                <c:pt idx="43">
                  <c:v>0</c:v>
                </c:pt>
                <c:pt idx="44">
                  <c:v>0</c:v>
                </c:pt>
                <c:pt idx="45">
                  <c:v>2</c:v>
                </c:pt>
                <c:pt idx="46">
                  <c:v>1</c:v>
                </c:pt>
                <c:pt idx="47">
                  <c:v>1</c:v>
                </c:pt>
                <c:pt idx="48">
                  <c:v>2</c:v>
                </c:pt>
                <c:pt idx="49">
                  <c:v>3</c:v>
                </c:pt>
                <c:pt idx="50">
                  <c:v>0</c:v>
                </c:pt>
                <c:pt idx="51">
                  <c:v>0</c:v>
                </c:pt>
                <c:pt idx="52">
                  <c:v>2</c:v>
                </c:pt>
                <c:pt idx="53">
                  <c:v>1</c:v>
                </c:pt>
                <c:pt idx="54">
                  <c:v>3</c:v>
                </c:pt>
                <c:pt idx="55">
                  <c:v>3</c:v>
                </c:pt>
                <c:pt idx="56">
                  <c:v>5</c:v>
                </c:pt>
                <c:pt idx="57">
                  <c:v>2</c:v>
                </c:pt>
                <c:pt idx="58">
                  <c:v>8</c:v>
                </c:pt>
                <c:pt idx="59">
                  <c:v>3</c:v>
                </c:pt>
                <c:pt idx="60">
                  <c:v>6</c:v>
                </c:pt>
                <c:pt idx="61">
                  <c:v>3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2</c:v>
                </c:pt>
                <c:pt idx="69">
                  <c:v>1</c:v>
                </c:pt>
                <c:pt idx="70">
                  <c:v>1</c:v>
                </c:pt>
                <c:pt idx="71">
                  <c:v>4</c:v>
                </c:pt>
                <c:pt idx="72">
                  <c:v>3</c:v>
                </c:pt>
                <c:pt idx="73">
                  <c:v>2</c:v>
                </c:pt>
                <c:pt idx="74">
                  <c:v>0</c:v>
                </c:pt>
                <c:pt idx="75">
                  <c:v>1</c:v>
                </c:pt>
                <c:pt idx="76">
                  <c:v>0</c:v>
                </c:pt>
                <c:pt idx="77">
                  <c:v>0</c:v>
                </c:pt>
                <c:pt idx="78">
                  <c:v>4</c:v>
                </c:pt>
                <c:pt idx="79">
                  <c:v>0</c:v>
                </c:pt>
                <c:pt idx="80">
                  <c:v>1</c:v>
                </c:pt>
                <c:pt idx="81">
                  <c:v>2</c:v>
                </c:pt>
                <c:pt idx="82">
                  <c:v>4</c:v>
                </c:pt>
                <c:pt idx="83">
                  <c:v>1</c:v>
                </c:pt>
                <c:pt idx="84">
                  <c:v>1</c:v>
                </c:pt>
                <c:pt idx="85">
                  <c:v>4</c:v>
                </c:pt>
                <c:pt idx="86">
                  <c:v>2</c:v>
                </c:pt>
                <c:pt idx="87">
                  <c:v>2</c:v>
                </c:pt>
                <c:pt idx="88">
                  <c:v>3</c:v>
                </c:pt>
                <c:pt idx="89">
                  <c:v>1</c:v>
                </c:pt>
                <c:pt idx="90">
                  <c:v>7</c:v>
                </c:pt>
                <c:pt idx="91">
                  <c:v>2</c:v>
                </c:pt>
                <c:pt idx="92">
                  <c:v>2</c:v>
                </c:pt>
                <c:pt idx="93">
                  <c:v>0</c:v>
                </c:pt>
                <c:pt idx="94">
                  <c:v>2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2</c:v>
                </c:pt>
                <c:pt idx="100">
                  <c:v>1</c:v>
                </c:pt>
                <c:pt idx="101">
                  <c:v>2</c:v>
                </c:pt>
                <c:pt idx="102">
                  <c:v>0</c:v>
                </c:pt>
                <c:pt idx="103">
                  <c:v>1</c:v>
                </c:pt>
                <c:pt idx="104">
                  <c:v>0</c:v>
                </c:pt>
                <c:pt idx="105">
                  <c:v>2</c:v>
                </c:pt>
                <c:pt idx="106">
                  <c:v>0</c:v>
                </c:pt>
                <c:pt idx="107">
                  <c:v>0</c:v>
                </c:pt>
                <c:pt idx="108">
                  <c:v>4</c:v>
                </c:pt>
                <c:pt idx="109">
                  <c:v>0</c:v>
                </c:pt>
                <c:pt idx="110">
                  <c:v>1</c:v>
                </c:pt>
                <c:pt idx="111">
                  <c:v>0</c:v>
                </c:pt>
                <c:pt idx="112">
                  <c:v>2</c:v>
                </c:pt>
                <c:pt idx="113">
                  <c:v>1</c:v>
                </c:pt>
                <c:pt idx="114">
                  <c:v>1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1</c:v>
                </c:pt>
                <c:pt idx="119">
                  <c:v>1</c:v>
                </c:pt>
                <c:pt idx="120">
                  <c:v>1</c:v>
                </c:pt>
                <c:pt idx="121">
                  <c:v>0</c:v>
                </c:pt>
                <c:pt idx="122">
                  <c:v>2</c:v>
                </c:pt>
                <c:pt idx="123">
                  <c:v>1</c:v>
                </c:pt>
                <c:pt idx="124">
                  <c:v>0</c:v>
                </c:pt>
                <c:pt idx="125">
                  <c:v>1</c:v>
                </c:pt>
                <c:pt idx="126">
                  <c:v>0</c:v>
                </c:pt>
                <c:pt idx="127">
                  <c:v>0</c:v>
                </c:pt>
                <c:pt idx="128">
                  <c:v>3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4</c:v>
                </c:pt>
                <c:pt idx="133">
                  <c:v>1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2</c:v>
                </c:pt>
                <c:pt idx="139">
                  <c:v>1</c:v>
                </c:pt>
                <c:pt idx="140">
                  <c:v>1</c:v>
                </c:pt>
                <c:pt idx="141">
                  <c:v>0</c:v>
                </c:pt>
                <c:pt idx="142">
                  <c:v>1</c:v>
                </c:pt>
                <c:pt idx="143">
                  <c:v>1</c:v>
                </c:pt>
                <c:pt idx="144">
                  <c:v>0</c:v>
                </c:pt>
                <c:pt idx="145">
                  <c:v>2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1</c:v>
                </c:pt>
                <c:pt idx="150">
                  <c:v>4</c:v>
                </c:pt>
                <c:pt idx="151">
                  <c:v>1</c:v>
                </c:pt>
                <c:pt idx="152">
                  <c:v>2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1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2</c:v>
                </c:pt>
                <c:pt idx="167">
                  <c:v>0</c:v>
                </c:pt>
                <c:pt idx="168">
                  <c:v>2</c:v>
                </c:pt>
                <c:pt idx="169">
                  <c:v>3</c:v>
                </c:pt>
                <c:pt idx="170">
                  <c:v>2</c:v>
                </c:pt>
                <c:pt idx="171">
                  <c:v>1</c:v>
                </c:pt>
                <c:pt idx="172">
                  <c:v>1</c:v>
                </c:pt>
                <c:pt idx="173">
                  <c:v>1</c:v>
                </c:pt>
                <c:pt idx="174">
                  <c:v>1</c:v>
                </c:pt>
                <c:pt idx="175">
                  <c:v>0</c:v>
                </c:pt>
                <c:pt idx="176">
                  <c:v>0</c:v>
                </c:pt>
                <c:pt idx="177">
                  <c:v>3</c:v>
                </c:pt>
                <c:pt idx="178">
                  <c:v>1</c:v>
                </c:pt>
                <c:pt idx="179">
                  <c:v>0</c:v>
                </c:pt>
                <c:pt idx="180">
                  <c:v>1</c:v>
                </c:pt>
                <c:pt idx="181">
                  <c:v>0</c:v>
                </c:pt>
                <c:pt idx="182">
                  <c:v>1</c:v>
                </c:pt>
                <c:pt idx="183">
                  <c:v>2</c:v>
                </c:pt>
                <c:pt idx="184">
                  <c:v>0</c:v>
                </c:pt>
                <c:pt idx="185">
                  <c:v>2</c:v>
                </c:pt>
                <c:pt idx="186">
                  <c:v>1</c:v>
                </c:pt>
                <c:pt idx="187">
                  <c:v>2</c:v>
                </c:pt>
                <c:pt idx="188">
                  <c:v>1</c:v>
                </c:pt>
                <c:pt idx="189">
                  <c:v>1</c:v>
                </c:pt>
                <c:pt idx="190">
                  <c:v>4</c:v>
                </c:pt>
                <c:pt idx="191">
                  <c:v>3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2</c:v>
                </c:pt>
                <c:pt idx="197">
                  <c:v>2</c:v>
                </c:pt>
                <c:pt idx="198">
                  <c:v>0</c:v>
                </c:pt>
                <c:pt idx="199">
                  <c:v>0</c:v>
                </c:pt>
                <c:pt idx="200">
                  <c:v>1</c:v>
                </c:pt>
                <c:pt idx="201">
                  <c:v>0</c:v>
                </c:pt>
                <c:pt idx="202">
                  <c:v>7</c:v>
                </c:pt>
                <c:pt idx="203">
                  <c:v>5</c:v>
                </c:pt>
                <c:pt idx="204">
                  <c:v>0</c:v>
                </c:pt>
                <c:pt idx="205">
                  <c:v>0</c:v>
                </c:pt>
                <c:pt idx="206">
                  <c:v>2</c:v>
                </c:pt>
                <c:pt idx="207">
                  <c:v>0</c:v>
                </c:pt>
                <c:pt idx="208">
                  <c:v>0</c:v>
                </c:pt>
                <c:pt idx="209">
                  <c:v>1</c:v>
                </c:pt>
                <c:pt idx="210">
                  <c:v>5</c:v>
                </c:pt>
                <c:pt idx="211">
                  <c:v>1</c:v>
                </c:pt>
                <c:pt idx="212">
                  <c:v>0</c:v>
                </c:pt>
                <c:pt idx="213">
                  <c:v>3</c:v>
                </c:pt>
                <c:pt idx="214">
                  <c:v>1</c:v>
                </c:pt>
                <c:pt idx="215">
                  <c:v>0</c:v>
                </c:pt>
                <c:pt idx="216">
                  <c:v>1</c:v>
                </c:pt>
                <c:pt idx="217">
                  <c:v>1</c:v>
                </c:pt>
                <c:pt idx="218">
                  <c:v>2</c:v>
                </c:pt>
                <c:pt idx="219">
                  <c:v>1</c:v>
                </c:pt>
                <c:pt idx="220">
                  <c:v>0</c:v>
                </c:pt>
                <c:pt idx="221">
                  <c:v>0</c:v>
                </c:pt>
                <c:pt idx="222">
                  <c:v>1</c:v>
                </c:pt>
                <c:pt idx="223">
                  <c:v>0</c:v>
                </c:pt>
                <c:pt idx="224">
                  <c:v>2</c:v>
                </c:pt>
                <c:pt idx="225">
                  <c:v>0</c:v>
                </c:pt>
                <c:pt idx="226">
                  <c:v>3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1</c:v>
                </c:pt>
                <c:pt idx="233">
                  <c:v>1</c:v>
                </c:pt>
                <c:pt idx="234">
                  <c:v>2</c:v>
                </c:pt>
                <c:pt idx="235">
                  <c:v>1</c:v>
                </c:pt>
                <c:pt idx="236">
                  <c:v>1</c:v>
                </c:pt>
                <c:pt idx="237">
                  <c:v>0</c:v>
                </c:pt>
                <c:pt idx="238">
                  <c:v>1</c:v>
                </c:pt>
                <c:pt idx="239">
                  <c:v>1</c:v>
                </c:pt>
                <c:pt idx="240">
                  <c:v>0</c:v>
                </c:pt>
                <c:pt idx="241">
                  <c:v>1</c:v>
                </c:pt>
                <c:pt idx="242">
                  <c:v>0</c:v>
                </c:pt>
                <c:pt idx="243">
                  <c:v>1</c:v>
                </c:pt>
                <c:pt idx="244">
                  <c:v>1</c:v>
                </c:pt>
                <c:pt idx="245">
                  <c:v>3</c:v>
                </c:pt>
                <c:pt idx="246">
                  <c:v>0</c:v>
                </c:pt>
                <c:pt idx="247">
                  <c:v>0</c:v>
                </c:pt>
                <c:pt idx="248">
                  <c:v>3</c:v>
                </c:pt>
                <c:pt idx="249">
                  <c:v>1</c:v>
                </c:pt>
                <c:pt idx="250">
                  <c:v>0</c:v>
                </c:pt>
                <c:pt idx="251">
                  <c:v>1</c:v>
                </c:pt>
                <c:pt idx="252">
                  <c:v>0</c:v>
                </c:pt>
                <c:pt idx="253">
                  <c:v>1</c:v>
                </c:pt>
                <c:pt idx="254">
                  <c:v>2</c:v>
                </c:pt>
                <c:pt idx="255">
                  <c:v>1</c:v>
                </c:pt>
                <c:pt idx="256">
                  <c:v>3</c:v>
                </c:pt>
                <c:pt idx="257">
                  <c:v>3</c:v>
                </c:pt>
                <c:pt idx="258">
                  <c:v>1</c:v>
                </c:pt>
                <c:pt idx="259">
                  <c:v>1</c:v>
                </c:pt>
                <c:pt idx="260">
                  <c:v>1</c:v>
                </c:pt>
                <c:pt idx="261">
                  <c:v>0</c:v>
                </c:pt>
                <c:pt idx="262">
                  <c:v>1</c:v>
                </c:pt>
                <c:pt idx="263">
                  <c:v>0</c:v>
                </c:pt>
                <c:pt idx="264">
                  <c:v>0</c:v>
                </c:pt>
                <c:pt idx="265">
                  <c:v>4</c:v>
                </c:pt>
                <c:pt idx="266">
                  <c:v>0</c:v>
                </c:pt>
                <c:pt idx="267">
                  <c:v>0</c:v>
                </c:pt>
                <c:pt idx="268">
                  <c:v>1</c:v>
                </c:pt>
                <c:pt idx="269">
                  <c:v>1</c:v>
                </c:pt>
                <c:pt idx="270">
                  <c:v>4</c:v>
                </c:pt>
                <c:pt idx="271">
                  <c:v>1</c:v>
                </c:pt>
                <c:pt idx="272">
                  <c:v>3</c:v>
                </c:pt>
                <c:pt idx="273">
                  <c:v>1</c:v>
                </c:pt>
                <c:pt idx="274">
                  <c:v>0</c:v>
                </c:pt>
                <c:pt idx="275">
                  <c:v>1</c:v>
                </c:pt>
                <c:pt idx="276">
                  <c:v>1</c:v>
                </c:pt>
                <c:pt idx="277">
                  <c:v>3</c:v>
                </c:pt>
                <c:pt idx="278">
                  <c:v>2</c:v>
                </c:pt>
                <c:pt idx="279">
                  <c:v>0</c:v>
                </c:pt>
                <c:pt idx="280">
                  <c:v>2</c:v>
                </c:pt>
                <c:pt idx="281">
                  <c:v>0</c:v>
                </c:pt>
                <c:pt idx="282">
                  <c:v>2</c:v>
                </c:pt>
                <c:pt idx="283">
                  <c:v>1</c:v>
                </c:pt>
                <c:pt idx="284">
                  <c:v>0</c:v>
                </c:pt>
                <c:pt idx="285">
                  <c:v>2</c:v>
                </c:pt>
                <c:pt idx="286">
                  <c:v>0</c:v>
                </c:pt>
                <c:pt idx="287">
                  <c:v>3</c:v>
                </c:pt>
                <c:pt idx="288">
                  <c:v>0</c:v>
                </c:pt>
                <c:pt idx="289">
                  <c:v>2</c:v>
                </c:pt>
                <c:pt idx="290">
                  <c:v>0</c:v>
                </c:pt>
                <c:pt idx="291">
                  <c:v>1</c:v>
                </c:pt>
                <c:pt idx="292">
                  <c:v>2</c:v>
                </c:pt>
                <c:pt idx="293">
                  <c:v>0</c:v>
                </c:pt>
                <c:pt idx="294">
                  <c:v>3</c:v>
                </c:pt>
                <c:pt idx="295">
                  <c:v>0</c:v>
                </c:pt>
                <c:pt idx="296">
                  <c:v>1</c:v>
                </c:pt>
                <c:pt idx="297">
                  <c:v>4</c:v>
                </c:pt>
                <c:pt idx="298">
                  <c:v>3</c:v>
                </c:pt>
                <c:pt idx="299">
                  <c:v>1</c:v>
                </c:pt>
                <c:pt idx="300">
                  <c:v>1</c:v>
                </c:pt>
                <c:pt idx="301">
                  <c:v>0</c:v>
                </c:pt>
                <c:pt idx="302">
                  <c:v>1</c:v>
                </c:pt>
                <c:pt idx="303">
                  <c:v>1</c:v>
                </c:pt>
                <c:pt idx="304">
                  <c:v>0</c:v>
                </c:pt>
                <c:pt idx="305">
                  <c:v>2</c:v>
                </c:pt>
                <c:pt idx="306">
                  <c:v>1</c:v>
                </c:pt>
                <c:pt idx="307">
                  <c:v>0</c:v>
                </c:pt>
                <c:pt idx="308">
                  <c:v>0</c:v>
                </c:pt>
                <c:pt idx="309">
                  <c:v>2</c:v>
                </c:pt>
                <c:pt idx="310">
                  <c:v>1</c:v>
                </c:pt>
                <c:pt idx="311">
                  <c:v>0</c:v>
                </c:pt>
                <c:pt idx="312">
                  <c:v>1</c:v>
                </c:pt>
                <c:pt idx="313">
                  <c:v>0</c:v>
                </c:pt>
                <c:pt idx="314">
                  <c:v>1</c:v>
                </c:pt>
                <c:pt idx="315">
                  <c:v>2</c:v>
                </c:pt>
                <c:pt idx="316">
                  <c:v>0</c:v>
                </c:pt>
                <c:pt idx="317">
                  <c:v>2</c:v>
                </c:pt>
                <c:pt idx="318">
                  <c:v>2</c:v>
                </c:pt>
                <c:pt idx="319">
                  <c:v>4</c:v>
                </c:pt>
                <c:pt idx="320">
                  <c:v>1</c:v>
                </c:pt>
                <c:pt idx="321">
                  <c:v>1</c:v>
                </c:pt>
                <c:pt idx="322">
                  <c:v>1</c:v>
                </c:pt>
                <c:pt idx="323">
                  <c:v>2</c:v>
                </c:pt>
                <c:pt idx="324">
                  <c:v>1</c:v>
                </c:pt>
                <c:pt idx="325">
                  <c:v>0</c:v>
                </c:pt>
                <c:pt idx="326">
                  <c:v>1</c:v>
                </c:pt>
                <c:pt idx="327">
                  <c:v>2</c:v>
                </c:pt>
                <c:pt idx="328">
                  <c:v>1</c:v>
                </c:pt>
                <c:pt idx="329">
                  <c:v>0</c:v>
                </c:pt>
                <c:pt idx="330">
                  <c:v>2</c:v>
                </c:pt>
                <c:pt idx="331">
                  <c:v>0</c:v>
                </c:pt>
                <c:pt idx="332">
                  <c:v>0</c:v>
                </c:pt>
                <c:pt idx="333">
                  <c:v>1</c:v>
                </c:pt>
                <c:pt idx="334">
                  <c:v>5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1</c:v>
                </c:pt>
                <c:pt idx="339">
                  <c:v>2</c:v>
                </c:pt>
                <c:pt idx="340">
                  <c:v>0</c:v>
                </c:pt>
                <c:pt idx="341">
                  <c:v>1</c:v>
                </c:pt>
                <c:pt idx="342">
                  <c:v>0</c:v>
                </c:pt>
                <c:pt idx="343">
                  <c:v>1</c:v>
                </c:pt>
                <c:pt idx="344">
                  <c:v>1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2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1</c:v>
                </c:pt>
                <c:pt idx="354">
                  <c:v>2</c:v>
                </c:pt>
                <c:pt idx="355">
                  <c:v>0</c:v>
                </c:pt>
                <c:pt idx="356">
                  <c:v>1</c:v>
                </c:pt>
                <c:pt idx="357">
                  <c:v>0</c:v>
                </c:pt>
                <c:pt idx="358">
                  <c:v>1</c:v>
                </c:pt>
                <c:pt idx="359">
                  <c:v>0</c:v>
                </c:pt>
                <c:pt idx="360">
                  <c:v>1</c:v>
                </c:pt>
                <c:pt idx="361">
                  <c:v>1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1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1</c:v>
                </c:pt>
                <c:pt idx="372">
                  <c:v>0</c:v>
                </c:pt>
                <c:pt idx="373">
                  <c:v>1</c:v>
                </c:pt>
                <c:pt idx="374">
                  <c:v>0</c:v>
                </c:pt>
                <c:pt idx="375">
                  <c:v>1</c:v>
                </c:pt>
                <c:pt idx="376">
                  <c:v>1</c:v>
                </c:pt>
                <c:pt idx="377">
                  <c:v>0</c:v>
                </c:pt>
                <c:pt idx="378">
                  <c:v>2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92-4289-A7CE-4B46715051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401202543"/>
        <c:axId val="1185892127"/>
      </c:barChart>
      <c:catAx>
        <c:axId val="1401202543"/>
        <c:scaling>
          <c:orientation val="minMax"/>
        </c:scaling>
        <c:delete val="1"/>
        <c:axPos val="b"/>
        <c:majorTickMark val="none"/>
        <c:minorTickMark val="none"/>
        <c:tickLblPos val="nextTo"/>
        <c:crossAx val="1185892127"/>
        <c:crosses val="autoZero"/>
        <c:auto val="1"/>
        <c:lblAlgn val="ctr"/>
        <c:lblOffset val="100"/>
        <c:noMultiLvlLbl val="0"/>
      </c:catAx>
      <c:valAx>
        <c:axId val="1185892127"/>
        <c:scaling>
          <c:orientation val="minMax"/>
          <c:max val="8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4012025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863865127884459E-2"/>
          <c:y val="2.3735739607099789E-2"/>
          <c:w val="0.88293335923603222"/>
          <c:h val="0.81605632451553034"/>
        </c:manualLayout>
      </c:layout>
      <c:lineChart>
        <c:grouping val="standard"/>
        <c:varyColors val="0"/>
        <c:ser>
          <c:idx val="0"/>
          <c:order val="0"/>
          <c:spPr>
            <a:ln w="254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'kindl&gt;vist'!$D$523:$R$523</c:f>
              <c:numCache>
                <c:formatCode>#,##0</c:formatCode>
                <c:ptCount val="15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8000</c:v>
                </c:pt>
                <c:pt idx="8">
                  <c:v>9000</c:v>
                </c:pt>
                <c:pt idx="9">
                  <c:v>10000</c:v>
                </c:pt>
                <c:pt idx="10">
                  <c:v>11000</c:v>
                </c:pt>
                <c:pt idx="11">
                  <c:v>12000</c:v>
                </c:pt>
                <c:pt idx="12">
                  <c:v>13000</c:v>
                </c:pt>
                <c:pt idx="13">
                  <c:v>14000</c:v>
                </c:pt>
                <c:pt idx="14">
                  <c:v>15000</c:v>
                </c:pt>
              </c:numCache>
            </c:numRef>
          </c:cat>
          <c:val>
            <c:numRef>
              <c:f>'kindl&gt;vist'!$D$520:$R$520</c:f>
              <c:numCache>
                <c:formatCode>0.00</c:formatCode>
                <c:ptCount val="15"/>
                <c:pt idx="0">
                  <c:v>46.8</c:v>
                </c:pt>
                <c:pt idx="1">
                  <c:v>66</c:v>
                </c:pt>
                <c:pt idx="2">
                  <c:v>76.800000000000011</c:v>
                </c:pt>
                <c:pt idx="3">
                  <c:v>84</c:v>
                </c:pt>
                <c:pt idx="4">
                  <c:v>88.8</c:v>
                </c:pt>
                <c:pt idx="5">
                  <c:v>91.800000000000011</c:v>
                </c:pt>
                <c:pt idx="6">
                  <c:v>93.8</c:v>
                </c:pt>
                <c:pt idx="7">
                  <c:v>95.1</c:v>
                </c:pt>
                <c:pt idx="8">
                  <c:v>96.399999999999991</c:v>
                </c:pt>
                <c:pt idx="9">
                  <c:v>97</c:v>
                </c:pt>
                <c:pt idx="10">
                  <c:v>97.5</c:v>
                </c:pt>
                <c:pt idx="11">
                  <c:v>98.2</c:v>
                </c:pt>
                <c:pt idx="12">
                  <c:v>98.800000000000011</c:v>
                </c:pt>
                <c:pt idx="13">
                  <c:v>99.2</c:v>
                </c:pt>
                <c:pt idx="14">
                  <c:v>99.6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B644-4E0F-98C0-A2C15BC0C8A0}"/>
            </c:ext>
          </c:extLst>
        </c:ser>
        <c:ser>
          <c:idx val="3"/>
          <c:order val="3"/>
          <c:spPr>
            <a:ln w="12700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'kindl&gt;vist'!$D$523:$R$523</c:f>
              <c:numCache>
                <c:formatCode>#,##0</c:formatCode>
                <c:ptCount val="15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8000</c:v>
                </c:pt>
                <c:pt idx="8">
                  <c:v>9000</c:v>
                </c:pt>
                <c:pt idx="9">
                  <c:v>10000</c:v>
                </c:pt>
                <c:pt idx="10">
                  <c:v>11000</c:v>
                </c:pt>
                <c:pt idx="11">
                  <c:v>12000</c:v>
                </c:pt>
                <c:pt idx="12">
                  <c:v>13000</c:v>
                </c:pt>
                <c:pt idx="13">
                  <c:v>14000</c:v>
                </c:pt>
                <c:pt idx="14">
                  <c:v>15000</c:v>
                </c:pt>
              </c:numCache>
            </c:numRef>
          </c:cat>
          <c:val>
            <c:numRef>
              <c:f>'kindl&gt;vist'!$D$525:$R$525</c:f>
              <c:numCache>
                <c:formatCode>General</c:formatCode>
                <c:ptCount val="15"/>
                <c:pt idx="0">
                  <c:v>42.426291729893265</c:v>
                </c:pt>
                <c:pt idx="1">
                  <c:v>60.127845233647193</c:v>
                </c:pt>
                <c:pt idx="2">
                  <c:v>70.391501322774587</c:v>
                </c:pt>
                <c:pt idx="3">
                  <c:v>77.573112479590137</c:v>
                </c:pt>
                <c:pt idx="4">
                  <c:v>82.618817511187686</c:v>
                </c:pt>
                <c:pt idx="5">
                  <c:v>85.909190735391292</c:v>
                </c:pt>
                <c:pt idx="6">
                  <c:v>88.207353708305874</c:v>
                </c:pt>
                <c:pt idx="7">
                  <c:v>89.595448957816814</c:v>
                </c:pt>
                <c:pt idx="8">
                  <c:v>91.001285928735982</c:v>
                </c:pt>
                <c:pt idx="9">
                  <c:v>92.271563471928587</c:v>
                </c:pt>
                <c:pt idx="10">
                  <c:v>93.173702425481039</c:v>
                </c:pt>
                <c:pt idx="11">
                  <c:v>94.163047042136853</c:v>
                </c:pt>
                <c:pt idx="12">
                  <c:v>95.358784735591243</c:v>
                </c:pt>
                <c:pt idx="13">
                  <c:v>96.278298008351996</c:v>
                </c:pt>
                <c:pt idx="14">
                  <c:v>97.457226022185253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B644-4E0F-98C0-A2C15BC0C8A0}"/>
            </c:ext>
          </c:extLst>
        </c:ser>
        <c:ser>
          <c:idx val="4"/>
          <c:order val="4"/>
          <c:spPr>
            <a:ln w="12700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'kindl&gt;vist'!$D$523:$R$523</c:f>
              <c:numCache>
                <c:formatCode>#,##0</c:formatCode>
                <c:ptCount val="15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8000</c:v>
                </c:pt>
                <c:pt idx="8">
                  <c:v>9000</c:v>
                </c:pt>
                <c:pt idx="9">
                  <c:v>10000</c:v>
                </c:pt>
                <c:pt idx="10">
                  <c:v>11000</c:v>
                </c:pt>
                <c:pt idx="11">
                  <c:v>12000</c:v>
                </c:pt>
                <c:pt idx="12">
                  <c:v>13000</c:v>
                </c:pt>
                <c:pt idx="13">
                  <c:v>14000</c:v>
                </c:pt>
                <c:pt idx="14">
                  <c:v>15000</c:v>
                </c:pt>
              </c:numCache>
            </c:numRef>
          </c:cat>
          <c:val>
            <c:numRef>
              <c:f>'kindl&gt;vist'!$D$526:$R$526</c:f>
              <c:numCache>
                <c:formatCode>General</c:formatCode>
                <c:ptCount val="15"/>
                <c:pt idx="0">
                  <c:v>51.173708270106729</c:v>
                </c:pt>
                <c:pt idx="1">
                  <c:v>71.872154766352807</c:v>
                </c:pt>
                <c:pt idx="2">
                  <c:v>83.208498677225435</c:v>
                </c:pt>
                <c:pt idx="3">
                  <c:v>90.426887520409863</c:v>
                </c:pt>
                <c:pt idx="4">
                  <c:v>94.981182488812308</c:v>
                </c:pt>
                <c:pt idx="5">
                  <c:v>97.690809264608731</c:v>
                </c:pt>
                <c:pt idx="6">
                  <c:v>99.39264629169412</c:v>
                </c:pt>
                <c:pt idx="7">
                  <c:v>100.60455104218318</c:v>
                </c:pt>
                <c:pt idx="8">
                  <c:v>101.298714071264</c:v>
                </c:pt>
                <c:pt idx="9">
                  <c:v>101.72843652807141</c:v>
                </c:pt>
                <c:pt idx="10">
                  <c:v>102.12629757451896</c:v>
                </c:pt>
                <c:pt idx="11">
                  <c:v>102.23695295786315</c:v>
                </c:pt>
                <c:pt idx="12">
                  <c:v>102.24121526440878</c:v>
                </c:pt>
                <c:pt idx="13">
                  <c:v>102.12170199164801</c:v>
                </c:pt>
                <c:pt idx="14">
                  <c:v>101.74277397781474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B644-4E0F-98C0-A2C15BC0C8A0}"/>
            </c:ext>
          </c:extLst>
        </c:ser>
        <c:ser>
          <c:idx val="5"/>
          <c:order val="5"/>
          <c:tx>
            <c:strRef>
              <c:f>'kindl&gt;vist'!$A$521</c:f>
              <c:strCache>
                <c:ptCount val="1"/>
                <c:pt idx="0">
                  <c:v>mõõdetud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noFill/>
              </a:ln>
              <a:effectLst/>
            </c:spPr>
          </c:marker>
          <c:val>
            <c:numRef>
              <c:f>'kindl&gt;vist'!$D$521:$R$521</c:f>
              <c:numCache>
                <c:formatCode>0.00</c:formatCode>
                <c:ptCount val="15"/>
                <c:pt idx="0">
                  <c:v>46.8</c:v>
                </c:pt>
                <c:pt idx="1">
                  <c:v>66</c:v>
                </c:pt>
                <c:pt idx="3">
                  <c:v>84</c:v>
                </c:pt>
                <c:pt idx="4">
                  <c:v>88.8</c:v>
                </c:pt>
                <c:pt idx="9">
                  <c:v>97</c:v>
                </c:pt>
                <c:pt idx="14">
                  <c:v>99.6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644-4E0F-98C0-A2C15BC0C8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8259999"/>
        <c:axId val="438803455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'kindl&gt;vist'!$D$523:$R$523</c15:sqref>
                        </c15:formulaRef>
                      </c:ext>
                    </c:extLst>
                    <c:numCache>
                      <c:formatCode>#,##0</c:formatCode>
                      <c:ptCount val="15"/>
                      <c:pt idx="0">
                        <c:v>1000</c:v>
                      </c:pt>
                      <c:pt idx="1">
                        <c:v>2000</c:v>
                      </c:pt>
                      <c:pt idx="2">
                        <c:v>3000</c:v>
                      </c:pt>
                      <c:pt idx="3">
                        <c:v>4000</c:v>
                      </c:pt>
                      <c:pt idx="4">
                        <c:v>5000</c:v>
                      </c:pt>
                      <c:pt idx="5">
                        <c:v>6000</c:v>
                      </c:pt>
                      <c:pt idx="6">
                        <c:v>7000</c:v>
                      </c:pt>
                      <c:pt idx="7">
                        <c:v>8000</c:v>
                      </c:pt>
                      <c:pt idx="8">
                        <c:v>9000</c:v>
                      </c:pt>
                      <c:pt idx="9">
                        <c:v>10000</c:v>
                      </c:pt>
                      <c:pt idx="10">
                        <c:v>11000</c:v>
                      </c:pt>
                      <c:pt idx="11">
                        <c:v>12000</c:v>
                      </c:pt>
                      <c:pt idx="12">
                        <c:v>13000</c:v>
                      </c:pt>
                      <c:pt idx="13">
                        <c:v>14000</c:v>
                      </c:pt>
                      <c:pt idx="14">
                        <c:v>15000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'kindl&gt;vist'!$D$522:$R$522</c15:sqref>
                        </c15:formulaRef>
                      </c:ext>
                    </c:extLst>
                    <c:numCache>
                      <c:formatCode>General</c:formatCode>
                      <c:ptCount val="15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B644-4E0F-98C0-A2C15BC0C8A0}"/>
                  </c:ext>
                </c:extLst>
              </c15:ser>
            </c15:filteredLineSeries>
            <c15:filteredLineSeries>
              <c15:ser>
                <c:idx val="2"/>
                <c:order val="2"/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'kindl&gt;vist'!$D$523:$R$523</c15:sqref>
                        </c15:formulaRef>
                      </c:ext>
                    </c:extLst>
                    <c:numCache>
                      <c:formatCode>#,##0</c:formatCode>
                      <c:ptCount val="15"/>
                      <c:pt idx="0">
                        <c:v>1000</c:v>
                      </c:pt>
                      <c:pt idx="1">
                        <c:v>2000</c:v>
                      </c:pt>
                      <c:pt idx="2">
                        <c:v>3000</c:v>
                      </c:pt>
                      <c:pt idx="3">
                        <c:v>4000</c:v>
                      </c:pt>
                      <c:pt idx="4">
                        <c:v>5000</c:v>
                      </c:pt>
                      <c:pt idx="5">
                        <c:v>6000</c:v>
                      </c:pt>
                      <c:pt idx="6">
                        <c:v>7000</c:v>
                      </c:pt>
                      <c:pt idx="7">
                        <c:v>8000</c:v>
                      </c:pt>
                      <c:pt idx="8">
                        <c:v>9000</c:v>
                      </c:pt>
                      <c:pt idx="9">
                        <c:v>10000</c:v>
                      </c:pt>
                      <c:pt idx="10">
                        <c:v>11000</c:v>
                      </c:pt>
                      <c:pt idx="11">
                        <c:v>12000</c:v>
                      </c:pt>
                      <c:pt idx="12">
                        <c:v>13000</c:v>
                      </c:pt>
                      <c:pt idx="13">
                        <c:v>14000</c:v>
                      </c:pt>
                      <c:pt idx="14">
                        <c:v>15000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'kindl&gt;vist'!$D$524:$R$524</c15:sqref>
                        </c15:formulaRef>
                      </c:ext>
                    </c:extLst>
                    <c:numCache>
                      <c:formatCode>0.000</c:formatCode>
                      <c:ptCount val="15"/>
                      <c:pt idx="0">
                        <c:v>2.2314838112789434E-2</c:v>
                      </c:pt>
                      <c:pt idx="1">
                        <c:v>2.995997329771841E-2</c:v>
                      </c:pt>
                      <c:pt idx="2">
                        <c:v>3.2696421822578689E-2</c:v>
                      </c:pt>
                      <c:pt idx="3">
                        <c:v>3.279024245107072E-2</c:v>
                      </c:pt>
                      <c:pt idx="4">
                        <c:v>3.1536645351083241E-2</c:v>
                      </c:pt>
                      <c:pt idx="5">
                        <c:v>3.0055149309228184E-2</c:v>
                      </c:pt>
                      <c:pt idx="6">
                        <c:v>2.8533909651500624E-2</c:v>
                      </c:pt>
                      <c:pt idx="7">
                        <c:v>2.8084444092771357E-2</c:v>
                      </c:pt>
                      <c:pt idx="8">
                        <c:v>2.4993439139102087E-2</c:v>
                      </c:pt>
                      <c:pt idx="9">
                        <c:v>2.4124676163629639E-2</c:v>
                      </c:pt>
                      <c:pt idx="10">
                        <c:v>2.3603559053668142E-2</c:v>
                      </c:pt>
                      <c:pt idx="11">
                        <c:v>2.0596698764607888E-2</c:v>
                      </c:pt>
                      <c:pt idx="12">
                        <c:v>1.7557220736779466E-2</c:v>
                      </c:pt>
                      <c:pt idx="13">
                        <c:v>1.4906642814530682E-2</c:v>
                      </c:pt>
                      <c:pt idx="14">
                        <c:v>1.0932520294973139E-2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B644-4E0F-98C0-A2C15BC0C8A0}"/>
                  </c:ext>
                </c:extLst>
              </c15:ser>
            </c15:filteredLineSeries>
          </c:ext>
        </c:extLst>
      </c:lineChart>
      <c:catAx>
        <c:axId val="44825999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t-EE"/>
                  <a:t>Sõnu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438803455"/>
        <c:crosses val="autoZero"/>
        <c:auto val="1"/>
        <c:lblAlgn val="ctr"/>
        <c:lblOffset val="100"/>
        <c:noMultiLvlLbl val="0"/>
      </c:catAx>
      <c:valAx>
        <c:axId val="438803455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t-EE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4482599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54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'kindl&gt;arvan'!$D$523:$R$523</c:f>
              <c:numCache>
                <c:formatCode>#,##0</c:formatCode>
                <c:ptCount val="15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8000</c:v>
                </c:pt>
                <c:pt idx="8">
                  <c:v>9000</c:v>
                </c:pt>
                <c:pt idx="9">
                  <c:v>10000</c:v>
                </c:pt>
                <c:pt idx="10">
                  <c:v>11000</c:v>
                </c:pt>
                <c:pt idx="11">
                  <c:v>12000</c:v>
                </c:pt>
                <c:pt idx="12">
                  <c:v>13000</c:v>
                </c:pt>
                <c:pt idx="13">
                  <c:v>14000</c:v>
                </c:pt>
                <c:pt idx="14">
                  <c:v>15000</c:v>
                </c:pt>
              </c:numCache>
            </c:numRef>
          </c:cat>
          <c:val>
            <c:numRef>
              <c:f>'kindl&gt;arvan'!$D$520:$R$520</c:f>
              <c:numCache>
                <c:formatCode>0.00</c:formatCode>
                <c:ptCount val="15"/>
                <c:pt idx="0">
                  <c:v>42</c:v>
                </c:pt>
                <c:pt idx="1">
                  <c:v>60</c:v>
                </c:pt>
                <c:pt idx="2">
                  <c:v>68</c:v>
                </c:pt>
                <c:pt idx="3">
                  <c:v>72.8</c:v>
                </c:pt>
                <c:pt idx="4">
                  <c:v>76.599999999999994</c:v>
                </c:pt>
                <c:pt idx="5">
                  <c:v>79.599999999999994</c:v>
                </c:pt>
                <c:pt idx="6">
                  <c:v>80.8</c:v>
                </c:pt>
                <c:pt idx="7">
                  <c:v>82</c:v>
                </c:pt>
                <c:pt idx="8">
                  <c:v>83</c:v>
                </c:pt>
                <c:pt idx="9">
                  <c:v>83.2</c:v>
                </c:pt>
                <c:pt idx="10">
                  <c:v>83.2</c:v>
                </c:pt>
                <c:pt idx="11">
                  <c:v>83.800000000000011</c:v>
                </c:pt>
                <c:pt idx="12">
                  <c:v>84.200000000000017</c:v>
                </c:pt>
                <c:pt idx="13">
                  <c:v>85</c:v>
                </c:pt>
                <c:pt idx="14">
                  <c:v>85.8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D6B6-43BA-A10B-0AAB1661C352}"/>
            </c:ext>
          </c:extLst>
        </c:ser>
        <c:ser>
          <c:idx val="3"/>
          <c:order val="3"/>
          <c:spPr>
            <a:ln w="12700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'kindl&gt;arvan'!$D$523:$R$523</c:f>
              <c:numCache>
                <c:formatCode>#,##0</c:formatCode>
                <c:ptCount val="15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8000</c:v>
                </c:pt>
                <c:pt idx="8">
                  <c:v>9000</c:v>
                </c:pt>
                <c:pt idx="9">
                  <c:v>10000</c:v>
                </c:pt>
                <c:pt idx="10">
                  <c:v>11000</c:v>
                </c:pt>
                <c:pt idx="11">
                  <c:v>12000</c:v>
                </c:pt>
                <c:pt idx="12">
                  <c:v>13000</c:v>
                </c:pt>
                <c:pt idx="13">
                  <c:v>14000</c:v>
                </c:pt>
                <c:pt idx="14">
                  <c:v>15000</c:v>
                </c:pt>
              </c:numCache>
            </c:numRef>
          </c:cat>
          <c:val>
            <c:numRef>
              <c:f>'kindl&gt;arvan'!$D$525:$R$525</c:f>
              <c:numCache>
                <c:formatCode>General</c:formatCode>
                <c:ptCount val="15"/>
                <c:pt idx="0">
                  <c:v>37.673768938209612</c:v>
                </c:pt>
                <c:pt idx="1">
                  <c:v>53.927162113146771</c:v>
                </c:pt>
                <c:pt idx="2">
                  <c:v>60.917914883312967</c:v>
                </c:pt>
                <c:pt idx="3">
                  <c:v>64.998983319592242</c:v>
                </c:pt>
                <c:pt idx="4">
                  <c:v>68.301905336765543</c:v>
                </c:pt>
                <c:pt idx="5">
                  <c:v>70.947964116579257</c:v>
                </c:pt>
                <c:pt idx="6">
                  <c:v>71.665676595171377</c:v>
                </c:pt>
                <c:pt idx="7">
                  <c:v>72.475125953588673</c:v>
                </c:pt>
                <c:pt idx="8">
                  <c:v>73.122300024803351</c:v>
                </c:pt>
                <c:pt idx="9">
                  <c:v>72.836955258226482</c:v>
                </c:pt>
                <c:pt idx="10">
                  <c:v>72.331146980844764</c:v>
                </c:pt>
                <c:pt idx="11">
                  <c:v>72.782191625554574</c:v>
                </c:pt>
                <c:pt idx="12">
                  <c:v>72.672706936318505</c:v>
                </c:pt>
                <c:pt idx="13">
                  <c:v>73.289102510908904</c:v>
                </c:pt>
                <c:pt idx="14">
                  <c:v>73.950377504747252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D6B6-43BA-A10B-0AAB1661C352}"/>
            </c:ext>
          </c:extLst>
        </c:ser>
        <c:ser>
          <c:idx val="4"/>
          <c:order val="4"/>
          <c:spPr>
            <a:ln w="12700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'kindl&gt;arvan'!$D$523:$R$523</c:f>
              <c:numCache>
                <c:formatCode>#,##0</c:formatCode>
                <c:ptCount val="15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8000</c:v>
                </c:pt>
                <c:pt idx="8">
                  <c:v>9000</c:v>
                </c:pt>
                <c:pt idx="9">
                  <c:v>10000</c:v>
                </c:pt>
                <c:pt idx="10">
                  <c:v>11000</c:v>
                </c:pt>
                <c:pt idx="11">
                  <c:v>12000</c:v>
                </c:pt>
                <c:pt idx="12">
                  <c:v>13000</c:v>
                </c:pt>
                <c:pt idx="13">
                  <c:v>14000</c:v>
                </c:pt>
                <c:pt idx="14">
                  <c:v>15000</c:v>
                </c:pt>
              </c:numCache>
            </c:numRef>
          </c:cat>
          <c:val>
            <c:numRef>
              <c:f>'kindl&gt;arvan'!$D$526:$R$526</c:f>
              <c:numCache>
                <c:formatCode>General</c:formatCode>
                <c:ptCount val="15"/>
                <c:pt idx="0">
                  <c:v>46.326231061790388</c:v>
                </c:pt>
                <c:pt idx="1">
                  <c:v>66.072837886853236</c:v>
                </c:pt>
                <c:pt idx="2">
                  <c:v>75.08208511668704</c:v>
                </c:pt>
                <c:pt idx="3">
                  <c:v>80.601016680407753</c:v>
                </c:pt>
                <c:pt idx="4">
                  <c:v>84.898094663234446</c:v>
                </c:pt>
                <c:pt idx="5">
                  <c:v>88.252035883420731</c:v>
                </c:pt>
                <c:pt idx="6">
                  <c:v>89.934323404828618</c:v>
                </c:pt>
                <c:pt idx="7">
                  <c:v>91.524874046411327</c:v>
                </c:pt>
                <c:pt idx="8">
                  <c:v>92.877699975196649</c:v>
                </c:pt>
                <c:pt idx="9">
                  <c:v>93.563044741773524</c:v>
                </c:pt>
                <c:pt idx="10">
                  <c:v>94.068853019155242</c:v>
                </c:pt>
                <c:pt idx="11">
                  <c:v>94.817808374445448</c:v>
                </c:pt>
                <c:pt idx="12">
                  <c:v>95.727293063681529</c:v>
                </c:pt>
                <c:pt idx="13">
                  <c:v>96.710897489091096</c:v>
                </c:pt>
                <c:pt idx="14">
                  <c:v>97.649622495252743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D6B6-43BA-A10B-0AAB1661C352}"/>
            </c:ext>
          </c:extLst>
        </c:ser>
        <c:ser>
          <c:idx val="5"/>
          <c:order val="5"/>
          <c:tx>
            <c:strRef>
              <c:f>'kindl&gt;arvan'!$A$521</c:f>
              <c:strCache>
                <c:ptCount val="1"/>
                <c:pt idx="0">
                  <c:v>mõõdetud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noFill/>
              </a:ln>
              <a:effectLst/>
            </c:spPr>
          </c:marker>
          <c:val>
            <c:numRef>
              <c:f>'kindl&gt;arvan'!$D$521:$R$521</c:f>
              <c:numCache>
                <c:formatCode>0.00</c:formatCode>
                <c:ptCount val="15"/>
                <c:pt idx="0">
                  <c:v>42</c:v>
                </c:pt>
                <c:pt idx="1">
                  <c:v>60</c:v>
                </c:pt>
                <c:pt idx="3">
                  <c:v>72.8</c:v>
                </c:pt>
                <c:pt idx="4">
                  <c:v>76.599999999999994</c:v>
                </c:pt>
                <c:pt idx="9">
                  <c:v>83.2</c:v>
                </c:pt>
                <c:pt idx="14">
                  <c:v>85.8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6B6-43BA-A10B-0AAB1661C3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8259999"/>
        <c:axId val="438803455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'kindl&gt;arvan'!$D$523:$R$523</c15:sqref>
                        </c15:formulaRef>
                      </c:ext>
                    </c:extLst>
                    <c:numCache>
                      <c:formatCode>#,##0</c:formatCode>
                      <c:ptCount val="15"/>
                      <c:pt idx="0">
                        <c:v>1000</c:v>
                      </c:pt>
                      <c:pt idx="1">
                        <c:v>2000</c:v>
                      </c:pt>
                      <c:pt idx="2">
                        <c:v>3000</c:v>
                      </c:pt>
                      <c:pt idx="3">
                        <c:v>4000</c:v>
                      </c:pt>
                      <c:pt idx="4">
                        <c:v>5000</c:v>
                      </c:pt>
                      <c:pt idx="5">
                        <c:v>6000</c:v>
                      </c:pt>
                      <c:pt idx="6">
                        <c:v>7000</c:v>
                      </c:pt>
                      <c:pt idx="7">
                        <c:v>8000</c:v>
                      </c:pt>
                      <c:pt idx="8">
                        <c:v>9000</c:v>
                      </c:pt>
                      <c:pt idx="9">
                        <c:v>10000</c:v>
                      </c:pt>
                      <c:pt idx="10">
                        <c:v>11000</c:v>
                      </c:pt>
                      <c:pt idx="11">
                        <c:v>12000</c:v>
                      </c:pt>
                      <c:pt idx="12">
                        <c:v>13000</c:v>
                      </c:pt>
                      <c:pt idx="13">
                        <c:v>14000</c:v>
                      </c:pt>
                      <c:pt idx="14">
                        <c:v>15000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'kindl&gt;arvan'!$D$522:$R$522</c15:sqref>
                        </c15:formulaRef>
                      </c:ext>
                    </c:extLst>
                    <c:numCache>
                      <c:formatCode>General</c:formatCode>
                      <c:ptCount val="15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D6B6-43BA-A10B-0AAB1661C352}"/>
                  </c:ext>
                </c:extLst>
              </c15:ser>
            </c15:filteredLineSeries>
            <c15:filteredLineSeries>
              <c15:ser>
                <c:idx val="2"/>
                <c:order val="2"/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'kindl&gt;arvan'!$D$523:$R$523</c15:sqref>
                        </c15:formulaRef>
                      </c:ext>
                    </c:extLst>
                    <c:numCache>
                      <c:formatCode>#,##0</c:formatCode>
                      <c:ptCount val="15"/>
                      <c:pt idx="0">
                        <c:v>1000</c:v>
                      </c:pt>
                      <c:pt idx="1">
                        <c:v>2000</c:v>
                      </c:pt>
                      <c:pt idx="2">
                        <c:v>3000</c:v>
                      </c:pt>
                      <c:pt idx="3">
                        <c:v>4000</c:v>
                      </c:pt>
                      <c:pt idx="4">
                        <c:v>5000</c:v>
                      </c:pt>
                      <c:pt idx="5">
                        <c:v>6000</c:v>
                      </c:pt>
                      <c:pt idx="6">
                        <c:v>7000</c:v>
                      </c:pt>
                      <c:pt idx="7">
                        <c:v>8000</c:v>
                      </c:pt>
                      <c:pt idx="8">
                        <c:v>9000</c:v>
                      </c:pt>
                      <c:pt idx="9">
                        <c:v>10000</c:v>
                      </c:pt>
                      <c:pt idx="10">
                        <c:v>11000</c:v>
                      </c:pt>
                      <c:pt idx="11">
                        <c:v>12000</c:v>
                      </c:pt>
                      <c:pt idx="12">
                        <c:v>13000</c:v>
                      </c:pt>
                      <c:pt idx="13">
                        <c:v>14000</c:v>
                      </c:pt>
                      <c:pt idx="14">
                        <c:v>15000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'kindl&gt;arvan'!$D$524:$R$524</c15:sqref>
                        </c15:formulaRef>
                      </c:ext>
                    </c:extLst>
                    <c:numCache>
                      <c:formatCode>0.000</c:formatCode>
                      <c:ptCount val="15"/>
                      <c:pt idx="0">
                        <c:v>2.2072607458114232E-2</c:v>
                      </c:pt>
                      <c:pt idx="1">
                        <c:v>3.0983866769659339E-2</c:v>
                      </c:pt>
                      <c:pt idx="2">
                        <c:v>3.6133087330035889E-2</c:v>
                      </c:pt>
                      <c:pt idx="3">
                        <c:v>3.9801105512284454E-2</c:v>
                      </c:pt>
                      <c:pt idx="4">
                        <c:v>4.2337217669563498E-2</c:v>
                      </c:pt>
                      <c:pt idx="5">
                        <c:v>4.4143040221534355E-2</c:v>
                      </c:pt>
                      <c:pt idx="6">
                        <c:v>4.6603690840962372E-2</c:v>
                      </c:pt>
                      <c:pt idx="7">
                        <c:v>4.8596296155159806E-2</c:v>
                      </c:pt>
                      <c:pt idx="8">
                        <c:v>5.0396428444880882E-2</c:v>
                      </c:pt>
                      <c:pt idx="9">
                        <c:v>5.2872677253946572E-2</c:v>
                      </c:pt>
                      <c:pt idx="10">
                        <c:v>5.5453331730383887E-2</c:v>
                      </c:pt>
                      <c:pt idx="11">
                        <c:v>5.6213308032884886E-2</c:v>
                      </c:pt>
                      <c:pt idx="12">
                        <c:v>5.8812719712660784E-2</c:v>
                      </c:pt>
                      <c:pt idx="13">
                        <c:v>5.9749476985158624E-2</c:v>
                      </c:pt>
                      <c:pt idx="14">
                        <c:v>6.0457257628840563E-2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D6B6-43BA-A10B-0AAB1661C352}"/>
                  </c:ext>
                </c:extLst>
              </c15:ser>
            </c15:filteredLineSeries>
          </c:ext>
        </c:extLst>
      </c:lineChart>
      <c:catAx>
        <c:axId val="44825999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t-EE"/>
                  <a:t>Sõnu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438803455"/>
        <c:crosses val="autoZero"/>
        <c:auto val="1"/>
        <c:lblAlgn val="ctr"/>
        <c:lblOffset val="100"/>
        <c:noMultiLvlLbl val="0"/>
      </c:catAx>
      <c:valAx>
        <c:axId val="438803455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t-EE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4482599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6BBD1-25A0-2BB2-E941-7C52B32F6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5A36DF-9211-84DF-2EC0-ABB30302C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46116-64BF-9413-ECE2-79F51580A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F5C32-7B25-394E-652A-465FA294A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5D3DC-556E-4065-F279-CD2E84B2D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04025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E4786-05BD-30C3-CDFD-9A4419518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3C0F8-462C-8687-E7C5-71CFCED032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916C3-3B75-1475-527B-AB81DDBB9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BFF93-722A-F0AF-05DC-7A0B40820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D5F5E-3AC0-6FE2-7928-B9EA00E7B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0939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A8029A-3B79-3034-24B6-FC89ADF1D6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20F3BD-2509-9404-09F2-13ACFBA16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284F9-26D0-2C83-E057-AAB02CCFC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2D911-0B76-D1D5-9565-BEDF5503B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93B50-8CE9-3303-E17F-63083761D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45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F64A5-1AD0-6A1E-862C-50B07C207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F8134-5CCB-EFAC-A093-DDCC44850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DDB7A-8333-9DD8-A97A-886AABEF0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C399F-D6B8-8760-B54B-167FDE9FA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35629-BECF-3D77-A918-712145CB2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8090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7016C-6D05-5970-F3AC-63090A273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089FE-D311-0922-D8BD-B62F507FD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F2490-D7EB-3817-931F-B82674142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2DC3-E7E7-7392-A3F5-4BDE9AE33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59D09-893C-2F95-C573-DE0278E8C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21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7DB8B-5EC6-9F9F-647A-E5D9E5E50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CBFF0-EB5A-6B69-2242-D09A297BE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A1B785-A90E-0ED3-C534-3CE041433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6B19C-8EC6-110F-F9E5-573F7D30C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E9A423-B8A9-FB1D-051F-F2B4CA686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1AFB3-B57D-316E-68FE-959D24128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3626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31C0D-B149-F7F5-296C-F9926DFC2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5DECD-3ABF-50CB-8CB3-E05868066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A6CDF-4D06-2B1B-1068-AA64CE587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58689A-C814-229B-3A7C-E809FB26A4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5D2A5D-963B-35A0-9A3E-6D5639D9A9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35B706-285B-7926-FC77-D82E96AF8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58612-BD98-FFBD-3043-F84DB1BD5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E7E4A4-2294-C330-0561-51D535F90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6118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6CE27-443C-EA1E-DA17-8B09053D8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0100CA-D012-03AE-0DB0-413A51374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D473EF-9751-D82A-DD90-9B19F3FA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88080E-A72B-5B3A-9B4A-7869BDE21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1030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C26CE2-5C56-5A9B-33CC-F36C28743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9510D2-2A6C-B1C3-063C-C388958B3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351D22-9271-9EB2-22C1-6550D4637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53359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BBE46-0E4A-95EE-8A34-09E0C8CEC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FE8BC-5F26-DA35-516E-3E41DC3CD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72F54E-6A2D-E1C2-7449-58015CD35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F52BA-5B83-DAC3-1B82-5E0F4DDD5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BEFD5-B977-358E-13FE-AD9D2CCFA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5F1D3-1EFF-3E11-F882-7E29A150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01549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96175-E1FB-C067-88CE-D3A63E2D8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C6CA33-C3A7-1D72-331D-0C3D72E72E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216ED-3A28-0952-8CDF-420C26320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053B67-6EA3-AE4B-8DAD-9B7448F09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45D7C8-EB7D-20B8-4048-C1780769C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B9413F-D555-E8C6-B8D1-5F744CEBF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75249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3D40A6-9C87-A923-36A8-00458FA5B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64DB9-8D94-65B8-FE5E-E7B69C0B2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CC388-FA3E-8E37-5244-725C4B40C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1135A-3C15-42AE-A9FF-F7A22AF850CE}" type="datetimeFigureOut">
              <a:rPr lang="et-EE" smtClean="0"/>
              <a:t>24.04.2023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3D06C-59C5-9CF3-0282-5D4307602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EA702-8783-F872-B434-8CD845D94F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50E9-D9D5-475D-A9D3-B69E13FD097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7652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9AE0B-D972-5BE9-A93F-44B31CB11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24037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t-EE" sz="4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Sagedased pragmaatilised partiklid ja markerid registrite eristajana</a:t>
            </a:r>
            <a:endParaRPr lang="et-EE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8C3A4-6D49-567C-DF0A-734026E4FE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828800"/>
          </a:xfrm>
        </p:spPr>
        <p:txBody>
          <a:bodyPr>
            <a:normAutofit fontScale="77500" lnSpcReduction="20000"/>
          </a:bodyPr>
          <a:lstStyle/>
          <a:p>
            <a:r>
              <a:rPr lang="et-EE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Tiit Hennoste, Külli Prillop, Helle Metslang, Külli Habicht, </a:t>
            </a:r>
          </a:p>
          <a:p>
            <a:r>
              <a:rPr lang="et-EE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Kirsi Laanesoo, Andriela Rääbis, Carl Eric Simmul</a:t>
            </a:r>
          </a:p>
          <a:p>
            <a:endParaRPr lang="et-EE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Tartu ülikool</a:t>
            </a:r>
          </a:p>
          <a:p>
            <a:r>
              <a:rPr lang="et-EE" dirty="0">
                <a:latin typeface="+mj-lt"/>
                <a:ea typeface="Times New Roman" panose="02020603050405020304" pitchFamily="18" charset="0"/>
              </a:rPr>
              <a:t>ERÜ aastakonverents 27.-28.04.2023</a:t>
            </a:r>
            <a:br>
              <a:rPr lang="et-EE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t-E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80AC96-8639-6A64-C148-C2F55ECB29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786" y="5680548"/>
            <a:ext cx="2889956" cy="858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096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9CEF0-0A8B-F624-A117-BBFF61CE7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>
                <a:ea typeface="Calibri" panose="020F0502020204030204" pitchFamily="34" charset="0"/>
                <a:cs typeface="Arial" panose="020B0604020202020204" pitchFamily="34" charset="0"/>
              </a:rPr>
              <a:t>Variant 2: võrrelda ühe registri sees kahe markeri sagedust </a:t>
            </a:r>
            <a:endParaRPr lang="et-EE" dirty="0"/>
          </a:p>
        </p:txBody>
      </p:sp>
      <p:pic>
        <p:nvPicPr>
          <p:cNvPr id="5" name="Pilt 56" descr="A picture containing text, writing implement, stationary, screenshot&#10;&#10;Description automatically generated">
            <a:extLst>
              <a:ext uri="{FF2B5EF4-FFF2-40B4-BE49-F238E27FC236}">
                <a16:creationId xmlns:a16="http://schemas.microsoft.com/office/drawing/2014/main" id="{406BAB65-8FC2-7951-F63C-386C8E5DD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782" y="1765504"/>
            <a:ext cx="9780768" cy="459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601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E1E3A-8B9C-49CC-64A3-ECB95BD25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640"/>
            <a:ext cx="3135284" cy="4053840"/>
          </a:xfrm>
        </p:spPr>
        <p:txBody>
          <a:bodyPr>
            <a:normAutofit/>
          </a:bodyPr>
          <a:lstStyle/>
          <a:p>
            <a:r>
              <a:rPr lang="et-EE" sz="2400" dirty="0">
                <a:effectLst/>
                <a:latin typeface="+mn-lt"/>
                <a:ea typeface="Calibri" panose="020F0502020204030204" pitchFamily="34" charset="0"/>
              </a:rPr>
              <a:t>Ajakirjanduse valimite osakaal, kus </a:t>
            </a:r>
            <a:r>
              <a:rPr lang="et-EE" sz="2400" i="1" dirty="0">
                <a:effectLst/>
                <a:latin typeface="+mn-lt"/>
                <a:ea typeface="Calibri" panose="020F0502020204030204" pitchFamily="34" charset="0"/>
              </a:rPr>
              <a:t>kindlasti</a:t>
            </a:r>
            <a:r>
              <a:rPr lang="et-EE" sz="2400" dirty="0">
                <a:effectLst/>
                <a:latin typeface="+mn-lt"/>
                <a:ea typeface="Calibri" panose="020F0502020204030204" pitchFamily="34" charset="0"/>
              </a:rPr>
              <a:t> on sagedasem kui </a:t>
            </a:r>
            <a:r>
              <a:rPr lang="et-EE" sz="2400" i="1" dirty="0">
                <a:effectLst/>
                <a:latin typeface="+mn-lt"/>
                <a:ea typeface="Calibri" panose="020F0502020204030204" pitchFamily="34" charset="0"/>
              </a:rPr>
              <a:t>vist </a:t>
            </a:r>
            <a:r>
              <a:rPr lang="et-EE" sz="2400" dirty="0">
                <a:effectLst/>
                <a:latin typeface="+mn-lt"/>
                <a:ea typeface="Calibri" panose="020F0502020204030204" pitchFamily="34" charset="0"/>
              </a:rPr>
              <a:t>(olenevalt valimi sõnede arvust; 95% usaldusvahemikega)</a:t>
            </a:r>
            <a:endParaRPr lang="et-EE" sz="2400" dirty="0">
              <a:latin typeface="+mn-lt"/>
            </a:endParaRPr>
          </a:p>
        </p:txBody>
      </p:sp>
      <p:graphicFrame>
        <p:nvGraphicFramePr>
          <p:cNvPr id="4" name="Diagramm 46">
            <a:extLst>
              <a:ext uri="{FF2B5EF4-FFF2-40B4-BE49-F238E27FC236}">
                <a16:creationId xmlns:a16="http://schemas.microsoft.com/office/drawing/2014/main" id="{4D002287-CBC7-4FF8-9A95-7BE614CC08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468192"/>
              </p:ext>
            </p:extLst>
          </p:nvPr>
        </p:nvGraphicFramePr>
        <p:xfrm>
          <a:off x="4297680" y="1138844"/>
          <a:ext cx="7056120" cy="5038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1339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E1E3A-8B9C-49CC-64A3-ECB95BD25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640"/>
            <a:ext cx="2985655" cy="4079702"/>
          </a:xfrm>
        </p:spPr>
        <p:txBody>
          <a:bodyPr>
            <a:normAutofit/>
          </a:bodyPr>
          <a:lstStyle/>
          <a:p>
            <a:r>
              <a:rPr lang="et-EE" sz="2400" dirty="0">
                <a:effectLst/>
                <a:latin typeface="+mn-lt"/>
                <a:ea typeface="Calibri" panose="020F0502020204030204" pitchFamily="34" charset="0"/>
              </a:rPr>
              <a:t>Ajakirjanduse valimite osakaal, kus </a:t>
            </a:r>
            <a:r>
              <a:rPr lang="et-EE" sz="2400" i="1" dirty="0">
                <a:effectLst/>
                <a:latin typeface="+mn-lt"/>
                <a:ea typeface="Calibri" panose="020F0502020204030204" pitchFamily="34" charset="0"/>
              </a:rPr>
              <a:t>võib-olla</a:t>
            </a:r>
            <a:r>
              <a:rPr lang="et-EE" sz="2400" dirty="0">
                <a:effectLst/>
                <a:latin typeface="+mn-lt"/>
                <a:ea typeface="Calibri" panose="020F0502020204030204" pitchFamily="34" charset="0"/>
              </a:rPr>
              <a:t> on sagedasem kui </a:t>
            </a:r>
            <a:r>
              <a:rPr lang="et-EE" sz="2400" i="1" dirty="0">
                <a:effectLst/>
                <a:latin typeface="+mn-lt"/>
                <a:ea typeface="Calibri" panose="020F0502020204030204" pitchFamily="34" charset="0"/>
              </a:rPr>
              <a:t>äkki </a:t>
            </a:r>
            <a:r>
              <a:rPr lang="et-EE" sz="2400" dirty="0">
                <a:effectLst/>
                <a:latin typeface="+mn-lt"/>
                <a:ea typeface="Calibri" panose="020F0502020204030204" pitchFamily="34" charset="0"/>
              </a:rPr>
              <a:t>(olenevalt valimi sõnede arvust; 95% usaldusvahemikega)</a:t>
            </a:r>
            <a:endParaRPr lang="et-EE" sz="2400" dirty="0">
              <a:latin typeface="+mn-lt"/>
            </a:endParaRP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53AD6634-6FB2-4D11-B573-BFF9FB0D8E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8793360"/>
              </p:ext>
            </p:extLst>
          </p:nvPr>
        </p:nvGraphicFramePr>
        <p:xfrm>
          <a:off x="3990109" y="969382"/>
          <a:ext cx="7134357" cy="5073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8935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ED0C74E-0900-A2E1-B902-D1EB8D3C92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116511"/>
              </p:ext>
            </p:extLst>
          </p:nvPr>
        </p:nvGraphicFramePr>
        <p:xfrm>
          <a:off x="515816" y="750279"/>
          <a:ext cx="10996246" cy="481373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641599">
                  <a:extLst>
                    <a:ext uri="{9D8B030D-6E8A-4147-A177-3AD203B41FA5}">
                      <a16:colId xmlns:a16="http://schemas.microsoft.com/office/drawing/2014/main" val="161422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923365444"/>
                    </a:ext>
                  </a:extLst>
                </a:gridCol>
                <a:gridCol w="984739">
                  <a:extLst>
                    <a:ext uri="{9D8B030D-6E8A-4147-A177-3AD203B41FA5}">
                      <a16:colId xmlns:a16="http://schemas.microsoft.com/office/drawing/2014/main" val="2815666358"/>
                    </a:ext>
                  </a:extLst>
                </a:gridCol>
                <a:gridCol w="1266092">
                  <a:extLst>
                    <a:ext uri="{9D8B030D-6E8A-4147-A177-3AD203B41FA5}">
                      <a16:colId xmlns:a16="http://schemas.microsoft.com/office/drawing/2014/main" val="981804971"/>
                    </a:ext>
                  </a:extLst>
                </a:gridCol>
                <a:gridCol w="1227016">
                  <a:extLst>
                    <a:ext uri="{9D8B030D-6E8A-4147-A177-3AD203B41FA5}">
                      <a16:colId xmlns:a16="http://schemas.microsoft.com/office/drawing/2014/main" val="229938423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45910143"/>
                    </a:ext>
                  </a:extLst>
                </a:gridCol>
                <a:gridCol w="1516184">
                  <a:extLst>
                    <a:ext uri="{9D8B030D-6E8A-4147-A177-3AD203B41FA5}">
                      <a16:colId xmlns:a16="http://schemas.microsoft.com/office/drawing/2014/main" val="3790552128"/>
                    </a:ext>
                  </a:extLst>
                </a:gridCol>
                <a:gridCol w="1227016">
                  <a:extLst>
                    <a:ext uri="{9D8B030D-6E8A-4147-A177-3AD203B41FA5}">
                      <a16:colId xmlns:a16="http://schemas.microsoft.com/office/drawing/2014/main" val="2830168648"/>
                    </a:ext>
                  </a:extLst>
                </a:gridCol>
              </a:tblGrid>
              <a:tr h="81279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Kriteerium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Tekstiliik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i="1" dirty="0">
                          <a:effectLst/>
                          <a:latin typeface="+mn-lt"/>
                        </a:rPr>
                        <a:t>vist</a:t>
                      </a:r>
                      <a:r>
                        <a:rPr lang="et-EE" sz="2400" dirty="0">
                          <a:effectLst/>
                          <a:latin typeface="+mn-lt"/>
                        </a:rPr>
                        <a:t> &gt; </a:t>
                      </a:r>
                      <a:r>
                        <a:rPr lang="et-EE" sz="2400" i="1" dirty="0">
                          <a:effectLst/>
                          <a:latin typeface="+mn-lt"/>
                        </a:rPr>
                        <a:t>vbl</a:t>
                      </a:r>
                      <a:endParaRPr lang="et-EE" sz="2400" i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i="1" dirty="0">
                          <a:effectLst/>
                          <a:latin typeface="+mn-lt"/>
                        </a:rPr>
                        <a:t>vist</a:t>
                      </a:r>
                      <a:r>
                        <a:rPr lang="et-EE" sz="2400" dirty="0">
                          <a:effectLst/>
                          <a:latin typeface="+mn-lt"/>
                        </a:rPr>
                        <a:t> ≥ </a:t>
                      </a:r>
                      <a:r>
                        <a:rPr lang="et-EE" sz="2400" i="1" dirty="0">
                          <a:effectLst/>
                          <a:latin typeface="+mn-lt"/>
                        </a:rPr>
                        <a:t>arvan</a:t>
                      </a:r>
                      <a:endParaRPr lang="et-EE" sz="2400" i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i="1" dirty="0">
                          <a:effectLst/>
                          <a:latin typeface="+mn-lt"/>
                        </a:rPr>
                        <a:t>vist</a:t>
                      </a:r>
                      <a:r>
                        <a:rPr lang="et-EE" sz="2400" dirty="0">
                          <a:effectLst/>
                          <a:latin typeface="+mn-lt"/>
                        </a:rPr>
                        <a:t> ≥ </a:t>
                      </a:r>
                      <a:br>
                        <a:rPr lang="et-EE" sz="2400" dirty="0">
                          <a:effectLst/>
                          <a:latin typeface="+mn-lt"/>
                        </a:rPr>
                      </a:br>
                      <a:r>
                        <a:rPr lang="et-EE" sz="2400" i="1" dirty="0">
                          <a:effectLst/>
                          <a:latin typeface="+mn-lt"/>
                        </a:rPr>
                        <a:t>ma ei tea</a:t>
                      </a:r>
                      <a:endParaRPr lang="et-EE" sz="2400" i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i="1" dirty="0">
                          <a:effectLst/>
                          <a:latin typeface="+mn-lt"/>
                        </a:rPr>
                        <a:t>üldse</a:t>
                      </a:r>
                      <a:r>
                        <a:rPr lang="et-EE" sz="2400" dirty="0">
                          <a:effectLst/>
                          <a:latin typeface="+mn-lt"/>
                        </a:rPr>
                        <a:t> ≥ </a:t>
                      </a:r>
                      <a:r>
                        <a:rPr lang="et-EE" sz="2400" i="1" dirty="0">
                          <a:effectLst/>
                          <a:latin typeface="+mn-lt"/>
                        </a:rPr>
                        <a:t>kindlasti</a:t>
                      </a:r>
                      <a:endParaRPr lang="et-EE" sz="2400" i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i="1" dirty="0">
                          <a:effectLst/>
                          <a:latin typeface="+mn-lt"/>
                        </a:rPr>
                        <a:t>tõesti</a:t>
                      </a:r>
                      <a:r>
                        <a:rPr lang="et-EE" sz="2400" dirty="0">
                          <a:effectLst/>
                          <a:latin typeface="+mn-lt"/>
                        </a:rPr>
                        <a:t> ≥ </a:t>
                      </a:r>
                      <a:r>
                        <a:rPr lang="et-EE" sz="2400" i="1" dirty="0">
                          <a:effectLst/>
                          <a:latin typeface="+mn-lt"/>
                        </a:rPr>
                        <a:t>võib-olla</a:t>
                      </a:r>
                      <a:endParaRPr lang="et-EE" sz="2400" i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i="1" dirty="0">
                          <a:effectLst/>
                          <a:latin typeface="+mn-lt"/>
                        </a:rPr>
                        <a:t>kindlasti</a:t>
                      </a:r>
                      <a:r>
                        <a:rPr lang="et-EE" sz="2400" dirty="0">
                          <a:effectLst/>
                          <a:latin typeface="+mn-lt"/>
                        </a:rPr>
                        <a:t> ≥ </a:t>
                      </a:r>
                      <a:r>
                        <a:rPr lang="et-EE" sz="2400" i="1" dirty="0">
                          <a:effectLst/>
                          <a:latin typeface="+mn-lt"/>
                        </a:rPr>
                        <a:t>ma ei tea</a:t>
                      </a:r>
                      <a:endParaRPr lang="et-EE" sz="2400" i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i="1" dirty="0">
                          <a:effectLst/>
                          <a:latin typeface="+mn-lt"/>
                        </a:rPr>
                        <a:t>tõesti</a:t>
                      </a:r>
                      <a:r>
                        <a:rPr lang="et-EE" sz="2400" dirty="0">
                          <a:effectLst/>
                          <a:latin typeface="+mn-lt"/>
                        </a:rPr>
                        <a:t> ≥ </a:t>
                      </a:r>
                      <a:r>
                        <a:rPr lang="et-EE" sz="2400" i="1" dirty="0">
                          <a:effectLst/>
                          <a:latin typeface="+mn-lt"/>
                        </a:rPr>
                        <a:t>äkki</a:t>
                      </a:r>
                      <a:endParaRPr lang="et-EE" sz="2400" i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69974544"/>
                  </a:ext>
                </a:extLst>
              </a:tr>
              <a:tr h="7750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KOMM*</a:t>
                      </a: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91%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93%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100%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87%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96%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94%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87%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480599"/>
                  </a:ext>
                </a:extLst>
              </a:tr>
              <a:tr h="7750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Delfi kommentaarid 05.04.23</a:t>
                      </a:r>
                    </a:p>
                  </a:txBody>
                  <a:tcPr marL="44450" marR="4445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ei</a:t>
                      </a: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04676712"/>
                  </a:ext>
                </a:extLst>
              </a:tr>
              <a:tr h="7750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Delfi kommentaarid 16.04.23</a:t>
                      </a:r>
                    </a:p>
                  </a:txBody>
                  <a:tcPr marL="44450" marR="44450" marT="0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ei</a:t>
                      </a: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jah</a:t>
                      </a:r>
                    </a:p>
                  </a:txBody>
                  <a:tcPr marL="44450" marR="4445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816464"/>
                  </a:ext>
                </a:extLst>
              </a:tr>
              <a:tr h="7750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Postimees </a:t>
                      </a:r>
                      <a:br>
                        <a:rPr lang="et-EE" sz="2400" dirty="0">
                          <a:effectLst/>
                          <a:latin typeface="+mn-lt"/>
                        </a:rPr>
                      </a:br>
                      <a:r>
                        <a:rPr lang="et-EE" sz="2400" dirty="0">
                          <a:effectLst/>
                          <a:latin typeface="+mn-lt"/>
                        </a:rPr>
                        <a:t>4.04.23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ei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ei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ei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ei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ei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jah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jah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96710972"/>
                  </a:ext>
                </a:extLst>
              </a:tr>
              <a:tr h="8464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Postimees </a:t>
                      </a:r>
                      <a:br>
                        <a:rPr lang="et-EE" sz="2400" dirty="0">
                          <a:effectLst/>
                          <a:latin typeface="+mn-lt"/>
                        </a:rPr>
                      </a:br>
                      <a:r>
                        <a:rPr lang="et-EE" sz="2400" dirty="0">
                          <a:effectLst/>
                          <a:latin typeface="+mn-lt"/>
                        </a:rPr>
                        <a:t>3.04.23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jah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jah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jah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jah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jah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jah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jah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29284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7CD1A9C-D491-4A32-BF35-492897ACB9C4}"/>
              </a:ext>
            </a:extLst>
          </p:cNvPr>
          <p:cNvSpPr txBox="1"/>
          <p:nvPr/>
        </p:nvSpPr>
        <p:spPr>
          <a:xfrm>
            <a:off x="515816" y="5738389"/>
            <a:ext cx="994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* Protsent näitab, millise tõenäosusega kehtib veeru päises olev kriteerium 10 000 sõne pikkuses tekstis.</a:t>
            </a:r>
          </a:p>
        </p:txBody>
      </p:sp>
    </p:spTree>
    <p:extLst>
      <p:ext uri="{BB962C8B-B14F-4D97-AF65-F5344CB8AC3E}">
        <p14:creationId xmlns:p14="http://schemas.microsoft.com/office/powerpoint/2010/main" val="923124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lt 3">
            <a:extLst>
              <a:ext uri="{FF2B5EF4-FFF2-40B4-BE49-F238E27FC236}">
                <a16:creationId xmlns:a16="http://schemas.microsoft.com/office/drawing/2014/main" id="{6CE0D191-EFB1-4E2D-A3D0-A9B2528C0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381" y="439546"/>
            <a:ext cx="6771866" cy="2989454"/>
          </a:xfrm>
          <a:prstGeom prst="rect">
            <a:avLst/>
          </a:prstGeom>
        </p:spPr>
      </p:pic>
      <p:pic>
        <p:nvPicPr>
          <p:cNvPr id="5" name="Pilt 4">
            <a:extLst>
              <a:ext uri="{FF2B5EF4-FFF2-40B4-BE49-F238E27FC236}">
                <a16:creationId xmlns:a16="http://schemas.microsoft.com/office/drawing/2014/main" id="{2EED216D-1E05-4488-9AE5-E91F653105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083" y="3802498"/>
            <a:ext cx="7215626" cy="24732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574144-E482-4DD1-A714-FDFCDE14774B}"/>
              </a:ext>
            </a:extLst>
          </p:cNvPr>
          <p:cNvSpPr txBox="1"/>
          <p:nvPr/>
        </p:nvSpPr>
        <p:spPr>
          <a:xfrm>
            <a:off x="719016" y="845922"/>
            <a:ext cx="2685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3600" dirty="0"/>
              <a:t>Ajakirjandus:</a:t>
            </a:r>
            <a:endParaRPr lang="et-E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74404B-E32B-416F-AD61-69D14D5BA147}"/>
              </a:ext>
            </a:extLst>
          </p:cNvPr>
          <p:cNvSpPr txBox="1"/>
          <p:nvPr/>
        </p:nvSpPr>
        <p:spPr>
          <a:xfrm>
            <a:off x="582246" y="4194814"/>
            <a:ext cx="30870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3600" dirty="0"/>
              <a:t>Kommentaarid: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26202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7BB05-1752-F648-5F4E-9DC155B68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A000F-2226-3BED-6ECD-0B67CD127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Täname </a:t>
            </a:r>
          </a:p>
        </p:txBody>
      </p:sp>
    </p:spTree>
    <p:extLst>
      <p:ext uri="{BB962C8B-B14F-4D97-AF65-F5344CB8AC3E}">
        <p14:creationId xmlns:p14="http://schemas.microsoft.com/office/powerpoint/2010/main" val="3664721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53A8D-7E59-617D-D2AD-F08FB226E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Kirjandust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D4230-1648-C6E7-C63D-4AF583248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t-EE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Hennoste, Tiit,</a:t>
            </a:r>
            <a:r>
              <a:rPr lang="et-EE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Metslang, Helle; Habicht, Külli; Prillop, Külli. Kuue (inter)subjektiivsuspartikli kasutus eesti keele registrites. – Emakeele Seltsi aastaraamat, 66 (1),  2021, lk 91−123.</a:t>
            </a:r>
            <a:endParaRPr lang="et-EE" sz="18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t-EE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Hennoste, Tiit,</a:t>
            </a:r>
            <a:r>
              <a:rPr lang="et-EE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Prillop, Külli; Habicht, Külli; Metslang, Helle; Laanesoo, Kirsi; Pärismaa, Liina ; Pärt, Elen; Rumm, Andra; Rääbis, Andriela; Simmul, Carl Eric. Komplementlausega predikaatidel põhinevate diskursusemarkerite kasutus eri registrites. – Keel ja Kirjandus, 2022, nr 1–2,  lk 130−150. </a:t>
            </a:r>
            <a:endParaRPr lang="et-EE" sz="18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t-EE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Prillop, Külli; Hennoste, Tiit; Habicht, Külli; Metslang, Helle. Ei saa me läbi „Pragmaatika“ korpuseta. Korpuspragmaatika ja pragmaatikakorpus. – Mäetagused, 81, 2021, lk 161−176. </a:t>
            </a:r>
            <a:endParaRPr lang="et-EE" sz="1800" dirty="0">
              <a:effectLst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28623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88B3B-81FB-C2B4-48D3-A6C3E8DEC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Teema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E237F-D6EE-CCCF-D092-D3A6EE561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sagedaste episteemiliste partiklite ja markerite kasutus registrite eristajana</a:t>
            </a:r>
          </a:p>
          <a:p>
            <a:r>
              <a:rPr lang="et-EE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ragmaatikakorpus: 3,5 miljonit tekstisõna, </a:t>
            </a:r>
            <a:r>
              <a:rPr lang="et-EE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7 registrit: </a:t>
            </a:r>
            <a:endParaRPr lang="et-EE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suulised registrid: </a:t>
            </a:r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argivestlus, ametisuhtlus</a:t>
            </a:r>
          </a:p>
          <a:p>
            <a:r>
              <a:rPr lang="et-EE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trükiregistrid: </a:t>
            </a:r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proosa, ajakirjandus, teadus</a:t>
            </a:r>
            <a:endParaRPr lang="et-EE" sz="24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t-EE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etiregister: </a:t>
            </a:r>
          </a:p>
          <a:p>
            <a:r>
              <a:rPr lang="et-EE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netivestlus = suulise argivestluse analoog netis</a:t>
            </a:r>
          </a:p>
          <a:p>
            <a:r>
              <a:rPr lang="et-EE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netikommentaarid = poolspontaansed poolmonoloogilised avalikud tekstid</a:t>
            </a:r>
          </a:p>
          <a:p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igas registris 500 000 sõna aastatest 2010-2020</a:t>
            </a:r>
            <a:r>
              <a:rPr lang="et-EE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(Prillop jt 2021)</a:t>
            </a:r>
            <a:endParaRPr lang="et-EE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697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9AF8D-F2E9-E099-2E84-63EA9503C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Protsess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7A65F-CE64-134A-8D5F-8FDC6A1D5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t-EE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t-EE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õik üksused, mis toimivad kui partiklid (</a:t>
            </a:r>
            <a:r>
              <a:rPr lang="et-EE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vist, võibolla, üldse </a:t>
            </a:r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jm) ja markerid (</a:t>
            </a:r>
            <a:r>
              <a:rPr lang="et-EE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 arvan, ma usun </a:t>
            </a:r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jm)</a:t>
            </a:r>
            <a:endParaRPr lang="et-EE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t-EE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 olen vaba </a:t>
            </a:r>
            <a:r>
              <a:rPr lang="et-EE" sz="2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VÕIB-OLLA</a:t>
            </a:r>
            <a:r>
              <a:rPr lang="et-EE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õhtul! sii ei ole nii paalv palav! (NET)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t-EE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H: ma ei ole </a:t>
            </a:r>
            <a:r>
              <a:rPr lang="et-EE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`üldse</a:t>
            </a:r>
            <a:r>
              <a:rPr lang="et-EE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 peagu `vaadand, mul olid `eile olid `külalised käisid=ja. (ARGI)</a:t>
            </a:r>
            <a:endParaRPr lang="et-EE" sz="24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t-EE" sz="24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t-EE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t-EE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älja mittepartiklilised/markerilised kasutused, piiripealsed sisse</a:t>
            </a:r>
            <a:endParaRPr lang="et-EE" sz="24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t-EE" sz="2400" dirty="0">
                <a:effectLst/>
                <a:ea typeface="Calibri" panose="020F0502020204030204" pitchFamily="34" charset="0"/>
              </a:rPr>
              <a:t>107 partiklit ja markerit ca 47 000  kasutusega</a:t>
            </a:r>
          </a:p>
        </p:txBody>
      </p:sp>
    </p:spTree>
    <p:extLst>
      <p:ext uri="{BB962C8B-B14F-4D97-AF65-F5344CB8AC3E}">
        <p14:creationId xmlns:p14="http://schemas.microsoft.com/office/powerpoint/2010/main" val="2102840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2A934-B454-026A-88E2-4C8287E33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Tulemused: eriti sagedased partiklid/markerid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515BB-F33D-8476-A058-14A3E7422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58985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t-EE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11 eriti sagedast partiklit: </a:t>
            </a:r>
            <a:r>
              <a:rPr lang="et-EE" sz="24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t-EE" sz="2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vist, lihtsalt, tegelikult, üldse, muidugi, võibolla, kindlasti, äkki, tõesti, ilmselt, ehk </a:t>
            </a:r>
            <a:endParaRPr lang="et-EE" sz="2400" i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t-EE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2 eriti sagedast markerit: </a:t>
            </a:r>
            <a:r>
              <a:rPr lang="et-EE" sz="2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ma ei tea, ma arvan et</a:t>
            </a:r>
          </a:p>
          <a:p>
            <a:pPr>
              <a:lnSpc>
                <a:spcPct val="100000"/>
              </a:lnSpc>
            </a:pPr>
            <a:r>
              <a:rPr lang="et-EE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Eriti sagedaste % valdavalt 71-89 vahel</a:t>
            </a:r>
            <a:endParaRPr lang="et-EE" sz="2400" i="1" dirty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m 1">
            <a:extLst>
              <a:ext uri="{FF2B5EF4-FFF2-40B4-BE49-F238E27FC236}">
                <a16:creationId xmlns:a16="http://schemas.microsoft.com/office/drawing/2014/main" id="{2B356CA4-8C54-877C-CE2B-A977C77029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7053374"/>
              </p:ext>
            </p:extLst>
          </p:nvPr>
        </p:nvGraphicFramePr>
        <p:xfrm>
          <a:off x="4497185" y="1825625"/>
          <a:ext cx="685661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4520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4566D-7CF5-1E05-8282-B83BE729D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rgbClr val="000000"/>
                </a:solidFill>
                <a:ea typeface="Calibri" panose="020F0502020204030204" pitchFamily="34" charset="0"/>
              </a:rPr>
              <a:t>Kaks partiklite/markerite liiki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F660B-8992-A694-CBDA-1E9163BC9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pehmendajad: ebakindel teadmine, sündmuse tähtsuse vähendamine, distantseerimine öeldavast infost, mitte-eelistatud info pehmendamine</a:t>
            </a:r>
          </a:p>
          <a:p>
            <a:r>
              <a:rPr lang="et-EE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vist, lihtsalt, võib-olla, äkki, ilmselt, ehk</a:t>
            </a:r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t-EE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 ei tea</a:t>
            </a:r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ja </a:t>
            </a:r>
            <a:r>
              <a:rPr lang="et-EE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 arvan</a:t>
            </a:r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t-EE" sz="2400" dirty="0">
                <a:ea typeface="Calibri" panose="020F0502020204030204" pitchFamily="34" charset="0"/>
              </a:rPr>
              <a:t>i</a:t>
            </a:r>
            <a:r>
              <a:rPr lang="et-EE" sz="2400" dirty="0">
                <a:effectLst/>
                <a:ea typeface="Calibri" panose="020F0502020204030204" pitchFamily="34" charset="0"/>
              </a:rPr>
              <a:t>ntensiivistajad: </a:t>
            </a:r>
            <a:r>
              <a:rPr lang="et-EE" sz="2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info tõsikindluse esiletõstmine või tugevdamine </a:t>
            </a:r>
            <a:r>
              <a:rPr lang="et-EE" sz="2400" dirty="0">
                <a:effectLst/>
                <a:ea typeface="Calibri" panose="020F0502020204030204" pitchFamily="34" charset="0"/>
              </a:rPr>
              <a:t>info enesestmõistavuse osutamine </a:t>
            </a:r>
          </a:p>
          <a:p>
            <a:r>
              <a:rPr lang="et-EE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tegelikult, üldse, muidugi, kindlasti, tõesti</a:t>
            </a:r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t-EE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(vt ka Hennoste jt 2021, 2022)</a:t>
            </a:r>
            <a:endParaRPr lang="et-EE" sz="2400" dirty="0">
              <a:effectLst/>
              <a:ea typeface="Times New Roman" panose="02020603050405020304" pitchFamily="18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98414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CBC25-9951-9731-E29B-AF149CE15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Partiklite ja markerite kasutus registrite eristajana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9EA1C-321F-81A2-3292-358B54B90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ea typeface="Calibri" panose="020F0502020204030204" pitchFamily="34" charset="0"/>
                <a:cs typeface="Arial" panose="020B0604020202020204" pitchFamily="34" charset="0"/>
              </a:rPr>
              <a:t>registreid esindavad tekstid erinevad eri markerite sageduste poolest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ea typeface="Calibri" panose="020F0502020204030204" pitchFamily="34" charset="0"/>
                <a:cs typeface="Arial" panose="020B0604020202020204" pitchFamily="34" charset="0"/>
              </a:rPr>
              <a:t>piisava pikkusega tekstide korral saab partiklikasutuse põhjal määrata registri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ea typeface="Calibri" panose="020F0502020204030204" pitchFamily="34" charset="0"/>
              </a:rPr>
              <a:t>Kuidas saada ühte teksti või väikest korpust analüüsides aru, mis liiki see on?</a:t>
            </a:r>
            <a:endParaRPr lang="et-EE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ea typeface="Calibri" panose="020F0502020204030204" pitchFamily="34" charset="0"/>
                <a:cs typeface="Arial" panose="020B0604020202020204" pitchFamily="34" charset="0"/>
              </a:rPr>
              <a:t>Mis on eristuskriteeriumid?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ea typeface="Calibri" panose="020F0502020204030204" pitchFamily="34" charset="0"/>
                <a:cs typeface="Arial" panose="020B0604020202020204" pitchFamily="34" charset="0"/>
              </a:rPr>
              <a:t>Kui pikk tekst peab olema, et eristus töötaks?</a:t>
            </a:r>
          </a:p>
        </p:txBody>
      </p:sp>
    </p:spTree>
    <p:extLst>
      <p:ext uri="{BB962C8B-B14F-4D97-AF65-F5344CB8AC3E}">
        <p14:creationId xmlns:p14="http://schemas.microsoft.com/office/powerpoint/2010/main" val="2369179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9387B-5BCC-E900-37C4-D0826D14D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1626"/>
            <a:ext cx="10515600" cy="1325563"/>
          </a:xfrm>
        </p:spPr>
        <p:txBody>
          <a:bodyPr>
            <a:noAutofit/>
          </a:bodyPr>
          <a:lstStyle/>
          <a:p>
            <a:r>
              <a:rPr lang="et-EE" sz="3600" dirty="0">
                <a:ea typeface="Calibri" panose="020F0502020204030204" pitchFamily="34" charset="0"/>
              </a:rPr>
              <a:t>Variant 1: Paljude registrite jaoks üks marker, mille sagedus peaks teda teistest eristama (nt </a:t>
            </a:r>
            <a:r>
              <a:rPr lang="et-EE" sz="3600" i="1" dirty="0">
                <a:ea typeface="Calibri" panose="020F0502020204030204" pitchFamily="34" charset="0"/>
              </a:rPr>
              <a:t>vist, võibolla, tõesti</a:t>
            </a:r>
            <a:r>
              <a:rPr lang="et-EE" sz="3600" dirty="0">
                <a:ea typeface="Calibri" panose="020F0502020204030204" pitchFamily="34" charset="0"/>
              </a:rPr>
              <a:t>)</a:t>
            </a:r>
            <a:endParaRPr lang="et-EE" sz="3600" dirty="0"/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828E7AC2-FDB1-416C-82E5-3A61293020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5368228"/>
              </p:ext>
            </p:extLst>
          </p:nvPr>
        </p:nvGraphicFramePr>
        <p:xfrm>
          <a:off x="908020" y="1688704"/>
          <a:ext cx="10515600" cy="4565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6208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1EB9A-EDED-2F1A-5C48-C5BED31A1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i="1" dirty="0">
                <a:ea typeface="Calibri" panose="020F0502020204030204" pitchFamily="34" charset="0"/>
                <a:cs typeface="Arial" panose="020B0604020202020204" pitchFamily="34" charset="0"/>
              </a:rPr>
              <a:t>Kindlasti</a:t>
            </a:r>
            <a:r>
              <a:rPr lang="et-EE" dirty="0">
                <a:ea typeface="Calibri" panose="020F0502020204030204" pitchFamily="34" charset="0"/>
                <a:cs typeface="Arial" panose="020B0604020202020204" pitchFamily="34" charset="0"/>
              </a:rPr>
              <a:t> ajakirjanduses ja kommentaarides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0F00F-959C-58F9-3E28-7FCADEAD0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3534295" cy="4351338"/>
          </a:xfrm>
        </p:spPr>
        <p:txBody>
          <a:bodyPr>
            <a:normAutofit/>
          </a:bodyPr>
          <a:lstStyle/>
          <a:p>
            <a:r>
              <a:rPr lang="et-EE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ajakirjandus: 7,85 korda 10 000 sõne kohta</a:t>
            </a:r>
          </a:p>
          <a:p>
            <a:r>
              <a:rPr lang="et-EE" sz="2400" dirty="0">
                <a:ea typeface="Calibri" panose="020F0502020204030204" pitchFamily="34" charset="0"/>
                <a:cs typeface="Arial" panose="020B0604020202020204" pitchFamily="34" charset="0"/>
              </a:rPr>
              <a:t>k</a:t>
            </a:r>
            <a:r>
              <a:rPr lang="et-EE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ommentaarid: 5,08 korda 10 000 sõne kohta</a:t>
            </a:r>
          </a:p>
          <a:p>
            <a:r>
              <a:rPr lang="et-EE" sz="2400" dirty="0">
                <a:effectLst/>
                <a:ea typeface="Calibri" panose="020F0502020204030204" pitchFamily="34" charset="0"/>
              </a:rPr>
              <a:t>tõenäosus, et mingis ajakirjandustekstis on </a:t>
            </a:r>
            <a:r>
              <a:rPr lang="et-EE" sz="2400" i="1" dirty="0">
                <a:effectLst/>
                <a:ea typeface="Calibri" panose="020F0502020204030204" pitchFamily="34" charset="0"/>
              </a:rPr>
              <a:t>kindlasti </a:t>
            </a:r>
            <a:r>
              <a:rPr lang="et-EE" sz="2400" dirty="0">
                <a:effectLst/>
                <a:ea typeface="Calibri" panose="020F0502020204030204" pitchFamily="34" charset="0"/>
              </a:rPr>
              <a:t>sagedasem kui sama mahuga kommentaaritekstis, ületab 90% u 20000 sõne juures</a:t>
            </a:r>
            <a:endParaRPr lang="et-EE" sz="24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B23AA82-9B09-67BC-BACA-2B307B0FD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78" y="12469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  <p:graphicFrame>
        <p:nvGraphicFramePr>
          <p:cNvPr id="5" name="Diagramm 44">
            <a:extLst>
              <a:ext uri="{FF2B5EF4-FFF2-40B4-BE49-F238E27FC236}">
                <a16:creationId xmlns:a16="http://schemas.microsoft.com/office/drawing/2014/main" id="{5C583BD2-C533-418F-B508-2F6A343F4B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5768063"/>
              </p:ext>
            </p:extLst>
          </p:nvPr>
        </p:nvGraphicFramePr>
        <p:xfrm>
          <a:off x="4688378" y="1632498"/>
          <a:ext cx="6758247" cy="4802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2411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46101-483C-87CC-B37E-B480C00BA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i="1" dirty="0">
                <a:ea typeface="Calibri" panose="020F0502020204030204" pitchFamily="34" charset="0"/>
              </a:rPr>
              <a:t>K</a:t>
            </a:r>
            <a:r>
              <a:rPr lang="et-EE" i="1" dirty="0">
                <a:effectLst/>
                <a:ea typeface="Calibri" panose="020F0502020204030204" pitchFamily="34" charset="0"/>
              </a:rPr>
              <a:t>indlasti </a:t>
            </a:r>
            <a:r>
              <a:rPr lang="et-EE" dirty="0">
                <a:effectLst/>
                <a:ea typeface="Calibri" panose="020F0502020204030204" pitchFamily="34" charset="0"/>
              </a:rPr>
              <a:t>esinemused ajakirjanduses (korpus jagatud 1300-sõnelisteks osadeks)</a:t>
            </a:r>
            <a:endParaRPr lang="et-EE" dirty="0"/>
          </a:p>
        </p:txBody>
      </p:sp>
      <p:graphicFrame>
        <p:nvGraphicFramePr>
          <p:cNvPr id="4" name="Diagramm 45">
            <a:extLst>
              <a:ext uri="{FF2B5EF4-FFF2-40B4-BE49-F238E27FC236}">
                <a16:creationId xmlns:a16="http://schemas.microsoft.com/office/drawing/2014/main" id="{77B81B45-FC20-4B0C-BD5B-8E41BB5D478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1283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732</Words>
  <Application>Microsoft Office PowerPoint</Application>
  <PresentationFormat>Widescreen</PresentationFormat>
  <Paragraphs>110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Sagedased pragmaatilised partiklid ja markerid registrite eristajana</vt:lpstr>
      <vt:lpstr>Teema</vt:lpstr>
      <vt:lpstr>Protsess</vt:lpstr>
      <vt:lpstr>Tulemused: eriti sagedased partiklid/markerid</vt:lpstr>
      <vt:lpstr>Kaks partiklite/markerite liiki</vt:lpstr>
      <vt:lpstr>Partiklite ja markerite kasutus registrite eristajana</vt:lpstr>
      <vt:lpstr>Variant 1: Paljude registrite jaoks üks marker, mille sagedus peaks teda teistest eristama (nt vist, võibolla, tõesti)</vt:lpstr>
      <vt:lpstr>Kindlasti ajakirjanduses ja kommentaarides</vt:lpstr>
      <vt:lpstr>Kindlasti esinemused ajakirjanduses (korpus jagatud 1300-sõnelisteks osadeks)</vt:lpstr>
      <vt:lpstr>Variant 2: võrrelda ühe registri sees kahe markeri sagedust </vt:lpstr>
      <vt:lpstr>Ajakirjanduse valimite osakaal, kus kindlasti on sagedasem kui vist (olenevalt valimi sõnede arvust; 95% usaldusvahemikega)</vt:lpstr>
      <vt:lpstr>Ajakirjanduse valimite osakaal, kus võib-olla on sagedasem kui äkki (olenevalt valimi sõnede arvust; 95% usaldusvahemikega)</vt:lpstr>
      <vt:lpstr>PowerPoint Presentation</vt:lpstr>
      <vt:lpstr>PowerPoint Presentation</vt:lpstr>
      <vt:lpstr>PowerPoint Presentation</vt:lpstr>
      <vt:lpstr>Kirjandust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Sagedased pragmaatilised partiklid ja markerid registrite eristajana</dc:title>
  <dc:creator>Tiit Hennoste</dc:creator>
  <cp:lastModifiedBy>Tiit Hennoste</cp:lastModifiedBy>
  <cp:revision>18</cp:revision>
  <dcterms:created xsi:type="dcterms:W3CDTF">2023-04-05T12:53:58Z</dcterms:created>
  <dcterms:modified xsi:type="dcterms:W3CDTF">2023-04-24T17:06:29Z</dcterms:modified>
</cp:coreProperties>
</file>