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0" r:id="rId3"/>
    <p:sldId id="258" r:id="rId4"/>
    <p:sldId id="261" r:id="rId5"/>
    <p:sldId id="257" r:id="rId6"/>
    <p:sldId id="271" r:id="rId7"/>
    <p:sldId id="262" r:id="rId8"/>
    <p:sldId id="273" r:id="rId9"/>
    <p:sldId id="263" r:id="rId10"/>
    <p:sldId id="259" r:id="rId11"/>
    <p:sldId id="274" r:id="rId12"/>
    <p:sldId id="266" r:id="rId13"/>
    <p:sldId id="267" r:id="rId14"/>
    <p:sldId id="276" r:id="rId15"/>
    <p:sldId id="268" r:id="rId16"/>
    <p:sldId id="264" r:id="rId17"/>
    <p:sldId id="275" r:id="rId18"/>
    <p:sldId id="269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rsi Laanesoo" initials="KL" lastIdx="1" clrIdx="0">
    <p:extLst>
      <p:ext uri="{19B8F6BF-5375-455C-9EA6-DF929625EA0E}">
        <p15:presenceInfo xmlns:p15="http://schemas.microsoft.com/office/powerpoint/2012/main" userId="Kirsi Laaneso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2013" autoAdjust="0"/>
  </p:normalViewPr>
  <p:slideViewPr>
    <p:cSldViewPr snapToGrid="0">
      <p:cViewPr varScale="1">
        <p:scale>
          <a:sx n="70" d="100"/>
          <a:sy n="70" d="100"/>
        </p:scale>
        <p:origin x="39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3F2F9-465F-44A0-98C9-7839A3210545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8A35A-9046-4997-8DA4-0429E6568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6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8A35A-9046-4997-8DA4-0429E65688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13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8A35A-9046-4997-8DA4-0429E65688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2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8A35A-9046-4997-8DA4-0429E65688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22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16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8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9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1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17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8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4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00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67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8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E0BFF-E5F5-45DA-A90F-B77C3512B42D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C7674-739A-4370-9A94-9808B84B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6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Partiklid</a:t>
            </a:r>
            <a:r>
              <a:rPr lang="en-US" b="1" dirty="0" smtClean="0"/>
              <a:t> </a:t>
            </a:r>
            <a:r>
              <a:rPr lang="en-US" b="1" i="1" dirty="0" err="1" smtClean="0"/>
              <a:t>tõesti</a:t>
            </a:r>
            <a:r>
              <a:rPr lang="en-US" b="1" dirty="0" smtClean="0"/>
              <a:t> ja </a:t>
            </a:r>
            <a:r>
              <a:rPr lang="en-US" b="1" i="1" dirty="0" err="1" smtClean="0"/>
              <a:t>tõepoolest</a:t>
            </a:r>
            <a:r>
              <a:rPr lang="en-US" b="1" dirty="0" smtClean="0"/>
              <a:t> </a:t>
            </a:r>
            <a:r>
              <a:rPr lang="en-US" b="1" dirty="0" err="1" smtClean="0"/>
              <a:t>kolmes</a:t>
            </a:r>
            <a:r>
              <a:rPr lang="en-US" b="1" dirty="0" smtClean="0"/>
              <a:t> </a:t>
            </a:r>
            <a:r>
              <a:rPr lang="en-US" b="1" dirty="0" err="1" smtClean="0"/>
              <a:t>registris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3796" y="3602038"/>
            <a:ext cx="8934203" cy="2228746"/>
          </a:xfrm>
        </p:spPr>
        <p:txBody>
          <a:bodyPr>
            <a:normAutofit/>
          </a:bodyPr>
          <a:lstStyle/>
          <a:p>
            <a:r>
              <a:rPr lang="et-EE" sz="2800" b="1" dirty="0" smtClean="0"/>
              <a:t>Kirsi Laanesoo</a:t>
            </a:r>
          </a:p>
          <a:p>
            <a:r>
              <a:rPr lang="et-EE" dirty="0" smtClean="0"/>
              <a:t>Tartu Ülikool</a:t>
            </a:r>
          </a:p>
          <a:p>
            <a:r>
              <a:rPr lang="en-US" dirty="0" smtClean="0"/>
              <a:t>20</a:t>
            </a:r>
            <a:r>
              <a:rPr lang="en-US" dirty="0"/>
              <a:t>. </a:t>
            </a:r>
            <a:r>
              <a:rPr lang="en-US" dirty="0" err="1"/>
              <a:t>rakenduslingvistika</a:t>
            </a:r>
            <a:r>
              <a:rPr lang="en-US" dirty="0"/>
              <a:t> </a:t>
            </a:r>
            <a:r>
              <a:rPr lang="en-US" dirty="0" err="1"/>
              <a:t>kevadkonverents</a:t>
            </a:r>
            <a:r>
              <a:rPr lang="en-US" dirty="0"/>
              <a:t> </a:t>
            </a:r>
            <a:r>
              <a:rPr lang="en-US" dirty="0" smtClean="0"/>
              <a:t>2023</a:t>
            </a:r>
            <a:endParaRPr lang="et-EE" dirty="0" smtClean="0"/>
          </a:p>
          <a:p>
            <a:endParaRPr lang="et-EE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98" y="5507394"/>
            <a:ext cx="3626151" cy="8309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7626" y="4878637"/>
            <a:ext cx="2100971" cy="145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06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 smtClean="0"/>
              <a:t>tõepoolest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t-EE" sz="2900" dirty="0" smtClean="0"/>
              <a:t> </a:t>
            </a:r>
            <a:r>
              <a:rPr lang="et-EE" sz="5100" b="1" dirty="0" smtClean="0"/>
              <a:t>Sõnaveeb:</a:t>
            </a:r>
            <a:endParaRPr lang="et-EE" sz="2900" dirty="0"/>
          </a:p>
          <a:p>
            <a:endParaRPr lang="et-EE" sz="3300" dirty="0"/>
          </a:p>
          <a:p>
            <a:pPr marL="0" indent="0">
              <a:buNone/>
            </a:pPr>
            <a:r>
              <a:rPr lang="et-EE" sz="3800" dirty="0" smtClean="0"/>
              <a:t>1. Rõhu</a:t>
            </a:r>
            <a:r>
              <a:rPr lang="en-US" sz="3800" dirty="0" smtClean="0"/>
              <a:t>määrsõna</a:t>
            </a:r>
            <a:r>
              <a:rPr lang="et-EE" sz="3800" dirty="0" smtClean="0"/>
              <a:t> (</a:t>
            </a:r>
            <a:r>
              <a:rPr lang="fi-FI" sz="3800" dirty="0" err="1" smtClean="0"/>
              <a:t>suhtluses</a:t>
            </a:r>
            <a:r>
              <a:rPr lang="fi-FI" sz="3800" dirty="0" smtClean="0"/>
              <a:t> </a:t>
            </a:r>
            <a:r>
              <a:rPr lang="fi-FI" sz="3800" dirty="0" err="1"/>
              <a:t>ütlust</a:t>
            </a:r>
            <a:r>
              <a:rPr lang="fi-FI" sz="3800" dirty="0"/>
              <a:t>, </a:t>
            </a:r>
            <a:r>
              <a:rPr lang="fi-FI" sz="3800" dirty="0" err="1"/>
              <a:t>väidet</a:t>
            </a:r>
            <a:r>
              <a:rPr lang="fi-FI" sz="3800" dirty="0"/>
              <a:t> </a:t>
            </a:r>
            <a:r>
              <a:rPr lang="fi-FI" sz="3800" dirty="0" err="1"/>
              <a:t>kinnitava</a:t>
            </a:r>
            <a:r>
              <a:rPr lang="fi-FI" sz="3800" dirty="0"/>
              <a:t> </a:t>
            </a:r>
            <a:r>
              <a:rPr lang="fi-FI" sz="3800" dirty="0" err="1"/>
              <a:t>sõnana</a:t>
            </a:r>
            <a:r>
              <a:rPr lang="fi-FI" sz="3800" dirty="0"/>
              <a:t>:) (</a:t>
            </a:r>
            <a:r>
              <a:rPr lang="fi-FI" sz="3800" dirty="0" err="1"/>
              <a:t>päris</a:t>
            </a:r>
            <a:r>
              <a:rPr lang="fi-FI" sz="3800" dirty="0"/>
              <a:t>) </a:t>
            </a:r>
            <a:r>
              <a:rPr lang="fi-FI" sz="3800" dirty="0" err="1" smtClean="0"/>
              <a:t>kindlasti</a:t>
            </a:r>
            <a:endParaRPr lang="et-EE" sz="3800" i="1" dirty="0"/>
          </a:p>
          <a:p>
            <a:pPr marL="0" indent="0">
              <a:buNone/>
            </a:pPr>
            <a:r>
              <a:rPr lang="et-EE" sz="3800" dirty="0" smtClean="0"/>
              <a:t>Sünonüümid</a:t>
            </a:r>
            <a:r>
              <a:rPr lang="et-EE" sz="3800" i="1" dirty="0" smtClean="0"/>
              <a:t> ausalt, ausõna, tõega, tõejutt, tõesti, tõesõna, tõsi</a:t>
            </a:r>
          </a:p>
          <a:p>
            <a:endParaRPr lang="et-EE" sz="3800" dirty="0" smtClean="0"/>
          </a:p>
          <a:p>
            <a:pPr marL="0" indent="0">
              <a:buNone/>
            </a:pPr>
            <a:r>
              <a:rPr lang="en-US" sz="3800" dirty="0" smtClean="0"/>
              <a:t>1.1 </a:t>
            </a:r>
            <a:r>
              <a:rPr lang="en-US" sz="3800" dirty="0" err="1"/>
              <a:t>rõhumäärsõna</a:t>
            </a:r>
            <a:r>
              <a:rPr lang="en-US" sz="3800" dirty="0"/>
              <a:t> (</a:t>
            </a:r>
            <a:r>
              <a:rPr lang="en-US" sz="3800" dirty="0" err="1"/>
              <a:t>rõhutab</a:t>
            </a:r>
            <a:r>
              <a:rPr lang="en-US" sz="3800" dirty="0"/>
              <a:t> </a:t>
            </a:r>
            <a:r>
              <a:rPr lang="en-US" sz="3800" dirty="0" err="1"/>
              <a:t>hämmeldust</a:t>
            </a:r>
            <a:r>
              <a:rPr lang="en-US" sz="3800" dirty="0"/>
              <a:t>, </a:t>
            </a:r>
            <a:r>
              <a:rPr lang="en-US" sz="3800" dirty="0" err="1"/>
              <a:t>nõutust</a:t>
            </a:r>
            <a:r>
              <a:rPr lang="en-US" sz="3800" dirty="0"/>
              <a:t> </a:t>
            </a:r>
            <a:r>
              <a:rPr lang="en-US" sz="3800" dirty="0" err="1"/>
              <a:t>või</a:t>
            </a:r>
            <a:r>
              <a:rPr lang="en-US" sz="3800" dirty="0"/>
              <a:t> </a:t>
            </a:r>
            <a:r>
              <a:rPr lang="en-US" sz="3800" dirty="0" err="1"/>
              <a:t>imestust</a:t>
            </a:r>
            <a:r>
              <a:rPr lang="en-US" sz="3800" dirty="0" smtClean="0"/>
              <a:t>)</a:t>
            </a:r>
            <a:endParaRPr lang="et-EE" sz="3800" dirty="0" smtClean="0"/>
          </a:p>
          <a:p>
            <a:pPr marL="0" indent="0">
              <a:buNone/>
            </a:pPr>
            <a:r>
              <a:rPr lang="et-EE" sz="3800" dirty="0" smtClean="0"/>
              <a:t>Sünonüümid </a:t>
            </a:r>
            <a:r>
              <a:rPr lang="et-EE" sz="3800" i="1" dirty="0" smtClean="0"/>
              <a:t>tõega, tõesti</a:t>
            </a:r>
            <a:endParaRPr lang="en-US" sz="3800" i="1" dirty="0"/>
          </a:p>
          <a:p>
            <a:pPr marL="0" indent="0">
              <a:buNone/>
            </a:pPr>
            <a:endParaRPr lang="et-EE" sz="3800" dirty="0" smtClean="0"/>
          </a:p>
          <a:p>
            <a:pPr marL="0" indent="0">
              <a:buNone/>
            </a:pPr>
            <a:r>
              <a:rPr lang="en-US" sz="3800" dirty="0" smtClean="0"/>
              <a:t>2</a:t>
            </a:r>
            <a:r>
              <a:rPr lang="en-US" sz="3800" dirty="0"/>
              <a:t>. </a:t>
            </a:r>
            <a:r>
              <a:rPr lang="en-US" sz="3800" dirty="0" err="1"/>
              <a:t>tõeliselt</a:t>
            </a:r>
            <a:r>
              <a:rPr lang="en-US" sz="3800" dirty="0"/>
              <a:t>, </a:t>
            </a:r>
            <a:r>
              <a:rPr lang="en-US" sz="3800" dirty="0" err="1"/>
              <a:t>tegelikult</a:t>
            </a:r>
            <a:r>
              <a:rPr lang="en-US" sz="3800" dirty="0"/>
              <a:t>, </a:t>
            </a:r>
            <a:r>
              <a:rPr lang="en-US" sz="3800" dirty="0" err="1"/>
              <a:t>päriselt</a:t>
            </a:r>
            <a:endParaRPr lang="en-US" sz="3800" dirty="0"/>
          </a:p>
          <a:p>
            <a:pPr marL="0" indent="0">
              <a:buNone/>
            </a:pPr>
            <a:r>
              <a:rPr lang="en-US" sz="3800" dirty="0" err="1" smtClean="0"/>
              <a:t>Sünonüümid</a:t>
            </a:r>
            <a:r>
              <a:rPr lang="en-US" sz="3800" dirty="0"/>
              <a:t>: </a:t>
            </a:r>
            <a:r>
              <a:rPr lang="en-US" sz="3800" i="1" dirty="0" err="1" smtClean="0"/>
              <a:t>tõesti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58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/>
              <a:t>tõepoolest</a:t>
            </a:r>
            <a:r>
              <a:rPr lang="et-EE" dirty="0"/>
              <a:t/>
            </a:r>
            <a:br>
              <a:rPr lang="et-EE" dirty="0"/>
            </a:br>
            <a:r>
              <a:rPr lang="et-EE" dirty="0"/>
              <a:t>S</a:t>
            </a:r>
            <a:r>
              <a:rPr lang="et-EE" dirty="0" smtClean="0"/>
              <a:t>uuline ametisuhtlus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Esineb valdavalt lausungi keskel, aga võimalik ka lausungi alguses.</a:t>
            </a:r>
          </a:p>
          <a:p>
            <a:r>
              <a:rPr lang="et-EE" dirty="0" smtClean="0"/>
              <a:t>Varasema kinnitamine (väite, seisukoha, üldise arusaama, fakti, enda sõnade kinnitamine)</a:t>
            </a:r>
            <a:r>
              <a:rPr lang="et-EE" dirty="0"/>
              <a:t>				</a:t>
            </a:r>
          </a:p>
          <a:p>
            <a:r>
              <a:rPr lang="et-EE" dirty="0" smtClean="0"/>
              <a:t>Kinnitav vastus küsimusele</a:t>
            </a:r>
          </a:p>
        </p:txBody>
      </p:sp>
    </p:spTree>
    <p:extLst>
      <p:ext uri="{BB962C8B-B14F-4D97-AF65-F5344CB8AC3E}">
        <p14:creationId xmlns:p14="http://schemas.microsoft.com/office/powerpoint/2010/main" val="148328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/>
              <a:t>t</a:t>
            </a:r>
            <a:r>
              <a:rPr lang="et-EE" b="1" i="1" dirty="0" smtClean="0"/>
              <a:t>õepoolest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/>
              <a:t>S</a:t>
            </a:r>
            <a:r>
              <a:rPr lang="et-EE" dirty="0" smtClean="0"/>
              <a:t>uuline ametisuhtlus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01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.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õõ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sellega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võib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seondada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õõ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et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ole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raadjost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t-E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02	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(.)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ära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läinud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kuskile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mujale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no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kasvõi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proovima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midagi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muud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t-E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03	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teha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kui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jätta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siit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välja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nüd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ned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kaks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vaffat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asja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millest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me </a:t>
            </a:r>
            <a:endParaRPr lang="et-E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04 	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võime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rääkida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et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oled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kingavabrikus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töötanud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ja (.)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ühe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t-E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05	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suve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m(h)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üüjana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ka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endParaRPr lang="et-E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06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nojah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(.)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oli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kõik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enne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khm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(.)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ma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ole mm ma=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ole</a:t>
            </a:r>
            <a:endParaRPr lang="et-E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07	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tõepoolest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selle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peale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isegi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mitte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mõelnud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sellepärast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et=et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nagu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t-E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08	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ma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ütlesin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mulle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meeldib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see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töö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6056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/>
              <a:t>t</a:t>
            </a:r>
            <a:r>
              <a:rPr lang="et-EE" b="1" i="1" dirty="0" smtClean="0"/>
              <a:t>õepoolest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Netikommentaarid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t-EE" i="1" dirty="0" smtClean="0"/>
              <a:t>Tõepoolest </a:t>
            </a:r>
            <a:r>
              <a:rPr lang="et-EE" dirty="0" smtClean="0"/>
              <a:t>asub enamasti lause keskel, kuid sageli ka lause alguses (14 juhul 46st).</a:t>
            </a:r>
          </a:p>
          <a:p>
            <a:pPr>
              <a:lnSpc>
                <a:spcPct val="120000"/>
              </a:lnSpc>
            </a:pPr>
            <a:r>
              <a:rPr lang="et-EE" dirty="0" smtClean="0"/>
              <a:t>Varasema kinnitamine ja rõhutamine (seisukoha, oletuse, väite, u</a:t>
            </a:r>
            <a:r>
              <a:rPr lang="fi-FI" dirty="0" err="1" smtClean="0"/>
              <a:t>skumatuna</a:t>
            </a:r>
            <a:r>
              <a:rPr lang="fi-FI" dirty="0" smtClean="0"/>
              <a:t> </a:t>
            </a:r>
            <a:r>
              <a:rPr lang="fi-FI" dirty="0" err="1"/>
              <a:t>näiva</a:t>
            </a:r>
            <a:r>
              <a:rPr lang="fi-FI" dirty="0"/>
              <a:t> </a:t>
            </a:r>
            <a:r>
              <a:rPr lang="fi-FI" dirty="0" err="1"/>
              <a:t>fakti</a:t>
            </a:r>
            <a:r>
              <a:rPr lang="fi-FI" dirty="0"/>
              <a:t> </a:t>
            </a:r>
            <a:r>
              <a:rPr lang="fi-FI" dirty="0" err="1" smtClean="0"/>
              <a:t>kinnitamine</a:t>
            </a:r>
            <a:r>
              <a:rPr lang="et-EE" dirty="0" smtClean="0"/>
              <a:t>)</a:t>
            </a:r>
            <a:r>
              <a:rPr lang="fi-FI" dirty="0"/>
              <a:t>	</a:t>
            </a:r>
            <a:endParaRPr lang="et-EE" dirty="0" smtClean="0"/>
          </a:p>
          <a:p>
            <a:pPr>
              <a:lnSpc>
                <a:spcPct val="120000"/>
              </a:lnSpc>
            </a:pPr>
            <a:r>
              <a:rPr lang="fi-FI" i="1" dirty="0" smtClean="0">
                <a:solidFill>
                  <a:schemeClr val="accent5">
                    <a:lumMod val="75000"/>
                  </a:schemeClr>
                </a:solidFill>
              </a:rPr>
              <a:t>Samamoodi 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ei toeta ma ka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kiusamist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ajakirjandus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). </a:t>
            </a:r>
            <a:r>
              <a:rPr lang="fi-FI" b="1" i="1" dirty="0" err="1" smtClean="0">
                <a:solidFill>
                  <a:schemeClr val="accent5">
                    <a:lumMod val="75000"/>
                  </a:schemeClr>
                </a:solidFill>
              </a:rPr>
              <a:t>Tõepoolest</a:t>
            </a:r>
            <a:r>
              <a:rPr lang="fi-FI" i="1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eesti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ajakirjandus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kus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enamik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ajakirjanikke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on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isehakanud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ja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vähese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keeleoskusega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kiusab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päevast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päeva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kõiki</a:t>
            </a:r>
            <a:r>
              <a:rPr lang="fi-FI" i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t-EE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Ei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uskunud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oma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silmi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aga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b="1" i="1" dirty="0" err="1">
                <a:solidFill>
                  <a:schemeClr val="accent5">
                    <a:lumMod val="75000"/>
                  </a:schemeClr>
                </a:solidFill>
              </a:rPr>
              <a:t>tõepoolest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eestlase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töölevõtu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tingimus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on, et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tuleb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nõus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olla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ukrainlasele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pakutavaga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.	</a:t>
            </a:r>
            <a:r>
              <a:rPr lang="fi-FI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01555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tõepoolest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Netikommentaarid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t-EE" dirty="0" smtClean="0"/>
              <a:t>Partiklile j</a:t>
            </a:r>
            <a:r>
              <a:rPr lang="fi-FI" dirty="0" err="1" smtClean="0"/>
              <a:t>ärgneva</a:t>
            </a:r>
            <a:r>
              <a:rPr lang="fi-FI" dirty="0" smtClean="0"/>
              <a:t> </a:t>
            </a:r>
            <a:r>
              <a:rPr lang="fi-FI" dirty="0" err="1"/>
              <a:t>rõhutamine</a:t>
            </a:r>
            <a:r>
              <a:rPr lang="fi-FI" dirty="0"/>
              <a:t> </a:t>
            </a:r>
            <a:endParaRPr lang="et-EE" dirty="0"/>
          </a:p>
          <a:p>
            <a:pPr>
              <a:lnSpc>
                <a:spcPct val="120000"/>
              </a:lnSpc>
            </a:pPr>
            <a:r>
              <a:rPr lang="fi-FI" b="1" i="1" dirty="0" err="1" smtClean="0">
                <a:solidFill>
                  <a:schemeClr val="accent5">
                    <a:lumMod val="75000"/>
                  </a:schemeClr>
                </a:solidFill>
              </a:rPr>
              <a:t>Tõepoolest</a:t>
            </a:r>
            <a:r>
              <a:rPr lang="fi-FI" b="1" i="1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ei ole kade,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tarbige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tarviseks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ja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loodetavasti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arstiabite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ei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otsi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oma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elupäevade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lõpuni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ja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surete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tervetena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kui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muidugi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surete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t-EE" i="1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t-EE" dirty="0"/>
              <a:t>H</a:t>
            </a:r>
            <a:r>
              <a:rPr lang="fi-FI" dirty="0" err="1"/>
              <a:t>ämmingu</a:t>
            </a:r>
            <a:r>
              <a:rPr lang="fi-FI" dirty="0"/>
              <a:t> </a:t>
            </a:r>
            <a:r>
              <a:rPr lang="fi-FI" dirty="0" err="1"/>
              <a:t>väljendamine</a:t>
            </a:r>
            <a:r>
              <a:rPr lang="fi-FI" dirty="0"/>
              <a:t> </a:t>
            </a:r>
            <a:r>
              <a:rPr lang="et-EE" dirty="0"/>
              <a:t>küsimuses</a:t>
            </a:r>
            <a:r>
              <a:rPr lang="fi-FI" dirty="0"/>
              <a:t>	</a:t>
            </a:r>
            <a:endParaRPr lang="et-EE" dirty="0"/>
          </a:p>
          <a:p>
            <a:pPr>
              <a:lnSpc>
                <a:spcPct val="120000"/>
              </a:lnSpc>
            </a:pPr>
            <a:r>
              <a:rPr lang="fi-FI" dirty="0" err="1"/>
              <a:t>Mõtte</a:t>
            </a:r>
            <a:r>
              <a:rPr lang="fi-FI" dirty="0"/>
              <a:t> omistamine teisele</a:t>
            </a:r>
            <a:endParaRPr lang="et-EE" dirty="0"/>
          </a:p>
          <a:p>
            <a:pPr>
              <a:lnSpc>
                <a:spcPct val="120000"/>
              </a:lnSpc>
            </a:pP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Seetõttu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leian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, et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selle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kohtunike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kogu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asemel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võiks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vabalt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olla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tehisintellekt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kes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b="1" i="1" dirty="0" err="1">
                <a:solidFill>
                  <a:schemeClr val="accent5">
                    <a:lumMod val="75000"/>
                  </a:schemeClr>
                </a:solidFill>
              </a:rPr>
              <a:t>tõepoolest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teeks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kohtuotsuseid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lähtudes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faktidest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ja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seadustest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mis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ülim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mitte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emotsioonid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mis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seotud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finantside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ja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suunistega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).</a:t>
            </a:r>
            <a:r>
              <a:rPr lang="fi-FI" dirty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68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/>
              <a:t>t</a:t>
            </a:r>
            <a:r>
              <a:rPr lang="et-EE" b="1" i="1" dirty="0" smtClean="0"/>
              <a:t>õepoolest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Teadustekstid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t-EE" dirty="0" smtClean="0"/>
          </a:p>
          <a:p>
            <a:r>
              <a:rPr lang="et-EE" i="1" dirty="0" smtClean="0"/>
              <a:t>Tõepoolest</a:t>
            </a:r>
            <a:r>
              <a:rPr lang="et-EE" dirty="0" smtClean="0"/>
              <a:t> esineb lause keskel, kuid võib esineda ka lause alguses (7 korral 40st)</a:t>
            </a:r>
          </a:p>
          <a:p>
            <a:r>
              <a:rPr lang="et-EE" dirty="0" smtClean="0"/>
              <a:t>Varasema kinnitamine ja rõhutamine (enda sõnade, väite, (uskumatuna näiva) fakti, muust allikast pärit info kinnitamine)</a:t>
            </a:r>
          </a:p>
          <a:p>
            <a:endParaRPr lang="et-EE" dirty="0" smtClean="0"/>
          </a:p>
          <a:p>
            <a:r>
              <a:rPr lang="et-EE" i="1" dirty="0">
                <a:solidFill>
                  <a:schemeClr val="accent5">
                    <a:lumMod val="75000"/>
                  </a:schemeClr>
                </a:solidFill>
              </a:rPr>
              <a:t>See </a:t>
            </a:r>
            <a:r>
              <a:rPr lang="et-EE" b="1" i="1" dirty="0">
                <a:solidFill>
                  <a:schemeClr val="accent5">
                    <a:lumMod val="75000"/>
                  </a:schemeClr>
                </a:solidFill>
              </a:rPr>
              <a:t>tõepoolest</a:t>
            </a:r>
            <a:r>
              <a:rPr lang="et-EE" i="1" dirty="0">
                <a:solidFill>
                  <a:schemeClr val="accent5">
                    <a:lumMod val="75000"/>
                  </a:schemeClr>
                </a:solidFill>
              </a:rPr>
              <a:t> toimub: tekst küllastub ülimalt meelelistest visioonidest</a:t>
            </a:r>
            <a:r>
              <a:rPr lang="et-EE" i="1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t-EE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i="1" dirty="0" err="1" smtClean="0">
                <a:solidFill>
                  <a:schemeClr val="accent5">
                    <a:lumMod val="75000"/>
                  </a:schemeClr>
                </a:solidFill>
              </a:rPr>
              <a:t>Peamisteks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toiduaineteks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olid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5">
                    <a:lumMod val="75000"/>
                  </a:schemeClr>
                </a:solidFill>
              </a:rPr>
              <a:t>tõepoolest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kõikjal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leib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ja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kartul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samuti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teraviljapudrud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ja -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supid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692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/>
              <a:t>Kokkuvõtteks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b="1" i="1" dirty="0" smtClean="0"/>
              <a:t>Tõesti</a:t>
            </a:r>
          </a:p>
          <a:p>
            <a:r>
              <a:rPr lang="et-EE" dirty="0"/>
              <a:t>S</a:t>
            </a:r>
            <a:r>
              <a:rPr lang="et-EE" dirty="0" smtClean="0"/>
              <a:t>uuline ametisuhtlus </a:t>
            </a:r>
            <a:r>
              <a:rPr lang="et-EE" dirty="0"/>
              <a:t>– enda või teise </a:t>
            </a:r>
            <a:r>
              <a:rPr lang="et-EE" dirty="0" smtClean="0"/>
              <a:t>eelnevalt öeldu </a:t>
            </a:r>
            <a:r>
              <a:rPr lang="et-EE" dirty="0"/>
              <a:t>kinnitamine, </a:t>
            </a:r>
            <a:r>
              <a:rPr lang="et-EE" dirty="0" smtClean="0"/>
              <a:t>vabandamine</a:t>
            </a:r>
            <a:endParaRPr lang="et-EE" dirty="0"/>
          </a:p>
          <a:p>
            <a:r>
              <a:rPr lang="et-EE" dirty="0" smtClean="0"/>
              <a:t>Netikommentaarid – hämmingu väljendamine küsimuses, iroonia rõhutamine</a:t>
            </a:r>
          </a:p>
          <a:p>
            <a:r>
              <a:rPr lang="et-EE" dirty="0" smtClean="0"/>
              <a:t>Teadustekstid – </a:t>
            </a:r>
            <a:r>
              <a:rPr lang="fi-FI" dirty="0" err="1"/>
              <a:t>muust</a:t>
            </a:r>
            <a:r>
              <a:rPr lang="fi-FI" dirty="0"/>
              <a:t> </a:t>
            </a:r>
            <a:r>
              <a:rPr lang="fi-FI" dirty="0" err="1"/>
              <a:t>allikast</a:t>
            </a:r>
            <a:r>
              <a:rPr lang="fi-FI" dirty="0"/>
              <a:t> </a:t>
            </a:r>
            <a:r>
              <a:rPr lang="fi-FI" dirty="0" err="1"/>
              <a:t>pärit</a:t>
            </a:r>
            <a:r>
              <a:rPr lang="fi-FI" dirty="0"/>
              <a:t> info </a:t>
            </a:r>
            <a:r>
              <a:rPr lang="fi-FI" dirty="0" err="1" smtClean="0"/>
              <a:t>kinnitamine</a:t>
            </a:r>
            <a:r>
              <a:rPr lang="et-EE" dirty="0" smtClean="0"/>
              <a:t>, hämmingu väljendamine küsimuses</a:t>
            </a:r>
          </a:p>
          <a:p>
            <a:endParaRPr lang="et-EE" i="1" dirty="0" smtClean="0"/>
          </a:p>
          <a:p>
            <a:r>
              <a:rPr lang="et-EE" b="1" i="1" dirty="0" smtClean="0"/>
              <a:t>Tõepoolest</a:t>
            </a:r>
            <a:endParaRPr lang="et-EE" b="1" dirty="0"/>
          </a:p>
          <a:p>
            <a:r>
              <a:rPr lang="et-EE" dirty="0"/>
              <a:t>Suuline </a:t>
            </a:r>
            <a:r>
              <a:rPr lang="et-EE" dirty="0" smtClean="0"/>
              <a:t>ametisuhtlus </a:t>
            </a:r>
            <a:r>
              <a:rPr lang="et-EE" dirty="0"/>
              <a:t>– enda või teise </a:t>
            </a:r>
            <a:r>
              <a:rPr lang="et-EE" dirty="0" smtClean="0"/>
              <a:t>eelnevalt öeldu </a:t>
            </a:r>
            <a:r>
              <a:rPr lang="et-EE" dirty="0"/>
              <a:t>kinnitamine, rõhutamine</a:t>
            </a:r>
          </a:p>
          <a:p>
            <a:r>
              <a:rPr lang="et-EE" dirty="0" smtClean="0"/>
              <a:t>Netikommentaarid </a:t>
            </a:r>
            <a:r>
              <a:rPr lang="et-EE" dirty="0"/>
              <a:t>– </a:t>
            </a:r>
            <a:r>
              <a:rPr lang="et-EE" dirty="0" smtClean="0"/>
              <a:t>teise kommenteerija, ematekstis esinenud väite </a:t>
            </a:r>
            <a:r>
              <a:rPr lang="et-EE" dirty="0"/>
              <a:t>kinnitamine, </a:t>
            </a:r>
            <a:r>
              <a:rPr lang="et-EE" dirty="0" smtClean="0"/>
              <a:t>nõustumine</a:t>
            </a:r>
          </a:p>
          <a:p>
            <a:r>
              <a:rPr lang="et-EE" dirty="0" smtClean="0"/>
              <a:t>Teadustekstid – </a:t>
            </a:r>
            <a:r>
              <a:rPr lang="et-EE" dirty="0"/>
              <a:t>muust allikast pärit info </a:t>
            </a:r>
            <a:r>
              <a:rPr lang="et-EE" dirty="0" smtClean="0"/>
              <a:t>kinnitamine, enda sõnade kinnitamine</a:t>
            </a:r>
          </a:p>
          <a:p>
            <a:endParaRPr lang="et-EE" dirty="0"/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1294357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/>
              <a:t>Kokkuvõtteks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600" dirty="0" smtClean="0"/>
              <a:t>Netikommentaarid ja suuline </a:t>
            </a:r>
            <a:r>
              <a:rPr lang="et-EE" sz="2600" dirty="0" smtClean="0"/>
              <a:t>ametisuhtlus </a:t>
            </a:r>
            <a:r>
              <a:rPr lang="et-EE" sz="2600" dirty="0" smtClean="0"/>
              <a:t>eelistavad selgelt partiklit </a:t>
            </a:r>
            <a:r>
              <a:rPr lang="et-EE" sz="2600" i="1" dirty="0" smtClean="0"/>
              <a:t>tõesti</a:t>
            </a:r>
            <a:r>
              <a:rPr lang="et-EE" sz="2600" dirty="0" smtClean="0"/>
              <a:t>.</a:t>
            </a:r>
          </a:p>
          <a:p>
            <a:r>
              <a:rPr lang="et-EE" sz="2600" dirty="0" smtClean="0"/>
              <a:t>Teadustekstides, mis esindab trükiregistrit, esineb märkimisväärselt rohkem partiklit </a:t>
            </a:r>
            <a:r>
              <a:rPr lang="et-EE" sz="2600" i="1" dirty="0" smtClean="0"/>
              <a:t>tõepoolest</a:t>
            </a:r>
            <a:r>
              <a:rPr lang="et-EE" sz="2600" dirty="0" smtClean="0"/>
              <a:t>.</a:t>
            </a:r>
          </a:p>
          <a:p>
            <a:r>
              <a:rPr lang="et-EE" sz="2600" i="1" dirty="0" smtClean="0"/>
              <a:t>Tõepoolest</a:t>
            </a:r>
            <a:r>
              <a:rPr lang="et-EE" sz="2600" dirty="0" smtClean="0"/>
              <a:t> võib esineda lause alguse positsioonis, </a:t>
            </a:r>
            <a:r>
              <a:rPr lang="et-EE" sz="2600" i="1" dirty="0" smtClean="0"/>
              <a:t>tõesti</a:t>
            </a:r>
            <a:r>
              <a:rPr lang="et-EE" sz="2600" dirty="0" smtClean="0"/>
              <a:t> pigem mitte.</a:t>
            </a:r>
          </a:p>
          <a:p>
            <a:r>
              <a:rPr lang="et-EE" sz="2600" dirty="0" smtClean="0"/>
              <a:t>Partiklile </a:t>
            </a:r>
            <a:r>
              <a:rPr lang="et-EE" sz="2600" i="1" dirty="0" smtClean="0"/>
              <a:t>tõesti</a:t>
            </a:r>
            <a:r>
              <a:rPr lang="et-EE" sz="2600" dirty="0" smtClean="0"/>
              <a:t> iseloomulik funktsioon on hämmingu väljendamine või rõhutamine küsimustes, </a:t>
            </a:r>
            <a:r>
              <a:rPr lang="et-EE" sz="2600" i="1" dirty="0" smtClean="0"/>
              <a:t>tõepoolest</a:t>
            </a:r>
            <a:r>
              <a:rPr lang="et-EE" sz="2600" dirty="0" smtClean="0"/>
              <a:t> ei esine kordagi selles funktsioonis.</a:t>
            </a:r>
          </a:p>
          <a:p>
            <a:r>
              <a:rPr lang="en-US" sz="2600" i="1" dirty="0" err="1"/>
              <a:t>Tõepoolest</a:t>
            </a:r>
            <a:r>
              <a:rPr lang="en-US" sz="2600" dirty="0"/>
              <a:t> ja </a:t>
            </a:r>
            <a:r>
              <a:rPr lang="en-US" sz="2600" i="1" dirty="0" err="1"/>
              <a:t>tõesti</a:t>
            </a:r>
            <a:r>
              <a:rPr lang="en-US" sz="2600" dirty="0"/>
              <a:t> </a:t>
            </a:r>
            <a:r>
              <a:rPr lang="en-US" sz="2600" dirty="0" err="1"/>
              <a:t>tegelikult</a:t>
            </a:r>
            <a:r>
              <a:rPr lang="en-US" sz="2600" dirty="0"/>
              <a:t>, </a:t>
            </a:r>
            <a:r>
              <a:rPr lang="en-US" sz="2600" dirty="0" err="1"/>
              <a:t>päriselt</a:t>
            </a:r>
            <a:r>
              <a:rPr lang="en-US" sz="2600" dirty="0"/>
              <a:t> </a:t>
            </a:r>
            <a:r>
              <a:rPr lang="en-US" sz="2600" dirty="0" err="1"/>
              <a:t>tähenduses</a:t>
            </a:r>
            <a:r>
              <a:rPr lang="en-US" sz="2600" dirty="0"/>
              <a:t>? </a:t>
            </a:r>
            <a:r>
              <a:rPr lang="en-US" sz="2600" dirty="0" err="1"/>
              <a:t>Raske</a:t>
            </a:r>
            <a:r>
              <a:rPr lang="en-US" sz="2600" dirty="0"/>
              <a:t> </a:t>
            </a:r>
            <a:r>
              <a:rPr lang="en-US" sz="2600" dirty="0" err="1"/>
              <a:t>kindlaks</a:t>
            </a:r>
            <a:r>
              <a:rPr lang="en-US" sz="2600" dirty="0"/>
              <a:t> </a:t>
            </a:r>
            <a:r>
              <a:rPr lang="en-US" sz="2600" dirty="0" err="1"/>
              <a:t>teha</a:t>
            </a:r>
            <a:r>
              <a:rPr lang="en-US" sz="26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7525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/>
              <a:t>Kirjandus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Prillop</a:t>
            </a:r>
            <a:r>
              <a:rPr lang="en-US" i="1" dirty="0"/>
              <a:t>, </a:t>
            </a:r>
            <a:r>
              <a:rPr lang="en-US" i="1" dirty="0" err="1"/>
              <a:t>Külli</a:t>
            </a:r>
            <a:r>
              <a:rPr lang="en-US" i="1" dirty="0"/>
              <a:t>, </a:t>
            </a:r>
            <a:r>
              <a:rPr lang="en-US" i="1" dirty="0" err="1"/>
              <a:t>Hennoste</a:t>
            </a:r>
            <a:r>
              <a:rPr lang="en-US" i="1" dirty="0"/>
              <a:t>, </a:t>
            </a:r>
            <a:r>
              <a:rPr lang="en-US" i="1" dirty="0" err="1"/>
              <a:t>Tiit</a:t>
            </a:r>
            <a:r>
              <a:rPr lang="en-US" i="1" dirty="0"/>
              <a:t>, </a:t>
            </a:r>
            <a:r>
              <a:rPr lang="en-US" i="1" dirty="0" err="1"/>
              <a:t>Habicht</a:t>
            </a:r>
            <a:r>
              <a:rPr lang="en-US" i="1" dirty="0"/>
              <a:t>, </a:t>
            </a:r>
            <a:r>
              <a:rPr lang="en-US" i="1" dirty="0" err="1"/>
              <a:t>Külli</a:t>
            </a:r>
            <a:r>
              <a:rPr lang="en-US" i="1" dirty="0"/>
              <a:t>, </a:t>
            </a:r>
            <a:r>
              <a:rPr lang="en-US" i="1" dirty="0" err="1"/>
              <a:t>Metslang</a:t>
            </a:r>
            <a:r>
              <a:rPr lang="en-US" i="1" dirty="0"/>
              <a:t>, </a:t>
            </a:r>
            <a:r>
              <a:rPr lang="en-US" i="1" dirty="0" err="1"/>
              <a:t>Helle</a:t>
            </a:r>
            <a:r>
              <a:rPr lang="en-US" i="1" dirty="0"/>
              <a:t> </a:t>
            </a:r>
            <a:r>
              <a:rPr lang="en-US" dirty="0"/>
              <a:t>(2021).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saa</a:t>
            </a:r>
            <a:r>
              <a:rPr lang="en-US" dirty="0"/>
              <a:t> me </a:t>
            </a:r>
            <a:r>
              <a:rPr lang="en-US" dirty="0" err="1"/>
              <a:t>läbi</a:t>
            </a:r>
            <a:r>
              <a:rPr lang="en-US" dirty="0"/>
              <a:t> „</a:t>
            </a:r>
            <a:r>
              <a:rPr lang="en-US" dirty="0" err="1"/>
              <a:t>Pragmaatika</a:t>
            </a:r>
            <a:r>
              <a:rPr lang="en-US" dirty="0"/>
              <a:t>“ </a:t>
            </a:r>
            <a:r>
              <a:rPr lang="en-US" dirty="0" err="1"/>
              <a:t>korpuseta</a:t>
            </a:r>
            <a:r>
              <a:rPr lang="en-US" dirty="0"/>
              <a:t>. </a:t>
            </a:r>
            <a:r>
              <a:rPr lang="en-US" dirty="0" err="1"/>
              <a:t>Korpuspragmaatika</a:t>
            </a:r>
            <a:r>
              <a:rPr lang="en-US" dirty="0"/>
              <a:t> ja </a:t>
            </a:r>
            <a:r>
              <a:rPr lang="en-US" dirty="0" err="1"/>
              <a:t>pragmaatikakorpus</a:t>
            </a:r>
            <a:r>
              <a:rPr lang="en-US" dirty="0"/>
              <a:t>. – </a:t>
            </a:r>
            <a:r>
              <a:rPr lang="en-US" dirty="0" err="1"/>
              <a:t>Mäetagused</a:t>
            </a:r>
            <a:r>
              <a:rPr lang="en-US" dirty="0"/>
              <a:t>, 81, 161−176.</a:t>
            </a:r>
          </a:p>
        </p:txBody>
      </p:sp>
    </p:spTree>
    <p:extLst>
      <p:ext uri="{BB962C8B-B14F-4D97-AF65-F5344CB8AC3E}">
        <p14:creationId xmlns:p14="http://schemas.microsoft.com/office/powerpoint/2010/main" val="4016804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endParaRPr lang="et-EE" dirty="0"/>
          </a:p>
          <a:p>
            <a:pPr marL="0" indent="0" algn="ctr">
              <a:buNone/>
            </a:pPr>
            <a:r>
              <a:rPr lang="et-EE" sz="3200" dirty="0" smtClean="0"/>
              <a:t>Aitäh kuulamast!</a:t>
            </a:r>
          </a:p>
        </p:txBody>
      </p:sp>
    </p:spTree>
    <p:extLst>
      <p:ext uri="{BB962C8B-B14F-4D97-AF65-F5344CB8AC3E}">
        <p14:creationId xmlns:p14="http://schemas.microsoft.com/office/powerpoint/2010/main" val="61072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/>
              <a:t/>
            </a:r>
            <a:br>
              <a:rPr lang="et-EE" b="1" dirty="0" smtClean="0"/>
            </a:br>
            <a:r>
              <a:rPr lang="et-EE" b="1" dirty="0" smtClean="0"/>
              <a:t>Uurimisküsimused</a:t>
            </a:r>
            <a:r>
              <a:rPr lang="et-EE" dirty="0"/>
              <a:t/>
            </a:r>
            <a:br>
              <a:rPr lang="et-E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  <a:p>
            <a:r>
              <a:rPr lang="et-EE" dirty="0" smtClean="0"/>
              <a:t>Mis on </a:t>
            </a:r>
            <a:r>
              <a:rPr lang="et-EE" i="1" dirty="0" smtClean="0"/>
              <a:t>tõesti</a:t>
            </a:r>
            <a:r>
              <a:rPr lang="et-EE" dirty="0" smtClean="0"/>
              <a:t> ja </a:t>
            </a:r>
            <a:r>
              <a:rPr lang="et-EE" i="1" dirty="0" smtClean="0"/>
              <a:t>tõepoolest</a:t>
            </a:r>
            <a:r>
              <a:rPr lang="et-EE" dirty="0" smtClean="0"/>
              <a:t> funktsioonid analüüsitud tekstides?</a:t>
            </a:r>
          </a:p>
          <a:p>
            <a:pPr marL="0" indent="0">
              <a:buNone/>
            </a:pPr>
            <a:endParaRPr lang="et-EE" dirty="0" smtClean="0"/>
          </a:p>
          <a:p>
            <a:r>
              <a:rPr lang="et-EE" dirty="0" smtClean="0"/>
              <a:t>Millised erinevused tulevad analüüsitud tekstides </a:t>
            </a:r>
            <a:r>
              <a:rPr lang="et-EE" i="1" dirty="0" smtClean="0"/>
              <a:t>tõesti</a:t>
            </a:r>
            <a:r>
              <a:rPr lang="et-EE" dirty="0" smtClean="0"/>
              <a:t> ja </a:t>
            </a:r>
            <a:r>
              <a:rPr lang="et-EE" i="1" dirty="0" smtClean="0"/>
              <a:t>tõepoolest</a:t>
            </a:r>
            <a:r>
              <a:rPr lang="et-EE" dirty="0" smtClean="0"/>
              <a:t> kasutusel esile?</a:t>
            </a:r>
          </a:p>
          <a:p>
            <a:endParaRPr lang="et-EE" dirty="0"/>
          </a:p>
          <a:p>
            <a:r>
              <a:rPr lang="et-EE" dirty="0" smtClean="0"/>
              <a:t>Mil määral ja mis põhjusel eelistavad registrid üht partiklit teisele?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0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/>
              <a:t>Materjal</a:t>
            </a:r>
            <a:r>
              <a:rPr lang="et-EE" dirty="0" smtClean="0"/>
              <a:t/>
            </a:r>
            <a:br>
              <a:rPr lang="et-E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Pragmaatikakorpuse</a:t>
            </a:r>
            <a:r>
              <a:rPr lang="en-US" dirty="0" smtClean="0"/>
              <a:t> (</a:t>
            </a:r>
            <a:r>
              <a:rPr lang="en-US" dirty="0" err="1" smtClean="0"/>
              <a:t>Prillop</a:t>
            </a:r>
            <a:r>
              <a:rPr lang="en-US" dirty="0" smtClean="0"/>
              <a:t> </a:t>
            </a:r>
            <a:r>
              <a:rPr lang="en-US" dirty="0" err="1" smtClean="0"/>
              <a:t>jt</a:t>
            </a:r>
            <a:r>
              <a:rPr lang="en-US" dirty="0" smtClean="0"/>
              <a:t> 2021) </a:t>
            </a:r>
            <a:r>
              <a:rPr lang="en-US" b="1" dirty="0" err="1" smtClean="0"/>
              <a:t>netikommentaaride</a:t>
            </a:r>
            <a:r>
              <a:rPr lang="en-US" dirty="0" smtClean="0"/>
              <a:t>, </a:t>
            </a:r>
            <a:r>
              <a:rPr lang="en-US" b="1" dirty="0" err="1" smtClean="0"/>
              <a:t>teadustekstide</a:t>
            </a:r>
            <a:r>
              <a:rPr lang="en-US" dirty="0" smtClean="0"/>
              <a:t> ja </a:t>
            </a:r>
            <a:r>
              <a:rPr lang="en-US" b="1" dirty="0" err="1" smtClean="0"/>
              <a:t>suulis</a:t>
            </a:r>
            <a:r>
              <a:rPr lang="et-EE" b="1" dirty="0" smtClean="0"/>
              <a:t>e </a:t>
            </a:r>
            <a:r>
              <a:rPr lang="en-US" b="1" dirty="0" err="1" smtClean="0"/>
              <a:t>amet</a:t>
            </a:r>
            <a:r>
              <a:rPr lang="et-EE" b="1" dirty="0" err="1" smtClean="0"/>
              <a:t>isuhtluse</a:t>
            </a:r>
            <a:r>
              <a:rPr lang="en-US" b="1" dirty="0" smtClean="0"/>
              <a:t> </a:t>
            </a:r>
            <a:r>
              <a:rPr lang="en-US" dirty="0" err="1" smtClean="0"/>
              <a:t>alamkorpustest</a:t>
            </a:r>
            <a:r>
              <a:rPr lang="en-US" dirty="0" smtClean="0"/>
              <a:t>. </a:t>
            </a:r>
            <a:endParaRPr lang="et-EE" dirty="0" smtClean="0"/>
          </a:p>
          <a:p>
            <a:r>
              <a:rPr lang="et-EE" dirty="0" smtClean="0"/>
              <a:t>Esindavad kolme registrit – </a:t>
            </a:r>
            <a:r>
              <a:rPr lang="et-EE" b="1" dirty="0" smtClean="0"/>
              <a:t>netiregister</a:t>
            </a:r>
            <a:r>
              <a:rPr lang="et-EE" dirty="0" smtClean="0"/>
              <a:t>, </a:t>
            </a:r>
            <a:r>
              <a:rPr lang="et-EE" b="1" dirty="0" smtClean="0"/>
              <a:t>trükiregister</a:t>
            </a:r>
            <a:r>
              <a:rPr lang="et-EE" dirty="0" smtClean="0"/>
              <a:t> ja </a:t>
            </a:r>
            <a:r>
              <a:rPr lang="et-EE" b="1" dirty="0" smtClean="0"/>
              <a:t>suuline register</a:t>
            </a:r>
            <a:r>
              <a:rPr lang="et-EE" dirty="0" smtClean="0"/>
              <a:t>.</a:t>
            </a:r>
            <a:endParaRPr lang="et-EE" dirty="0"/>
          </a:p>
          <a:p>
            <a:r>
              <a:rPr lang="et-EE" dirty="0" smtClean="0"/>
              <a:t>Iga alamkorpuse suurus 500 000 tekstisõna.</a:t>
            </a:r>
          </a:p>
          <a:p>
            <a:r>
              <a:rPr lang="et-EE" dirty="0"/>
              <a:t>I</a:t>
            </a:r>
            <a:r>
              <a:rPr lang="et-EE" dirty="0" smtClean="0"/>
              <a:t>gast alamkorpusest 50 </a:t>
            </a:r>
            <a:r>
              <a:rPr lang="et-EE" i="1" dirty="0" smtClean="0"/>
              <a:t>tõesti</a:t>
            </a:r>
            <a:r>
              <a:rPr lang="et-EE" dirty="0" smtClean="0"/>
              <a:t> ja </a:t>
            </a:r>
            <a:r>
              <a:rPr lang="et-EE" i="1" dirty="0" smtClean="0"/>
              <a:t>tõepoolest</a:t>
            </a:r>
            <a:r>
              <a:rPr lang="et-EE" dirty="0" smtClean="0"/>
              <a:t> esinemist.</a:t>
            </a:r>
          </a:p>
          <a:p>
            <a:r>
              <a:rPr lang="et-EE" dirty="0" smtClean="0"/>
              <a:t>Partikli positsioon lauses/lausungis, eelnev-järgnev kontekst.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6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 smtClean="0"/>
              <a:t>Tõesti</a:t>
            </a:r>
            <a:r>
              <a:rPr lang="et-EE" b="1" dirty="0" smtClean="0"/>
              <a:t> ja </a:t>
            </a:r>
            <a:r>
              <a:rPr lang="et-EE" b="1" i="1" dirty="0" smtClean="0"/>
              <a:t>tõepoolest</a:t>
            </a:r>
            <a:r>
              <a:rPr lang="et-EE" b="1" dirty="0" smtClean="0"/>
              <a:t> sagedused korpuses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877605"/>
              </p:ext>
            </p:extLst>
          </p:nvPr>
        </p:nvGraphicFramePr>
        <p:xfrm>
          <a:off x="1294409" y="1976106"/>
          <a:ext cx="8720055" cy="405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7555">
                  <a:extLst>
                    <a:ext uri="{9D8B030D-6E8A-4147-A177-3AD203B41FA5}">
                      <a16:colId xmlns:a16="http://schemas.microsoft.com/office/drawing/2014/main" val="487557468"/>
                    </a:ext>
                  </a:extLst>
                </a:gridCol>
                <a:gridCol w="1540467">
                  <a:extLst>
                    <a:ext uri="{9D8B030D-6E8A-4147-A177-3AD203B41FA5}">
                      <a16:colId xmlns:a16="http://schemas.microsoft.com/office/drawing/2014/main" val="1053120958"/>
                    </a:ext>
                  </a:extLst>
                </a:gridCol>
                <a:gridCol w="1744011">
                  <a:extLst>
                    <a:ext uri="{9D8B030D-6E8A-4147-A177-3AD203B41FA5}">
                      <a16:colId xmlns:a16="http://schemas.microsoft.com/office/drawing/2014/main" val="2518960034"/>
                    </a:ext>
                  </a:extLst>
                </a:gridCol>
                <a:gridCol w="1744011">
                  <a:extLst>
                    <a:ext uri="{9D8B030D-6E8A-4147-A177-3AD203B41FA5}">
                      <a16:colId xmlns:a16="http://schemas.microsoft.com/office/drawing/2014/main" val="872670775"/>
                    </a:ext>
                  </a:extLst>
                </a:gridCol>
                <a:gridCol w="1744011">
                  <a:extLst>
                    <a:ext uri="{9D8B030D-6E8A-4147-A177-3AD203B41FA5}">
                      <a16:colId xmlns:a16="http://schemas.microsoft.com/office/drawing/2014/main" val="1297717722"/>
                    </a:ext>
                  </a:extLst>
                </a:gridCol>
              </a:tblGrid>
              <a:tr h="121835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i="1" dirty="0" smtClean="0"/>
                        <a:t>tõesti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i="1" dirty="0" smtClean="0"/>
                        <a:t>Tõesti</a:t>
                      </a:r>
                      <a:r>
                        <a:rPr lang="et-EE" dirty="0" smtClean="0"/>
                        <a:t> sagedus</a:t>
                      </a:r>
                    </a:p>
                    <a:p>
                      <a:r>
                        <a:rPr lang="et-EE" dirty="0" smtClean="0"/>
                        <a:t>10 000 sõne kohta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i="1" dirty="0" smtClean="0"/>
                        <a:t>tõepoolest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i="1" dirty="0" smtClean="0"/>
                        <a:t>Tõepoolest</a:t>
                      </a:r>
                      <a:r>
                        <a:rPr lang="et-EE" dirty="0" smtClean="0"/>
                        <a:t> sagedus</a:t>
                      </a:r>
                    </a:p>
                    <a:p>
                      <a:r>
                        <a:rPr lang="et-EE" dirty="0" smtClean="0"/>
                        <a:t>10 000 sõne kohta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552411"/>
                  </a:ext>
                </a:extLst>
              </a:tr>
              <a:tr h="862445">
                <a:tc>
                  <a:txBody>
                    <a:bodyPr/>
                    <a:lstStyle/>
                    <a:p>
                      <a:r>
                        <a:rPr lang="et-EE" dirty="0" smtClean="0"/>
                        <a:t>Ametlik suuline suhtlus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5,04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0,98</a:t>
                      </a:r>
                    </a:p>
                    <a:p>
                      <a:endParaRPr lang="et-EE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78247"/>
                  </a:ext>
                </a:extLst>
              </a:tr>
              <a:tr h="862445">
                <a:tc>
                  <a:txBody>
                    <a:bodyPr/>
                    <a:lstStyle/>
                    <a:p>
                      <a:r>
                        <a:rPr lang="et-EE" dirty="0" smtClean="0"/>
                        <a:t>Netikommentaarid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375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7,5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0,92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526009"/>
                  </a:ext>
                </a:extLst>
              </a:tr>
              <a:tr h="862445">
                <a:tc>
                  <a:txBody>
                    <a:bodyPr/>
                    <a:lstStyle/>
                    <a:p>
                      <a:r>
                        <a:rPr lang="et-EE" dirty="0" smtClean="0"/>
                        <a:t>Teadustekstid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0,8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694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74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 smtClean="0"/>
              <a:t>tõesti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t-EE" sz="3000" b="1" dirty="0" smtClean="0"/>
              <a:t>Sõnaveeb:</a:t>
            </a:r>
          </a:p>
          <a:p>
            <a:endParaRPr lang="et-EE" dirty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t-EE" dirty="0" smtClean="0"/>
              <a:t>. </a:t>
            </a:r>
            <a:r>
              <a:rPr lang="en-US" dirty="0" err="1" smtClean="0"/>
              <a:t>rõhumäärsõna</a:t>
            </a:r>
            <a:r>
              <a:rPr lang="et-E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suhtluses</a:t>
            </a:r>
            <a:r>
              <a:rPr lang="en-US" dirty="0" smtClean="0"/>
              <a:t> </a:t>
            </a:r>
            <a:r>
              <a:rPr lang="en-US" dirty="0" err="1"/>
              <a:t>ütlust</a:t>
            </a:r>
            <a:r>
              <a:rPr lang="en-US" dirty="0"/>
              <a:t>, </a:t>
            </a:r>
            <a:r>
              <a:rPr lang="en-US" dirty="0" err="1"/>
              <a:t>väidet</a:t>
            </a:r>
            <a:r>
              <a:rPr lang="en-US" dirty="0"/>
              <a:t> </a:t>
            </a:r>
            <a:r>
              <a:rPr lang="en-US" dirty="0" err="1" smtClean="0"/>
              <a:t>kinnitav</a:t>
            </a:r>
            <a:r>
              <a:rPr lang="et-E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sõna</a:t>
            </a:r>
            <a:r>
              <a:rPr lang="et-EE" dirty="0" smtClean="0"/>
              <a:t>na</a:t>
            </a:r>
            <a:r>
              <a:rPr lang="en-US" dirty="0" smtClean="0"/>
              <a:t>) </a:t>
            </a:r>
            <a:r>
              <a:rPr lang="en-US" dirty="0"/>
              <a:t>(</a:t>
            </a:r>
            <a:r>
              <a:rPr lang="en-US" dirty="0" err="1"/>
              <a:t>päris</a:t>
            </a:r>
            <a:r>
              <a:rPr lang="en-US" dirty="0"/>
              <a:t>) </a:t>
            </a:r>
            <a:r>
              <a:rPr lang="en-US" dirty="0" err="1"/>
              <a:t>kindlasti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Sünonüümid</a:t>
            </a:r>
            <a:r>
              <a:rPr lang="et-EE" dirty="0" smtClean="0"/>
              <a:t>: </a:t>
            </a:r>
            <a:r>
              <a:rPr lang="en-US" i="1" dirty="0" err="1" smtClean="0"/>
              <a:t>ausalt</a:t>
            </a:r>
            <a:r>
              <a:rPr lang="en-US" dirty="0" smtClean="0"/>
              <a:t>,</a:t>
            </a:r>
            <a:r>
              <a:rPr lang="et-EE" dirty="0" smtClean="0"/>
              <a:t> </a:t>
            </a:r>
            <a:r>
              <a:rPr lang="en-US" i="1" dirty="0" err="1" smtClean="0"/>
              <a:t>ausõna</a:t>
            </a:r>
            <a:r>
              <a:rPr lang="en-US" dirty="0" smtClean="0"/>
              <a:t>,</a:t>
            </a:r>
            <a:r>
              <a:rPr lang="et-EE" dirty="0" smtClean="0"/>
              <a:t> </a:t>
            </a:r>
            <a:r>
              <a:rPr lang="en-US" i="1" dirty="0" err="1" smtClean="0"/>
              <a:t>tõega</a:t>
            </a:r>
            <a:r>
              <a:rPr lang="en-US" dirty="0" smtClean="0"/>
              <a:t>,</a:t>
            </a:r>
            <a:r>
              <a:rPr lang="et-EE" dirty="0" smtClean="0"/>
              <a:t> </a:t>
            </a:r>
            <a:r>
              <a:rPr lang="en-US" i="1" dirty="0" err="1" smtClean="0"/>
              <a:t>tõejutt</a:t>
            </a:r>
            <a:r>
              <a:rPr lang="en-US" dirty="0" smtClean="0"/>
              <a:t>,</a:t>
            </a:r>
            <a:r>
              <a:rPr lang="et-EE" dirty="0" smtClean="0"/>
              <a:t> </a:t>
            </a:r>
            <a:r>
              <a:rPr lang="en-US" i="1" dirty="0" err="1" smtClean="0"/>
              <a:t>tõepoolest</a:t>
            </a:r>
            <a:r>
              <a:rPr lang="et-EE" dirty="0" smtClean="0"/>
              <a:t>…</a:t>
            </a:r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r>
              <a:rPr lang="et-EE" dirty="0"/>
              <a:t>1.1 (rõhutab hämmeldust, nõutust või imestust</a:t>
            </a:r>
            <a:r>
              <a:rPr lang="et-EE" dirty="0" smtClean="0"/>
              <a:t>)</a:t>
            </a:r>
          </a:p>
          <a:p>
            <a:pPr marL="0" indent="0">
              <a:buNone/>
            </a:pPr>
            <a:r>
              <a:rPr lang="et-EE" dirty="0" smtClean="0"/>
              <a:t>Sünonüümid: </a:t>
            </a:r>
            <a:r>
              <a:rPr lang="et-EE" i="1" dirty="0" smtClean="0"/>
              <a:t>tõega</a:t>
            </a:r>
            <a:r>
              <a:rPr lang="et-EE" dirty="0" smtClean="0"/>
              <a:t>, </a:t>
            </a:r>
            <a:r>
              <a:rPr lang="et-EE" i="1" dirty="0" smtClean="0"/>
              <a:t>tõepoolest</a:t>
            </a:r>
          </a:p>
          <a:p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2. tõeliselt</a:t>
            </a:r>
            <a:r>
              <a:rPr lang="et-EE" dirty="0"/>
              <a:t>, tegelikult, </a:t>
            </a:r>
            <a:r>
              <a:rPr lang="et-EE" dirty="0" smtClean="0"/>
              <a:t>päriselt</a:t>
            </a:r>
          </a:p>
          <a:p>
            <a:pPr marL="0" indent="0">
              <a:buNone/>
            </a:pPr>
            <a:r>
              <a:rPr lang="et-EE" dirty="0" smtClean="0"/>
              <a:t>Sünonüümid:</a:t>
            </a:r>
            <a:r>
              <a:rPr lang="et-EE" i="1" dirty="0"/>
              <a:t> </a:t>
            </a:r>
            <a:r>
              <a:rPr lang="et-EE" i="1" dirty="0" smtClean="0"/>
              <a:t>tõepoolest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87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>
                <a:solidFill>
                  <a:prstClr val="black"/>
                </a:solidFill>
              </a:rPr>
              <a:t>tõesti</a:t>
            </a:r>
            <a:r>
              <a:rPr lang="et-EE" i="1" dirty="0">
                <a:solidFill>
                  <a:prstClr val="black"/>
                </a:solidFill>
              </a:rPr>
              <a:t/>
            </a:r>
            <a:br>
              <a:rPr lang="et-EE" i="1" dirty="0">
                <a:solidFill>
                  <a:prstClr val="black"/>
                </a:solidFill>
              </a:rPr>
            </a:br>
            <a:r>
              <a:rPr lang="et-EE" sz="3200" dirty="0" smtClean="0">
                <a:solidFill>
                  <a:prstClr val="black"/>
                </a:solidFill>
              </a:rPr>
              <a:t>Suuline ametisuhtlus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Esineb enamasti lausungi keskel, kuid üksikutel juhtudel ka lausungi alguses või lõpus.</a:t>
            </a:r>
          </a:p>
          <a:p>
            <a:r>
              <a:rPr lang="et-EE" i="1" dirty="0" smtClean="0"/>
              <a:t>Tõesti</a:t>
            </a:r>
            <a:r>
              <a:rPr lang="et-EE" dirty="0" smtClean="0"/>
              <a:t> esineb tagasiviitavas rollis.</a:t>
            </a:r>
          </a:p>
          <a:p>
            <a:r>
              <a:rPr lang="et-EE" dirty="0" smtClean="0"/>
              <a:t> Varasema kinnitamine:</a:t>
            </a:r>
          </a:p>
          <a:p>
            <a:pPr marL="0" indent="0">
              <a:buNone/>
            </a:pPr>
            <a:r>
              <a:rPr lang="et-EE" dirty="0" smtClean="0"/>
              <a:t>- Kõneleja kinnitab enda öeldut, järeldus/kokkuvõte enda jutust.</a:t>
            </a:r>
          </a:p>
          <a:p>
            <a:pPr marL="0" indent="0">
              <a:buNone/>
            </a:pPr>
            <a:r>
              <a:rPr lang="et-EE" dirty="0" smtClean="0"/>
              <a:t>- B </a:t>
            </a:r>
            <a:r>
              <a:rPr lang="et-EE" dirty="0"/>
              <a:t>k</a:t>
            </a:r>
            <a:r>
              <a:rPr lang="fi-FI" dirty="0" err="1" smtClean="0"/>
              <a:t>innitab</a:t>
            </a:r>
            <a:r>
              <a:rPr lang="fi-FI" dirty="0" smtClean="0"/>
              <a:t> </a:t>
            </a:r>
            <a:r>
              <a:rPr lang="fi-FI" dirty="0"/>
              <a:t>A </a:t>
            </a:r>
            <a:r>
              <a:rPr lang="fi-FI" dirty="0" err="1"/>
              <a:t>öeldut</a:t>
            </a:r>
            <a:r>
              <a:rPr lang="fi-FI" dirty="0"/>
              <a:t> </a:t>
            </a:r>
            <a:r>
              <a:rPr lang="fi-FI" dirty="0" err="1"/>
              <a:t>olukorras</a:t>
            </a:r>
            <a:r>
              <a:rPr lang="fi-FI" dirty="0"/>
              <a:t>, </a:t>
            </a:r>
            <a:r>
              <a:rPr lang="fi-FI" dirty="0" err="1"/>
              <a:t>kus</a:t>
            </a:r>
            <a:r>
              <a:rPr lang="fi-FI" dirty="0"/>
              <a:t> B on </a:t>
            </a:r>
            <a:r>
              <a:rPr lang="fi-FI" dirty="0" err="1"/>
              <a:t>autoriteet</a:t>
            </a:r>
            <a:r>
              <a:rPr lang="fi-FI" dirty="0"/>
              <a:t> info </a:t>
            </a:r>
            <a:r>
              <a:rPr lang="fi-FI" dirty="0" err="1"/>
              <a:t>osas</a:t>
            </a:r>
            <a:r>
              <a:rPr lang="fi-FI" dirty="0" smtClean="0"/>
              <a:t>.</a:t>
            </a:r>
            <a:endParaRPr lang="et-EE" dirty="0" smtClean="0"/>
          </a:p>
          <a:p>
            <a:r>
              <a:rPr lang="et-EE" dirty="0" smtClean="0"/>
              <a:t>Esineb vabandustes.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318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/>
              <a:t>t</a:t>
            </a:r>
            <a:r>
              <a:rPr lang="et-EE" b="1" i="1" dirty="0" smtClean="0"/>
              <a:t>õesti</a:t>
            </a:r>
            <a:r>
              <a:rPr lang="et-EE" i="1" dirty="0" smtClean="0"/>
              <a:t/>
            </a:r>
            <a:br>
              <a:rPr lang="et-EE" i="1" dirty="0" smtClean="0"/>
            </a:br>
            <a:r>
              <a:rPr lang="et-EE" sz="3200" dirty="0"/>
              <a:t>S</a:t>
            </a:r>
            <a:r>
              <a:rPr lang="et-EE" sz="3200" dirty="0" smtClean="0"/>
              <a:t>uuline ametisuhtlus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01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e on se 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autolammutus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vä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02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V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jah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03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oskate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öelda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teil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Re`noodele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juppe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on=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vä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04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V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kahjuks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`ole.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05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ole 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ültse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06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V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07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oskate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öelda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kust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lähedalt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võiks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leida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08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V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oi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oska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ütelda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`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tõesti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endParaRPr lang="et-E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09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* a:hah.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selge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* no head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päeva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jätku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teile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10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V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teile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=`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11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nägemist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t-EE" dirty="0" smtClean="0">
                <a:solidFill>
                  <a:schemeClr val="accent5">
                    <a:lumMod val="75000"/>
                  </a:schemeClr>
                </a:solidFill>
              </a:rPr>
              <a:t>12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V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	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{-}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50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>
                <a:solidFill>
                  <a:prstClr val="black"/>
                </a:solidFill>
              </a:rPr>
              <a:t>tõesti</a:t>
            </a:r>
            <a:r>
              <a:rPr lang="et-EE" dirty="0">
                <a:solidFill>
                  <a:prstClr val="black"/>
                </a:solidFill>
              </a:rPr>
              <a:t/>
            </a:r>
            <a:br>
              <a:rPr lang="et-EE" dirty="0">
                <a:solidFill>
                  <a:prstClr val="black"/>
                </a:solidFill>
              </a:rPr>
            </a:br>
            <a:r>
              <a:rPr lang="et-EE" dirty="0">
                <a:solidFill>
                  <a:prstClr val="black"/>
                </a:solidFill>
              </a:rPr>
              <a:t>Netikommentaarid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err="1"/>
              <a:t>Tõesti</a:t>
            </a:r>
            <a:r>
              <a:rPr lang="en-US" dirty="0"/>
              <a:t> </a:t>
            </a:r>
            <a:r>
              <a:rPr lang="en-US" dirty="0" err="1"/>
              <a:t>esineb</a:t>
            </a:r>
            <a:r>
              <a:rPr lang="en-US" dirty="0"/>
              <a:t> </a:t>
            </a:r>
            <a:r>
              <a:rPr lang="en-US" dirty="0" err="1"/>
              <a:t>ennekõike</a:t>
            </a:r>
            <a:r>
              <a:rPr lang="en-US" dirty="0"/>
              <a:t> </a:t>
            </a:r>
            <a:r>
              <a:rPr lang="en-US" dirty="0" err="1"/>
              <a:t>lause</a:t>
            </a:r>
            <a:r>
              <a:rPr lang="en-US" dirty="0"/>
              <a:t> </a:t>
            </a:r>
            <a:r>
              <a:rPr lang="en-US" dirty="0" err="1" smtClean="0"/>
              <a:t>keskel</a:t>
            </a:r>
            <a:r>
              <a:rPr lang="et-EE" dirty="0" smtClean="0"/>
              <a:t>, harva</a:t>
            </a:r>
            <a:r>
              <a:rPr lang="en-US" dirty="0" smtClean="0"/>
              <a:t> </a:t>
            </a:r>
            <a:r>
              <a:rPr lang="en-US" dirty="0" err="1"/>
              <a:t>lause</a:t>
            </a:r>
            <a:r>
              <a:rPr lang="en-US" dirty="0"/>
              <a:t> </a:t>
            </a:r>
            <a:r>
              <a:rPr lang="en-US" dirty="0" err="1" smtClean="0"/>
              <a:t>alg</a:t>
            </a:r>
            <a:r>
              <a:rPr lang="et-EE" dirty="0" err="1" smtClean="0"/>
              <a:t>uses</a:t>
            </a:r>
            <a:r>
              <a:rPr lang="et-EE" dirty="0" smtClean="0"/>
              <a:t>.</a:t>
            </a:r>
          </a:p>
          <a:p>
            <a:r>
              <a:rPr lang="et-EE" dirty="0" smtClean="0"/>
              <a:t>Varasema kinnitamine ja rõhutamine (üldteada fakti, teise seisukoha, enda öeldu kinnitamine).</a:t>
            </a:r>
          </a:p>
          <a:p>
            <a:r>
              <a:rPr lang="et-EE" i="1" dirty="0" smtClean="0">
                <a:solidFill>
                  <a:schemeClr val="accent5">
                    <a:lumMod val="75000"/>
                  </a:schemeClr>
                </a:solidFill>
              </a:rPr>
              <a:t>Kohtusime </a:t>
            </a:r>
            <a:r>
              <a:rPr lang="et-EE" i="1" dirty="0">
                <a:solidFill>
                  <a:schemeClr val="accent5">
                    <a:lumMod val="75000"/>
                  </a:schemeClr>
                </a:solidFill>
              </a:rPr>
              <a:t>4 korda ja kõik korrad maksis tema restorani arved. </a:t>
            </a:r>
            <a:r>
              <a:rPr lang="et-EE" i="1" dirty="0" smtClean="0">
                <a:solidFill>
                  <a:schemeClr val="accent5">
                    <a:lumMod val="75000"/>
                  </a:schemeClr>
                </a:solidFill>
              </a:rPr>
              <a:t>Isegi oma </a:t>
            </a:r>
            <a:r>
              <a:rPr lang="et-EE" i="1" dirty="0">
                <a:solidFill>
                  <a:schemeClr val="accent5">
                    <a:lumMod val="75000"/>
                  </a:schemeClr>
                </a:solidFill>
              </a:rPr>
              <a:t>rahapataka võttis söögilaua ääres välja ja luges 50 </a:t>
            </a:r>
            <a:r>
              <a:rPr lang="et-EE" i="1" dirty="0" err="1">
                <a:solidFill>
                  <a:schemeClr val="accent5">
                    <a:lumMod val="75000"/>
                  </a:schemeClr>
                </a:solidFill>
              </a:rPr>
              <a:t>euroseid</a:t>
            </a:r>
            <a:r>
              <a:rPr lang="et-EE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t-EE" i="1" dirty="0" smtClean="0">
                <a:solidFill>
                  <a:schemeClr val="accent5">
                    <a:lumMod val="75000"/>
                  </a:schemeClr>
                </a:solidFill>
              </a:rPr>
              <a:t>minu </a:t>
            </a:r>
            <a:r>
              <a:rPr lang="et-EE" i="1" dirty="0">
                <a:solidFill>
                  <a:schemeClr val="accent5">
                    <a:lumMod val="75000"/>
                  </a:schemeClr>
                </a:solidFill>
              </a:rPr>
              <a:t>ees ja seda raha oli </a:t>
            </a:r>
            <a:r>
              <a:rPr lang="et-EE" b="1" i="1" dirty="0">
                <a:solidFill>
                  <a:schemeClr val="accent5">
                    <a:lumMod val="75000"/>
                  </a:schemeClr>
                </a:solidFill>
              </a:rPr>
              <a:t>tõesti</a:t>
            </a:r>
            <a:r>
              <a:rPr lang="et-EE" i="1" dirty="0">
                <a:solidFill>
                  <a:schemeClr val="accent5">
                    <a:lumMod val="75000"/>
                  </a:schemeClr>
                </a:solidFill>
              </a:rPr>
              <a:t> palju.</a:t>
            </a:r>
          </a:p>
          <a:p>
            <a:r>
              <a:rPr lang="et-EE" dirty="0" smtClean="0"/>
              <a:t>Tingimuslauses. Kui tingimus on täidetud, siis kinnitan varasemat.</a:t>
            </a:r>
          </a:p>
          <a:p>
            <a:r>
              <a:rPr lang="fi-FI" i="1" dirty="0" err="1" smtClean="0">
                <a:solidFill>
                  <a:schemeClr val="accent5">
                    <a:lumMod val="75000"/>
                  </a:schemeClr>
                </a:solidFill>
              </a:rPr>
              <a:t>Kui</a:t>
            </a:r>
            <a:r>
              <a:rPr lang="fi-FI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rahvusliku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viha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õhutamine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on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hea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, siis on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b="1" i="1" dirty="0" err="1">
                <a:solidFill>
                  <a:schemeClr val="accent5">
                    <a:lumMod val="75000"/>
                  </a:schemeClr>
                </a:solidFill>
              </a:rPr>
              <a:t>tõesti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tubli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t-EE" i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t-EE" dirty="0" smtClean="0"/>
              <a:t>Hämmingu/iroonia rõhutamine küsimuses.</a:t>
            </a:r>
          </a:p>
          <a:p>
            <a:r>
              <a:rPr lang="fi-FI" i="1" dirty="0" smtClean="0">
                <a:solidFill>
                  <a:schemeClr val="accent5">
                    <a:lumMod val="75000"/>
                  </a:schemeClr>
                </a:solidFill>
              </a:rPr>
              <a:t>Kas </a:t>
            </a:r>
            <a:r>
              <a:rPr lang="fi-FI" b="1" i="1" dirty="0" err="1">
                <a:solidFill>
                  <a:schemeClr val="accent5">
                    <a:lumMod val="75000"/>
                  </a:schemeClr>
                </a:solidFill>
              </a:rPr>
              <a:t>tõesti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on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hea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haige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olla</a:t>
            </a:r>
            <a:r>
              <a:rPr lang="fi-FI" i="1" dirty="0" smtClean="0">
                <a:solidFill>
                  <a:schemeClr val="accent5">
                    <a:lumMod val="75000"/>
                  </a:schemeClr>
                </a:solidFill>
              </a:rPr>
              <a:t>?</a:t>
            </a:r>
            <a:endParaRPr lang="et-EE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t-EE" i="1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0728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i="1" dirty="0"/>
              <a:t>t</a:t>
            </a:r>
            <a:r>
              <a:rPr lang="et-EE" b="1" i="1" dirty="0" smtClean="0"/>
              <a:t>õesti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sz="3200" dirty="0" smtClean="0"/>
              <a:t>Teadustekstid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i="1" dirty="0" smtClean="0"/>
              <a:t>Tõesti</a:t>
            </a:r>
            <a:r>
              <a:rPr lang="et-EE" dirty="0" smtClean="0"/>
              <a:t> esineb ainult lause keskel.</a:t>
            </a:r>
          </a:p>
          <a:p>
            <a:r>
              <a:rPr lang="et-EE" dirty="0" smtClean="0"/>
              <a:t>Varasema kinnitamine või rõhutamine (mingi arusaama, muust allikast pärit info kinnitamine)</a:t>
            </a:r>
          </a:p>
          <a:p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Kiriklike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rituaalide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osakaal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ühiskonnas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vastab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täpselt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Davie'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teooriale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: need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puudutavad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accent5">
                    <a:lumMod val="75000"/>
                  </a:schemeClr>
                </a:solidFill>
              </a:rPr>
              <a:t>tõesti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ligi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kolm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korda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suuremat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hulka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inimesi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kui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on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aktiivseid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accent5">
                    <a:lumMod val="75000"/>
                  </a:schemeClr>
                </a:solidFill>
              </a:rPr>
              <a:t>kristlasi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endParaRPr lang="et-EE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t-EE" dirty="0" smtClean="0"/>
              <a:t>Otsene seos eelneva tekstiga puudub:</a:t>
            </a:r>
            <a:endParaRPr lang="en-US" dirty="0"/>
          </a:p>
          <a:p>
            <a:r>
              <a:rPr lang="et-EE" i="1" dirty="0" smtClean="0">
                <a:solidFill>
                  <a:schemeClr val="accent5">
                    <a:lumMod val="75000"/>
                  </a:schemeClr>
                </a:solidFill>
              </a:rPr>
              <a:t>Lisaks </a:t>
            </a:r>
            <a:r>
              <a:rPr lang="et-EE" i="1" dirty="0">
                <a:solidFill>
                  <a:schemeClr val="accent5">
                    <a:lumMod val="75000"/>
                  </a:schemeClr>
                </a:solidFill>
              </a:rPr>
              <a:t>esines materjalis loitse, mis on pärit Potteri raamatutest ja filmidest või vähemalt nende kaudu laiemalt tuntuks saanud, samuti osutamist, et mõned Potteri raamatutes toodud loitsud </a:t>
            </a:r>
            <a:r>
              <a:rPr lang="et-EE" b="1" i="1" dirty="0" smtClean="0">
                <a:solidFill>
                  <a:schemeClr val="accent5">
                    <a:lumMod val="75000"/>
                  </a:schemeClr>
                </a:solidFill>
              </a:rPr>
              <a:t>tõesti</a:t>
            </a:r>
            <a:r>
              <a:rPr lang="et-EE" i="1" dirty="0" smtClean="0">
                <a:solidFill>
                  <a:schemeClr val="accent5">
                    <a:lumMod val="75000"/>
                  </a:schemeClr>
                </a:solidFill>
              </a:rPr>
              <a:t> toimivad.</a:t>
            </a:r>
          </a:p>
          <a:p>
            <a:r>
              <a:rPr lang="et-EE" dirty="0" smtClean="0"/>
              <a:t>Hämmingu väljendamine küsimuses.</a:t>
            </a:r>
          </a:p>
          <a:p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Kas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hääle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omanikku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on </a:t>
            </a:r>
            <a:r>
              <a:rPr lang="fi-FI" b="1" i="1" dirty="0" err="1">
                <a:solidFill>
                  <a:schemeClr val="accent5">
                    <a:lumMod val="75000"/>
                  </a:schemeClr>
                </a:solidFill>
              </a:rPr>
              <a:t>tõesti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võimatu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i="1" dirty="0" err="1">
                <a:solidFill>
                  <a:schemeClr val="accent5">
                    <a:lumMod val="75000"/>
                  </a:schemeClr>
                </a:solidFill>
              </a:rPr>
              <a:t>tuvastada</a:t>
            </a:r>
            <a:r>
              <a:rPr lang="fi-FI" i="1" dirty="0">
                <a:solidFill>
                  <a:schemeClr val="accent5">
                    <a:lumMod val="75000"/>
                  </a:schemeClr>
                </a:solidFill>
              </a:rPr>
              <a:t>?</a:t>
            </a:r>
            <a:endParaRPr lang="et-EE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t-EE" i="1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4762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2778</TotalTime>
  <Words>1175</Words>
  <Application>Microsoft Office PowerPoint</Application>
  <PresentationFormat>Widescreen</PresentationFormat>
  <Paragraphs>155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Partiklid tõesti ja tõepoolest kolmes registris</vt:lpstr>
      <vt:lpstr> Uurimisküsimused </vt:lpstr>
      <vt:lpstr>Materjal </vt:lpstr>
      <vt:lpstr>Tõesti ja tõepoolest sagedused korpuses</vt:lpstr>
      <vt:lpstr>tõesti</vt:lpstr>
      <vt:lpstr>tõesti Suuline ametisuhtlus</vt:lpstr>
      <vt:lpstr>tõesti Suuline ametisuhtlus</vt:lpstr>
      <vt:lpstr>tõesti Netikommentaarid</vt:lpstr>
      <vt:lpstr>tõesti Teadustekstid</vt:lpstr>
      <vt:lpstr>tõepoolest</vt:lpstr>
      <vt:lpstr>tõepoolest Suuline ametisuhtlus</vt:lpstr>
      <vt:lpstr>tõepoolest Suuline ametisuhtlus</vt:lpstr>
      <vt:lpstr>tõepoolest Netikommentaarid</vt:lpstr>
      <vt:lpstr>tõepoolest Netikommentaarid</vt:lpstr>
      <vt:lpstr>tõepoolest Teadustekstid</vt:lpstr>
      <vt:lpstr>Kokkuvõtteks</vt:lpstr>
      <vt:lpstr>Kokkuvõtteks</vt:lpstr>
      <vt:lpstr>Kirjandus</vt:lpstr>
      <vt:lpstr>PowerPoint Presentation</vt:lpstr>
    </vt:vector>
  </TitlesOfParts>
  <Company>Tartu Ülikool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Partiklid tõesti ja tõepoolest kolmes registris</dc:title>
  <dc:creator>Kirsi Laanesoo</dc:creator>
  <cp:lastModifiedBy>Kirsi Laanesoo</cp:lastModifiedBy>
  <cp:revision>64</cp:revision>
  <dcterms:created xsi:type="dcterms:W3CDTF">2023-04-04T13:33:51Z</dcterms:created>
  <dcterms:modified xsi:type="dcterms:W3CDTF">2023-04-24T20:24:42Z</dcterms:modified>
</cp:coreProperties>
</file>