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6" r:id="rId1"/>
    <p:sldMasterId id="2147483764" r:id="rId2"/>
    <p:sldMasterId id="2147483776" r:id="rId3"/>
  </p:sldMasterIdLst>
  <p:notesMasterIdLst>
    <p:notesMasterId r:id="rId33"/>
  </p:notesMasterIdLst>
  <p:sldIdLst>
    <p:sldId id="259" r:id="rId4"/>
    <p:sldId id="566" r:id="rId5"/>
    <p:sldId id="588" r:id="rId6"/>
    <p:sldId id="589" r:id="rId7"/>
    <p:sldId id="596" r:id="rId8"/>
    <p:sldId id="593" r:id="rId9"/>
    <p:sldId id="598" r:id="rId10"/>
    <p:sldId id="594" r:id="rId11"/>
    <p:sldId id="599" r:id="rId12"/>
    <p:sldId id="591" r:id="rId13"/>
    <p:sldId id="258" r:id="rId14"/>
    <p:sldId id="601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9" r:id="rId23"/>
    <p:sldId id="270" r:id="rId24"/>
    <p:sldId id="267" r:id="rId25"/>
    <p:sldId id="268" r:id="rId26"/>
    <p:sldId id="271" r:id="rId27"/>
    <p:sldId id="272" r:id="rId28"/>
    <p:sldId id="273" r:id="rId29"/>
    <p:sldId id="274" r:id="rId30"/>
    <p:sldId id="600" r:id="rId31"/>
    <p:sldId id="392" r:id="rId32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4A"/>
    <a:srgbClr val="C1D3DF"/>
    <a:srgbClr val="E296C1"/>
    <a:srgbClr val="D3D9E1"/>
    <a:srgbClr val="C2D82F"/>
    <a:srgbClr val="EDD2CF"/>
    <a:srgbClr val="D0E9CE"/>
    <a:srgbClr val="5A6874"/>
    <a:srgbClr val="190F33"/>
    <a:srgbClr val="0A3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DBE79-8D36-FB52-17FA-19CFDFEE1F92}" v="3" dt="2023-04-20T16:01:55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4" autoAdjust="0"/>
    <p:restoredTop sz="96270" autoAdjust="0"/>
  </p:normalViewPr>
  <p:slideViewPr>
    <p:cSldViewPr>
      <p:cViewPr varScale="1">
        <p:scale>
          <a:sx n="52" d="100"/>
          <a:sy n="52" d="100"/>
        </p:scale>
        <p:origin x="854" y="4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32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2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6" name="Google Shape;3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87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8" name="Google Shape;3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11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17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63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12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233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431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18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49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- 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AC131F-B034-AE49-9364-081F091CE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0"/>
            <a:ext cx="13106400" cy="3469125"/>
          </a:xfrm>
          <a:prstGeom prst="rect">
            <a:avLst/>
          </a:prstGeom>
        </p:spPr>
        <p:txBody>
          <a:bodyPr anchor="b"/>
          <a:lstStyle>
            <a:lvl1pPr algn="l">
              <a:defRPr sz="112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847E49B-5DD6-E141-B515-D42F8153B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447435"/>
            <a:ext cx="131064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61FC36-4D1F-8742-9500-7FF83D279477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A3349"/>
                </a:solidFill>
                <a:latin typeface="NeueHaasGroteskDisp Pro" panose="020B0504020202020204" pitchFamily="34" charset="77"/>
              </a:rPr>
              <a:t>01.01.2022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75CD0D-3741-E04D-9A57-C1F59D723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66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kahes tul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0F28F03-1E32-C548-AD96-70F569815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7010400" cy="1219199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B7826FC-A24F-834B-A812-050F4DD3324C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633D72E-28F1-B647-AC76-4440ACA85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162300"/>
            <a:ext cx="70104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046A36B9-207C-5E45-8D38-B08BD281B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8C5900B-B149-734A-A2A4-FF3F71FB0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0" y="3162300"/>
            <a:ext cx="70104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kolmes tul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B2E60AD-44FD-ED4E-8AC5-DD76CCB7F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6D7418C-6C9B-1249-8E3A-058F9E69A43E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4972A7-8ABB-AA4A-91F4-4644B7454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4489704" cy="1219199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5BF9A5F-F28A-674B-8DA3-C7589EF0B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C8E9E80-3543-9B4A-A789-5A3D1EBEDF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4096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4757E22-8DD9-5945-89ED-957F7BF47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21896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085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359F6226-9368-564F-9669-AE78793E5638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E43E552D-4E0C-F94F-B7FB-E6F149E8E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7E1C21F-1062-504C-9F70-7B8D1F990D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63200" y="2019300"/>
            <a:ext cx="6400800" cy="56388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BEB50-CF7E-C94A-B067-7A1B09943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" y="186035"/>
            <a:ext cx="8915400" cy="90722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8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DB1EB2AF-CC01-A348-99BA-A70AF02004CF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97BFE80-B50B-434D-8ED1-3C36973A8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287CFCC-7632-4840-A0C8-16B90E20C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019300"/>
            <a:ext cx="6400800" cy="56388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D17599E-28A3-FE4F-BFE4-B217610CC0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67800" y="266700"/>
            <a:ext cx="8839200" cy="8991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4908658-888D-724A-80E3-95643676A83F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7A8C1AC-EC26-4845-9E69-1899C842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B623B1-5259-7B41-8457-E2751274E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2019300"/>
            <a:ext cx="14859000" cy="27432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4247BF-E559-9A45-B853-00AFDB70B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4350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74FC6CC4-95E3-874B-B77B-139CCF3D9860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57A9C2D-48BC-DD4F-A63E-C23CF3E64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84AF8-5E51-9245-B341-FD07B585EE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6019800"/>
            <a:ext cx="16002000" cy="27432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651721F-0039-CE4B-BDAB-EA1DD5BFCA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F2E917B-0248-C443-A125-CD463880C2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+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CD39B1-9A0F-1249-A033-D4A8B7CA024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04800" y="266700"/>
            <a:ext cx="17678400" cy="8991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D9BE8-AEC1-7D44-8917-9E2044D8E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9639300"/>
            <a:ext cx="17221200" cy="309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1600">
                <a:latin typeface="NeueHaasGroteskText Pro" panose="020B0504020202020204" pitchFamily="34" charset="77"/>
              </a:defRPr>
            </a:lvl2pPr>
            <a:lvl3pPr>
              <a:defRPr sz="1600">
                <a:latin typeface="NeueHaasGroteskText Pro" panose="020B0504020202020204" pitchFamily="34" charset="77"/>
              </a:defRPr>
            </a:lvl3pPr>
            <a:lvl4pPr>
              <a:defRPr sz="1600">
                <a:latin typeface="NeueHaasGroteskText Pro" panose="020B0504020202020204" pitchFamily="34" charset="77"/>
              </a:defRPr>
            </a:lvl4pPr>
            <a:lvl5pPr marL="2743200" indent="0">
              <a:buNone/>
              <a:defRPr sz="160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SITAAT+TEK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85DE6D2-067B-FC49-A6D9-A4A82E55971C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34473FA-B3CC-454D-AC88-61477E5CC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FF6951F-AC2C-B143-B24B-DD88AAB962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4350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F198E1C-33A6-BF48-8DE2-87C46E94B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411" y="-37536"/>
            <a:ext cx="9116568" cy="5143499"/>
          </a:xfrm>
          <a:prstGeom prst="rect">
            <a:avLst/>
          </a:prstGeom>
          <a:solidFill>
            <a:srgbClr val="C1D3DF"/>
          </a:solidFill>
        </p:spPr>
        <p:txBody>
          <a:bodyPr lIns="720000" tIns="720000" rIns="720000"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D3F815-8D85-A945-9AF8-C3CD3D7360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28152"/>
            <a:ext cx="9144000" cy="5149594"/>
          </a:xfrm>
          <a:prstGeom prst="rect">
            <a:avLst/>
          </a:prstGeom>
          <a:solidFill>
            <a:srgbClr val="EDD2CF"/>
          </a:solidFill>
        </p:spPr>
        <p:txBody>
          <a:bodyPr lIns="720000" tIns="720000" rIns="720000" bIns="720000" anchor="ctr"/>
          <a:lstStyle>
            <a:lvl1pPr marL="0" indent="0" algn="ctr">
              <a:spcAft>
                <a:spcPts val="1500"/>
              </a:spcAft>
              <a:buFont typeface="Arial" panose="020B0604020202020204" pitchFamily="34" charset="0"/>
              <a:buNone/>
              <a:defRPr sz="44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268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SITAAT+TEK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85DE6D2-067B-FC49-A6D9-A4A82E55971C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34473FA-B3CC-454D-AC88-61477E5CC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872C5D-BA5C-0A4F-998F-7F63065A7A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71432" y="5147832"/>
            <a:ext cx="9116568" cy="5143499"/>
          </a:xfrm>
          <a:prstGeom prst="rect">
            <a:avLst/>
          </a:prstGeom>
          <a:solidFill>
            <a:srgbClr val="C1D3DF"/>
          </a:solidFill>
        </p:spPr>
        <p:txBody>
          <a:bodyPr lIns="720000" tIns="720000" rIns="720000"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FF6951F-AC2C-B143-B24B-DD88AAB962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" y="13716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1035ED-E448-B247-905C-8AE9CC1C2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" y="5157216"/>
            <a:ext cx="9144000" cy="5149594"/>
          </a:xfrm>
          <a:prstGeom prst="rect">
            <a:avLst/>
          </a:prstGeom>
          <a:solidFill>
            <a:srgbClr val="0A3349"/>
          </a:solidFill>
        </p:spPr>
        <p:txBody>
          <a:bodyPr lIns="720000" tIns="720000" rIns="720000" bIns="720000" anchor="ctr"/>
          <a:lstStyle>
            <a:lvl1pPr marL="0" indent="0" algn="ctr">
              <a:spcAft>
                <a:spcPts val="1500"/>
              </a:spcAft>
              <a:buFont typeface="Arial" panose="020B0604020202020204" pitchFamily="34" charset="0"/>
              <a:buNone/>
              <a:defRPr sz="4400">
                <a:solidFill>
                  <a:srgbClr val="EDD2CF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89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- osakonna lisatekst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D061FC36-4D1F-8742-9500-7FF83D279477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A3349"/>
                </a:solidFill>
              </a:rPr>
              <a:t>01.01.2022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2B353-670E-7341-A450-2CCDAB8EA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342900"/>
            <a:ext cx="11811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 spc="600">
                <a:solidFill>
                  <a:srgbClr val="D6E4F0"/>
                </a:solidFill>
                <a:latin typeface="NeueHaasGroteskDisp Pro" panose="020B0504020202020204" pitchFamily="34" charset="77"/>
                <a:cs typeface="Arial Narrow" panose="020B0604020202020204" pitchFamily="34" charset="0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</a:rPr>
              <a:t>eki.ee</a:t>
            </a:r>
            <a:endParaRPr lang="en-GB" sz="2400" dirty="0">
              <a:solidFill>
                <a:srgbClr val="0A334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33F2EC-F136-D142-B541-C44C7F538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0"/>
            <a:ext cx="13106400" cy="3469125"/>
          </a:xfrm>
          <a:prstGeom prst="rect">
            <a:avLst/>
          </a:prstGeom>
        </p:spPr>
        <p:txBody>
          <a:bodyPr anchor="b"/>
          <a:lstStyle>
            <a:lvl1pPr algn="l">
              <a:defRPr sz="112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2E6EFBE-DF65-5A45-B9C7-89C763B74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447435"/>
            <a:ext cx="90678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7F43-EF05-F449-9BFA-9A4B34C6C0F3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A3349"/>
                </a:solidFill>
              </a:rPr>
              <a:t>01.01.2022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11F3614-F8EF-AA49-87B7-BA2D2C749035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</a:rPr>
              <a:t>eki.ee</a:t>
            </a:r>
            <a:endParaRPr lang="en-GB" sz="2400" dirty="0">
              <a:solidFill>
                <a:srgbClr val="0A3349"/>
              </a:solidFill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60B94A8-A6B9-7B4B-9027-9C47508ED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738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A8979-6800-6A4D-B7C7-0B5C6E7F87BF}"/>
              </a:ext>
            </a:extLst>
          </p:cNvPr>
          <p:cNvSpPr/>
          <p:nvPr userDrawn="1"/>
        </p:nvSpPr>
        <p:spPr>
          <a:xfrm>
            <a:off x="11884200" y="190500"/>
            <a:ext cx="6251400" cy="9067800"/>
          </a:xfrm>
          <a:prstGeom prst="rect">
            <a:avLst/>
          </a:prstGeom>
          <a:solidFill>
            <a:srgbClr val="0A334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280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A5CEE-7756-2E4B-86D9-AFF006642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0" y="2019300"/>
            <a:ext cx="45720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3CEF43-D792-424B-B968-CD7EB79EE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019300"/>
            <a:ext cx="9144000" cy="56388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65CC9C7-9EB5-F442-84AB-B1E2F0399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1D879-C615-0A49-BB55-45604BB2A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3048130"/>
            <a:ext cx="729587" cy="1891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31893-384F-864E-87FA-7399BA1D8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0" y="7931607"/>
            <a:ext cx="1797957" cy="1760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CD256-AD05-2946-AD91-B4C591B1C1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0" y="7006792"/>
            <a:ext cx="1371600" cy="46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8B4F5-2E32-8D4D-B8DC-53C2F4B67C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89827" y="6293109"/>
            <a:ext cx="1217109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850811-43F6-FB4E-B072-53DF9A65FE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268200" y="2540389"/>
            <a:ext cx="107950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98908-4F4E-984A-B79E-F181D4A08C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39000" y="1088238"/>
            <a:ext cx="1026497" cy="1005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966ED-27BA-6643-B90A-17C4FCBFAC4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640318" y="8191575"/>
            <a:ext cx="608045" cy="620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1FD2C5-3C21-8C49-A71A-17083FF810C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624281" y="3048130"/>
            <a:ext cx="1244600" cy="48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BB8FB6-22DC-A84A-9E99-81D208A636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544800" y="5803900"/>
            <a:ext cx="1475144" cy="14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4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-lihtne, pealkirjaga">
  <p:cSld name="1_TEKST-lihtne, pealkirjag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14859000" y="9639300"/>
            <a:ext cx="320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</a:pPr>
            <a:r>
              <a:rPr lang="et-EE"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rPr>
              <a:t>eki.ee</a:t>
            </a:r>
            <a:endParaRPr sz="2400" b="0" i="0" u="none" strike="noStrike" cap="none">
              <a:solidFill>
                <a:srgbClr val="0A33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15559" y="114300"/>
            <a:ext cx="2343841" cy="1159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0</a:t>
            </a: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1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SITAAT-tum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FE4E29-B117-0E4C-AC34-B1AB9BC0B2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17503" y="6210301"/>
            <a:ext cx="1800000" cy="1668025"/>
            <a:chOff x="8851900" y="4565650"/>
            <a:chExt cx="1247140" cy="1155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A03F0B-8345-0049-B13A-C984C74F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E296C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56746-0C43-5943-B42B-F177850E0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E296C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D1349-9BD0-A646-BDFC-1564C15278B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4270497" y="1185287"/>
            <a:ext cx="1800000" cy="1668025"/>
            <a:chOff x="8851900" y="4565650"/>
            <a:chExt cx="1247140" cy="115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0AFBCB-7C45-4642-B582-61891355C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E296C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30BFF-E4CC-6A4C-892F-691F87ED0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E296C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12814B-684C-BA48-B607-DE508FA60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8223" y="2019300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1D0B32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BD3CFA-E5A4-A847-89B0-28D5544B34D0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1D0B32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1D0B32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5A21F5DF-A881-4742-8743-7BF336634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1D0B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029228-BA9C-304F-A6D0-54C96550A596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1D0B3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63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667A51-B1BD-0942-B7B9-8BBBA078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E296C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597BF3-23A6-F746-B03F-3E83941E8888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1D0B32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1D0B32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9BFC9E8-23BC-594A-BC8A-E15499189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D0B32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F025E17-87C6-DD43-A101-E81931D58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1D0B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3BD88-9258-2F42-BB2A-C8374C8CF3D6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1D0B3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0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58BA8A-71B5-C345-A3EB-9B07C137C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E296C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3129B8-1C71-AB46-A303-9BD479FDD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EDD2CF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F2FD396-4534-5040-A02A-9CE3DAD5EED5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EDD2CF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EDD2CF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DBECA54-7028-F94E-B5F8-CD362176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EDD2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66A6F5-7A56-364F-8D3B-AA432E92DBE5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EDD2C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F38088B-4CA6-F741-B647-EAD30D241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DD2CF">
                <a:tint val="45000"/>
                <a:satMod val="400000"/>
              </a:srgbClr>
            </a:duotone>
            <a:alphaModFix/>
          </a:blip>
          <a:stretch>
            <a:fillRect/>
          </a:stretch>
        </p:blipFill>
        <p:spPr>
          <a:xfrm>
            <a:off x="1745238" y="419100"/>
            <a:ext cx="1078523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AD9CE-1F90-FF46-8B53-42CFE3F38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DD2CF">
                <a:tint val="45000"/>
                <a:satMod val="400000"/>
              </a:srgbClr>
            </a:duotone>
            <a:alphaModFix/>
          </a:blip>
          <a:stretch>
            <a:fillRect/>
          </a:stretch>
        </p:blipFill>
        <p:spPr>
          <a:xfrm>
            <a:off x="521677" y="419100"/>
            <a:ext cx="107852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63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SITAAT-tum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12814B-684C-BA48-B607-DE508FA60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9790" y="1943107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1D0B32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BD3CFA-E5A4-A847-89B0-28D5544B34D0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1D0B32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1D0B32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5A21F5DF-A881-4742-8743-7BF336634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1D0B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029228-BA9C-304F-A6D0-54C96550A596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1D0B3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29BF18F-BF3B-6740-B3A8-4D179490C9F2}"/>
              </a:ext>
            </a:extLst>
          </p:cNvPr>
          <p:cNvGrpSpPr/>
          <p:nvPr userDrawn="1"/>
        </p:nvGrpSpPr>
        <p:grpSpPr>
          <a:xfrm>
            <a:off x="2209432" y="6290683"/>
            <a:ext cx="1820370" cy="1668023"/>
            <a:chOff x="2205154" y="6175405"/>
            <a:chExt cx="1820370" cy="16680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DCA458-2A1A-B247-885C-7C03DACBC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duotone>
                <a:prstClr val="black"/>
                <a:srgbClr val="C2D82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82348" y="6175405"/>
              <a:ext cx="843176" cy="16680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9EBA75-A338-9744-A194-503C77B09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duotone>
                <a:prstClr val="black"/>
                <a:srgbClr val="C2D82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205154" y="6175405"/>
              <a:ext cx="843176" cy="166802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D99E56-BDED-9944-9B31-AA7ED3D37C2B}"/>
              </a:ext>
            </a:extLst>
          </p:cNvPr>
          <p:cNvGrpSpPr/>
          <p:nvPr userDrawn="1"/>
        </p:nvGrpSpPr>
        <p:grpSpPr>
          <a:xfrm rot="10800000">
            <a:off x="14261332" y="1109095"/>
            <a:ext cx="1820370" cy="1668023"/>
            <a:chOff x="2205154" y="6175405"/>
            <a:chExt cx="1820370" cy="16680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CD173A5-396E-F240-ADE3-DE2FEA5F0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duotone>
                <a:prstClr val="black"/>
                <a:srgbClr val="C2D82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82348" y="6175405"/>
              <a:ext cx="843176" cy="16680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0A9ABB-39AD-AD42-8A19-06275A28B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duotone>
                <a:prstClr val="black"/>
                <a:srgbClr val="C2D82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205154" y="6175405"/>
              <a:ext cx="843176" cy="1668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068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07C0B0-1081-104C-BC8E-5C45977F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176127-5837-134B-81B6-621BC0ADB22D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04A4A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04A4A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1E1B02-D38D-5247-807B-06D867385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4A4A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8A572B7-7789-3343-B96E-3BB752AD9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95D0AF-CB8F-F046-9C7E-B1089B1E6489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004A4A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66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C9A0E0-3FF0-264F-B226-E3943599C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C2D82F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F8926C-B140-5F4C-84B7-10B9B73ED59F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E8EA9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E8EA9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115552-6902-E943-80F4-82D0F6AD2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E8EA9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ECAE1-3EB7-B040-AD88-E361834FC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E8E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723379-29BD-7541-AE15-8BE52B679F04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E8EA99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D75E2-DF00-5E42-8DBE-184D388B0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rgbClr val="E8EA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45238" y="419100"/>
            <a:ext cx="1078523" cy="213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7A504-6874-F04D-AC6D-A06B0FFE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rgbClr val="E8EA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1677" y="419100"/>
            <a:ext cx="107852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9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SITAAT-tum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12814B-684C-BA48-B607-DE508FA60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9790" y="1943107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5A6874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BD3CFA-E5A4-A847-89B0-28D5544B34D0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5A6874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5A6874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5A21F5DF-A881-4742-8743-7BF336634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5A68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029228-BA9C-304F-A6D0-54C96550A596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5A6874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29BF18F-BF3B-6740-B3A8-4D179490C9F2}"/>
              </a:ext>
            </a:extLst>
          </p:cNvPr>
          <p:cNvGrpSpPr/>
          <p:nvPr userDrawn="1"/>
        </p:nvGrpSpPr>
        <p:grpSpPr>
          <a:xfrm>
            <a:off x="2209432" y="6290683"/>
            <a:ext cx="1820370" cy="1668023"/>
            <a:chOff x="2205154" y="6175405"/>
            <a:chExt cx="1820370" cy="16680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DCA458-2A1A-B247-885C-7C03DACBC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82348" y="6175405"/>
              <a:ext cx="843176" cy="16680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9EBA75-A338-9744-A194-503C77B09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205154" y="6175405"/>
              <a:ext cx="843176" cy="166802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D99E56-BDED-9944-9B31-AA7ED3D37C2B}"/>
              </a:ext>
            </a:extLst>
          </p:cNvPr>
          <p:cNvGrpSpPr/>
          <p:nvPr userDrawn="1"/>
        </p:nvGrpSpPr>
        <p:grpSpPr>
          <a:xfrm rot="10800000">
            <a:off x="14261332" y="1109095"/>
            <a:ext cx="1820370" cy="1668023"/>
            <a:chOff x="2205154" y="6175405"/>
            <a:chExt cx="1820370" cy="16680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CD173A5-396E-F240-ADE3-DE2FEA5F0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82348" y="6175405"/>
              <a:ext cx="843176" cy="16680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0A9ABB-39AD-AD42-8A19-06275A28B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205154" y="6175405"/>
              <a:ext cx="843176" cy="1668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07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-mustr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22471-F7C1-2743-B493-0AFCCED8E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96" t="9198" r="1"/>
          <a:stretch/>
        </p:blipFill>
        <p:spPr>
          <a:xfrm>
            <a:off x="204537" y="114300"/>
            <a:ext cx="16762185" cy="93387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0EE806D-472C-604C-B919-5E2E93F17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0"/>
            <a:ext cx="13106400" cy="3469125"/>
          </a:xfrm>
          <a:prstGeom prst="rect">
            <a:avLst/>
          </a:prstGeom>
        </p:spPr>
        <p:txBody>
          <a:bodyPr anchor="b"/>
          <a:lstStyle>
            <a:lvl1pPr algn="l">
              <a:defRPr sz="112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A39523-340B-724C-995C-ED5EDF1EB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447435"/>
            <a:ext cx="90678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1076697-CBAE-774F-9AD9-46886B6A168B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A3349"/>
                </a:solidFill>
              </a:rPr>
              <a:t>01.01.2022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D4AEB47-DF47-E642-A7D2-7C7D560477DA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</a:rPr>
              <a:t>eki.ee</a:t>
            </a:r>
            <a:endParaRPr lang="en-GB" sz="2400" dirty="0">
              <a:solidFill>
                <a:srgbClr val="0A3349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18D249-A1DA-BC42-B1F9-386B628AC2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59" y="114300"/>
            <a:ext cx="2343841" cy="11590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54CDB7-99A8-7041-BBC6-F874EAA49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027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56825B-5EAD-894E-AFC6-230C5E7C3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62717E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6AD22B-4875-AD4A-969D-BAF005AAE38E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  <a:ln>
            <a:solidFill>
              <a:srgbClr val="E8EA99"/>
            </a:solidFill>
          </a:ln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62717E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62717E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4F1255-EE31-3F4B-8B2F-9D4004153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2717E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1B36AE6-0417-E142-8D5D-3A1AB463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  <a:ln>
            <a:solidFill>
              <a:srgbClr val="E8EA99"/>
            </a:solidFill>
          </a:ln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6271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EBA8AE-8FFB-B146-B5E2-923AA852CD5F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5A6874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35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115EB7-51EA-FC43-8EE2-E66C34F84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D3D9E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8188DC0-E515-4348-B400-1BA387A5DEE8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D3D9E1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D3D9E1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951272-2D77-0640-B33E-BBDCEB68F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D3D9E1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8F81225-822D-1D4D-BAC6-DE9B58135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D3D9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12CE20-1C3A-204D-9C51-10AD1C0EBB74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D3D9E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3FB9FB8-FB8F-9C45-82A8-DB9D0F0DF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rgbClr val="D3D9E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45238" y="419100"/>
            <a:ext cx="1078523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2746B-D342-C94E-AAFF-B729131E8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rgbClr val="D3D9E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1677" y="419100"/>
            <a:ext cx="107852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1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2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27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6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23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9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7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-tum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52F32B-009B-DA45-9A2F-EF9E89ED1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0"/>
            <a:ext cx="13106400" cy="3469125"/>
          </a:xfrm>
          <a:prstGeom prst="rect">
            <a:avLst/>
          </a:prstGeom>
        </p:spPr>
        <p:txBody>
          <a:bodyPr anchor="b"/>
          <a:lstStyle>
            <a:lvl1pPr algn="l">
              <a:defRPr sz="11200" b="0" i="0">
                <a:solidFill>
                  <a:srgbClr val="D6E4F0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C596B7-E44B-6245-ABB7-4600B4F79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447435"/>
            <a:ext cx="90678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0" i="0">
                <a:solidFill>
                  <a:srgbClr val="D6E4F0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C86C3A-5FC8-CB43-BDB9-7627CA48B85D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D6E4F0"/>
                </a:solidFill>
                <a:latin typeface="NeueHaasGroteskDisp Pro" panose="020B0504020202020204" pitchFamily="34" charset="77"/>
              </a:rPr>
              <a:t>01.01.2022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EE4676-A9D6-6D4C-8DD5-3D237569A995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D6E4F0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D6E4F0"/>
              </a:solidFill>
              <a:latin typeface="NeueHaasGroteskDisp Pro" panose="020B0504020202020204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EC6318-CE36-0744-8B69-3A5D29C83F7B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D6E4F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3606C71-E5DD-CC4F-ABAD-840CA6A50A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D3D9E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B80A517-877B-BB42-A774-9FD450382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342900"/>
            <a:ext cx="109728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 spc="600">
                <a:solidFill>
                  <a:srgbClr val="D6E4F0"/>
                </a:solidFill>
                <a:latin typeface="NeueHaasGroteskDisp Pro" panose="020B0504020202020204" pitchFamily="34" charset="77"/>
                <a:cs typeface="Arial Narrow" panose="020B0604020202020204" pitchFamily="34" charset="0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16FAA0-CB91-CC4E-AEFE-8617F29E5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3D9E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925800" y="306016"/>
            <a:ext cx="1981200" cy="8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57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3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22.09.2022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Keeletoimkonna koosolek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3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ITAAT-hel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090C6714-7BA1-A04E-BA08-E2629E617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FE4E29-B117-0E4C-AC34-B1AB9BC0B2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17503" y="6210301"/>
            <a:ext cx="1800000" cy="1668025"/>
            <a:chOff x="8851900" y="4565650"/>
            <a:chExt cx="1247140" cy="1155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A03F0B-8345-0049-B13A-C984C74F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56746-0C43-5943-B42B-F177850E0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D1349-9BD0-A646-BDFC-1564C15278B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3592400" y="1023883"/>
            <a:ext cx="1800000" cy="1668025"/>
            <a:chOff x="8851900" y="4565650"/>
            <a:chExt cx="1247140" cy="115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0AFBCB-7C45-4642-B582-61891355C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30BFF-E4CC-6A4C-892F-691F87ED0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71AAF750-6A95-8244-9EE6-1948DDD37F1D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15AC8A-968A-8A4C-8E63-B8D277BB2F3F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06EC9E-B6EB-2B40-91BA-6405F5758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1943108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E296C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86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-hel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090C6714-7BA1-A04E-BA08-E2629E617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FE4E29-B117-0E4C-AC34-B1AB9BC0B2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17503" y="6210301"/>
            <a:ext cx="1800000" cy="1668025"/>
            <a:chOff x="8851900" y="4565650"/>
            <a:chExt cx="1247140" cy="1155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A03F0B-8345-0049-B13A-C984C74F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56746-0C43-5943-B42B-F177850E0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D1349-9BD0-A646-BDFC-1564C15278B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3592400" y="1023883"/>
            <a:ext cx="1800000" cy="1668025"/>
            <a:chOff x="8851900" y="4565650"/>
            <a:chExt cx="1247140" cy="115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0AFBCB-7C45-4642-B582-61891355C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30BFF-E4CC-6A4C-892F-691F87ED0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71AAF750-6A95-8244-9EE6-1948DDD37F1D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15AC8A-968A-8A4C-8E63-B8D277BB2F3F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06EC9E-B6EB-2B40-91BA-6405F5758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1943108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E296C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-tum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FE4E29-B117-0E4C-AC34-B1AB9BC0B2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17503" y="6210301"/>
            <a:ext cx="1800000" cy="1668025"/>
            <a:chOff x="8851900" y="4565650"/>
            <a:chExt cx="1247140" cy="1155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A03F0B-8345-0049-B13A-C984C74F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56746-0C43-5943-B42B-F177850E0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D1349-9BD0-A646-BDFC-1564C15278B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3592400" y="1023883"/>
            <a:ext cx="1800000" cy="1668025"/>
            <a:chOff x="8851900" y="4565650"/>
            <a:chExt cx="1247140" cy="115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0AFBCB-7C45-4642-B582-61891355C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30BFF-E4CC-6A4C-892F-691F87ED0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BC4C50B-5B5D-554D-B21F-1EE9D7DAB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4A4AB6-E9D6-0140-B2CD-DD0E3B3418AE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D6E4F0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D6E4F0"/>
              </a:solidFill>
              <a:latin typeface="NeueHaasGroteskDisp Pro" panose="020B0504020202020204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B1A662-0A21-974E-AAE5-8413E3DFBEDD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D6E4F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12814B-684C-BA48-B607-DE508FA60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1943108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E296C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0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- 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AC131F-B034-AE49-9364-081F091CE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31064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50952-E316-444E-80C6-E9C5F80BE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E9E31-87CB-FB48-B1AE-BB5032BD2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453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lihtne,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AC131F-B034-AE49-9364-081F091CE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D2619-73BD-B542-9FB1-15A8C11B6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59" y="114300"/>
            <a:ext cx="2343841" cy="115904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B8F2EB-90E9-174D-A159-80F87F6F8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7F07102-D047-F54C-AE97-DA29B4E3D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35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D2619-73BD-B542-9FB1-15A8C11B6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59" y="114300"/>
            <a:ext cx="2343841" cy="115904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B8F2EB-90E9-174D-A159-80F87F6F8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1714500"/>
            <a:ext cx="15163800" cy="739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150735C-E7CF-B243-BBF4-23B50F58B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814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A198B-E900-2F49-BD6A-A3EA204FC350}"/>
              </a:ext>
            </a:extLst>
          </p:cNvPr>
          <p:cNvGrpSpPr/>
          <p:nvPr userDrawn="1"/>
        </p:nvGrpSpPr>
        <p:grpSpPr>
          <a:xfrm>
            <a:off x="539750" y="419100"/>
            <a:ext cx="2273300" cy="2106622"/>
            <a:chOff x="8851900" y="4565650"/>
            <a:chExt cx="1247140" cy="11557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B9756D-1917-D747-9695-81F701212E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534A86-E4D3-3A4D-971E-E87AD3E5D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4E1BA2-DBA7-9548-B9B7-53777D650D5C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F2CAA7F-33BA-1643-B5E7-131A162AF65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59" y="114300"/>
            <a:ext cx="2343841" cy="11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7" r:id="rId2"/>
    <p:sldLayoutId id="2147483699" r:id="rId3"/>
    <p:sldLayoutId id="2147483754" r:id="rId4"/>
    <p:sldLayoutId id="2147483663" r:id="rId5"/>
    <p:sldLayoutId id="2147483758" r:id="rId6"/>
    <p:sldLayoutId id="2147483759" r:id="rId7"/>
    <p:sldLayoutId id="2147483761" r:id="rId8"/>
    <p:sldLayoutId id="2147483760" r:id="rId9"/>
    <p:sldLayoutId id="2147483668" r:id="rId10"/>
    <p:sldLayoutId id="2147483753" r:id="rId11"/>
    <p:sldLayoutId id="2147483755" r:id="rId12"/>
    <p:sldLayoutId id="2147483670" r:id="rId13"/>
    <p:sldLayoutId id="2147483671" r:id="rId14"/>
    <p:sldLayoutId id="2147483695" r:id="rId15"/>
    <p:sldLayoutId id="2147483664" r:id="rId16"/>
    <p:sldLayoutId id="2147483680" r:id="rId17"/>
    <p:sldLayoutId id="2147483756" r:id="rId18"/>
    <p:sldLayoutId id="2147483762" r:id="rId19"/>
    <p:sldLayoutId id="2147483697" r:id="rId20"/>
    <p:sldLayoutId id="2147483698" r:id="rId21"/>
    <p:sldLayoutId id="2147483790" r:id="rId22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3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B2D38-6B28-3D41-B9E7-63CD2280CA3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521677" y="419100"/>
            <a:ext cx="1078523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9271B-1C55-BA4D-8C8E-FFF80A67FC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1745238" y="419100"/>
            <a:ext cx="107852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2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5" r:id="rId2"/>
    <p:sldLayoutId id="2147483766" r:id="rId3"/>
    <p:sldLayoutId id="2147483773" r:id="rId4"/>
    <p:sldLayoutId id="2147483767" r:id="rId5"/>
    <p:sldLayoutId id="2147483768" r:id="rId6"/>
    <p:sldLayoutId id="2147483774" r:id="rId7"/>
    <p:sldLayoutId id="2147483770" r:id="rId8"/>
    <p:sldLayoutId id="214748377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/>
              <a:t>22.09.2022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Keeletoimkonna koosolek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ut.ee/bitstream/handle/10062/42158/hennoste_eesti_oc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a.digar.ee/?a=d&amp;d=eestipostimees18850821.2.2&amp;srpos=2&amp;e=--1870---1900--et-25--1--txt-txIN%7ctxTI%7ctxAU%7ctxTA-kirjakeel------------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ea.digar.ee/?a=d&amp;d=pernopostimees18800321.2.4&amp;srpos=9&amp;e=--1870---1900--et-25--1--txt-txIN%7ctxTI%7ctxAU%7ctxTA-kirjakeel------------" TargetMode="External"/><Relationship Id="rId4" Type="http://schemas.openxmlformats.org/officeDocument/2006/relationships/hyperlink" Target="https://dea.digar.ee/?a=d&amp;d=eestipostimees18791227.2.5&amp;srpos=30&amp;e=--1870---1900--et-25--26--txt-txIN%7ctxTI%7ctxAU%7ctxTA-kirjakeel------------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a.digar.ee/?a=d&amp;d=postimeesew18860531.2.2&amp;srpos=88&amp;e=--1870---1900--et-25--76--txt-txIN%7ctxTI%7ctxAU%7ctxTA-kirjakeel------------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ea.digar.ee/?a=d&amp;d=eestisona19431105.2.35&amp;srpos=13&amp;e=--1940---1949--et-25--1--txt-txIN%7ctxTI%7ctxAU%7ctxTA-kirjakeel------------" TargetMode="External"/><Relationship Id="rId4" Type="http://schemas.openxmlformats.org/officeDocument/2006/relationships/hyperlink" Target="https://dea.digar.ee/?a=d&amp;d=postimeesew19031009.2.17&amp;srpos=29&amp;e=--1901---1910--et-25--26--txt-txIN%7ctxTI%7ctxAU%7ctxTA-kirjakeel------------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a.digar.ee/?a=d&amp;d=postimeesew19371113.2.51&amp;srpos=193&amp;e=--1930---1939--et-25--176--txt-txIN%7ctxTI%7ctxAU%7ctxTA-kirjakeel------------" TargetMode="External"/><Relationship Id="rId7" Type="http://schemas.openxmlformats.org/officeDocument/2006/relationships/hyperlink" Target="https://dea.digar.ee/?a=d&amp;d=wabamaa19340621.1.5&amp;srpos=205&amp;e=--1930---1939--et-25--201--txt-txIN%7ctxTI%7ctxAU%7ctxTA-kirjakeel------------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ea.digar.ee/?a=d&amp;d=omamaa19350508.1.3&amp;srpos=167&amp;e=--1930---1939--et-25--151--txt-txIN%7ctxTI%7ctxAU%7ctxTA-kirjakeel------------" TargetMode="External"/><Relationship Id="rId5" Type="http://schemas.openxmlformats.org/officeDocument/2006/relationships/hyperlink" Target="https://dea.digar.ee/?a=d&amp;d=paevalehtew19190620.2.3&amp;srpos=72&amp;e=--1911---1919--et-25--51--txt-txIN%7ctxTI%7ctxAU%7ctxTA-kirjakeel------------" TargetMode="External"/><Relationship Id="rId4" Type="http://schemas.openxmlformats.org/officeDocument/2006/relationships/hyperlink" Target="https://dea.digar.ee/?a=d&amp;d=postimeesew19130712.2.19&amp;srpos=63&amp;e=--1911---1919--et-25--51--txt-txIN%7ctxTI%7ctxAU%7ctxTA-kirjakeel------------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a.digar.ee/?a=d&amp;d=paevalehtew19371115.2.5&amp;srpos=5&amp;e=--1930---1939--et-25--1--txt-txIN%7ctxTI%7ctxAU%7ctxTA-kirjakeel------------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ea.digar.ee/?a=d&amp;d=postimeesew19221230.2.12&amp;srpos=69&amp;e=--1920---1929--et-25--51--txt-txIN%7ctxTI%7ctxAU%7ctxTA-kirjakeel------------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a.digar.ee/?a=d&amp;d=valiseesti19490130.1.6&amp;srpos=36&amp;e=--1940---1949--et-25--26--txt-txIN%7ctxTI%7ctxAU%7ctxTA-kirjakeel------------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a.digar.ee/?a=d&amp;d=postimeesew19320521.2.47&amp;srpos=157&amp;e=--1930---1939--et-25--151--txt-txIN%7ctxTI%7ctxAU%7ctxTA-kirjakeel------------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ea.digar.ee/?a=d&amp;d=paevalehtew19370301.2.34&amp;srpos=85&amp;e=--1930---1939--et-25--76--txt-txIN%7ctxTI%7ctxAU%7ctxTA-kirjakeel------------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ea.digar.ee/?a=d&amp;d=paevalehtew19301112.2.28.1&amp;srpos=13&amp;e=--1930---1939--et-25--1--txt-txIN%7ctxTI%7ctxAU%7ctxTA-kirjakeel------------" TargetMode="External"/><Relationship Id="rId13" Type="http://schemas.openxmlformats.org/officeDocument/2006/relationships/hyperlink" Target="https://dea.digar.ee/?a=d&amp;d=eestisona19431105.2.35&amp;srpos=13&amp;e=--1940---1949--et-25--1--txt-txIN%7ctxTI%7ctxAU%7ctxTA-kirjakeel------------" TargetMode="External"/><Relationship Id="rId3" Type="http://schemas.openxmlformats.org/officeDocument/2006/relationships/hyperlink" Target="https://dea.digar.ee/?a=d&amp;d=tallinnateataja19191011.2.42&amp;srpos=32&amp;e=--1911---1919--et-25--26--txt-txIN%7ctxTI%7ctxAU%7ctxTA-kirjakeel------------" TargetMode="External"/><Relationship Id="rId7" Type="http://schemas.openxmlformats.org/officeDocument/2006/relationships/hyperlink" Target="https://dea.digar.ee/?a=d&amp;d=postimeesew19271101.2.33&amp;srpos=1&amp;e=--1920---1929--et-25--1--txt-txIN%7ctxTI%7ctxAU%7ctxTA-kirjakeel------------" TargetMode="External"/><Relationship Id="rId12" Type="http://schemas.openxmlformats.org/officeDocument/2006/relationships/hyperlink" Target="https://dea.digar.ee/?a=d&amp;d=uudisleht19390814.1.8&amp;srpos=146&amp;e=--1930---1939--et-25--126--txt-txIN%7ctxTI%7ctxAU%7ctxTA-kirjakeel------------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ea.digar.ee/?a=d&amp;d=kaja19250312-1.2.38&amp;srpos=19&amp;e=--1920---1929--et-25--1--txt-txIN%7ctxTI%7ctxAU%7ctxTA-kirjakeel------------" TargetMode="External"/><Relationship Id="rId11" Type="http://schemas.openxmlformats.org/officeDocument/2006/relationships/hyperlink" Target="https://dea.digar.ee/?a=d&amp;d=paevalehtew19360519.2.20&amp;srpos=43&amp;e=--1930---1939--et-25--26--txt-txIN%7ctxTI%7ctxAU%7ctxTA-kirjakeel------------" TargetMode="External"/><Relationship Id="rId5" Type="http://schemas.openxmlformats.org/officeDocument/2006/relationships/hyperlink" Target="https://dea.digar.ee/?a=d&amp;d=postimeesew19210530.2.22&amp;srpos=74&amp;e=--1920---1929--et-25--51--txt-txIN%7ctxTI%7ctxAU%7ctxTA-kirjakeel------------" TargetMode="External"/><Relationship Id="rId10" Type="http://schemas.openxmlformats.org/officeDocument/2006/relationships/hyperlink" Target="https://dea.digar.ee/?a=d&amp;d=postimeesew19350910.2.46&amp;srpos=90&amp;e=--1930---1939--et-25--76--txt-txIN%7ctxTI%7ctxAU%7ctxTA-kirjakeel------------" TargetMode="External"/><Relationship Id="rId4" Type="http://schemas.openxmlformats.org/officeDocument/2006/relationships/hyperlink" Target="https://dea.digar.ee/?a=d&amp;d=saaremaa19210209.1.3&amp;srpos=199&amp;e=--1920---1929--et-25--176--txt-txIN%7ctxTI%7ctxAU%7ctxTA-kirjakeel------------" TargetMode="External"/><Relationship Id="rId9" Type="http://schemas.openxmlformats.org/officeDocument/2006/relationships/hyperlink" Target="https://dea.digar.ee/?a=d&amp;d=sonapiltmeiemaali19320522.1.2&amp;srpos=135&amp;e=--1930---1939--et-25--126--txt-txIN%7ctxTI%7ctxAU%7ctxTA-kirjakeel-----------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1668">
            <a:off x="484900" y="8692612"/>
            <a:ext cx="17318200" cy="0"/>
          </a:xfrm>
          <a:prstGeom prst="line">
            <a:avLst/>
          </a:prstGeom>
          <a:ln w="38100" cap="rnd">
            <a:solidFill>
              <a:srgbClr val="004A4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28874" y="644131"/>
            <a:ext cx="3074241" cy="15202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34922" y="8951607"/>
            <a:ext cx="469441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000">
                <a:solidFill>
                  <a:srgbClr val="004A4B"/>
                </a:solidFill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t-EE" sz="3000" b="0" i="0" u="none" strike="noStrike" kern="1200" cap="none" spc="0" normalizeH="0" baseline="0" noProof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aprill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</a:t>
            </a:r>
            <a:r>
              <a:rPr kumimoji="0" lang="et-EE" sz="3000" b="0" i="0" u="none" strike="noStrike" kern="1200" cap="none" spc="0" normalizeH="0" baseline="0" noProof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A4B"/>
              </a:solidFill>
              <a:effectLst/>
              <a:uLnTx/>
              <a:uFillTx/>
              <a:latin typeface="Neue Haas Grotesk Tex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94796" y="8961132"/>
            <a:ext cx="4694411" cy="556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Display Pro 2"/>
                <a:ea typeface="+mn-ea"/>
                <a:cs typeface="+mn-cs"/>
              </a:rPr>
              <a:t>eki.ee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217D52D-0A5B-49C3-9B90-F6E8A5E5508D}"/>
              </a:ext>
            </a:extLst>
          </p:cNvPr>
          <p:cNvSpPr txBox="1"/>
          <p:nvPr/>
        </p:nvSpPr>
        <p:spPr>
          <a:xfrm>
            <a:off x="1834922" y="2217676"/>
            <a:ext cx="13633678" cy="1956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 err="1">
                <a:solidFill>
                  <a:srgbClr val="004A4B"/>
                </a:solidFill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KirjakeelEST</a:t>
            </a:r>
            <a:endParaRPr lang="fi-FI" sz="7200" b="1" dirty="0">
              <a:solidFill>
                <a:srgbClr val="004A4B"/>
              </a:solidFill>
              <a:latin typeface="Neue Haas Grotesk Tex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t-EE" sz="3800" dirty="0">
                <a:solidFill>
                  <a:srgbClr val="004A4B"/>
                </a:solidFill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ERÜ kevadkonverents</a:t>
            </a:r>
            <a:endParaRPr lang="fi-FI" sz="3800" dirty="0">
              <a:solidFill>
                <a:srgbClr val="004A4B"/>
              </a:solidFill>
              <a:latin typeface="Neue Haas Grotesk Tex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0FCA8666-6469-44FD-836B-F1FC7696ADE6}"/>
              </a:ext>
            </a:extLst>
          </p:cNvPr>
          <p:cNvSpPr txBox="1"/>
          <p:nvPr/>
        </p:nvSpPr>
        <p:spPr>
          <a:xfrm>
            <a:off x="1834922" y="6200100"/>
            <a:ext cx="1180487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Margit Langemets</a:t>
            </a:r>
            <a:r>
              <a:rPr kumimoji="0" lang="et-EE" sz="3800" b="1" i="0" u="none" strike="noStrike" kern="1200" cap="none" spc="0" normalizeH="0" baseline="0" noProof="0" dirty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t-EE" sz="3800" b="0" i="0" u="none" strike="noStrike" kern="1200" cap="none" spc="0" normalizeH="0" baseline="0" noProof="0" dirty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(EKI)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t-EE" sz="3800" b="1" i="0" u="none" strike="noStrike" kern="1200" cap="none" spc="0" normalizeH="0" baseline="0" noProof="0" dirty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Lydia Risberg </a:t>
            </a:r>
            <a:r>
              <a:rPr kumimoji="0" lang="et-EE" sz="3800" b="0" i="0" u="none" strike="noStrike" kern="1200" cap="none" spc="0" normalizeH="0" baseline="0" noProof="0" dirty="0">
                <a:ln>
                  <a:noFill/>
                </a:ln>
                <a:solidFill>
                  <a:srgbClr val="004A4B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(EKI, TÜ)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4A4B"/>
              </a:solidFill>
              <a:effectLst/>
              <a:uLnTx/>
              <a:uFillTx/>
              <a:latin typeface="Neue Haas Grotesk Tex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1BAD6-ADA5-434F-A304-2AC0EBF41174}"/>
              </a:ext>
            </a:extLst>
          </p:cNvPr>
          <p:cNvSpPr txBox="1"/>
          <p:nvPr/>
        </p:nvSpPr>
        <p:spPr>
          <a:xfrm>
            <a:off x="1834922" y="7443416"/>
            <a:ext cx="9595078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208" normalizeH="0" baseline="0" noProof="0" dirty="0">
                <a:ln>
                  <a:noFill/>
                </a:ln>
                <a:solidFill>
                  <a:srgbClr val="004A4A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margit.langemets@eki.ee</a:t>
            </a:r>
            <a:r>
              <a:rPr kumimoji="0" lang="et-EE" sz="2600" b="0" i="0" u="none" strike="noStrike" kern="1200" cap="none" spc="208" normalizeH="0" baseline="0" noProof="0" dirty="0">
                <a:ln>
                  <a:noFill/>
                </a:ln>
                <a:solidFill>
                  <a:srgbClr val="004A4A"/>
                </a:solidFill>
                <a:effectLst/>
                <a:uLnTx/>
                <a:uFillTx/>
                <a:latin typeface="Neue Haas Grotesk Tex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lydia.risberg@eki.ee</a:t>
            </a:r>
            <a:endParaRPr kumimoji="0" lang="en-US" sz="2600" b="0" i="0" u="none" strike="noStrike" kern="1200" cap="none" spc="208" normalizeH="0" baseline="0" noProof="0" dirty="0">
              <a:ln>
                <a:noFill/>
              </a:ln>
              <a:solidFill>
                <a:srgbClr val="004A4A"/>
              </a:solidFill>
              <a:effectLst/>
              <a:uLnTx/>
              <a:uFillTx/>
              <a:latin typeface="Neue Haas Grotesk Tex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3792200" cy="2209800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Kas </a:t>
            </a:r>
            <a:r>
              <a:rPr lang="et-EE" b="1" i="1" dirty="0">
                <a:latin typeface="Arial" panose="020B0604020202020204" pitchFamily="34" charset="0"/>
              </a:rPr>
              <a:t>kirjakeel</a:t>
            </a:r>
            <a:r>
              <a:rPr lang="et-EE" b="1" dirty="0">
                <a:latin typeface="Arial" panose="020B0604020202020204" pitchFamily="34" charset="0"/>
              </a:rPr>
              <a:t> on kõikidel </a:t>
            </a:r>
            <a:r>
              <a:rPr lang="et-EE" b="1" dirty="0">
                <a:solidFill>
                  <a:srgbClr val="C00000"/>
                </a:solidFill>
                <a:latin typeface="Arial" panose="020B0604020202020204" pitchFamily="34" charset="0"/>
              </a:rPr>
              <a:t>üks</a:t>
            </a:r>
            <a:r>
              <a:rPr lang="et-EE" b="1" dirty="0">
                <a:latin typeface="Arial" panose="020B0604020202020204" pitchFamily="34" charset="0"/>
              </a:rPr>
              <a:t>?</a:t>
            </a:r>
            <a:br>
              <a:rPr lang="et-EE" b="1" dirty="0">
                <a:latin typeface="Arial" panose="020B0604020202020204" pitchFamily="34" charset="0"/>
              </a:rPr>
            </a:br>
            <a:r>
              <a:rPr lang="et-EE" sz="4400" i="1" dirty="0">
                <a:latin typeface="Arial" panose="020B0604020202020204" pitchFamily="34" charset="0"/>
              </a:rPr>
              <a:t>vahekokkuvõte</a:t>
            </a:r>
            <a:endParaRPr lang="et-EE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i kohatäide 4">
            <a:extLst>
              <a:ext uri="{FF2B5EF4-FFF2-40B4-BE49-F238E27FC236}">
                <a16:creationId xmlns:a16="http://schemas.microsoft.com/office/drawing/2014/main" id="{D81CC5E7-5034-7828-7E2A-05D130643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2705100"/>
            <a:ext cx="17754600" cy="6400800"/>
          </a:xfrm>
        </p:spPr>
        <p:txBody>
          <a:bodyPr/>
          <a:lstStyle/>
          <a:p>
            <a:pPr algn="ctr"/>
            <a:r>
              <a:rPr lang="et-EE" sz="2400" i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kirjutatud keel, normitud keel, </a:t>
            </a:r>
            <a:r>
              <a:rPr lang="et-EE" sz="2400" i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ühiskeel</a:t>
            </a:r>
            <a:r>
              <a:rPr lang="et-EE" sz="2400" i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vastandina murretele</a:t>
            </a:r>
            <a:r>
              <a:rPr lang="et-EE" sz="2400" i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õpitud </a:t>
            </a:r>
            <a:r>
              <a:rPr lang="et-EE" sz="2400" i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keel vastandina kõnekeelele, eesti keel üldiselt jm</a:t>
            </a:r>
          </a:p>
          <a:p>
            <a:pPr algn="ctr"/>
            <a:endParaRPr lang="et-EE" sz="2000" dirty="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„Eesti keeleteaduses on termin </a:t>
            </a:r>
            <a:r>
              <a:rPr lang="et-EE" sz="3600" b="1" i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[kirjakeel]</a:t>
            </a:r>
            <a: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olnud kaua kasutusel,</a:t>
            </a:r>
            <a:b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kuid lihtsalt mõistena, mida pruugitakse,</a:t>
            </a:r>
            <a:b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ilma et sellel oleks kuigivõrd konkreetset kohalikku sisu.“</a:t>
            </a:r>
            <a:b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(Hennoste </a:t>
            </a: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2000</a:t>
            </a: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12; originaalis </a:t>
            </a:r>
            <a:r>
              <a:rPr lang="et-EE" sz="3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sotsiolekt</a:t>
            </a: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t-EE" sz="3600" b="1" dirty="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Kirjakeel on</a:t>
            </a:r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kõikidel </a:t>
            </a:r>
            <a:r>
              <a:rPr lang="et-E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kaks</a:t>
            </a:r>
            <a:endParaRPr lang="et-EE" sz="3600" dirty="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või </a:t>
            </a:r>
            <a:r>
              <a:rPr lang="et-E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</a:t>
            </a:r>
          </a:p>
          <a:p>
            <a:pPr algn="ctr"/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või </a:t>
            </a:r>
            <a:r>
              <a:rPr lang="et-E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neli</a:t>
            </a:r>
          </a:p>
          <a:p>
            <a:pPr algn="ctr"/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või … jne.</a:t>
            </a:r>
          </a:p>
        </p:txBody>
      </p:sp>
    </p:spTree>
    <p:extLst>
      <p:ext uri="{BB962C8B-B14F-4D97-AF65-F5344CB8AC3E}">
        <p14:creationId xmlns:p14="http://schemas.microsoft.com/office/powerpoint/2010/main" val="13111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"/>
          <p:cNvSpPr txBox="1">
            <a:spLocks noGrp="1"/>
          </p:cNvSpPr>
          <p:nvPr>
            <p:ph type="ctrTitle"/>
          </p:nvPr>
        </p:nvSpPr>
        <p:spPr>
          <a:xfrm>
            <a:off x="1828801" y="1703505"/>
            <a:ext cx="156972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 sz="7200" b="1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  <a:t>Kirjakeel on</a:t>
            </a:r>
            <a:r>
              <a:rPr lang="et-EE" sz="7200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7200" b="1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  <a:t>kõikidel </a:t>
            </a:r>
            <a:r>
              <a:rPr lang="et-EE" sz="7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kaks:</a:t>
            </a:r>
            <a:br>
              <a:rPr lang="et-EE" sz="7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t-EE" i="1"/>
              <a:t>ühiskeel</a:t>
            </a:r>
            <a:r>
              <a:rPr lang="et-EE"/>
              <a:t>, </a:t>
            </a:r>
            <a:r>
              <a:rPr lang="et-EE" i="1"/>
              <a:t>standardkeel</a:t>
            </a:r>
            <a:r>
              <a:rPr lang="et-EE"/>
              <a:t> </a:t>
            </a:r>
            <a:r>
              <a:rPr lang="et-EE" sz="4800"/>
              <a:t>(sõnastikes)</a:t>
            </a:r>
            <a:endParaRPr sz="4800"/>
          </a:p>
        </p:txBody>
      </p:sp>
      <p:sp>
        <p:nvSpPr>
          <p:cNvPr id="264" name="Google Shape;264;p3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 b="0" i="0" u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 b="0" i="0" u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65" name="Google Shape;265;p3"/>
          <p:cNvGraphicFramePr/>
          <p:nvPr>
            <p:extLst>
              <p:ext uri="{D42A27DB-BD31-4B8C-83A1-F6EECF244321}">
                <p14:modId xmlns:p14="http://schemas.microsoft.com/office/powerpoint/2010/main" val="397353325"/>
              </p:ext>
            </p:extLst>
          </p:nvPr>
        </p:nvGraphicFramePr>
        <p:xfrm>
          <a:off x="1447800" y="3284220"/>
          <a:ext cx="15925800" cy="56693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ühiskeel (= </a:t>
                      </a: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kirjakeel</a:t>
                      </a: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 1)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standardkeel = normikirjakeel = normikeel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(= kirjakeel 2)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EKI ühend-sõnastik</a:t>
                      </a:r>
                      <a:br>
                        <a:rPr lang="et-EE" sz="27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t-EE" sz="27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 ÕS 2025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ühtne, suhtluses, kirjanduses, ajakirjanduses ja mujal kõnes ja kirjas avalikult kasutatav keel</a:t>
                      </a:r>
                      <a:endParaRPr sz="2000" b="0" i="0">
                        <a:solidFill>
                          <a:srgbClr val="33333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ühtne, korrastatud keelekuju, mida kasutatakse eeskätt ameti- ja halduskeeles kirjas ja kõnes (hrl vastandudes normimata keelele)</a:t>
                      </a:r>
                      <a:endParaRPr sz="2000" b="0" i="0">
                        <a:solidFill>
                          <a:srgbClr val="33333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ÕS 2018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Verdana"/>
                        <a:buNone/>
                      </a:pPr>
                      <a:r>
                        <a:rPr lang="et-EE" sz="2000" b="0" i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ühiskeel</a:t>
                      </a:r>
                      <a:br>
                        <a:rPr lang="et-EE" sz="2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t-EE" sz="2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kirjakeelelähedane üldrahvalik kõnekeel</a:t>
                      </a:r>
                      <a:endParaRPr sz="24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Verdana"/>
                        <a:buNone/>
                      </a:pPr>
                      <a:r>
                        <a:rPr lang="et-EE" sz="2000" b="0" i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kirjakeel</a:t>
                      </a:r>
                      <a:br>
                        <a:rPr lang="et-EE" sz="2400" b="0" i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t-EE" sz="2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keele ühtseim kuju; kirjutatud tekstide keel</a:t>
                      </a:r>
                      <a:endParaRPr sz="24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Arial"/>
                        <a:buNone/>
                      </a:pPr>
                      <a:r>
                        <a:rPr lang="et-EE" sz="2400" b="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- seletust pole antud</a:t>
                      </a:r>
                      <a:br>
                        <a:rPr lang="et-EE" sz="2400" b="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</a:br>
                      <a:endParaRPr sz="2400" b="0" i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Verdana"/>
                        <a:buNone/>
                      </a:pPr>
                      <a:r>
                        <a:rPr lang="et-EE" sz="2400" b="0" i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- </a:t>
                      </a:r>
                      <a:r>
                        <a:rPr lang="et-EE" sz="2400" b="1" i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standardkeel</a:t>
                      </a:r>
                      <a:r>
                        <a:rPr lang="et-EE" sz="2400" b="0" i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 ÕS-is alates 2006 (</a:t>
                      </a:r>
                      <a:r>
                        <a:rPr lang="et-EE" sz="2400" b="0" 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sub</a:t>
                      </a:r>
                      <a:r>
                        <a:rPr lang="et-EE" sz="2400" b="0" i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 </a:t>
                      </a:r>
                      <a:r>
                        <a:rPr lang="et-EE" sz="2400" b="1" i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standard+</a:t>
                      </a:r>
                      <a:r>
                        <a:rPr lang="et-EE" sz="2400" b="0" i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)</a:t>
                      </a:r>
                      <a:endParaRPr sz="24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"/>
                        <a:buNone/>
                      </a:pPr>
                      <a:endParaRPr sz="2400" b="0" i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Verdana"/>
                        <a:buNone/>
                      </a:pPr>
                      <a:r>
                        <a:rPr lang="et-EE" sz="2400" b="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- puuduvad: </a:t>
                      </a:r>
                      <a:r>
                        <a:rPr lang="et-EE" sz="2400" b="1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normikirjakeel</a:t>
                      </a:r>
                      <a:r>
                        <a:rPr lang="et-EE" sz="2400" b="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 ja </a:t>
                      </a:r>
                      <a:r>
                        <a:rPr lang="et-EE" sz="2400" b="1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normikeel</a:t>
                      </a:r>
                      <a:endParaRPr sz="2400" b="0" i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Kielitoimiston ohjepankki</a:t>
                      </a:r>
                      <a:endParaRPr sz="27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 b="0" i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yleiskieli</a:t>
                      </a:r>
                      <a:r>
                        <a:rPr lang="et-EE" sz="2400" b="0" i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</a:t>
                      </a:r>
                      <a:r>
                        <a:rPr lang="et-EE" sz="2400" b="0" i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eli</a:t>
                      </a:r>
                      <a:r>
                        <a:rPr lang="et-EE" sz="2400" b="0" i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t-EE" sz="2400" b="0" i="1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kirjakieli</a:t>
                      </a:r>
                      <a:r>
                        <a:rPr lang="et-EE" sz="2400" b="0" i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2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"/>
                        <a:buNone/>
                      </a:pPr>
                      <a:endParaRPr sz="2000" b="0" i="0">
                        <a:solidFill>
                          <a:srgbClr val="33333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60;p14">
            <a:extLst>
              <a:ext uri="{FF2B5EF4-FFF2-40B4-BE49-F238E27FC236}">
                <a16:creationId xmlns:a16="http://schemas.microsoft.com/office/drawing/2014/main" id="{1EDDBE91-478F-9173-34B1-1B1F5418C506}"/>
              </a:ext>
            </a:extLst>
          </p:cNvPr>
          <p:cNvSpPr/>
          <p:nvPr/>
        </p:nvSpPr>
        <p:spPr>
          <a:xfrm>
            <a:off x="3886200" y="6057900"/>
            <a:ext cx="3200400" cy="457200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>
            <a:spLocks noGrp="1"/>
          </p:cNvSpPr>
          <p:nvPr>
            <p:ph type="ctrTitle"/>
          </p:nvPr>
        </p:nvSpPr>
        <p:spPr>
          <a:xfrm>
            <a:off x="1828800" y="1333501"/>
            <a:ext cx="15468601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 sz="7200" b="1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  <a:t>Kirjakeel on</a:t>
            </a:r>
            <a:r>
              <a:rPr lang="et-EE" sz="7200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7200" b="1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rPr>
              <a:t>kõikidel </a:t>
            </a:r>
            <a:r>
              <a:rPr lang="et-EE" sz="7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kaks:</a:t>
            </a:r>
            <a:br>
              <a:rPr lang="et-EE" sz="7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t-EE" i="1"/>
              <a:t>ühiskeel</a:t>
            </a:r>
            <a:r>
              <a:rPr lang="et-EE"/>
              <a:t>, </a:t>
            </a:r>
            <a:r>
              <a:rPr lang="et-EE" i="1"/>
              <a:t>standardkeel</a:t>
            </a:r>
            <a:r>
              <a:rPr lang="et-EE"/>
              <a:t> </a:t>
            </a:r>
            <a:r>
              <a:rPr lang="et-EE" sz="4800"/>
              <a:t>(korpuses)</a:t>
            </a:r>
            <a:endParaRPr sz="4800"/>
          </a:p>
        </p:txBody>
      </p:sp>
      <p:sp>
        <p:nvSpPr>
          <p:cNvPr id="271" name="Google Shape;271;p4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 b="0" i="0" u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 b="0" i="0" u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72" name="Google Shape;272;p4"/>
          <p:cNvGraphicFramePr/>
          <p:nvPr>
            <p:extLst>
              <p:ext uri="{D42A27DB-BD31-4B8C-83A1-F6EECF244321}">
                <p14:modId xmlns:p14="http://schemas.microsoft.com/office/powerpoint/2010/main" val="2331863202"/>
              </p:ext>
            </p:extLst>
          </p:nvPr>
        </p:nvGraphicFramePr>
        <p:xfrm>
          <a:off x="1600199" y="3331090"/>
          <a:ext cx="15240000" cy="52051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2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ühiskeel (= kirjakeel 1)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standardkeel (= kirjakeel 2)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 b="1" i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ühiskeel</a:t>
                      </a:r>
                      <a:r>
                        <a:rPr lang="et-EE" sz="2400" b="0" i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624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 b="1" i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kirjakeel 15 634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standardkeel</a:t>
                      </a: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222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normikeel 78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normikirjakeel 12</a:t>
                      </a:r>
                      <a:endParaRPr sz="2400" b="0" i="0">
                        <a:solidFill>
                          <a:srgbClr val="33333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naabersõnad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naabersõnad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naabersõnad </a:t>
                      </a:r>
                      <a:r>
                        <a:rPr lang="et-EE" sz="240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standardkeel)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eesti 82, ülemaailmne 1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vana 501, lõunaeesti 109, tänapäeva 101, põhjaeesti 92, vanem 80, võru 65,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mari 56, liivi 55 ..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b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ühtne 53, ühine 38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boto"/>
                        <a:buNone/>
                      </a:pP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None/>
                      </a:pP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korrektne 18, ametlik 18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araabia 17, soomerootsi 2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>
                <a:latin typeface="Arial"/>
                <a:ea typeface="Arial"/>
                <a:cs typeface="Arial"/>
                <a:sym typeface="Arial"/>
              </a:rPr>
              <a:t>Kus kirjakeel (ühiskeel) on? </a:t>
            </a:r>
            <a:r>
              <a:rPr lang="et-EE" sz="4800">
                <a:latin typeface="Arial"/>
                <a:ea typeface="Arial"/>
                <a:cs typeface="Arial"/>
                <a:sym typeface="Arial"/>
              </a:rPr>
              <a:t>(korpused)</a:t>
            </a:r>
            <a:endParaRPr sz="4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</a:pPr>
            <a:r>
              <a:rPr lang="et-EE"/>
              <a:t>eesti keele ühendkorpus 2021 (Koppel, Kallas 2022)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</a:pPr>
            <a:r>
              <a:rPr lang="et-EE"/>
              <a:t>kirjalikud tekstid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</a:pPr>
            <a:r>
              <a:rPr lang="et-EE"/>
              <a:t>automaatne liigitamine (URL-id)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800"/>
              <a:buChar char="•"/>
            </a:pPr>
            <a:r>
              <a:rPr lang="et-EE" sz="2800" b="1"/>
              <a:t>perioodika</a:t>
            </a:r>
            <a:r>
              <a:rPr lang="et-EE" sz="2800"/>
              <a:t> (52,9%)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800"/>
              <a:buChar char="•"/>
            </a:pPr>
            <a:r>
              <a:rPr lang="et-EE" sz="2800" strike="sngStrike"/>
              <a:t>foorumid, blogid (40,2%)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800"/>
              <a:buChar char="•"/>
            </a:pPr>
            <a:r>
              <a:rPr lang="et-EE" sz="2800"/>
              <a:t>e-kaubandus (4,2%)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t-EE" sz="2800">
                <a:solidFill>
                  <a:srgbClr val="C00000"/>
                </a:solidFill>
              </a:rPr>
              <a:t>ilukirjandus (1%) TÖÖS</a:t>
            </a:r>
            <a:endParaRPr sz="2800">
              <a:solidFill>
                <a:srgbClr val="C00000"/>
              </a:solidFill>
            </a:endParaRPr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800"/>
              <a:buChar char="•"/>
            </a:pPr>
            <a:r>
              <a:rPr lang="et-EE" sz="2800"/>
              <a:t>teatmeteosed (1%)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800"/>
              <a:buChar char="•"/>
            </a:pPr>
            <a:r>
              <a:rPr lang="et-EE" sz="2800"/>
              <a:t>akadeemilised tekstid (0,8%)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800"/>
              <a:buChar char="•"/>
            </a:pPr>
            <a:r>
              <a:rPr lang="et-EE" sz="2800"/>
              <a:t>tarbe- jt tekstid (0,2%)</a:t>
            </a:r>
            <a:endParaRPr/>
          </a:p>
        </p:txBody>
      </p:sp>
      <p:pic>
        <p:nvPicPr>
          <p:cNvPr id="279" name="Google Shape;279;p5" descr="Pilt, millel on kujutatud tabel&#10;&#10;Kirjeldus on genereeritud automaatse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7281" y="3962400"/>
            <a:ext cx="9207558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6210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>
                <a:latin typeface="Arial"/>
                <a:ea typeface="Arial"/>
                <a:cs typeface="Arial"/>
                <a:sym typeface="Arial"/>
              </a:rPr>
              <a:t>Kus kirjakeel (standardkeel) on? </a:t>
            </a:r>
            <a:r>
              <a:rPr lang="et-EE" sz="4800">
                <a:latin typeface="Arial"/>
                <a:ea typeface="Arial"/>
                <a:cs typeface="Arial"/>
                <a:sym typeface="Arial"/>
              </a:rPr>
              <a:t>(ametikeele korpus)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6078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800"/>
              <a:buFont typeface="Arial"/>
              <a:buChar char="•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Ametliku keelekasutuse korpus (SkE-s), kogunud Helen Kaljumäe (EKI, 2022)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Font typeface="Arial"/>
              <a:buChar char="•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4233 dokumenti, 2 076 206 tekstisõna, 104 900 lauset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400"/>
              <a:buChar char="•"/>
            </a:pPr>
            <a:r>
              <a:rPr lang="et-EE" sz="2400">
                <a:latin typeface="Verdana"/>
                <a:ea typeface="Verdana"/>
                <a:cs typeface="Verdana"/>
                <a:sym typeface="Verdana"/>
              </a:rPr>
              <a:t>kohalike omavalitsuste ja linnavalitsuste veebilehed, dokumendid (ametlikud teated, õigusaktid)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400"/>
              <a:buChar char="•"/>
            </a:pPr>
            <a:r>
              <a:rPr lang="et-EE" sz="2400">
                <a:latin typeface="Verdana"/>
                <a:ea typeface="Verdana"/>
                <a:cs typeface="Verdana"/>
                <a:sym typeface="Verdana"/>
              </a:rPr>
              <a:t>riigiasutuste veebilehed, dokumendid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400"/>
              <a:buChar char="•"/>
            </a:pPr>
            <a:r>
              <a:rPr lang="et-EE" sz="2400">
                <a:latin typeface="Verdana"/>
                <a:ea typeface="Verdana"/>
                <a:cs typeface="Verdana"/>
                <a:sym typeface="Verdana"/>
              </a:rPr>
              <a:t>hariduse ja kultuuriga seotud asutuste veebilehed (koolid, teatrid, muuseumid)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400"/>
              <a:buChar char="•"/>
            </a:pPr>
            <a:r>
              <a:rPr lang="et-EE" sz="2400">
                <a:latin typeface="Verdana"/>
                <a:ea typeface="Verdana"/>
                <a:cs typeface="Verdana"/>
                <a:sym typeface="Verdana"/>
              </a:rPr>
              <a:t>notarite/vandetõlkide/kohtutäituritega seotud tekstid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Font typeface="Arial"/>
              <a:buChar char="•"/>
            </a:pPr>
            <a:r>
              <a:rPr lang="et-EE" sz="2800" b="1">
                <a:latin typeface="Verdana"/>
                <a:ea typeface="Verdana"/>
                <a:cs typeface="Verdana"/>
                <a:sym typeface="Verdana"/>
              </a:rPr>
              <a:t>2169 sõna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 (&lt;100 korda), 11 000 sõna (&lt;10 korda), 55 124 sõna (&gt;10 korda)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400"/>
              <a:buChar char="•"/>
            </a:pPr>
            <a:r>
              <a:rPr lang="et-EE" sz="2400">
                <a:latin typeface="Verdana"/>
                <a:ea typeface="Verdana"/>
                <a:cs typeface="Verdana"/>
                <a:sym typeface="Verdana"/>
              </a:rPr>
              <a:t>nr (16.), lg (40.), tn (45.), a (49.), detailplaneering (72.), sätestatud (89.), käesolev (103.)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1028700" lvl="1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400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t-EE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e-post</a:t>
            </a:r>
            <a:r>
              <a:rPr lang="et-EE" sz="2400">
                <a:latin typeface="Verdana"/>
                <a:ea typeface="Verdana"/>
                <a:cs typeface="Verdana"/>
                <a:sym typeface="Verdana"/>
              </a:rPr>
              <a:t> (1219x), meil (102x), elektronpost (24x), </a:t>
            </a:r>
            <a:r>
              <a:rPr lang="et-EE" sz="2400" i="1">
                <a:latin typeface="Verdana"/>
                <a:ea typeface="Verdana"/>
                <a:cs typeface="Verdana"/>
                <a:sym typeface="Verdana"/>
              </a:rPr>
              <a:t>e-mail</a:t>
            </a:r>
            <a:r>
              <a:rPr lang="et-EE" sz="2400">
                <a:latin typeface="Verdana"/>
                <a:ea typeface="Verdana"/>
                <a:cs typeface="Verdana"/>
                <a:sym typeface="Verdana"/>
              </a:rPr>
              <a:t> (0)</a:t>
            </a:r>
            <a:endParaRPr/>
          </a:p>
          <a:p>
            <a:pPr marL="14859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t-EE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maatulundusmaa</a:t>
            </a:r>
            <a:r>
              <a:rPr lang="et-EE" sz="2400">
                <a:latin typeface="Verdana"/>
                <a:ea typeface="Verdana"/>
                <a:cs typeface="Verdana"/>
                <a:sym typeface="Verdana"/>
              </a:rPr>
              <a:t> (143x) ja tulundusmaa (0)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Registrid</a:t>
            </a:r>
            <a:r>
              <a:rPr lang="et-EE" sz="2800"/>
              <a:t> </a:t>
            </a:r>
            <a:r>
              <a:rPr lang="et-EE" sz="2800">
                <a:solidFill>
                  <a:srgbClr val="7F7F7F"/>
                </a:solidFill>
              </a:rPr>
              <a:t>(Klavan 2023 (Biber 1988), Metslang jt 2003, Kielitoimiston ohjepankki)  </a:t>
            </a:r>
            <a:endParaRPr sz="2800"/>
          </a:p>
        </p:txBody>
      </p:sp>
      <p:sp>
        <p:nvSpPr>
          <p:cNvPr id="291" name="Google Shape;291;p7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None/>
            </a:pPr>
            <a:r>
              <a:rPr lang="et-EE"/>
              <a:t> </a:t>
            </a:r>
            <a:endParaRPr/>
          </a:p>
        </p:txBody>
      </p:sp>
      <p:graphicFrame>
        <p:nvGraphicFramePr>
          <p:cNvPr id="292" name="Google Shape;292;p7"/>
          <p:cNvGraphicFramePr/>
          <p:nvPr>
            <p:extLst>
              <p:ext uri="{D42A27DB-BD31-4B8C-83A1-F6EECF244321}">
                <p14:modId xmlns:p14="http://schemas.microsoft.com/office/powerpoint/2010/main" val="2068387436"/>
              </p:ext>
            </p:extLst>
          </p:nvPr>
        </p:nvGraphicFramePr>
        <p:xfrm>
          <a:off x="2133600" y="2913380"/>
          <a:ext cx="12573000" cy="63755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reg/tekstitüüp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ühiskeel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standard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reg/tekstitüüp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ühiskeel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standard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suhtlus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+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avalik ettekanne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ilukirjandus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teadus, kõrghar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perioodika (ÜK)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</a:t>
                      </a: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õpikud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++</a:t>
                      </a:r>
                      <a:endParaRPr sz="2700" b="0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arvamusartiklid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</a:t>
                      </a: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teatmeteosed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++</a:t>
                      </a:r>
                      <a:endParaRPr sz="2700" b="0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TV-uudised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dokumendid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rgbClr val="C00000"/>
                          </a:solidFill>
                        </a:rPr>
                        <a:t>+++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vestlussaated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õigus ja haldus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rgbClr val="C00000"/>
                          </a:solidFill>
                        </a:rPr>
                        <a:t>+++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reklaamikeel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+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oskuskeel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tarbe- jt tekstid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oskuskeel (IT)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kirjad, päevikud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asutuste veebilehed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+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foorumid, blogid, kommentaarium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e-kaubandus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+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Registrid</a:t>
            </a:r>
            <a:r>
              <a:rPr lang="et-EE" sz="2800"/>
              <a:t> </a:t>
            </a:r>
            <a:r>
              <a:rPr lang="et-EE" sz="2800">
                <a:solidFill>
                  <a:srgbClr val="7F7F7F"/>
                </a:solidFill>
              </a:rPr>
              <a:t>(Klavan 2023 (Biber 1988), Metslang jt 2003, Kielitoimiston ohjepankki)  </a:t>
            </a:r>
            <a:endParaRPr sz="2800"/>
          </a:p>
        </p:txBody>
      </p:sp>
      <p:sp>
        <p:nvSpPr>
          <p:cNvPr id="298" name="Google Shape;298;p8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None/>
            </a:pPr>
            <a:r>
              <a:rPr lang="et-EE"/>
              <a:t> </a:t>
            </a:r>
            <a:endParaRPr/>
          </a:p>
        </p:txBody>
      </p:sp>
      <p:graphicFrame>
        <p:nvGraphicFramePr>
          <p:cNvPr id="299" name="Google Shape;299;p8"/>
          <p:cNvGraphicFramePr/>
          <p:nvPr>
            <p:extLst>
              <p:ext uri="{D42A27DB-BD31-4B8C-83A1-F6EECF244321}">
                <p14:modId xmlns:p14="http://schemas.microsoft.com/office/powerpoint/2010/main" val="3408939081"/>
              </p:ext>
            </p:extLst>
          </p:nvPr>
        </p:nvGraphicFramePr>
        <p:xfrm>
          <a:off x="2133600" y="2913380"/>
          <a:ext cx="12573000" cy="63755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reg/tekstitüüp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ühiskeel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standard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reg/tekstitüüp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ühiskeel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standard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suhtlus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+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avalik ettekanne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ilukirjandus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teadus, kõrghar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perioodika (ÜK)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</a:t>
                      </a: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õpikud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++</a:t>
                      </a:r>
                      <a:endParaRPr sz="2700" b="0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arvamusartiklid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</a:t>
                      </a: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teatmeteosed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++</a:t>
                      </a:r>
                      <a:endParaRPr sz="2700" b="0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TV-uudised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dokumendid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rgbClr val="C00000"/>
                          </a:solidFill>
                        </a:rPr>
                        <a:t>+++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vestlussaated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õigus ja haldus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rgbClr val="C00000"/>
                          </a:solidFill>
                        </a:rPr>
                        <a:t>+++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reklaamikeel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+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oskuskeel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tarbe- jt tekstid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oskuskeel (IT)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kirjad, päevikud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asutuste veebilehed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+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accent1"/>
                          </a:solidFill>
                        </a:rPr>
                        <a:t>++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foorumid, blogid, kommentaarium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e-kaubandus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+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0" name="Google Shape;300;p8"/>
          <p:cNvSpPr/>
          <p:nvPr/>
        </p:nvSpPr>
        <p:spPr>
          <a:xfrm>
            <a:off x="4495800" y="272009"/>
            <a:ext cx="6096000" cy="1219199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õigekirjareeglid,</a:t>
            </a:r>
            <a:b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mõnel määral stiilinõudeid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11277600" y="881608"/>
            <a:ext cx="6096000" cy="1219199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piirid ähmased,</a:t>
            </a:r>
            <a:b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mõjutavad üksteist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>
            <a:spLocks noGrp="1"/>
          </p:cNvSpPr>
          <p:nvPr>
            <p:ph type="body" idx="1"/>
          </p:nvPr>
        </p:nvSpPr>
        <p:spPr>
          <a:xfrm>
            <a:off x="0" y="2933700"/>
            <a:ext cx="182880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t-EE"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 on ÕSi sõna?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Mis on ÕSi sõna?</a:t>
            </a:r>
            <a:r>
              <a:rPr lang="et-EE" sz="7200"/>
              <a:t> </a:t>
            </a:r>
            <a:r>
              <a:rPr lang="et-EE" sz="4800">
                <a:solidFill>
                  <a:srgbClr val="7F7F7F"/>
                </a:solidFill>
              </a:rPr>
              <a:t>(ÕS 2018, Saateks)</a:t>
            </a:r>
            <a:endParaRPr sz="4800">
              <a:solidFill>
                <a:srgbClr val="7F7F7F"/>
              </a:solidFill>
            </a:endParaRPr>
          </a:p>
        </p:txBody>
      </p:sp>
      <p:sp>
        <p:nvSpPr>
          <p:cNvPr id="312" name="Google Shape;312;p10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800"/>
              <a:t>Hõlmab eelkõige </a:t>
            </a:r>
            <a:r>
              <a:rPr lang="et-EE" sz="2800" b="1"/>
              <a:t>kirjakeele kui üldrahvalikult kasutatava ja ühtseima keelekuju</a:t>
            </a:r>
            <a:r>
              <a:rPr lang="et-EE" sz="2800"/>
              <a:t> sõnavara ning palju vähemal määral nii koha- kui ka sotsiaalmurrete sõnavara. Oskuskeel on kirjakeele osa, kuid erialati võib kehtida tavasid, mis siinses sõnaraamatus ei kajastu</a:t>
            </a:r>
            <a:endParaRPr sz="2800"/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800"/>
              <a:t>Esitab </a:t>
            </a:r>
            <a:r>
              <a:rPr lang="et-EE" sz="2800" b="1"/>
              <a:t>keelt, mida me praegu räägime ja kirjutame</a:t>
            </a:r>
            <a:r>
              <a:rPr lang="et-EE" sz="2800"/>
              <a:t>, XXI sajandi alguse keelt</a:t>
            </a:r>
            <a:endParaRPr sz="2800"/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800" b="1"/>
              <a:t>Suunab ja soovitab</a:t>
            </a:r>
            <a:r>
              <a:rPr lang="et-EE" sz="2800"/>
              <a:t>, ei piirdu keelekasutuse kirjeldamisega, vaid annab ka hinnanguid, mis on hea ja mis halb keel</a:t>
            </a:r>
            <a:endParaRPr sz="2800"/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800"/>
              <a:t>Esitab </a:t>
            </a:r>
            <a:r>
              <a:rPr lang="et-EE" sz="2800" b="1"/>
              <a:t>kirjakeele norme</a:t>
            </a:r>
            <a:r>
              <a:rPr lang="et-EE" sz="2800"/>
              <a:t>, on kirjakeele normi alus</a:t>
            </a:r>
            <a:endParaRPr sz="2800"/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400"/>
              <a:t>vrd EKK 2020: </a:t>
            </a:r>
            <a:r>
              <a:rPr lang="et-EE" sz="2400" b="1"/>
              <a:t>Normitud kirjakeel </a:t>
            </a:r>
            <a:r>
              <a:rPr lang="et-EE" sz="2400"/>
              <a:t>on </a:t>
            </a:r>
            <a:r>
              <a:rPr lang="et-EE" sz="2400">
                <a:solidFill>
                  <a:schemeClr val="accent1"/>
                </a:solidFill>
              </a:rPr>
              <a:t>keele arengust alati sammu võrra maas</a:t>
            </a:r>
            <a:r>
              <a:rPr lang="et-EE" sz="2400"/>
              <a:t>. Tegelikus keelekasutuses sugeneb keelde üha uusi jooni. Mõned neist piirduvad kitsa kasutajaskonnaga ning hääbuvad ruttu, teised levivad laiemalt ning jäävad püsima. </a:t>
            </a:r>
            <a:r>
              <a:rPr lang="et-EE" sz="2400" b="1"/>
              <a:t>Kirjakeele normiks </a:t>
            </a:r>
            <a:r>
              <a:rPr lang="et-EE" sz="2400"/>
              <a:t>kuulutatakse </a:t>
            </a:r>
            <a:r>
              <a:rPr lang="et-EE" sz="2400">
                <a:solidFill>
                  <a:schemeClr val="accent1"/>
                </a:solidFill>
              </a:rPr>
              <a:t>uus nähtus </a:t>
            </a:r>
            <a:r>
              <a:rPr lang="et-EE" sz="2400"/>
              <a:t>alles siis, kui ta on oma </a:t>
            </a:r>
            <a:r>
              <a:rPr lang="et-EE" sz="2400">
                <a:solidFill>
                  <a:schemeClr val="accent1"/>
                </a:solidFill>
              </a:rPr>
              <a:t>elujõudu ja otstarbekust tõestanud</a:t>
            </a:r>
            <a:r>
              <a:rPr lang="et-EE" sz="2400"/>
              <a:t>. (lk 25)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400"/>
              <a:t>vrd AL 1985: „selle järgi, kes norme ära ei õpi, lõdvendame norme“, „nii räägib kraade ka kirjakeelt“</a:t>
            </a:r>
            <a:endParaRPr sz="2400"/>
          </a:p>
        </p:txBody>
      </p:sp>
      <p:sp>
        <p:nvSpPr>
          <p:cNvPr id="313" name="Google Shape;313;p10"/>
          <p:cNvSpPr/>
          <p:nvPr/>
        </p:nvSpPr>
        <p:spPr>
          <a:xfrm>
            <a:off x="0" y="2955515"/>
            <a:ext cx="2438400" cy="682113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ühiskeel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0" y="4341556"/>
            <a:ext cx="2438400" cy="682113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ühiskeel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Mis on ÕSi sõna?</a:t>
            </a:r>
            <a:r>
              <a:rPr lang="et-EE" sz="7200"/>
              <a:t> </a:t>
            </a:r>
            <a:r>
              <a:rPr lang="et-EE" sz="4800">
                <a:solidFill>
                  <a:srgbClr val="7F7F7F"/>
                </a:solidFill>
              </a:rPr>
              <a:t>(ÕS 2018, Saateks)</a:t>
            </a:r>
            <a:endParaRPr sz="4800">
              <a:solidFill>
                <a:srgbClr val="7F7F7F"/>
              </a:solidFill>
            </a:endParaRPr>
          </a:p>
        </p:txBody>
      </p:sp>
      <p:sp>
        <p:nvSpPr>
          <p:cNvPr id="320" name="Google Shape;320;p11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800"/>
              <a:t>Hõlmab eelkõige </a:t>
            </a:r>
            <a:r>
              <a:rPr lang="et-EE" sz="2800" b="1"/>
              <a:t>kirjakeele kui üldrahvalikult kasutatava ja ühtseima keelekuju</a:t>
            </a:r>
            <a:r>
              <a:rPr lang="et-EE" sz="2800"/>
              <a:t> sõnavara ning palju vähemal määral nii koha- kui ka sotsiaalmurrete sõnavara. Oskuskeel on kirjakeele osa, kuid erialati võib kehtida tavasid, mis siinses sõnaraamatus ei kajastu</a:t>
            </a:r>
            <a:endParaRPr sz="2800"/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800"/>
              <a:t>Esitab </a:t>
            </a:r>
            <a:r>
              <a:rPr lang="et-EE" sz="2800" b="1"/>
              <a:t>keelt, mida me praegu räägime ja kirjutame</a:t>
            </a:r>
            <a:r>
              <a:rPr lang="et-EE" sz="2800"/>
              <a:t>, XXI sajandi alguse keelt</a:t>
            </a:r>
            <a:endParaRPr sz="2800"/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800" b="1"/>
              <a:t>Suunab ja soovitab</a:t>
            </a:r>
            <a:r>
              <a:rPr lang="et-EE" sz="2800"/>
              <a:t>, ei piirdu keelekasutuse kirjeldamisega, vaid annab ka hinnanguid, mis on hea ja mis halb keel</a:t>
            </a:r>
            <a:endParaRPr sz="2800"/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800"/>
              <a:t>Esitab </a:t>
            </a:r>
            <a:r>
              <a:rPr lang="et-EE" sz="2800" b="1"/>
              <a:t>kirjakeele norme</a:t>
            </a:r>
            <a:r>
              <a:rPr lang="et-EE" sz="2800"/>
              <a:t>, on kirjakeele normi alus</a:t>
            </a:r>
            <a:endParaRPr sz="2800"/>
          </a:p>
          <a:p>
            <a:pPr marL="6858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None/>
            </a:pP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t-EE" sz="2400"/>
              <a:t>vrd EKK 2020: </a:t>
            </a:r>
            <a:r>
              <a:rPr lang="et-EE" sz="2400" b="1"/>
              <a:t>Normitud kirjakeel </a:t>
            </a:r>
            <a:r>
              <a:rPr lang="et-EE" sz="2400"/>
              <a:t>on </a:t>
            </a:r>
            <a:r>
              <a:rPr lang="et-EE" sz="2400">
                <a:solidFill>
                  <a:schemeClr val="accent1"/>
                </a:solidFill>
              </a:rPr>
              <a:t>keele arengust alati sammu võrra maas</a:t>
            </a:r>
            <a:r>
              <a:rPr lang="et-EE" sz="2400"/>
              <a:t>. Tegelikus keelekasutuses sugeneb keelde üha uusi jooni. Mõned neist piirduvad kitsa kasutajaskonnaga ning hääbuvad ruttu, teised levivad laiemalt ning jäävad püsima. </a:t>
            </a:r>
            <a:r>
              <a:rPr lang="et-EE" sz="2400" b="1"/>
              <a:t>Kirjakeele normiks </a:t>
            </a:r>
            <a:r>
              <a:rPr lang="et-EE" sz="2400"/>
              <a:t>kuulutatakse </a:t>
            </a:r>
            <a:r>
              <a:rPr lang="et-EE" sz="2400">
                <a:solidFill>
                  <a:schemeClr val="accent1"/>
                </a:solidFill>
              </a:rPr>
              <a:t>uus nähtus </a:t>
            </a:r>
            <a:r>
              <a:rPr lang="et-EE" sz="2400"/>
              <a:t>alles siis, kui ta on oma </a:t>
            </a:r>
            <a:r>
              <a:rPr lang="et-EE" sz="2400">
                <a:solidFill>
                  <a:schemeClr val="accent1"/>
                </a:solidFill>
              </a:rPr>
              <a:t>elujõudu ja otstarbekust tõestanud</a:t>
            </a:r>
            <a:r>
              <a:rPr lang="et-EE" sz="2400"/>
              <a:t>. (lk 25)</a:t>
            </a:r>
          </a:p>
          <a:p>
            <a:pPr marL="685800" indent="-457200">
              <a:buFont typeface="Arial"/>
              <a:buChar char="•"/>
            </a:pPr>
            <a:r>
              <a:rPr lang="et-EE" sz="2400"/>
              <a:t>vrd AL 1985: „selle järgi, kes norme ära ei õpi, lõdvendame norme“, „nii räägib kraade ka kirjakeelt“</a:t>
            </a:r>
          </a:p>
        </p:txBody>
      </p:sp>
      <p:sp>
        <p:nvSpPr>
          <p:cNvPr id="321" name="Google Shape;321;p11"/>
          <p:cNvSpPr/>
          <p:nvPr/>
        </p:nvSpPr>
        <p:spPr>
          <a:xfrm>
            <a:off x="0" y="2955515"/>
            <a:ext cx="2438400" cy="682113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ühiskeel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0" y="4341556"/>
            <a:ext cx="2438400" cy="682113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ühiskeel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0" y="5023669"/>
            <a:ext cx="2438400" cy="682113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standard-keel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4495800" y="272009"/>
            <a:ext cx="6096000" cy="1219199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õigekirjareeglid,</a:t>
            </a:r>
            <a:b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mõnel määral stiilinõudeid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0" y="6019800"/>
            <a:ext cx="2438400" cy="682113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standard-keel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11277600" y="881608"/>
            <a:ext cx="6096000" cy="1219199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piirid ähmased,</a:t>
            </a:r>
            <a:b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mõjutavad üksteist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2725400" cy="1219199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Kirjakeel on kõikidel </a:t>
            </a:r>
            <a:r>
              <a:rPr lang="et-EE" b="1" dirty="0">
                <a:solidFill>
                  <a:srgbClr val="C00000"/>
                </a:solidFill>
                <a:latin typeface="Arial" panose="020B0604020202020204" pitchFamily="34" charset="0"/>
              </a:rPr>
              <a:t>üks</a:t>
            </a:r>
          </a:p>
        </p:txBody>
      </p:sp>
      <p:sp>
        <p:nvSpPr>
          <p:cNvPr id="6" name="Teksti kohatäide 4">
            <a:extLst>
              <a:ext uri="{FF2B5EF4-FFF2-40B4-BE49-F238E27FC236}">
                <a16:creationId xmlns:a16="http://schemas.microsoft.com/office/drawing/2014/main" id="{C2CC9605-2EBB-DE98-0DB8-0514A76AF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628900"/>
            <a:ext cx="17526000" cy="6477000"/>
          </a:xfrm>
        </p:spPr>
        <p:txBody>
          <a:bodyPr/>
          <a:lstStyle/>
          <a:p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 mis on kirjakeel?</a:t>
            </a:r>
          </a:p>
          <a:p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„Seda ei ole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wististi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enam kellelgi haritud inimesel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tarwis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küsida. Igaüks teab seda isegi…“</a:t>
            </a:r>
          </a:p>
          <a:p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(Eesti Postimees, 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1885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„…et kirjakeel see </a:t>
            </a: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kirjutamise seadus 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on, mille järele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terwe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rahwas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igaüks, kes ühte keelt õpib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wõi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kirjutab, iga sõna just niisamati ehk nendesamade tähtedega kirjutab, nagu kord on määratud.“</a:t>
            </a:r>
          </a:p>
          <a:p>
            <a:endParaRPr lang="et-EE" dirty="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„Aga ma küsin lisanduseks Teie käest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weel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Missugune on </a:t>
            </a: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õige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kirjakeel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Üks ainus kirjakeel peab olema, see on tõsi, aga on meil praegu siis seda? 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Meie suuremad ja paremad kirjanikud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kirjutawad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praegu pea igamees ise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wiisi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(Eesti Postimees, 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1879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„Ja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ommeti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peab kirjakeel </a:t>
            </a:r>
            <a:r>
              <a:rPr lang="et-E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üks</a:t>
            </a: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olema kõigil kirjutajaist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Nii on see igal pool, kus haritud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rahwad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kirjutawad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Perno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Postimees, 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1880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47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Mis on ÕSi sõna?		1/2</a:t>
            </a:r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61544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Veski heidab VÕS 1953-le ette, et sealt on välja jäänud “mõned küllaltki olulised sõnad, teiste seas </a:t>
            </a:r>
            <a:r>
              <a:rPr lang="et-EE" sz="2800" b="1">
                <a:latin typeface="Verdana"/>
                <a:ea typeface="Verdana"/>
                <a:cs typeface="Verdana"/>
                <a:sym typeface="Verdana"/>
              </a:rPr>
              <a:t>käkerdis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t-EE" sz="2800" b="1">
                <a:latin typeface="Verdana"/>
                <a:ea typeface="Verdana"/>
                <a:cs typeface="Verdana"/>
                <a:sym typeface="Verdana"/>
              </a:rPr>
              <a:t>pötserdis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t-EE" sz="2800" b="1">
                <a:latin typeface="Verdana"/>
                <a:ea typeface="Verdana"/>
                <a:cs typeface="Verdana"/>
                <a:sym typeface="Verdana"/>
              </a:rPr>
              <a:t>autsaider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t-EE" sz="2800" b="1">
                <a:latin typeface="Verdana"/>
                <a:ea typeface="Verdana"/>
                <a:cs typeface="Verdana"/>
                <a:sym typeface="Verdana"/>
              </a:rPr>
              <a:t>etteheide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” (Veski 1958 [1954])</a:t>
            </a:r>
            <a:endParaRPr/>
          </a:p>
          <a:p>
            <a:pPr marL="4572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Noto Sans Symbols"/>
              <a:buNone/>
            </a:pP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ÕS 1960 on kõik need lisatud, NB! ilma registri- vm tähiseta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v.a </a:t>
            </a:r>
            <a:r>
              <a:rPr lang="et-EE" sz="2800" i="1">
                <a:latin typeface="Verdana"/>
                <a:ea typeface="Verdana"/>
                <a:cs typeface="Verdana"/>
                <a:sym typeface="Verdana"/>
              </a:rPr>
              <a:t>autsaider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: sport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hiljem </a:t>
            </a:r>
            <a:r>
              <a:rPr lang="et-EE" sz="2800" i="1">
                <a:latin typeface="Verdana"/>
                <a:ea typeface="Verdana"/>
                <a:cs typeface="Verdana"/>
                <a:sym typeface="Verdana"/>
              </a:rPr>
              <a:t>pötserdis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 välja võetud, teised jäänud</a:t>
            </a:r>
            <a:endParaRPr/>
          </a:p>
          <a:p>
            <a:pPr marL="9144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vrd kriitilise kuulaja mõtteid tekstipäevalt (2022):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“kohustuslik kirjakeel”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“ÕS saab soovitada ja pakkuda ainult seda, mis sobib asjalikku suhtlusse”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“ÕS = asjalik stiil”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“milline on sobiv kuju asjalike tekstide jaoks?”</a:t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8279150" y="6689000"/>
            <a:ext cx="2031900" cy="832800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Mis on ÕSi sõna?		2/2</a:t>
            </a: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None/>
            </a:pPr>
            <a:r>
              <a:rPr lang="et-EE"/>
              <a:t> </a:t>
            </a:r>
            <a:endParaRPr/>
          </a:p>
        </p:txBody>
      </p:sp>
      <p:graphicFrame>
        <p:nvGraphicFramePr>
          <p:cNvPr id="367" name="Google Shape;367;p15"/>
          <p:cNvGraphicFramePr/>
          <p:nvPr>
            <p:extLst>
              <p:ext uri="{D42A27DB-BD31-4B8C-83A1-F6EECF244321}">
                <p14:modId xmlns:p14="http://schemas.microsoft.com/office/powerpoint/2010/main" val="3083256339"/>
              </p:ext>
            </p:extLst>
          </p:nvPr>
        </p:nvGraphicFramePr>
        <p:xfrm>
          <a:off x="2095500" y="2750820"/>
          <a:ext cx="14097000" cy="65380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9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ÕS 2018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ÜS &gt; ÕS 2025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tulundusmaa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tulundusmaa, maatulundusmaa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korgitser ARGI, korgits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korgitser KÕNEK, korgits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ilusti ARGI, ilusasti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ilusti, ilusasti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käkerdis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käkerdis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soperdis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soperdis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plätserdis, plätserdus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plätserdis, plätserdus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uimerdis ARGI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uimerdis KÕNEK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sitanikerdis ARGI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sitanikerdis KÕNEK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autsaider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autsaider (2 tähendust)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etteheide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etteheide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Oma mees on talle a ja o </a:t>
                      </a:r>
                      <a:r>
                        <a:rPr lang="et-EE" sz="2700" b="0" i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(</a:t>
                      </a:r>
                      <a:r>
                        <a:rPr lang="et-EE" sz="2700" b="0" i="1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kõige tähtsam</a:t>
                      </a:r>
                      <a:r>
                        <a:rPr lang="et-EE" sz="2700" b="0" i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).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Jüri vana armastus </a:t>
                      </a:r>
                      <a:r>
                        <a:rPr lang="et-EE" sz="2700"/>
                        <a:t>ARGI</a:t>
                      </a:r>
                      <a:r>
                        <a:rPr lang="et-EE" sz="2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et-EE" sz="2700" b="0" i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et-EE" sz="2700" b="0" i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kallim</a:t>
                      </a:r>
                      <a:r>
                        <a:rPr lang="et-EE" sz="2700" b="0" i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).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368" name="Google Shape;368;p15"/>
          <p:cNvCxnSpPr/>
          <p:nvPr/>
        </p:nvCxnSpPr>
        <p:spPr>
          <a:xfrm>
            <a:off x="10772944" y="3670907"/>
            <a:ext cx="914400" cy="685800"/>
          </a:xfrm>
          <a:prstGeom prst="straightConnector1">
            <a:avLst/>
          </a:prstGeom>
          <a:noFill/>
          <a:ln w="25400" cap="sq" cmpd="sng">
            <a:solidFill>
              <a:srgbClr val="C00000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369" name="Google Shape;369;p15"/>
          <p:cNvCxnSpPr/>
          <p:nvPr/>
        </p:nvCxnSpPr>
        <p:spPr>
          <a:xfrm flipH="1">
            <a:off x="10791994" y="3729637"/>
            <a:ext cx="762000" cy="627070"/>
          </a:xfrm>
          <a:prstGeom prst="straightConnector1">
            <a:avLst/>
          </a:prstGeom>
          <a:noFill/>
          <a:ln w="25400" cap="sq" cmpd="sng">
            <a:solidFill>
              <a:srgbClr val="C00000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70" name="Google Shape;370;p15"/>
          <p:cNvSpPr/>
          <p:nvPr/>
        </p:nvSpPr>
        <p:spPr>
          <a:xfrm>
            <a:off x="2771006" y="4251821"/>
            <a:ext cx="1259862" cy="640538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1" name="Google Shape;371;p15" descr="Pilt, millel on kujutatud tekst&#10;&#10;Kirjeldus on genereeritud automaatse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1023" y="7955504"/>
            <a:ext cx="4382417" cy="19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5"/>
          <p:cNvSpPr/>
          <p:nvPr/>
        </p:nvSpPr>
        <p:spPr>
          <a:xfrm>
            <a:off x="11269473" y="3140142"/>
            <a:ext cx="2895599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3" name="Google Shape;373;p15" descr="Pilt, millel on kujutatud tekst&#10;&#10;Kirjeldus on genereeritud automaatsel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97223" y="6193763"/>
            <a:ext cx="5069796" cy="215013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5"/>
          <p:cNvSpPr/>
          <p:nvPr/>
        </p:nvSpPr>
        <p:spPr>
          <a:xfrm>
            <a:off x="3400937" y="3619864"/>
            <a:ext cx="1259861" cy="769346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15"/>
          <p:cNvSpPr/>
          <p:nvPr/>
        </p:nvSpPr>
        <p:spPr>
          <a:xfrm>
            <a:off x="2095500" y="8364409"/>
            <a:ext cx="70485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15"/>
          <p:cNvSpPr/>
          <p:nvPr/>
        </p:nvSpPr>
        <p:spPr>
          <a:xfrm>
            <a:off x="7086600" y="404724"/>
            <a:ext cx="8456840" cy="1035457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b="0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“ÕS = asjalik stiil”, “asjalik suhtlus”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63830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>
                <a:latin typeface="Arial"/>
                <a:ea typeface="Arial"/>
                <a:cs typeface="Arial"/>
                <a:sym typeface="Arial"/>
              </a:rPr>
              <a:t>ÕSi sõnad </a:t>
            </a:r>
            <a:r>
              <a:rPr lang="et-EE" sz="4800">
                <a:latin typeface="Arial"/>
                <a:ea typeface="Arial"/>
                <a:cs typeface="Arial"/>
                <a:sym typeface="Arial"/>
              </a:rPr>
              <a:t>(korpuses)</a:t>
            </a:r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None/>
            </a:pPr>
            <a:r>
              <a:rPr lang="et-EE"/>
              <a:t> </a:t>
            </a:r>
            <a:endParaRPr/>
          </a:p>
        </p:txBody>
      </p:sp>
      <p:graphicFrame>
        <p:nvGraphicFramePr>
          <p:cNvPr id="333" name="Google Shape;333;p12"/>
          <p:cNvGraphicFramePr/>
          <p:nvPr>
            <p:extLst>
              <p:ext uri="{D42A27DB-BD31-4B8C-83A1-F6EECF244321}">
                <p14:modId xmlns:p14="http://schemas.microsoft.com/office/powerpoint/2010/main" val="2749110556"/>
              </p:ext>
            </p:extLst>
          </p:nvPr>
        </p:nvGraphicFramePr>
        <p:xfrm>
          <a:off x="1219200" y="2730305"/>
          <a:ext cx="15925800" cy="62637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2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6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4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ÕS 2018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maatulundusmaa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–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tulundusmaa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korgitser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ARGI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korgits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ilusti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ARGI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ilusasti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ametikeele korpus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Riigi Teataja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ühendkorpus 2021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161 757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34 221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762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178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161 757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34 221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perioodika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9 513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8334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185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49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9 513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8334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akadeemilised</a:t>
                      </a:r>
                      <a:br>
                        <a:rPr lang="et-EE" sz="2700"/>
                      </a:br>
                      <a:r>
                        <a:rPr lang="et-EE" sz="2700"/>
                        <a:t>     tekstid,</a:t>
                      </a:r>
                      <a:br>
                        <a:rPr lang="et-EE" sz="2700"/>
                      </a:br>
                      <a:r>
                        <a:rPr lang="et-EE" sz="2700"/>
                        <a:t>     teatmeteosed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101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ilukirjandus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</a:rPr>
                        <a:t>265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</a:rPr>
                        <a:t>240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265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240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tarbe- jt tekstid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e-kaubandus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120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3645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575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     </a:t>
                      </a:r>
                      <a:r>
                        <a:rPr lang="et-EE" sz="2700" strike="sngStrike">
                          <a:solidFill>
                            <a:srgbClr val="A5A5A5"/>
                          </a:solidFill>
                        </a:rPr>
                        <a:t>blogid, foorumid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strike="noStrike">
                          <a:solidFill>
                            <a:srgbClr val="A5A5A5"/>
                          </a:solidFill>
                        </a:rPr>
                        <a:t>120 237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19 063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208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147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strike="noStrike">
                          <a:solidFill>
                            <a:srgbClr val="A5A5A5"/>
                          </a:solidFill>
                        </a:rPr>
                        <a:t>120 266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19 063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4" name="Google Shape;334;p12"/>
          <p:cNvSpPr/>
          <p:nvPr/>
        </p:nvSpPr>
        <p:spPr>
          <a:xfrm>
            <a:off x="6400800" y="5603334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6400800" y="3870787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6400800" y="3350454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14097000" y="5603334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10972800" y="5603334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10820400" y="7836620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63830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>
                <a:latin typeface="Arial"/>
                <a:ea typeface="Arial"/>
                <a:cs typeface="Arial"/>
                <a:sym typeface="Arial"/>
              </a:rPr>
              <a:t>ÕSi sõnad </a:t>
            </a:r>
            <a:r>
              <a:rPr lang="et-EE" sz="4800">
                <a:latin typeface="Arial"/>
                <a:ea typeface="Arial"/>
                <a:cs typeface="Arial"/>
                <a:sym typeface="Arial"/>
              </a:rPr>
              <a:t>(korpuses)</a:t>
            </a:r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None/>
            </a:pPr>
            <a:r>
              <a:rPr lang="et-EE"/>
              <a:t> </a:t>
            </a:r>
            <a:endParaRPr/>
          </a:p>
        </p:txBody>
      </p:sp>
      <p:graphicFrame>
        <p:nvGraphicFramePr>
          <p:cNvPr id="346" name="Google Shape;346;p13"/>
          <p:cNvGraphicFramePr/>
          <p:nvPr>
            <p:extLst>
              <p:ext uri="{D42A27DB-BD31-4B8C-83A1-F6EECF244321}">
                <p14:modId xmlns:p14="http://schemas.microsoft.com/office/powerpoint/2010/main" val="3686781052"/>
              </p:ext>
            </p:extLst>
          </p:nvPr>
        </p:nvGraphicFramePr>
        <p:xfrm>
          <a:off x="1219200" y="2730305"/>
          <a:ext cx="15925800" cy="62637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2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6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4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ÕS 2018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maatulundusmaa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–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tulundusmaa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korgitser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ARGI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korgits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ilusti</a:t>
                      </a:r>
                      <a:b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ARGI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kern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</a:rPr>
                        <a:t>ilusasti</a:t>
                      </a:r>
                      <a:endParaRPr sz="2700" b="1" kern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ametikeele korpus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Riigi Teataja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ühendkorpus 2021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161 757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34 221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762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178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161 757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34 221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perioodika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9 513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8334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185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49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9 513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8334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akadeemilised</a:t>
                      </a:r>
                      <a:br>
                        <a:rPr lang="et-EE" sz="2700"/>
                      </a:br>
                      <a:r>
                        <a:rPr lang="et-EE" sz="2700"/>
                        <a:t>     tekstid,</a:t>
                      </a:r>
                      <a:br>
                        <a:rPr lang="et-EE" sz="2700"/>
                      </a:br>
                      <a:r>
                        <a:rPr lang="et-EE" sz="2700"/>
                        <a:t>     teatmeteosed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101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ilukirjandus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</a:rPr>
                        <a:t>265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</a:rPr>
                        <a:t>240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265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240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tarbe- jt tekstid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     e-kaubandus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</a:rPr>
                        <a:t>120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3645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/>
                        <a:t>575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     </a:t>
                      </a:r>
                      <a:r>
                        <a:rPr lang="et-EE" sz="2700" strike="sngStrike">
                          <a:solidFill>
                            <a:srgbClr val="A5A5A5"/>
                          </a:solidFill>
                        </a:rPr>
                        <a:t>blogid, foorumid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strike="noStrike">
                          <a:solidFill>
                            <a:srgbClr val="A5A5A5"/>
                          </a:solidFill>
                        </a:rPr>
                        <a:t>120 237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19 063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208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147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b="1" strike="noStrike">
                          <a:solidFill>
                            <a:srgbClr val="A5A5A5"/>
                          </a:solidFill>
                        </a:rPr>
                        <a:t>120 266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700" strike="noStrike">
                          <a:solidFill>
                            <a:srgbClr val="A5A5A5"/>
                          </a:solidFill>
                        </a:rPr>
                        <a:t>19 063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7" name="Google Shape;347;p13"/>
          <p:cNvSpPr/>
          <p:nvPr/>
        </p:nvSpPr>
        <p:spPr>
          <a:xfrm>
            <a:off x="6400800" y="5603334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6400800" y="3870787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6400800" y="3350454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14097000" y="5603334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10972800" y="5603334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10820400" y="7836620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8153400" y="404724"/>
            <a:ext cx="7289800" cy="1219199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miks puudub </a:t>
            </a:r>
            <a:r>
              <a:rPr lang="et-EE" sz="2700" b="1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maatulundusmaa</a:t>
            </a: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700" b="0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miks ARGI?</a:t>
            </a:r>
            <a:endParaRPr sz="2700" b="0" i="0" u="none" strike="noStrike" cap="none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6210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maatulundusmaa, tulundusmaa </a:t>
            </a:r>
            <a:r>
              <a:rPr lang="et-EE" sz="4800"/>
              <a:t>(sõnastikes)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6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6078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[vrd ametikeele korpus: </a:t>
            </a:r>
            <a:r>
              <a:rPr lang="et-EE" sz="28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maatulundusmaa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 (143x) ja tulundusmaa (0)]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ÕS 2018: hinnang/eelistus?			ÜS &gt; ÕS 2025: sünonüümid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			</a:t>
            </a:r>
            <a:r>
              <a:rPr lang="et-EE" sz="2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+ ÕSi selgitus / Hea teada / terminikirje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ühendkorpus 2021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[vrd ametikeele korpus: </a:t>
            </a:r>
            <a:r>
              <a:rPr lang="et-EE" sz="28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e-post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 (1219x), meil (102x), elektronpost (24x), </a:t>
            </a:r>
            <a:r>
              <a:rPr lang="et-EE" sz="2800" i="1">
                <a:latin typeface="Verdana"/>
                <a:ea typeface="Verdana"/>
                <a:cs typeface="Verdana"/>
                <a:sym typeface="Verdana"/>
              </a:rPr>
              <a:t>e-mail</a:t>
            </a:r>
            <a:r>
              <a:rPr lang="et-EE" sz="2800">
                <a:latin typeface="Verdana"/>
                <a:ea typeface="Verdana"/>
                <a:cs typeface="Verdana"/>
                <a:sym typeface="Verdana"/>
              </a:rPr>
              <a:t> (0)]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9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9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3" name="Google Shape;3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6722" y="4878779"/>
            <a:ext cx="7878274" cy="14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227559"/>
            <a:ext cx="7878274" cy="60433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6"/>
          <p:cNvSpPr/>
          <p:nvPr/>
        </p:nvSpPr>
        <p:spPr>
          <a:xfrm>
            <a:off x="4191000" y="4045848"/>
            <a:ext cx="1422400" cy="832931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16" descr="Pilt, millel on kujutatud tekst&#10;&#10;Kirjeldus on genereeritud automaatsel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500" y="5328627"/>
            <a:ext cx="4495800" cy="333744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6"/>
          <p:cNvSpPr/>
          <p:nvPr/>
        </p:nvSpPr>
        <p:spPr>
          <a:xfrm>
            <a:off x="5124035" y="6977404"/>
            <a:ext cx="2772088" cy="270526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16"/>
          <p:cNvSpPr/>
          <p:nvPr/>
        </p:nvSpPr>
        <p:spPr>
          <a:xfrm>
            <a:off x="5073788" y="7564442"/>
            <a:ext cx="3308211" cy="270526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9" name="Google Shape;389;p16" descr="Pilt, millel on kujutatud tekst&#10;&#10;Kirjeldus on genereeritud automaatsel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2025" y="6922848"/>
            <a:ext cx="4077269" cy="1305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>
                <a:latin typeface="Arial"/>
                <a:ea typeface="Arial"/>
                <a:cs typeface="Arial"/>
                <a:sym typeface="Arial"/>
              </a:rPr>
              <a:t>KÕNEK/ARGI sõnastikes</a:t>
            </a:r>
            <a:endParaRPr/>
          </a:p>
        </p:txBody>
      </p:sp>
      <p:sp>
        <p:nvSpPr>
          <p:cNvPr id="395" name="Google Shape;395;p17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</a:pPr>
            <a:r>
              <a:rPr lang="et-EE"/>
              <a:t>EKSS		5146 (0,034%), kokku ca 150 000 märksõna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</a:pPr>
            <a:r>
              <a:rPr lang="et-EE"/>
              <a:t>ÜS &gt; ÕS 2025	4863 (0,03%), kokku 165 072 märksõna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Char char="•"/>
            </a:pPr>
            <a:r>
              <a:rPr lang="et-EE"/>
              <a:t>ÕS 2018		2314 (0,04%), kokku 56 404 märksõna</a:t>
            </a:r>
            <a:endParaRPr/>
          </a:p>
          <a:p>
            <a:pPr marL="457200" lvl="0" indent="-254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A3349"/>
              </a:buClr>
              <a:buSzPts val="3200"/>
              <a:buFont typeface="Arial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Pts val="3200"/>
              <a:buFont typeface="Arial"/>
              <a:buChar char="•"/>
            </a:pPr>
            <a:r>
              <a:rPr lang="et-EE">
                <a:solidFill>
                  <a:srgbClr val="C00000"/>
                </a:solidFill>
              </a:rPr>
              <a:t>mis tahes</a:t>
            </a:r>
            <a:r>
              <a:rPr lang="et-EE"/>
              <a:t> registritähis ÜS-is 9787 sõnal/väljendil (</a:t>
            </a:r>
            <a:r>
              <a:rPr lang="et-EE" b="1"/>
              <a:t>0,06%</a:t>
            </a:r>
            <a:r>
              <a:rPr lang="et-EE"/>
              <a:t>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Pts val="3200"/>
              <a:buFont typeface="Arial"/>
              <a:buChar char="•"/>
            </a:pPr>
            <a:r>
              <a:rPr lang="et-EE">
                <a:solidFill>
                  <a:srgbClr val="C00000"/>
                </a:solidFill>
              </a:rPr>
              <a:t>mis tahes</a:t>
            </a:r>
            <a:r>
              <a:rPr lang="et-EE"/>
              <a:t> registritähis ÕS-is 6669 sõnal/väljendil (</a:t>
            </a:r>
            <a:r>
              <a:rPr lang="et-EE" b="1"/>
              <a:t>1,2%</a:t>
            </a:r>
            <a:r>
              <a:rPr lang="et-EE"/>
              <a:t>)</a:t>
            </a:r>
          </a:p>
          <a:p>
            <a:pPr lvl="1" indent="-457200">
              <a:spcBef>
                <a:spcPts val="1500"/>
              </a:spcBef>
              <a:buClrTx/>
            </a:pPr>
            <a:r>
              <a:rPr lang="et-EE" sz="2800"/>
              <a:t>kas need on sõnad, mis ei kuulu „asjalikku stiili“, „asjalikku suhtlusse“?</a:t>
            </a:r>
          </a:p>
          <a:p>
            <a:pPr lvl="1" indent="-457200">
              <a:spcBef>
                <a:spcPts val="1500"/>
              </a:spcBef>
              <a:buClrTx/>
            </a:pPr>
            <a:r>
              <a:rPr lang="et-EE" sz="2800"/>
              <a:t>ARGI, VMO, MURDES jt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ÕS 2018 </a:t>
            </a:r>
            <a:r>
              <a:rPr lang="et-E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(vrd ÜS 2023)</a:t>
            </a:r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body" idx="1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3200"/>
              <a:buNone/>
            </a:pPr>
            <a:r>
              <a:rPr lang="et-EE"/>
              <a:t> </a:t>
            </a:r>
            <a:endParaRPr/>
          </a:p>
        </p:txBody>
      </p:sp>
      <p:graphicFrame>
        <p:nvGraphicFramePr>
          <p:cNvPr id="402" name="Google Shape;402;p18"/>
          <p:cNvGraphicFramePr/>
          <p:nvPr/>
        </p:nvGraphicFramePr>
        <p:xfrm>
          <a:off x="1600200" y="2705100"/>
          <a:ext cx="14401800" cy="5303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 u="none" strike="noStrike" cap="none">
                          <a:solidFill>
                            <a:schemeClr val="lt1"/>
                          </a:solidFill>
                        </a:rPr>
                        <a:t>register</a:t>
                      </a:r>
                      <a:endParaRPr sz="27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>
                          <a:solidFill>
                            <a:schemeClr val="lt1"/>
                          </a:solidFill>
                        </a:rPr>
                        <a:t>kokku</a:t>
                      </a:r>
                      <a:endParaRPr sz="27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>
                          <a:solidFill>
                            <a:schemeClr val="lt1"/>
                          </a:solidFill>
                        </a:rPr>
                        <a:t>näited</a:t>
                      </a:r>
                      <a:endParaRPr sz="27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argi</a:t>
                      </a:r>
                      <a:br>
                        <a:rPr lang="et-EE" sz="2700"/>
                      </a:br>
                      <a:endParaRPr sz="27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2314</a:t>
                      </a:r>
                      <a:br>
                        <a:rPr lang="et-EE" sz="2700"/>
                      </a:br>
                      <a:r>
                        <a:rPr lang="et-EE" sz="2700" b="0" i="0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ÜS</a:t>
                      </a:r>
                      <a:r>
                        <a:rPr lang="et-EE" sz="2700"/>
                        <a:t> </a:t>
                      </a:r>
                      <a:r>
                        <a:rPr lang="et-EE" sz="2700" b="0" i="0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4863</a:t>
                      </a:r>
                      <a:endParaRPr sz="2700" b="0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/>
                        <a:t>korgitser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uimerdis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ilusti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bemm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aukõrgendus</a:t>
                      </a:r>
                      <a:r>
                        <a:rPr lang="et-EE" sz="2700" b="0"/>
                        <a:t>;</a:t>
                      </a:r>
                      <a:r>
                        <a:rPr lang="et-EE" sz="2700"/>
                        <a:t> ära </a:t>
                      </a:r>
                      <a:r>
                        <a:rPr lang="et-EE" sz="2700" b="1"/>
                        <a:t>kobise</a:t>
                      </a:r>
                      <a:r>
                        <a:rPr lang="et-EE" sz="2700"/>
                        <a:t>!; </a:t>
                      </a:r>
                      <a:r>
                        <a:rPr lang="et-EE" sz="2700" b="1"/>
                        <a:t>kodu</a:t>
                      </a:r>
                      <a:r>
                        <a:rPr lang="et-EE" sz="2700"/>
                        <a:t> (sõnavormides); Rahune </a:t>
                      </a:r>
                      <a:r>
                        <a:rPr lang="et-EE" sz="2700" b="1"/>
                        <a:t>maha!</a:t>
                      </a:r>
                      <a:r>
                        <a:rPr lang="et-EE" sz="2700" b="0"/>
                        <a:t>;</a:t>
                      </a:r>
                      <a:r>
                        <a:rPr lang="et-EE" sz="2700" b="1"/>
                        <a:t> maha </a:t>
                      </a:r>
                      <a:r>
                        <a:rPr lang="et-EE" sz="2700" b="0"/>
                        <a:t>koksama;</a:t>
                      </a:r>
                      <a:r>
                        <a:rPr lang="et-EE" sz="2700"/>
                        <a:t> </a:t>
                      </a:r>
                      <a:r>
                        <a:rPr lang="et-EE" sz="2700" b="1"/>
                        <a:t>pärslane</a:t>
                      </a:r>
                      <a:r>
                        <a:rPr lang="et-EE" sz="2700" b="0"/>
                        <a:t>;</a:t>
                      </a:r>
                      <a:r>
                        <a:rPr lang="et-EE" sz="2700"/>
                        <a:t> </a:t>
                      </a:r>
                      <a:r>
                        <a:rPr lang="et-EE" sz="2700" b="1"/>
                        <a:t>pöidlaküüt</a:t>
                      </a:r>
                      <a:r>
                        <a:rPr lang="et-EE" sz="2700" b="0"/>
                        <a:t>;</a:t>
                      </a:r>
                      <a:r>
                        <a:rPr lang="et-EE" sz="2700"/>
                        <a:t> </a:t>
                      </a:r>
                      <a:r>
                        <a:rPr lang="et-EE" sz="2700" b="1"/>
                        <a:t>pühapäeva</a:t>
                      </a:r>
                      <a:r>
                        <a:rPr lang="et-EE" sz="2700" b="0"/>
                        <a:t>kalamees</a:t>
                      </a:r>
                      <a:endParaRPr sz="27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vmo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776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ÜS 1285</a:t>
                      </a:r>
                      <a:endParaRPr sz="2700" b="0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/>
                        <a:t>aader</a:t>
                      </a:r>
                      <a:r>
                        <a:rPr lang="et-EE" sz="2700" b="0"/>
                        <a:t>; nurga</a:t>
                      </a:r>
                      <a:r>
                        <a:rPr lang="et-EE" sz="2700" b="1"/>
                        <a:t>advokaat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akuraatne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asunik</a:t>
                      </a:r>
                      <a:r>
                        <a:rPr lang="et-EE" sz="2700" b="0"/>
                        <a:t> ‘viinapudel’; hoovi</a:t>
                      </a:r>
                      <a:r>
                        <a:rPr lang="et-EE" sz="2700" b="1"/>
                        <a:t>daam</a:t>
                      </a:r>
                      <a:r>
                        <a:rPr lang="et-EE" sz="2700" b="0"/>
                        <a:t> ‘õuedaam’; </a:t>
                      </a:r>
                      <a:r>
                        <a:rPr lang="et-EE" sz="2700" b="1"/>
                        <a:t>frisuur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heliülesvõte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häbematane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ilmavaade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joogimaj</a:t>
                      </a:r>
                      <a:r>
                        <a:rPr lang="et-EE" sz="2700" b="0"/>
                        <a:t>a ‘kõrts’; </a:t>
                      </a:r>
                      <a:r>
                        <a:rPr lang="et-EE" sz="2700" b="1"/>
                        <a:t>kallimeelne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keisri</a:t>
                      </a:r>
                      <a:r>
                        <a:rPr lang="et-EE" sz="2700" b="0"/>
                        <a:t>proua ‘keisrinna’; </a:t>
                      </a:r>
                      <a:r>
                        <a:rPr lang="et-EE" sz="2700" b="1"/>
                        <a:t>külmavereline</a:t>
                      </a:r>
                      <a:r>
                        <a:rPr lang="et-EE" sz="2700" b="0"/>
                        <a:t> loom ‘kõigusoojane’; latsutaja </a:t>
                      </a:r>
                      <a:r>
                        <a:rPr lang="et-EE" sz="2700" b="1"/>
                        <a:t>madu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minkima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patsahkam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pääse</a:t>
                      </a:r>
                      <a:r>
                        <a:rPr lang="et-EE" sz="2700" b="0"/>
                        <a:t>täht; </a:t>
                      </a:r>
                      <a:r>
                        <a:rPr lang="et-EE" sz="2700" b="1"/>
                        <a:t>roosikrants</a:t>
                      </a:r>
                      <a:r>
                        <a:rPr lang="et-EE" sz="2700" b="0"/>
                        <a:t>; </a:t>
                      </a:r>
                      <a:r>
                        <a:rPr lang="et-EE" sz="2700" b="1"/>
                        <a:t>õlikivi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murdes</a:t>
                      </a:r>
                      <a:endParaRPr sz="27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/>
                        <a:t>381</a:t>
                      </a:r>
                      <a:endParaRPr sz="270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0" i="0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ÜS 331</a:t>
                      </a:r>
                      <a:endParaRPr sz="2700" b="0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"/>
                        <a:buNone/>
                      </a:pPr>
                      <a:r>
                        <a:rPr lang="et-EE" sz="2700" b="1"/>
                        <a:t>helepala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höörik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jokutama</a:t>
                      </a:r>
                      <a:r>
                        <a:rPr lang="et-EE" sz="2700"/>
                        <a:t> ‘kokutama’; </a:t>
                      </a:r>
                      <a:r>
                        <a:rPr lang="et-EE" sz="2700" b="1"/>
                        <a:t>jugar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kaarel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kalits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kanavarvas</a:t>
                      </a:r>
                      <a:r>
                        <a:rPr lang="et-EE" sz="2700"/>
                        <a:t> ‘nurmenukk’; </a:t>
                      </a:r>
                      <a:r>
                        <a:rPr lang="et-EE" sz="2700" b="1"/>
                        <a:t>kiiam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koomits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küüduline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lõntse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miilustama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ormus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paburits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raand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serbak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targema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tüss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velkima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õgev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õuemärk</a:t>
                      </a:r>
                      <a:r>
                        <a:rPr lang="et-EE" sz="2700"/>
                        <a:t>; </a:t>
                      </a:r>
                      <a:r>
                        <a:rPr lang="et-EE" sz="2700" b="1"/>
                        <a:t>ätse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3" name="Google Shape;403;p18"/>
          <p:cNvSpPr/>
          <p:nvPr/>
        </p:nvSpPr>
        <p:spPr>
          <a:xfrm>
            <a:off x="3276600" y="6516057"/>
            <a:ext cx="1422400" cy="1145515"/>
          </a:xfrm>
          <a:prstGeom prst="ellipse">
            <a:avLst/>
          </a:prstGeom>
          <a:solidFill>
            <a:srgbClr val="FBE4D4">
              <a:alpha val="31764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7200"/>
              <a:buFont typeface="Arial"/>
              <a:buNone/>
            </a:pPr>
            <a:r>
              <a:rPr lang="et-EE"/>
              <a:t>Kokkuvõtteks</a:t>
            </a:r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body" idx="1"/>
          </p:nvPr>
        </p:nvSpPr>
        <p:spPr>
          <a:xfrm>
            <a:off x="1600200" y="2705100"/>
            <a:ext cx="15087600" cy="676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ei ole olemas ÕSi sõna, on eesti keele sõnad</a:t>
            </a:r>
            <a:endParaRPr sz="2800"/>
          </a:p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kirjakeele tuum?</a:t>
            </a:r>
            <a:endParaRPr sz="2800"/>
          </a:p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sõnu ei saa sildistada (sõna ise ei oma registrit)</a:t>
            </a:r>
            <a:endParaRPr sz="2800"/>
          </a:p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keelekasutus oleneb situatsioonist, kontekstist</a:t>
            </a:r>
            <a:endParaRPr sz="2800"/>
          </a:p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keelekasutus oleneb kuulajast</a:t>
            </a:r>
            <a:endParaRPr sz="2800"/>
          </a:p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keelekasutus oleneb kirjutajast (kõnelejast)</a:t>
            </a:r>
            <a:endParaRPr sz="2800"/>
          </a:p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oluline on tekst/mõte ja stiil/rütm, mitte üksiksõna</a:t>
            </a:r>
          </a:p>
          <a:p>
            <a:pPr marL="1143000" lvl="1">
              <a:spcBef>
                <a:spcPts val="1500"/>
              </a:spcBef>
              <a:buSzPts val="2800"/>
              <a:buFont typeface="Noto Sans Symbols"/>
              <a:buChar char="▪"/>
            </a:pPr>
            <a:r>
              <a:rPr lang="et-EE" sz="2400"/>
              <a:t>„võitleme kõnekeele trükistesse tagasi“ (AL 1985)</a:t>
            </a:r>
            <a:endParaRPr sz="2400"/>
          </a:p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oskuskeele info on terminibaasides (120+)</a:t>
            </a:r>
            <a:endParaRPr sz="2800"/>
          </a:p>
          <a:p>
            <a:pPr marL="914400" lvl="1" indent="-381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Noto Sans Symbols"/>
              <a:buChar char="•"/>
            </a:pPr>
            <a:r>
              <a:rPr lang="et-EE" sz="2400"/>
              <a:t>igal erialal on omad tavad, mida ÕS ei saa kindlaks määrata</a:t>
            </a:r>
            <a:br>
              <a:rPr lang="et-EE" sz="2400"/>
            </a:br>
            <a:r>
              <a:rPr lang="et-EE" sz="2400"/>
              <a:t>või suunata (vrd </a:t>
            </a:r>
            <a:r>
              <a:rPr lang="et-EE" sz="2400" i="1"/>
              <a:t>perenimi</a:t>
            </a:r>
            <a:r>
              <a:rPr lang="et-EE" sz="2400"/>
              <a:t>, </a:t>
            </a:r>
            <a:r>
              <a:rPr lang="et-EE" sz="2400" i="1"/>
              <a:t>fenkol</a:t>
            </a:r>
            <a:r>
              <a:rPr lang="et-EE" sz="2400"/>
              <a:t> ÕS 2018 </a:t>
            </a:r>
            <a:r>
              <a:rPr lang="et-EE" sz="2400" i="1"/>
              <a:t>vs.</a:t>
            </a:r>
            <a:r>
              <a:rPr lang="et-EE" sz="2400"/>
              <a:t> ÜS)</a:t>
            </a:r>
            <a:endParaRPr sz="2400"/>
          </a:p>
          <a:p>
            <a:pPr marL="6858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t-EE" sz="2800"/>
              <a:t>räägime </a:t>
            </a:r>
            <a:r>
              <a:rPr lang="et-EE" sz="2800">
                <a:solidFill>
                  <a:schemeClr val="accent1"/>
                </a:solidFill>
              </a:rPr>
              <a:t>kirjakeelEST &gt; keelEST</a:t>
            </a:r>
            <a:endParaRPr sz="2800">
              <a:solidFill>
                <a:schemeClr val="accent1"/>
              </a:solidFill>
            </a:endParaRPr>
          </a:p>
        </p:txBody>
      </p:sp>
      <p:sp>
        <p:nvSpPr>
          <p:cNvPr id="410" name="Google Shape;410;p20"/>
          <p:cNvSpPr/>
          <p:nvPr/>
        </p:nvSpPr>
        <p:spPr>
          <a:xfrm>
            <a:off x="11403370" y="2933700"/>
            <a:ext cx="5050972" cy="2235200"/>
          </a:xfrm>
          <a:prstGeom prst="roundRect">
            <a:avLst>
              <a:gd name="adj" fmla="val 16667"/>
            </a:avLst>
          </a:prstGeom>
          <a:solidFill>
            <a:srgbClr val="F4B081">
              <a:alpha val="35686"/>
            </a:srgbClr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11520099" y="3112581"/>
            <a:ext cx="5050972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KIRJAKEEL/ÜHISKEEL</a:t>
            </a:r>
            <a:br>
              <a:rPr lang="et-EE" sz="4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t-EE" sz="4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palju eri registreid,</a:t>
            </a:r>
            <a:br>
              <a:rPr lang="et-EE" sz="4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t-EE" sz="4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piirid ähmased</a:t>
            </a:r>
            <a:endParaRPr sz="4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20"/>
          <p:cNvSpPr/>
          <p:nvPr/>
        </p:nvSpPr>
        <p:spPr>
          <a:xfrm>
            <a:off x="11403370" y="6403109"/>
            <a:ext cx="5050972" cy="2235200"/>
          </a:xfrm>
          <a:prstGeom prst="roundRect">
            <a:avLst>
              <a:gd name="adj" fmla="val 16667"/>
            </a:avLst>
          </a:prstGeom>
          <a:solidFill>
            <a:srgbClr val="F4B081">
              <a:alpha val="35686"/>
            </a:srgbClr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11824284" y="6581990"/>
            <a:ext cx="4209143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AMETLIK KEEL</a:t>
            </a:r>
            <a:br>
              <a:rPr lang="et-EE" sz="4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t-EE" sz="4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neutraalne väga kitsastes piirides</a:t>
            </a:r>
            <a:endParaRPr sz="4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7900" y="1028700"/>
            <a:ext cx="13792200" cy="1295400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Kirjandus</a:t>
            </a:r>
            <a:endParaRPr lang="et-EE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i kohatäide 4">
            <a:extLst>
              <a:ext uri="{FF2B5EF4-FFF2-40B4-BE49-F238E27FC236}">
                <a16:creationId xmlns:a16="http://schemas.microsoft.com/office/drawing/2014/main" id="{D81CC5E7-5034-7828-7E2A-05D130643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2705100"/>
            <a:ext cx="15316200" cy="6400800"/>
          </a:xfrm>
        </p:spPr>
        <p:txBody>
          <a:bodyPr/>
          <a:lstStyle/>
          <a:p>
            <a:r>
              <a:rPr lang="et-EE" sz="2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EKK 2020 = Eesti keele käsiraamat. Eesti Keele Sihtasutus, 2020.</a:t>
            </a:r>
          </a:p>
          <a:p>
            <a:r>
              <a:rPr lang="fi-FI" sz="2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Hennoste</a:t>
            </a:r>
            <a:r>
              <a:rPr lang="fi-FI" sz="2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Tiit 2000. Eesti </a:t>
            </a:r>
            <a:r>
              <a:rPr lang="fi-FI" sz="2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keele</a:t>
            </a:r>
            <a:r>
              <a:rPr lang="fi-FI" sz="2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allkeeled</a:t>
            </a:r>
            <a:r>
              <a:rPr lang="fi-FI" sz="2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Tartu: Tartu </a:t>
            </a:r>
            <a:r>
              <a:rPr lang="fi-FI" sz="2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Ülikooli</a:t>
            </a:r>
            <a:r>
              <a:rPr lang="fi-FI" sz="2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Kirjastus</a:t>
            </a:r>
            <a:r>
              <a:rPr lang="fi-FI" sz="2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t-EE" sz="280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1500"/>
              </a:spcBef>
              <a:spcAft>
                <a:spcPts val="0"/>
              </a:spcAft>
            </a:pPr>
            <a:r>
              <a:rPr lang="et-EE" sz="2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Klavan, Jane 2023. A register approach to Estonian EFL learners’ university writing . Eesti Rakenduslingvistika Ühingu aastaraamat = Estonian papers in applied linguistics, 19, 75−92. </a:t>
            </a:r>
          </a:p>
          <a:p>
            <a:pPr rtl="0">
              <a:spcBef>
                <a:spcPts val="1500"/>
              </a:spcBef>
              <a:spcAft>
                <a:spcPts val="0"/>
              </a:spcAft>
            </a:pPr>
            <a:r>
              <a:rPr lang="et-EE" sz="2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Koppel, Kristina; Kallas, Jelena 2022. Eesti keele ühendkorpuste sari 2013–2021: mahukaim eestikeelsete digitekstide kogu. Eesti Rakenduslingvistika Ühingu aastaraamat = Estonian papers in applied linguistics, 18, 207−228. DOI: 10.5128/ERYa18.12.</a:t>
            </a:r>
          </a:p>
          <a:p>
            <a:r>
              <a:rPr lang="et-EE" sz="2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Langemets, Andres 1985. Keeleuuenduse kurv tuleb selja taha jätta! – Keel ja Kirjandus, nr 11, 647–651.</a:t>
            </a:r>
          </a:p>
          <a:p>
            <a:pPr rtl="0">
              <a:spcBef>
                <a:spcPts val="1500"/>
              </a:spcBef>
              <a:spcAft>
                <a:spcPts val="0"/>
              </a:spcAft>
            </a:pPr>
            <a:r>
              <a:rPr lang="et-EE" sz="2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Metslang, Helle (koostaja) 2003. Eesti kirjakeele kasutusvaldkondade seisundi uuringud. TPÜ Eesti filoloogia osakonna toimetised 4.</a:t>
            </a:r>
          </a:p>
          <a:p>
            <a:pPr rtl="0">
              <a:spcBef>
                <a:spcPts val="1500"/>
              </a:spcBef>
              <a:spcAft>
                <a:spcPts val="0"/>
              </a:spcAft>
            </a:pPr>
            <a:r>
              <a:rPr lang="et-EE" sz="2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Veski, Johannes Voldemar 1958 [1949]. Üldkeelse sõnaraamatu ulatusest. – Toim A. Kask, H. Ahven, J. Peegel, H. Rätsep. Johannes Voldemar Veski keelelisi töid. Tallinn: Eesti Riiklik Kirjastus, lk 182–185.</a:t>
            </a:r>
          </a:p>
          <a:p>
            <a:br>
              <a:rPr lang="et-EE" sz="1400"/>
            </a:br>
            <a:endParaRPr lang="et-EE" sz="240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400" dirty="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9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3086100"/>
            <a:ext cx="1325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9600" b="1" spc="34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Aitäh!</a:t>
            </a:r>
          </a:p>
          <a:p>
            <a:pPr algn="ctr"/>
            <a:r>
              <a:rPr lang="et-EE" sz="7200" b="1" spc="34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margit</a:t>
            </a:r>
            <a:r>
              <a:rPr lang="et-EE" sz="7200" b="1" spc="34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.langemets@eki.ee</a:t>
            </a:r>
          </a:p>
          <a:p>
            <a:pPr algn="ctr"/>
            <a:r>
              <a:rPr lang="et-EE" sz="7200" b="1" spc="34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lydia.risberg@eki.ee</a:t>
            </a:r>
          </a:p>
        </p:txBody>
      </p:sp>
    </p:spTree>
    <p:extLst>
      <p:ext uri="{BB962C8B-B14F-4D97-AF65-F5344CB8AC3E}">
        <p14:creationId xmlns:p14="http://schemas.microsoft.com/office/powerpoint/2010/main" val="347827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2725400" cy="1219199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Teemad kirjakeele ümber</a:t>
            </a:r>
          </a:p>
        </p:txBody>
      </p:sp>
      <p:sp>
        <p:nvSpPr>
          <p:cNvPr id="7" name="Teksti kohatäide 4">
            <a:extLst>
              <a:ext uri="{FF2B5EF4-FFF2-40B4-BE49-F238E27FC236}">
                <a16:creationId xmlns:a16="http://schemas.microsoft.com/office/drawing/2014/main" id="{3B7CA737-DEB9-8E36-451A-3043AC3D2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62100"/>
            <a:ext cx="17221200" cy="7543800"/>
          </a:xfrm>
        </p:spPr>
        <p:txBody>
          <a:bodyPr/>
          <a:lstStyle/>
          <a:p>
            <a:pPr algn="ctr"/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DIGARi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otsing „kirjakeel“ (1870–1949)</a:t>
            </a:r>
            <a:endParaRPr lang="et-EE" b="1" dirty="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Teadus</a:t>
            </a:r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Meie kirjakeel peab teaduslikult õigel põhjal seisma. 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Üksi see põhi on tulus ja tubli, üksi see põhi on käsuline ja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jäädaw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Iga teine põhi on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kõikuw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segane. </a:t>
            </a: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mis peaks meid keelama eneste kirjakeelt otse teaduse põhjale seada? Ei mingi asi!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1886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t-E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Põlvkonnad</a:t>
            </a:r>
            <a:endParaRPr lang="et-EE" sz="2000" dirty="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„Lapsed peavad sellega leppima, mida nende vanemad neile õpetavad. Sagedasti juhtub aga, et </a:t>
            </a:r>
            <a:r>
              <a:rPr lang="et-EE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wanematelgi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Eesti kirjakeel tundmata on, siis pole ka lastel midagi loota. Sellejärele pole ime, et kombelisest küljest langemine nooremate seas iga päevaga kasvab.“ 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1903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„Kummaline see on, aga olen kohanud lapsi, kellede </a:t>
            </a: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vanemad küll räägivad</a:t>
            </a:r>
            <a:b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üsna paksu murret, kuid uus generatsioon ise räägib nagu raamatust</a:t>
            </a:r>
            <a:r>
              <a:rPr lang="et-EE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1943</a:t>
            </a:r>
            <a:r>
              <a:rPr lang="et-E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2725400" cy="1219199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Rahvakeel, murded</a:t>
            </a:r>
            <a:endParaRPr lang="et-EE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i kohatäide 4">
            <a:extLst>
              <a:ext uri="{FF2B5EF4-FFF2-40B4-BE49-F238E27FC236}">
                <a16:creationId xmlns:a16="http://schemas.microsoft.com/office/drawing/2014/main" id="{7F4AA57C-E2D1-661C-CF0B-42DE85327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705100"/>
            <a:ext cx="17526000" cy="6400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„Mag. P. </a:t>
            </a:r>
            <a:r>
              <a:rPr lang="et-EE" sz="2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Ariste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soowib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näidata, et ka 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nüüd, millal meie kirjakeel paistab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olewat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peaaegu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walmis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oleks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weel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mõndagi õppida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rahwakeelest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nii sellest, mis on aastakümnete jooksul tallele pandud kirja teel, kui ka </a:t>
            </a:r>
            <a:r>
              <a:rPr lang="et-EE" sz="2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tänapäewa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rahwakeelest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1937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t-EE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Üht rahvakeelt ei ole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„Ärge apelleerige alati [</a:t>
            </a:r>
            <a:r>
              <a:rPr lang="et-EE" sz="2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rahwakeele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majesteedile. 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rahwakeelt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 ole olemas: on ainult üksikud murded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1913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„Mine tea, kuidas [eesti keelt] räägitakse! 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Igas külas on oma murrak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1919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t-EE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Kirjakeel hävitab murded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kirjakeel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wallutab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üha uusi alasid ja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häwitab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murdekeele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sedamööda, kuidas </a:t>
            </a:r>
            <a:r>
              <a:rPr lang="et-EE" sz="2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kaswab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haritlaste </a:t>
            </a:r>
            <a:r>
              <a:rPr lang="et-EE" sz="2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arw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maal.“ 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1935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mahe [Tartu] murrak hakkab nüüd kaduma,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wähemalt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nooremate suust. Ühes emakeelse kooliga on tulnud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igapäewaseks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tarwitamiseks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kirjakeel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[---]. 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Puhas „maakeel“ on jäänud </a:t>
            </a:r>
            <a:r>
              <a:rPr lang="et-EE" sz="2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wanade</a:t>
            </a:r>
            <a:r>
              <a:rPr lang="et-EE" sz="2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eesõiguseks</a:t>
            </a:r>
            <a:r>
              <a:rPr lang="et-EE" sz="2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1934</a:t>
            </a:r>
            <a:r>
              <a:rPr lang="et-EE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t-E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Lugemissoovitus: Helen Plado 2022. Rahvakeelsus XX sajandi alguskümnendite Eesti keelekorralduses (Vaateid eesti keelekorralduse arenguloole).</a:t>
            </a:r>
            <a:br>
              <a:rPr lang="et-EE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Keel ja Kirjandus 12, 1075−1092.</a:t>
            </a:r>
          </a:p>
        </p:txBody>
      </p:sp>
    </p:spTree>
    <p:extLst>
      <p:ext uri="{BB962C8B-B14F-4D97-AF65-F5344CB8AC3E}">
        <p14:creationId xmlns:p14="http://schemas.microsoft.com/office/powerpoint/2010/main" val="7004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2725400" cy="1219199"/>
          </a:xfrm>
        </p:spPr>
        <p:txBody>
          <a:bodyPr/>
          <a:lstStyle/>
          <a:p>
            <a:r>
              <a:rPr lang="et-EE" b="1" dirty="0" err="1">
                <a:latin typeface="Arial" panose="020B0604020202020204" pitchFamily="34" charset="0"/>
              </a:rPr>
              <a:t>Võõrmõjud</a:t>
            </a:r>
            <a:endParaRPr lang="et-EE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i kohatäide 4">
            <a:extLst>
              <a:ext uri="{FF2B5EF4-FFF2-40B4-BE49-F238E27FC236}">
                <a16:creationId xmlns:a16="http://schemas.microsoft.com/office/drawing/2014/main" id="{20468737-59CF-76CE-E63C-E2F2169A9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009900"/>
            <a:ext cx="17221200" cy="6096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„Referent [P. </a:t>
            </a:r>
            <a:r>
              <a:rPr lang="et-EE" sz="40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Ariste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rõhutas, et</a:t>
            </a:r>
          </a:p>
          <a:p>
            <a:pPr algn="ctr">
              <a:lnSpc>
                <a:spcPct val="100000"/>
              </a:lnSpc>
            </a:pP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meie kirjakeel ei ole suutnud ikka </a:t>
            </a:r>
            <a:r>
              <a:rPr lang="et-EE" sz="40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weel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40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wabaneda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40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wõõrmõjudest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eriti </a:t>
            </a:r>
            <a:r>
              <a:rPr lang="et-EE" sz="40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häiriwat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mõju on </a:t>
            </a:r>
            <a:r>
              <a:rPr lang="et-EE" sz="40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awaldamas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saksa keel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00000"/>
              </a:lnSpc>
            </a:pP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Kõneleja koguni </a:t>
            </a:r>
            <a:r>
              <a:rPr lang="et-EE" sz="40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suwatses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rõhutada, et </a:t>
            </a:r>
          </a:p>
          <a:p>
            <a:pPr algn="ctr">
              <a:lnSpc>
                <a:spcPct val="100000"/>
              </a:lnSpc>
            </a:pP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kunagi pole eesti keel olnud nii saksapärane,</a:t>
            </a:r>
          </a:p>
          <a:p>
            <a:pPr algn="ctr">
              <a:lnSpc>
                <a:spcPct val="100000"/>
              </a:lnSpc>
            </a:pP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 nüüd </a:t>
            </a:r>
            <a:r>
              <a:rPr lang="et-EE" sz="40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iseseiswuse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ajal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pPr algn="ctr">
              <a:lnSpc>
                <a:spcPct val="100000"/>
              </a:lnSpc>
            </a:pP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1937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16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2725400" cy="1219199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Keele vaba areng </a:t>
            </a:r>
            <a:r>
              <a:rPr lang="et-EE" b="1" i="1" dirty="0">
                <a:latin typeface="Arial" panose="020B0604020202020204" pitchFamily="34" charset="0"/>
              </a:rPr>
              <a:t>vs. </a:t>
            </a:r>
            <a:r>
              <a:rPr lang="et-EE" b="1" dirty="0">
                <a:latin typeface="Arial" panose="020B0604020202020204" pitchFamily="34" charset="0"/>
              </a:rPr>
              <a:t>ÕS (I)</a:t>
            </a:r>
            <a:endParaRPr lang="et-EE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A671CDF9-7643-56BB-4193-0B2043301C5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439400" y="3067665"/>
            <a:ext cx="7086600" cy="914400"/>
          </a:xfrm>
          <a:prstGeom prst="rect">
            <a:avLst/>
          </a:prstGeom>
          <a:ln/>
        </p:spPr>
      </p:pic>
      <p:pic>
        <p:nvPicPr>
          <p:cNvPr id="4" name="image19.png">
            <a:extLst>
              <a:ext uri="{FF2B5EF4-FFF2-40B4-BE49-F238E27FC236}">
                <a16:creationId xmlns:a16="http://schemas.microsoft.com/office/drawing/2014/main" id="{2F87715B-9ED7-7A35-7A90-EDBFB57BEA1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439400" y="4000500"/>
            <a:ext cx="7086600" cy="4953000"/>
          </a:xfrm>
          <a:prstGeom prst="rect">
            <a:avLst/>
          </a:prstGeom>
          <a:ln/>
        </p:spPr>
      </p:pic>
      <p:sp>
        <p:nvSpPr>
          <p:cNvPr id="8" name="Teksti kohatäide 4">
            <a:extLst>
              <a:ext uri="{FF2B5EF4-FFF2-40B4-BE49-F238E27FC236}">
                <a16:creationId xmlns:a16="http://schemas.microsoft.com/office/drawing/2014/main" id="{5B864523-60FF-DF68-89E2-AD78BF6706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067664"/>
            <a:ext cx="9982200" cy="6038235"/>
          </a:xfrm>
        </p:spPr>
        <p:txBody>
          <a:bodyPr/>
          <a:lstStyle/>
          <a:p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„Siin antagu ka kirjakeelele tõelikult </a:t>
            </a:r>
            <a:r>
              <a:rPr lang="et-EE" sz="3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waba</a:t>
            </a:r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arenemise </a:t>
            </a:r>
            <a:r>
              <a:rPr lang="et-EE" sz="3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wõimalus</a:t>
            </a:r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mitte ainult silmakirjaks, siis määraku tegelik </a:t>
            </a:r>
            <a:r>
              <a:rPr lang="et-EE" sz="3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tarwitamine</a:t>
            </a:r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ise, kumb </a:t>
            </a:r>
            <a:r>
              <a:rPr lang="et-EE" sz="3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wõistlew</a:t>
            </a:r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6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wõidab</a:t>
            </a:r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ärgu tehtagu sellele teadlikult tõkkeid, [---].</a:t>
            </a:r>
          </a:p>
          <a:p>
            <a: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„Õigekirjutus-sõnaraamat“ peab teadusliku </a:t>
            </a:r>
            <a:r>
              <a:rPr lang="et-EE" sz="36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objektiiwsusega</a:t>
            </a:r>
            <a:r>
              <a:rPr lang="et-EE" sz="36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peegeldama meie keele praegust seisukorda.</a:t>
            </a:r>
            <a:r>
              <a:rPr lang="et-EE" sz="36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1922</a:t>
            </a: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43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2725400" cy="1219199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Keele vaba areng </a:t>
            </a:r>
            <a:r>
              <a:rPr lang="et-EE" b="1" i="1" dirty="0">
                <a:latin typeface="Arial" panose="020B0604020202020204" pitchFamily="34" charset="0"/>
              </a:rPr>
              <a:t>vs. </a:t>
            </a:r>
            <a:r>
              <a:rPr lang="et-EE" b="1" dirty="0">
                <a:latin typeface="Arial" panose="020B0604020202020204" pitchFamily="34" charset="0"/>
              </a:rPr>
              <a:t>ÕS (II)</a:t>
            </a:r>
            <a:endParaRPr lang="et-EE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i kohatäide 4">
            <a:extLst>
              <a:ext uri="{FF2B5EF4-FFF2-40B4-BE49-F238E27FC236}">
                <a16:creationId xmlns:a16="http://schemas.microsoft.com/office/drawing/2014/main" id="{4259B780-775F-AD79-77EF-5696F2CEA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33700"/>
            <a:ext cx="17373600" cy="6172200"/>
          </a:xfrm>
        </p:spPr>
        <p:txBody>
          <a:bodyPr/>
          <a:lstStyle/>
          <a:p>
            <a:pPr algn="ctr"/>
            <a:r>
              <a:rPr lang="et-EE" sz="3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„Ütlematagi peaks vist olema selge, et </a:t>
            </a:r>
            <a:br>
              <a:rPr lang="et-EE" sz="3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 poolt kaitstud vabaduse põhimõttega ei ole tahetud ütelda </a:t>
            </a:r>
            <a:r>
              <a:rPr lang="et-EE" sz="3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seda,</a:t>
            </a:r>
            <a:br>
              <a:rPr lang="et-EE" sz="3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8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t-EE" sz="3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 kirjaoskamatule soovitatakse nüüd kirjutada nii nagu juhtub.</a:t>
            </a:r>
          </a:p>
          <a:p>
            <a:pPr algn="ctr"/>
            <a:r>
              <a:rPr lang="et-EE" sz="38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 normist kõrvalekaldumine peab olema motiveeritud</a:t>
            </a:r>
            <a:r>
              <a:rPr lang="et-EE" sz="3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t-EE" sz="3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Vabadus tähendab teadlikku valikut.</a:t>
            </a:r>
          </a:p>
          <a:p>
            <a:pPr algn="ctr"/>
            <a:r>
              <a:rPr lang="et-EE" sz="38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Halvasti motiveeritud, sageli sajandi võrra ajast </a:t>
            </a:r>
            <a:r>
              <a:rPr lang="et-EE" sz="38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mahajäänd</a:t>
            </a:r>
            <a:r>
              <a:rPr lang="et-EE" sz="38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põhimõtetega või täiesti ilma motivatsioonita on aga mitmedki „ametliku“ keele normid, mis erinevad rahvakeelest</a:t>
            </a:r>
            <a:r>
              <a:rPr lang="et-EE" sz="3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pPr algn="ctr"/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(V. </a:t>
            </a:r>
            <a:r>
              <a:rPr lang="et-EE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Tauli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1949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61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2725400" cy="1219199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Tähendused</a:t>
            </a:r>
            <a:endParaRPr lang="et-EE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i kohatäide 4">
            <a:extLst>
              <a:ext uri="{FF2B5EF4-FFF2-40B4-BE49-F238E27FC236}">
                <a16:creationId xmlns:a16="http://schemas.microsoft.com/office/drawing/2014/main" id="{F0C16511-4747-EFA9-8008-A7F1FE432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33700"/>
            <a:ext cx="17145000" cy="6172200"/>
          </a:xfrm>
        </p:spPr>
        <p:txBody>
          <a:bodyPr/>
          <a:lstStyle/>
          <a:p>
            <a:pPr algn="ctr"/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Pahatihti erineb „õige“ keel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[keele]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tarvitaja „emakeelest</a:t>
            </a:r>
            <a:r>
              <a:rPr lang="et-EE" sz="4000" b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niivõr</a:t>
            </a:r>
            <a:r>
              <a:rPr lang="en-US" sz="4000" b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t-EE" sz="400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talle sõnade tähendus selgeks saab ainult sõnaraamatu abil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1932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4000" dirty="0">
              <a:solidFill>
                <a:srgbClr val="00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Praegu elab eesti kirjakeel üle halbade sõnade ajajärku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Sest mitte ainult see, et 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mitmed olemasolevad sõnad tehakse </a:t>
            </a:r>
            <a:r>
              <a:rPr lang="et-EE" sz="40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halwad</a:t>
            </a:r>
            <a:r>
              <a:rPr lang="et-EE" sz="4000" b="1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andes neile </a:t>
            </a:r>
            <a:r>
              <a:rPr lang="et-EE" sz="4000" b="1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wäärtähendus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(nagu nägime seda „palge“ ja „riide“ puhul), </a:t>
            </a:r>
            <a:r>
              <a:rPr lang="et-EE" sz="40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waid</a:t>
            </a:r>
            <a: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moodustatakse massiliselt juure uusi halbu sõnu.“</a:t>
            </a:r>
            <a:br>
              <a:rPr lang="et-EE" sz="40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(J. Aavik, 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1937</a:t>
            </a:r>
            <a:r>
              <a:rPr lang="et-E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7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5668A1-CF63-6DB3-915D-0BA6C354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42900"/>
            <a:ext cx="12725400" cy="1219199"/>
          </a:xfrm>
        </p:spPr>
        <p:txBody>
          <a:bodyPr/>
          <a:lstStyle/>
          <a:p>
            <a:r>
              <a:rPr lang="et-EE" b="1" dirty="0">
                <a:latin typeface="Arial" panose="020B0604020202020204" pitchFamily="34" charset="0"/>
              </a:rPr>
              <a:t>…ja veel palju muud</a:t>
            </a:r>
            <a:endParaRPr lang="et-EE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i kohatäide 4">
            <a:extLst>
              <a:ext uri="{FF2B5EF4-FFF2-40B4-BE49-F238E27FC236}">
                <a16:creationId xmlns:a16="http://schemas.microsoft.com/office/drawing/2014/main" id="{FD7B7003-66F2-1F33-510A-5E0C401F4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019300"/>
            <a:ext cx="17221200" cy="70866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„Sest kuigi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Wene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keel meie ametikohtadest ja ametlikust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kirjawahetusest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wälja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aetud, ei ole meie üleüldiselt tunnistatud ja üleüldiselt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mõistetaw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kirjakeel seal mitte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weel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igalpool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täit peremehe õigust omandanud. Mõnes ametikohas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walitseb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selle asemel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Aawiku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Siuru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lendawate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sigade keel.“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1919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„Labane maitseta kirjakeel ei paku lõbu ei maa ega linna elanikule, sest teda on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igaltpoolt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leida, iseäranis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wigadest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kubisewat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kirjakeelt. Puhtais Saaremaa murrakuis peitub aga kallis kaunidus ja haruldane ilu, looduse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wärskus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ning mahlane mõnu. [---]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Tartvitage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õiget kohalist sõnade korda. Pange oma kirjeldustesse päris puhtaid iseäralisi sõnu, algupäraseid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ütluswiisisid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1921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„Olgu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tarwitusel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igal pool ühine kirjakeel, aga mitte igal isikul oma. Niisugune keeleline korralagedus, nagu meil senini kestnud, on lubamata nähtus ja peab kaduma.“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1921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„Kuid, kas selle sõnaraamatu [EÕS 1925] ilmumisega on Eesti kirjakeele arendamistööl lõpp, kas see on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wiimne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sõna keeleuuenduse alal? Kes selle küsimuse peale ja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wastab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see talitab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lühinägeliselt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ning leiab oma seisukoha kaitseks ja toeks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waewalt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mõne tõsiasja.“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1925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„Peab konstateerima, et meie keele valdamine, õigekeelsusest arusaamine õieti madal on, paljud haritlased ja isegi mitmed emakeele õpetajad teevad kirjas otse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kõrwu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huugama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panewaid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wigu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Häbiposti, kes ei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walda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oma emakeelt! hüüab referent [Elmar Muuk].“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1927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„Jääb ainult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soowida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iga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keeletarwitaja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-sõber, kõigepealt aga need, kelle kirjakeel peab olema teistele eeskujuks, õpetajad ja kirjanikud,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warustatuks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Õ.-S.-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kontrolliks selle järgi oma ja teiste keelt.“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(J. Väinaste,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1930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„See teine, „kooliõpetajate keeleparandamine“, mille seljataguseks on õigekeelsuse sõnaraamat, on kahtlemata palju alalhoidlikum, kuna selles peetakse visalt kinni keele seniseist omadusist, sageli isegi kontrollimata, kuidas need omadused on saanud.“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1932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„professor dr. Lauri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Kettunen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Rahwuselt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küll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Sawomaa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soomlane, kes eesti keelt oli hakanud õppima alles üliõpilasena, hiilgas ta siin siiski Eesti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iseseiswuse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alguspäewil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eesti keele kõige parema rääkijana. Ei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tawalisi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germanisme ega russitsisme, ei mingeid murdejooni, ainult puhas kirjakeel, mida eestlastest siis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weel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keegi ei kõnelnud.“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1935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„Kui eesti kirjakeel edaspidigi nii suure hooga „moderniseerub“, nagu eeltoodud lausetest näha, siis leidub kümne aasta pärast küll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wist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wähe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eestlasi, kes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mõistawad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weel</a:t>
            </a: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oma emakeelt trükisõnas.“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1936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„Vanasti osati vähe lugeda, sest kirjaoskus oli vähe arenenud. Nüüd loetakse ka vähe, sest kirjakeel on arenenud nii kaugele, et vähesed teda mõistavad.“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1939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„Ja ma olen kõigiti selle poolt, et me kõik räägiksime ilusat, puhast, selget kirjakeelt. Aga me teame ju, et me seda sugugi ei tee.“ 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1943</a:t>
            </a:r>
            <a:r>
              <a:rPr lang="et-E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t-EE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17734"/>
      </p:ext>
    </p:extLst>
  </p:cSld>
  <p:clrMapOvr>
    <a:masterClrMapping/>
  </p:clrMapOvr>
</p:sld>
</file>

<file path=ppt/theme/theme1.xml><?xml version="1.0" encoding="utf-8"?>
<a:theme xmlns:a="http://schemas.openxmlformats.org/drawingml/2006/main" name="SININE TAUST">
  <a:themeElements>
    <a:clrScheme name="E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ÄRVIVARIATSIOON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3424</Words>
  <Application>Microsoft Office PowerPoint</Application>
  <PresentationFormat>Kohandatud</PresentationFormat>
  <Paragraphs>562</Paragraphs>
  <Slides>29</Slides>
  <Notes>27</Notes>
  <HiddenSlides>0</HiddenSlides>
  <MMClips>0</MMClips>
  <ScaleCrop>false</ScaleCrop>
  <HeadingPairs>
    <vt:vector size="6" baseType="variant">
      <vt:variant>
        <vt:lpstr>Kasutatud fondid</vt:lpstr>
      </vt:variant>
      <vt:variant>
        <vt:i4>11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29</vt:i4>
      </vt:variant>
    </vt:vector>
  </HeadingPairs>
  <TitlesOfParts>
    <vt:vector size="43" baseType="lpstr">
      <vt:lpstr>Arial</vt:lpstr>
      <vt:lpstr>Arimo</vt:lpstr>
      <vt:lpstr>Calibri</vt:lpstr>
      <vt:lpstr>Neue Haas Grotesk Display Pro 2</vt:lpstr>
      <vt:lpstr>Neue Haas Grotesk Text Pro</vt:lpstr>
      <vt:lpstr>NeueHaasGroteskDisp Pro</vt:lpstr>
      <vt:lpstr>NeueHaasGroteskText Pro</vt:lpstr>
      <vt:lpstr>Noto Sans Symbols</vt:lpstr>
      <vt:lpstr>Roboto</vt:lpstr>
      <vt:lpstr>Verdana</vt:lpstr>
      <vt:lpstr>Wingdings</vt:lpstr>
      <vt:lpstr>SININE TAUST</vt:lpstr>
      <vt:lpstr>VÄRVIVARIATSIOONID</vt:lpstr>
      <vt:lpstr>Office Theme</vt:lpstr>
      <vt:lpstr>PowerPointi esitlus</vt:lpstr>
      <vt:lpstr>Kirjakeel on kõikidel üks</vt:lpstr>
      <vt:lpstr>Teemad kirjakeele ümber</vt:lpstr>
      <vt:lpstr>Rahvakeel, murded</vt:lpstr>
      <vt:lpstr>Võõrmõjud</vt:lpstr>
      <vt:lpstr>Keele vaba areng vs. ÕS (I)</vt:lpstr>
      <vt:lpstr>Keele vaba areng vs. ÕS (II)</vt:lpstr>
      <vt:lpstr>Tähendused</vt:lpstr>
      <vt:lpstr>…ja veel palju muud</vt:lpstr>
      <vt:lpstr>Kas kirjakeel on kõikidel üks? vahekokkuvõte</vt:lpstr>
      <vt:lpstr>Kirjakeel on kõikidel kaks: ühiskeel, standardkeel (sõnastikes)</vt:lpstr>
      <vt:lpstr>Kirjakeel on kõikidel kaks: ühiskeel, standardkeel (korpuses)</vt:lpstr>
      <vt:lpstr>Kus kirjakeel (ühiskeel) on? (korpused)</vt:lpstr>
      <vt:lpstr>Kus kirjakeel (standardkeel) on? (ametikeele korpus)</vt:lpstr>
      <vt:lpstr>Registrid (Klavan 2023 (Biber 1988), Metslang jt 2003, Kielitoimiston ohjepankki)  </vt:lpstr>
      <vt:lpstr>Registrid (Klavan 2023 (Biber 1988), Metslang jt 2003, Kielitoimiston ohjepankki)  </vt:lpstr>
      <vt:lpstr>PowerPointi esitlus</vt:lpstr>
      <vt:lpstr>Mis on ÕSi sõna? (ÕS 2018, Saateks)</vt:lpstr>
      <vt:lpstr>Mis on ÕSi sõna? (ÕS 2018, Saateks)</vt:lpstr>
      <vt:lpstr>Mis on ÕSi sõna?  1/2</vt:lpstr>
      <vt:lpstr>Mis on ÕSi sõna?  2/2</vt:lpstr>
      <vt:lpstr>ÕSi sõnad (korpuses)</vt:lpstr>
      <vt:lpstr>ÕSi sõnad (korpuses)</vt:lpstr>
      <vt:lpstr>maatulundusmaa, tulundusmaa (sõnastikes)</vt:lpstr>
      <vt:lpstr>KÕNEK/ARGI sõnastikes</vt:lpstr>
      <vt:lpstr>ÕS 2018 (vrd ÜS 2023)</vt:lpstr>
      <vt:lpstr>Kokkuvõtteks</vt:lpstr>
      <vt:lpstr>Kirjandus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2023-04-20T16:17:49Z</dcterms:created>
  <dcterms:modified xsi:type="dcterms:W3CDTF">2023-04-24T19:39:52Z</dcterms:modified>
</cp:coreProperties>
</file>