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711" r:id="rId2"/>
    <p:sldMasterId id="2147483721" r:id="rId3"/>
    <p:sldMasterId id="2147483741" r:id="rId4"/>
    <p:sldMasterId id="2147483760" r:id="rId5"/>
  </p:sldMasterIdLst>
  <p:notesMasterIdLst>
    <p:notesMasterId r:id="rId29"/>
  </p:notesMasterIdLst>
  <p:sldIdLst>
    <p:sldId id="256" r:id="rId6"/>
    <p:sldId id="304" r:id="rId7"/>
    <p:sldId id="300" r:id="rId8"/>
    <p:sldId id="301" r:id="rId9"/>
    <p:sldId id="307" r:id="rId10"/>
    <p:sldId id="316" r:id="rId11"/>
    <p:sldId id="319" r:id="rId12"/>
    <p:sldId id="334" r:id="rId13"/>
    <p:sldId id="325" r:id="rId14"/>
    <p:sldId id="323" r:id="rId15"/>
    <p:sldId id="335" r:id="rId16"/>
    <p:sldId id="326" r:id="rId17"/>
    <p:sldId id="327" r:id="rId18"/>
    <p:sldId id="333" r:id="rId19"/>
    <p:sldId id="308" r:id="rId20"/>
    <p:sldId id="328" r:id="rId21"/>
    <p:sldId id="329" r:id="rId22"/>
    <p:sldId id="330" r:id="rId23"/>
    <p:sldId id="331" r:id="rId24"/>
    <p:sldId id="309" r:id="rId25"/>
    <p:sldId id="314" r:id="rId26"/>
    <p:sldId id="315" r:id="rId27"/>
    <p:sldId id="298" r:id="rId28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66C6C-21AF-CE4F-B61A-C4581B4FF8EB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EE674-6D5A-434B-B0C3-94E05F29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BB3227-D4C0-2C42-9753-7E3B0BA89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115E7EE-30E6-9A48-B389-C695DC7045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771" y="2855940"/>
            <a:ext cx="7772400" cy="932999"/>
          </a:xfrm>
        </p:spPr>
        <p:txBody>
          <a:bodyPr>
            <a:normAutofit/>
          </a:bodyPr>
          <a:lstStyle>
            <a:lvl1pPr marL="0" indent="0" algn="l">
              <a:buNone/>
              <a:defRPr sz="2000" cap="sm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220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48C068-0E49-2F41-A2F3-EC8503988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B9BF818-B4DB-0B4F-973E-7CB2886878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771" y="2855940"/>
            <a:ext cx="7772400" cy="932999"/>
          </a:xfrm>
        </p:spPr>
        <p:txBody>
          <a:bodyPr>
            <a:normAutofit/>
          </a:bodyPr>
          <a:lstStyle>
            <a:lvl1pPr marL="0" indent="0" algn="l">
              <a:buNone/>
              <a:defRPr sz="2000" cap="small" spc="3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948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2335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>
            <a:lvl1pPr>
              <a:lnSpc>
                <a:spcPts val="47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139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</p:spPr>
        <p:txBody>
          <a:bodyPr anchor="ctr"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802701-6F69-934D-911A-86EC24CA2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67293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</p:spPr>
        <p:txBody>
          <a:bodyPr anchor="ctr"/>
          <a:lstStyle>
            <a:lvl1pPr>
              <a:lnSpc>
                <a:spcPts val="45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4FA069-5B31-C34B-969B-D44B3DD8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65059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08D10C-B746-3B4A-97F7-CB4C7873D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697987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1020"/>
            <a:ext cx="7886700" cy="90379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389D3A-7B0E-374E-BCEA-DF0485229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61021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6212"/>
            <a:ext cx="7886700" cy="903793"/>
          </a:xfrm>
        </p:spPr>
        <p:txBody>
          <a:bodyPr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5C62D8-0480-1A41-AA08-C7D460212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36800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7012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1"/>
            <a:ext cx="6507167" cy="24003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0"/>
            <a:ext cx="6507167" cy="142875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35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8403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44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481436"/>
            <a:ext cx="6515100" cy="11016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583036"/>
            <a:ext cx="651510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51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000250"/>
            <a:ext cx="3657600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000250"/>
            <a:ext cx="3657600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49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1993900"/>
            <a:ext cx="344169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432447"/>
            <a:ext cx="3657600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000250"/>
            <a:ext cx="34532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32447"/>
            <a:ext cx="3657601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26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52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20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2661841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457201"/>
            <a:ext cx="4457701" cy="38862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2661841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76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4000501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3716"/>
            <a:ext cx="2457449" cy="517779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4000501" cy="13716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412457"/>
            <a:ext cx="685800" cy="273844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382905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412457"/>
            <a:ext cx="24192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29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549649"/>
            <a:ext cx="7429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3974702"/>
            <a:ext cx="7429500" cy="37028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49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34314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3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</p:spPr>
        <p:txBody>
          <a:bodyPr anchor="ctr"/>
          <a:lstStyle>
            <a:lvl1pPr>
              <a:lnSpc>
                <a:spcPts val="47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51233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45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481436"/>
            <a:ext cx="7429500" cy="110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3036"/>
            <a:ext cx="7429501" cy="6453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6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14650"/>
            <a:ext cx="7429500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1400"/>
            <a:ext cx="74295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808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628900"/>
            <a:ext cx="74295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71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27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457200"/>
            <a:ext cx="1657886" cy="3886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457200"/>
            <a:ext cx="5657850" cy="38862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06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D359F-EE21-164F-AC8A-D535720EE1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626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A742FB-2B5B-484F-89AF-A254290026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B0C728-7F65-7F43-A7C1-81C8A89F22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291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0975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</p:spPr>
        <p:txBody>
          <a:bodyPr anchor="ctr"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0BCD5A-4C83-0743-B93B-4CA88817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337326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</p:spPr>
        <p:txBody>
          <a:bodyPr anchor="ctr"/>
          <a:lstStyle>
            <a:lvl1pPr>
              <a:lnSpc>
                <a:spcPts val="45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2B28E7-C6EE-5C49-803A-1DB9D0C86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8505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</p:spPr>
        <p:txBody>
          <a:bodyPr anchor="ctr"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EAF9FE-AF81-4B4E-B584-62761FEE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71208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E32900-A80D-F241-A9FA-1E3B4BF5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584644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</p:spPr>
        <p:txBody>
          <a:bodyPr anchor="ctr"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C49621-7181-F043-855C-9F06CCF02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88803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0FEC02-1809-7749-96B0-5FD11BAB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</p:spPr>
        <p:txBody>
          <a:bodyPr anchor="ctr"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CFF27F-12AE-BA4B-B175-D9294B0A0D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6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4AC048-D64E-424F-B2AC-303F440B9D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29150" y="1596661"/>
            <a:ext cx="38862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1440000" indent="-360000">
              <a:spcBef>
                <a:spcPts val="600"/>
              </a:spcBef>
              <a:defRPr sz="14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64222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2BE05F-B211-F843-AE78-6D064C9A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681" y="1312415"/>
            <a:ext cx="5175630" cy="2162989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3200"/>
            </a:lvl1pPr>
            <a:lvl2pPr marL="720000" indent="-360000">
              <a:spcBef>
                <a:spcPts val="600"/>
              </a:spcBef>
              <a:defRPr sz="2800"/>
            </a:lvl2pPr>
            <a:lvl3pPr marL="1080000" indent="-360000">
              <a:spcBef>
                <a:spcPts val="600"/>
              </a:spcBef>
              <a:defRPr sz="2000"/>
            </a:lvl3pPr>
            <a:lvl4pPr marL="1440000" indent="-360000">
              <a:spcBef>
                <a:spcPts val="600"/>
              </a:spcBef>
              <a:defRPr sz="1800"/>
            </a:lvl4pPr>
            <a:lvl5pPr marL="360000" indent="-360000">
              <a:spcBef>
                <a:spcPts val="1800"/>
              </a:spcBef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EE132A-F39B-5240-9954-5ED760253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9626" y="37071"/>
            <a:ext cx="2411413" cy="5226051"/>
          </a:xfrm>
        </p:spPr>
        <p:txBody>
          <a:bodyPr>
            <a:noAutofit/>
          </a:bodyPr>
          <a:lstStyle>
            <a:lvl1pPr marL="0" indent="0">
              <a:buNone/>
              <a:defRPr sz="344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210757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de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11D68-A925-D742-A7C6-189069ABA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912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BBFC2A7-B2E6-0542-AA7A-131B07F9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0119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3E08-B499-A147-9166-523ECC573927}"/>
              </a:ext>
            </a:extLst>
          </p:cNvPr>
          <p:cNvSpPr/>
          <p:nvPr userDrawn="1"/>
        </p:nvSpPr>
        <p:spPr>
          <a:xfrm>
            <a:off x="724326" y="512956"/>
            <a:ext cx="2163763" cy="216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B7468-93CF-D84D-B3CE-649E11BA2B8B}"/>
              </a:ext>
            </a:extLst>
          </p:cNvPr>
          <p:cNvSpPr txBox="1"/>
          <p:nvPr userDrawn="1"/>
        </p:nvSpPr>
        <p:spPr>
          <a:xfrm>
            <a:off x="802383" y="486841"/>
            <a:ext cx="9252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0C83FA3-310A-764D-8642-5238B8AD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450046"/>
          </a:xfrm>
        </p:spPr>
        <p:txBody>
          <a:bodyPr>
            <a:no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4FD74-95ED-9F49-A2C5-6DB132B58B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312" y="1645017"/>
            <a:ext cx="2048635" cy="982274"/>
          </a:xfrm>
        </p:spPr>
        <p:txBody>
          <a:bodyPr anchor="b">
            <a:normAutofit/>
          </a:bodyPr>
          <a:lstStyle>
            <a:lvl1pPr marL="0" indent="0">
              <a:buNone/>
              <a:defRPr sz="2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3145282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de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11D68-A925-D742-A7C6-189069ABA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912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BBFC2A7-B2E6-0542-AA7A-131B07F9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4326" y="512955"/>
            <a:ext cx="2163763" cy="2163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3E08-B499-A147-9166-523ECC573927}"/>
              </a:ext>
            </a:extLst>
          </p:cNvPr>
          <p:cNvSpPr/>
          <p:nvPr userDrawn="1"/>
        </p:nvSpPr>
        <p:spPr>
          <a:xfrm>
            <a:off x="3490119" y="512956"/>
            <a:ext cx="2163763" cy="216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B7468-93CF-D84D-B3CE-649E11BA2B8B}"/>
              </a:ext>
            </a:extLst>
          </p:cNvPr>
          <p:cNvSpPr txBox="1"/>
          <p:nvPr userDrawn="1"/>
        </p:nvSpPr>
        <p:spPr>
          <a:xfrm>
            <a:off x="3568176" y="486841"/>
            <a:ext cx="9252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72B2BA-FA92-974D-94AB-F19AFDBD4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450046"/>
          </a:xfrm>
        </p:spPr>
        <p:txBody>
          <a:bodyPr>
            <a:no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CE70C9B-E228-844F-91EA-BE96355CD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6003" y="1645017"/>
            <a:ext cx="2048635" cy="982274"/>
          </a:xfrm>
        </p:spPr>
        <p:txBody>
          <a:bodyPr anchor="b">
            <a:normAutofit/>
          </a:bodyPr>
          <a:lstStyle>
            <a:lvl1pPr marL="0" indent="0">
              <a:buNone/>
              <a:defRPr sz="2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57875736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de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11D68-A925-D742-A7C6-189069ABA4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1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BBFC2A7-B2E6-0542-AA7A-131B07F9FE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0119" y="512957"/>
            <a:ext cx="2163763" cy="21637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03E08-B499-A147-9166-523ECC573927}"/>
              </a:ext>
            </a:extLst>
          </p:cNvPr>
          <p:cNvSpPr/>
          <p:nvPr userDrawn="1"/>
        </p:nvSpPr>
        <p:spPr>
          <a:xfrm>
            <a:off x="6256337" y="512956"/>
            <a:ext cx="2163763" cy="2163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B7468-93CF-D84D-B3CE-649E11BA2B8B}"/>
              </a:ext>
            </a:extLst>
          </p:cNvPr>
          <p:cNvSpPr txBox="1"/>
          <p:nvPr userDrawn="1"/>
        </p:nvSpPr>
        <p:spPr>
          <a:xfrm>
            <a:off x="6334394" y="486841"/>
            <a:ext cx="92526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8ADF582-B539-5340-BC5A-D0C559B21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68" y="2785700"/>
            <a:ext cx="7698707" cy="1450046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CBC7771-12D3-EE43-9EAF-0D2D545D75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3900" y="1645017"/>
            <a:ext cx="2048635" cy="982274"/>
          </a:xfrm>
        </p:spPr>
        <p:txBody>
          <a:bodyPr anchor="b">
            <a:normAutofit/>
          </a:bodyPr>
          <a:lstStyle>
            <a:lvl1pPr marL="0" indent="0">
              <a:buNone/>
              <a:defRPr sz="280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34357343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2CE2D-304F-9149-82E2-47D9E49D2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AC6A14-376C-C446-8B87-4EFE082B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</p:spPr>
        <p:txBody>
          <a:bodyPr anchor="b"/>
          <a:lstStyle>
            <a:lvl1pPr>
              <a:lnSpc>
                <a:spcPct val="100000"/>
              </a:lnSpc>
              <a:defRPr sz="28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86D433-0371-3848-87B5-B0BFBA9D0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7211"/>
            <a:ext cx="3880626" cy="1477884"/>
          </a:xfrm>
        </p:spPr>
        <p:txBody>
          <a:bodyPr>
            <a:normAutofit/>
          </a:bodyPr>
          <a:lstStyle>
            <a:lvl1pPr marL="360000" indent="-360000">
              <a:lnSpc>
                <a:spcPct val="100000"/>
              </a:lnSpc>
              <a:spcBef>
                <a:spcPts val="1200"/>
              </a:spcBef>
              <a:defRPr sz="2000"/>
            </a:lvl1pPr>
            <a:lvl2pPr marL="720000" indent="-360000">
              <a:lnSpc>
                <a:spcPct val="100000"/>
              </a:lnSpc>
              <a:spcBef>
                <a:spcPts val="600"/>
              </a:spcBef>
              <a:defRPr sz="1800"/>
            </a:lvl2pPr>
            <a:lvl3pPr marL="1080000" indent="-360000">
              <a:lnSpc>
                <a:spcPct val="100000"/>
              </a:lnSpc>
              <a:spcBef>
                <a:spcPts val="600"/>
              </a:spcBef>
              <a:defRPr sz="14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979615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2CE2D-304F-9149-82E2-47D9E49D2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3466BC-8726-9243-AE70-9A545515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362"/>
            <a:ext cx="3880626" cy="2163769"/>
          </a:xfrm>
        </p:spPr>
        <p:txBody>
          <a:bodyPr anchor="ctr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202185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AC6A14-376C-C446-8B87-4EFE082B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</p:spPr>
        <p:txBody>
          <a:bodyPr anchor="b"/>
          <a:lstStyle>
            <a:lvl1pPr>
              <a:lnSpc>
                <a:spcPct val="100000"/>
              </a:lnSpc>
              <a:defRPr sz="28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4B31A2-CE5B-0A47-811B-E0493968AC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325" y="0"/>
            <a:ext cx="4003675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1288BB-31D0-9548-B414-B59013FA4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27211"/>
            <a:ext cx="3880626" cy="1477884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000"/>
            </a:lvl1pPr>
            <a:lvl2pPr marL="720000" indent="-360000">
              <a:spcBef>
                <a:spcPts val="600"/>
              </a:spcBef>
              <a:defRPr sz="1800"/>
            </a:lvl2pPr>
            <a:lvl3pPr marL="1080000" indent="-360000">
              <a:spcBef>
                <a:spcPts val="600"/>
              </a:spcBef>
              <a:defRPr sz="14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279670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</p:spPr>
        <p:txBody>
          <a:bodyPr anchor="ctr"/>
          <a:lstStyle>
            <a:lvl1pPr>
              <a:lnSpc>
                <a:spcPts val="4500"/>
              </a:lnSpc>
              <a:defRPr sz="4400" b="0" i="0" cap="small" spc="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CA4C54-9693-AA4D-85D3-5ABB9B526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2497491"/>
            <a:ext cx="5925436" cy="1194218"/>
          </a:xfrm>
        </p:spPr>
        <p:txBody>
          <a:bodyPr anchor="t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336363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5E208C4-74C9-2B43-B563-BE35E4B4E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0325" y="0"/>
            <a:ext cx="4003675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1E3ABD-0936-6540-A8DA-FEE95FDD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362"/>
            <a:ext cx="3880626" cy="2163769"/>
          </a:xfrm>
        </p:spPr>
        <p:txBody>
          <a:bodyPr anchor="ctr">
            <a:normAutofit/>
          </a:bodyPr>
          <a:lstStyle>
            <a:lvl1pPr marL="360000" indent="-360000">
              <a:spcBef>
                <a:spcPts val="1200"/>
              </a:spcBef>
              <a:defRPr sz="2400"/>
            </a:lvl1pPr>
            <a:lvl2pPr marL="720000" indent="-360000">
              <a:spcBef>
                <a:spcPts val="600"/>
              </a:spcBef>
              <a:defRPr sz="2000"/>
            </a:lvl2pPr>
            <a:lvl3pPr marL="1080000" indent="-360000">
              <a:spcBef>
                <a:spcPts val="600"/>
              </a:spcBef>
              <a:defRPr sz="16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172345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382CE2D-304F-9149-82E2-47D9E49D2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1016" y="941833"/>
            <a:ext cx="3044825" cy="304482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22CDAE-E1B2-9541-9090-942F619A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344" y="1382360"/>
            <a:ext cx="4502267" cy="2163769"/>
          </a:xfrm>
        </p:spPr>
        <p:txBody>
          <a:bodyPr anchor="ctr"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315852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A81231E-3666-754D-AB7C-7538CD6C21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0469" y="4482790"/>
            <a:ext cx="5586761" cy="311887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0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75A60D-22EF-AC46-9BF3-1EACEA93FE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6772" y="534911"/>
            <a:ext cx="7850458" cy="3613343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817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55830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03F5A7-CFE5-7040-89A1-5DE6D66B75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6834" y="682197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5413608-A8E0-2D42-A568-C682FF16B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3015" y="682197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1FED77D-2D4A-E240-AEE2-9F3776380B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19196" y="682197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431A367-FA51-F04C-B377-92A2DD8705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9612" y="2579519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55378B0-71AC-2A4A-9225-B34E899654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793" y="2579519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9EFE8B15-6449-8944-A9F2-61AD881B79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1974" y="2579519"/>
            <a:ext cx="1013114" cy="101311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795117-6E23-B945-814E-FA7DE297B5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554" y="1756717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8C03DD4-5C0A-9A45-8DEB-DF492152D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8053" y="1756717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FFBB8B7-3183-6346-893C-BDF51509C2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4553" y="1756717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2512398-73C0-924B-8FE8-ABA50E3A3E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5483" y="3618175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1309928-2353-4E4D-8030-9E2CA6E83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1982" y="3618175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0CAE4AF-7BB9-4248-8983-2157E9967F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58482" y="3618175"/>
            <a:ext cx="1422400" cy="62547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Text in </a:t>
            </a:r>
            <a:r>
              <a:rPr lang="en-US" dirty="0" err="1"/>
              <a:t>thre</a:t>
            </a:r>
            <a:r>
              <a:rPr lang="en-US" dirty="0"/>
              <a:t> or four words</a:t>
            </a:r>
          </a:p>
        </p:txBody>
      </p:sp>
    </p:spTree>
    <p:extLst>
      <p:ext uri="{BB962C8B-B14F-4D97-AF65-F5344CB8AC3E}">
        <p14:creationId xmlns:p14="http://schemas.microsoft.com/office/powerpoint/2010/main" val="116723531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1"/>
            <a:ext cx="6507167" cy="24003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0"/>
            <a:ext cx="6507167" cy="142875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55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741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481436"/>
            <a:ext cx="6515100" cy="11016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583036"/>
            <a:ext cx="651510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228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000250"/>
            <a:ext cx="3657600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000250"/>
            <a:ext cx="3657600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701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1993900"/>
            <a:ext cx="344169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432447"/>
            <a:ext cx="3657600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000250"/>
            <a:ext cx="34532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32447"/>
            <a:ext cx="3657601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3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F11E5B-DDFC-F04D-A00F-C8EFC1C6C27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0448" y="1271239"/>
            <a:ext cx="468351" cy="237173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9CE679-9735-6842-B5FA-84D63975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475" y="1271238"/>
            <a:ext cx="5925436" cy="2371733"/>
          </a:xfrm>
        </p:spPr>
        <p:txBody>
          <a:bodyPr anchor="ctr">
            <a:no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360000" indent="-360000">
              <a:spcBef>
                <a:spcPts val="1800"/>
              </a:spcBef>
              <a:defRPr sz="1600"/>
            </a:lvl4pPr>
            <a:lvl5pPr marL="360000" indent="-360000"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921298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206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2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2661841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457201"/>
            <a:ext cx="4457701" cy="38862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2661841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583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4000501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3716"/>
            <a:ext cx="2457449" cy="517779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4000501" cy="13716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412457"/>
            <a:ext cx="685800" cy="273844"/>
          </a:xfrm>
        </p:spPr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3829050" cy="273844"/>
          </a:xfrm>
        </p:spPr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412457"/>
            <a:ext cx="241925" cy="273844"/>
          </a:xfrm>
        </p:spPr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13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549649"/>
            <a:ext cx="7429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3974702"/>
            <a:ext cx="7429500" cy="37028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573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34314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580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19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481436"/>
            <a:ext cx="7429500" cy="110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3036"/>
            <a:ext cx="7429501" cy="6453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13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14650"/>
            <a:ext cx="7429500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1400"/>
            <a:ext cx="74295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911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628900"/>
            <a:ext cx="74295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9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1020"/>
            <a:ext cx="7886700" cy="903793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A17374-4341-444B-B28B-45EEF833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7516440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754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457200"/>
            <a:ext cx="1657886" cy="3886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457200"/>
            <a:ext cx="5657850" cy="38862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090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D359F-EE21-164F-AC8A-D535720EE1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6769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1"/>
            <a:ext cx="6507167" cy="24003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0"/>
            <a:ext cx="6507167" cy="142875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33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797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481436"/>
            <a:ext cx="6515100" cy="11016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583036"/>
            <a:ext cx="651510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375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000250"/>
            <a:ext cx="3657600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000250"/>
            <a:ext cx="3657600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234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1993900"/>
            <a:ext cx="344169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432447"/>
            <a:ext cx="3657600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000250"/>
            <a:ext cx="34532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32447"/>
            <a:ext cx="3657601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436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142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5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6212"/>
            <a:ext cx="7886700" cy="903793"/>
          </a:xfrm>
        </p:spPr>
        <p:txBody>
          <a:bodyPr anchor="ctr"/>
          <a:lstStyle>
            <a:lvl1pPr>
              <a:lnSpc>
                <a:spcPts val="4500"/>
              </a:lnSpc>
              <a:defRPr sz="4000" i="0" cap="sm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41461C-5F22-6541-9A0E-17929835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617"/>
            <a:ext cx="7886700" cy="2675300"/>
          </a:xfrm>
        </p:spPr>
        <p:txBody>
          <a:bodyPr>
            <a:normAutofit/>
          </a:bodyPr>
          <a:lstStyle>
            <a:lvl1pPr marL="360000" indent="-360000">
              <a:spcBef>
                <a:spcPts val="12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80000" indent="-360000">
              <a:spcBef>
                <a:spcPts val="600"/>
              </a:spcBef>
              <a:defRPr sz="1800"/>
            </a:lvl3pPr>
            <a:lvl4pPr marL="1440000" indent="-360000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57590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2661841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457201"/>
            <a:ext cx="4457701" cy="38862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2661841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18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4000501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3716"/>
            <a:ext cx="2457449" cy="517779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4000501" cy="13716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412457"/>
            <a:ext cx="685800" cy="273844"/>
          </a:xfrm>
        </p:spPr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3829050" cy="273844"/>
          </a:xfrm>
        </p:spPr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412457"/>
            <a:ext cx="241925" cy="273844"/>
          </a:xfrm>
        </p:spPr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54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549649"/>
            <a:ext cx="7429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3974702"/>
            <a:ext cx="7429500" cy="37028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993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34314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902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507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481436"/>
            <a:ext cx="7429500" cy="110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3036"/>
            <a:ext cx="7429501" cy="6453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733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14650"/>
            <a:ext cx="7429500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1400"/>
            <a:ext cx="74295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43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628900"/>
            <a:ext cx="74295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812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907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457200"/>
            <a:ext cx="1657886" cy="3886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457200"/>
            <a:ext cx="5657850" cy="38862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8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356925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D359F-EE21-164F-AC8A-D535720EE1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35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9235"/>
            <a:ext cx="7886700" cy="903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FFB9E-7099-8044-A4B0-8B18F75DE72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19" y="4338769"/>
            <a:ext cx="2081823" cy="4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08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710" r:id="rId9"/>
  </p:sldLayoutIdLst>
  <p:transition>
    <p:fade/>
  </p:transition>
  <p:txStyles>
    <p:titleStyle>
      <a:lvl1pPr algn="l" defTabSz="685800" rtl="0" eaLnBrk="1" latinLnBrk="0" hangingPunct="1">
        <a:lnSpc>
          <a:spcPct val="53000"/>
        </a:lnSpc>
        <a:spcBef>
          <a:spcPct val="0"/>
        </a:spcBef>
        <a:buNone/>
        <a:defRPr sz="6000" b="0" i="1" kern="1200" cap="all" spc="-1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279450" algn="l" defTabSz="685800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Cambria Math" panose="02040503050406030204" pitchFamily="18" charset="0"/>
        <a:buChar char="⎯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9235"/>
            <a:ext cx="7886700" cy="903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2FFB9E-7099-8044-A4B0-8B18F75DE72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19" y="4338769"/>
            <a:ext cx="2081823" cy="4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07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ransition>
    <p:fade/>
  </p:transition>
  <p:txStyles>
    <p:titleStyle>
      <a:lvl1pPr algn="l" defTabSz="685800" rtl="0" eaLnBrk="1" latinLnBrk="0" hangingPunct="1">
        <a:lnSpc>
          <a:spcPct val="53000"/>
        </a:lnSpc>
        <a:spcBef>
          <a:spcPct val="0"/>
        </a:spcBef>
        <a:buNone/>
        <a:defRPr sz="6000" b="0" i="1" kern="1200" cap="all" spc="-1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279450" algn="l" defTabSz="685800" rtl="0" eaLnBrk="1" latinLnBrk="0" hangingPunct="1">
        <a:lnSpc>
          <a:spcPct val="90000"/>
        </a:lnSpc>
        <a:spcBef>
          <a:spcPts val="750"/>
        </a:spcBef>
        <a:buClr>
          <a:schemeClr val="tx1"/>
        </a:buClr>
        <a:buFont typeface="Cambria Math" panose="02040503050406030204" pitchFamily="18" charset="0"/>
        <a:buChar char="⎯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9450" algn="l" defTabSz="685800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Font typeface="Cambria Math" panose="02040503050406030204" pitchFamily="18" charset="0"/>
        <a:buChar char="⎯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000250"/>
            <a:ext cx="7429499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412457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FFB9E-7099-8044-A4B0-8B18F75DE72E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19" y="4338769"/>
            <a:ext cx="2081823" cy="4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9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672" r:id="rId20"/>
    <p:sldLayoutId id="2147483673" r:id="rId21"/>
    <p:sldLayoutId id="2147483674" r:id="rId22"/>
    <p:sldLayoutId id="2147483671" r:id="rId23"/>
    <p:sldLayoutId id="2147483675" r:id="rId24"/>
    <p:sldLayoutId id="2147483676" r:id="rId25"/>
    <p:sldLayoutId id="2147483667" r:id="rId26"/>
    <p:sldLayoutId id="2147483677" r:id="rId27"/>
    <p:sldLayoutId id="2147483678" r:id="rId28"/>
    <p:sldLayoutId id="2147483680" r:id="rId29"/>
    <p:sldLayoutId id="2147483681" r:id="rId30"/>
    <p:sldLayoutId id="2147483682" r:id="rId31"/>
    <p:sldLayoutId id="2147483683" r:id="rId32"/>
    <p:sldLayoutId id="2147483679" r:id="rId33"/>
    <p:sldLayoutId id="2147483684" r:id="rId34"/>
    <p:sldLayoutId id="2147483686" r:id="rId35"/>
    <p:sldLayoutId id="2147483687" r:id="rId3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000250"/>
            <a:ext cx="7429499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412457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96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000250"/>
            <a:ext cx="7429499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412457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685800"/>
            <a:fld id="{EBBC3F0C-C891-4E41-845C-6C317438A384}" type="datetimeFigureOut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15/04/2024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685800"/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685800"/>
            <a:fld id="{800B2F1B-D663-44EC-90A5-81FC007A899D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84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slideLayout" Target="../slideLayouts/slideLayout7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9903-FE2C-2643-BCFF-224F13AA1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71" y="405465"/>
            <a:ext cx="7772400" cy="26956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t-EE" sz="2800" dirty="0"/>
              <a:t>Kõne kvaliteedi ja väljenduslikkuse säilitamise võimalikkus mängutõlkes piiratud vahendite korral: kõnesünteesi</a:t>
            </a:r>
            <a:br>
              <a:rPr lang="et-EE" sz="2800" dirty="0"/>
            </a:br>
            <a:r>
              <a:rPr lang="et-EE" sz="2800" dirty="0"/>
              <a:t>puudujääkide väljaselgitamine võrdluses näitleja loetud kõnega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C2A25-2DE6-7240-8F29-A9CC2139E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771" y="3360776"/>
            <a:ext cx="7772400" cy="932999"/>
          </a:xfrm>
        </p:spPr>
        <p:txBody>
          <a:bodyPr>
            <a:normAutofit/>
          </a:bodyPr>
          <a:lstStyle/>
          <a:p>
            <a:r>
              <a:rPr lang="et-EE" dirty="0" smtClean="0"/>
              <a:t>Kristjan Suluste</a:t>
            </a:r>
          </a:p>
          <a:p>
            <a:r>
              <a:rPr lang="et-EE" dirty="0" smtClean="0"/>
              <a:t>Magistritöö Tallinna Ülikoolis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424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0575"/>
            <a:ext cx="7886700" cy="903793"/>
          </a:xfrm>
        </p:spPr>
        <p:txBody>
          <a:bodyPr>
            <a:normAutofit fontScale="90000"/>
          </a:bodyPr>
          <a:lstStyle/>
          <a:p>
            <a:r>
              <a:rPr lang="et-EE" sz="3200" dirty="0" smtClean="0"/>
              <a:t>Arvutused lausungitasandi kategooriates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00541"/>
            <a:ext cx="7886700" cy="3392556"/>
          </a:xfrm>
        </p:spPr>
        <p:txBody>
          <a:bodyPr>
            <a:normAutofit/>
          </a:bodyPr>
          <a:lstStyle/>
          <a:p>
            <a:r>
              <a:rPr lang="et-EE" dirty="0" smtClean="0"/>
              <a:t>Võrreldi viit kolmikut lausungeid</a:t>
            </a:r>
            <a:endParaRPr lang="et-EE" dirty="0" smtClean="0"/>
          </a:p>
          <a:p>
            <a:pPr lvl="1"/>
            <a:r>
              <a:rPr lang="en-GB" dirty="0" smtClean="0"/>
              <a:t>Origin</a:t>
            </a:r>
            <a:r>
              <a:rPr lang="et-EE" dirty="0" smtClean="0"/>
              <a:t>a</a:t>
            </a:r>
            <a:r>
              <a:rPr lang="en-GB" dirty="0" smtClean="0"/>
              <a:t>al </a:t>
            </a:r>
            <a:r>
              <a:rPr lang="en-GB" dirty="0" smtClean="0"/>
              <a:t>– </a:t>
            </a:r>
            <a:r>
              <a:rPr lang="et-EE" dirty="0" smtClean="0"/>
              <a:t>Tõlge häälnäitlejaga</a:t>
            </a:r>
            <a:endParaRPr lang="en-GB" dirty="0" smtClean="0"/>
          </a:p>
          <a:p>
            <a:pPr lvl="1"/>
            <a:r>
              <a:rPr lang="en-GB" dirty="0" smtClean="0"/>
              <a:t>Origin</a:t>
            </a:r>
            <a:r>
              <a:rPr lang="et-EE" dirty="0" smtClean="0"/>
              <a:t>a</a:t>
            </a:r>
            <a:r>
              <a:rPr lang="en-GB" dirty="0" smtClean="0"/>
              <a:t>al </a:t>
            </a:r>
            <a:r>
              <a:rPr lang="en-GB" dirty="0" smtClean="0"/>
              <a:t>– </a:t>
            </a:r>
            <a:r>
              <a:rPr lang="et-EE" dirty="0" smtClean="0"/>
              <a:t>Tõlge kõnesünteesiga</a:t>
            </a:r>
            <a:endParaRPr lang="en-GB" dirty="0" smtClean="0"/>
          </a:p>
          <a:p>
            <a:r>
              <a:rPr lang="et-EE" dirty="0" smtClean="0"/>
              <a:t>Kattuvus kõneaktide tuvastamises (kõrgem kat)</a:t>
            </a:r>
            <a:endParaRPr lang="en-US" dirty="0" smtClean="0"/>
          </a:p>
          <a:p>
            <a:pPr lvl="1"/>
            <a:r>
              <a:rPr lang="et-EE" dirty="0" smtClean="0"/>
              <a:t>Funktsionaalne samaväärsus</a:t>
            </a:r>
            <a:endParaRPr lang="en-US" dirty="0" smtClean="0"/>
          </a:p>
          <a:p>
            <a:r>
              <a:rPr lang="et-EE" dirty="0" smtClean="0"/>
              <a:t>Lausungite üldise tundetooni sarnasus (madalam kat)</a:t>
            </a:r>
            <a:endParaRPr lang="en-US" dirty="0"/>
          </a:p>
          <a:p>
            <a:r>
              <a:rPr lang="et-EE" dirty="0" smtClean="0"/>
              <a:t>Lausungite rõhustruktuuri sarnasus (madalam kat)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39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Häälnäited</a:t>
            </a:r>
            <a:endParaRPr lang="en-GB" dirty="0"/>
          </a:p>
        </p:txBody>
      </p:sp>
      <p:pic>
        <p:nvPicPr>
          <p:cNvPr id="4" name="8game_2_00(orig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65672" y="1650207"/>
            <a:ext cx="365522" cy="365522"/>
          </a:xfrm>
        </p:spPr>
      </p:pic>
      <p:pic>
        <p:nvPicPr>
          <p:cNvPr id="5" name="8game_2_00(lo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04813" y="2420041"/>
            <a:ext cx="487363" cy="487363"/>
          </a:xfrm>
          <a:prstGeom prst="rect">
            <a:avLst/>
          </a:prstGeom>
        </p:spPr>
      </p:pic>
      <p:pic>
        <p:nvPicPr>
          <p:cNvPr id="6" name="8game_2_00(syn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04813" y="3250786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9895" y="1614994"/>
            <a:ext cx="276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t-EE" sz="2400" dirty="0">
                <a:solidFill>
                  <a:prstClr val="white"/>
                </a:solidFill>
                <a:latin typeface="Century Gothic" panose="020B0502020202020204"/>
              </a:rPr>
              <a:t>Originaal</a:t>
            </a:r>
            <a:endParaRPr lang="en-GB" sz="24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9895" y="2402856"/>
            <a:ext cx="276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t-EE" sz="2400" dirty="0">
                <a:solidFill>
                  <a:prstClr val="white"/>
                </a:solidFill>
                <a:latin typeface="Century Gothic" panose="020B0502020202020204"/>
              </a:rPr>
              <a:t>Häälnäitleja</a:t>
            </a:r>
            <a:endParaRPr lang="en-GB" sz="24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9893" y="3190718"/>
            <a:ext cx="276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t-EE" sz="2400" dirty="0">
                <a:solidFill>
                  <a:prstClr val="white"/>
                </a:solidFill>
                <a:latin typeface="Century Gothic" panose="020B0502020202020204"/>
              </a:rPr>
              <a:t>Kõnesüntees</a:t>
            </a:r>
            <a:endParaRPr lang="en-GB" sz="2400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86595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0575"/>
            <a:ext cx="7886700" cy="903793"/>
          </a:xfrm>
        </p:spPr>
        <p:txBody>
          <a:bodyPr/>
          <a:lstStyle/>
          <a:p>
            <a:r>
              <a:rPr lang="et-EE" sz="3200" dirty="0" smtClean="0"/>
              <a:t>Kõneaktide kattuvuse arvutamine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57052"/>
            <a:ext cx="7886700" cy="2643434"/>
          </a:xfrm>
        </p:spPr>
      </p:pic>
      <p:sp>
        <p:nvSpPr>
          <p:cNvPr id="6" name="Rectangle 5"/>
          <p:cNvSpPr/>
          <p:nvPr/>
        </p:nvSpPr>
        <p:spPr>
          <a:xfrm>
            <a:off x="959302" y="3703308"/>
            <a:ext cx="5448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800" dirty="0"/>
              <a:t>kattuvusväärtus = vastavad KA / kõik valitud KA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1230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/>
              <a:t>Kõneaktide kattuvuse arvutamine</a:t>
            </a:r>
            <a:endParaRPr lang="en-GB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4" y="1792800"/>
            <a:ext cx="3614532" cy="2195999"/>
          </a:xfrm>
        </p:spPr>
      </p:pic>
      <p:sp>
        <p:nvSpPr>
          <p:cNvPr id="7" name="Content Placeholder 6"/>
          <p:cNvSpPr>
            <a:spLocks noGrp="1"/>
          </p:cNvSpPr>
          <p:nvPr>
            <p:ph idx="11"/>
          </p:nvPr>
        </p:nvSpPr>
        <p:spPr>
          <a:xfrm>
            <a:off x="4377690" y="1489168"/>
            <a:ext cx="4137660" cy="2865661"/>
          </a:xfrm>
        </p:spPr>
        <p:txBody>
          <a:bodyPr>
            <a:normAutofit fontScale="70000" lnSpcReduction="20000"/>
          </a:bodyPr>
          <a:lstStyle/>
          <a:p>
            <a:r>
              <a:rPr lang="et-EE" dirty="0" err="1" smtClean="0"/>
              <a:t>Üldväärtused</a:t>
            </a:r>
            <a:endParaRPr lang="en-GB" dirty="0" smtClean="0"/>
          </a:p>
          <a:p>
            <a:r>
              <a:rPr lang="et-EE" dirty="0" smtClean="0"/>
              <a:t>Vastavusväärtused </a:t>
            </a:r>
            <a:r>
              <a:rPr lang="en-GB" dirty="0" smtClean="0"/>
              <a:t>(</a:t>
            </a:r>
            <a:r>
              <a:rPr lang="et-EE" dirty="0" smtClean="0"/>
              <a:t>GEN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t-EE" dirty="0" smtClean="0"/>
              <a:t>Vastavusväärtused </a:t>
            </a:r>
            <a:r>
              <a:rPr lang="en-GB" dirty="0" smtClean="0"/>
              <a:t>(NTBPOS </a:t>
            </a:r>
            <a:r>
              <a:rPr lang="en-GB" dirty="0" smtClean="0"/>
              <a:t>/ NTBNEG)</a:t>
            </a:r>
          </a:p>
          <a:p>
            <a:r>
              <a:rPr lang="et-EE" dirty="0" smtClean="0"/>
              <a:t>Arvutused kummagi helindamismeetodi kohta</a:t>
            </a:r>
            <a:endParaRPr lang="en-GB" dirty="0" smtClean="0"/>
          </a:p>
          <a:p>
            <a:r>
              <a:rPr lang="et-EE" dirty="0" smtClean="0"/>
              <a:t>Meetodite võrdlev tulemuslikkus funktsionaalse samaväärsuse saavutamisel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75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400" dirty="0" smtClean="0"/>
              <a:t>Tulemused</a:t>
            </a:r>
            <a:endParaRPr lang="en-GB" sz="4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11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2099"/>
            <a:ext cx="7886700" cy="761901"/>
          </a:xfrm>
        </p:spPr>
        <p:txBody>
          <a:bodyPr>
            <a:normAutofit fontScale="90000"/>
          </a:bodyPr>
          <a:lstStyle/>
          <a:p>
            <a:r>
              <a:rPr lang="et-EE" sz="3600" dirty="0" smtClean="0"/>
              <a:t>Tulemused mängutasandi kategooriates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90767"/>
            <a:ext cx="7886700" cy="1245870"/>
          </a:xfrm>
        </p:spPr>
        <p:txBody>
          <a:bodyPr>
            <a:normAutofit/>
          </a:bodyPr>
          <a:lstStyle/>
          <a:p>
            <a:r>
              <a:rPr lang="et-EE" sz="2400" dirty="0" smtClean="0"/>
              <a:t>Häälnäitleja (LOET) kõnet hinnati keskmiselt kõrgemalt nii mängukategooriate kui ka kõnekategooriate puhul</a:t>
            </a:r>
            <a:endParaRPr lang="et-EE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347562"/>
              </p:ext>
            </p:extLst>
          </p:nvPr>
        </p:nvGraphicFramePr>
        <p:xfrm>
          <a:off x="1010728" y="2911964"/>
          <a:ext cx="7122543" cy="1468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181">
                  <a:extLst>
                    <a:ext uri="{9D8B030D-6E8A-4147-A177-3AD203B41FA5}">
                      <a16:colId xmlns:a16="http://schemas.microsoft.com/office/drawing/2014/main" val="2897309466"/>
                    </a:ext>
                  </a:extLst>
                </a:gridCol>
                <a:gridCol w="2374181">
                  <a:extLst>
                    <a:ext uri="{9D8B030D-6E8A-4147-A177-3AD203B41FA5}">
                      <a16:colId xmlns:a16="http://schemas.microsoft.com/office/drawing/2014/main" val="2730030974"/>
                    </a:ext>
                  </a:extLst>
                </a:gridCol>
                <a:gridCol w="2374181">
                  <a:extLst>
                    <a:ext uri="{9D8B030D-6E8A-4147-A177-3AD203B41FA5}">
                      <a16:colId xmlns:a16="http://schemas.microsoft.com/office/drawing/2014/main" val="3368702005"/>
                    </a:ext>
                  </a:extLst>
                </a:gridCol>
              </a:tblGrid>
              <a:tr h="489535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42375" marR="142375" marT="71189" marB="71189"/>
                </a:tc>
                <a:tc>
                  <a:txBody>
                    <a:bodyPr/>
                    <a:lstStyle/>
                    <a:p>
                      <a:r>
                        <a:rPr lang="et-EE" sz="2100" dirty="0" smtClean="0"/>
                        <a:t>LOET</a:t>
                      </a:r>
                      <a:endParaRPr lang="en-GB" sz="2100" dirty="0"/>
                    </a:p>
                  </a:txBody>
                  <a:tcPr marL="142375" marR="142375" marT="71189" marB="71189"/>
                </a:tc>
                <a:tc>
                  <a:txBody>
                    <a:bodyPr/>
                    <a:lstStyle/>
                    <a:p>
                      <a:r>
                        <a:rPr lang="et-EE" sz="2100" dirty="0" smtClean="0"/>
                        <a:t>SÜNT</a:t>
                      </a:r>
                      <a:endParaRPr lang="en-GB" sz="2100" dirty="0"/>
                    </a:p>
                  </a:txBody>
                  <a:tcPr marL="142375" marR="142375" marT="71189" marB="71189"/>
                </a:tc>
                <a:extLst>
                  <a:ext uri="{0D108BD9-81ED-4DB2-BD59-A6C34878D82A}">
                    <a16:rowId xmlns:a16="http://schemas.microsoft.com/office/drawing/2014/main" val="4032801915"/>
                  </a:ext>
                </a:extLst>
              </a:tr>
              <a:tr h="489535">
                <a:tc>
                  <a:txBody>
                    <a:bodyPr/>
                    <a:lstStyle/>
                    <a:p>
                      <a:r>
                        <a:rPr lang="et-EE" sz="2100" dirty="0" smtClean="0"/>
                        <a:t>Mängukat</a:t>
                      </a:r>
                      <a:endParaRPr lang="en-GB" sz="2100" dirty="0"/>
                    </a:p>
                  </a:txBody>
                  <a:tcPr marL="142375" marR="142375" marT="71189" marB="71189"/>
                </a:tc>
                <a:tc>
                  <a:txBody>
                    <a:bodyPr/>
                    <a:lstStyle/>
                    <a:p>
                      <a:r>
                        <a:rPr lang="et-EE" sz="2100" dirty="0" smtClean="0"/>
                        <a:t>3.717</a:t>
                      </a:r>
                      <a:endParaRPr lang="en-GB" sz="2100" dirty="0"/>
                    </a:p>
                  </a:txBody>
                  <a:tcPr marL="142375" marR="142375" marT="71189" marB="71189"/>
                </a:tc>
                <a:tc>
                  <a:txBody>
                    <a:bodyPr/>
                    <a:lstStyle/>
                    <a:p>
                      <a:r>
                        <a:rPr lang="et-EE" sz="2100" dirty="0" smtClean="0"/>
                        <a:t>3.223</a:t>
                      </a:r>
                      <a:endParaRPr lang="en-GB" sz="2100" dirty="0"/>
                    </a:p>
                  </a:txBody>
                  <a:tcPr marL="142375" marR="142375" marT="71189" marB="71189"/>
                </a:tc>
                <a:extLst>
                  <a:ext uri="{0D108BD9-81ED-4DB2-BD59-A6C34878D82A}">
                    <a16:rowId xmlns:a16="http://schemas.microsoft.com/office/drawing/2014/main" val="621472931"/>
                  </a:ext>
                </a:extLst>
              </a:tr>
              <a:tr h="489535">
                <a:tc>
                  <a:txBody>
                    <a:bodyPr/>
                    <a:lstStyle/>
                    <a:p>
                      <a:r>
                        <a:rPr lang="et-EE" sz="2100" dirty="0" smtClean="0"/>
                        <a:t>Kõnekat</a:t>
                      </a:r>
                      <a:endParaRPr lang="en-GB" sz="2100" dirty="0"/>
                    </a:p>
                  </a:txBody>
                  <a:tcPr marL="142375" marR="142375" marT="71189" marB="71189"/>
                </a:tc>
                <a:tc>
                  <a:txBody>
                    <a:bodyPr/>
                    <a:lstStyle/>
                    <a:p>
                      <a:r>
                        <a:rPr lang="et-EE" sz="2100" dirty="0" smtClean="0"/>
                        <a:t>4.475</a:t>
                      </a:r>
                      <a:endParaRPr lang="en-GB" sz="2100" dirty="0"/>
                    </a:p>
                  </a:txBody>
                  <a:tcPr marL="142375" marR="142375" marT="71189" marB="71189"/>
                </a:tc>
                <a:tc>
                  <a:txBody>
                    <a:bodyPr/>
                    <a:lstStyle/>
                    <a:p>
                      <a:r>
                        <a:rPr lang="et-EE" sz="2100" dirty="0" smtClean="0"/>
                        <a:t>3.348</a:t>
                      </a:r>
                      <a:endParaRPr lang="en-GB" sz="2100" dirty="0"/>
                    </a:p>
                  </a:txBody>
                  <a:tcPr marL="142375" marR="142375" marT="71189" marB="71189"/>
                </a:tc>
                <a:extLst>
                  <a:ext uri="{0D108BD9-81ED-4DB2-BD59-A6C34878D82A}">
                    <a16:rowId xmlns:a16="http://schemas.microsoft.com/office/drawing/2014/main" val="662904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380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2099"/>
            <a:ext cx="7886700" cy="761901"/>
          </a:xfrm>
        </p:spPr>
        <p:txBody>
          <a:bodyPr>
            <a:normAutofit fontScale="90000"/>
          </a:bodyPr>
          <a:lstStyle/>
          <a:p>
            <a:r>
              <a:rPr lang="et-EE" sz="3600" dirty="0" smtClean="0"/>
              <a:t>Tulemused mängutasandi kategooriates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8780"/>
            <a:ext cx="7886700" cy="1165860"/>
          </a:xfrm>
        </p:spPr>
        <p:txBody>
          <a:bodyPr>
            <a:noAutofit/>
          </a:bodyPr>
          <a:lstStyle/>
          <a:p>
            <a:r>
              <a:rPr lang="et-EE" sz="2400" dirty="0" smtClean="0"/>
              <a:t>Suurem vastavus mängu- ja kõnekategooriate vahel sünteeskõnega mänguvariandi puhul (v.a. NTBPOS kategooriates)</a:t>
            </a:r>
            <a:endParaRPr lang="et-EE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19262"/>
              </p:ext>
            </p:extLst>
          </p:nvPr>
        </p:nvGraphicFramePr>
        <p:xfrm>
          <a:off x="1063198" y="3236725"/>
          <a:ext cx="7452152" cy="120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038">
                  <a:extLst>
                    <a:ext uri="{9D8B030D-6E8A-4147-A177-3AD203B41FA5}">
                      <a16:colId xmlns:a16="http://schemas.microsoft.com/office/drawing/2014/main" val="4029695838"/>
                    </a:ext>
                  </a:extLst>
                </a:gridCol>
                <a:gridCol w="1863038">
                  <a:extLst>
                    <a:ext uri="{9D8B030D-6E8A-4147-A177-3AD203B41FA5}">
                      <a16:colId xmlns:a16="http://schemas.microsoft.com/office/drawing/2014/main" val="2352991991"/>
                    </a:ext>
                  </a:extLst>
                </a:gridCol>
                <a:gridCol w="1863038">
                  <a:extLst>
                    <a:ext uri="{9D8B030D-6E8A-4147-A177-3AD203B41FA5}">
                      <a16:colId xmlns:a16="http://schemas.microsoft.com/office/drawing/2014/main" val="662273516"/>
                    </a:ext>
                  </a:extLst>
                </a:gridCol>
                <a:gridCol w="1863038">
                  <a:extLst>
                    <a:ext uri="{9D8B030D-6E8A-4147-A177-3AD203B41FA5}">
                      <a16:colId xmlns:a16="http://schemas.microsoft.com/office/drawing/2014/main" val="1531444447"/>
                    </a:ext>
                  </a:extLst>
                </a:gridCol>
              </a:tblGrid>
              <a:tr h="4004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21308" marR="121308" marT="60653" marB="60653"/>
                </a:tc>
                <a:tc>
                  <a:txBody>
                    <a:bodyPr/>
                    <a:lstStyle/>
                    <a:p>
                      <a:r>
                        <a:rPr lang="et-EE" sz="1800" dirty="0" smtClean="0"/>
                        <a:t>GEN</a:t>
                      </a:r>
                      <a:endParaRPr lang="en-GB" sz="1800" dirty="0"/>
                    </a:p>
                  </a:txBody>
                  <a:tcPr marL="121308" marR="121308" marT="60653" marB="60653"/>
                </a:tc>
                <a:tc>
                  <a:txBody>
                    <a:bodyPr/>
                    <a:lstStyle/>
                    <a:p>
                      <a:r>
                        <a:rPr lang="et-EE" sz="1800" dirty="0" smtClean="0"/>
                        <a:t>NTBPOS</a:t>
                      </a:r>
                      <a:endParaRPr lang="en-GB" sz="1800" dirty="0"/>
                    </a:p>
                  </a:txBody>
                  <a:tcPr marL="121308" marR="121308" marT="60653" marB="60653"/>
                </a:tc>
                <a:tc>
                  <a:txBody>
                    <a:bodyPr/>
                    <a:lstStyle/>
                    <a:p>
                      <a:r>
                        <a:rPr lang="et-EE" sz="1800" dirty="0" smtClean="0"/>
                        <a:t>NTBNEG</a:t>
                      </a:r>
                      <a:endParaRPr lang="en-GB" sz="1800" dirty="0"/>
                    </a:p>
                  </a:txBody>
                  <a:tcPr marL="121308" marR="121308" marT="60653" marB="60653"/>
                </a:tc>
                <a:extLst>
                  <a:ext uri="{0D108BD9-81ED-4DB2-BD59-A6C34878D82A}">
                    <a16:rowId xmlns:a16="http://schemas.microsoft.com/office/drawing/2014/main" val="2781231740"/>
                  </a:ext>
                </a:extLst>
              </a:tr>
              <a:tr h="400433">
                <a:tc>
                  <a:txBody>
                    <a:bodyPr/>
                    <a:lstStyle/>
                    <a:p>
                      <a:r>
                        <a:rPr lang="et-EE" sz="1800" dirty="0" smtClean="0"/>
                        <a:t>LOET</a:t>
                      </a:r>
                      <a:endParaRPr lang="en-GB" sz="1800" dirty="0"/>
                    </a:p>
                  </a:txBody>
                  <a:tcPr marL="121308" marR="121308" marT="60653" marB="60653"/>
                </a:tc>
                <a:tc>
                  <a:txBody>
                    <a:bodyPr/>
                    <a:lstStyle/>
                    <a:p>
                      <a:r>
                        <a:rPr lang="et-EE" sz="1800" dirty="0" smtClean="0"/>
                        <a:t>0.598</a:t>
                      </a:r>
                      <a:endParaRPr lang="en-GB" sz="1800" dirty="0"/>
                    </a:p>
                  </a:txBody>
                  <a:tcPr marL="121308" marR="121308" marT="60653" marB="60653"/>
                </a:tc>
                <a:tc>
                  <a:txBody>
                    <a:bodyPr/>
                    <a:lstStyle/>
                    <a:p>
                      <a:r>
                        <a:rPr lang="et-EE" sz="1800" dirty="0" smtClean="0"/>
                        <a:t>0.582</a:t>
                      </a:r>
                      <a:endParaRPr lang="en-GB" sz="1800" dirty="0"/>
                    </a:p>
                  </a:txBody>
                  <a:tcPr marL="121308" marR="121308" marT="60653" marB="60653"/>
                </a:tc>
                <a:tc>
                  <a:txBody>
                    <a:bodyPr/>
                    <a:lstStyle/>
                    <a:p>
                      <a:r>
                        <a:rPr lang="et-EE" sz="1800" dirty="0" smtClean="0"/>
                        <a:t>0.159</a:t>
                      </a:r>
                      <a:endParaRPr lang="en-GB" sz="1800" dirty="0"/>
                    </a:p>
                  </a:txBody>
                  <a:tcPr marL="121308" marR="121308" marT="60653" marB="60653"/>
                </a:tc>
                <a:extLst>
                  <a:ext uri="{0D108BD9-81ED-4DB2-BD59-A6C34878D82A}">
                    <a16:rowId xmlns:a16="http://schemas.microsoft.com/office/drawing/2014/main" val="2122156768"/>
                  </a:ext>
                </a:extLst>
              </a:tr>
              <a:tr h="400433">
                <a:tc>
                  <a:txBody>
                    <a:bodyPr/>
                    <a:lstStyle/>
                    <a:p>
                      <a:r>
                        <a:rPr lang="et-EE" sz="1800" dirty="0" smtClean="0"/>
                        <a:t>SÜNT</a:t>
                      </a:r>
                      <a:endParaRPr lang="en-GB" sz="1800" dirty="0"/>
                    </a:p>
                  </a:txBody>
                  <a:tcPr marL="121308" marR="121308" marT="60653" marB="60653"/>
                </a:tc>
                <a:tc>
                  <a:txBody>
                    <a:bodyPr/>
                    <a:lstStyle/>
                    <a:p>
                      <a:r>
                        <a:rPr lang="et-EE" sz="1800" dirty="0" smtClean="0"/>
                        <a:t>0.706</a:t>
                      </a:r>
                      <a:endParaRPr lang="en-GB" sz="1800" dirty="0"/>
                    </a:p>
                  </a:txBody>
                  <a:tcPr marL="121308" marR="121308" marT="60653" marB="60653"/>
                </a:tc>
                <a:tc>
                  <a:txBody>
                    <a:bodyPr/>
                    <a:lstStyle/>
                    <a:p>
                      <a:r>
                        <a:rPr lang="et-EE" sz="1800" dirty="0" smtClean="0"/>
                        <a:t>0.340</a:t>
                      </a:r>
                      <a:endParaRPr lang="en-GB" sz="1800" dirty="0"/>
                    </a:p>
                  </a:txBody>
                  <a:tcPr marL="121308" marR="121308" marT="60653" marB="60653"/>
                </a:tc>
                <a:tc>
                  <a:txBody>
                    <a:bodyPr/>
                    <a:lstStyle/>
                    <a:p>
                      <a:r>
                        <a:rPr lang="et-EE" sz="1800" dirty="0" smtClean="0"/>
                        <a:t>0.376</a:t>
                      </a:r>
                      <a:endParaRPr lang="en-GB" sz="1800" dirty="0"/>
                    </a:p>
                  </a:txBody>
                  <a:tcPr marL="121308" marR="121308" marT="60653" marB="60653"/>
                </a:tc>
                <a:extLst>
                  <a:ext uri="{0D108BD9-81ED-4DB2-BD59-A6C34878D82A}">
                    <a16:rowId xmlns:a16="http://schemas.microsoft.com/office/drawing/2014/main" val="3608718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8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2099"/>
            <a:ext cx="7886700" cy="761901"/>
          </a:xfrm>
        </p:spPr>
        <p:txBody>
          <a:bodyPr>
            <a:normAutofit fontScale="90000"/>
          </a:bodyPr>
          <a:lstStyle/>
          <a:p>
            <a:r>
              <a:rPr lang="et-EE" sz="3600" dirty="0" smtClean="0"/>
              <a:t>Tulemused mängutasandi kategooriates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4000"/>
            <a:ext cx="7886700" cy="1483200"/>
          </a:xfrm>
        </p:spPr>
        <p:txBody>
          <a:bodyPr>
            <a:normAutofit/>
          </a:bodyPr>
          <a:lstStyle/>
          <a:p>
            <a:r>
              <a:rPr lang="et-EE" sz="2400" dirty="0" smtClean="0"/>
              <a:t>Kõnekategooriatest mängukogemusele suurima mõjuga emotsiooni väljendumine ja väljendusviisi vastavus mängu kontekstile</a:t>
            </a:r>
            <a:endParaRPr lang="en-GB" sz="24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57733"/>
              </p:ext>
            </p:extLst>
          </p:nvPr>
        </p:nvGraphicFramePr>
        <p:xfrm>
          <a:off x="628650" y="2707200"/>
          <a:ext cx="7970685" cy="2125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454">
                  <a:extLst>
                    <a:ext uri="{9D8B030D-6E8A-4147-A177-3AD203B41FA5}">
                      <a16:colId xmlns:a16="http://schemas.microsoft.com/office/drawing/2014/main" val="2684060296"/>
                    </a:ext>
                  </a:extLst>
                </a:gridCol>
                <a:gridCol w="1596887">
                  <a:extLst>
                    <a:ext uri="{9D8B030D-6E8A-4147-A177-3AD203B41FA5}">
                      <a16:colId xmlns:a16="http://schemas.microsoft.com/office/drawing/2014/main" val="4076375315"/>
                    </a:ext>
                  </a:extLst>
                </a:gridCol>
                <a:gridCol w="1610139">
                  <a:extLst>
                    <a:ext uri="{9D8B030D-6E8A-4147-A177-3AD203B41FA5}">
                      <a16:colId xmlns:a16="http://schemas.microsoft.com/office/drawing/2014/main" val="1977457143"/>
                    </a:ext>
                  </a:extLst>
                </a:gridCol>
                <a:gridCol w="1557131">
                  <a:extLst>
                    <a:ext uri="{9D8B030D-6E8A-4147-A177-3AD203B41FA5}">
                      <a16:colId xmlns:a16="http://schemas.microsoft.com/office/drawing/2014/main" val="3538767557"/>
                    </a:ext>
                  </a:extLst>
                </a:gridCol>
                <a:gridCol w="1675074">
                  <a:extLst>
                    <a:ext uri="{9D8B030D-6E8A-4147-A177-3AD203B41FA5}">
                      <a16:colId xmlns:a16="http://schemas.microsoft.com/office/drawing/2014/main" val="667184731"/>
                    </a:ext>
                  </a:extLst>
                </a:gridCol>
              </a:tblGrid>
              <a:tr h="48488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119560" marR="119560" marT="59780" marB="59780"/>
                </a:tc>
                <a:tc>
                  <a:txBody>
                    <a:bodyPr/>
                    <a:lstStyle/>
                    <a:p>
                      <a:r>
                        <a:rPr lang="et-EE" sz="1700" noProof="0" dirty="0" smtClean="0"/>
                        <a:t>Kõne arusaadavus</a:t>
                      </a:r>
                      <a:endParaRPr lang="en-GB" sz="1700" noProof="0" dirty="0"/>
                    </a:p>
                  </a:txBody>
                  <a:tcPr marL="119560" marR="119560" marT="59780" marB="59780"/>
                </a:tc>
                <a:tc>
                  <a:txBody>
                    <a:bodyPr/>
                    <a:lstStyle/>
                    <a:p>
                      <a:r>
                        <a:rPr lang="et-EE" sz="1700" noProof="0" dirty="0" smtClean="0"/>
                        <a:t>Tähenduse arusaadavus</a:t>
                      </a:r>
                      <a:r>
                        <a:rPr lang="et-EE" sz="1700" baseline="0" noProof="0" dirty="0" smtClean="0"/>
                        <a:t> mängu kontekstis</a:t>
                      </a:r>
                      <a:endParaRPr lang="en-GB" sz="1700" noProof="0" dirty="0"/>
                    </a:p>
                  </a:txBody>
                  <a:tcPr marL="119560" marR="119560" marT="59780" marB="59780"/>
                </a:tc>
                <a:tc>
                  <a:txBody>
                    <a:bodyPr/>
                    <a:lstStyle/>
                    <a:p>
                      <a:r>
                        <a:rPr lang="et-EE" sz="1700" noProof="0" dirty="0" smtClean="0"/>
                        <a:t>Emotsiooni tajumine</a:t>
                      </a:r>
                      <a:endParaRPr lang="en-GB" sz="1700" noProof="0" dirty="0"/>
                    </a:p>
                  </a:txBody>
                  <a:tcPr marL="119560" marR="119560" marT="59780" marB="59780"/>
                </a:tc>
                <a:tc>
                  <a:txBody>
                    <a:bodyPr/>
                    <a:lstStyle/>
                    <a:p>
                      <a:r>
                        <a:rPr lang="et-EE" sz="1700" noProof="0" dirty="0" smtClean="0"/>
                        <a:t>Väljendusviisi vastavus mängu kontekstile</a:t>
                      </a:r>
                      <a:endParaRPr lang="en-GB" sz="1700" noProof="0" dirty="0"/>
                    </a:p>
                  </a:txBody>
                  <a:tcPr marL="119560" marR="119560" marT="59780" marB="59780"/>
                </a:tc>
                <a:extLst>
                  <a:ext uri="{0D108BD9-81ED-4DB2-BD59-A6C34878D82A}">
                    <a16:rowId xmlns:a16="http://schemas.microsoft.com/office/drawing/2014/main" val="2249704425"/>
                  </a:ext>
                </a:extLst>
              </a:tr>
              <a:tr h="484883">
                <a:tc>
                  <a:txBody>
                    <a:bodyPr/>
                    <a:lstStyle/>
                    <a:p>
                      <a:r>
                        <a:rPr lang="et-EE" sz="1700" dirty="0" smtClean="0"/>
                        <a:t>LOET</a:t>
                      </a:r>
                      <a:endParaRPr lang="en-GB" sz="1700" dirty="0"/>
                    </a:p>
                  </a:txBody>
                  <a:tcPr marL="119560" marR="119560" marT="59780" marB="59780"/>
                </a:tc>
                <a:tc>
                  <a:txBody>
                    <a:bodyPr/>
                    <a:lstStyle/>
                    <a:p>
                      <a:r>
                        <a:rPr lang="et-EE" sz="1700" dirty="0" smtClean="0"/>
                        <a:t>0.537</a:t>
                      </a:r>
                      <a:endParaRPr lang="en-GB" sz="1700" dirty="0"/>
                    </a:p>
                  </a:txBody>
                  <a:tcPr marL="119560" marR="119560" marT="59780" marB="59780"/>
                </a:tc>
                <a:tc>
                  <a:txBody>
                    <a:bodyPr/>
                    <a:lstStyle/>
                    <a:p>
                      <a:r>
                        <a:rPr lang="et-EE" sz="1700" dirty="0" smtClean="0"/>
                        <a:t>0.584</a:t>
                      </a:r>
                      <a:endParaRPr lang="en-GB" sz="1700" dirty="0"/>
                    </a:p>
                  </a:txBody>
                  <a:tcPr marL="119560" marR="119560" marT="59780" marB="59780"/>
                </a:tc>
                <a:tc>
                  <a:txBody>
                    <a:bodyPr/>
                    <a:lstStyle/>
                    <a:p>
                      <a:r>
                        <a:rPr lang="et-EE" sz="1700" dirty="0" smtClean="0"/>
                        <a:t>0.604</a:t>
                      </a:r>
                      <a:endParaRPr lang="en-GB" sz="1700" dirty="0"/>
                    </a:p>
                  </a:txBody>
                  <a:tcPr marL="119560" marR="119560" marT="59780" marB="59780"/>
                </a:tc>
                <a:tc>
                  <a:txBody>
                    <a:bodyPr/>
                    <a:lstStyle/>
                    <a:p>
                      <a:r>
                        <a:rPr lang="et-EE" sz="1700" dirty="0" smtClean="0"/>
                        <a:t>0.665</a:t>
                      </a:r>
                      <a:endParaRPr lang="en-GB" sz="1700" dirty="0"/>
                    </a:p>
                  </a:txBody>
                  <a:tcPr marL="119560" marR="119560" marT="59780" marB="59780"/>
                </a:tc>
                <a:extLst>
                  <a:ext uri="{0D108BD9-81ED-4DB2-BD59-A6C34878D82A}">
                    <a16:rowId xmlns:a16="http://schemas.microsoft.com/office/drawing/2014/main" val="1449782850"/>
                  </a:ext>
                </a:extLst>
              </a:tr>
              <a:tr h="484883">
                <a:tc>
                  <a:txBody>
                    <a:bodyPr/>
                    <a:lstStyle/>
                    <a:p>
                      <a:r>
                        <a:rPr lang="et-EE" sz="1700" dirty="0" smtClean="0"/>
                        <a:t>SÜNT</a:t>
                      </a:r>
                      <a:endParaRPr lang="en-GB" sz="1700" dirty="0"/>
                    </a:p>
                  </a:txBody>
                  <a:tcPr marL="119560" marR="119560" marT="59780" marB="59780"/>
                </a:tc>
                <a:tc>
                  <a:txBody>
                    <a:bodyPr/>
                    <a:lstStyle/>
                    <a:p>
                      <a:r>
                        <a:rPr lang="et-EE" sz="1700" dirty="0" smtClean="0"/>
                        <a:t>0.568</a:t>
                      </a:r>
                      <a:endParaRPr lang="en-GB" sz="1700" dirty="0"/>
                    </a:p>
                  </a:txBody>
                  <a:tcPr marL="119560" marR="119560" marT="59780" marB="59780"/>
                </a:tc>
                <a:tc>
                  <a:txBody>
                    <a:bodyPr/>
                    <a:lstStyle/>
                    <a:p>
                      <a:r>
                        <a:rPr lang="et-EE" sz="1700" dirty="0" smtClean="0"/>
                        <a:t>0.589</a:t>
                      </a:r>
                      <a:endParaRPr lang="en-GB" sz="1700" dirty="0"/>
                    </a:p>
                  </a:txBody>
                  <a:tcPr marL="119560" marR="119560" marT="59780" marB="59780"/>
                </a:tc>
                <a:tc>
                  <a:txBody>
                    <a:bodyPr/>
                    <a:lstStyle/>
                    <a:p>
                      <a:r>
                        <a:rPr lang="et-EE" sz="1700" dirty="0" smtClean="0"/>
                        <a:t>0.935</a:t>
                      </a:r>
                      <a:endParaRPr lang="en-GB" sz="1700" dirty="0"/>
                    </a:p>
                  </a:txBody>
                  <a:tcPr marL="119560" marR="119560" marT="59780" marB="59780"/>
                </a:tc>
                <a:tc>
                  <a:txBody>
                    <a:bodyPr/>
                    <a:lstStyle/>
                    <a:p>
                      <a:r>
                        <a:rPr lang="et-EE" sz="1700" dirty="0" smtClean="0"/>
                        <a:t>0.759</a:t>
                      </a:r>
                      <a:endParaRPr lang="en-GB" sz="1700" dirty="0"/>
                    </a:p>
                  </a:txBody>
                  <a:tcPr marL="119560" marR="119560" marT="59780" marB="59780"/>
                </a:tc>
                <a:extLst>
                  <a:ext uri="{0D108BD9-81ED-4DB2-BD59-A6C34878D82A}">
                    <a16:rowId xmlns:a16="http://schemas.microsoft.com/office/drawing/2014/main" val="297497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360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04800"/>
            <a:ext cx="7429499" cy="1428750"/>
          </a:xfrm>
        </p:spPr>
        <p:txBody>
          <a:bodyPr>
            <a:normAutofit/>
          </a:bodyPr>
          <a:lstStyle/>
          <a:p>
            <a:r>
              <a:rPr lang="et-EE" sz="3600" dirty="0" smtClean="0"/>
              <a:t>Tulemused lausungitasandi kategooriates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0382"/>
            <a:ext cx="7886700" cy="1795669"/>
          </a:xfrm>
        </p:spPr>
        <p:txBody>
          <a:bodyPr>
            <a:normAutofit fontScale="92500" lnSpcReduction="10000"/>
          </a:bodyPr>
          <a:lstStyle/>
          <a:p>
            <a:r>
              <a:rPr lang="et-EE" sz="2400" dirty="0" smtClean="0"/>
              <a:t>Häälnäitleja abil helindatud tõlkelausungeid tajuti originaalile lähedasemalt nii funktsioonilt, tundetoonilt kui ka rõhuasetuste poolest</a:t>
            </a:r>
            <a:endParaRPr lang="en-GB" sz="2400" dirty="0" smtClean="0"/>
          </a:p>
          <a:p>
            <a:r>
              <a:rPr lang="et-EE" sz="2400" dirty="0" smtClean="0"/>
              <a:t>Sünteesitud lausungite puhul hinnati tundetooni originaalile lähedasemaks kui rõhuasetusi</a:t>
            </a:r>
            <a:endParaRPr lang="en-GB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296421"/>
              </p:ext>
            </p:extLst>
          </p:nvPr>
        </p:nvGraphicFramePr>
        <p:xfrm>
          <a:off x="1036800" y="3416815"/>
          <a:ext cx="7214400" cy="124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200">
                  <a:extLst>
                    <a:ext uri="{9D8B030D-6E8A-4147-A177-3AD203B41FA5}">
                      <a16:colId xmlns:a16="http://schemas.microsoft.com/office/drawing/2014/main" val="363210124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570245298"/>
                    </a:ext>
                  </a:extLst>
                </a:gridCol>
                <a:gridCol w="2044800">
                  <a:extLst>
                    <a:ext uri="{9D8B030D-6E8A-4147-A177-3AD203B41FA5}">
                      <a16:colId xmlns:a16="http://schemas.microsoft.com/office/drawing/2014/main" val="3639403235"/>
                    </a:ext>
                  </a:extLst>
                </a:gridCol>
                <a:gridCol w="1742400">
                  <a:extLst>
                    <a:ext uri="{9D8B030D-6E8A-4147-A177-3AD203B41FA5}">
                      <a16:colId xmlns:a16="http://schemas.microsoft.com/office/drawing/2014/main" val="1060797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noProof="0" dirty="0" smtClean="0"/>
                        <a:t>Kõneaktid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noProof="0" dirty="0" smtClean="0"/>
                        <a:t>Tundetooni vastavus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noProof="0" dirty="0" smtClean="0"/>
                        <a:t>Rõhuasetuste vastavus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44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ORIG - </a:t>
                      </a:r>
                      <a:r>
                        <a:rPr lang="et-EE" dirty="0" smtClean="0"/>
                        <a:t>LOET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0.846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4.293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4.268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58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ORIG - </a:t>
                      </a:r>
                      <a:r>
                        <a:rPr lang="et-EE" dirty="0" smtClean="0"/>
                        <a:t>SÜNT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0.800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2.629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2.200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190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744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7429499" cy="1428750"/>
          </a:xfrm>
        </p:spPr>
        <p:txBody>
          <a:bodyPr/>
          <a:lstStyle/>
          <a:p>
            <a:r>
              <a:rPr lang="et-EE" sz="3600" dirty="0" smtClean="0"/>
              <a:t>Tulemused lausungitasandi kategooriates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33501"/>
            <a:ext cx="7886700" cy="1337310"/>
          </a:xfrm>
        </p:spPr>
        <p:txBody>
          <a:bodyPr>
            <a:normAutofit/>
          </a:bodyPr>
          <a:lstStyle/>
          <a:p>
            <a:r>
              <a:rPr lang="et-EE" sz="2000" dirty="0" smtClean="0"/>
              <a:t>Vastavus häälnäitleja puhul suurem kui kõnesünteesi puhul</a:t>
            </a:r>
            <a:endParaRPr lang="en-US" sz="2000" dirty="0"/>
          </a:p>
          <a:p>
            <a:r>
              <a:rPr lang="et-EE" sz="2000" dirty="0" smtClean="0"/>
              <a:t>Kõnesünteesi puhul tundetooni vastavus suurema mõjuga kui rõhustruktuuri vastavus (nii GEN, NTBPOS kui ka NTBNEG puhul)</a:t>
            </a:r>
            <a:endParaRPr lang="en-US" sz="2000" dirty="0" smtClean="0"/>
          </a:p>
          <a:p>
            <a:pPr marL="0" indent="0">
              <a:buNone/>
            </a:pPr>
            <a:endParaRPr lang="et-EE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22656"/>
              </p:ext>
            </p:extLst>
          </p:nvPr>
        </p:nvGraphicFramePr>
        <p:xfrm>
          <a:off x="1063200" y="2741221"/>
          <a:ext cx="6096000" cy="208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400">
                  <a:extLst>
                    <a:ext uri="{9D8B030D-6E8A-4147-A177-3AD203B41FA5}">
                      <a16:colId xmlns:a16="http://schemas.microsoft.com/office/drawing/2014/main" val="2440549517"/>
                    </a:ext>
                  </a:extLst>
                </a:gridCol>
                <a:gridCol w="1843200">
                  <a:extLst>
                    <a:ext uri="{9D8B030D-6E8A-4147-A177-3AD203B41FA5}">
                      <a16:colId xmlns:a16="http://schemas.microsoft.com/office/drawing/2014/main" val="4084942473"/>
                    </a:ext>
                  </a:extLst>
                </a:gridCol>
                <a:gridCol w="1766400">
                  <a:extLst>
                    <a:ext uri="{9D8B030D-6E8A-4147-A177-3AD203B41FA5}">
                      <a16:colId xmlns:a16="http://schemas.microsoft.com/office/drawing/2014/main" val="411897011"/>
                    </a:ext>
                  </a:extLst>
                </a:gridCol>
              </a:tblGrid>
              <a:tr h="2714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noProof="0" dirty="0" smtClean="0"/>
                        <a:t>Tundetoon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noProof="0" dirty="0" smtClean="0"/>
                        <a:t>Rõhustruktuur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705712"/>
                  </a:ext>
                </a:extLst>
              </a:tr>
              <a:tr h="271466">
                <a:tc>
                  <a:txBody>
                    <a:bodyPr/>
                    <a:lstStyle/>
                    <a:p>
                      <a:r>
                        <a:rPr lang="et-EE" dirty="0" smtClean="0"/>
                        <a:t>ORIG – </a:t>
                      </a:r>
                      <a:r>
                        <a:rPr lang="et-EE" dirty="0" smtClean="0"/>
                        <a:t>LOET </a:t>
                      </a:r>
                      <a:r>
                        <a:rPr lang="et-EE" dirty="0" smtClean="0"/>
                        <a:t>(GEN)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0.497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0.490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388599"/>
                  </a:ext>
                </a:extLst>
              </a:tr>
              <a:tr h="271466">
                <a:tc>
                  <a:txBody>
                    <a:bodyPr/>
                    <a:lstStyle/>
                    <a:p>
                      <a:r>
                        <a:rPr lang="et-EE" dirty="0" smtClean="0"/>
                        <a:t>ORIG – </a:t>
                      </a:r>
                      <a:r>
                        <a:rPr lang="et-EE" dirty="0" smtClean="0"/>
                        <a:t>SÜNT </a:t>
                      </a:r>
                      <a:r>
                        <a:rPr lang="et-EE" dirty="0" smtClean="0"/>
                        <a:t>(GEN)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0.240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0.212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549929"/>
                  </a:ext>
                </a:extLst>
              </a:tr>
              <a:tr h="271466">
                <a:tc>
                  <a:txBody>
                    <a:bodyPr/>
                    <a:lstStyle/>
                    <a:p>
                      <a:r>
                        <a:rPr lang="et-EE" dirty="0" smtClean="0"/>
                        <a:t>ORIG – </a:t>
                      </a:r>
                      <a:r>
                        <a:rPr lang="et-EE" dirty="0" smtClean="0"/>
                        <a:t>LOET </a:t>
                      </a:r>
                      <a:r>
                        <a:rPr lang="et-EE" dirty="0" smtClean="0"/>
                        <a:t>(NTBPOS)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0.627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0.621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393533"/>
                  </a:ext>
                </a:extLst>
              </a:tr>
              <a:tr h="271466">
                <a:tc>
                  <a:txBody>
                    <a:bodyPr/>
                    <a:lstStyle/>
                    <a:p>
                      <a:r>
                        <a:rPr lang="et-EE" dirty="0" smtClean="0"/>
                        <a:t>ORIG – </a:t>
                      </a:r>
                      <a:r>
                        <a:rPr lang="et-EE" dirty="0" smtClean="0"/>
                        <a:t>SÜNT </a:t>
                      </a:r>
                      <a:r>
                        <a:rPr lang="et-EE" dirty="0" smtClean="0"/>
                        <a:t>(NTBPOS)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0.300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0.279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665327"/>
                  </a:ext>
                </a:extLst>
              </a:tr>
              <a:tr h="271466">
                <a:tc>
                  <a:txBody>
                    <a:bodyPr/>
                    <a:lstStyle/>
                    <a:p>
                      <a:r>
                        <a:rPr lang="et-EE" dirty="0" smtClean="0"/>
                        <a:t>ORIG – </a:t>
                      </a:r>
                      <a:r>
                        <a:rPr lang="et-EE" dirty="0" smtClean="0"/>
                        <a:t>LOET </a:t>
                      </a:r>
                      <a:r>
                        <a:rPr lang="et-EE" dirty="0" smtClean="0"/>
                        <a:t>(NTBNEG)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0.554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0.594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617790"/>
                  </a:ext>
                </a:extLst>
              </a:tr>
              <a:tr h="271466">
                <a:tc>
                  <a:txBody>
                    <a:bodyPr/>
                    <a:lstStyle/>
                    <a:p>
                      <a:r>
                        <a:rPr lang="et-EE" dirty="0" smtClean="0"/>
                        <a:t>ORIG – </a:t>
                      </a:r>
                      <a:r>
                        <a:rPr lang="et-EE" dirty="0" smtClean="0"/>
                        <a:t>SÜNT </a:t>
                      </a:r>
                      <a:r>
                        <a:rPr lang="et-EE" dirty="0" smtClean="0"/>
                        <a:t>(NTBNEG)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0.297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0.236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97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351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426349"/>
            <a:ext cx="7886700" cy="903793"/>
          </a:xfrm>
        </p:spPr>
        <p:txBody>
          <a:bodyPr/>
          <a:lstStyle/>
          <a:p>
            <a:r>
              <a:rPr lang="et-EE" sz="4000" dirty="0"/>
              <a:t>Taust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1106556"/>
            <a:ext cx="7886700" cy="3147392"/>
          </a:xfrm>
        </p:spPr>
        <p:txBody>
          <a:bodyPr>
            <a:normAutofit fontScale="70000" lnSpcReduction="20000"/>
          </a:bodyPr>
          <a:lstStyle/>
          <a:p>
            <a:r>
              <a:rPr lang="et-EE" sz="2400" dirty="0"/>
              <a:t>Sajandi lõpuks ootab keelesurm hinnanguliselt </a:t>
            </a:r>
            <a:r>
              <a:rPr lang="en-US" sz="2400" dirty="0"/>
              <a:t>50 </a:t>
            </a:r>
            <a:r>
              <a:rPr lang="et-EE" sz="2400" dirty="0"/>
              <a:t>kuni</a:t>
            </a:r>
            <a:r>
              <a:rPr lang="en-US" sz="2400" dirty="0"/>
              <a:t> 90% </a:t>
            </a:r>
            <a:r>
              <a:rPr lang="et-EE" sz="2400" dirty="0"/>
              <a:t>maailma keeltest</a:t>
            </a:r>
            <a:endParaRPr lang="en-US" sz="2400" dirty="0"/>
          </a:p>
          <a:p>
            <a:r>
              <a:rPr lang="et-EE" sz="2400" dirty="0"/>
              <a:t>Digitaalses sfääris </a:t>
            </a:r>
            <a:r>
              <a:rPr lang="et-EE" sz="2400" dirty="0" smtClean="0"/>
              <a:t>väikese kõnelejaskonnaga keelte alaesindatus absoluut- ja suhtarvudes (76,9</a:t>
            </a:r>
            <a:r>
              <a:rPr lang="et-EE" sz="2400" dirty="0"/>
              <a:t>% Internetikasutusest kümnes kõige kõneldumas keeles)</a:t>
            </a:r>
          </a:p>
          <a:p>
            <a:r>
              <a:rPr lang="et-EE" sz="2400" dirty="0" smtClean="0"/>
              <a:t>Sama väljendub ka mängudomeenis; vähene turuväärtus</a:t>
            </a:r>
            <a:endParaRPr lang="et-EE" sz="2400" dirty="0" smtClean="0"/>
          </a:p>
          <a:p>
            <a:r>
              <a:rPr lang="et-EE" sz="2400" dirty="0" smtClean="0"/>
              <a:t>Globaalse mänguturu väärtus ~200 mld; 3 mld mängijat</a:t>
            </a:r>
            <a:endParaRPr lang="en-GB" sz="2400" dirty="0" smtClean="0"/>
          </a:p>
          <a:p>
            <a:r>
              <a:rPr lang="et-EE" sz="2400" dirty="0" smtClean="0"/>
              <a:t>Mängude tõhusus keele omandamiseks tõestatud nii taotluslikus kui ka mittetaotluslikus keeleõppe kontekstis</a:t>
            </a:r>
            <a:endParaRPr lang="en-GB" sz="2400" dirty="0" smtClean="0"/>
          </a:p>
          <a:p>
            <a:r>
              <a:rPr lang="et-EE" sz="2400" dirty="0" smtClean="0"/>
              <a:t>Võimalused puudujääkidega tegelemiseks (regulatsioon, toetus, R&amp;D)</a:t>
            </a:r>
            <a:endParaRPr lang="en-GB" sz="2400" dirty="0" smtClean="0"/>
          </a:p>
          <a:p>
            <a:r>
              <a:rPr lang="et-EE" sz="2400" dirty="0" smtClean="0"/>
              <a:t>Kõnesüntees kui võimalik viis kulude vähendamiseks</a:t>
            </a:r>
            <a:endParaRPr lang="et-EE" sz="2400" dirty="0" smtClean="0"/>
          </a:p>
          <a:p>
            <a:r>
              <a:rPr lang="et-EE" sz="2400" dirty="0" smtClean="0"/>
              <a:t>Sellega seotud väljakutsed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2145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 smtClean="0"/>
              <a:t>Vastused uurimisküsimustele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RQ1 – </a:t>
            </a:r>
            <a:r>
              <a:rPr lang="et-EE" sz="2000" dirty="0" smtClean="0"/>
              <a:t>ilma väljendusfiltrite ning </a:t>
            </a:r>
            <a:r>
              <a:rPr lang="et-EE" sz="2000" dirty="0" err="1" smtClean="0"/>
              <a:t>järeltöötluseta</a:t>
            </a:r>
            <a:r>
              <a:rPr lang="et-EE" sz="2000" dirty="0" smtClean="0"/>
              <a:t> kõnesünteesi rakendamine põhjustab olulist kadu mängukogemuses – piiratud </a:t>
            </a:r>
            <a:r>
              <a:rPr lang="et-EE" sz="2000" dirty="0" err="1" smtClean="0"/>
              <a:t>kasutatavus</a:t>
            </a:r>
            <a:endParaRPr lang="en-GB" sz="2000" dirty="0" smtClean="0"/>
          </a:p>
          <a:p>
            <a:r>
              <a:rPr lang="en-GB" sz="2000" dirty="0" smtClean="0"/>
              <a:t>RQ2 – </a:t>
            </a:r>
            <a:r>
              <a:rPr lang="et-EE" sz="2000" dirty="0" smtClean="0"/>
              <a:t>peamised valdkonnad kõnesünteesi mängutõlkes rakendatavuse parandamiseks on täiustada selles emotsiooni väljendatavust ning väljendusviisi kontekstile kohandamise võimaldamist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73537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Piirangud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t-EE" sz="2000" dirty="0" smtClean="0"/>
              <a:t>Uurimisprobleem vajab edasist ning otsesemat sätestamist</a:t>
            </a:r>
            <a:endParaRPr lang="en-GB" sz="2000" dirty="0" smtClean="0"/>
          </a:p>
          <a:p>
            <a:r>
              <a:rPr lang="et-EE" sz="2000" dirty="0" smtClean="0"/>
              <a:t>uurimismetoodika vajab kriitiliselt hindamist ja täiendavat valideerimist edasises uurimistöös</a:t>
            </a:r>
            <a:endParaRPr lang="en-GB" sz="2000" dirty="0" smtClean="0"/>
          </a:p>
          <a:p>
            <a:r>
              <a:rPr lang="et-EE" sz="2000" dirty="0" smtClean="0"/>
              <a:t>Uuring ühe keele, ühe mängu ning üht tüüpi kõne puhul – spetsiifiline kontekst piiratud </a:t>
            </a:r>
            <a:r>
              <a:rPr lang="et-EE" sz="2000" dirty="0" err="1" smtClean="0"/>
              <a:t>laienduvusega</a:t>
            </a:r>
            <a:endParaRPr lang="en-GB" sz="2000" dirty="0" smtClean="0"/>
          </a:p>
          <a:p>
            <a:r>
              <a:rPr lang="et-EE" sz="2000" dirty="0" smtClean="0"/>
              <a:t>Piiratud arv </a:t>
            </a:r>
            <a:r>
              <a:rPr lang="et-EE" sz="2000" dirty="0" err="1" smtClean="0"/>
              <a:t>informante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38227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dirty="0" smtClean="0"/>
              <a:t>Rakendatavus ning edasised uurimisvaldkonnad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t-EE" sz="1800" dirty="0" smtClean="0"/>
              <a:t>Sisend edasiseks uurimistööks (struktuuri ja tulemuste poolest)</a:t>
            </a:r>
            <a:endParaRPr lang="en-GB" sz="1800" dirty="0" smtClean="0"/>
          </a:p>
          <a:p>
            <a:r>
              <a:rPr lang="et-EE" sz="1800" dirty="0" smtClean="0"/>
              <a:t>Abiks läbimõeldud otsuste langetamisel sünteesi arendamiseks mõeldud ressursside kasutamisel (siiski vajab rohkem uurimist)</a:t>
            </a:r>
            <a:endParaRPr lang="en-GB" sz="1800" dirty="0" smtClean="0"/>
          </a:p>
          <a:p>
            <a:r>
              <a:rPr lang="et-EE" sz="1800" dirty="0" smtClean="0"/>
              <a:t>Edasised uurimisvaldkonnad: valdkonna jaoks uurimisraamistiku arendamine, edasine andmete kogumine kõnesünteesi ning muude automatiseerimisvõimaluste rakendatavuse kohta (automaattõlge, AI loodud kunst), erinevate rakenduste põhjal terviklike praktikate loomine.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97423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28CE-B0E8-2F4B-BFB5-5247581DA5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7200" dirty="0" smtClean="0"/>
              <a:t>Aitäh</a:t>
            </a:r>
            <a:r>
              <a:rPr lang="en-US" sz="7200" dirty="0" smtClean="0"/>
              <a:t>!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9D47D-92F4-B742-AF16-DE8C3837C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1800" cap="none" spc="0" dirty="0"/>
          </a:p>
        </p:txBody>
      </p:sp>
    </p:spTree>
    <p:extLst>
      <p:ext uri="{BB962C8B-B14F-4D97-AF65-F5344CB8AC3E}">
        <p14:creationId xmlns:p14="http://schemas.microsoft.com/office/powerpoint/2010/main" val="1509223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Uurimisprobleem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56060" y="1703070"/>
            <a:ext cx="7429499" cy="2640331"/>
          </a:xfrm>
        </p:spPr>
        <p:txBody>
          <a:bodyPr>
            <a:noAutofit/>
          </a:bodyPr>
          <a:lstStyle/>
          <a:p>
            <a:r>
              <a:rPr lang="et-EE" sz="2400" dirty="0"/>
              <a:t>Süsteemse arusaama puudumine kõnesünteesi mängudes rakendatavuse ning sellest mängukogemusele avalduva mõju kohta. Ülevaate puudumine mõjub takistavalt kõnesünteesi rakendamisel väikestesse keeltesse mängutõlke laiendamise eesmärgil, mida seni toimub vaid vähesel määral.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148425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Uurimisküsimused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703070"/>
            <a:ext cx="7429499" cy="2868930"/>
          </a:xfrm>
        </p:spPr>
        <p:txBody>
          <a:bodyPr>
            <a:normAutofit/>
          </a:bodyPr>
          <a:lstStyle/>
          <a:p>
            <a:r>
              <a:rPr lang="et-EE" sz="2000" dirty="0"/>
              <a:t>RQ1 - Kuivõrd rakendatav on lihtne kõnesüntees, ilma väljenduslikkusfiltrite ning kompleksse </a:t>
            </a:r>
            <a:r>
              <a:rPr lang="et-EE" sz="2000" dirty="0" err="1"/>
              <a:t>järeltöötluseta</a:t>
            </a:r>
            <a:r>
              <a:rPr lang="et-EE" sz="2000" dirty="0"/>
              <a:t>, kasutuseks mängutõlkes eesmärgiga saavutada nauditav ning sujuv mängukogemus</a:t>
            </a:r>
            <a:r>
              <a:rPr lang="et-EE" sz="2000" dirty="0" smtClean="0"/>
              <a:t>?</a:t>
            </a:r>
            <a:r>
              <a:rPr lang="et-EE" sz="2000" dirty="0"/>
              <a:t> </a:t>
            </a:r>
            <a:endParaRPr lang="et-EE" sz="2000" dirty="0" smtClean="0"/>
          </a:p>
          <a:p>
            <a:r>
              <a:rPr lang="et-EE" sz="2000" dirty="0" smtClean="0"/>
              <a:t>RQ2 </a:t>
            </a:r>
            <a:r>
              <a:rPr lang="et-EE" sz="2000" dirty="0"/>
              <a:t>- Millised on kõnesünteesi rakendamisel peamised puudujäägid mängukogemuse jaoks võrrelduna häälnäitleja kasutamisega ja millised oleks mõned võimalused nende vähendamiseks väikeste keelte kontekstis?</a:t>
            </a:r>
          </a:p>
          <a:p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4091726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Metoodika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645920"/>
            <a:ext cx="7429499" cy="2903220"/>
          </a:xfrm>
        </p:spPr>
        <p:txBody>
          <a:bodyPr>
            <a:normAutofit/>
          </a:bodyPr>
          <a:lstStyle/>
          <a:p>
            <a:r>
              <a:rPr lang="et-EE" sz="2400" dirty="0"/>
              <a:t>Disainipõhine uuring (</a:t>
            </a:r>
            <a:r>
              <a:rPr lang="en-GB" sz="2400" dirty="0"/>
              <a:t>design-based research</a:t>
            </a:r>
            <a:r>
              <a:rPr lang="et-EE" sz="2400" dirty="0"/>
              <a:t>)</a:t>
            </a:r>
          </a:p>
          <a:p>
            <a:r>
              <a:rPr lang="et-EE" sz="2400" dirty="0"/>
              <a:t>Uurimismaterjal (</a:t>
            </a:r>
            <a:r>
              <a:rPr lang="en-GB" sz="2400" dirty="0"/>
              <a:t>The Stanley Parable demo</a:t>
            </a:r>
            <a:r>
              <a:rPr lang="et-EE" sz="2400" dirty="0"/>
              <a:t>)</a:t>
            </a:r>
          </a:p>
          <a:p>
            <a:r>
              <a:rPr lang="et-EE" sz="2400" dirty="0"/>
              <a:t>Transkribeerimine ja tõlkimine</a:t>
            </a:r>
          </a:p>
          <a:p>
            <a:r>
              <a:rPr lang="et-EE" sz="2400" dirty="0"/>
              <a:t>Kõne kahes versioonis</a:t>
            </a:r>
          </a:p>
          <a:p>
            <a:pPr lvl="1"/>
            <a:r>
              <a:rPr lang="et-EE" sz="1800" dirty="0"/>
              <a:t>Kõnesüntees</a:t>
            </a:r>
          </a:p>
          <a:p>
            <a:pPr lvl="1"/>
            <a:r>
              <a:rPr lang="et-EE" sz="1800" dirty="0"/>
              <a:t>Häälnäitleja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4161305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r="8382"/>
          <a:stretch>
            <a:fillRect/>
          </a:stretch>
        </p:blipFill>
        <p:spPr>
          <a:xfrm>
            <a:off x="0" y="0"/>
            <a:ext cx="9144000" cy="4803913"/>
          </a:xfrm>
        </p:spPr>
      </p:pic>
      <p:sp>
        <p:nvSpPr>
          <p:cNvPr id="6" name="TextBox 5"/>
          <p:cNvSpPr txBox="1"/>
          <p:nvPr/>
        </p:nvSpPr>
        <p:spPr>
          <a:xfrm>
            <a:off x="72887" y="4832776"/>
            <a:ext cx="90247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URL=</a:t>
            </a:r>
            <a:r>
              <a:rPr lang="en-GB" dirty="0" smtClean="0"/>
              <a:t>https</a:t>
            </a:r>
            <a:r>
              <a:rPr lang="en-GB" dirty="0"/>
              <a:t>://lambdageneration.com/modding/source/the-stanley-parable-demo-will-explode-your-brain/</a:t>
            </a:r>
          </a:p>
        </p:txBody>
      </p:sp>
    </p:spTree>
    <p:extLst>
      <p:ext uri="{BB962C8B-B14F-4D97-AF65-F5344CB8AC3E}">
        <p14:creationId xmlns:p14="http://schemas.microsoft.com/office/powerpoint/2010/main" val="2817557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/>
              <a:t>Andmete kogumine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1842"/>
            <a:ext cx="7886700" cy="3503048"/>
          </a:xfrm>
        </p:spPr>
        <p:txBody>
          <a:bodyPr>
            <a:normAutofit/>
          </a:bodyPr>
          <a:lstStyle/>
          <a:p>
            <a:r>
              <a:rPr lang="et-EE" sz="2400" dirty="0"/>
              <a:t>Testimine ja küsimustik</a:t>
            </a:r>
          </a:p>
          <a:p>
            <a:r>
              <a:rPr lang="et-EE" sz="2400" dirty="0"/>
              <a:t>Iseseisvalt läbiviidud mängusessioonid</a:t>
            </a:r>
          </a:p>
          <a:p>
            <a:r>
              <a:rPr lang="et-EE" sz="2400" dirty="0"/>
              <a:t>Küsimustikus kolm osa:</a:t>
            </a:r>
          </a:p>
          <a:p>
            <a:pPr lvl="1"/>
            <a:r>
              <a:rPr lang="et-EE" sz="1800" dirty="0"/>
              <a:t>Osaleja taust</a:t>
            </a:r>
          </a:p>
          <a:p>
            <a:pPr lvl="1"/>
            <a:r>
              <a:rPr lang="et-EE" sz="1800" dirty="0"/>
              <a:t>Mängu ja selles sisalduva kõne taju erinevates aspektides</a:t>
            </a:r>
          </a:p>
          <a:p>
            <a:pPr lvl="1"/>
            <a:r>
              <a:rPr lang="et-EE" sz="1800" dirty="0"/>
              <a:t>Originaali ning kahes versioonis tõlgitud lausungite võrdlev hindamine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2849372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7080"/>
            <a:ext cx="7886700" cy="903793"/>
          </a:xfrm>
        </p:spPr>
        <p:txBody>
          <a:bodyPr>
            <a:normAutofit fontScale="90000"/>
          </a:bodyPr>
          <a:lstStyle/>
          <a:p>
            <a:r>
              <a:rPr lang="et-EE" sz="3200" dirty="0"/>
              <a:t>Arvutused mängutasandi kategooriates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3020"/>
            <a:ext cx="7886700" cy="3371849"/>
          </a:xfrm>
        </p:spPr>
        <p:txBody>
          <a:bodyPr>
            <a:noAutofit/>
          </a:bodyPr>
          <a:lstStyle/>
          <a:p>
            <a:r>
              <a:rPr lang="et-EE" sz="1600" dirty="0" smtClean="0"/>
              <a:t>Arvutused selle põhjal, kuidas hinnangud kõnekategooriates </a:t>
            </a:r>
            <a:r>
              <a:rPr lang="et-EE" sz="1600" dirty="0" err="1" smtClean="0"/>
              <a:t>suhestuvad</a:t>
            </a:r>
            <a:r>
              <a:rPr lang="et-EE" sz="1600" dirty="0" smtClean="0"/>
              <a:t> hinnangutega mängukategooriates</a:t>
            </a:r>
          </a:p>
          <a:p>
            <a:r>
              <a:rPr lang="et-EE" sz="1600" dirty="0" smtClean="0"/>
              <a:t>Mängukategooriad:</a:t>
            </a:r>
          </a:p>
          <a:p>
            <a:pPr lvl="1"/>
            <a:r>
              <a:rPr lang="et-EE" sz="1600" dirty="0" smtClean="0"/>
              <a:t>Üldmulje mängust</a:t>
            </a:r>
          </a:p>
          <a:p>
            <a:pPr lvl="1"/>
            <a:r>
              <a:rPr lang="et-EE" sz="1600" dirty="0" smtClean="0"/>
              <a:t>Mängu terviklikkus</a:t>
            </a:r>
            <a:endParaRPr lang="et-EE" sz="1600" dirty="0"/>
          </a:p>
          <a:p>
            <a:pPr lvl="1"/>
            <a:r>
              <a:rPr lang="et-EE" sz="1600" dirty="0" smtClean="0"/>
              <a:t>Hoiak mängu jutustaja suhtes</a:t>
            </a:r>
          </a:p>
          <a:p>
            <a:r>
              <a:rPr lang="et-EE" sz="1600" dirty="0" smtClean="0"/>
              <a:t>Kõnekategooriad:</a:t>
            </a:r>
            <a:endParaRPr lang="et-EE" sz="1600" dirty="0"/>
          </a:p>
          <a:p>
            <a:pPr lvl="1"/>
            <a:r>
              <a:rPr lang="et-EE" sz="1600" dirty="0" smtClean="0"/>
              <a:t>Kõne arusaadavus</a:t>
            </a:r>
          </a:p>
          <a:p>
            <a:pPr lvl="1"/>
            <a:r>
              <a:rPr lang="et-EE" sz="1600" dirty="0" smtClean="0"/>
              <a:t>Tähenduse arusaadavus mängu kontekstis</a:t>
            </a:r>
          </a:p>
          <a:p>
            <a:pPr lvl="1"/>
            <a:r>
              <a:rPr lang="et-EE" sz="1600" dirty="0" smtClean="0"/>
              <a:t>Emotsiooni tajumine</a:t>
            </a:r>
          </a:p>
          <a:p>
            <a:pPr lvl="1"/>
            <a:r>
              <a:rPr lang="et-EE" sz="1600" dirty="0" smtClean="0"/>
              <a:t>Väljendusviisi vastavus mängu kontekstile</a:t>
            </a:r>
          </a:p>
        </p:txBody>
      </p:sp>
    </p:spTree>
    <p:extLst>
      <p:ext uri="{BB962C8B-B14F-4D97-AF65-F5344CB8AC3E}">
        <p14:creationId xmlns:p14="http://schemas.microsoft.com/office/powerpoint/2010/main" val="1271428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3200" dirty="0" smtClean="0"/>
              <a:t>Arvutused mängutasandi kategooriates</a:t>
            </a:r>
            <a:endParaRPr lang="en-GB" sz="32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20750"/>
            <a:ext cx="4834890" cy="1708350"/>
          </a:xfrm>
        </p:spPr>
      </p:pic>
      <p:sp>
        <p:nvSpPr>
          <p:cNvPr id="12" name="Content Placeholder 11"/>
          <p:cNvSpPr>
            <a:spLocks noGrp="1"/>
          </p:cNvSpPr>
          <p:nvPr>
            <p:ph idx="11"/>
          </p:nvPr>
        </p:nvSpPr>
        <p:spPr>
          <a:xfrm>
            <a:off x="5470165" y="1291590"/>
            <a:ext cx="3045185" cy="3147887"/>
          </a:xfrm>
        </p:spPr>
        <p:txBody>
          <a:bodyPr>
            <a:normAutofit fontScale="70000" lnSpcReduction="20000"/>
          </a:bodyPr>
          <a:lstStyle/>
          <a:p>
            <a:r>
              <a:rPr lang="et-EE" dirty="0" err="1" smtClean="0"/>
              <a:t>Üldväärtused</a:t>
            </a:r>
            <a:endParaRPr lang="en-GB" dirty="0" smtClean="0"/>
          </a:p>
          <a:p>
            <a:r>
              <a:rPr lang="et-EE" dirty="0" err="1" smtClean="0"/>
              <a:t>Suhtväärtused</a:t>
            </a:r>
            <a:r>
              <a:rPr lang="et-EE" dirty="0" smtClean="0"/>
              <a:t> </a:t>
            </a:r>
            <a:r>
              <a:rPr lang="en-GB" dirty="0" smtClean="0"/>
              <a:t>(</a:t>
            </a:r>
            <a:r>
              <a:rPr lang="et-EE" dirty="0" smtClean="0"/>
              <a:t>GEN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t-EE" dirty="0" err="1" smtClean="0"/>
              <a:t>Suhtväärtused</a:t>
            </a:r>
            <a:r>
              <a:rPr lang="et-EE" dirty="0" smtClean="0"/>
              <a:t> </a:t>
            </a:r>
            <a:r>
              <a:rPr lang="en-GB" dirty="0" smtClean="0"/>
              <a:t>(NTBPOS </a:t>
            </a:r>
            <a:r>
              <a:rPr lang="en-GB" dirty="0" smtClean="0"/>
              <a:t>/ NTBNEG)</a:t>
            </a:r>
          </a:p>
          <a:p>
            <a:r>
              <a:rPr lang="et-EE" dirty="0" smtClean="0"/>
              <a:t>Arvutused kummagi helindamismeetodi kohta</a:t>
            </a:r>
            <a:endParaRPr lang="en-GB" dirty="0" smtClean="0"/>
          </a:p>
          <a:p>
            <a:r>
              <a:rPr lang="et-EE" dirty="0" smtClean="0"/>
              <a:t>Tulemusena ülevaade kummagi meetodi eeliste/puudujääkide kohta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35275" y="1489168"/>
            <a:ext cx="4983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 smtClean="0"/>
              <a:t>Arvutustes hinnati mil määral tajuhinnangud kõnekategooriates mõjutavad tajuhinnanguid mängukategooriates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9348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U black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U red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4.xml><?xml version="1.0" encoding="utf-8"?>
<a:theme xmlns:a="http://schemas.openxmlformats.org/drawingml/2006/main" name="1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5.xml><?xml version="1.0" encoding="utf-8"?>
<a:theme xmlns:a="http://schemas.openxmlformats.org/drawingml/2006/main" name="2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20320</TotalTime>
  <Words>730</Words>
  <Application>Microsoft Office PowerPoint</Application>
  <PresentationFormat>On-screen Show (16:9)</PresentationFormat>
  <Paragraphs>160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Century Gothic</vt:lpstr>
      <vt:lpstr>Times New Roman</vt:lpstr>
      <vt:lpstr>TU black</vt:lpstr>
      <vt:lpstr>TU red</vt:lpstr>
      <vt:lpstr>Mesh</vt:lpstr>
      <vt:lpstr>1_Mesh</vt:lpstr>
      <vt:lpstr>2_Mesh</vt:lpstr>
      <vt:lpstr>Kõne kvaliteedi ja väljenduslikkuse säilitamise võimalikkus mängutõlkes piiratud vahendite korral: kõnesünteesi puudujääkide väljaselgitamine võrdluses näitleja loetud kõnega</vt:lpstr>
      <vt:lpstr>Taust</vt:lpstr>
      <vt:lpstr>Uurimisprobleem</vt:lpstr>
      <vt:lpstr>Uurimisküsimused</vt:lpstr>
      <vt:lpstr>Metoodika</vt:lpstr>
      <vt:lpstr>PowerPoint Presentation</vt:lpstr>
      <vt:lpstr>Andmete kogumine</vt:lpstr>
      <vt:lpstr>Arvutused mängutasandi kategooriates</vt:lpstr>
      <vt:lpstr>Arvutused mängutasandi kategooriates</vt:lpstr>
      <vt:lpstr>Arvutused lausungitasandi kategooriates</vt:lpstr>
      <vt:lpstr>Häälnäited</vt:lpstr>
      <vt:lpstr>Kõneaktide kattuvuse arvutamine</vt:lpstr>
      <vt:lpstr>Kõneaktide kattuvuse arvutamine</vt:lpstr>
      <vt:lpstr>Tulemused</vt:lpstr>
      <vt:lpstr>Tulemused mängutasandi kategooriates</vt:lpstr>
      <vt:lpstr>Tulemused mängutasandi kategooriates</vt:lpstr>
      <vt:lpstr>Tulemused mängutasandi kategooriates</vt:lpstr>
      <vt:lpstr>Tulemused lausungitasandi kategooriates</vt:lpstr>
      <vt:lpstr>Tulemused lausungitasandi kategooriates</vt:lpstr>
      <vt:lpstr>Vastused uurimisküsimustele</vt:lpstr>
      <vt:lpstr>Piirangud</vt:lpstr>
      <vt:lpstr>Rakendatavus ning edasised uurimisvaldkonnad</vt:lpstr>
      <vt:lpstr>Aitäh!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TUF</cp:lastModifiedBy>
  <cp:revision>194</cp:revision>
  <dcterms:created xsi:type="dcterms:W3CDTF">2018-05-31T10:13:30Z</dcterms:created>
  <dcterms:modified xsi:type="dcterms:W3CDTF">2024-04-15T17:37:43Z</dcterms:modified>
</cp:coreProperties>
</file>