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slide" Target="slides/slide41.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f7a3e657b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f7a3e657b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f7a3e657b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f7a3e657b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f7a3e657b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f7a3e657b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f7a3e657b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f7a3e657b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f7a3e657b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f7a3e657b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f7a3e657b5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f7a3e657b5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f7a3e657b5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f7a3e657b5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f7a3e657b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f7a3e657b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f7a3e657b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f7a3e657b5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cd228dfaa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cd228dfaa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f7a3e657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f7a3e657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d31b45b4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cd31b45b4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f7a3e657b5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f7a3e657b5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f7a3e657b5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f7a3e657b5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cd31b45b4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cd31b45b4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f7a3e657b5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f7a3e657b5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f7a3e657b5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f7a3e657b5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f7a3e657b5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f7a3e657b5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f7a3e657b5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f7a3e657b5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f7a3e657b5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f7a3e657b5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7a3e657b5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f7a3e657b5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f7a3e657b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f7a3e657b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f7a3e657b5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f7a3e657b5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f7a3e657b5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f7a3e657b5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f7a3e657b5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f7a3e657b5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f7a3e657b5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f7a3e657b5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f7a3e657b5_0_461:notes"/>
          <p:cNvSpPr/>
          <p:nvPr>
            <p:ph idx="2" type="sldImg"/>
          </p:nvPr>
        </p:nvSpPr>
        <p:spPr>
          <a:xfrm>
            <a:off x="86522" y="686098"/>
            <a:ext cx="66867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f7a3e657b5_0_461:notes"/>
          <p:cNvSpPr txBox="1"/>
          <p:nvPr>
            <p:ph idx="1" type="body"/>
          </p:nvPr>
        </p:nvSpPr>
        <p:spPr>
          <a:xfrm>
            <a:off x="685802"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The difference between the use of person markers on signs with or without expressions of authority is also statistically significant (χ</a:t>
            </a:r>
            <a:r>
              <a:rPr baseline="30000" lang="en" sz="1200">
                <a:solidFill>
                  <a:schemeClr val="dk1"/>
                </a:solidFill>
                <a:latin typeface="Times New Roman"/>
                <a:ea typeface="Times New Roman"/>
                <a:cs typeface="Times New Roman"/>
                <a:sym typeface="Times New Roman"/>
              </a:rPr>
              <a:t>2</a:t>
            </a:r>
            <a:r>
              <a:rPr lang="en" sz="1200">
                <a:solidFill>
                  <a:schemeClr val="dk1"/>
                </a:solidFill>
                <a:latin typeface="Times New Roman"/>
                <a:ea typeface="Times New Roman"/>
                <a:cs typeface="Times New Roman"/>
                <a:sym typeface="Times New Roman"/>
              </a:rPr>
              <a:t>(3) = 41.34, p &lt; 0.0001): it can be seen that expressions of authority and the type ‘2nd person only’ tend not to be used together on one sign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f7a3e657b5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f7a3e657b5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f7a3e657b5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f7a3e657b5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f7a3e657b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f7a3e657b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d31b45b4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cd31b45b4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f7a3e657b5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f7a3e657b5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f7a3e657b5_0_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1f7a3e657b5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f7a3e657b5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f7a3e657b5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f7a3e657b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f7a3e657b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f7a3e657b5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f7a3e657b5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f7a3e657b5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f7a3e657b5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f7a3e657b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f7a3e657b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f7a3e657b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f7a3e657b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f7a3e657b5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f7a3e657b5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 name="Google Shape;5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1" name="Google Shape;61;p1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2" name="Google Shape;62;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3" name="Google Shape;63;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4" name="Google Shape;64;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8" name="Google Shape;68;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9" name="Google Shape;69;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0" name="Google Shape;70;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3" name="Google Shape;73;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6" name="Google Shape;76;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7" name="Google Shape;77;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8" name="Google Shape;7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1" name="Google Shape;81;p1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2" name="Google Shape;8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type="twoTxTwoObj">
  <p:cSld name="TWO_OBJECTS_WITH_TEXT">
    <p:spTree>
      <p:nvGrpSpPr>
        <p:cNvPr id="83" name="Shape 83"/>
        <p:cNvGrpSpPr/>
        <p:nvPr/>
      </p:nvGrpSpPr>
      <p:grpSpPr>
        <a:xfrm>
          <a:off x="0" y="0"/>
          <a:ext cx="0" cy="0"/>
          <a:chOff x="0" y="0"/>
          <a:chExt cx="0" cy="0"/>
        </a:xfrm>
      </p:grpSpPr>
      <p:sp>
        <p:nvSpPr>
          <p:cNvPr id="84" name="Google Shape;84;p20"/>
          <p:cNvSpPr txBox="1"/>
          <p:nvPr>
            <p:ph type="title"/>
          </p:nvPr>
        </p:nvSpPr>
        <p:spPr>
          <a:xfrm>
            <a:off x="629841" y="273844"/>
            <a:ext cx="7886700" cy="99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5" name="Google Shape;85;p20"/>
          <p:cNvSpPr txBox="1"/>
          <p:nvPr>
            <p:ph idx="1" type="body"/>
          </p:nvPr>
        </p:nvSpPr>
        <p:spPr>
          <a:xfrm>
            <a:off x="629842" y="1260872"/>
            <a:ext cx="3868200" cy="618000"/>
          </a:xfrm>
          <a:prstGeom prst="rect">
            <a:avLst/>
          </a:prstGeom>
          <a:noFill/>
          <a:ln>
            <a:noFill/>
          </a:ln>
        </p:spPr>
        <p:txBody>
          <a:bodyPr anchorCtr="0" anchor="b" bIns="91425" lIns="91425" spcFirstLastPara="1" rIns="91425" wrap="square" tIns="91425">
            <a:normAutofit/>
          </a:bodyPr>
          <a:lstStyle>
            <a:lvl1pPr indent="-228600" lvl="0" marL="457200" rtl="0" algn="l">
              <a:lnSpc>
                <a:spcPct val="115000"/>
              </a:lnSpc>
              <a:spcBef>
                <a:spcPts val="0"/>
              </a:spcBef>
              <a:spcAft>
                <a:spcPts val="0"/>
              </a:spcAft>
              <a:buSzPts val="1800"/>
              <a:buNone/>
              <a:defRPr b="1" sz="1800"/>
            </a:lvl1pPr>
            <a:lvl2pPr indent="-228600" lvl="1" marL="914400" rtl="0" algn="l">
              <a:lnSpc>
                <a:spcPct val="115000"/>
              </a:lnSpc>
              <a:spcBef>
                <a:spcPts val="0"/>
              </a:spcBef>
              <a:spcAft>
                <a:spcPts val="0"/>
              </a:spcAft>
              <a:buSzPts val="1400"/>
              <a:buNone/>
              <a:defRPr b="1" sz="1500"/>
            </a:lvl2pPr>
            <a:lvl3pPr indent="-228600" lvl="2" marL="1371600" rtl="0" algn="l">
              <a:lnSpc>
                <a:spcPct val="115000"/>
              </a:lnSpc>
              <a:spcBef>
                <a:spcPts val="0"/>
              </a:spcBef>
              <a:spcAft>
                <a:spcPts val="0"/>
              </a:spcAft>
              <a:buSzPts val="1400"/>
              <a:buNone/>
              <a:defRPr b="1" sz="1350"/>
            </a:lvl3pPr>
            <a:lvl4pPr indent="-228600" lvl="3" marL="1828800" rtl="0" algn="l">
              <a:lnSpc>
                <a:spcPct val="115000"/>
              </a:lnSpc>
              <a:spcBef>
                <a:spcPts val="0"/>
              </a:spcBef>
              <a:spcAft>
                <a:spcPts val="0"/>
              </a:spcAft>
              <a:buSzPts val="1400"/>
              <a:buNone/>
              <a:defRPr b="1" sz="1200"/>
            </a:lvl4pPr>
            <a:lvl5pPr indent="-228600" lvl="4" marL="2286000" rtl="0" algn="l">
              <a:lnSpc>
                <a:spcPct val="115000"/>
              </a:lnSpc>
              <a:spcBef>
                <a:spcPts val="0"/>
              </a:spcBef>
              <a:spcAft>
                <a:spcPts val="0"/>
              </a:spcAft>
              <a:buSzPts val="1400"/>
              <a:buNone/>
              <a:defRPr b="1" sz="1200"/>
            </a:lvl5pPr>
            <a:lvl6pPr indent="-228600" lvl="5" marL="2743200" rtl="0" algn="l">
              <a:lnSpc>
                <a:spcPct val="115000"/>
              </a:lnSpc>
              <a:spcBef>
                <a:spcPts val="0"/>
              </a:spcBef>
              <a:spcAft>
                <a:spcPts val="0"/>
              </a:spcAft>
              <a:buSzPts val="1400"/>
              <a:buNone/>
              <a:defRPr b="1" sz="1200"/>
            </a:lvl6pPr>
            <a:lvl7pPr indent="-228600" lvl="6" marL="3200400" rtl="0" algn="l">
              <a:lnSpc>
                <a:spcPct val="115000"/>
              </a:lnSpc>
              <a:spcBef>
                <a:spcPts val="0"/>
              </a:spcBef>
              <a:spcAft>
                <a:spcPts val="0"/>
              </a:spcAft>
              <a:buSzPts val="1400"/>
              <a:buNone/>
              <a:defRPr b="1" sz="1200"/>
            </a:lvl7pPr>
            <a:lvl8pPr indent="-228600" lvl="7" marL="3657600" rtl="0" algn="l">
              <a:lnSpc>
                <a:spcPct val="115000"/>
              </a:lnSpc>
              <a:spcBef>
                <a:spcPts val="0"/>
              </a:spcBef>
              <a:spcAft>
                <a:spcPts val="0"/>
              </a:spcAft>
              <a:buSzPts val="1400"/>
              <a:buNone/>
              <a:defRPr b="1" sz="1200"/>
            </a:lvl8pPr>
            <a:lvl9pPr indent="-228600" lvl="8" marL="4114800" rtl="0" algn="l">
              <a:lnSpc>
                <a:spcPct val="115000"/>
              </a:lnSpc>
              <a:spcBef>
                <a:spcPts val="0"/>
              </a:spcBef>
              <a:spcAft>
                <a:spcPts val="0"/>
              </a:spcAft>
              <a:buSzPts val="1400"/>
              <a:buNone/>
              <a:defRPr b="1" sz="1200"/>
            </a:lvl9pPr>
          </a:lstStyle>
          <a:p/>
        </p:txBody>
      </p:sp>
      <p:sp>
        <p:nvSpPr>
          <p:cNvPr id="86" name="Google Shape;86;p20"/>
          <p:cNvSpPr txBox="1"/>
          <p:nvPr>
            <p:ph idx="2" type="body"/>
          </p:nvPr>
        </p:nvSpPr>
        <p:spPr>
          <a:xfrm>
            <a:off x="629842" y="1878806"/>
            <a:ext cx="3868200" cy="27633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7" name="Google Shape;87;p20"/>
          <p:cNvSpPr txBox="1"/>
          <p:nvPr>
            <p:ph idx="3" type="body"/>
          </p:nvPr>
        </p:nvSpPr>
        <p:spPr>
          <a:xfrm>
            <a:off x="4629150" y="1260872"/>
            <a:ext cx="3887400" cy="618000"/>
          </a:xfrm>
          <a:prstGeom prst="rect">
            <a:avLst/>
          </a:prstGeom>
          <a:noFill/>
          <a:ln>
            <a:noFill/>
          </a:ln>
        </p:spPr>
        <p:txBody>
          <a:bodyPr anchorCtr="0" anchor="b" bIns="91425" lIns="91425" spcFirstLastPara="1" rIns="91425" wrap="square" tIns="91425">
            <a:normAutofit/>
          </a:bodyPr>
          <a:lstStyle>
            <a:lvl1pPr indent="-228600" lvl="0" marL="457200" rtl="0" algn="l">
              <a:lnSpc>
                <a:spcPct val="115000"/>
              </a:lnSpc>
              <a:spcBef>
                <a:spcPts val="0"/>
              </a:spcBef>
              <a:spcAft>
                <a:spcPts val="0"/>
              </a:spcAft>
              <a:buSzPts val="1800"/>
              <a:buNone/>
              <a:defRPr b="1" sz="1800"/>
            </a:lvl1pPr>
            <a:lvl2pPr indent="-228600" lvl="1" marL="914400" rtl="0" algn="l">
              <a:lnSpc>
                <a:spcPct val="115000"/>
              </a:lnSpc>
              <a:spcBef>
                <a:spcPts val="0"/>
              </a:spcBef>
              <a:spcAft>
                <a:spcPts val="0"/>
              </a:spcAft>
              <a:buSzPts val="1400"/>
              <a:buNone/>
              <a:defRPr b="1" sz="1500"/>
            </a:lvl2pPr>
            <a:lvl3pPr indent="-228600" lvl="2" marL="1371600" rtl="0" algn="l">
              <a:lnSpc>
                <a:spcPct val="115000"/>
              </a:lnSpc>
              <a:spcBef>
                <a:spcPts val="0"/>
              </a:spcBef>
              <a:spcAft>
                <a:spcPts val="0"/>
              </a:spcAft>
              <a:buSzPts val="1400"/>
              <a:buNone/>
              <a:defRPr b="1" sz="1350"/>
            </a:lvl3pPr>
            <a:lvl4pPr indent="-228600" lvl="3" marL="1828800" rtl="0" algn="l">
              <a:lnSpc>
                <a:spcPct val="115000"/>
              </a:lnSpc>
              <a:spcBef>
                <a:spcPts val="0"/>
              </a:spcBef>
              <a:spcAft>
                <a:spcPts val="0"/>
              </a:spcAft>
              <a:buSzPts val="1400"/>
              <a:buNone/>
              <a:defRPr b="1" sz="1200"/>
            </a:lvl4pPr>
            <a:lvl5pPr indent="-228600" lvl="4" marL="2286000" rtl="0" algn="l">
              <a:lnSpc>
                <a:spcPct val="115000"/>
              </a:lnSpc>
              <a:spcBef>
                <a:spcPts val="0"/>
              </a:spcBef>
              <a:spcAft>
                <a:spcPts val="0"/>
              </a:spcAft>
              <a:buSzPts val="1400"/>
              <a:buNone/>
              <a:defRPr b="1" sz="1200"/>
            </a:lvl5pPr>
            <a:lvl6pPr indent="-228600" lvl="5" marL="2743200" rtl="0" algn="l">
              <a:lnSpc>
                <a:spcPct val="115000"/>
              </a:lnSpc>
              <a:spcBef>
                <a:spcPts val="0"/>
              </a:spcBef>
              <a:spcAft>
                <a:spcPts val="0"/>
              </a:spcAft>
              <a:buSzPts val="1400"/>
              <a:buNone/>
              <a:defRPr b="1" sz="1200"/>
            </a:lvl6pPr>
            <a:lvl7pPr indent="-228600" lvl="6" marL="3200400" rtl="0" algn="l">
              <a:lnSpc>
                <a:spcPct val="115000"/>
              </a:lnSpc>
              <a:spcBef>
                <a:spcPts val="0"/>
              </a:spcBef>
              <a:spcAft>
                <a:spcPts val="0"/>
              </a:spcAft>
              <a:buSzPts val="1400"/>
              <a:buNone/>
              <a:defRPr b="1" sz="1200"/>
            </a:lvl7pPr>
            <a:lvl8pPr indent="-228600" lvl="7" marL="3657600" rtl="0" algn="l">
              <a:lnSpc>
                <a:spcPct val="115000"/>
              </a:lnSpc>
              <a:spcBef>
                <a:spcPts val="0"/>
              </a:spcBef>
              <a:spcAft>
                <a:spcPts val="0"/>
              </a:spcAft>
              <a:buSzPts val="1400"/>
              <a:buNone/>
              <a:defRPr b="1" sz="1200"/>
            </a:lvl8pPr>
            <a:lvl9pPr indent="-228600" lvl="8" marL="4114800" rtl="0" algn="l">
              <a:lnSpc>
                <a:spcPct val="115000"/>
              </a:lnSpc>
              <a:spcBef>
                <a:spcPts val="0"/>
              </a:spcBef>
              <a:spcAft>
                <a:spcPts val="0"/>
              </a:spcAft>
              <a:buSzPts val="1400"/>
              <a:buNone/>
              <a:defRPr b="1" sz="1200"/>
            </a:lvl9pPr>
          </a:lstStyle>
          <a:p/>
        </p:txBody>
      </p:sp>
      <p:sp>
        <p:nvSpPr>
          <p:cNvPr id="88" name="Google Shape;88;p20"/>
          <p:cNvSpPr txBox="1"/>
          <p:nvPr>
            <p:ph idx="4" type="body"/>
          </p:nvPr>
        </p:nvSpPr>
        <p:spPr>
          <a:xfrm>
            <a:off x="4629150" y="1878806"/>
            <a:ext cx="3887400" cy="27633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9" name="Google Shape;89;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0" name="Google Shape;90;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1" name="Google Shape;9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4" name="Google Shape;9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5" name="Shape 95"/>
        <p:cNvGrpSpPr/>
        <p:nvPr/>
      </p:nvGrpSpPr>
      <p:grpSpPr>
        <a:xfrm>
          <a:off x="0" y="0"/>
          <a:ext cx="0" cy="0"/>
          <a:chOff x="0" y="0"/>
          <a:chExt cx="0" cy="0"/>
        </a:xfrm>
      </p:grpSpPr>
      <p:sp>
        <p:nvSpPr>
          <p:cNvPr id="96" name="Google Shape;96;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7" name="Google Shape;97;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8" name="Google Shape;9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9" name="Shape 99"/>
        <p:cNvGrpSpPr/>
        <p:nvPr/>
      </p:nvGrpSpPr>
      <p:grpSpPr>
        <a:xfrm>
          <a:off x="0" y="0"/>
          <a:ext cx="0" cy="0"/>
          <a:chOff x="0" y="0"/>
          <a:chExt cx="0" cy="0"/>
        </a:xfrm>
      </p:grpSpPr>
      <p:sp>
        <p:nvSpPr>
          <p:cNvPr id="100" name="Google Shape;100;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01" name="Google Shape;10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2" name="Shape 102"/>
        <p:cNvGrpSpPr/>
        <p:nvPr/>
      </p:nvGrpSpPr>
      <p:grpSpPr>
        <a:xfrm>
          <a:off x="0" y="0"/>
          <a:ext cx="0" cy="0"/>
          <a:chOff x="0" y="0"/>
          <a:chExt cx="0" cy="0"/>
        </a:xfrm>
      </p:grpSpPr>
      <p:sp>
        <p:nvSpPr>
          <p:cNvPr id="103" name="Google Shape;103;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05" name="Google Shape;105;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6" name="Google Shape;106;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07" name="Google Shape;10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8" name="Shape 108"/>
        <p:cNvGrpSpPr/>
        <p:nvPr/>
      </p:nvGrpSpPr>
      <p:grpSpPr>
        <a:xfrm>
          <a:off x="0" y="0"/>
          <a:ext cx="0" cy="0"/>
          <a:chOff x="0" y="0"/>
          <a:chExt cx="0" cy="0"/>
        </a:xfrm>
      </p:grpSpPr>
      <p:sp>
        <p:nvSpPr>
          <p:cNvPr id="109" name="Google Shape;109;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110" name="Google Shape;11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1" name="Shape 111"/>
        <p:cNvGrpSpPr/>
        <p:nvPr/>
      </p:nvGrpSpPr>
      <p:grpSpPr>
        <a:xfrm>
          <a:off x="0" y="0"/>
          <a:ext cx="0" cy="0"/>
          <a:chOff x="0" y="0"/>
          <a:chExt cx="0" cy="0"/>
        </a:xfrm>
      </p:grpSpPr>
      <p:sp>
        <p:nvSpPr>
          <p:cNvPr id="112" name="Google Shape;112;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13" name="Google Shape;113;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14" name="Google Shape;11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7" name="Google Shape;117;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8" name="Google Shape;118;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1.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ilonatragel.ut.ee/ajutiste-siltide-andmebaas/" TargetMode="External"/><Relationship Id="rId4" Type="http://schemas.openxmlformats.org/officeDocument/2006/relationships/hyperlink" Target="https://ilonatragel.ut.ee/ajutiste-siltide-andmebaas/" TargetMode="External"/><Relationship Id="rId5" Type="http://schemas.openxmlformats.org/officeDocument/2006/relationships/hyperlink" Target="https://ilonatragel.ut.ee/siltide-andmebaa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29.jpg"/><Relationship Id="rId5" Type="http://schemas.openxmlformats.org/officeDocument/2006/relationships/image" Target="../media/image37.jpg"/><Relationship Id="rId6" Type="http://schemas.openxmlformats.org/officeDocument/2006/relationships/image" Target="../media/image30.jpg"/><Relationship Id="rId7" Type="http://schemas.openxmlformats.org/officeDocument/2006/relationships/image" Target="../media/image39.jpg"/><Relationship Id="rId8"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i.org/10.21832/978180041715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doi.org/10.1075/ps.22009.jia" TargetMode="External"/><Relationship Id="rId4" Type="http://schemas.openxmlformats.org/officeDocument/2006/relationships/hyperlink" Target="https://doi.org/10.1075/ps.22025.ogi" TargetMode="External"/><Relationship Id="rId5" Type="http://schemas.openxmlformats.org/officeDocument/2006/relationships/hyperlink" Target="https://doi.org/10.1075/ps.22016.ogi" TargetMode="External"/><Relationship Id="rId6" Type="http://schemas.openxmlformats.org/officeDocument/2006/relationships/hyperlink" Target="https://doi.org/10.1075/ps.22010.va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jp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4.jpg"/><Relationship Id="rId5" Type="http://schemas.openxmlformats.org/officeDocument/2006/relationships/image" Target="../media/image18.png"/><Relationship Id="rId6"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doi.org/10.5128/ERYa19.12" TargetMode="External"/><Relationship Id="rId4" Type="http://schemas.openxmlformats.org/officeDocument/2006/relationships/hyperlink" Target="https://doi.org/10.1016/j.pragma.2021.01.016" TargetMode="External"/><Relationship Id="rId5" Type="http://schemas.openxmlformats.org/officeDocument/2006/relationships/hyperlink" Target="https://doi.org/10.54013/kk754a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oi.org/10.21832/978180041715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lnSpc>
                <a:spcPct val="115000"/>
              </a:lnSpc>
              <a:spcBef>
                <a:spcPts val="0"/>
              </a:spcBef>
              <a:spcAft>
                <a:spcPts val="300"/>
              </a:spcAft>
              <a:buNone/>
            </a:pPr>
            <a:r>
              <a:rPr lang="en" sz="2600"/>
              <a:t>Avalike siltide keelekasutusest </a:t>
            </a:r>
            <a:endParaRPr/>
          </a:p>
        </p:txBody>
      </p:sp>
      <p:sp>
        <p:nvSpPr>
          <p:cNvPr id="124" name="Google Shape;124;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Ilona Tragel</a:t>
            </a:r>
            <a:endParaRPr/>
          </a:p>
          <a:p>
            <a:pPr indent="0" lvl="0" marL="0" rtl="0" algn="ctr">
              <a:spcBef>
                <a:spcPts val="0"/>
              </a:spcBef>
              <a:spcAft>
                <a:spcPts val="0"/>
              </a:spcAft>
              <a:buNone/>
            </a:pPr>
            <a:r>
              <a:rPr lang="en"/>
              <a:t>EESTI RAKENDUSLINGVISTIKA ÜHINGU KEVADKONVERENTS</a:t>
            </a:r>
            <a:endParaRPr/>
          </a:p>
          <a:p>
            <a:pPr indent="0" lvl="0" marL="0" rtl="0" algn="ctr">
              <a:spcBef>
                <a:spcPts val="0"/>
              </a:spcBef>
              <a:spcAft>
                <a:spcPts val="0"/>
              </a:spcAft>
              <a:buNone/>
            </a:pPr>
            <a:r>
              <a:rPr lang="en"/>
              <a:t>19.04.2024</a:t>
            </a:r>
            <a:endParaRPr/>
          </a:p>
        </p:txBody>
      </p:sp>
      <p:pic>
        <p:nvPicPr>
          <p:cNvPr id="125" name="Google Shape;125;p28"/>
          <p:cNvPicPr preferRelativeResize="0"/>
          <p:nvPr/>
        </p:nvPicPr>
        <p:blipFill rotWithShape="1">
          <a:blip r:embed="rId3">
            <a:alphaModFix/>
          </a:blip>
          <a:srcRect b="0" l="26503" r="0" t="55822"/>
          <a:stretch/>
        </p:blipFill>
        <p:spPr>
          <a:xfrm>
            <a:off x="7703875" y="3942175"/>
            <a:ext cx="1309100" cy="900500"/>
          </a:xfrm>
          <a:prstGeom prst="rect">
            <a:avLst/>
          </a:prstGeom>
          <a:noFill/>
          <a:ln>
            <a:noFill/>
          </a:ln>
        </p:spPr>
      </p:pic>
      <p:pic>
        <p:nvPicPr>
          <p:cNvPr id="126" name="Google Shape;126;p28"/>
          <p:cNvPicPr preferRelativeResize="0"/>
          <p:nvPr/>
        </p:nvPicPr>
        <p:blipFill>
          <a:blip r:embed="rId4">
            <a:alphaModFix/>
          </a:blip>
          <a:stretch>
            <a:fillRect/>
          </a:stretch>
        </p:blipFill>
        <p:spPr>
          <a:xfrm>
            <a:off x="7951100" y="2838738"/>
            <a:ext cx="1061874" cy="1061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Kogumine</a:t>
            </a:r>
            <a:endParaRPr/>
          </a:p>
        </p:txBody>
      </p:sp>
      <p:sp>
        <p:nvSpPr>
          <p:cNvPr id="191" name="Google Shape;19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Uurijad (noh, mina), nende üliõpilased ja teised fännid ja kolleegid, </a:t>
            </a:r>
            <a:endParaRPr/>
          </a:p>
          <a:p>
            <a:pPr indent="0" lvl="0" marL="0" rtl="0" algn="l">
              <a:spcBef>
                <a:spcPts val="1200"/>
              </a:spcBef>
              <a:spcAft>
                <a:spcPts val="0"/>
              </a:spcAft>
              <a:buNone/>
            </a:pPr>
            <a:r>
              <a:rPr lang="en"/>
              <a:t>pereliikmed</a:t>
            </a:r>
            <a:endParaRPr/>
          </a:p>
          <a:p>
            <a:pPr indent="0" lvl="0" marL="0" rtl="0" algn="l">
              <a:spcBef>
                <a:spcPts val="1200"/>
              </a:spcBef>
              <a:spcAft>
                <a:spcPts val="0"/>
              </a:spcAft>
              <a:buNone/>
            </a:pPr>
            <a:r>
              <a:rPr lang="en"/>
              <a:t>Avalikud üleskutsed sotsiaalmeedias, ajakirjanduses</a:t>
            </a:r>
            <a:endParaRPr/>
          </a:p>
          <a:p>
            <a:pPr indent="0" lvl="0" marL="0" rtl="0" algn="l">
              <a:spcBef>
                <a:spcPts val="1200"/>
              </a:spcBef>
              <a:spcAft>
                <a:spcPts val="0"/>
              </a:spcAft>
              <a:buNone/>
            </a:pPr>
            <a:r>
              <a:rPr lang="en"/>
              <a:t>Sissejuhatus keeleteadusse kursuse üliõpilased Tartu Ülikoolis </a:t>
            </a:r>
            <a:br>
              <a:rPr lang="en"/>
            </a:br>
            <a:r>
              <a:rPr lang="en"/>
              <a:t>3 õppeaastat (</a:t>
            </a:r>
            <a:r>
              <a:rPr lang="en" sz="1120"/>
              <a:t>Tragel, Ilona 2024. Keeleteaduslik elulugu 6. Keelemaastikud. Oma Keel 1)</a:t>
            </a:r>
            <a:endParaRPr/>
          </a:p>
          <a:p>
            <a:pPr indent="0" lvl="0" marL="0" rtl="0" algn="l">
              <a:spcBef>
                <a:spcPts val="1200"/>
              </a:spcBef>
              <a:spcAft>
                <a:spcPts val="1200"/>
              </a:spcAft>
              <a:buNone/>
            </a:pPr>
            <a:r>
              <a:t/>
            </a:r>
            <a:endParaRPr/>
          </a:p>
        </p:txBody>
      </p:sp>
      <p:pic>
        <p:nvPicPr>
          <p:cNvPr id="192" name="Google Shape;192;p37"/>
          <p:cNvPicPr preferRelativeResize="0"/>
          <p:nvPr/>
        </p:nvPicPr>
        <p:blipFill rotWithShape="1">
          <a:blip r:embed="rId3">
            <a:alphaModFix/>
          </a:blip>
          <a:srcRect b="34035" l="29143" r="28060" t="21327"/>
          <a:stretch/>
        </p:blipFill>
        <p:spPr>
          <a:xfrm rot="5400000">
            <a:off x="6473702" y="1784127"/>
            <a:ext cx="3365798" cy="1974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8"/>
          <p:cNvPicPr preferRelativeResize="0"/>
          <p:nvPr/>
        </p:nvPicPr>
        <p:blipFill>
          <a:blip r:embed="rId3">
            <a:alphaModFix/>
          </a:blip>
          <a:stretch>
            <a:fillRect/>
          </a:stretch>
        </p:blipFill>
        <p:spPr>
          <a:xfrm>
            <a:off x="368533" y="0"/>
            <a:ext cx="8406932"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9"/>
          <p:cNvPicPr preferRelativeResize="0"/>
          <p:nvPr/>
        </p:nvPicPr>
        <p:blipFill>
          <a:blip r:embed="rId3">
            <a:alphaModFix/>
          </a:blip>
          <a:stretch>
            <a:fillRect/>
          </a:stretch>
        </p:blipFill>
        <p:spPr>
          <a:xfrm>
            <a:off x="0" y="455414"/>
            <a:ext cx="9144003" cy="42326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0"/>
          <p:cNvSpPr txBox="1"/>
          <p:nvPr>
            <p:ph type="title"/>
          </p:nvPr>
        </p:nvSpPr>
        <p:spPr>
          <a:xfrm>
            <a:off x="311700" y="2150850"/>
            <a:ext cx="8678100" cy="133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u="sng">
                <a:solidFill>
                  <a:schemeClr val="accent5"/>
                </a:solidFill>
                <a:hlinkClick r:id="rId3">
                  <a:extLst>
                    <a:ext uri="{A12FA001-AC4F-418D-AE19-62706E023703}">
                      <ahyp:hlinkClr val="tx"/>
                    </a:ext>
                  </a:extLst>
                </a:hlinkClick>
              </a:rPr>
              <a:t>A</a:t>
            </a:r>
            <a:r>
              <a:rPr lang="en" u="sng">
                <a:solidFill>
                  <a:schemeClr val="accent5"/>
                </a:solidFill>
                <a:hlinkClick r:id="rId4">
                  <a:extLst>
                    <a:ext uri="{A12FA001-AC4F-418D-AE19-62706E023703}">
                      <ahyp:hlinkClr val="tx"/>
                    </a:ext>
                  </a:extLst>
                </a:hlinkClick>
              </a:rPr>
              <a:t>ndmebaas</a:t>
            </a:r>
            <a:r>
              <a:rPr lang="en"/>
              <a:t> 2</a:t>
            </a:r>
            <a:endParaRPr/>
          </a:p>
          <a:p>
            <a:pPr indent="0" lvl="0" marL="0" rtl="0" algn="ctr">
              <a:spcBef>
                <a:spcPts val="0"/>
              </a:spcBef>
              <a:spcAft>
                <a:spcPts val="0"/>
              </a:spcAft>
              <a:buNone/>
            </a:pPr>
            <a:r>
              <a:rPr lang="en" u="sng">
                <a:solidFill>
                  <a:schemeClr val="hlink"/>
                </a:solidFill>
                <a:hlinkClick r:id="rId5"/>
              </a:rPr>
              <a:t>Andmebaas</a:t>
            </a:r>
            <a:r>
              <a:rPr lang="en"/>
              <a:t> 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Andmebaas 2 andmed, seis 15.04</a:t>
            </a:r>
            <a:endParaRPr/>
          </a:p>
        </p:txBody>
      </p:sp>
      <p:sp>
        <p:nvSpPr>
          <p:cNvPr id="213" name="Google Shape;213;p41"/>
          <p:cNvSpPr txBox="1"/>
          <p:nvPr>
            <p:ph idx="1" type="body"/>
          </p:nvPr>
        </p:nvSpPr>
        <p:spPr>
          <a:xfrm>
            <a:off x="311700" y="938900"/>
            <a:ext cx="8520600" cy="39540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en"/>
              <a:t>1246 silti baasis kokku</a:t>
            </a:r>
            <a:endParaRPr b="1"/>
          </a:p>
          <a:p>
            <a:pPr indent="0" lvl="0" marL="0" rtl="0" algn="l">
              <a:lnSpc>
                <a:spcPct val="100000"/>
              </a:lnSpc>
              <a:spcBef>
                <a:spcPts val="1200"/>
              </a:spcBef>
              <a:spcAft>
                <a:spcPts val="0"/>
              </a:spcAft>
              <a:buNone/>
            </a:pPr>
            <a:r>
              <a:t/>
            </a:r>
            <a:endParaRPr/>
          </a:p>
          <a:p>
            <a:pPr indent="0" lvl="0" marL="0" rtl="0" algn="l">
              <a:lnSpc>
                <a:spcPct val="100000"/>
              </a:lnSpc>
              <a:spcBef>
                <a:spcPts val="0"/>
              </a:spcBef>
              <a:spcAft>
                <a:spcPts val="0"/>
              </a:spcAft>
              <a:buNone/>
            </a:pPr>
            <a:r>
              <a:rPr lang="en"/>
              <a:t>Selle ettekande uurimuse jaoks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 sz="2548"/>
              <a:t>222 uksesilti (paiknemiskoht “uks”)</a:t>
            </a:r>
            <a:endParaRPr b="1" sz="2548"/>
          </a:p>
          <a:p>
            <a:pPr indent="0" lvl="0" marL="0" rtl="0" algn="l">
              <a:lnSpc>
                <a:spcPct val="100000"/>
              </a:lnSpc>
              <a:spcBef>
                <a:spcPts val="0"/>
              </a:spcBef>
              <a:spcAft>
                <a:spcPts val="0"/>
              </a:spcAft>
              <a:buNone/>
            </a:pPr>
            <a:r>
              <a:rPr b="1" lang="en" sz="2548"/>
              <a:t>2282 sõna</a:t>
            </a:r>
            <a:endParaRPr b="1" sz="2548"/>
          </a:p>
          <a:p>
            <a:pPr indent="0" lvl="0" marL="0" rtl="0" algn="l">
              <a:lnSpc>
                <a:spcPct val="100000"/>
              </a:lnSpc>
              <a:spcBef>
                <a:spcPts val="0"/>
              </a:spcBef>
              <a:spcAft>
                <a:spcPts val="0"/>
              </a:spcAft>
              <a:buClr>
                <a:schemeClr val="dk1"/>
              </a:buClr>
              <a:buSzPct val="43161"/>
              <a:buFont typeface="Arial"/>
              <a:buNone/>
            </a:pPr>
            <a:r>
              <a:rPr b="1" lang="en" sz="2548"/>
              <a:t>16961 tähemärki</a:t>
            </a:r>
            <a:endParaRPr b="1" sz="2548"/>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Ühel sildil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keskmiselt 10,3 sõna (mediaan 12)</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min 1 (LÜKKA)</a:t>
            </a:r>
            <a:endParaRPr/>
          </a:p>
          <a:p>
            <a:pPr indent="0" lvl="0" marL="0" rtl="0" algn="l">
              <a:lnSpc>
                <a:spcPct val="100000"/>
              </a:lnSpc>
              <a:spcBef>
                <a:spcPts val="0"/>
              </a:spcBef>
              <a:spcAft>
                <a:spcPts val="0"/>
              </a:spcAft>
              <a:buNone/>
            </a:pPr>
            <a:r>
              <a:rPr lang="en"/>
              <a:t>max 131</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keskmiselt 76 tähemärki (mediaan 92)</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min 5 </a:t>
            </a:r>
            <a:r>
              <a:rPr lang="en"/>
              <a:t>tähemärki (TÕMBA)</a:t>
            </a:r>
            <a:endParaRPr/>
          </a:p>
          <a:p>
            <a:pPr indent="0" lvl="0" marL="0" rtl="0" algn="l">
              <a:lnSpc>
                <a:spcPct val="100000"/>
              </a:lnSpc>
              <a:spcBef>
                <a:spcPts val="0"/>
              </a:spcBef>
              <a:spcAft>
                <a:spcPts val="0"/>
              </a:spcAft>
              <a:buNone/>
            </a:pPr>
            <a:r>
              <a:rPr lang="en"/>
              <a:t>max 985 tähemärki </a:t>
            </a:r>
            <a:endParaRPr/>
          </a:p>
        </p:txBody>
      </p:sp>
      <p:pic>
        <p:nvPicPr>
          <p:cNvPr id="214" name="Google Shape;214;p41"/>
          <p:cNvPicPr preferRelativeResize="0"/>
          <p:nvPr/>
        </p:nvPicPr>
        <p:blipFill rotWithShape="1">
          <a:blip r:embed="rId3">
            <a:alphaModFix/>
          </a:blip>
          <a:srcRect b="18518" l="39861" r="17252" t="38010"/>
          <a:stretch/>
        </p:blipFill>
        <p:spPr>
          <a:xfrm>
            <a:off x="5735051" y="150400"/>
            <a:ext cx="1654349" cy="2235874"/>
          </a:xfrm>
          <a:prstGeom prst="rect">
            <a:avLst/>
          </a:prstGeom>
          <a:noFill/>
          <a:ln>
            <a:noFill/>
          </a:ln>
        </p:spPr>
      </p:pic>
      <p:sp>
        <p:nvSpPr>
          <p:cNvPr id="215" name="Google Shape;215;p41"/>
          <p:cNvSpPr txBox="1"/>
          <p:nvPr/>
        </p:nvSpPr>
        <p:spPr>
          <a:xfrm>
            <a:off x="5735050" y="2301450"/>
            <a:ext cx="28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ID783 (Tartu, pood)</a:t>
            </a:r>
            <a:endParaRPr>
              <a:solidFill>
                <a:schemeClr val="dk2"/>
              </a:solidFill>
            </a:endParaRPr>
          </a:p>
        </p:txBody>
      </p:sp>
      <p:pic>
        <p:nvPicPr>
          <p:cNvPr id="216" name="Google Shape;216;p41"/>
          <p:cNvPicPr preferRelativeResize="0"/>
          <p:nvPr/>
        </p:nvPicPr>
        <p:blipFill rotWithShape="1">
          <a:blip r:embed="rId4">
            <a:alphaModFix/>
          </a:blip>
          <a:srcRect b="14268" l="0" r="15002" t="32905"/>
          <a:stretch/>
        </p:blipFill>
        <p:spPr>
          <a:xfrm>
            <a:off x="6147825" y="2832325"/>
            <a:ext cx="2444726" cy="1739675"/>
          </a:xfrm>
          <a:prstGeom prst="rect">
            <a:avLst/>
          </a:prstGeom>
          <a:noFill/>
          <a:ln>
            <a:noFill/>
          </a:ln>
        </p:spPr>
      </p:pic>
      <p:sp>
        <p:nvSpPr>
          <p:cNvPr id="217" name="Google Shape;217;p41"/>
          <p:cNvSpPr txBox="1"/>
          <p:nvPr/>
        </p:nvSpPr>
        <p:spPr>
          <a:xfrm>
            <a:off x="6147825" y="4492700"/>
            <a:ext cx="45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ID286 (Tartu; 11.09.2023)</a:t>
            </a:r>
            <a:endParaRPr>
              <a:solidFill>
                <a:schemeClr val="dk2"/>
              </a:solidFill>
            </a:endParaRPr>
          </a:p>
        </p:txBody>
      </p:sp>
      <p:sp>
        <p:nvSpPr>
          <p:cNvPr id="218" name="Google Shape;218;p41"/>
          <p:cNvSpPr/>
          <p:nvPr/>
        </p:nvSpPr>
        <p:spPr>
          <a:xfrm>
            <a:off x="6375100" y="3320725"/>
            <a:ext cx="567600" cy="6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19" name="Google Shape;219;p41"/>
          <p:cNvSpPr/>
          <p:nvPr/>
        </p:nvSpPr>
        <p:spPr>
          <a:xfrm>
            <a:off x="7038075" y="4183475"/>
            <a:ext cx="170700" cy="6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Miks uks</a:t>
            </a:r>
            <a:endParaRPr/>
          </a:p>
        </p:txBody>
      </p:sp>
      <p:sp>
        <p:nvSpPr>
          <p:cNvPr id="225" name="Google Shape;225;p42"/>
          <p:cNvSpPr txBox="1"/>
          <p:nvPr>
            <p:ph idx="1" type="body"/>
          </p:nvPr>
        </p:nvSpPr>
        <p:spPr>
          <a:xfrm>
            <a:off x="311700" y="971300"/>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600"/>
              </a:spcBef>
              <a:spcAft>
                <a:spcPts val="0"/>
              </a:spcAft>
              <a:buNone/>
            </a:pPr>
            <a:r>
              <a:rPr b="1" lang="en" sz="1900">
                <a:solidFill>
                  <a:schemeClr val="dk1"/>
                </a:solidFill>
                <a:highlight>
                  <a:schemeClr val="lt1"/>
                </a:highlight>
              </a:rPr>
              <a:t>Uks kui piiritähis “minu” ja “sinu” ruumi vahel – kuidas siltide koostajad oma sõnumit sel piiril edastavad.</a:t>
            </a:r>
            <a:endParaRPr b="1" sz="1900">
              <a:solidFill>
                <a:schemeClr val="dk1"/>
              </a:solidFill>
              <a:highlight>
                <a:schemeClr val="lt1"/>
              </a:highlight>
            </a:endParaRPr>
          </a:p>
          <a:p>
            <a:pPr indent="0" lvl="0" marL="0" rtl="0" algn="l">
              <a:lnSpc>
                <a:spcPct val="100000"/>
              </a:lnSpc>
              <a:spcBef>
                <a:spcPts val="800"/>
              </a:spcBef>
              <a:spcAft>
                <a:spcPts val="0"/>
              </a:spcAft>
              <a:buNone/>
            </a:pPr>
            <a:r>
              <a:t/>
            </a:r>
            <a:endParaRPr sz="1900">
              <a:solidFill>
                <a:schemeClr val="dk1"/>
              </a:solidFill>
              <a:highlight>
                <a:schemeClr val="lt1"/>
              </a:highlight>
            </a:endParaRPr>
          </a:p>
          <a:p>
            <a:pPr indent="0" lvl="0" marL="0" rtl="0" algn="l">
              <a:spcBef>
                <a:spcPts val="800"/>
              </a:spcBef>
              <a:spcAft>
                <a:spcPts val="0"/>
              </a:spcAft>
              <a:buNone/>
            </a:pPr>
            <a:r>
              <a:rPr lang="en" sz="1978">
                <a:solidFill>
                  <a:schemeClr val="dk1"/>
                </a:solidFill>
              </a:rPr>
              <a:t>Keelel on võime käskude, keeldude, soovituste, hoiatuste jms kaudu maailma mõjutada Austin 2018 [1962]</a:t>
            </a:r>
            <a:endParaRPr sz="2778"/>
          </a:p>
          <a:p>
            <a:pPr indent="0" lvl="0" marL="0" rtl="0" algn="l">
              <a:lnSpc>
                <a:spcPct val="100000"/>
              </a:lnSpc>
              <a:spcBef>
                <a:spcPts val="1200"/>
              </a:spcBef>
              <a:spcAft>
                <a:spcPts val="0"/>
              </a:spcAft>
              <a:buClr>
                <a:schemeClr val="dk1"/>
              </a:buClr>
              <a:buSzPct val="57894"/>
              <a:buFont typeface="Arial"/>
              <a:buNone/>
            </a:pPr>
            <a:r>
              <a:t/>
            </a:r>
            <a:endParaRPr sz="1900">
              <a:solidFill>
                <a:schemeClr val="dk1"/>
              </a:solidFill>
              <a:highlight>
                <a:schemeClr val="lt1"/>
              </a:highlight>
            </a:endParaRPr>
          </a:p>
          <a:p>
            <a:pPr indent="0" lvl="0" marL="0" rtl="0" algn="l">
              <a:spcBef>
                <a:spcPts val="800"/>
              </a:spcBef>
              <a:spcAft>
                <a:spcPts val="0"/>
              </a:spcAft>
              <a:buNone/>
            </a:pPr>
            <a:r>
              <a:rPr lang="en" sz="2175"/>
              <a:t>Kui sõnum eeldab lugeja käitumist teatud viisil (</a:t>
            </a:r>
            <a:r>
              <a:rPr i="1" lang="en" sz="2175"/>
              <a:t>behavioral directive</a:t>
            </a:r>
            <a:r>
              <a:rPr lang="en" sz="2175"/>
              <a:t>), siis mõjutab sildi autori keelevalikuid ilmselt ka eeldus, mida ta arvab, </a:t>
            </a:r>
            <a:r>
              <a:rPr b="1" lang="en" sz="2175"/>
              <a:t>kui kerge või raske on lugejal vastavalt käituda</a:t>
            </a:r>
            <a:r>
              <a:rPr lang="en" sz="2175"/>
              <a:t> (Svennevig 2021)</a:t>
            </a:r>
            <a:endParaRPr sz="2175"/>
          </a:p>
          <a:p>
            <a:pPr indent="0" lvl="0" marL="0" rtl="0" algn="l">
              <a:spcBef>
                <a:spcPts val="1200"/>
              </a:spcBef>
              <a:spcAft>
                <a:spcPts val="1200"/>
              </a:spcAft>
              <a:buNone/>
            </a:pPr>
            <a:r>
              <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3"/>
          <p:cNvSpPr txBox="1"/>
          <p:nvPr>
            <p:ph type="title"/>
          </p:nvPr>
        </p:nvSpPr>
        <p:spPr>
          <a:xfrm>
            <a:off x="311700" y="61775"/>
            <a:ext cx="8520600" cy="52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Sisestusvorm</a:t>
            </a:r>
            <a:endParaRPr/>
          </a:p>
        </p:txBody>
      </p:sp>
      <p:sp>
        <p:nvSpPr>
          <p:cNvPr id="231" name="Google Shape;231;p43"/>
          <p:cNvSpPr txBox="1"/>
          <p:nvPr>
            <p:ph idx="1" type="body"/>
          </p:nvPr>
        </p:nvSpPr>
        <p:spPr>
          <a:xfrm>
            <a:off x="311700" y="642125"/>
            <a:ext cx="3999900" cy="39267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Clr>
                <a:schemeClr val="dk1"/>
              </a:buClr>
              <a:buSzPts val="1100"/>
              <a:buFont typeface="Arial"/>
              <a:buNone/>
            </a:pPr>
            <a:r>
              <a:rPr lang="en"/>
              <a:t>ID</a:t>
            </a:r>
            <a:endParaRPr/>
          </a:p>
          <a:p>
            <a:pPr indent="0" lvl="0" marL="0" rtl="0" algn="l">
              <a:spcBef>
                <a:spcPts val="0"/>
              </a:spcBef>
              <a:spcAft>
                <a:spcPts val="0"/>
              </a:spcAft>
              <a:buClr>
                <a:schemeClr val="dk1"/>
              </a:buClr>
              <a:buSzPts val="1100"/>
              <a:buFont typeface="Arial"/>
              <a:buNone/>
            </a:pPr>
            <a:r>
              <a:rPr lang="en"/>
              <a:t>	Asula	</a:t>
            </a:r>
            <a:endParaRPr/>
          </a:p>
          <a:p>
            <a:pPr indent="0" lvl="0" marL="0" rtl="0" algn="l">
              <a:spcBef>
                <a:spcPts val="0"/>
              </a:spcBef>
              <a:spcAft>
                <a:spcPts val="0"/>
              </a:spcAft>
              <a:buClr>
                <a:schemeClr val="dk1"/>
              </a:buClr>
              <a:buSzPts val="1100"/>
              <a:buFont typeface="Arial"/>
              <a:buNone/>
            </a:pPr>
            <a:r>
              <a:rPr lang="en"/>
              <a:t>	Asutus	</a:t>
            </a:r>
            <a:endParaRPr/>
          </a:p>
          <a:p>
            <a:pPr indent="0" lvl="0" marL="0" rtl="0" algn="l">
              <a:spcBef>
                <a:spcPts val="0"/>
              </a:spcBef>
              <a:spcAft>
                <a:spcPts val="0"/>
              </a:spcAft>
              <a:buClr>
                <a:schemeClr val="dk1"/>
              </a:buClr>
              <a:buSzPts val="1100"/>
              <a:buFont typeface="Arial"/>
              <a:buNone/>
            </a:pPr>
            <a:r>
              <a:rPr lang="en"/>
              <a:t>	Asutuse liik	</a:t>
            </a:r>
            <a:endParaRPr/>
          </a:p>
          <a:p>
            <a:pPr indent="0" lvl="0" marL="0" rtl="0" algn="l">
              <a:spcBef>
                <a:spcPts val="0"/>
              </a:spcBef>
              <a:spcAft>
                <a:spcPts val="0"/>
              </a:spcAft>
              <a:buClr>
                <a:schemeClr val="dk1"/>
              </a:buClr>
              <a:buSzPts val="1100"/>
              <a:buFont typeface="Arial"/>
              <a:buNone/>
            </a:pPr>
            <a:r>
              <a:rPr lang="en"/>
              <a:t>	Asutuse asukoha täpsustus	</a:t>
            </a:r>
            <a:endParaRPr/>
          </a:p>
          <a:p>
            <a:pPr indent="0" lvl="0" marL="0" rtl="0" algn="l">
              <a:spcBef>
                <a:spcPts val="0"/>
              </a:spcBef>
              <a:spcAft>
                <a:spcPts val="0"/>
              </a:spcAft>
              <a:buClr>
                <a:schemeClr val="dk1"/>
              </a:buClr>
              <a:buSzPts val="1100"/>
              <a:buFont typeface="Arial"/>
              <a:buNone/>
            </a:pPr>
            <a:r>
              <a:rPr lang="en"/>
              <a:t>	Ostukeskus	</a:t>
            </a:r>
            <a:endParaRPr/>
          </a:p>
          <a:p>
            <a:pPr indent="0" lvl="0" marL="0" rtl="0" algn="l">
              <a:spcBef>
                <a:spcPts val="0"/>
              </a:spcBef>
              <a:spcAft>
                <a:spcPts val="0"/>
              </a:spcAft>
              <a:buClr>
                <a:schemeClr val="dk1"/>
              </a:buClr>
              <a:buSzPts val="1100"/>
              <a:buFont typeface="Arial"/>
              <a:buNone/>
            </a:pPr>
            <a:r>
              <a:rPr lang="en"/>
              <a:t>	Ruum: Välisruum / Siseruum / Muu</a:t>
            </a:r>
            <a:endParaRPr/>
          </a:p>
          <a:p>
            <a:pPr indent="0" lvl="0" marL="0" rtl="0" algn="l">
              <a:spcBef>
                <a:spcPts val="0"/>
              </a:spcBef>
              <a:spcAft>
                <a:spcPts val="0"/>
              </a:spcAft>
              <a:buNone/>
            </a:pPr>
            <a:r>
              <a:rPr lang="en"/>
              <a:t>	Paiknemiskoht</a:t>
            </a:r>
            <a:endParaRPr/>
          </a:p>
          <a:p>
            <a:pPr indent="457200" lvl="0" marL="0" rtl="0" algn="l">
              <a:spcBef>
                <a:spcPts val="0"/>
              </a:spcBef>
              <a:spcAft>
                <a:spcPts val="0"/>
              </a:spcAft>
              <a:buClr>
                <a:schemeClr val="dk1"/>
              </a:buClr>
              <a:buSzPts val="1100"/>
              <a:buFont typeface="Arial"/>
              <a:buNone/>
            </a:pPr>
            <a:r>
              <a:rPr lang="en"/>
              <a:t>Tekst keeles: eesti	</a:t>
            </a:r>
            <a:endParaRPr/>
          </a:p>
          <a:p>
            <a:pPr indent="0" lvl="0" marL="0" rtl="0" algn="l">
              <a:spcBef>
                <a:spcPts val="0"/>
              </a:spcBef>
              <a:spcAft>
                <a:spcPts val="0"/>
              </a:spcAft>
              <a:buClr>
                <a:schemeClr val="dk1"/>
              </a:buClr>
              <a:buSzPts val="1100"/>
              <a:buFont typeface="Arial"/>
              <a:buNone/>
            </a:pPr>
            <a:r>
              <a:rPr lang="en"/>
              <a:t>	Sisaldab käitumisjuhist	</a:t>
            </a:r>
            <a:endParaRPr/>
          </a:p>
          <a:p>
            <a:pPr indent="0" lvl="0" marL="0" rtl="0" algn="l">
              <a:spcBef>
                <a:spcPts val="0"/>
              </a:spcBef>
              <a:spcAft>
                <a:spcPts val="0"/>
              </a:spcAft>
              <a:buClr>
                <a:schemeClr val="dk1"/>
              </a:buClr>
              <a:buSzPts val="1100"/>
              <a:buFont typeface="Arial"/>
              <a:buNone/>
            </a:pPr>
            <a:r>
              <a:rPr lang="en"/>
              <a:t>	Sisaldab selgitust	</a:t>
            </a:r>
            <a:endParaRPr/>
          </a:p>
          <a:p>
            <a:pPr indent="0" lvl="0" marL="0" rtl="0" algn="l">
              <a:spcBef>
                <a:spcPts val="0"/>
              </a:spcBef>
              <a:spcAft>
                <a:spcPts val="0"/>
              </a:spcAft>
              <a:buClr>
                <a:schemeClr val="dk1"/>
              </a:buClr>
              <a:buSzPts val="1100"/>
              <a:buFont typeface="Arial"/>
              <a:buNone/>
            </a:pPr>
            <a:r>
              <a:rPr lang="en"/>
              <a:t>	Sisaldab pöördumist	</a:t>
            </a:r>
            <a:endParaRPr/>
          </a:p>
          <a:p>
            <a:pPr indent="0" lvl="0" marL="0" rtl="0" algn="l">
              <a:spcBef>
                <a:spcPts val="0"/>
              </a:spcBef>
              <a:spcAft>
                <a:spcPts val="0"/>
              </a:spcAft>
              <a:buClr>
                <a:schemeClr val="dk1"/>
              </a:buClr>
              <a:buSzPts val="1100"/>
              <a:buFont typeface="Arial"/>
              <a:buNone/>
            </a:pPr>
            <a:r>
              <a:rPr lang="en"/>
              <a:t>	Sisaldab lõpusoovi	</a:t>
            </a:r>
            <a:endParaRPr/>
          </a:p>
          <a:p>
            <a:pPr indent="0" lvl="0" marL="0" rtl="0" algn="l">
              <a:spcBef>
                <a:spcPts val="0"/>
              </a:spcBef>
              <a:spcAft>
                <a:spcPts val="0"/>
              </a:spcAft>
              <a:buClr>
                <a:schemeClr val="dk1"/>
              </a:buClr>
              <a:buSzPts val="1100"/>
              <a:buFont typeface="Arial"/>
              <a:buNone/>
            </a:pPr>
            <a:r>
              <a:rPr lang="en"/>
              <a:t>	Sisaldab visuaali	</a:t>
            </a:r>
            <a:endParaRPr/>
          </a:p>
          <a:p>
            <a:pPr indent="0" lvl="0" marL="0" rtl="0" algn="l">
              <a:spcBef>
                <a:spcPts val="0"/>
              </a:spcBef>
              <a:spcAft>
                <a:spcPts val="0"/>
              </a:spcAft>
              <a:buNone/>
            </a:pPr>
            <a:r>
              <a:rPr lang="en"/>
              <a:t>	Käsitsi kirjutatud	</a:t>
            </a:r>
            <a:endParaRPr/>
          </a:p>
        </p:txBody>
      </p:sp>
      <p:sp>
        <p:nvSpPr>
          <p:cNvPr id="232" name="Google Shape;232;p43"/>
          <p:cNvSpPr txBox="1"/>
          <p:nvPr>
            <p:ph idx="2" type="body"/>
          </p:nvPr>
        </p:nvSpPr>
        <p:spPr>
          <a:xfrm>
            <a:off x="3186150" y="200500"/>
            <a:ext cx="3999900" cy="4301400"/>
          </a:xfrm>
          <a:prstGeom prst="rect">
            <a:avLst/>
          </a:prstGeom>
          <a:ln cap="flat" cmpd="sng" w="9525">
            <a:solidFill>
              <a:srgbClr val="38761D"/>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b="1"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rPr lang="en" sz="1800"/>
              <a:t>	Suhtluseesmärk: </a:t>
            </a:r>
            <a:endParaRPr sz="1800"/>
          </a:p>
          <a:p>
            <a:pPr indent="0" lvl="0" marL="0" rtl="0" algn="l">
              <a:spcBef>
                <a:spcPts val="0"/>
              </a:spcBef>
              <a:spcAft>
                <a:spcPts val="0"/>
              </a:spcAft>
              <a:buClr>
                <a:schemeClr val="dk1"/>
              </a:buClr>
              <a:buSzPts val="1100"/>
              <a:buFont typeface="Arial"/>
              <a:buNone/>
            </a:pPr>
            <a:r>
              <a:rPr lang="en" sz="1800"/>
              <a:t>teavitus	</a:t>
            </a:r>
            <a:endParaRPr sz="1800"/>
          </a:p>
          <a:p>
            <a:pPr indent="0" lvl="0" marL="0" rtl="0" algn="l">
              <a:spcBef>
                <a:spcPts val="0"/>
              </a:spcBef>
              <a:spcAft>
                <a:spcPts val="0"/>
              </a:spcAft>
              <a:buClr>
                <a:schemeClr val="dk1"/>
              </a:buClr>
              <a:buSzPts val="1100"/>
              <a:buFont typeface="Arial"/>
              <a:buNone/>
            </a:pPr>
            <a:r>
              <a:rPr lang="en" sz="1800"/>
              <a:t>palve	</a:t>
            </a:r>
            <a:endParaRPr sz="1800"/>
          </a:p>
          <a:p>
            <a:pPr indent="0" lvl="0" marL="0" rtl="0" algn="l">
              <a:spcBef>
                <a:spcPts val="0"/>
              </a:spcBef>
              <a:spcAft>
                <a:spcPts val="0"/>
              </a:spcAft>
              <a:buClr>
                <a:schemeClr val="dk1"/>
              </a:buClr>
              <a:buSzPts val="1100"/>
              <a:buFont typeface="Arial"/>
              <a:buNone/>
            </a:pPr>
            <a:r>
              <a:rPr lang="en" sz="1800"/>
              <a:t>üleskutse	</a:t>
            </a:r>
            <a:endParaRPr sz="1800"/>
          </a:p>
          <a:p>
            <a:pPr indent="0" lvl="0" marL="0" rtl="0" algn="l">
              <a:spcBef>
                <a:spcPts val="0"/>
              </a:spcBef>
              <a:spcAft>
                <a:spcPts val="0"/>
              </a:spcAft>
              <a:buClr>
                <a:schemeClr val="dk1"/>
              </a:buClr>
              <a:buSzPts val="1100"/>
              <a:buFont typeface="Arial"/>
              <a:buNone/>
            </a:pPr>
            <a:r>
              <a:rPr lang="en" sz="1800"/>
              <a:t>hoiatus	</a:t>
            </a:r>
            <a:endParaRPr sz="1800"/>
          </a:p>
          <a:p>
            <a:pPr indent="0" lvl="0" marL="0" rtl="0" algn="l">
              <a:spcBef>
                <a:spcPts val="0"/>
              </a:spcBef>
              <a:spcAft>
                <a:spcPts val="0"/>
              </a:spcAft>
              <a:buClr>
                <a:schemeClr val="dk1"/>
              </a:buClr>
              <a:buSzPts val="1100"/>
              <a:buFont typeface="Arial"/>
              <a:buNone/>
            </a:pPr>
            <a:r>
              <a:rPr lang="en" sz="1800"/>
              <a:t>käsk	</a:t>
            </a:r>
            <a:endParaRPr sz="1800"/>
          </a:p>
          <a:p>
            <a:pPr indent="0" lvl="0" marL="0" rtl="0" algn="l">
              <a:spcBef>
                <a:spcPts val="0"/>
              </a:spcBef>
              <a:spcAft>
                <a:spcPts val="0"/>
              </a:spcAft>
              <a:buClr>
                <a:schemeClr val="dk1"/>
              </a:buClr>
              <a:buSzPts val="1100"/>
              <a:buFont typeface="Arial"/>
              <a:buNone/>
            </a:pPr>
            <a:r>
              <a:rPr lang="en" sz="1800"/>
              <a:t>soovitus	</a:t>
            </a:r>
            <a:endParaRPr sz="1800"/>
          </a:p>
          <a:p>
            <a:pPr indent="0" lvl="0" marL="0" rtl="0" algn="l">
              <a:spcBef>
                <a:spcPts val="0"/>
              </a:spcBef>
              <a:spcAft>
                <a:spcPts val="0"/>
              </a:spcAft>
              <a:buClr>
                <a:schemeClr val="dk1"/>
              </a:buClr>
              <a:buSzPts val="1100"/>
              <a:buFont typeface="Arial"/>
              <a:buNone/>
            </a:pPr>
            <a:r>
              <a:rPr lang="en" sz="1800"/>
              <a:t>keeld	</a:t>
            </a:r>
            <a:endParaRPr sz="1800"/>
          </a:p>
          <a:p>
            <a:pPr indent="0" lvl="0" marL="0" rtl="0" algn="l">
              <a:spcBef>
                <a:spcPts val="0"/>
              </a:spcBef>
              <a:spcAft>
                <a:spcPts val="0"/>
              </a:spcAft>
              <a:buClr>
                <a:schemeClr val="dk1"/>
              </a:buClr>
              <a:buSzPts val="1100"/>
              <a:buFont typeface="Arial"/>
              <a:buNone/>
            </a:pPr>
            <a:r>
              <a:rPr lang="en" sz="1800"/>
              <a:t>luba	</a:t>
            </a:r>
            <a:endParaRPr sz="1800"/>
          </a:p>
          <a:p>
            <a:pPr indent="0" lvl="0" marL="0" rtl="0" algn="l">
              <a:spcBef>
                <a:spcPts val="0"/>
              </a:spcBef>
              <a:spcAft>
                <a:spcPts val="0"/>
              </a:spcAft>
              <a:buClr>
                <a:schemeClr val="dk1"/>
              </a:buClr>
              <a:buSzPts val="1100"/>
              <a:buFont typeface="Arial"/>
              <a:buNone/>
            </a:pPr>
            <a:r>
              <a:rPr lang="en" sz="1800"/>
              <a:t>reklaam	</a:t>
            </a:r>
            <a:endParaRPr sz="1800"/>
          </a:p>
          <a:p>
            <a:pPr indent="0" lvl="0" marL="0" rtl="0" algn="l">
              <a:spcBef>
                <a:spcPts val="0"/>
              </a:spcBef>
              <a:spcAft>
                <a:spcPts val="0"/>
              </a:spcAft>
              <a:buNone/>
            </a:pPr>
            <a:r>
              <a:rPr lang="en" sz="1800"/>
              <a:t>muu</a:t>
            </a:r>
            <a:endParaRPr/>
          </a:p>
          <a:p>
            <a:pPr indent="0" lvl="0" marL="0" rtl="0" algn="l">
              <a:spcBef>
                <a:spcPts val="0"/>
              </a:spcBef>
              <a:spcAft>
                <a:spcPts val="1200"/>
              </a:spcAft>
              <a:buNone/>
            </a:pPr>
            <a:r>
              <a:rPr lang="en"/>
              <a:t>Kommentaar</a:t>
            </a:r>
            <a:endParaRPr/>
          </a:p>
        </p:txBody>
      </p:sp>
      <p:sp>
        <p:nvSpPr>
          <p:cNvPr id="233" name="Google Shape;233;p43"/>
          <p:cNvSpPr txBox="1"/>
          <p:nvPr/>
        </p:nvSpPr>
        <p:spPr>
          <a:xfrm>
            <a:off x="4173900" y="2687550"/>
            <a:ext cx="4970100" cy="2150400"/>
          </a:xfrm>
          <a:prstGeom prst="rect">
            <a:avLst/>
          </a:prstGeom>
          <a:solidFill>
            <a:schemeClr val="accent6"/>
          </a:solid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Clr>
                <a:schemeClr val="dk1"/>
              </a:buClr>
              <a:buSzPts val="1100"/>
              <a:buFont typeface="Arial"/>
              <a:buNone/>
            </a:pPr>
            <a:r>
              <a:rPr b="1" lang="en" sz="1800">
                <a:solidFill>
                  <a:schemeClr val="dk2"/>
                </a:solidFill>
              </a:rPr>
              <a:t>Sõnumi liik: LAHTIOLEKUAEG	</a:t>
            </a:r>
            <a:endParaRPr b="1"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2"/>
                </a:solidFill>
              </a:rPr>
              <a:t>	Sõnumi liik: LAHTIOLEKU MUUTUS	</a:t>
            </a:r>
            <a:endParaRPr b="1"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2"/>
                </a:solidFill>
              </a:rPr>
              <a:t>	</a:t>
            </a:r>
            <a:r>
              <a:rPr b="1" lang="en" sz="1800">
                <a:solidFill>
                  <a:srgbClr val="0000FF"/>
                </a:solidFill>
              </a:rPr>
              <a:t>Sõnumi liik: UKS ISE	</a:t>
            </a:r>
            <a:endParaRPr b="1" sz="1800">
              <a:solidFill>
                <a:srgbClr val="0000FF"/>
              </a:solidFill>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2"/>
                </a:solidFill>
              </a:rPr>
              <a:t>	Sõnumi liik: UKSE EES ja/või TAGA	</a:t>
            </a:r>
            <a:endParaRPr b="1"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2"/>
                </a:solidFill>
              </a:rPr>
              <a:t>	Sõnumi liik: TEINE UKS</a:t>
            </a:r>
            <a:endParaRPr b="1"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2"/>
                </a:solidFill>
              </a:rPr>
              <a:t>	Sõnumi liik: TEADE ja/või REKLAAM</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9" name="Google Shape;239;p44"/>
          <p:cNvSpPr txBox="1"/>
          <p:nvPr>
            <p:ph idx="1" type="body"/>
          </p:nvPr>
        </p:nvSpPr>
        <p:spPr>
          <a:xfrm>
            <a:off x="328400" y="11441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0" name="Google Shape;240;p44"/>
          <p:cNvPicPr preferRelativeResize="0"/>
          <p:nvPr/>
        </p:nvPicPr>
        <p:blipFill rotWithShape="1">
          <a:blip r:embed="rId3">
            <a:alphaModFix/>
          </a:blip>
          <a:srcRect b="25166" l="18282" r="4149" t="44257"/>
          <a:stretch/>
        </p:blipFill>
        <p:spPr>
          <a:xfrm>
            <a:off x="5401075" y="219850"/>
            <a:ext cx="3488449" cy="2444524"/>
          </a:xfrm>
          <a:prstGeom prst="rect">
            <a:avLst/>
          </a:prstGeom>
          <a:noFill/>
          <a:ln>
            <a:noFill/>
          </a:ln>
        </p:spPr>
      </p:pic>
      <p:pic>
        <p:nvPicPr>
          <p:cNvPr id="241" name="Google Shape;241;p44"/>
          <p:cNvPicPr preferRelativeResize="0"/>
          <p:nvPr/>
        </p:nvPicPr>
        <p:blipFill rotWithShape="1">
          <a:blip r:embed="rId4">
            <a:alphaModFix/>
          </a:blip>
          <a:srcRect b="28005" l="9623" r="13818" t="31199"/>
          <a:stretch/>
        </p:blipFill>
        <p:spPr>
          <a:xfrm>
            <a:off x="2723050" y="196900"/>
            <a:ext cx="2629025" cy="2490424"/>
          </a:xfrm>
          <a:prstGeom prst="rect">
            <a:avLst/>
          </a:prstGeom>
          <a:noFill/>
          <a:ln>
            <a:noFill/>
          </a:ln>
        </p:spPr>
      </p:pic>
      <p:pic>
        <p:nvPicPr>
          <p:cNvPr id="242" name="Google Shape;242;p44"/>
          <p:cNvPicPr preferRelativeResize="0"/>
          <p:nvPr/>
        </p:nvPicPr>
        <p:blipFill rotWithShape="1">
          <a:blip r:embed="rId5">
            <a:alphaModFix/>
          </a:blip>
          <a:srcRect b="30032" l="8041" r="1090" t="38986"/>
          <a:stretch/>
        </p:blipFill>
        <p:spPr>
          <a:xfrm>
            <a:off x="6370125" y="2950125"/>
            <a:ext cx="2629025" cy="1593523"/>
          </a:xfrm>
          <a:prstGeom prst="rect">
            <a:avLst/>
          </a:prstGeom>
          <a:noFill/>
          <a:ln>
            <a:noFill/>
          </a:ln>
        </p:spPr>
      </p:pic>
      <p:pic>
        <p:nvPicPr>
          <p:cNvPr id="243" name="Google Shape;243;p44"/>
          <p:cNvPicPr preferRelativeResize="0"/>
          <p:nvPr/>
        </p:nvPicPr>
        <p:blipFill rotWithShape="1">
          <a:blip r:embed="rId6">
            <a:alphaModFix/>
          </a:blip>
          <a:srcRect b="34817" l="13954" r="3721" t="25685"/>
          <a:stretch/>
        </p:blipFill>
        <p:spPr>
          <a:xfrm>
            <a:off x="3791950" y="2731125"/>
            <a:ext cx="2381924" cy="2031524"/>
          </a:xfrm>
          <a:prstGeom prst="rect">
            <a:avLst/>
          </a:prstGeom>
          <a:noFill/>
          <a:ln>
            <a:noFill/>
          </a:ln>
        </p:spPr>
      </p:pic>
      <p:pic>
        <p:nvPicPr>
          <p:cNvPr id="244" name="Google Shape;244;p44"/>
          <p:cNvPicPr preferRelativeResize="0"/>
          <p:nvPr/>
        </p:nvPicPr>
        <p:blipFill rotWithShape="1">
          <a:blip r:embed="rId7">
            <a:alphaModFix/>
          </a:blip>
          <a:srcRect b="32385" l="2560" r="1553" t="25439"/>
          <a:stretch/>
        </p:blipFill>
        <p:spPr>
          <a:xfrm>
            <a:off x="750875" y="2710275"/>
            <a:ext cx="2774051" cy="2169201"/>
          </a:xfrm>
          <a:prstGeom prst="rect">
            <a:avLst/>
          </a:prstGeom>
          <a:noFill/>
          <a:ln>
            <a:noFill/>
          </a:ln>
        </p:spPr>
      </p:pic>
      <p:pic>
        <p:nvPicPr>
          <p:cNvPr id="245" name="Google Shape;245;p44"/>
          <p:cNvPicPr preferRelativeResize="0"/>
          <p:nvPr/>
        </p:nvPicPr>
        <p:blipFill rotWithShape="1">
          <a:blip r:embed="rId8">
            <a:alphaModFix/>
          </a:blip>
          <a:srcRect b="28410" l="10207" r="1265" t="31445"/>
          <a:stretch/>
        </p:blipFill>
        <p:spPr>
          <a:xfrm>
            <a:off x="161725" y="349200"/>
            <a:ext cx="2561325" cy="2064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5"/>
          <p:cNvSpPr txBox="1"/>
          <p:nvPr>
            <p:ph type="title"/>
          </p:nvPr>
        </p:nvSpPr>
        <p:spPr>
          <a:xfrm>
            <a:off x="311700" y="114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Uksesiltide</a:t>
            </a:r>
            <a:r>
              <a:rPr lang="en"/>
              <a:t> kohad</a:t>
            </a:r>
            <a:endParaRPr/>
          </a:p>
        </p:txBody>
      </p:sp>
      <p:pic>
        <p:nvPicPr>
          <p:cNvPr id="251" name="Google Shape;251;p45"/>
          <p:cNvPicPr preferRelativeResize="0"/>
          <p:nvPr/>
        </p:nvPicPr>
        <p:blipFill>
          <a:blip r:embed="rId3">
            <a:alphaModFix/>
          </a:blip>
          <a:stretch>
            <a:fillRect/>
          </a:stretch>
        </p:blipFill>
        <p:spPr>
          <a:xfrm>
            <a:off x="3541249" y="114175"/>
            <a:ext cx="1949425" cy="4788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Asutuste liigid ja sise/välisruum</a:t>
            </a:r>
            <a:endParaRPr/>
          </a:p>
        </p:txBody>
      </p:sp>
      <p:pic>
        <p:nvPicPr>
          <p:cNvPr id="257" name="Google Shape;257;p46"/>
          <p:cNvPicPr preferRelativeResize="0"/>
          <p:nvPr/>
        </p:nvPicPr>
        <p:blipFill>
          <a:blip r:embed="rId3">
            <a:alphaModFix/>
          </a:blip>
          <a:stretch>
            <a:fillRect/>
          </a:stretch>
        </p:blipFill>
        <p:spPr>
          <a:xfrm>
            <a:off x="311700" y="1150075"/>
            <a:ext cx="6235346" cy="3820976"/>
          </a:xfrm>
          <a:prstGeom prst="rect">
            <a:avLst/>
          </a:prstGeom>
          <a:noFill/>
          <a:ln>
            <a:noFill/>
          </a:ln>
        </p:spPr>
      </p:pic>
      <p:pic>
        <p:nvPicPr>
          <p:cNvPr id="258" name="Google Shape;258;p46"/>
          <p:cNvPicPr preferRelativeResize="0"/>
          <p:nvPr/>
        </p:nvPicPr>
        <p:blipFill>
          <a:blip r:embed="rId4">
            <a:alphaModFix/>
          </a:blip>
          <a:stretch>
            <a:fillRect/>
          </a:stretch>
        </p:blipFill>
        <p:spPr>
          <a:xfrm>
            <a:off x="6893925" y="118750"/>
            <a:ext cx="2104153" cy="382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2" name="Google Shape;132;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100">
                <a:solidFill>
                  <a:schemeClr val="dk1"/>
                </a:solidFill>
              </a:rPr>
              <a:t>Avalik silt on asünkroonne suhtlussündmus, mis muuhulgas võib eeldada sildi lugejalt teatud viisil käitumist. Sellel sündmusel, nagu igasugusel suhtlusel, on autor (sildi koostaja), sõnum (sildi tekst) ja vastuvõtja (sildi lugeja). Kuni koroonapandeemia sildiuputuseni oli keelemaastike suuna huvi peamiselt siltide mitmekeelsus ning uurimise laiem eesmärk oli keele ja ühiskonna suhete selgitamine; 2020. aastast alates on sildiuurijate huviorbiidis ka palju muid keelenähtusi (Gorter, Cenoz 2024), näiteks käsitletakse ka keele struktuuri elemente.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Ettekandes tutvustan esiteks avaliku ruumi siltide uurimiseks loodud andmebaasi kaht kogu ja seejärel esitan tähelepanekuid pandeemiajärgsetest ajutistest uksesiltidest - nende suhtluseesmärkidest ja sildi autori keelelistest valikutest isikukasutuses. Analüüsitava andmestiku moodustab 300 uksesilti, mis on kogutud Eesti eri kohtadest enamasti aastatel 2023-2024. Uurimiseks on valitud uksesildid, sest uks on justkui piiritähis “minu” (autori) ja “sinu” (vastuvõtja) ruumi vahel, mis loob eelduse isikuvormide tähenduslikuks kasutuseks. Pandeemiajärgsete siltide keelekasutust võrreldakse ka pandeemiaaegsete uksesiltide keelekasutusega.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Allikas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Gorter, Durk; Cenoz, Jasone. (2024) A Panorama of Linguistic Landscape Studies, Bristol, Blue Ridge Summit: Multilingual Matters. </a:t>
            </a:r>
            <a:r>
              <a:rPr lang="en" sz="1100" u="sng">
                <a:solidFill>
                  <a:srgbClr val="1155CC"/>
                </a:solidFill>
                <a:hlinkClick r:id="rId3">
                  <a:extLst>
                    <a:ext uri="{A12FA001-AC4F-418D-AE19-62706E023703}">
                      <ahyp:hlinkClr val="tx"/>
                    </a:ext>
                  </a:extLst>
                </a:hlinkClick>
              </a:rPr>
              <a:t>https://doi.org/10.21832/9781800417151</a:t>
            </a:r>
            <a:endParaRPr sz="11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Suhtluseesmärk</a:t>
            </a:r>
            <a:endParaRPr/>
          </a:p>
        </p:txBody>
      </p:sp>
      <p:sp>
        <p:nvSpPr>
          <p:cNvPr id="264" name="Google Shape;264;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5" name="Google Shape;265;p47"/>
          <p:cNvPicPr preferRelativeResize="0"/>
          <p:nvPr/>
        </p:nvPicPr>
        <p:blipFill>
          <a:blip r:embed="rId3">
            <a:alphaModFix/>
          </a:blip>
          <a:stretch>
            <a:fillRect/>
          </a:stretch>
        </p:blipFill>
        <p:spPr>
          <a:xfrm>
            <a:off x="311700" y="1152475"/>
            <a:ext cx="5784300" cy="37846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Sõnumi liik</a:t>
            </a:r>
            <a:endParaRPr/>
          </a:p>
        </p:txBody>
      </p:sp>
      <p:sp>
        <p:nvSpPr>
          <p:cNvPr id="271" name="Google Shape;271;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2" name="Google Shape;272;p48"/>
          <p:cNvPicPr preferRelativeResize="0"/>
          <p:nvPr/>
        </p:nvPicPr>
        <p:blipFill>
          <a:blip r:embed="rId3">
            <a:alphaModFix/>
          </a:blip>
          <a:stretch>
            <a:fillRect/>
          </a:stretch>
        </p:blipFill>
        <p:spPr>
          <a:xfrm>
            <a:off x="311700" y="937525"/>
            <a:ext cx="5267799" cy="4125777"/>
          </a:xfrm>
          <a:prstGeom prst="rect">
            <a:avLst/>
          </a:prstGeom>
          <a:noFill/>
          <a:ln>
            <a:noFill/>
          </a:ln>
        </p:spPr>
      </p:pic>
      <p:pic>
        <p:nvPicPr>
          <p:cNvPr id="273" name="Google Shape;273;p48"/>
          <p:cNvPicPr preferRelativeResize="0"/>
          <p:nvPr/>
        </p:nvPicPr>
        <p:blipFill>
          <a:blip r:embed="rId4">
            <a:alphaModFix/>
          </a:blip>
          <a:stretch>
            <a:fillRect/>
          </a:stretch>
        </p:blipFill>
        <p:spPr>
          <a:xfrm>
            <a:off x="6232850" y="743450"/>
            <a:ext cx="1756575" cy="1492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9"/>
          <p:cNvSpPr txBox="1"/>
          <p:nvPr>
            <p:ph type="title"/>
          </p:nvPr>
        </p:nvSpPr>
        <p:spPr>
          <a:xfrm>
            <a:off x="311700" y="88225"/>
            <a:ext cx="8520600" cy="86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Sõnumi liik </a:t>
            </a:r>
            <a:r>
              <a:rPr lang="en" sz="2220"/>
              <a:t>UKS ISE - 54 silti </a:t>
            </a:r>
            <a:endParaRPr sz="2220"/>
          </a:p>
          <a:p>
            <a:pPr indent="0" lvl="0" marL="0" rtl="0" algn="l">
              <a:spcBef>
                <a:spcPts val="0"/>
              </a:spcBef>
              <a:spcAft>
                <a:spcPts val="0"/>
              </a:spcAft>
              <a:buSzPts val="990"/>
              <a:buNone/>
            </a:pPr>
            <a:r>
              <a:rPr lang="en" sz="2220"/>
              <a:t>midagi mida (uksega) tegema peab, et sisse/välja saada</a:t>
            </a:r>
            <a:endParaRPr sz="2220"/>
          </a:p>
        </p:txBody>
      </p:sp>
      <p:sp>
        <p:nvSpPr>
          <p:cNvPr id="279" name="Google Shape;279;p49"/>
          <p:cNvSpPr txBox="1"/>
          <p:nvPr>
            <p:ph idx="1" type="body"/>
          </p:nvPr>
        </p:nvSpPr>
        <p:spPr>
          <a:xfrm>
            <a:off x="311700" y="949375"/>
            <a:ext cx="8520600" cy="3619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280" name="Google Shape;280;p49"/>
          <p:cNvPicPr preferRelativeResize="0"/>
          <p:nvPr/>
        </p:nvPicPr>
        <p:blipFill>
          <a:blip r:embed="rId3">
            <a:alphaModFix/>
          </a:blip>
          <a:stretch>
            <a:fillRect/>
          </a:stretch>
        </p:blipFill>
        <p:spPr>
          <a:xfrm>
            <a:off x="1480275" y="917125"/>
            <a:ext cx="4621379" cy="3619498"/>
          </a:xfrm>
          <a:prstGeom prst="rect">
            <a:avLst/>
          </a:prstGeom>
          <a:noFill/>
          <a:ln>
            <a:noFill/>
          </a:ln>
        </p:spPr>
      </p:pic>
      <p:sp>
        <p:nvSpPr>
          <p:cNvPr id="281" name="Google Shape;281;p49"/>
          <p:cNvSpPr/>
          <p:nvPr/>
        </p:nvSpPr>
        <p:spPr>
          <a:xfrm>
            <a:off x="2820675" y="2840075"/>
            <a:ext cx="466500" cy="1570500"/>
          </a:xfrm>
          <a:prstGeom prst="rect">
            <a:avLst/>
          </a:prstGeom>
          <a:noFill/>
          <a:ln cap="flat" cmpd="sng" w="1524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49"/>
          <p:cNvSpPr/>
          <p:nvPr/>
        </p:nvSpPr>
        <p:spPr>
          <a:xfrm>
            <a:off x="5080500" y="2246425"/>
            <a:ext cx="614400" cy="283500"/>
          </a:xfrm>
          <a:prstGeom prst="rect">
            <a:avLst/>
          </a:prstGeom>
          <a:noFill/>
          <a:ln cap="flat" cmpd="sng" w="1524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UKS ISE</a:t>
            </a:r>
            <a:endParaRPr/>
          </a:p>
        </p:txBody>
      </p:sp>
      <p:pic>
        <p:nvPicPr>
          <p:cNvPr id="288" name="Google Shape;288;p50"/>
          <p:cNvPicPr preferRelativeResize="0"/>
          <p:nvPr/>
        </p:nvPicPr>
        <p:blipFill>
          <a:blip r:embed="rId3">
            <a:alphaModFix/>
          </a:blip>
          <a:stretch>
            <a:fillRect/>
          </a:stretch>
        </p:blipFill>
        <p:spPr>
          <a:xfrm>
            <a:off x="361875" y="1318463"/>
            <a:ext cx="2037600" cy="2506575"/>
          </a:xfrm>
          <a:prstGeom prst="rect">
            <a:avLst/>
          </a:prstGeom>
          <a:noFill/>
          <a:ln>
            <a:noFill/>
          </a:ln>
        </p:spPr>
      </p:pic>
      <p:pic>
        <p:nvPicPr>
          <p:cNvPr id="289" name="Google Shape;289;p50"/>
          <p:cNvPicPr preferRelativeResize="0"/>
          <p:nvPr/>
        </p:nvPicPr>
        <p:blipFill rotWithShape="1">
          <a:blip r:embed="rId4">
            <a:alphaModFix/>
          </a:blip>
          <a:srcRect b="20111" l="5264" r="9694" t="27677"/>
          <a:stretch/>
        </p:blipFill>
        <p:spPr>
          <a:xfrm>
            <a:off x="2961873" y="764500"/>
            <a:ext cx="3924690" cy="1807250"/>
          </a:xfrm>
          <a:prstGeom prst="rect">
            <a:avLst/>
          </a:prstGeom>
          <a:noFill/>
          <a:ln>
            <a:noFill/>
          </a:ln>
        </p:spPr>
      </p:pic>
      <p:sp>
        <p:nvSpPr>
          <p:cNvPr id="290" name="Google Shape;290;p50"/>
          <p:cNvSpPr txBox="1"/>
          <p:nvPr/>
        </p:nvSpPr>
        <p:spPr>
          <a:xfrm>
            <a:off x="2872558" y="445025"/>
            <a:ext cx="3584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ID13 (Toila, korterelamu; 26.10.2023) - palve</a:t>
            </a:r>
            <a:endParaRPr sz="1200">
              <a:solidFill>
                <a:schemeClr val="dk2"/>
              </a:solidFill>
            </a:endParaRPr>
          </a:p>
        </p:txBody>
      </p:sp>
      <p:pic>
        <p:nvPicPr>
          <p:cNvPr id="291" name="Google Shape;291;p50"/>
          <p:cNvPicPr preferRelativeResize="0"/>
          <p:nvPr/>
        </p:nvPicPr>
        <p:blipFill rotWithShape="1">
          <a:blip r:embed="rId5">
            <a:alphaModFix/>
          </a:blip>
          <a:srcRect b="27237" l="0" r="0" t="22904"/>
          <a:stretch/>
        </p:blipFill>
        <p:spPr>
          <a:xfrm>
            <a:off x="5246650" y="2827450"/>
            <a:ext cx="3244449" cy="2156350"/>
          </a:xfrm>
          <a:prstGeom prst="rect">
            <a:avLst/>
          </a:prstGeom>
          <a:noFill/>
          <a:ln>
            <a:noFill/>
          </a:ln>
        </p:spPr>
      </p:pic>
      <p:sp>
        <p:nvSpPr>
          <p:cNvPr id="292" name="Google Shape;292;p50"/>
          <p:cNvSpPr txBox="1"/>
          <p:nvPr/>
        </p:nvSpPr>
        <p:spPr>
          <a:xfrm>
            <a:off x="5176480" y="2508275"/>
            <a:ext cx="301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ID22 (Tartu, haigla; 26.10.2023) - käsk</a:t>
            </a:r>
            <a:endParaRPr sz="1200">
              <a:solidFill>
                <a:schemeClr val="dk2"/>
              </a:solidFill>
            </a:endParaRPr>
          </a:p>
        </p:txBody>
      </p:sp>
      <p:sp>
        <p:nvSpPr>
          <p:cNvPr id="293" name="Google Shape;293;p50"/>
          <p:cNvSpPr txBox="1"/>
          <p:nvPr/>
        </p:nvSpPr>
        <p:spPr>
          <a:xfrm>
            <a:off x="2276375" y="4034450"/>
            <a:ext cx="2402400" cy="6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Ühel sildil võib olla rohkem kui üks suhtluseesmärk.</a:t>
            </a:r>
            <a:endParaRPr>
              <a:solidFill>
                <a:schemeClr val="accen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UKS ISE, suhtluseesmärk “keeld” 9/54</a:t>
            </a:r>
            <a:endParaRPr/>
          </a:p>
        </p:txBody>
      </p:sp>
      <p:pic>
        <p:nvPicPr>
          <p:cNvPr id="299" name="Google Shape;299;p51"/>
          <p:cNvPicPr preferRelativeResize="0"/>
          <p:nvPr/>
        </p:nvPicPr>
        <p:blipFill rotWithShape="1">
          <a:blip r:embed="rId3">
            <a:alphaModFix/>
          </a:blip>
          <a:srcRect b="8968" l="13610" r="13097" t="19684"/>
          <a:stretch/>
        </p:blipFill>
        <p:spPr>
          <a:xfrm>
            <a:off x="643775" y="1143350"/>
            <a:ext cx="2254852" cy="2926500"/>
          </a:xfrm>
          <a:prstGeom prst="rect">
            <a:avLst/>
          </a:prstGeom>
          <a:noFill/>
          <a:ln>
            <a:noFill/>
          </a:ln>
        </p:spPr>
      </p:pic>
      <p:sp>
        <p:nvSpPr>
          <p:cNvPr id="300" name="Google Shape;300;p51"/>
          <p:cNvSpPr txBox="1"/>
          <p:nvPr/>
        </p:nvSpPr>
        <p:spPr>
          <a:xfrm>
            <a:off x="591525" y="3980450"/>
            <a:ext cx="577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ID1275 (Tartu, kool; 02.02.2024)</a:t>
            </a:r>
            <a:endParaRPr>
              <a:solidFill>
                <a:schemeClr val="dk2"/>
              </a:solidFill>
            </a:endParaRPr>
          </a:p>
        </p:txBody>
      </p:sp>
      <p:pic>
        <p:nvPicPr>
          <p:cNvPr id="301" name="Google Shape;301;p51"/>
          <p:cNvPicPr preferRelativeResize="0"/>
          <p:nvPr/>
        </p:nvPicPr>
        <p:blipFill rotWithShape="1">
          <a:blip r:embed="rId4">
            <a:alphaModFix/>
          </a:blip>
          <a:srcRect b="50328" l="8295" r="8668" t="19494"/>
          <a:stretch/>
        </p:blipFill>
        <p:spPr>
          <a:xfrm>
            <a:off x="3987400" y="1088575"/>
            <a:ext cx="3995050" cy="2581074"/>
          </a:xfrm>
          <a:prstGeom prst="rect">
            <a:avLst/>
          </a:prstGeom>
          <a:noFill/>
          <a:ln>
            <a:noFill/>
          </a:ln>
        </p:spPr>
      </p:pic>
      <p:sp>
        <p:nvSpPr>
          <p:cNvPr id="302" name="Google Shape;302;p51"/>
          <p:cNvSpPr txBox="1"/>
          <p:nvPr/>
        </p:nvSpPr>
        <p:spPr>
          <a:xfrm>
            <a:off x="3927250" y="3669650"/>
            <a:ext cx="423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ID845 (Pühajärve, hotell; 24.11.2023)</a:t>
            </a:r>
            <a:endParaRPr>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48/</a:t>
            </a:r>
            <a:r>
              <a:rPr lang="en"/>
              <a:t>54 “sisaldab käitumisjuhist”</a:t>
            </a:r>
            <a:endParaRPr/>
          </a:p>
        </p:txBody>
      </p:sp>
      <p:pic>
        <p:nvPicPr>
          <p:cNvPr id="308" name="Google Shape;308;p52"/>
          <p:cNvPicPr preferRelativeResize="0"/>
          <p:nvPr/>
        </p:nvPicPr>
        <p:blipFill rotWithShape="1">
          <a:blip r:embed="rId3">
            <a:alphaModFix/>
          </a:blip>
          <a:srcRect b="9940" l="0" r="0" t="33578"/>
          <a:stretch/>
        </p:blipFill>
        <p:spPr>
          <a:xfrm>
            <a:off x="387250" y="1262775"/>
            <a:ext cx="3857626" cy="2905052"/>
          </a:xfrm>
          <a:prstGeom prst="rect">
            <a:avLst/>
          </a:prstGeom>
          <a:noFill/>
          <a:ln>
            <a:noFill/>
          </a:ln>
        </p:spPr>
      </p:pic>
      <p:sp>
        <p:nvSpPr>
          <p:cNvPr id="309" name="Google Shape;309;p52"/>
          <p:cNvSpPr txBox="1"/>
          <p:nvPr/>
        </p:nvSpPr>
        <p:spPr>
          <a:xfrm>
            <a:off x="387250" y="4167825"/>
            <a:ext cx="353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ID1251 (Tartu, apteek; 19.01.2024)</a:t>
            </a:r>
            <a:endParaRPr>
              <a:solidFill>
                <a:schemeClr val="dk2"/>
              </a:solidFill>
            </a:endParaRPr>
          </a:p>
        </p:txBody>
      </p:sp>
      <p:pic>
        <p:nvPicPr>
          <p:cNvPr id="310" name="Google Shape;310;p52"/>
          <p:cNvPicPr preferRelativeResize="0"/>
          <p:nvPr/>
        </p:nvPicPr>
        <p:blipFill>
          <a:blip r:embed="rId4">
            <a:alphaModFix/>
          </a:blip>
          <a:stretch>
            <a:fillRect/>
          </a:stretch>
        </p:blipFill>
        <p:spPr>
          <a:xfrm>
            <a:off x="5119201" y="747063"/>
            <a:ext cx="2865731" cy="3820974"/>
          </a:xfrm>
          <a:prstGeom prst="rect">
            <a:avLst/>
          </a:prstGeom>
          <a:noFill/>
          <a:ln>
            <a:noFill/>
          </a:ln>
        </p:spPr>
      </p:pic>
      <p:sp>
        <p:nvSpPr>
          <p:cNvPr id="311" name="Google Shape;311;p52"/>
          <p:cNvSpPr txBox="1"/>
          <p:nvPr/>
        </p:nvSpPr>
        <p:spPr>
          <a:xfrm>
            <a:off x="5119200" y="4568025"/>
            <a:ext cx="577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ID1252 (Tartu, söögikoht; 23.01.2024)</a:t>
            </a:r>
            <a:endParaRPr>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3"/>
          <p:cNvSpPr txBox="1"/>
          <p:nvPr>
            <p:ph type="title"/>
          </p:nvPr>
        </p:nvSpPr>
        <p:spPr>
          <a:xfrm flipH="1" rot="10800000">
            <a:off x="311700" y="122825"/>
            <a:ext cx="8520600" cy="322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7" name="Google Shape;317;p53"/>
          <p:cNvSpPr txBox="1"/>
          <p:nvPr>
            <p:ph idx="1" type="body"/>
          </p:nvPr>
        </p:nvSpPr>
        <p:spPr>
          <a:xfrm>
            <a:off x="311700" y="445025"/>
            <a:ext cx="3999900" cy="4575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Tavaolukorras evakuatsiooniukse kasutamine keelatud! VARUVÄLJAPÄÄS</a:t>
            </a:r>
            <a:endParaRPr/>
          </a:p>
          <a:p>
            <a:pPr indent="0" lvl="0" marL="0" rtl="0" algn="l">
              <a:spcBef>
                <a:spcPts val="0"/>
              </a:spcBef>
              <a:spcAft>
                <a:spcPts val="0"/>
              </a:spcAft>
              <a:buNone/>
            </a:pPr>
            <a:r>
              <a:rPr lang="en"/>
              <a:t>Ruum on valve all! Sissepääsuks pöördu valvelauda.</a:t>
            </a:r>
            <a:endParaRPr/>
          </a:p>
          <a:p>
            <a:pPr indent="0" lvl="0" marL="0" rtl="0" algn="l">
              <a:spcBef>
                <a:spcPts val="0"/>
              </a:spcBef>
              <a:spcAft>
                <a:spcPts val="0"/>
              </a:spcAft>
              <a:buNone/>
            </a:pPr>
            <a:r>
              <a:rPr lang="en"/>
              <a:t>UKS ON SULETUD JA AVANEB AINULT KAARDIGA AVATUD ON UUS-SADAMA POOLNE UKS LIIKUMINE TOIMUB MAJADESISESELT</a:t>
            </a:r>
            <a:endParaRPr/>
          </a:p>
          <a:p>
            <a:pPr indent="0" lvl="0" marL="0" rtl="0" algn="l">
              <a:spcBef>
                <a:spcPts val="0"/>
              </a:spcBef>
              <a:spcAft>
                <a:spcPts val="0"/>
              </a:spcAft>
              <a:buNone/>
            </a:pPr>
            <a:r>
              <a:rPr lang="en"/>
              <a:t>WC on lukus, palun küsi võtit teenindajalt! Tualett on kasutamiseks ainult meie klientidele, tegu ei ole avaliku tualettruumiga.</a:t>
            </a:r>
            <a:endParaRPr/>
          </a:p>
          <a:p>
            <a:pPr indent="0" lvl="0" marL="0" rtl="0" algn="l">
              <a:spcBef>
                <a:spcPts val="0"/>
              </a:spcBef>
              <a:spcAft>
                <a:spcPts val="0"/>
              </a:spcAft>
              <a:buNone/>
            </a:pPr>
            <a:r>
              <a:rPr lang="en"/>
              <a:t>TULETÕKKEUKS! Sulgurite lahti ühendamine rangelt keelatud!</a:t>
            </a:r>
            <a:endParaRPr/>
          </a:p>
          <a:p>
            <a:pPr indent="0" lvl="0" marL="0" rtl="0" algn="l">
              <a:spcBef>
                <a:spcPts val="0"/>
              </a:spcBef>
              <a:spcAft>
                <a:spcPts val="0"/>
              </a:spcAft>
              <a:buNone/>
            </a:pPr>
            <a:r>
              <a:rPr lang="en"/>
              <a:t>UKS ON VALVE ALL!</a:t>
            </a:r>
            <a:endParaRPr/>
          </a:p>
          <a:p>
            <a:pPr indent="0" lvl="0" marL="0" rtl="0" algn="l">
              <a:spcBef>
                <a:spcPts val="0"/>
              </a:spcBef>
              <a:spcAft>
                <a:spcPts val="0"/>
              </a:spcAft>
              <a:buNone/>
            </a:pPr>
            <a:r>
              <a:rPr lang="en"/>
              <a:t>PALUN ÄRA SULGE UST!</a:t>
            </a:r>
            <a:endParaRPr/>
          </a:p>
          <a:p>
            <a:pPr indent="0" lvl="0" marL="0" rtl="0" algn="l">
              <a:spcBef>
                <a:spcPts val="0"/>
              </a:spcBef>
              <a:spcAft>
                <a:spcPts val="0"/>
              </a:spcAft>
              <a:buNone/>
            </a:pPr>
            <a:r>
              <a:rPr lang="en"/>
              <a:t>Hoia tuletõkkeuks kinni!</a:t>
            </a:r>
            <a:endParaRPr/>
          </a:p>
          <a:p>
            <a:pPr indent="0" lvl="0" marL="0" rtl="0" algn="l">
              <a:spcBef>
                <a:spcPts val="0"/>
              </a:spcBef>
              <a:spcAft>
                <a:spcPts val="0"/>
              </a:spcAft>
              <a:buNone/>
            </a:pPr>
            <a:r>
              <a:rPr lang="en"/>
              <a:t>Hea külastaja! Sissepääs on ajutiselt suletud. Palume kasutada RIMI sissepääsu. Vabandame ebamugavuste pärast. Lõunakeskus</a:t>
            </a:r>
            <a:endParaRPr/>
          </a:p>
          <a:p>
            <a:pPr indent="0" lvl="0" marL="0" rtl="0" algn="l">
              <a:spcBef>
                <a:spcPts val="0"/>
              </a:spcBef>
              <a:spcAft>
                <a:spcPts val="0"/>
              </a:spcAft>
              <a:buNone/>
            </a:pPr>
            <a:r>
              <a:rPr lang="en"/>
              <a:t>PALUME LASTE LÕUNAUNE AJAL (12:30-15:00) UKSEKELLA MITTE HELISTADA!</a:t>
            </a:r>
            <a:endParaRPr/>
          </a:p>
          <a:p>
            <a:pPr indent="0" lvl="0" marL="0" rtl="0" algn="l">
              <a:spcBef>
                <a:spcPts val="0"/>
              </a:spcBef>
              <a:spcAft>
                <a:spcPts val="0"/>
              </a:spcAft>
              <a:buNone/>
            </a:pPr>
            <a:r>
              <a:rPr lang="en"/>
              <a:t>Ettevaatust, lükanduks!</a:t>
            </a:r>
            <a:endParaRPr/>
          </a:p>
          <a:p>
            <a:pPr indent="0" lvl="0" marL="0" rtl="0" algn="l">
              <a:spcBef>
                <a:spcPts val="0"/>
              </a:spcBef>
              <a:spcAft>
                <a:spcPts val="0"/>
              </a:spcAft>
              <a:buNone/>
            </a:pPr>
            <a:r>
              <a:rPr lang="en"/>
              <a:t>JAH... SEE ON ÕIGE UKS... ASTU JULGELT SISSE :)</a:t>
            </a:r>
            <a:endParaRPr/>
          </a:p>
          <a:p>
            <a:pPr indent="0" lvl="0" marL="0" rtl="0" algn="l">
              <a:spcBef>
                <a:spcPts val="0"/>
              </a:spcBef>
              <a:spcAft>
                <a:spcPts val="0"/>
              </a:spcAft>
              <a:buNone/>
            </a:pPr>
            <a:r>
              <a:rPr lang="en"/>
              <a:t>UKSE PÕHJUSETA AVAMISEL TRAHV 45 EUROT NING RAKENDUB ELUAEGNE JÕUSAALI KASUTAMISE KEELD!</a:t>
            </a:r>
            <a:endParaRPr/>
          </a:p>
          <a:p>
            <a:pPr indent="0" lvl="0" marL="0" rtl="0" algn="l">
              <a:spcBef>
                <a:spcPts val="0"/>
              </a:spcBef>
              <a:spcAft>
                <a:spcPts val="0"/>
              </a:spcAft>
              <a:buNone/>
            </a:pPr>
            <a:r>
              <a:rPr lang="en"/>
              <a:t>PEATUSES PEATUMISEKS VAJUTA PALUN STOP NUPPU BUSS EI PEATU, KUI NUPPU POLE VAJUTATUD</a:t>
            </a:r>
            <a:endParaRPr/>
          </a:p>
          <a:p>
            <a:pPr indent="0" lvl="0" marL="0" rtl="0" algn="l">
              <a:spcBef>
                <a:spcPts val="0"/>
              </a:spcBef>
              <a:spcAft>
                <a:spcPts val="0"/>
              </a:spcAft>
              <a:buNone/>
            </a:pPr>
            <a:r>
              <a:rPr lang="en"/>
              <a:t>AINULT AVARIIVÄLJAPÄÄS UKSE AVAMINE KÄIVITAB ALARMI!</a:t>
            </a:r>
            <a:endParaRPr/>
          </a:p>
          <a:p>
            <a:pPr indent="0" lvl="0" marL="0" rtl="0" algn="l">
              <a:spcBef>
                <a:spcPts val="0"/>
              </a:spcBef>
              <a:spcAft>
                <a:spcPts val="0"/>
              </a:spcAft>
              <a:buNone/>
            </a:pPr>
            <a:r>
              <a:rPr lang="en"/>
              <a:t>Palun sulge välisuks!</a:t>
            </a:r>
            <a:endParaRPr/>
          </a:p>
          <a:p>
            <a:pPr indent="0" lvl="0" marL="0" rtl="0" algn="l">
              <a:spcBef>
                <a:spcPts val="0"/>
              </a:spcBef>
              <a:spcAft>
                <a:spcPts val="0"/>
              </a:spcAft>
              <a:buNone/>
            </a:pPr>
            <a:r>
              <a:rPr lang="en"/>
              <a:t>PALUN SULGEME UKSE VAIKSELT</a:t>
            </a:r>
            <a:endParaRPr/>
          </a:p>
          <a:p>
            <a:pPr indent="0" lvl="0" marL="0" rtl="0" algn="l">
              <a:spcBef>
                <a:spcPts val="0"/>
              </a:spcBef>
              <a:spcAft>
                <a:spcPts val="0"/>
              </a:spcAft>
              <a:buNone/>
            </a:pPr>
            <a:r>
              <a:rPr lang="en"/>
              <a:t>OLEME AVATUD LÜKKA UST KÕVASTI</a:t>
            </a:r>
            <a:endParaRPr/>
          </a:p>
          <a:p>
            <a:pPr indent="0" lvl="0" marL="0" rtl="0" algn="l">
              <a:spcBef>
                <a:spcPts val="0"/>
              </a:spcBef>
              <a:spcAft>
                <a:spcPts val="0"/>
              </a:spcAft>
              <a:buNone/>
            </a:pPr>
            <a:r>
              <a:rPr lang="en"/>
              <a:t>TÕMBA JÕUGA, UKS KÄIB RASKELT</a:t>
            </a:r>
            <a:endParaRPr/>
          </a:p>
          <a:p>
            <a:pPr indent="0" lvl="0" marL="0" rtl="0" algn="l">
              <a:spcBef>
                <a:spcPts val="0"/>
              </a:spcBef>
              <a:spcAft>
                <a:spcPts val="0"/>
              </a:spcAft>
              <a:buNone/>
            </a:pPr>
            <a:r>
              <a:rPr lang="en"/>
              <a:t>SIIT LÄBIPÄÄSU EI OLE! Ära ava ust.</a:t>
            </a:r>
            <a:endParaRPr/>
          </a:p>
          <a:p>
            <a:pPr indent="0" lvl="0" marL="0" rtl="0" algn="l">
              <a:spcBef>
                <a:spcPts val="0"/>
              </a:spcBef>
              <a:spcAft>
                <a:spcPts val="0"/>
              </a:spcAft>
              <a:buNone/>
            </a:pPr>
            <a:r>
              <a:t/>
            </a:r>
            <a:endParaRPr/>
          </a:p>
        </p:txBody>
      </p:sp>
      <p:sp>
        <p:nvSpPr>
          <p:cNvPr id="318" name="Google Shape;318;p53"/>
          <p:cNvSpPr txBox="1"/>
          <p:nvPr>
            <p:ph idx="2" type="body"/>
          </p:nvPr>
        </p:nvSpPr>
        <p:spPr>
          <a:xfrm>
            <a:off x="4899325" y="524600"/>
            <a:ext cx="4170000" cy="4495500"/>
          </a:xfrm>
          <a:prstGeom prst="rect">
            <a:avLst/>
          </a:prstGeom>
        </p:spPr>
        <p:txBody>
          <a:bodyPr anchorCtr="0" anchor="t" bIns="91425" lIns="91425" spcFirstLastPara="1" rIns="91425" wrap="square" tIns="91425">
            <a:normAutofit fontScale="62500" lnSpcReduction="10000"/>
          </a:bodyPr>
          <a:lstStyle/>
          <a:p>
            <a:pPr indent="0" lvl="0" marL="0" rtl="0" algn="l">
              <a:lnSpc>
                <a:spcPct val="100000"/>
              </a:lnSpc>
              <a:spcBef>
                <a:spcPts val="0"/>
              </a:spcBef>
              <a:spcAft>
                <a:spcPts val="0"/>
              </a:spcAft>
              <a:buNone/>
            </a:pPr>
            <a:r>
              <a:rPr lang="en"/>
              <a:t>Tuletõkkeuks hoia kinni</a:t>
            </a:r>
            <a:endParaRPr/>
          </a:p>
          <a:p>
            <a:pPr indent="0" lvl="0" marL="0" rtl="0" algn="l">
              <a:lnSpc>
                <a:spcPct val="100000"/>
              </a:lnSpc>
              <a:spcBef>
                <a:spcPts val="0"/>
              </a:spcBef>
              <a:spcAft>
                <a:spcPts val="0"/>
              </a:spcAft>
              <a:buNone/>
            </a:pPr>
            <a:r>
              <a:rPr lang="en"/>
              <a:t>HOIA UKS KINNI!</a:t>
            </a:r>
            <a:endParaRPr/>
          </a:p>
          <a:p>
            <a:pPr indent="0" lvl="0" marL="0" rtl="0" algn="l">
              <a:lnSpc>
                <a:spcPct val="100000"/>
              </a:lnSpc>
              <a:spcBef>
                <a:spcPts val="0"/>
              </a:spcBef>
              <a:spcAft>
                <a:spcPts val="0"/>
              </a:spcAft>
              <a:buNone/>
            </a:pPr>
            <a:r>
              <a:rPr lang="en"/>
              <a:t>STOP SISENEMINE KEELATUD! SISSE PÄÄSETE PAREMPOOLSEST UKSEST</a:t>
            </a:r>
            <a:endParaRPr/>
          </a:p>
          <a:p>
            <a:pPr indent="0" lvl="0" marL="0" rtl="0" algn="l">
              <a:lnSpc>
                <a:spcPct val="100000"/>
              </a:lnSpc>
              <a:spcBef>
                <a:spcPts val="0"/>
              </a:spcBef>
              <a:spcAft>
                <a:spcPts val="0"/>
              </a:spcAft>
              <a:buNone/>
            </a:pPr>
            <a:r>
              <a:rPr lang="en"/>
              <a:t>Palun, ära pauguta ust!</a:t>
            </a:r>
            <a:endParaRPr/>
          </a:p>
          <a:p>
            <a:pPr indent="0" lvl="0" marL="0" rtl="0" algn="l">
              <a:lnSpc>
                <a:spcPct val="100000"/>
              </a:lnSpc>
              <a:spcBef>
                <a:spcPts val="0"/>
              </a:spcBef>
              <a:spcAft>
                <a:spcPts val="0"/>
              </a:spcAft>
              <a:buNone/>
            </a:pPr>
            <a:r>
              <a:rPr lang="en"/>
              <a:t>PAGARITOODETE KÄTTESAAMINE E–L 8.00-12.00 Vajuta uksekella</a:t>
            </a:r>
            <a:endParaRPr/>
          </a:p>
          <a:p>
            <a:pPr indent="0" lvl="0" marL="0" rtl="0" algn="l">
              <a:lnSpc>
                <a:spcPct val="100000"/>
              </a:lnSpc>
              <a:spcBef>
                <a:spcPts val="0"/>
              </a:spcBef>
              <a:spcAft>
                <a:spcPts val="0"/>
              </a:spcAft>
              <a:buNone/>
            </a:pPr>
            <a:r>
              <a:rPr lang="en"/>
              <a:t>Uks on avatud E - R 8.00 - 17.00. Ülejäänud aegadel ja riiklikel pühadel sissepääs töötõendiga.</a:t>
            </a:r>
            <a:endParaRPr/>
          </a:p>
          <a:p>
            <a:pPr indent="0" lvl="0" marL="0" rtl="0" algn="l">
              <a:lnSpc>
                <a:spcPct val="100000"/>
              </a:lnSpc>
              <a:spcBef>
                <a:spcPts val="0"/>
              </a:spcBef>
              <a:spcAft>
                <a:spcPts val="0"/>
              </a:spcAft>
              <a:buNone/>
            </a:pPr>
            <a:r>
              <a:rPr lang="en"/>
              <a:t>HAMBARAVI: VAJUTA KLAHVI NR.2 OOTA SIGNAALI LÜKKA UKS LAHTI</a:t>
            </a:r>
            <a:endParaRPr/>
          </a:p>
          <a:p>
            <a:pPr indent="0" lvl="0" marL="0" rtl="0" algn="l">
              <a:lnSpc>
                <a:spcPct val="100000"/>
              </a:lnSpc>
              <a:spcBef>
                <a:spcPts val="0"/>
              </a:spcBef>
              <a:spcAft>
                <a:spcPts val="0"/>
              </a:spcAft>
              <a:buNone/>
            </a:pPr>
            <a:r>
              <a:rPr lang="en"/>
              <a:t>SIIN TREPIKOJAS PÄÄS JÄRGMISTELE KORRUSTELE AINULT LÄBIPÄÄSUKAARDIGA!</a:t>
            </a:r>
            <a:endParaRPr/>
          </a:p>
          <a:p>
            <a:pPr indent="0" lvl="0" marL="0" rtl="0" algn="l">
              <a:lnSpc>
                <a:spcPct val="100000"/>
              </a:lnSpc>
              <a:spcBef>
                <a:spcPts val="0"/>
              </a:spcBef>
              <a:spcAft>
                <a:spcPts val="0"/>
              </a:spcAft>
              <a:buNone/>
            </a:pPr>
            <a:r>
              <a:rPr lang="en"/>
              <a:t>LÄBIKÄIKU EI OLE! Lubatud ainult raamatukogu töötajatele.</a:t>
            </a:r>
            <a:endParaRPr/>
          </a:p>
          <a:p>
            <a:pPr indent="0" lvl="0" marL="0" rtl="0" algn="l">
              <a:spcBef>
                <a:spcPts val="0"/>
              </a:spcBef>
              <a:spcAft>
                <a:spcPts val="0"/>
              </a:spcAft>
              <a:buNone/>
            </a:pPr>
            <a:r>
              <a:rPr lang="en"/>
              <a:t>HAMBARAVI vajuta number 2</a:t>
            </a:r>
            <a:endParaRPr/>
          </a:p>
          <a:p>
            <a:pPr indent="0" lvl="0" marL="0" rtl="0" algn="l">
              <a:spcBef>
                <a:spcPts val="0"/>
              </a:spcBef>
              <a:spcAft>
                <a:spcPts val="0"/>
              </a:spcAft>
              <a:buNone/>
            </a:pPr>
            <a:r>
              <a:rPr lang="en"/>
              <a:t>UKSEKELL EI TÖÖTA! PALUN KOPUTAGE KÕVASTI!</a:t>
            </a:r>
            <a:endParaRPr/>
          </a:p>
          <a:p>
            <a:pPr indent="0" lvl="0" marL="0" rtl="0" algn="l">
              <a:spcBef>
                <a:spcPts val="0"/>
              </a:spcBef>
              <a:spcAft>
                <a:spcPts val="0"/>
              </a:spcAft>
              <a:buNone/>
            </a:pPr>
            <a:r>
              <a:rPr lang="en"/>
              <a:t>PALUN SULGEME UKSE VAIKSELT</a:t>
            </a:r>
            <a:endParaRPr/>
          </a:p>
          <a:p>
            <a:pPr indent="0" lvl="0" marL="0" rtl="0" algn="l">
              <a:spcBef>
                <a:spcPts val="0"/>
              </a:spcBef>
              <a:spcAft>
                <a:spcPts val="0"/>
              </a:spcAft>
              <a:buNone/>
            </a:pPr>
            <a:r>
              <a:rPr lang="en"/>
              <a:t>UKSEKELL EI TÖÖTA KOPUTA! HELISTA! VABANDAME!</a:t>
            </a:r>
            <a:endParaRPr/>
          </a:p>
          <a:p>
            <a:pPr indent="0" lvl="0" marL="0" rtl="0" algn="l">
              <a:spcBef>
                <a:spcPts val="0"/>
              </a:spcBef>
              <a:spcAft>
                <a:spcPts val="0"/>
              </a:spcAft>
              <a:buNone/>
            </a:pPr>
            <a:r>
              <a:rPr lang="en"/>
              <a:t>ETTEVAATUST! UKSED SULGUVAD AUTOMAATSELT</a:t>
            </a:r>
            <a:endParaRPr/>
          </a:p>
          <a:p>
            <a:pPr indent="0" lvl="0" marL="0" rtl="0" algn="l">
              <a:spcBef>
                <a:spcPts val="0"/>
              </a:spcBef>
              <a:spcAft>
                <a:spcPts val="0"/>
              </a:spcAft>
              <a:buNone/>
            </a:pPr>
            <a:r>
              <a:rPr lang="en"/>
              <a:t>Avatud E-R 9-17.30 L 9-15 Palun sule enda järel uks!</a:t>
            </a:r>
            <a:endParaRPr/>
          </a:p>
          <a:p>
            <a:pPr indent="0" lvl="0" marL="0" rtl="0" algn="l">
              <a:spcBef>
                <a:spcPts val="0"/>
              </a:spcBef>
              <a:spcAft>
                <a:spcPts val="0"/>
              </a:spcAft>
              <a:buNone/>
            </a:pPr>
            <a:r>
              <a:rPr lang="en"/>
              <a:t>Palun hoia uks suletuna. Laevas töötab kliimaseade.</a:t>
            </a:r>
            <a:endParaRPr/>
          </a:p>
          <a:p>
            <a:pPr indent="0" lvl="0" marL="0" rtl="0" algn="l">
              <a:spcBef>
                <a:spcPts val="0"/>
              </a:spcBef>
              <a:spcAft>
                <a:spcPts val="0"/>
              </a:spcAft>
              <a:buNone/>
            </a:pPr>
            <a:r>
              <a:rPr lang="en"/>
              <a:t>Pärnu esindus on avatud E-R 10.00-17.00 Pangaautomaadid 24h Külastamiseks broneeri aeg mobiiliga äpis või internetipangas</a:t>
            </a:r>
            <a:endParaRPr/>
          </a:p>
          <a:p>
            <a:pPr indent="0" lvl="0" marL="0" rtl="0" algn="l">
              <a:spcBef>
                <a:spcPts val="0"/>
              </a:spcBef>
              <a:spcAft>
                <a:spcPts val="0"/>
              </a:spcAft>
              <a:buNone/>
            </a:pPr>
            <a:r>
              <a:rPr lang="en"/>
              <a:t>VÄLJUMISEKS SISESTA PARKIMISPILETI 3 VIIMAST NUMBRIT UKSEPULDILE</a:t>
            </a:r>
            <a:endParaRPr/>
          </a:p>
          <a:p>
            <a:pPr indent="0" lvl="0" marL="0" rtl="0" algn="l">
              <a:spcBef>
                <a:spcPts val="0"/>
              </a:spcBef>
              <a:spcAft>
                <a:spcPts val="0"/>
              </a:spcAft>
              <a:buNone/>
            </a:pPr>
            <a:r>
              <a:rPr lang="en"/>
              <a:t>PALUN UKS KÕVASTI KINNI PANNA!!!</a:t>
            </a:r>
            <a:endParaRPr/>
          </a:p>
          <a:p>
            <a:pPr indent="0" lvl="0" marL="0" rtl="0" algn="l">
              <a:spcBef>
                <a:spcPts val="0"/>
              </a:spcBef>
              <a:spcAft>
                <a:spcPts val="0"/>
              </a:spcAft>
              <a:buNone/>
            </a:pPr>
            <a:r>
              <a:rPr lang="en"/>
              <a:t>VARUVÄLJAPÄÄS PALUN KASUTAGE VAID TULEOHU KORRAL</a:t>
            </a:r>
            <a:endParaRPr/>
          </a:p>
          <a:p>
            <a:pPr indent="0" lvl="0" marL="0" rtl="0" algn="l">
              <a:spcBef>
                <a:spcPts val="0"/>
              </a:spcBef>
              <a:spcAft>
                <a:spcPts val="0"/>
              </a:spcAft>
              <a:buNone/>
            </a:pPr>
            <a:r>
              <a:rPr lang="en"/>
              <a:t>Palun hoidke see uks suletuna! * Wolt  Bolt kulleritele</a:t>
            </a:r>
            <a:endParaRPr/>
          </a:p>
          <a:p>
            <a:pPr indent="0" lvl="0" marL="0" rtl="0" algn="l">
              <a:spcBef>
                <a:spcPts val="0"/>
              </a:spcBef>
              <a:spcAft>
                <a:spcPts val="0"/>
              </a:spcAft>
              <a:buNone/>
            </a:pPr>
            <a:r>
              <a:rPr lang="en"/>
              <a:t>PALUN ÄRA LÜKKA UST JÕUGA KINNI! UKS SULGUB AEGLASELT ISE</a:t>
            </a:r>
            <a:endParaRPr/>
          </a:p>
          <a:p>
            <a:pPr indent="0" lvl="0" marL="0" rtl="0" algn="l">
              <a:spcBef>
                <a:spcPts val="0"/>
              </a:spcBef>
              <a:spcAft>
                <a:spcPts val="0"/>
              </a:spcAft>
              <a:buNone/>
            </a:pPr>
            <a:r>
              <a:rPr lang="en"/>
              <a:t>Kui ukse avad, pane see palun enda järel kinni ka, sest õp.toas tekib muidu tuuletõmme! Aitäh!</a:t>
            </a:r>
            <a:endParaRPr/>
          </a:p>
          <a:p>
            <a:pPr indent="0" lvl="0" marL="0" rtl="0" algn="l">
              <a:spcBef>
                <a:spcPts val="0"/>
              </a:spcBef>
              <a:spcAft>
                <a:spcPts val="0"/>
              </a:spcAft>
              <a:buNone/>
            </a:pPr>
            <a:r>
              <a:rPr lang="en"/>
              <a:t>TÕMBA UKS KÄIB RASKELT</a:t>
            </a:r>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4"/>
          <p:cNvSpPr txBox="1"/>
          <p:nvPr>
            <p:ph type="title"/>
          </p:nvPr>
        </p:nvSpPr>
        <p:spPr>
          <a:xfrm flipH="1" rot="10800000">
            <a:off x="311700" y="122825"/>
            <a:ext cx="8520600" cy="322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4" name="Google Shape;324;p54"/>
          <p:cNvSpPr txBox="1"/>
          <p:nvPr>
            <p:ph idx="1" type="body"/>
          </p:nvPr>
        </p:nvSpPr>
        <p:spPr>
          <a:xfrm>
            <a:off x="311700" y="445025"/>
            <a:ext cx="3999900" cy="4575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Tavaolukorras evakuatsiooniukse kasutamine keelatud! VARUVÄLJAPÄÄS</a:t>
            </a:r>
            <a:endParaRPr/>
          </a:p>
          <a:p>
            <a:pPr indent="0" lvl="0" marL="0" rtl="0" algn="l">
              <a:spcBef>
                <a:spcPts val="0"/>
              </a:spcBef>
              <a:spcAft>
                <a:spcPts val="0"/>
              </a:spcAft>
              <a:buNone/>
            </a:pPr>
            <a:r>
              <a:rPr lang="en"/>
              <a:t>Ruum on valve all! Sissepääsuks pöördu valvelauda.</a:t>
            </a:r>
            <a:endParaRPr/>
          </a:p>
          <a:p>
            <a:pPr indent="0" lvl="0" marL="0" rtl="0" algn="l">
              <a:spcBef>
                <a:spcPts val="0"/>
              </a:spcBef>
              <a:spcAft>
                <a:spcPts val="0"/>
              </a:spcAft>
              <a:buNone/>
            </a:pPr>
            <a:r>
              <a:rPr lang="en"/>
              <a:t>UKS ON SULETUD JA AVANEB AINULT KAARDIGA AVATUD ON UUS-SADAMA POOLNE UKS LIIKUMINE TOIMUB MAJADESISESELT</a:t>
            </a:r>
            <a:endParaRPr/>
          </a:p>
          <a:p>
            <a:pPr indent="0" lvl="0" marL="0" rtl="0" algn="l">
              <a:spcBef>
                <a:spcPts val="0"/>
              </a:spcBef>
              <a:spcAft>
                <a:spcPts val="0"/>
              </a:spcAft>
              <a:buNone/>
            </a:pPr>
            <a:r>
              <a:rPr lang="en"/>
              <a:t>WC on lukus, </a:t>
            </a:r>
            <a:r>
              <a:rPr b="1" lang="en"/>
              <a:t>palun </a:t>
            </a:r>
            <a:r>
              <a:rPr lang="en"/>
              <a:t>küsi võtit teenindajalt! Tualett on kasutamiseks ainult meie klientidele, tegu ei ole avaliku tualettruumiga.</a:t>
            </a:r>
            <a:endParaRPr/>
          </a:p>
          <a:p>
            <a:pPr indent="0" lvl="0" marL="0" rtl="0" algn="l">
              <a:spcBef>
                <a:spcPts val="0"/>
              </a:spcBef>
              <a:spcAft>
                <a:spcPts val="0"/>
              </a:spcAft>
              <a:buNone/>
            </a:pPr>
            <a:r>
              <a:rPr lang="en"/>
              <a:t>TULETÕKKEUKS! Sulgurite lahti ühendamine rangelt keelatud!</a:t>
            </a:r>
            <a:endParaRPr/>
          </a:p>
          <a:p>
            <a:pPr indent="0" lvl="0" marL="0" rtl="0" algn="l">
              <a:spcBef>
                <a:spcPts val="0"/>
              </a:spcBef>
              <a:spcAft>
                <a:spcPts val="0"/>
              </a:spcAft>
              <a:buNone/>
            </a:pPr>
            <a:r>
              <a:rPr lang="en"/>
              <a:t>UKS ON VALVE ALL!</a:t>
            </a:r>
            <a:endParaRPr/>
          </a:p>
          <a:p>
            <a:pPr indent="0" lvl="0" marL="0" rtl="0" algn="l">
              <a:spcBef>
                <a:spcPts val="0"/>
              </a:spcBef>
              <a:spcAft>
                <a:spcPts val="0"/>
              </a:spcAft>
              <a:buNone/>
            </a:pPr>
            <a:r>
              <a:rPr b="1" lang="en"/>
              <a:t>PALUN </a:t>
            </a:r>
            <a:r>
              <a:rPr lang="en"/>
              <a:t>ÄRA SULGE UST!</a:t>
            </a:r>
            <a:endParaRPr/>
          </a:p>
          <a:p>
            <a:pPr indent="0" lvl="0" marL="0" rtl="0" algn="l">
              <a:spcBef>
                <a:spcPts val="0"/>
              </a:spcBef>
              <a:spcAft>
                <a:spcPts val="0"/>
              </a:spcAft>
              <a:buNone/>
            </a:pPr>
            <a:r>
              <a:rPr lang="en"/>
              <a:t>Hoia tuletõkkeuks kinni!</a:t>
            </a:r>
            <a:endParaRPr/>
          </a:p>
          <a:p>
            <a:pPr indent="0" lvl="0" marL="0" rtl="0" algn="l">
              <a:spcBef>
                <a:spcPts val="0"/>
              </a:spcBef>
              <a:spcAft>
                <a:spcPts val="0"/>
              </a:spcAft>
              <a:buNone/>
            </a:pPr>
            <a:r>
              <a:rPr lang="en"/>
              <a:t>Hea külastaja! Sissepääs on </a:t>
            </a:r>
            <a:r>
              <a:rPr lang="en"/>
              <a:t>ajutiselt</a:t>
            </a:r>
            <a:r>
              <a:rPr lang="en"/>
              <a:t> suletud. </a:t>
            </a:r>
            <a:r>
              <a:rPr b="1" lang="en"/>
              <a:t>Palume </a:t>
            </a:r>
            <a:r>
              <a:rPr lang="en"/>
              <a:t>kasutada RIMI sissepääsu. Vabandame ebamugavuste pärast. Lõunakeskus</a:t>
            </a:r>
            <a:endParaRPr/>
          </a:p>
          <a:p>
            <a:pPr indent="0" lvl="0" marL="0" rtl="0" algn="l">
              <a:spcBef>
                <a:spcPts val="0"/>
              </a:spcBef>
              <a:spcAft>
                <a:spcPts val="0"/>
              </a:spcAft>
              <a:buNone/>
            </a:pPr>
            <a:r>
              <a:rPr b="1" lang="en"/>
              <a:t>PALUME </a:t>
            </a:r>
            <a:r>
              <a:rPr lang="en"/>
              <a:t>LASTE LÕUNAUNE AJAL (12:30-15:00) UKSEKELLA MITTE HELISTADA!</a:t>
            </a:r>
            <a:endParaRPr/>
          </a:p>
          <a:p>
            <a:pPr indent="0" lvl="0" marL="0" rtl="0" algn="l">
              <a:spcBef>
                <a:spcPts val="0"/>
              </a:spcBef>
              <a:spcAft>
                <a:spcPts val="0"/>
              </a:spcAft>
              <a:buNone/>
            </a:pPr>
            <a:r>
              <a:rPr lang="en"/>
              <a:t>Ettevaatust, lükanduks!</a:t>
            </a:r>
            <a:endParaRPr/>
          </a:p>
          <a:p>
            <a:pPr indent="0" lvl="0" marL="0" rtl="0" algn="l">
              <a:spcBef>
                <a:spcPts val="0"/>
              </a:spcBef>
              <a:spcAft>
                <a:spcPts val="0"/>
              </a:spcAft>
              <a:buNone/>
            </a:pPr>
            <a:r>
              <a:rPr lang="en"/>
              <a:t>JAH... SEE ON ÕIGE UKS... ASTU JULGELT SISSE :)</a:t>
            </a:r>
            <a:endParaRPr/>
          </a:p>
          <a:p>
            <a:pPr indent="0" lvl="0" marL="0" rtl="0" algn="l">
              <a:spcBef>
                <a:spcPts val="0"/>
              </a:spcBef>
              <a:spcAft>
                <a:spcPts val="0"/>
              </a:spcAft>
              <a:buNone/>
            </a:pPr>
            <a:r>
              <a:rPr lang="en"/>
              <a:t>UKSE PÕHJUSETA AVAMISEL TRAHV 45 EUROT NING RAKENDUB ELUAEGNE JÕUSAALI KASUTAMISE KEELD!</a:t>
            </a:r>
            <a:endParaRPr/>
          </a:p>
          <a:p>
            <a:pPr indent="0" lvl="0" marL="0" rtl="0" algn="l">
              <a:spcBef>
                <a:spcPts val="0"/>
              </a:spcBef>
              <a:spcAft>
                <a:spcPts val="0"/>
              </a:spcAft>
              <a:buNone/>
            </a:pPr>
            <a:r>
              <a:rPr lang="en"/>
              <a:t>PEATUSES PEATUMISEKS VAJUTA </a:t>
            </a:r>
            <a:r>
              <a:rPr b="1" lang="en"/>
              <a:t>PALUN </a:t>
            </a:r>
            <a:r>
              <a:rPr lang="en"/>
              <a:t>STOP NUPPU BUSS EI PEATU, KUI NUPPU POLE VAJUTATUD</a:t>
            </a:r>
            <a:endParaRPr/>
          </a:p>
          <a:p>
            <a:pPr indent="0" lvl="0" marL="0" rtl="0" algn="l">
              <a:spcBef>
                <a:spcPts val="0"/>
              </a:spcBef>
              <a:spcAft>
                <a:spcPts val="0"/>
              </a:spcAft>
              <a:buNone/>
            </a:pPr>
            <a:r>
              <a:rPr lang="en"/>
              <a:t>AINULT AVARIIVÄLJAPÄÄS UKSE AVAMINE KÄIVITAB ALARMI!</a:t>
            </a:r>
            <a:endParaRPr/>
          </a:p>
          <a:p>
            <a:pPr indent="0" lvl="0" marL="0" rtl="0" algn="l">
              <a:spcBef>
                <a:spcPts val="0"/>
              </a:spcBef>
              <a:spcAft>
                <a:spcPts val="0"/>
              </a:spcAft>
              <a:buNone/>
            </a:pPr>
            <a:r>
              <a:rPr b="1" lang="en"/>
              <a:t>Palun </a:t>
            </a:r>
            <a:r>
              <a:rPr lang="en"/>
              <a:t>sulge välisuks!</a:t>
            </a:r>
            <a:endParaRPr/>
          </a:p>
          <a:p>
            <a:pPr indent="0" lvl="0" marL="0" rtl="0" algn="l">
              <a:spcBef>
                <a:spcPts val="0"/>
              </a:spcBef>
              <a:spcAft>
                <a:spcPts val="0"/>
              </a:spcAft>
              <a:buNone/>
            </a:pPr>
            <a:r>
              <a:rPr b="1" lang="en"/>
              <a:t>PALUN </a:t>
            </a:r>
            <a:r>
              <a:rPr lang="en"/>
              <a:t>SULGEME UKSE VAIKSELT</a:t>
            </a:r>
            <a:endParaRPr/>
          </a:p>
          <a:p>
            <a:pPr indent="0" lvl="0" marL="0" rtl="0" algn="l">
              <a:spcBef>
                <a:spcPts val="0"/>
              </a:spcBef>
              <a:spcAft>
                <a:spcPts val="0"/>
              </a:spcAft>
              <a:buNone/>
            </a:pPr>
            <a:r>
              <a:rPr lang="en"/>
              <a:t>OLEME AVATUD LÜKKA UST KÕVASTI</a:t>
            </a:r>
            <a:endParaRPr/>
          </a:p>
          <a:p>
            <a:pPr indent="0" lvl="0" marL="0" rtl="0" algn="l">
              <a:spcBef>
                <a:spcPts val="0"/>
              </a:spcBef>
              <a:spcAft>
                <a:spcPts val="0"/>
              </a:spcAft>
              <a:buNone/>
            </a:pPr>
            <a:r>
              <a:rPr lang="en"/>
              <a:t>TÕMBA JÕUGA, UKS KÄIB RASKELT</a:t>
            </a:r>
            <a:endParaRPr/>
          </a:p>
          <a:p>
            <a:pPr indent="0" lvl="0" marL="0" rtl="0" algn="l">
              <a:spcBef>
                <a:spcPts val="0"/>
              </a:spcBef>
              <a:spcAft>
                <a:spcPts val="0"/>
              </a:spcAft>
              <a:buNone/>
            </a:pPr>
            <a:r>
              <a:rPr lang="en"/>
              <a:t>SIIT LÄBIPÄÄSU EI OLE! Ära ava ust.</a:t>
            </a:r>
            <a:endParaRPr/>
          </a:p>
          <a:p>
            <a:pPr indent="0" lvl="0" marL="0" rtl="0" algn="l">
              <a:spcBef>
                <a:spcPts val="0"/>
              </a:spcBef>
              <a:spcAft>
                <a:spcPts val="0"/>
              </a:spcAft>
              <a:buNone/>
            </a:pPr>
            <a:r>
              <a:t/>
            </a:r>
            <a:endParaRPr/>
          </a:p>
        </p:txBody>
      </p:sp>
      <p:sp>
        <p:nvSpPr>
          <p:cNvPr id="325" name="Google Shape;325;p54"/>
          <p:cNvSpPr txBox="1"/>
          <p:nvPr>
            <p:ph idx="2" type="body"/>
          </p:nvPr>
        </p:nvSpPr>
        <p:spPr>
          <a:xfrm>
            <a:off x="4899325" y="524600"/>
            <a:ext cx="4170000" cy="4495500"/>
          </a:xfrm>
          <a:prstGeom prst="rect">
            <a:avLst/>
          </a:prstGeom>
        </p:spPr>
        <p:txBody>
          <a:bodyPr anchorCtr="0" anchor="t" bIns="91425" lIns="91425" spcFirstLastPara="1" rIns="91425" wrap="square" tIns="91425">
            <a:normAutofit fontScale="55000" lnSpcReduction="20000"/>
          </a:bodyPr>
          <a:lstStyle/>
          <a:p>
            <a:pPr indent="0" lvl="0" marL="0" rtl="0" algn="l">
              <a:lnSpc>
                <a:spcPct val="100000"/>
              </a:lnSpc>
              <a:spcBef>
                <a:spcPts val="0"/>
              </a:spcBef>
              <a:spcAft>
                <a:spcPts val="0"/>
              </a:spcAft>
              <a:buClr>
                <a:schemeClr val="dk1"/>
              </a:buClr>
              <a:buSzPct val="63152"/>
              <a:buFont typeface="Arial"/>
              <a:buNone/>
            </a:pPr>
            <a:r>
              <a:rPr lang="en" sz="1741"/>
              <a:t>Tuletõkkeuks hoia kinni</a:t>
            </a:r>
            <a:endParaRPr sz="1741"/>
          </a:p>
          <a:p>
            <a:pPr indent="0" lvl="0" marL="0" rtl="0" algn="l">
              <a:lnSpc>
                <a:spcPct val="100000"/>
              </a:lnSpc>
              <a:spcBef>
                <a:spcPts val="0"/>
              </a:spcBef>
              <a:spcAft>
                <a:spcPts val="0"/>
              </a:spcAft>
              <a:buClr>
                <a:schemeClr val="dk1"/>
              </a:buClr>
              <a:buSzPct val="63152"/>
              <a:buFont typeface="Arial"/>
              <a:buNone/>
            </a:pPr>
            <a:r>
              <a:rPr lang="en" sz="1741"/>
              <a:t>HOIA UKS KINNI!</a:t>
            </a:r>
            <a:endParaRPr sz="1741"/>
          </a:p>
          <a:p>
            <a:pPr indent="0" lvl="0" marL="0" rtl="0" algn="l">
              <a:lnSpc>
                <a:spcPct val="100000"/>
              </a:lnSpc>
              <a:spcBef>
                <a:spcPts val="0"/>
              </a:spcBef>
              <a:spcAft>
                <a:spcPts val="0"/>
              </a:spcAft>
              <a:buClr>
                <a:schemeClr val="dk1"/>
              </a:buClr>
              <a:buSzPct val="63152"/>
              <a:buFont typeface="Arial"/>
              <a:buNone/>
            </a:pPr>
            <a:r>
              <a:rPr lang="en" sz="1741"/>
              <a:t>STOP SISENEMINE KEELATUD! SISSE PÄÄSETE PAREMPOOLSEST UKSEST</a:t>
            </a:r>
            <a:endParaRPr sz="1741"/>
          </a:p>
          <a:p>
            <a:pPr indent="0" lvl="0" marL="0" rtl="0" algn="l">
              <a:lnSpc>
                <a:spcPct val="100000"/>
              </a:lnSpc>
              <a:spcBef>
                <a:spcPts val="0"/>
              </a:spcBef>
              <a:spcAft>
                <a:spcPts val="0"/>
              </a:spcAft>
              <a:buClr>
                <a:schemeClr val="dk1"/>
              </a:buClr>
              <a:buSzPct val="63152"/>
              <a:buFont typeface="Arial"/>
              <a:buNone/>
            </a:pPr>
            <a:r>
              <a:rPr b="1" lang="en" sz="1741"/>
              <a:t>Palun</a:t>
            </a:r>
            <a:r>
              <a:rPr lang="en" sz="1741"/>
              <a:t>, ära pauguta ust!</a:t>
            </a:r>
            <a:endParaRPr sz="1741"/>
          </a:p>
          <a:p>
            <a:pPr indent="0" lvl="0" marL="0" rtl="0" algn="l">
              <a:lnSpc>
                <a:spcPct val="100000"/>
              </a:lnSpc>
              <a:spcBef>
                <a:spcPts val="0"/>
              </a:spcBef>
              <a:spcAft>
                <a:spcPts val="0"/>
              </a:spcAft>
              <a:buClr>
                <a:schemeClr val="dk1"/>
              </a:buClr>
              <a:buSzPct val="63152"/>
              <a:buFont typeface="Arial"/>
              <a:buNone/>
            </a:pPr>
            <a:r>
              <a:rPr lang="en" sz="1741"/>
              <a:t>PAGARITOODETE KÄTTESAAMINE E–L 8.00-12.00 Vajuta uksekella</a:t>
            </a:r>
            <a:endParaRPr sz="1741"/>
          </a:p>
          <a:p>
            <a:pPr indent="0" lvl="0" marL="0" rtl="0" algn="l">
              <a:lnSpc>
                <a:spcPct val="100000"/>
              </a:lnSpc>
              <a:spcBef>
                <a:spcPts val="0"/>
              </a:spcBef>
              <a:spcAft>
                <a:spcPts val="0"/>
              </a:spcAft>
              <a:buClr>
                <a:schemeClr val="dk1"/>
              </a:buClr>
              <a:buSzPct val="63152"/>
              <a:buFont typeface="Arial"/>
              <a:buNone/>
            </a:pPr>
            <a:r>
              <a:rPr lang="en" sz="1741"/>
              <a:t>Uks on avatud E - R 8.00 - 17.00. Ülejäänud aegadel ja riiklikel pühadel sissepääs töötõendiga.</a:t>
            </a:r>
            <a:endParaRPr sz="1741"/>
          </a:p>
          <a:p>
            <a:pPr indent="0" lvl="0" marL="0" rtl="0" algn="l">
              <a:lnSpc>
                <a:spcPct val="100000"/>
              </a:lnSpc>
              <a:spcBef>
                <a:spcPts val="0"/>
              </a:spcBef>
              <a:spcAft>
                <a:spcPts val="0"/>
              </a:spcAft>
              <a:buClr>
                <a:schemeClr val="dk1"/>
              </a:buClr>
              <a:buSzPct val="63152"/>
              <a:buFont typeface="Arial"/>
              <a:buNone/>
            </a:pPr>
            <a:r>
              <a:rPr lang="en" sz="1741"/>
              <a:t>HAMBARAVI: VAJUTA KLAHVI NR.2 OOTA SIGNAALI LÜKKA UKS LAHTI</a:t>
            </a:r>
            <a:endParaRPr sz="1741"/>
          </a:p>
          <a:p>
            <a:pPr indent="0" lvl="0" marL="0" rtl="0" algn="l">
              <a:lnSpc>
                <a:spcPct val="100000"/>
              </a:lnSpc>
              <a:spcBef>
                <a:spcPts val="0"/>
              </a:spcBef>
              <a:spcAft>
                <a:spcPts val="0"/>
              </a:spcAft>
              <a:buClr>
                <a:schemeClr val="dk1"/>
              </a:buClr>
              <a:buSzPct val="63152"/>
              <a:buFont typeface="Arial"/>
              <a:buNone/>
            </a:pPr>
            <a:r>
              <a:rPr lang="en" sz="1741"/>
              <a:t>SIIN TREPIKOJAS PÄÄS JÄRGMISTELE KORRUSTELE AINULT LÄBIPÄÄSUKAARDIGA!</a:t>
            </a:r>
            <a:endParaRPr sz="1741"/>
          </a:p>
          <a:p>
            <a:pPr indent="0" lvl="0" marL="0" rtl="0" algn="l">
              <a:lnSpc>
                <a:spcPct val="100000"/>
              </a:lnSpc>
              <a:spcBef>
                <a:spcPts val="0"/>
              </a:spcBef>
              <a:spcAft>
                <a:spcPts val="0"/>
              </a:spcAft>
              <a:buNone/>
            </a:pPr>
            <a:r>
              <a:rPr lang="en" sz="1741"/>
              <a:t>LÄBIKÄIKU EI OLE! Lubatud ainult raamatukogu töötajatele.</a:t>
            </a:r>
            <a:endParaRPr sz="1741"/>
          </a:p>
          <a:p>
            <a:pPr indent="0" lvl="0" marL="0" rtl="0" algn="l">
              <a:spcBef>
                <a:spcPts val="0"/>
              </a:spcBef>
              <a:spcAft>
                <a:spcPts val="0"/>
              </a:spcAft>
              <a:buNone/>
            </a:pPr>
            <a:r>
              <a:rPr lang="en" sz="1741"/>
              <a:t>HAMBARAVI vajuta number 2</a:t>
            </a:r>
            <a:endParaRPr sz="1741"/>
          </a:p>
          <a:p>
            <a:pPr indent="0" lvl="0" marL="0" rtl="0" algn="l">
              <a:spcBef>
                <a:spcPts val="0"/>
              </a:spcBef>
              <a:spcAft>
                <a:spcPts val="0"/>
              </a:spcAft>
              <a:buNone/>
            </a:pPr>
            <a:r>
              <a:rPr lang="en" sz="1741"/>
              <a:t>UKSEKELL EI TÖÖTA! </a:t>
            </a:r>
            <a:r>
              <a:rPr b="1" lang="en" sz="1741"/>
              <a:t>PALUN </a:t>
            </a:r>
            <a:r>
              <a:rPr lang="en" sz="1741"/>
              <a:t>KOPUTAGE KÕVASTI!</a:t>
            </a:r>
            <a:endParaRPr sz="1741"/>
          </a:p>
          <a:p>
            <a:pPr indent="0" lvl="0" marL="0" rtl="0" algn="l">
              <a:spcBef>
                <a:spcPts val="0"/>
              </a:spcBef>
              <a:spcAft>
                <a:spcPts val="0"/>
              </a:spcAft>
              <a:buNone/>
            </a:pPr>
            <a:r>
              <a:rPr b="1" lang="en" sz="1741"/>
              <a:t>PALUN </a:t>
            </a:r>
            <a:r>
              <a:rPr lang="en" sz="1741"/>
              <a:t>SULGEME UKSE VAIKSELT</a:t>
            </a:r>
            <a:endParaRPr sz="1741"/>
          </a:p>
          <a:p>
            <a:pPr indent="0" lvl="0" marL="0" rtl="0" algn="l">
              <a:spcBef>
                <a:spcPts val="0"/>
              </a:spcBef>
              <a:spcAft>
                <a:spcPts val="0"/>
              </a:spcAft>
              <a:buNone/>
            </a:pPr>
            <a:r>
              <a:rPr lang="en" sz="1741"/>
              <a:t>UKSEKELL EI TÖÖTA KOPUTA! HELISTA! VABANDAME!</a:t>
            </a:r>
            <a:endParaRPr sz="1741"/>
          </a:p>
          <a:p>
            <a:pPr indent="0" lvl="0" marL="0" rtl="0" algn="l">
              <a:spcBef>
                <a:spcPts val="0"/>
              </a:spcBef>
              <a:spcAft>
                <a:spcPts val="0"/>
              </a:spcAft>
              <a:buNone/>
            </a:pPr>
            <a:r>
              <a:rPr lang="en" sz="1741"/>
              <a:t>ETTEVAATUST! UKSED SULGUVAD AUTOMAATSELT</a:t>
            </a:r>
            <a:endParaRPr sz="1741"/>
          </a:p>
          <a:p>
            <a:pPr indent="0" lvl="0" marL="0" rtl="0" algn="l">
              <a:spcBef>
                <a:spcPts val="0"/>
              </a:spcBef>
              <a:spcAft>
                <a:spcPts val="0"/>
              </a:spcAft>
              <a:buNone/>
            </a:pPr>
            <a:r>
              <a:rPr lang="en" sz="1741"/>
              <a:t>Avatud E-R 9-17.30 L 9-15 </a:t>
            </a:r>
            <a:r>
              <a:rPr b="1" lang="en" sz="1741"/>
              <a:t>Palun </a:t>
            </a:r>
            <a:r>
              <a:rPr lang="en" sz="1741"/>
              <a:t>sule enda järel uks!</a:t>
            </a:r>
            <a:endParaRPr sz="1741"/>
          </a:p>
          <a:p>
            <a:pPr indent="0" lvl="0" marL="0" rtl="0" algn="l">
              <a:spcBef>
                <a:spcPts val="0"/>
              </a:spcBef>
              <a:spcAft>
                <a:spcPts val="0"/>
              </a:spcAft>
              <a:buNone/>
            </a:pPr>
            <a:r>
              <a:rPr b="1" lang="en" sz="1741"/>
              <a:t>Palun </a:t>
            </a:r>
            <a:r>
              <a:rPr lang="en" sz="1741"/>
              <a:t>hoia uks suletuna. Laevas töötab kliimaseade.</a:t>
            </a:r>
            <a:endParaRPr sz="1741"/>
          </a:p>
          <a:p>
            <a:pPr indent="0" lvl="0" marL="0" rtl="0" algn="l">
              <a:spcBef>
                <a:spcPts val="0"/>
              </a:spcBef>
              <a:spcAft>
                <a:spcPts val="0"/>
              </a:spcAft>
              <a:buNone/>
            </a:pPr>
            <a:r>
              <a:rPr lang="en" sz="1741"/>
              <a:t>Pärnu esindus on avatud E-R 10.00-17.00 Pangaautomaadid 24h Külastamiseks broneeri aeg mobiiliga äpis või internetipangas</a:t>
            </a:r>
            <a:endParaRPr sz="1741"/>
          </a:p>
          <a:p>
            <a:pPr indent="0" lvl="0" marL="0" rtl="0" algn="l">
              <a:spcBef>
                <a:spcPts val="0"/>
              </a:spcBef>
              <a:spcAft>
                <a:spcPts val="0"/>
              </a:spcAft>
              <a:buNone/>
            </a:pPr>
            <a:r>
              <a:rPr lang="en" sz="1741"/>
              <a:t>VÄLJUMISEKS SISESTA PARKIMISPILETI 3 VIIMAST NUMBRIT UKSEPULDILE</a:t>
            </a:r>
            <a:endParaRPr sz="1741"/>
          </a:p>
          <a:p>
            <a:pPr indent="0" lvl="0" marL="0" rtl="0" algn="l">
              <a:spcBef>
                <a:spcPts val="0"/>
              </a:spcBef>
              <a:spcAft>
                <a:spcPts val="0"/>
              </a:spcAft>
              <a:buNone/>
            </a:pPr>
            <a:r>
              <a:rPr b="1" lang="en" sz="1741"/>
              <a:t>PALUN </a:t>
            </a:r>
            <a:r>
              <a:rPr lang="en" sz="1741"/>
              <a:t>UKS KÕVASTI KINNI PANNA!!!</a:t>
            </a:r>
            <a:endParaRPr sz="1741"/>
          </a:p>
          <a:p>
            <a:pPr indent="0" lvl="0" marL="0" rtl="0" algn="l">
              <a:spcBef>
                <a:spcPts val="0"/>
              </a:spcBef>
              <a:spcAft>
                <a:spcPts val="0"/>
              </a:spcAft>
              <a:buNone/>
            </a:pPr>
            <a:r>
              <a:rPr lang="en" sz="1741"/>
              <a:t>VARUVÄLJAPÄÄS </a:t>
            </a:r>
            <a:r>
              <a:rPr b="1" lang="en" sz="1741"/>
              <a:t>PALUN </a:t>
            </a:r>
            <a:r>
              <a:rPr lang="en" sz="1741"/>
              <a:t>KASUTAGE VAID TULEOHU KORRAL</a:t>
            </a:r>
            <a:endParaRPr sz="1741"/>
          </a:p>
          <a:p>
            <a:pPr indent="0" lvl="0" marL="0" rtl="0" algn="l">
              <a:spcBef>
                <a:spcPts val="0"/>
              </a:spcBef>
              <a:spcAft>
                <a:spcPts val="0"/>
              </a:spcAft>
              <a:buNone/>
            </a:pPr>
            <a:r>
              <a:rPr b="1" lang="en" sz="1741"/>
              <a:t>Palun </a:t>
            </a:r>
            <a:r>
              <a:rPr lang="en" sz="1741"/>
              <a:t>hoidke see uks suletuna! * Wolt  Bolt kulleritele</a:t>
            </a:r>
            <a:endParaRPr sz="1741"/>
          </a:p>
          <a:p>
            <a:pPr indent="0" lvl="0" marL="0" rtl="0" algn="l">
              <a:spcBef>
                <a:spcPts val="0"/>
              </a:spcBef>
              <a:spcAft>
                <a:spcPts val="0"/>
              </a:spcAft>
              <a:buNone/>
            </a:pPr>
            <a:r>
              <a:rPr b="1" lang="en" sz="1741"/>
              <a:t>PALUN </a:t>
            </a:r>
            <a:r>
              <a:rPr lang="en" sz="1741"/>
              <a:t>ÄRA LÜKKA UST JÕUGA KINNI! UKS SULGUB AEGLASELT ISE</a:t>
            </a:r>
            <a:endParaRPr sz="1741"/>
          </a:p>
          <a:p>
            <a:pPr indent="0" lvl="0" marL="0" rtl="0" algn="l">
              <a:spcBef>
                <a:spcPts val="0"/>
              </a:spcBef>
              <a:spcAft>
                <a:spcPts val="0"/>
              </a:spcAft>
              <a:buNone/>
            </a:pPr>
            <a:r>
              <a:rPr lang="en" sz="1741"/>
              <a:t>Kui ukse avad, pane see </a:t>
            </a:r>
            <a:r>
              <a:rPr b="1" lang="en" sz="1741"/>
              <a:t>palun </a:t>
            </a:r>
            <a:r>
              <a:rPr lang="en" sz="1741"/>
              <a:t>enda järel kinni ka, sest õp.toas tekib muidu tuuletõmme! Aitäh!</a:t>
            </a:r>
            <a:endParaRPr sz="1741"/>
          </a:p>
          <a:p>
            <a:pPr indent="0" lvl="0" marL="0" rtl="0" algn="l">
              <a:spcBef>
                <a:spcPts val="0"/>
              </a:spcBef>
              <a:spcAft>
                <a:spcPts val="0"/>
              </a:spcAft>
              <a:buNone/>
            </a:pPr>
            <a:r>
              <a:rPr lang="en" sz="1741"/>
              <a:t>TÕMBA UKS KÄIB RASKELT</a:t>
            </a:r>
            <a:endParaRPr sz="1741"/>
          </a:p>
          <a:p>
            <a:pPr indent="0" lvl="0" marL="0" rtl="0" algn="l">
              <a:lnSpc>
                <a:spcPct val="100000"/>
              </a:lnSpc>
              <a:spcBef>
                <a:spcPts val="0"/>
              </a:spcBef>
              <a:spcAft>
                <a:spcPts val="0"/>
              </a:spcAft>
              <a:buClr>
                <a:schemeClr val="dk1"/>
              </a:buClr>
              <a:buSzPct val="78571"/>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UKS ISE ja viisakussõna</a:t>
            </a:r>
            <a:endParaRPr/>
          </a:p>
        </p:txBody>
      </p:sp>
      <p:sp>
        <p:nvSpPr>
          <p:cNvPr id="331" name="Google Shape;331;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18 </a:t>
            </a:r>
            <a:r>
              <a:rPr lang="en"/>
              <a:t>/ 54 - </a:t>
            </a:r>
            <a:r>
              <a:rPr b="1" lang="en"/>
              <a:t>33 % </a:t>
            </a:r>
            <a:r>
              <a:rPr lang="en"/>
              <a:t>siltidest</a:t>
            </a:r>
            <a:endParaRPr/>
          </a:p>
          <a:p>
            <a:pPr indent="0" lvl="0" marL="0" rtl="0" algn="l">
              <a:spcBef>
                <a:spcPts val="1200"/>
              </a:spcBef>
              <a:spcAft>
                <a:spcPts val="1200"/>
              </a:spcAft>
              <a:buNone/>
            </a:pPr>
            <a:r>
              <a:rPr lang="en"/>
              <a:t>Palun, palume, vabandame </a:t>
            </a:r>
            <a:endParaRPr/>
          </a:p>
        </p:txBody>
      </p:sp>
      <p:pic>
        <p:nvPicPr>
          <p:cNvPr id="332" name="Google Shape;332;p55"/>
          <p:cNvPicPr preferRelativeResize="0"/>
          <p:nvPr/>
        </p:nvPicPr>
        <p:blipFill rotWithShape="1">
          <a:blip r:embed="rId3">
            <a:alphaModFix/>
          </a:blip>
          <a:srcRect b="57309" l="0" r="0" t="4679"/>
          <a:stretch/>
        </p:blipFill>
        <p:spPr>
          <a:xfrm>
            <a:off x="176700" y="2159525"/>
            <a:ext cx="3268623" cy="1656627"/>
          </a:xfrm>
          <a:prstGeom prst="rect">
            <a:avLst/>
          </a:prstGeom>
          <a:noFill/>
          <a:ln>
            <a:noFill/>
          </a:ln>
        </p:spPr>
      </p:pic>
      <p:sp>
        <p:nvSpPr>
          <p:cNvPr id="333" name="Google Shape;333;p55"/>
          <p:cNvSpPr txBox="1"/>
          <p:nvPr/>
        </p:nvSpPr>
        <p:spPr>
          <a:xfrm>
            <a:off x="176700" y="3816150"/>
            <a:ext cx="35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ID1203 (Tartu; 17.01.2024)</a:t>
            </a:r>
            <a:endParaRPr sz="1100">
              <a:solidFill>
                <a:schemeClr val="dk2"/>
              </a:solidFill>
            </a:endParaRPr>
          </a:p>
        </p:txBody>
      </p:sp>
      <p:pic>
        <p:nvPicPr>
          <p:cNvPr id="334" name="Google Shape;334;p55"/>
          <p:cNvPicPr preferRelativeResize="0"/>
          <p:nvPr/>
        </p:nvPicPr>
        <p:blipFill rotWithShape="1">
          <a:blip r:embed="rId4">
            <a:alphaModFix/>
          </a:blip>
          <a:srcRect b="15632" l="9402" r="11583" t="26082"/>
          <a:stretch/>
        </p:blipFill>
        <p:spPr>
          <a:xfrm>
            <a:off x="3579550" y="1963840"/>
            <a:ext cx="2416351" cy="2376602"/>
          </a:xfrm>
          <a:prstGeom prst="rect">
            <a:avLst/>
          </a:prstGeom>
          <a:noFill/>
          <a:ln>
            <a:noFill/>
          </a:ln>
        </p:spPr>
      </p:pic>
      <p:sp>
        <p:nvSpPr>
          <p:cNvPr id="335" name="Google Shape;335;p55"/>
          <p:cNvSpPr txBox="1"/>
          <p:nvPr/>
        </p:nvSpPr>
        <p:spPr>
          <a:xfrm>
            <a:off x="3579550" y="4340450"/>
            <a:ext cx="358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ID928 (Tartu, söögikoht; 26.10.2023)</a:t>
            </a:r>
            <a:endParaRPr>
              <a:solidFill>
                <a:schemeClr val="dk2"/>
              </a:solidFill>
            </a:endParaRPr>
          </a:p>
        </p:txBody>
      </p:sp>
      <p:pic>
        <p:nvPicPr>
          <p:cNvPr id="336" name="Google Shape;336;p55"/>
          <p:cNvPicPr preferRelativeResize="0"/>
          <p:nvPr/>
        </p:nvPicPr>
        <p:blipFill rotWithShape="1">
          <a:blip r:embed="rId5">
            <a:alphaModFix/>
          </a:blip>
          <a:srcRect b="35556" l="20783" r="17617" t="31110"/>
          <a:stretch/>
        </p:blipFill>
        <p:spPr>
          <a:xfrm>
            <a:off x="6396775" y="445025"/>
            <a:ext cx="2376227" cy="1714499"/>
          </a:xfrm>
          <a:prstGeom prst="rect">
            <a:avLst/>
          </a:prstGeom>
          <a:noFill/>
          <a:ln>
            <a:noFill/>
          </a:ln>
        </p:spPr>
      </p:pic>
      <p:sp>
        <p:nvSpPr>
          <p:cNvPr id="337" name="Google Shape;337;p55"/>
          <p:cNvSpPr txBox="1"/>
          <p:nvPr/>
        </p:nvSpPr>
        <p:spPr>
          <a:xfrm>
            <a:off x="6396775" y="2095525"/>
            <a:ext cx="2406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ID1019 (Tartu, lasteaed; 11.01.2024)</a:t>
            </a:r>
            <a:endParaRPr>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Viisakusväljendid koroonasildil</a:t>
            </a:r>
            <a:endParaRPr/>
          </a:p>
        </p:txBody>
      </p:sp>
      <p:sp>
        <p:nvSpPr>
          <p:cNvPr id="343" name="Google Shape;343;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4" name="Google Shape;344;p56"/>
          <p:cNvPicPr preferRelativeResize="0"/>
          <p:nvPr/>
        </p:nvPicPr>
        <p:blipFill>
          <a:blip r:embed="rId3">
            <a:alphaModFix/>
          </a:blip>
          <a:stretch>
            <a:fillRect/>
          </a:stretch>
        </p:blipFill>
        <p:spPr>
          <a:xfrm>
            <a:off x="524524" y="1017725"/>
            <a:ext cx="5918625" cy="3497650"/>
          </a:xfrm>
          <a:prstGeom prst="rect">
            <a:avLst/>
          </a:prstGeom>
          <a:noFill/>
          <a:ln>
            <a:noFill/>
          </a:ln>
        </p:spPr>
      </p:pic>
      <p:sp>
        <p:nvSpPr>
          <p:cNvPr id="345" name="Google Shape;345;p56"/>
          <p:cNvSpPr txBox="1"/>
          <p:nvPr/>
        </p:nvSpPr>
        <p:spPr>
          <a:xfrm>
            <a:off x="6104450" y="4404675"/>
            <a:ext cx="27807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Tragel, Habicht 2023</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Ettekande kava</a:t>
            </a:r>
            <a:endParaRPr/>
          </a:p>
        </p:txBody>
      </p:sp>
      <p:sp>
        <p:nvSpPr>
          <p:cNvPr id="138" name="Google Shape;138;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Taust (keelemaastike suund ja selle paradigmamuutus)</a:t>
            </a:r>
            <a:endParaRPr/>
          </a:p>
          <a:p>
            <a:pPr indent="0" lvl="0" marL="0" rtl="0" algn="l">
              <a:spcBef>
                <a:spcPts val="1200"/>
              </a:spcBef>
              <a:spcAft>
                <a:spcPts val="0"/>
              </a:spcAft>
              <a:buNone/>
            </a:pPr>
            <a:br>
              <a:rPr lang="en"/>
            </a:br>
            <a:r>
              <a:rPr lang="en"/>
              <a:t>Andmed (kogumine, pedagoogiline aspekt (märka keelt)</a:t>
            </a:r>
            <a:endParaRPr/>
          </a:p>
          <a:p>
            <a:pPr indent="0" lvl="0" marL="0" rtl="0" algn="l">
              <a:spcBef>
                <a:spcPts val="1200"/>
              </a:spcBef>
              <a:spcAft>
                <a:spcPts val="0"/>
              </a:spcAft>
              <a:buNone/>
            </a:pPr>
            <a:r>
              <a:rPr lang="en"/>
              <a:t>Andmebaasid</a:t>
            </a:r>
            <a:endParaRPr/>
          </a:p>
          <a:p>
            <a:pPr indent="0" lvl="0" marL="0" rtl="0" algn="l">
              <a:spcBef>
                <a:spcPts val="1200"/>
              </a:spcBef>
              <a:spcAft>
                <a:spcPts val="1200"/>
              </a:spcAft>
              <a:buNone/>
            </a:pPr>
            <a:r>
              <a:rPr lang="en"/>
              <a:t>Uurimus: uksesiltide sõnumid ja keelevahendite valikud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7"/>
          <p:cNvSpPr txBox="1"/>
          <p:nvPr>
            <p:ph type="title"/>
          </p:nvPr>
        </p:nvSpPr>
        <p:spPr>
          <a:xfrm>
            <a:off x="311700" y="143350"/>
            <a:ext cx="8520600" cy="5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t>Viisakusväljendid koroonasildil: 349 / 900 - ligi </a:t>
            </a:r>
            <a:r>
              <a:rPr b="1" lang="en" sz="2320"/>
              <a:t>38%</a:t>
            </a:r>
            <a:endParaRPr b="1" sz="2320"/>
          </a:p>
        </p:txBody>
      </p:sp>
      <p:sp>
        <p:nvSpPr>
          <p:cNvPr id="351" name="Google Shape;351;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2" name="Google Shape;352;p57"/>
          <p:cNvPicPr preferRelativeResize="0"/>
          <p:nvPr/>
        </p:nvPicPr>
        <p:blipFill>
          <a:blip r:embed="rId3">
            <a:alphaModFix/>
          </a:blip>
          <a:stretch>
            <a:fillRect/>
          </a:stretch>
        </p:blipFill>
        <p:spPr>
          <a:xfrm>
            <a:off x="646425" y="790400"/>
            <a:ext cx="7772400" cy="4019550"/>
          </a:xfrm>
          <a:prstGeom prst="rect">
            <a:avLst/>
          </a:prstGeom>
          <a:noFill/>
          <a:ln>
            <a:noFill/>
          </a:ln>
        </p:spPr>
      </p:pic>
      <p:sp>
        <p:nvSpPr>
          <p:cNvPr id="353" name="Google Shape;353;p57"/>
          <p:cNvSpPr txBox="1"/>
          <p:nvPr/>
        </p:nvSpPr>
        <p:spPr>
          <a:xfrm>
            <a:off x="6128100" y="4703625"/>
            <a:ext cx="27807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Tragel, Habicht 2023</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8"/>
          <p:cNvSpPr txBox="1"/>
          <p:nvPr>
            <p:ph type="title"/>
          </p:nvPr>
        </p:nvSpPr>
        <p:spPr>
          <a:xfrm>
            <a:off x="311700" y="445025"/>
            <a:ext cx="8520600" cy="446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None/>
            </a:pPr>
            <a:r>
              <a:rPr lang="en" sz="1800">
                <a:solidFill>
                  <a:schemeClr val="dk2"/>
                </a:solidFill>
              </a:rPr>
              <a:t>Inklusiivne 1PL ja viisakusväljendid koroonasildil</a:t>
            </a:r>
            <a:endParaRPr/>
          </a:p>
        </p:txBody>
      </p:sp>
      <p:sp>
        <p:nvSpPr>
          <p:cNvPr id="359" name="Google Shape;359;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0" name="Google Shape;360;p58"/>
          <p:cNvPicPr preferRelativeResize="0"/>
          <p:nvPr/>
        </p:nvPicPr>
        <p:blipFill>
          <a:blip r:embed="rId3">
            <a:alphaModFix/>
          </a:blip>
          <a:stretch>
            <a:fillRect/>
          </a:stretch>
        </p:blipFill>
        <p:spPr>
          <a:xfrm>
            <a:off x="311700" y="966150"/>
            <a:ext cx="7406687" cy="3590800"/>
          </a:xfrm>
          <a:prstGeom prst="rect">
            <a:avLst/>
          </a:prstGeom>
          <a:noFill/>
          <a:ln>
            <a:noFill/>
          </a:ln>
        </p:spPr>
      </p:pic>
      <p:sp>
        <p:nvSpPr>
          <p:cNvPr id="361" name="Google Shape;361;p58"/>
          <p:cNvSpPr txBox="1"/>
          <p:nvPr/>
        </p:nvSpPr>
        <p:spPr>
          <a:xfrm>
            <a:off x="6108100" y="4631375"/>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2"/>
                </a:solidFill>
              </a:rPr>
              <a:t>Tragel, Habicht 2023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29</a:t>
            </a:r>
            <a:r>
              <a:rPr lang="en"/>
              <a:t>/54 IMPERAT 2SG</a:t>
            </a:r>
            <a:endParaRPr/>
          </a:p>
        </p:txBody>
      </p:sp>
      <p:pic>
        <p:nvPicPr>
          <p:cNvPr id="367" name="Google Shape;367;p59"/>
          <p:cNvPicPr preferRelativeResize="0"/>
          <p:nvPr/>
        </p:nvPicPr>
        <p:blipFill rotWithShape="1">
          <a:blip r:embed="rId3">
            <a:alphaModFix/>
          </a:blip>
          <a:srcRect b="42609" l="22515" r="3927" t="37789"/>
          <a:stretch/>
        </p:blipFill>
        <p:spPr>
          <a:xfrm>
            <a:off x="4008875" y="2355075"/>
            <a:ext cx="4542674" cy="1613952"/>
          </a:xfrm>
          <a:prstGeom prst="rect">
            <a:avLst/>
          </a:prstGeom>
          <a:noFill/>
          <a:ln>
            <a:noFill/>
          </a:ln>
        </p:spPr>
      </p:pic>
      <p:sp>
        <p:nvSpPr>
          <p:cNvPr id="368" name="Google Shape;368;p59"/>
          <p:cNvSpPr txBox="1"/>
          <p:nvPr/>
        </p:nvSpPr>
        <p:spPr>
          <a:xfrm>
            <a:off x="4615750" y="426925"/>
            <a:ext cx="4216500" cy="13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Imperatiivi kasutades esitab sildi autor end otseselt käsu allikana. </a:t>
            </a:r>
            <a:endParaRPr sz="1800">
              <a:solidFill>
                <a:schemeClr val="dk2"/>
              </a:solidFill>
            </a:endParaRPr>
          </a:p>
          <a:p>
            <a:pPr indent="0" lvl="0" marL="0" rtl="0" algn="l">
              <a:spcBef>
                <a:spcPts val="0"/>
              </a:spcBef>
              <a:spcAft>
                <a:spcPts val="0"/>
              </a:spcAft>
              <a:buNone/>
            </a:pPr>
            <a:r>
              <a:rPr lang="en" sz="1800">
                <a:solidFill>
                  <a:schemeClr val="dk2"/>
                </a:solidFill>
              </a:rPr>
              <a:t>Neil juhtudel kaldutakse kasutama rohkem viisakusväljendeid.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369" name="Google Shape;369;p59"/>
          <p:cNvSpPr txBox="1"/>
          <p:nvPr/>
        </p:nvSpPr>
        <p:spPr>
          <a:xfrm>
            <a:off x="4008875" y="3904200"/>
            <a:ext cx="490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ID518 (Tartu, hoov; 31.10.2023)</a:t>
            </a:r>
            <a:endParaRPr>
              <a:solidFill>
                <a:schemeClr val="dk2"/>
              </a:solidFill>
            </a:endParaRPr>
          </a:p>
        </p:txBody>
      </p:sp>
      <p:pic>
        <p:nvPicPr>
          <p:cNvPr id="370" name="Google Shape;370;p59"/>
          <p:cNvPicPr preferRelativeResize="0"/>
          <p:nvPr/>
        </p:nvPicPr>
        <p:blipFill rotWithShape="1">
          <a:blip r:embed="rId4">
            <a:alphaModFix/>
          </a:blip>
          <a:srcRect b="40894" l="0" r="0" t="0"/>
          <a:stretch/>
        </p:blipFill>
        <p:spPr>
          <a:xfrm>
            <a:off x="795775" y="1345625"/>
            <a:ext cx="2205075" cy="3040051"/>
          </a:xfrm>
          <a:prstGeom prst="rect">
            <a:avLst/>
          </a:prstGeom>
          <a:noFill/>
          <a:ln>
            <a:noFill/>
          </a:ln>
        </p:spPr>
      </p:pic>
      <p:sp>
        <p:nvSpPr>
          <p:cNvPr id="371" name="Google Shape;371;p59"/>
          <p:cNvSpPr txBox="1"/>
          <p:nvPr/>
        </p:nvSpPr>
        <p:spPr>
          <a:xfrm>
            <a:off x="795775" y="4304400"/>
            <a:ext cx="577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ID823 (Tartu, hotell; 03.11.2023)</a:t>
            </a:r>
            <a:endParaRPr>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Isikukasutus ja autoriteet koroonasildil</a:t>
            </a:r>
            <a:endParaRPr/>
          </a:p>
        </p:txBody>
      </p:sp>
      <p:sp>
        <p:nvSpPr>
          <p:cNvPr id="377" name="Google Shape;377;p60"/>
          <p:cNvSpPr txBox="1"/>
          <p:nvPr>
            <p:ph idx="1" type="body"/>
          </p:nvPr>
        </p:nvSpPr>
        <p:spPr>
          <a:xfrm>
            <a:off x="311700" y="11446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378" name="Google Shape;378;p60"/>
          <p:cNvPicPr preferRelativeResize="0"/>
          <p:nvPr/>
        </p:nvPicPr>
        <p:blipFill>
          <a:blip r:embed="rId3">
            <a:alphaModFix/>
          </a:blip>
          <a:stretch>
            <a:fillRect/>
          </a:stretch>
        </p:blipFill>
        <p:spPr>
          <a:xfrm>
            <a:off x="97275" y="1658500"/>
            <a:ext cx="8839202" cy="2035194"/>
          </a:xfrm>
          <a:prstGeom prst="rect">
            <a:avLst/>
          </a:prstGeom>
          <a:noFill/>
          <a:ln>
            <a:noFill/>
          </a:ln>
        </p:spPr>
      </p:pic>
      <p:sp>
        <p:nvSpPr>
          <p:cNvPr id="379" name="Google Shape;379;p60"/>
          <p:cNvSpPr txBox="1"/>
          <p:nvPr/>
        </p:nvSpPr>
        <p:spPr>
          <a:xfrm>
            <a:off x="5883900" y="4152600"/>
            <a:ext cx="2811900" cy="2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Tragel, Pikksaar 2023</a:t>
            </a:r>
            <a:endParaRPr sz="18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1"/>
          <p:cNvSpPr txBox="1"/>
          <p:nvPr>
            <p:ph idx="1" type="body"/>
          </p:nvPr>
        </p:nvSpPr>
        <p:spPr>
          <a:xfrm>
            <a:off x="202475" y="0"/>
            <a:ext cx="62226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chemeClr val="dk1"/>
                </a:solidFill>
              </a:rPr>
              <a:t>Isikukasutuse tüübis “ainult 2SG/PL” siltidel kasutatakse võimule viitavaid väljendeid harva.</a:t>
            </a:r>
            <a:endParaRPr sz="2560">
              <a:solidFill>
                <a:schemeClr val="dk1"/>
              </a:solidFill>
            </a:endParaRPr>
          </a:p>
        </p:txBody>
      </p:sp>
      <p:pic>
        <p:nvPicPr>
          <p:cNvPr id="385" name="Google Shape;385;p61"/>
          <p:cNvPicPr preferRelativeResize="0"/>
          <p:nvPr/>
        </p:nvPicPr>
        <p:blipFill>
          <a:blip r:embed="rId3">
            <a:alphaModFix/>
          </a:blip>
          <a:stretch>
            <a:fillRect/>
          </a:stretch>
        </p:blipFill>
        <p:spPr>
          <a:xfrm>
            <a:off x="252075" y="902025"/>
            <a:ext cx="8481004" cy="3925777"/>
          </a:xfrm>
          <a:prstGeom prst="rect">
            <a:avLst/>
          </a:prstGeom>
          <a:noFill/>
          <a:ln>
            <a:noFill/>
          </a:ln>
        </p:spPr>
      </p:pic>
      <p:sp>
        <p:nvSpPr>
          <p:cNvPr id="386" name="Google Shape;386;p61"/>
          <p:cNvSpPr txBox="1"/>
          <p:nvPr/>
        </p:nvSpPr>
        <p:spPr>
          <a:xfrm>
            <a:off x="6049325" y="4788900"/>
            <a:ext cx="2961600" cy="3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Tragel, Pikksaar 2023</a:t>
            </a:r>
            <a:endParaRPr sz="1800">
              <a:solidFill>
                <a:schemeClr val="dk2"/>
              </a:solidFill>
            </a:endParaRPr>
          </a:p>
        </p:txBody>
      </p:sp>
      <p:sp>
        <p:nvSpPr>
          <p:cNvPr id="387" name="Google Shape;387;p61"/>
          <p:cNvSpPr txBox="1"/>
          <p:nvPr/>
        </p:nvSpPr>
        <p:spPr>
          <a:xfrm>
            <a:off x="6821475" y="4333025"/>
            <a:ext cx="235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χ2(3) = 41.34, p &lt; 0.0001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Pöördumine ja soov</a:t>
            </a:r>
            <a:endParaRPr/>
          </a:p>
        </p:txBody>
      </p:sp>
      <p:sp>
        <p:nvSpPr>
          <p:cNvPr id="393" name="Google Shape;393;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Hea külastaja! </a:t>
            </a:r>
            <a:endParaRPr b="1"/>
          </a:p>
          <a:p>
            <a:pPr indent="0" lvl="0" marL="0" rtl="0" algn="l">
              <a:spcBef>
                <a:spcPts val="1200"/>
              </a:spcBef>
              <a:spcAft>
                <a:spcPts val="0"/>
              </a:spcAft>
              <a:buNone/>
            </a:pPr>
            <a:r>
              <a:rPr lang="en"/>
              <a:t>Sissepääs on </a:t>
            </a:r>
            <a:br>
              <a:rPr lang="en"/>
            </a:br>
            <a:r>
              <a:rPr lang="en"/>
              <a:t>ajutiselt suletud. </a:t>
            </a:r>
            <a:br>
              <a:rPr lang="en"/>
            </a:br>
            <a:r>
              <a:rPr lang="en"/>
              <a:t>Palume kasutada RIMI sissepääsu. </a:t>
            </a:r>
            <a:br>
              <a:rPr lang="en"/>
            </a:br>
            <a:r>
              <a:rPr b="1" lang="en"/>
              <a:t>Vabandame ebamugavuste pärast. </a:t>
            </a:r>
            <a:endParaRPr b="1"/>
          </a:p>
          <a:p>
            <a:pPr indent="0" lvl="0" marL="0" rtl="0" algn="l">
              <a:spcBef>
                <a:spcPts val="1200"/>
              </a:spcBef>
              <a:spcAft>
                <a:spcPts val="0"/>
              </a:spcAft>
              <a:buNone/>
            </a:pPr>
            <a:r>
              <a:rPr lang="en"/>
              <a:t>Lõunakeskus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Pigem UKS ISE tüüpi siltidel ei ole </a:t>
            </a:r>
            <a:br>
              <a:rPr lang="en"/>
            </a:br>
            <a:r>
              <a:rPr lang="en"/>
              <a:t>(3 pöördumist, 4 soovi)</a:t>
            </a:r>
            <a:endParaRPr/>
          </a:p>
        </p:txBody>
      </p:sp>
      <p:pic>
        <p:nvPicPr>
          <p:cNvPr id="394" name="Google Shape;394;p62"/>
          <p:cNvPicPr preferRelativeResize="0"/>
          <p:nvPr/>
        </p:nvPicPr>
        <p:blipFill>
          <a:blip r:embed="rId3">
            <a:alphaModFix/>
          </a:blip>
          <a:stretch>
            <a:fillRect/>
          </a:stretch>
        </p:blipFill>
        <p:spPr>
          <a:xfrm>
            <a:off x="5286363" y="0"/>
            <a:ext cx="3857626"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Tüüp: UKS ISE + KUIDAS</a:t>
            </a:r>
            <a:endParaRPr/>
          </a:p>
        </p:txBody>
      </p:sp>
      <p:sp>
        <p:nvSpPr>
          <p:cNvPr id="400" name="Google Shape;400;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14</a:t>
            </a:r>
            <a:r>
              <a:rPr lang="en"/>
              <a:t>/54</a:t>
            </a:r>
            <a:endParaRPr/>
          </a:p>
          <a:p>
            <a:pPr indent="0" lvl="0" marL="0" rtl="0" algn="l">
              <a:spcBef>
                <a:spcPts val="1200"/>
              </a:spcBef>
              <a:spcAft>
                <a:spcPts val="0"/>
              </a:spcAft>
              <a:buNone/>
            </a:pPr>
            <a:r>
              <a:rPr i="1" lang="en"/>
              <a:t>Kõvasti, vaikselt, pauguga, jõuga, aeglaselt</a:t>
            </a:r>
            <a:r>
              <a:rPr lang="en"/>
              <a:t> jne</a:t>
            </a:r>
            <a:endParaRPr/>
          </a:p>
          <a:p>
            <a:pPr indent="0" lvl="0" marL="0" rtl="0" algn="l">
              <a:spcBef>
                <a:spcPts val="1200"/>
              </a:spcBef>
              <a:spcAft>
                <a:spcPts val="1200"/>
              </a:spcAft>
              <a:buNone/>
            </a:pPr>
            <a:r>
              <a:t/>
            </a:r>
            <a:endParaRPr/>
          </a:p>
        </p:txBody>
      </p:sp>
      <p:pic>
        <p:nvPicPr>
          <p:cNvPr id="401" name="Google Shape;401;p63"/>
          <p:cNvPicPr preferRelativeResize="0"/>
          <p:nvPr/>
        </p:nvPicPr>
        <p:blipFill rotWithShape="1">
          <a:blip r:embed="rId3">
            <a:alphaModFix/>
          </a:blip>
          <a:srcRect b="14033" l="18895" r="20169" t="10722"/>
          <a:stretch/>
        </p:blipFill>
        <p:spPr>
          <a:xfrm>
            <a:off x="78800" y="2293700"/>
            <a:ext cx="2550354" cy="1882301"/>
          </a:xfrm>
          <a:prstGeom prst="rect">
            <a:avLst/>
          </a:prstGeom>
          <a:noFill/>
          <a:ln>
            <a:noFill/>
          </a:ln>
        </p:spPr>
      </p:pic>
      <p:sp>
        <p:nvSpPr>
          <p:cNvPr id="402" name="Google Shape;402;p63"/>
          <p:cNvSpPr txBox="1"/>
          <p:nvPr/>
        </p:nvSpPr>
        <p:spPr>
          <a:xfrm>
            <a:off x="78800" y="4105800"/>
            <a:ext cx="303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ID304 (Haapsalu; 27.10.2023) </a:t>
            </a:r>
            <a:endParaRPr>
              <a:solidFill>
                <a:schemeClr val="dk2"/>
              </a:solidFill>
            </a:endParaRPr>
          </a:p>
        </p:txBody>
      </p:sp>
      <p:pic>
        <p:nvPicPr>
          <p:cNvPr id="403" name="Google Shape;403;p63"/>
          <p:cNvPicPr preferRelativeResize="0"/>
          <p:nvPr/>
        </p:nvPicPr>
        <p:blipFill rotWithShape="1">
          <a:blip r:embed="rId4">
            <a:alphaModFix/>
          </a:blip>
          <a:srcRect b="28499" l="2708" r="15209" t="33577"/>
          <a:stretch/>
        </p:blipFill>
        <p:spPr>
          <a:xfrm>
            <a:off x="2830475" y="2293700"/>
            <a:ext cx="3165274" cy="1950549"/>
          </a:xfrm>
          <a:prstGeom prst="rect">
            <a:avLst/>
          </a:prstGeom>
          <a:noFill/>
          <a:ln>
            <a:noFill/>
          </a:ln>
        </p:spPr>
      </p:pic>
      <p:sp>
        <p:nvSpPr>
          <p:cNvPr id="404" name="Google Shape;404;p63"/>
          <p:cNvSpPr txBox="1"/>
          <p:nvPr/>
        </p:nvSpPr>
        <p:spPr>
          <a:xfrm>
            <a:off x="2830475" y="4105800"/>
            <a:ext cx="486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ID20 (Tartu, korterelamu; 26.10.2023)</a:t>
            </a:r>
            <a:endParaRPr>
              <a:solidFill>
                <a:schemeClr val="dk2"/>
              </a:solidFill>
            </a:endParaRPr>
          </a:p>
        </p:txBody>
      </p:sp>
      <p:pic>
        <p:nvPicPr>
          <p:cNvPr id="405" name="Google Shape;405;p63"/>
          <p:cNvPicPr preferRelativeResize="0"/>
          <p:nvPr/>
        </p:nvPicPr>
        <p:blipFill rotWithShape="1">
          <a:blip r:embed="rId5">
            <a:alphaModFix/>
          </a:blip>
          <a:srcRect b="40171" l="0" r="0" t="24075"/>
          <a:stretch/>
        </p:blipFill>
        <p:spPr>
          <a:xfrm>
            <a:off x="6174438" y="2327826"/>
            <a:ext cx="2961475" cy="1882301"/>
          </a:xfrm>
          <a:prstGeom prst="rect">
            <a:avLst/>
          </a:prstGeom>
          <a:noFill/>
          <a:ln>
            <a:noFill/>
          </a:ln>
        </p:spPr>
      </p:pic>
      <p:sp>
        <p:nvSpPr>
          <p:cNvPr id="406" name="Google Shape;406;p63"/>
          <p:cNvSpPr txBox="1"/>
          <p:nvPr/>
        </p:nvSpPr>
        <p:spPr>
          <a:xfrm>
            <a:off x="6256425" y="4113450"/>
            <a:ext cx="2797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ID1325 (Tallinn, kool; 10.04.2024)</a:t>
            </a:r>
            <a:endParaRPr sz="13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4"/>
          <p:cNvSpPr txBox="1"/>
          <p:nvPr>
            <p:ph type="title"/>
          </p:nvPr>
        </p:nvSpPr>
        <p:spPr>
          <a:xfrm>
            <a:off x="256575" y="137850"/>
            <a:ext cx="8520600" cy="486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Koroonasiltidel oleme uurinud</a:t>
            </a:r>
            <a:endParaRPr/>
          </a:p>
        </p:txBody>
      </p:sp>
      <p:sp>
        <p:nvSpPr>
          <p:cNvPr id="412" name="Google Shape;412;p64"/>
          <p:cNvSpPr txBox="1"/>
          <p:nvPr>
            <p:ph idx="1" type="body"/>
          </p:nvPr>
        </p:nvSpPr>
        <p:spPr>
          <a:xfrm>
            <a:off x="436875" y="623850"/>
            <a:ext cx="8520600" cy="4269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440"/>
              <a:buFont typeface="Arial"/>
              <a:buNone/>
            </a:pPr>
            <a:r>
              <a:rPr lang="en" sz="1120"/>
              <a:t>T</a:t>
            </a:r>
            <a:r>
              <a:rPr lang="en" sz="1120"/>
              <a:t>ragel, Ilona 2023. </a:t>
            </a:r>
            <a:r>
              <a:rPr b="1" lang="en" sz="1120"/>
              <a:t>Keelelised valikud kriisikommunikatsioonis</a:t>
            </a:r>
            <a:r>
              <a:rPr lang="en" sz="1120"/>
              <a:t>: koroonasilt keeleteadlase töölaual. – Eesti Rakenduslingvistika Ühingu aastaraamat = Estonian papers in applied linguistics 19,  195−223. </a:t>
            </a:r>
            <a:endParaRPr sz="1120"/>
          </a:p>
          <a:p>
            <a:pPr indent="0" lvl="0" marL="0" rtl="0" algn="l">
              <a:lnSpc>
                <a:spcPct val="150000"/>
              </a:lnSpc>
              <a:spcBef>
                <a:spcPts val="0"/>
              </a:spcBef>
              <a:spcAft>
                <a:spcPts val="0"/>
              </a:spcAft>
              <a:buClr>
                <a:schemeClr val="dk1"/>
              </a:buClr>
              <a:buSzPts val="440"/>
              <a:buFont typeface="Arial"/>
              <a:buNone/>
            </a:pPr>
            <a:r>
              <a:rPr lang="en" sz="1120"/>
              <a:t>Tragel, Ilona, Külli Habicht 2023. </a:t>
            </a:r>
            <a:r>
              <a:rPr b="1" lang="en" sz="1120"/>
              <a:t>Isiku mitu nägu kriisisuhtluses</a:t>
            </a:r>
            <a:r>
              <a:rPr lang="en" sz="1120"/>
              <a:t>. – Eesti ja soome-ugri keeleteaduse ajakiri = Journal of Estonian and Finno-Ugric Linguistics, 14 (2),  129−163.</a:t>
            </a:r>
            <a:endParaRPr sz="1120"/>
          </a:p>
          <a:p>
            <a:pPr indent="0" lvl="0" marL="0" rtl="0" algn="l">
              <a:lnSpc>
                <a:spcPct val="150000"/>
              </a:lnSpc>
              <a:spcBef>
                <a:spcPts val="0"/>
              </a:spcBef>
              <a:spcAft>
                <a:spcPts val="0"/>
              </a:spcAft>
              <a:buClr>
                <a:schemeClr val="dk1"/>
              </a:buClr>
              <a:buSzPts val="440"/>
              <a:buFont typeface="Arial"/>
              <a:buNone/>
            </a:pPr>
            <a:r>
              <a:rPr lang="en" sz="1120"/>
              <a:t>Tragel, Ilona, Aimi Pikksaar 2023. </a:t>
            </a:r>
            <a:r>
              <a:rPr b="1" lang="en" sz="1120"/>
              <a:t>Authority and solidarity on the Estonian COVID-19 signs</a:t>
            </a:r>
            <a:r>
              <a:rPr lang="en" sz="1120"/>
              <a:t>: In line with the government's guidelines, we ask you to wear a mask. – Frontiers in Artificial Intelligence 5,  1000188.</a:t>
            </a:r>
            <a:endParaRPr sz="1120"/>
          </a:p>
          <a:p>
            <a:pPr indent="0" lvl="0" marL="0" rtl="0" algn="l">
              <a:lnSpc>
                <a:spcPct val="150000"/>
              </a:lnSpc>
              <a:spcBef>
                <a:spcPts val="0"/>
              </a:spcBef>
              <a:spcAft>
                <a:spcPts val="0"/>
              </a:spcAft>
              <a:buSzPts val="440"/>
              <a:buNone/>
            </a:pPr>
            <a:r>
              <a:rPr lang="en" sz="1120"/>
              <a:t>Tragel, Ilona, Kairit Tomson 2022. Tanel ja Jüri kiusavad: </a:t>
            </a:r>
            <a:r>
              <a:rPr b="1" lang="en" sz="1120"/>
              <a:t>piirangute põhjuste väljendusvahendid</a:t>
            </a:r>
            <a:r>
              <a:rPr lang="en" sz="1120"/>
              <a:t> koroonapiirangute siltidel. – Õiguskeel 2,  1−10.</a:t>
            </a:r>
            <a:endParaRPr sz="1120"/>
          </a:p>
          <a:p>
            <a:pPr indent="0" lvl="0" marL="0" rtl="0" algn="l">
              <a:lnSpc>
                <a:spcPct val="150000"/>
              </a:lnSpc>
              <a:spcBef>
                <a:spcPts val="0"/>
              </a:spcBef>
              <a:spcAft>
                <a:spcPts val="0"/>
              </a:spcAft>
              <a:buSzPts val="1100"/>
              <a:buNone/>
            </a:pPr>
            <a:r>
              <a:rPr lang="en" sz="1120"/>
              <a:t>Tragel, Ilona; Komissarov, Liisa-Maria 2023. We, you and beyond: </a:t>
            </a:r>
            <a:r>
              <a:rPr b="1" lang="en" sz="1120"/>
              <a:t>Intersubjective relations on COVID-19 public signs from Tallinn and Berlin</a:t>
            </a:r>
            <a:r>
              <a:rPr lang="en" sz="1120"/>
              <a:t>. – 16th International Cognitive Linguistics Conference, 7–11.8.2023.</a:t>
            </a:r>
            <a:endParaRPr sz="1120"/>
          </a:p>
          <a:p>
            <a:pPr indent="0" lvl="0" marL="0" rtl="0" algn="l">
              <a:lnSpc>
                <a:spcPct val="150000"/>
              </a:lnSpc>
              <a:spcBef>
                <a:spcPts val="0"/>
              </a:spcBef>
              <a:spcAft>
                <a:spcPts val="0"/>
              </a:spcAft>
              <a:buSzPts val="440"/>
              <a:buNone/>
            </a:pPr>
            <a:r>
              <a:rPr lang="en" sz="1120"/>
              <a:t>Käämer, Aleks 2021. Eriolukorra siltide </a:t>
            </a:r>
            <a:r>
              <a:rPr b="1" lang="en" sz="1120"/>
              <a:t>pöördumise ja soovi käigud.</a:t>
            </a:r>
            <a:r>
              <a:rPr lang="en" sz="1120"/>
              <a:t> BA. Tartu Ülikooli eesti ja üldkeeleteaduse instituut.</a:t>
            </a:r>
            <a:endParaRPr sz="1120"/>
          </a:p>
          <a:p>
            <a:pPr indent="0" lvl="0" marL="0" rtl="0" algn="l">
              <a:lnSpc>
                <a:spcPct val="150000"/>
              </a:lnSpc>
              <a:spcBef>
                <a:spcPts val="0"/>
              </a:spcBef>
              <a:spcAft>
                <a:spcPts val="0"/>
              </a:spcAft>
              <a:buSzPts val="440"/>
              <a:buNone/>
            </a:pPr>
            <a:r>
              <a:rPr lang="en" sz="1120"/>
              <a:t>Lea, Agnes 2022. Koroonapiirangusiltide </a:t>
            </a:r>
            <a:r>
              <a:rPr b="1" lang="en" sz="1120"/>
              <a:t>verbivormid</a:t>
            </a:r>
            <a:r>
              <a:rPr lang="en" sz="1120"/>
              <a:t>. BA. Tartu Ülikooli eesti ja üldkeeleteaduse instituut.</a:t>
            </a:r>
            <a:endParaRPr sz="1120"/>
          </a:p>
          <a:p>
            <a:pPr indent="0" lvl="0" marL="0" rtl="0" algn="l">
              <a:lnSpc>
                <a:spcPct val="150000"/>
              </a:lnSpc>
              <a:spcBef>
                <a:spcPts val="0"/>
              </a:spcBef>
              <a:spcAft>
                <a:spcPts val="0"/>
              </a:spcAft>
              <a:buSzPts val="440"/>
              <a:buNone/>
            </a:pPr>
            <a:r>
              <a:rPr lang="en" sz="1120"/>
              <a:t>Yu, Sitong 2022. Language Means for Expressing </a:t>
            </a:r>
            <a:r>
              <a:rPr b="1" lang="en" sz="1120"/>
              <a:t>Cause </a:t>
            </a:r>
            <a:r>
              <a:rPr lang="en" sz="1120"/>
              <a:t>on COVID-19 Signs in </a:t>
            </a:r>
            <a:r>
              <a:rPr b="1" lang="en" sz="1120"/>
              <a:t>Estonia and China</a:t>
            </a:r>
            <a:r>
              <a:rPr lang="en" sz="1120"/>
              <a:t>. MA. Tallinna Ülikooli humanitaarteaduste instituut.</a:t>
            </a:r>
            <a:endParaRPr sz="1120"/>
          </a:p>
          <a:p>
            <a:pPr indent="0" lvl="0" marL="0" rtl="0" algn="l">
              <a:lnSpc>
                <a:spcPct val="150000"/>
              </a:lnSpc>
              <a:spcBef>
                <a:spcPts val="0"/>
              </a:spcBef>
              <a:spcAft>
                <a:spcPts val="0"/>
              </a:spcAft>
              <a:buClr>
                <a:schemeClr val="dk1"/>
              </a:buClr>
              <a:buSzPts val="440"/>
              <a:buFont typeface="Arial"/>
              <a:buNone/>
            </a:pPr>
            <a:r>
              <a:rPr lang="en" sz="1120"/>
              <a:t>Tragel, Ilona, Külli Habicht 2021. Erakorralise aja sildikeel. – Oma Keel 1, 56–67.</a:t>
            </a:r>
            <a:endParaRPr sz="1120"/>
          </a:p>
          <a:p>
            <a:pPr indent="0" lvl="0" marL="0" rtl="0" algn="l">
              <a:lnSpc>
                <a:spcPct val="150000"/>
              </a:lnSpc>
              <a:spcBef>
                <a:spcPts val="0"/>
              </a:spcBef>
              <a:spcAft>
                <a:spcPts val="0"/>
              </a:spcAft>
              <a:buSzPts val="440"/>
              <a:buNone/>
            </a:pPr>
            <a:r>
              <a:rPr lang="en" sz="1120"/>
              <a:t>Tragel, Ilona 2024. Keeleteaduslik elulugu 6. Keelemaastikud. Oma Keel 1.</a:t>
            </a:r>
            <a:endParaRPr sz="1120"/>
          </a:p>
          <a:p>
            <a:pPr indent="0" lvl="0" marL="0" rtl="0" algn="l">
              <a:lnSpc>
                <a:spcPct val="150000"/>
              </a:lnSpc>
              <a:spcBef>
                <a:spcPts val="0"/>
              </a:spcBef>
              <a:spcAft>
                <a:spcPts val="0"/>
              </a:spcAft>
              <a:buSzPts val="440"/>
              <a:buNone/>
            </a:pPr>
            <a:r>
              <a:t/>
            </a:r>
            <a:endParaRPr sz="82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Mujal on uuritud</a:t>
            </a:r>
            <a:endParaRPr/>
          </a:p>
        </p:txBody>
      </p:sp>
      <p:sp>
        <p:nvSpPr>
          <p:cNvPr id="418" name="Google Shape;418;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523"/>
              <a:buFont typeface="Arial"/>
              <a:buNone/>
            </a:pPr>
            <a:r>
              <a:rPr b="1" lang="en" sz="955"/>
              <a:t>Svennevig, Jan 2021. How to do things with signs: The formulation of directives on signs in public spaces. – Journal of Pragmatics, 175 (April), 165–183. https://doi.org/10.1016/j.pragma.2021.01.016</a:t>
            </a:r>
            <a:endParaRPr b="1" sz="955"/>
          </a:p>
          <a:p>
            <a:pPr indent="0" lvl="0" marL="0" rtl="0" algn="l">
              <a:lnSpc>
                <a:spcPct val="130000"/>
              </a:lnSpc>
              <a:spcBef>
                <a:spcPts val="0"/>
              </a:spcBef>
              <a:spcAft>
                <a:spcPts val="0"/>
              </a:spcAft>
              <a:buSzPts val="523"/>
              <a:buNone/>
            </a:pPr>
            <a:r>
              <a:rPr lang="en" sz="955"/>
              <a:t>Jia, M., &amp; Zhao, Y. 2023. </a:t>
            </a:r>
            <a:r>
              <a:rPr b="1" lang="en" sz="955"/>
              <a:t>Fear appeals</a:t>
            </a:r>
            <a:r>
              <a:rPr lang="en" sz="955"/>
              <a:t> in Chinese public signs of COVID-19 prevention in local communities. Pragmatics and Society, 14(2), 281–305. </a:t>
            </a:r>
            <a:r>
              <a:rPr lang="en" sz="955" u="sng">
                <a:solidFill>
                  <a:schemeClr val="hlink"/>
                </a:solidFill>
                <a:hlinkClick r:id="rId3"/>
              </a:rPr>
              <a:t>https://doi.org/10.1075/ps.22009.jia</a:t>
            </a:r>
            <a:endParaRPr sz="955"/>
          </a:p>
          <a:p>
            <a:pPr indent="0" lvl="0" marL="0" rtl="0" algn="l">
              <a:lnSpc>
                <a:spcPct val="130000"/>
              </a:lnSpc>
              <a:spcBef>
                <a:spcPts val="0"/>
              </a:spcBef>
              <a:spcAft>
                <a:spcPts val="0"/>
              </a:spcAft>
              <a:buSzPts val="523"/>
              <a:buNone/>
            </a:pPr>
            <a:r>
              <a:rPr lang="en" sz="955"/>
              <a:t>Ogiermann, E. 2023. Introduction: </a:t>
            </a:r>
            <a:r>
              <a:rPr b="1" lang="en" sz="955"/>
              <a:t>The interpersonal functions of public signs</a:t>
            </a:r>
            <a:r>
              <a:rPr lang="en" sz="955"/>
              <a:t> during the Covid-19 pandemic. Pragmatics and Society, 14(2), 197–209. </a:t>
            </a:r>
            <a:r>
              <a:rPr lang="en" sz="955" u="sng">
                <a:solidFill>
                  <a:schemeClr val="hlink"/>
                </a:solidFill>
                <a:hlinkClick r:id="rId4"/>
              </a:rPr>
              <a:t>https://doi.org/10.1075/ps.22025.ogi</a:t>
            </a:r>
            <a:endParaRPr sz="955"/>
          </a:p>
          <a:p>
            <a:pPr indent="0" lvl="0" marL="0" rtl="0" algn="l">
              <a:lnSpc>
                <a:spcPct val="130000"/>
              </a:lnSpc>
              <a:spcBef>
                <a:spcPts val="0"/>
              </a:spcBef>
              <a:spcAft>
                <a:spcPts val="0"/>
              </a:spcAft>
              <a:buSzPts val="523"/>
              <a:buNone/>
            </a:pPr>
            <a:r>
              <a:rPr lang="en" sz="955"/>
              <a:t>Ogiermann, E., &amp; Bella, S. 2023. Disseminating risk communication: </a:t>
            </a:r>
            <a:r>
              <a:rPr b="1" lang="en" sz="955"/>
              <a:t>Advice offered</a:t>
            </a:r>
            <a:r>
              <a:rPr lang="en" sz="955"/>
              <a:t> on non-official public signage during the Covid-19 pandemic. Pragmatics and Society, 14(2), 334–357. </a:t>
            </a:r>
            <a:r>
              <a:rPr lang="en" sz="955" u="sng">
                <a:solidFill>
                  <a:schemeClr val="hlink"/>
                </a:solidFill>
                <a:hlinkClick r:id="rId5"/>
              </a:rPr>
              <a:t>https://doi.org/10.1075/ps.22016.ogi</a:t>
            </a:r>
            <a:endParaRPr sz="955"/>
          </a:p>
          <a:p>
            <a:pPr indent="0" lvl="0" marL="0" rtl="0" algn="l">
              <a:lnSpc>
                <a:spcPct val="130000"/>
              </a:lnSpc>
              <a:spcBef>
                <a:spcPts val="0"/>
              </a:spcBef>
              <a:spcAft>
                <a:spcPts val="0"/>
              </a:spcAft>
              <a:buSzPts val="523"/>
              <a:buNone/>
            </a:pPr>
            <a:r>
              <a:rPr lang="en" sz="955"/>
              <a:t>Bella, Spyridoula; Ogiermann, Eva 2022. Accounts as acts of identity: </a:t>
            </a:r>
            <a:r>
              <a:rPr b="1" lang="en" sz="955"/>
              <a:t>Justifying business closures </a:t>
            </a:r>
            <a:r>
              <a:rPr lang="en" sz="955"/>
              <a:t>on COVID-19 public signs in Athens and London. – Pragmatics, 32 (4), 620–647. https://doi.org/10.1075/prag.21033.bel </a:t>
            </a:r>
            <a:endParaRPr sz="955"/>
          </a:p>
          <a:p>
            <a:pPr indent="0" lvl="0" marL="0" rtl="0" algn="l">
              <a:lnSpc>
                <a:spcPct val="130000"/>
              </a:lnSpc>
              <a:spcBef>
                <a:spcPts val="0"/>
              </a:spcBef>
              <a:spcAft>
                <a:spcPts val="0"/>
              </a:spcAft>
              <a:buSzPts val="523"/>
              <a:buNone/>
            </a:pPr>
            <a:r>
              <a:rPr lang="en" sz="955"/>
              <a:t>Ogiermann, Eva; Bella, Spyridoula 2021. On the </a:t>
            </a:r>
            <a:r>
              <a:rPr b="1" lang="en" sz="955"/>
              <a:t>dual role of expressive speech acts: Relational work on signs announcing closures</a:t>
            </a:r>
            <a:r>
              <a:rPr lang="en" sz="955"/>
              <a:t> during the Covid-19 pandemic. – Journal of Pragmatics, 184 (October), 1–17. https://doi.org/10.1016/j.pragma.2021.07.020 </a:t>
            </a:r>
            <a:endParaRPr sz="955"/>
          </a:p>
          <a:p>
            <a:pPr indent="0" lvl="0" marL="0" rtl="0" algn="l">
              <a:lnSpc>
                <a:spcPct val="130000"/>
              </a:lnSpc>
              <a:spcBef>
                <a:spcPts val="0"/>
              </a:spcBef>
              <a:spcAft>
                <a:spcPts val="0"/>
              </a:spcAft>
              <a:buSzPts val="523"/>
              <a:buNone/>
            </a:pPr>
            <a:r>
              <a:rPr lang="en" sz="955"/>
              <a:t>Hua, Zhu 2021. Sense and sensibility: Urban public signs during a pandemic. – Rodney H. Jones (Ed.), Viral Discourse: Elements in Applied Linguistics. Cambridge: Cambridge University Press, 37–48. https://doi.org/10.1017/9781108986465 </a:t>
            </a:r>
            <a:endParaRPr sz="955"/>
          </a:p>
          <a:p>
            <a:pPr indent="0" lvl="0" marL="0" rtl="0" algn="l">
              <a:lnSpc>
                <a:spcPct val="130000"/>
              </a:lnSpc>
              <a:spcBef>
                <a:spcPts val="0"/>
              </a:spcBef>
              <a:spcAft>
                <a:spcPts val="0"/>
              </a:spcAft>
              <a:buSzPts val="523"/>
              <a:buNone/>
            </a:pPr>
            <a:r>
              <a:rPr lang="en" sz="955"/>
              <a:t>Isosävi, Johanna 2023. </a:t>
            </a:r>
            <a:r>
              <a:rPr b="1" lang="en" sz="955"/>
              <a:t>Finnish and French</a:t>
            </a:r>
            <a:r>
              <a:rPr lang="en" sz="955"/>
              <a:t> public signs from commercial premises during the Covid-19 pandemic. Pragmatics and society, 14(2), 306-333. https://doi.org/10.1075/ps.22012.iso</a:t>
            </a:r>
            <a:endParaRPr sz="955"/>
          </a:p>
          <a:p>
            <a:pPr indent="0" lvl="0" marL="0" rtl="0" algn="l">
              <a:lnSpc>
                <a:spcPct val="130000"/>
              </a:lnSpc>
              <a:spcBef>
                <a:spcPts val="0"/>
              </a:spcBef>
              <a:spcAft>
                <a:spcPts val="0"/>
              </a:spcAft>
              <a:buSzPts val="523"/>
              <a:buNone/>
            </a:pPr>
            <a:r>
              <a:rPr lang="en" sz="955"/>
              <a:t>Vallentin, R. T. 2023. </a:t>
            </a:r>
            <a:r>
              <a:rPr b="1" lang="en" sz="955"/>
              <a:t>Pragmatic functions of humor</a:t>
            </a:r>
            <a:r>
              <a:rPr lang="en" sz="955"/>
              <a:t> in Berlin’s directive Covid-19 Signs. Pragmatics and Society, 14(2), 236–256. </a:t>
            </a:r>
            <a:r>
              <a:rPr lang="en" sz="955" u="sng">
                <a:solidFill>
                  <a:schemeClr val="hlink"/>
                </a:solidFill>
                <a:hlinkClick r:id="rId6"/>
              </a:rPr>
              <a:t>https://doi.org/10.1075/ps.22010.val</a:t>
            </a:r>
            <a:endParaRPr sz="955"/>
          </a:p>
          <a:p>
            <a:pPr indent="0" lvl="0" marL="0" rtl="0" algn="l">
              <a:lnSpc>
                <a:spcPct val="130000"/>
              </a:lnSpc>
              <a:spcBef>
                <a:spcPts val="0"/>
              </a:spcBef>
              <a:spcAft>
                <a:spcPts val="0"/>
              </a:spcAft>
              <a:buSzPts val="523"/>
              <a:buNone/>
            </a:pPr>
            <a:r>
              <a:rPr lang="en" sz="955"/>
              <a:t>Vandenbroucke, M., &amp; De Malsche, F. 2023. </a:t>
            </a:r>
            <a:r>
              <a:rPr b="1" lang="en" sz="955"/>
              <a:t>Solidarity and support</a:t>
            </a:r>
            <a:r>
              <a:rPr lang="en" sz="955"/>
              <a:t> in Belgian residential linguistic landscapes during the Covid-19 outbreak. Pragmatics and Society, 14(2), 210–235. https://doi.org/10.1075/ps.22013.van</a:t>
            </a:r>
            <a:endParaRPr sz="955"/>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6"/>
          <p:cNvSpPr txBox="1"/>
          <p:nvPr>
            <p:ph type="title"/>
          </p:nvPr>
        </p:nvSpPr>
        <p:spPr>
          <a:xfrm>
            <a:off x="311700" y="169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Kokkuvõtlikke mõtteid ja mis edasi</a:t>
            </a:r>
            <a:endParaRPr/>
          </a:p>
        </p:txBody>
      </p:sp>
      <p:sp>
        <p:nvSpPr>
          <p:cNvPr id="424" name="Google Shape;424;p66"/>
          <p:cNvSpPr txBox="1"/>
          <p:nvPr>
            <p:ph idx="1" type="body"/>
          </p:nvPr>
        </p:nvSpPr>
        <p:spPr>
          <a:xfrm>
            <a:off x="362325" y="663225"/>
            <a:ext cx="8469900" cy="386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Sildi autori soov/vajadus vastuvõtja käitumist kuidagi piirata, soodustada, lihtsustada, näiteks anda teada millestki, mis tavaolukorra juurde ei kuulu.</a:t>
            </a:r>
            <a:endParaRPr/>
          </a:p>
          <a:p>
            <a:pPr indent="0" lvl="0" marL="0" rtl="0" algn="l">
              <a:spcBef>
                <a:spcPts val="1200"/>
              </a:spcBef>
              <a:spcAft>
                <a:spcPts val="0"/>
              </a:spcAft>
              <a:buNone/>
            </a:pPr>
            <a:r>
              <a:rPr lang="en"/>
              <a:t>Keelekasutust võib mõjutada see, et kui raskeks või ebamugavaks sildi autor sildi lugeja vastava </a:t>
            </a:r>
            <a:r>
              <a:rPr lang="en"/>
              <a:t>käitumise eeldab olevat.</a:t>
            </a:r>
            <a:endParaRPr/>
          </a:p>
          <a:p>
            <a:pPr indent="0" lvl="0" marL="0" rtl="0" algn="l">
              <a:spcBef>
                <a:spcPts val="1200"/>
              </a:spcBef>
              <a:spcAft>
                <a:spcPts val="0"/>
              </a:spcAft>
              <a:buNone/>
            </a:pPr>
            <a:r>
              <a:rPr lang="en"/>
              <a:t>Seda ebamugavust/raskust võidakse serveerida läbi huumori vm keelelises võtmes (</a:t>
            </a:r>
            <a:r>
              <a:rPr i="1" lang="en"/>
              <a:t>positive framing</a:t>
            </a:r>
            <a:r>
              <a:rPr lang="en"/>
              <a:t>, vt ka Svennevig 2021).</a:t>
            </a:r>
            <a:endParaRPr/>
          </a:p>
          <a:p>
            <a:pPr indent="0" lvl="0" marL="0" rtl="0" algn="l">
              <a:spcBef>
                <a:spcPts val="1200"/>
              </a:spcBef>
              <a:spcAft>
                <a:spcPts val="0"/>
              </a:spcAft>
              <a:buNone/>
            </a:pPr>
            <a:r>
              <a:rPr lang="en"/>
              <a:t>Sildi ja suulise suhtluse sarnasused (ja erinevused)</a:t>
            </a:r>
            <a:endParaRPr/>
          </a:p>
          <a:p>
            <a:pPr indent="0" lvl="0" marL="0" rtl="0" algn="l">
              <a:spcBef>
                <a:spcPts val="1200"/>
              </a:spcBef>
              <a:spcAft>
                <a:spcPts val="0"/>
              </a:spcAft>
              <a:buNone/>
            </a:pPr>
            <a:r>
              <a:rPr lang="en"/>
              <a:t>Vastuvõtjaid uurida</a:t>
            </a:r>
            <a:endParaRPr/>
          </a:p>
          <a:p>
            <a:pPr indent="0" lvl="0" marL="0" rtl="0" algn="l">
              <a:spcBef>
                <a:spcPts val="1200"/>
              </a:spcBef>
              <a:spcAft>
                <a:spcPts val="1200"/>
              </a:spcAft>
              <a:buClr>
                <a:schemeClr val="dk1"/>
              </a:buClr>
              <a:buSzPts val="1100"/>
              <a:buFont typeface="Arial"/>
              <a:buNone/>
            </a:pPr>
            <a:r>
              <a:t/>
            </a:r>
            <a:endParaRPr/>
          </a:p>
        </p:txBody>
      </p:sp>
      <p:pic>
        <p:nvPicPr>
          <p:cNvPr id="425" name="Google Shape;425;p66"/>
          <p:cNvPicPr preferRelativeResize="0"/>
          <p:nvPr/>
        </p:nvPicPr>
        <p:blipFill rotWithShape="1">
          <a:blip r:embed="rId3">
            <a:alphaModFix/>
          </a:blip>
          <a:srcRect b="42388" l="33169" r="3723" t="35099"/>
          <a:stretch/>
        </p:blipFill>
        <p:spPr>
          <a:xfrm>
            <a:off x="6719225" y="3657578"/>
            <a:ext cx="2258775" cy="1432351"/>
          </a:xfrm>
          <a:prstGeom prst="rect">
            <a:avLst/>
          </a:prstGeom>
          <a:noFill/>
          <a:ln>
            <a:noFill/>
          </a:ln>
        </p:spPr>
      </p:pic>
      <p:pic>
        <p:nvPicPr>
          <p:cNvPr id="426" name="Google Shape;426;p66"/>
          <p:cNvPicPr preferRelativeResize="0"/>
          <p:nvPr/>
        </p:nvPicPr>
        <p:blipFill rotWithShape="1">
          <a:blip r:embed="rId4">
            <a:alphaModFix/>
          </a:blip>
          <a:srcRect b="35193" l="10207" r="1265" t="35405"/>
          <a:stretch/>
        </p:blipFill>
        <p:spPr>
          <a:xfrm>
            <a:off x="4115850" y="3657575"/>
            <a:ext cx="2561325" cy="1512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31"/>
          <p:cNvPicPr preferRelativeResize="0"/>
          <p:nvPr/>
        </p:nvPicPr>
        <p:blipFill rotWithShape="1">
          <a:blip r:embed="rId3">
            <a:alphaModFix/>
          </a:blip>
          <a:srcRect b="1652" l="8161" r="35471" t="0"/>
          <a:stretch/>
        </p:blipFill>
        <p:spPr>
          <a:xfrm>
            <a:off x="7451765" y="1147162"/>
            <a:ext cx="1566594" cy="3644637"/>
          </a:xfrm>
          <a:prstGeom prst="rect">
            <a:avLst/>
          </a:prstGeom>
          <a:noFill/>
          <a:ln>
            <a:noFill/>
          </a:ln>
        </p:spPr>
      </p:pic>
      <p:pic>
        <p:nvPicPr>
          <p:cNvPr id="144" name="Google Shape;144;p31"/>
          <p:cNvPicPr preferRelativeResize="0"/>
          <p:nvPr/>
        </p:nvPicPr>
        <p:blipFill rotWithShape="1">
          <a:blip r:embed="rId4">
            <a:alphaModFix/>
          </a:blip>
          <a:srcRect b="0" l="0" r="0" t="0"/>
          <a:stretch/>
        </p:blipFill>
        <p:spPr>
          <a:xfrm>
            <a:off x="75416" y="1437588"/>
            <a:ext cx="1990636" cy="3541192"/>
          </a:xfrm>
          <a:prstGeom prst="rect">
            <a:avLst/>
          </a:prstGeom>
          <a:noFill/>
          <a:ln>
            <a:noFill/>
          </a:ln>
        </p:spPr>
      </p:pic>
      <p:sp>
        <p:nvSpPr>
          <p:cNvPr id="145" name="Google Shape;145;p31"/>
          <p:cNvSpPr txBox="1"/>
          <p:nvPr>
            <p:ph type="title"/>
          </p:nvPr>
        </p:nvSpPr>
        <p:spPr>
          <a:xfrm>
            <a:off x="311700" y="62451"/>
            <a:ext cx="8520600" cy="597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dk1"/>
                </a:solidFill>
              </a:rPr>
              <a:t>Keelemaastikud </a:t>
            </a:r>
            <a:endParaRPr>
              <a:solidFill>
                <a:schemeClr val="dk1"/>
              </a:solidFill>
            </a:endParaRPr>
          </a:p>
        </p:txBody>
      </p:sp>
      <p:sp>
        <p:nvSpPr>
          <p:cNvPr id="146" name="Google Shape;146;p31"/>
          <p:cNvSpPr txBox="1"/>
          <p:nvPr>
            <p:ph idx="1" type="body"/>
          </p:nvPr>
        </p:nvSpPr>
        <p:spPr>
          <a:xfrm>
            <a:off x="311700" y="545376"/>
            <a:ext cx="8440800" cy="36519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dk1"/>
                </a:solidFill>
              </a:rPr>
              <a:t>Keele ja ühiskonna seostega tegelev uurimisvaldkond: </a:t>
            </a:r>
            <a:endParaRPr>
              <a:solidFill>
                <a:schemeClr val="dk1"/>
              </a:solidFill>
            </a:endParaRPr>
          </a:p>
          <a:p>
            <a:pPr indent="0" lvl="0" marL="0" rtl="0" algn="ctr">
              <a:lnSpc>
                <a:spcPct val="100000"/>
              </a:lnSpc>
              <a:spcBef>
                <a:spcPts val="0"/>
              </a:spcBef>
              <a:spcAft>
                <a:spcPts val="0"/>
              </a:spcAft>
              <a:buSzPts val="1800"/>
              <a:buNone/>
            </a:pPr>
            <a:r>
              <a:rPr lang="en">
                <a:solidFill>
                  <a:schemeClr val="dk1"/>
                </a:solidFill>
              </a:rPr>
              <a:t>tekstid ja nende keelekasutus avalikus ruumis -</a:t>
            </a:r>
            <a:endParaRPr>
              <a:solidFill>
                <a:schemeClr val="dk1"/>
              </a:solidFill>
            </a:endParaRPr>
          </a:p>
          <a:p>
            <a:pPr indent="0" lvl="0" marL="0" rtl="0" algn="ctr">
              <a:lnSpc>
                <a:spcPct val="100000"/>
              </a:lnSpc>
              <a:spcBef>
                <a:spcPts val="0"/>
              </a:spcBef>
              <a:spcAft>
                <a:spcPts val="0"/>
              </a:spcAft>
              <a:buSzPts val="1800"/>
              <a:buNone/>
            </a:pPr>
            <a:r>
              <a:rPr lang="en">
                <a:solidFill>
                  <a:schemeClr val="dk1"/>
                </a:solidFill>
              </a:rPr>
              <a:t>uksesildid,</a:t>
            </a:r>
            <a:endParaRPr>
              <a:solidFill>
                <a:schemeClr val="dk1"/>
              </a:solidFill>
            </a:endParaRPr>
          </a:p>
          <a:p>
            <a:pPr indent="0" lvl="0" marL="0" rtl="0" algn="ctr">
              <a:lnSpc>
                <a:spcPct val="100000"/>
              </a:lnSpc>
              <a:spcBef>
                <a:spcPts val="1200"/>
              </a:spcBef>
              <a:spcAft>
                <a:spcPts val="0"/>
              </a:spcAft>
              <a:buSzPts val="1800"/>
              <a:buNone/>
            </a:pPr>
            <a:r>
              <a:rPr lang="en">
                <a:solidFill>
                  <a:schemeClr val="dk1"/>
                </a:solidFill>
              </a:rPr>
              <a:t>tänavasildid, </a:t>
            </a:r>
            <a:endParaRPr>
              <a:solidFill>
                <a:schemeClr val="dk1"/>
              </a:solidFill>
            </a:endParaRPr>
          </a:p>
          <a:p>
            <a:pPr indent="0" lvl="0" marL="0" rtl="0" algn="ctr">
              <a:lnSpc>
                <a:spcPct val="100000"/>
              </a:lnSpc>
              <a:spcBef>
                <a:spcPts val="1200"/>
              </a:spcBef>
              <a:spcAft>
                <a:spcPts val="0"/>
              </a:spcAft>
              <a:buSzPts val="1800"/>
              <a:buNone/>
            </a:pPr>
            <a:r>
              <a:rPr lang="en">
                <a:solidFill>
                  <a:schemeClr val="dk1"/>
                </a:solidFill>
              </a:rPr>
              <a:t>liiklusmärgid, </a:t>
            </a:r>
            <a:endParaRPr>
              <a:solidFill>
                <a:schemeClr val="dk1"/>
              </a:solidFill>
            </a:endParaRPr>
          </a:p>
          <a:p>
            <a:pPr indent="0" lvl="0" marL="0" rtl="0" algn="ctr">
              <a:lnSpc>
                <a:spcPct val="100000"/>
              </a:lnSpc>
              <a:spcBef>
                <a:spcPts val="1200"/>
              </a:spcBef>
              <a:spcAft>
                <a:spcPts val="0"/>
              </a:spcAft>
              <a:buSzPts val="1800"/>
              <a:buNone/>
            </a:pPr>
            <a:r>
              <a:rPr lang="en">
                <a:solidFill>
                  <a:schemeClr val="dk1"/>
                </a:solidFill>
              </a:rPr>
              <a:t>välireklaam, </a:t>
            </a:r>
            <a:endParaRPr>
              <a:solidFill>
                <a:schemeClr val="dk1"/>
              </a:solidFill>
            </a:endParaRPr>
          </a:p>
          <a:p>
            <a:pPr indent="0" lvl="0" marL="0" rtl="0" algn="ctr">
              <a:lnSpc>
                <a:spcPct val="100000"/>
              </a:lnSpc>
              <a:spcBef>
                <a:spcPts val="1200"/>
              </a:spcBef>
              <a:spcAft>
                <a:spcPts val="1200"/>
              </a:spcAft>
              <a:buSzPts val="1800"/>
              <a:buNone/>
            </a:pPr>
            <a:r>
              <a:rPr lang="en">
                <a:solidFill>
                  <a:schemeClr val="dk1"/>
                </a:solidFill>
              </a:rPr>
              <a:t>kuulutused ..</a:t>
            </a:r>
            <a:endParaRPr>
              <a:solidFill>
                <a:schemeClr val="dk1"/>
              </a:solidFill>
            </a:endParaRPr>
          </a:p>
        </p:txBody>
      </p:sp>
      <p:sp>
        <p:nvSpPr>
          <p:cNvPr id="147" name="Google Shape;147;p31"/>
          <p:cNvSpPr txBox="1"/>
          <p:nvPr/>
        </p:nvSpPr>
        <p:spPr>
          <a:xfrm>
            <a:off x="7153375" y="4856750"/>
            <a:ext cx="1990500" cy="40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Gorter; Cenoz 2024</a:t>
            </a:r>
            <a:endParaRPr sz="600">
              <a:solidFill>
                <a:schemeClr val="dk2"/>
              </a:solidFill>
            </a:endParaRPr>
          </a:p>
        </p:txBody>
      </p:sp>
      <p:pic>
        <p:nvPicPr>
          <p:cNvPr id="148" name="Google Shape;148;p31"/>
          <p:cNvPicPr preferRelativeResize="0"/>
          <p:nvPr/>
        </p:nvPicPr>
        <p:blipFill>
          <a:blip r:embed="rId5">
            <a:alphaModFix/>
          </a:blip>
          <a:stretch>
            <a:fillRect/>
          </a:stretch>
        </p:blipFill>
        <p:spPr>
          <a:xfrm>
            <a:off x="5262500" y="1681750"/>
            <a:ext cx="2417111" cy="3222799"/>
          </a:xfrm>
          <a:prstGeom prst="rect">
            <a:avLst/>
          </a:prstGeom>
          <a:noFill/>
          <a:ln>
            <a:noFill/>
          </a:ln>
        </p:spPr>
      </p:pic>
      <p:pic>
        <p:nvPicPr>
          <p:cNvPr id="149" name="Google Shape;149;p31"/>
          <p:cNvPicPr preferRelativeResize="0"/>
          <p:nvPr/>
        </p:nvPicPr>
        <p:blipFill rotWithShape="1">
          <a:blip r:embed="rId6">
            <a:alphaModFix/>
          </a:blip>
          <a:srcRect b="37158" l="27240" r="24143" t="24028"/>
          <a:stretch/>
        </p:blipFill>
        <p:spPr>
          <a:xfrm>
            <a:off x="1928325" y="3335899"/>
            <a:ext cx="3334175" cy="19962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Kus ja kuidas rakendada</a:t>
            </a:r>
            <a:endParaRPr/>
          </a:p>
        </p:txBody>
      </p:sp>
      <p:sp>
        <p:nvSpPr>
          <p:cNvPr id="432" name="Google Shape;432;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Siltide koostajad (reklaam ka)</a:t>
            </a:r>
            <a:endParaRPr/>
          </a:p>
          <a:p>
            <a:pPr indent="-342900" lvl="0" marL="457200" rtl="0" algn="l">
              <a:spcBef>
                <a:spcPts val="0"/>
              </a:spcBef>
              <a:spcAft>
                <a:spcPts val="0"/>
              </a:spcAft>
              <a:buSzPts val="1800"/>
              <a:buChar char="-"/>
            </a:pPr>
            <a:r>
              <a:rPr lang="en"/>
              <a:t>kriisikommunikatsioon</a:t>
            </a:r>
            <a:endParaRPr/>
          </a:p>
          <a:p>
            <a:pPr indent="-342900" lvl="0" marL="457200" rtl="0" algn="l">
              <a:spcBef>
                <a:spcPts val="0"/>
              </a:spcBef>
              <a:spcAft>
                <a:spcPts val="0"/>
              </a:spcAft>
              <a:buSzPts val="1800"/>
              <a:buChar char="-"/>
            </a:pPr>
            <a:r>
              <a:rPr lang="en"/>
              <a:t>arhitektid ja sisekujundajad?</a:t>
            </a:r>
            <a:endParaRPr/>
          </a:p>
          <a:p>
            <a:pPr indent="-342900" lvl="0" marL="457200" rtl="0" algn="l">
              <a:spcBef>
                <a:spcPts val="0"/>
              </a:spcBef>
              <a:spcAft>
                <a:spcPts val="0"/>
              </a:spcAft>
              <a:buSzPts val="1800"/>
              <a:buChar char="-"/>
            </a:pPr>
            <a:r>
              <a:rPr lang="en"/>
              <a:t>Veebisuhtlus (nupud/käsud seal ju sama põhimõte?)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8"/>
          <p:cNvSpPr txBox="1"/>
          <p:nvPr>
            <p:ph type="title"/>
          </p:nvPr>
        </p:nvSpPr>
        <p:spPr>
          <a:xfrm>
            <a:off x="311700" y="202975"/>
            <a:ext cx="8520600" cy="35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Allikaid</a:t>
            </a:r>
            <a:endParaRPr/>
          </a:p>
        </p:txBody>
      </p:sp>
      <p:sp>
        <p:nvSpPr>
          <p:cNvPr id="438" name="Google Shape;438;p68"/>
          <p:cNvSpPr txBox="1"/>
          <p:nvPr>
            <p:ph idx="1" type="body"/>
          </p:nvPr>
        </p:nvSpPr>
        <p:spPr>
          <a:xfrm>
            <a:off x="340750" y="695350"/>
            <a:ext cx="8520600" cy="3844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lang="en" sz="1100"/>
              <a:t>Austin, John Langshaw 2018. Kuidas teha sõnadega asju. Tallinn: TLÜ Kirjastus [Austin, J. L. 1962]. How to Do Things with Words. Oxford University Press.]</a:t>
            </a:r>
            <a:br>
              <a:rPr lang="en" sz="1100"/>
            </a:br>
            <a:r>
              <a:rPr lang="en" sz="1100">
                <a:solidFill>
                  <a:schemeClr val="dk1"/>
                </a:solidFill>
              </a:rPr>
              <a:t>Ilona Tragel ja Aimi Pikksaar, Authority and solidarity on the Estonian COVID-19 signs. 2023. In line with the government’s guidelines, we ask you to wear a mask. Frontiers in Artificial Intelligence</a:t>
            </a:r>
            <a:br>
              <a:rPr lang="en" sz="1100">
                <a:solidFill>
                  <a:srgbClr val="FF0000"/>
                </a:solidFill>
              </a:rPr>
            </a:br>
            <a:r>
              <a:rPr lang="en" sz="1100"/>
              <a:t>Ilona Tragel ,Keelelised valikud kriisi kommunikatsioonis. Koroonasilt keeleteadlase töölaual. Eesti Rakenduslingvistika Ühingu aastaraamat, 19 - 2023 </a:t>
            </a:r>
            <a:r>
              <a:rPr lang="en" sz="1100" u="sng">
                <a:solidFill>
                  <a:schemeClr val="hlink"/>
                </a:solidFill>
                <a:hlinkClick r:id="rId3"/>
              </a:rPr>
              <a:t>https://doi.org/10.5128/ERYa19.12</a:t>
            </a:r>
            <a:br>
              <a:rPr lang="en" sz="1100"/>
            </a:br>
            <a:r>
              <a:rPr lang="en" sz="1100">
                <a:solidFill>
                  <a:schemeClr val="dk1"/>
                </a:solidFill>
              </a:rPr>
              <a:t>Tragel, Ilona; Habicht, Külli 2023. Isiku mitu nägu kriisisuhtluses. ESUKA/JEFUL</a:t>
            </a:r>
            <a:br>
              <a:rPr lang="en" sz="1100"/>
            </a:br>
            <a:r>
              <a:rPr lang="en" sz="1100"/>
              <a:t>Tragel, Ilona; Külli Habicht 2021. Erakorralise aja sildikeel. Tragel, Ilona, Külli Habicht 2021. Erakorralise aja sildikeel. Oma Keel 1. lk 56-65. </a:t>
            </a:r>
            <a:br>
              <a:rPr lang="en" sz="1100"/>
            </a:br>
            <a:r>
              <a:rPr lang="en" sz="1100"/>
              <a:t>Tragel, Ilona, Kairit Tomson 2022. Tanel ja Jüri kiusavad: piirangute põhjuste väljendusvahendid koroonapiirangute siltidel. Õiguskeel. 2, 1-10.</a:t>
            </a:r>
            <a:br>
              <a:rPr lang="en" sz="1100"/>
            </a:br>
            <a:r>
              <a:rPr lang="en" sz="1100"/>
              <a:t>Ogiermann, E., Bella, S. (2021). On the Dual Role of Expressive Speech Acts: Relational Work on Signs Announcing Closures during the Covid-19 Pandemic. Journal of Pragmatics. 184, 1-17. doi: 10.1016/j.pragma.2021.07.020. </a:t>
            </a:r>
            <a:br>
              <a:rPr lang="en" sz="1100">
                <a:solidFill>
                  <a:schemeClr val="dk1"/>
                </a:solidFill>
                <a:highlight>
                  <a:srgbClr val="FFFFFF"/>
                </a:highlight>
                <a:latin typeface="Times New Roman"/>
                <a:ea typeface="Times New Roman"/>
                <a:cs typeface="Times New Roman"/>
                <a:sym typeface="Times New Roman"/>
              </a:rPr>
            </a:br>
            <a:r>
              <a:rPr lang="en" sz="1100">
                <a:solidFill>
                  <a:schemeClr val="dk1"/>
                </a:solidFill>
              </a:rPr>
              <a:t>Fairclough, Norman 2003. Analysing Discourse. Textual Analysis for Social Research. London, New York: Routledge.</a:t>
            </a:r>
            <a:br>
              <a:rPr lang="en" sz="1100">
                <a:solidFill>
                  <a:schemeClr val="dk1"/>
                </a:solidFill>
              </a:rPr>
            </a:br>
            <a:r>
              <a:rPr lang="en" sz="1100">
                <a:solidFill>
                  <a:schemeClr val="dk1"/>
                </a:solidFill>
              </a:rPr>
              <a:t>Shohamy, E.; Gorter, D. (toim.) 2009. Linguistic Landscape: Expanding the Scenery. London: Routledge.</a:t>
            </a:r>
            <a:br>
              <a:rPr lang="en" sz="1100">
                <a:solidFill>
                  <a:schemeClr val="dk1"/>
                </a:solidFill>
              </a:rPr>
            </a:br>
            <a:r>
              <a:rPr lang="en" sz="1100">
                <a:solidFill>
                  <a:schemeClr val="dk1"/>
                </a:solidFill>
              </a:rPr>
              <a:t>Svennevig, Jan 2021. How to do things with signs. The formulation of directives on signs in public spaces. – Journal of Pragmatics 175, 165–183. </a:t>
            </a:r>
            <a:r>
              <a:rPr lang="en" sz="1100" u="sng">
                <a:solidFill>
                  <a:schemeClr val="hlink"/>
                </a:solidFill>
                <a:hlinkClick r:id="rId4"/>
              </a:rPr>
              <a:t>https://doi.org/10.1016/j.pragma.2021.01.016</a:t>
            </a:r>
            <a:br>
              <a:rPr lang="en" sz="1100">
                <a:solidFill>
                  <a:schemeClr val="dk1"/>
                </a:solidFill>
              </a:rPr>
            </a:br>
            <a:r>
              <a:rPr lang="en" sz="1100">
                <a:solidFill>
                  <a:schemeClr val="dk1"/>
                </a:solidFill>
              </a:rPr>
              <a:t>Dancygier, Barbara; Lee, Danielle; Lou, Adrian; Wong, Kevin (ilmumas). Standing together by standing apart: distance, safety, and fictive deixis in the COVID-19 storefront communication. – X. Wen, W.-L. Lu, Z. Kövecses (toim.). COVID-19: Metaphor and Metonymy across Languages and Cultures. John Benjamins Publishing Company.</a:t>
            </a:r>
            <a:br>
              <a:rPr lang="en" sz="1100">
                <a:solidFill>
                  <a:schemeClr val="dk1"/>
                </a:solidFill>
              </a:rPr>
            </a:br>
            <a:r>
              <a:rPr lang="en" sz="1100">
                <a:solidFill>
                  <a:schemeClr val="dk1"/>
                </a:solidFill>
              </a:rPr>
              <a:t>Roose jt 2020 = Antti Roose, Helen Sooväli-Sepping, Anni Müüripeal 2020. AVALIKU RUUMI MÕISTE ARENG JA TÄHENDUSVÄLJAD. Keel ja Kirjandus 8-9. </a:t>
            </a:r>
            <a:r>
              <a:rPr lang="en" sz="1100" u="sng">
                <a:solidFill>
                  <a:schemeClr val="dk1"/>
                </a:solidFill>
                <a:highlight>
                  <a:schemeClr val="lt1"/>
                </a:highlight>
                <a:hlinkClick r:id="rId5">
                  <a:extLst>
                    <a:ext uri="{A12FA001-AC4F-418D-AE19-62706E023703}">
                      <ahyp:hlinkClr val="tx"/>
                    </a:ext>
                  </a:extLst>
                </a:hlinkClick>
              </a:rPr>
              <a:t>https://doi.org/10.54013/kk754a3</a:t>
            </a:r>
            <a:endParaRPr sz="1100">
              <a:solidFill>
                <a:schemeClr val="dk1"/>
              </a:solidFill>
            </a:endParaRPr>
          </a:p>
          <a:p>
            <a:pPr indent="0" lvl="0" marL="0" rtl="0" algn="just">
              <a:lnSpc>
                <a:spcPct val="100000"/>
              </a:lnSpc>
              <a:spcBef>
                <a:spcPts val="1200"/>
              </a:spcBef>
              <a:spcAft>
                <a:spcPts val="1000"/>
              </a:spcAft>
              <a:buSzPts val="1100"/>
              <a:buNone/>
            </a:pPr>
            <a:r>
              <a:t/>
            </a:r>
            <a:endParaRPr sz="11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5" name="Google Shape;155;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6" name="Google Shape;156;p32"/>
          <p:cNvPicPr preferRelativeResize="0"/>
          <p:nvPr/>
        </p:nvPicPr>
        <p:blipFill rotWithShape="1">
          <a:blip r:embed="rId3">
            <a:alphaModFix/>
          </a:blip>
          <a:srcRect b="9020" l="4325" r="13901" t="17579"/>
          <a:stretch/>
        </p:blipFill>
        <p:spPr>
          <a:xfrm>
            <a:off x="311700" y="0"/>
            <a:ext cx="8649841" cy="5424849"/>
          </a:xfrm>
          <a:prstGeom prst="rect">
            <a:avLst/>
          </a:prstGeom>
          <a:noFill/>
          <a:ln>
            <a:noFill/>
          </a:ln>
        </p:spPr>
      </p:pic>
      <p:sp>
        <p:nvSpPr>
          <p:cNvPr id="157" name="Google Shape;157;p32"/>
          <p:cNvSpPr txBox="1"/>
          <p:nvPr/>
        </p:nvSpPr>
        <p:spPr>
          <a:xfrm>
            <a:off x="592850" y="132650"/>
            <a:ext cx="29643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Silt kui suhtlusolukord</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Suhtlussituatsioon</a:t>
            </a:r>
            <a:endParaRPr/>
          </a:p>
          <a:p>
            <a:pPr indent="0" lvl="0" marL="0" rtl="0" algn="l">
              <a:spcBef>
                <a:spcPts val="0"/>
              </a:spcBef>
              <a:spcAft>
                <a:spcPts val="0"/>
              </a:spcAft>
              <a:buNone/>
            </a:pPr>
            <a:r>
              <a:t/>
            </a:r>
            <a:endParaRPr/>
          </a:p>
        </p:txBody>
      </p:sp>
      <p:sp>
        <p:nvSpPr>
          <p:cNvPr id="163" name="Google Shape;16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Lühike</a:t>
            </a:r>
            <a:endParaRPr/>
          </a:p>
          <a:p>
            <a:pPr indent="0" lvl="0" marL="0" rtl="0" algn="l">
              <a:spcBef>
                <a:spcPts val="1200"/>
              </a:spcBef>
              <a:spcAft>
                <a:spcPts val="0"/>
              </a:spcAft>
              <a:buNone/>
            </a:pPr>
            <a:r>
              <a:rPr lang="en"/>
              <a:t>Konkreetne</a:t>
            </a:r>
            <a:endParaRPr/>
          </a:p>
          <a:p>
            <a:pPr indent="0" lvl="0" marL="0" rtl="0" algn="l">
              <a:spcBef>
                <a:spcPts val="1200"/>
              </a:spcBef>
              <a:spcAft>
                <a:spcPts val="1200"/>
              </a:spcAft>
              <a:buNone/>
            </a:pPr>
            <a:r>
              <a:rPr lang="en"/>
              <a:t>Sama diskursusruum</a:t>
            </a:r>
            <a:endParaRPr/>
          </a:p>
        </p:txBody>
      </p:sp>
      <p:pic>
        <p:nvPicPr>
          <p:cNvPr id="164" name="Google Shape;164;p33"/>
          <p:cNvPicPr preferRelativeResize="0"/>
          <p:nvPr/>
        </p:nvPicPr>
        <p:blipFill rotWithShape="1">
          <a:blip r:embed="rId3">
            <a:alphaModFix/>
          </a:blip>
          <a:srcRect b="39013" l="28714" r="0" t="34841"/>
          <a:stretch/>
        </p:blipFill>
        <p:spPr>
          <a:xfrm>
            <a:off x="3221575" y="905200"/>
            <a:ext cx="5294549" cy="3452349"/>
          </a:xfrm>
          <a:prstGeom prst="rect">
            <a:avLst/>
          </a:prstGeom>
          <a:noFill/>
          <a:ln>
            <a:noFill/>
          </a:ln>
        </p:spPr>
      </p:pic>
      <p:sp>
        <p:nvSpPr>
          <p:cNvPr id="165" name="Google Shape;165;p33"/>
          <p:cNvSpPr txBox="1"/>
          <p:nvPr/>
        </p:nvSpPr>
        <p:spPr>
          <a:xfrm>
            <a:off x="488350" y="2908075"/>
            <a:ext cx="2496900" cy="14496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a:t>
            </a:r>
            <a:r>
              <a:rPr lang="en" sz="1100">
                <a:solidFill>
                  <a:schemeClr val="dk1"/>
                </a:solidFill>
              </a:rPr>
              <a:t>Avalik) silt on asünkroonne suhtlussündmus, mis (muuhulgas) võib eeldada sildi lugejalt teatud viisil käitumist. Sellel sündmusel, nagu igasugusel suhtlusel, on autor (sildi koostaja), sõnum (sildi tekst) ja vastuvõtja (sildi lugeja).</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Miks uurida</a:t>
            </a:r>
            <a:endParaRPr/>
          </a:p>
        </p:txBody>
      </p:sp>
      <p:sp>
        <p:nvSpPr>
          <p:cNvPr id="171" name="Google Shape;171;p34"/>
          <p:cNvSpPr txBox="1"/>
          <p:nvPr>
            <p:ph idx="1" type="body"/>
          </p:nvPr>
        </p:nvSpPr>
        <p:spPr>
          <a:xfrm>
            <a:off x="311700" y="1152475"/>
            <a:ext cx="8520600" cy="3416400"/>
          </a:xfrm>
          <a:prstGeom prst="rect">
            <a:avLst/>
          </a:prstGeom>
          <a:ln cap="flat" cmpd="sng" w="9525">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Miks mitte uurida midagi muud kui internetis saada olevaid tekste</a:t>
            </a:r>
            <a:endParaRPr/>
          </a:p>
          <a:p>
            <a:pPr indent="0" lvl="0" marL="0" rtl="0" algn="l">
              <a:spcBef>
                <a:spcPts val="1200"/>
              </a:spcBef>
              <a:spcAft>
                <a:spcPts val="0"/>
              </a:spcAft>
              <a:buClr>
                <a:schemeClr val="dk1"/>
              </a:buClr>
              <a:buSzPts val="1100"/>
              <a:buFont typeface="Arial"/>
              <a:buNone/>
            </a:pPr>
            <a:r>
              <a:rPr lang="en"/>
              <a:t>Kriisiolukorrad</a:t>
            </a:r>
            <a:endParaRPr/>
          </a:p>
          <a:p>
            <a:pPr indent="0" lvl="0" marL="0" rtl="0" algn="l">
              <a:spcBef>
                <a:spcPts val="1200"/>
              </a:spcBef>
              <a:spcAft>
                <a:spcPts val="0"/>
              </a:spcAft>
              <a:buNone/>
            </a:pPr>
            <a:r>
              <a:rPr lang="en"/>
              <a:t>Käitumisjuhis</a:t>
            </a:r>
            <a:endParaRPr/>
          </a:p>
          <a:p>
            <a:pPr indent="0" lvl="0" marL="0" rtl="0" algn="l">
              <a:spcBef>
                <a:spcPts val="1200"/>
              </a:spcBef>
              <a:spcAft>
                <a:spcPts val="0"/>
              </a:spcAft>
              <a:buNone/>
            </a:pPr>
            <a:r>
              <a:rPr lang="en"/>
              <a:t>Sõnumite esitamise viis mõjutab. Pole uuritud, mis ja kuidas täpselt</a:t>
            </a:r>
            <a:endParaRPr/>
          </a:p>
          <a:p>
            <a:pPr indent="0" lvl="0" marL="0" rtl="0" algn="l">
              <a:spcBef>
                <a:spcPts val="1200"/>
              </a:spcBef>
              <a:spcAft>
                <a:spcPts val="0"/>
              </a:spcAft>
              <a:buNone/>
            </a:pPr>
            <a:r>
              <a:rPr lang="en"/>
              <a:t>Avaliku ruumi keelekasutust üldse ülivähe uuritud</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7" name="Google Shape;177;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8" name="Google Shape;178;p35"/>
          <p:cNvPicPr preferRelativeResize="0"/>
          <p:nvPr/>
        </p:nvPicPr>
        <p:blipFill>
          <a:blip r:embed="rId3">
            <a:alphaModFix/>
          </a:blip>
          <a:stretch>
            <a:fillRect/>
          </a:stretch>
        </p:blipFill>
        <p:spPr>
          <a:xfrm>
            <a:off x="1419657" y="642676"/>
            <a:ext cx="7724345" cy="3416400"/>
          </a:xfrm>
          <a:prstGeom prst="rect">
            <a:avLst/>
          </a:prstGeom>
          <a:noFill/>
          <a:ln>
            <a:noFill/>
          </a:ln>
        </p:spPr>
      </p:pic>
      <p:pic>
        <p:nvPicPr>
          <p:cNvPr id="179" name="Google Shape;179;p35"/>
          <p:cNvPicPr preferRelativeResize="0"/>
          <p:nvPr/>
        </p:nvPicPr>
        <p:blipFill>
          <a:blip r:embed="rId4">
            <a:alphaModFix/>
          </a:blip>
          <a:stretch>
            <a:fillRect/>
          </a:stretch>
        </p:blipFill>
        <p:spPr>
          <a:xfrm>
            <a:off x="3868717" y="50000"/>
            <a:ext cx="4601766"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5" name="Google Shape;18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chemeClr val="dk1"/>
                </a:solidFill>
              </a:rPr>
              <a:t>Avalik silt on asünkroonne suhtlussündmus, mis muuhulgas võib eeldada sildi lugejalt teatud viisil käitumist. Sellel sündmusel, nagu igasugusel suhtlusel, on autor (sildi koostaja), sõnum (sildi tekst) ja vastuvõtja (sildi lugeja). Kuni koroonapandeemia sildiuputuseni oli keelemaastike suuna huvi peamiselt siltide mitmekeelsus ning uurimise laiem eesmärk oli keele ja ühiskonna suhete selgitamine; 2020. aastast alates </a:t>
            </a:r>
            <a:r>
              <a:rPr b="1" lang="en" sz="1100">
                <a:solidFill>
                  <a:srgbClr val="FF0000"/>
                </a:solidFill>
              </a:rPr>
              <a:t>on sildiuurijate huviorbiidis mõned muud </a:t>
            </a:r>
            <a:r>
              <a:rPr b="1" lang="en" sz="1100" strike="sngStrike">
                <a:solidFill>
                  <a:srgbClr val="FF0000"/>
                </a:solidFill>
              </a:rPr>
              <a:t>ka palju muid </a:t>
            </a:r>
            <a:r>
              <a:rPr b="1" lang="en" sz="1100">
                <a:solidFill>
                  <a:srgbClr val="FF0000"/>
                </a:solidFill>
              </a:rPr>
              <a:t>keelenähtused</a:t>
            </a:r>
            <a:r>
              <a:rPr lang="en" sz="1100">
                <a:solidFill>
                  <a:schemeClr val="dk1"/>
                </a:solidFill>
              </a:rPr>
              <a:t> (Gorter, Cenoz 2024), näiteks käsitletakse ka keele struktuuri elemente. </a:t>
            </a:r>
            <a:endParaRPr sz="1100">
              <a:solidFill>
                <a:schemeClr val="dk1"/>
              </a:solidFill>
            </a:endParaRPr>
          </a:p>
          <a:p>
            <a:pPr indent="0" lvl="0" marL="0" rtl="0" algn="l">
              <a:spcBef>
                <a:spcPts val="0"/>
              </a:spcBef>
              <a:spcAft>
                <a:spcPts val="0"/>
              </a:spcAft>
              <a:buNone/>
            </a:pPr>
            <a:r>
              <a:rPr lang="en" sz="1100">
                <a:solidFill>
                  <a:schemeClr val="dk1"/>
                </a:solidFill>
              </a:rPr>
              <a:t>Ettekandes tutvustan esiteks avaliku ruumi siltide uurimiseks loodud andmebaasi kaht kogu ja seejärel esitan tähelepanekuid pandeemiajärgsetest ajutistest uksesiltidest - nende suhtluseesmärkidest ja sildi autori keelelistest valikutest isikukasutuses. Analüüsitava andmestiku moodustab 300 uksesilti, mis on kogutud Eesti eri kohtadest enamasti aastatel 2023-2024. Uurimiseks on valitud uksesildid, sest uks on justkui piiritähis “minu” (autori) ja “sinu” (vastuvõtja) ruumi vahel, mis loob eelduse isikuvormide tähenduslikuks kasutuseks. Pandeemiajärgsete siltide keelekasutust võrreldakse ka pandeemiaaegsete uksesiltide keelekasutusega.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Allikas </a:t>
            </a:r>
            <a:endParaRPr sz="1100">
              <a:solidFill>
                <a:schemeClr val="dk1"/>
              </a:solidFill>
            </a:endParaRPr>
          </a:p>
          <a:p>
            <a:pPr indent="0" lvl="0" marL="0" rtl="0" algn="l">
              <a:spcBef>
                <a:spcPts val="0"/>
              </a:spcBef>
              <a:spcAft>
                <a:spcPts val="0"/>
              </a:spcAft>
              <a:buNone/>
            </a:pPr>
            <a:r>
              <a:rPr lang="en" sz="1100">
                <a:solidFill>
                  <a:schemeClr val="dk1"/>
                </a:solidFill>
              </a:rPr>
              <a:t>Gorter, Durk; Cenoz, Jasone. (2024) A Panorama of Linguistic Landscape Studies, Bristol, Blue Ridge Summit: Multilingual Matters. </a:t>
            </a:r>
            <a:r>
              <a:rPr lang="en" sz="1100" u="sng">
                <a:solidFill>
                  <a:srgbClr val="1155CC"/>
                </a:solidFill>
                <a:hlinkClick r:id="rId3">
                  <a:extLst>
                    <a:ext uri="{A12FA001-AC4F-418D-AE19-62706E023703}">
                      <ahyp:hlinkClr val="tx"/>
                    </a:ext>
                  </a:extLst>
                </a:hlinkClick>
              </a:rPr>
              <a:t>https://doi.org/10.21832/9781800417151</a:t>
            </a:r>
            <a:endParaRPr sz="11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