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4" r:id="rId10"/>
    <p:sldId id="265" r:id="rId11"/>
    <p:sldId id="266" r:id="rId12"/>
    <p:sldId id="29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qKFcDCx3k4n7tguDN4OY4n5pC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ina Pae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13DBB9-D96E-40A8-B382-C05C5887C610}">
  <a:tblStyle styleId="{3C13DBB9-D96E-40A8-B382-C05C5887C6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3" Type="http://customschemas.google.com/relationships/presentationmetadata" Target="meta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a636e279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ca636e2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85f53cdb8_0_5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2c85f53cdb8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567f123d0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1f567f123d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9239bea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c9239bea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8a9a3054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c8a9a3054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58d7da3c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58d7da3c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be6467c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be6467c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58d7da3c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g1f58d7da3c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58d7da3c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1f58d7da3c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4b83ba8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7" name="Google Shape;217;g294b83ba8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809f6d7a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2c809f6d7a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a636e279d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+"/>
            </a:pPr>
            <a:endParaRPr/>
          </a:p>
        </p:txBody>
      </p:sp>
      <p:sp>
        <p:nvSpPr>
          <p:cNvPr id="110" name="Google Shape;110;g2ca636e279d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486d2616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29486d2616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+"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a636e279d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ca636e279d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567f123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+"/>
            </a:pPr>
            <a:endParaRPr/>
          </a:p>
        </p:txBody>
      </p:sp>
      <p:sp>
        <p:nvSpPr>
          <p:cNvPr id="128" name="Google Shape;128;g1f567f123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567f123d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567f123d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58d7da3c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58d7da3c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8d7da3c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Kui vaadata lähemalt senist rööpsete võõrsõna kirjakujude normimist, siis on näha järgmist 4astmelist skaalat, koos varjatud soovitustega 6-a süsteemi. Esimesel real on </a:t>
            </a:r>
            <a:r>
              <a:rPr lang="et-EE" dirty="0" err="1"/>
              <a:t>võrd</a:t>
            </a:r>
            <a:r>
              <a:rPr lang="et-EE" dirty="0"/>
              <a:t> </a:t>
            </a:r>
            <a:r>
              <a:rPr lang="et-EE" dirty="0" err="1"/>
              <a:t>rp</a:t>
            </a:r>
            <a:r>
              <a:rPr lang="et-EE" dirty="0"/>
              <a:t>-d, edasi läheb järjest rangemaks. Ühendsõnastik esitab need kirjakujud sünonüümidena, koos selgitusega</a:t>
            </a:r>
            <a:endParaRPr dirty="0"/>
          </a:p>
        </p:txBody>
      </p:sp>
      <p:sp>
        <p:nvSpPr>
          <p:cNvPr id="146" name="Google Shape;146;g1f58d7da3c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-lihtne, pealkirjaga">
  <p:cSld name="TEKST-lihtne, pealkirjag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09695ce4b_0_101"/>
          <p:cNvSpPr txBox="1">
            <a:spLocks noGrp="1"/>
          </p:cNvSpPr>
          <p:nvPr>
            <p:ph type="ctrTitle"/>
          </p:nvPr>
        </p:nvSpPr>
        <p:spPr>
          <a:xfrm>
            <a:off x="800100" y="990601"/>
            <a:ext cx="75438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4A"/>
              </a:buClr>
              <a:buSzPts val="4800"/>
              <a:buFont typeface="Arial"/>
              <a:buNone/>
              <a:defRPr sz="3600" b="0" i="0" u="none" strike="noStrike" cap="none">
                <a:solidFill>
                  <a:srgbClr val="00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2909695ce4b_0_101"/>
          <p:cNvSpPr txBox="1"/>
          <p:nvPr/>
        </p:nvSpPr>
        <p:spPr>
          <a:xfrm>
            <a:off x="7429500" y="6426200"/>
            <a:ext cx="1600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1600"/>
              <a:buFont typeface="Arial"/>
              <a:buNone/>
            </a:pPr>
            <a:r>
              <a:rPr lang="et-EE"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rPr>
              <a:t>eki.ee</a:t>
            </a:r>
            <a:endParaRPr sz="1200" b="0" i="0" u="none" strike="noStrike" cap="none">
              <a:solidFill>
                <a:srgbClr val="0A33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2909695ce4b_0_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7780" y="76201"/>
            <a:ext cx="1171921" cy="7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909695ce4b_0_101"/>
          <p:cNvSpPr txBox="1">
            <a:spLocks noGrp="1"/>
          </p:cNvSpPr>
          <p:nvPr>
            <p:ph type="body" idx="1"/>
          </p:nvPr>
        </p:nvSpPr>
        <p:spPr>
          <a:xfrm>
            <a:off x="800100" y="19558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A3349"/>
              </a:buClr>
              <a:buSzPts val="2100"/>
              <a:buFont typeface="Arial"/>
              <a:buNone/>
              <a:defRPr sz="1575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7146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A3349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146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A3349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7146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A3349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7146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A3349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g2909695ce4b_0_101"/>
          <p:cNvSpPr txBox="1">
            <a:spLocks noGrp="1"/>
          </p:cNvSpPr>
          <p:nvPr>
            <p:ph type="sldNum" idx="12"/>
          </p:nvPr>
        </p:nvSpPr>
        <p:spPr>
          <a:xfrm>
            <a:off x="114300" y="6426201"/>
            <a:ext cx="723825" cy="24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t-EE"/>
              <a:t>0</a:t>
            </a:r>
            <a:fld id="{00000000-1234-1234-1234-123412341234}" type="slidenum">
              <a:rPr lang="et-EE"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1">
  <p:cSld name="Tühi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SITAAT-hele taust">
  <p:cSld name="TSITAAT-hele tau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c85f53cdb8_0_150"/>
          <p:cNvSpPr txBox="1">
            <a:spLocks noGrp="1"/>
          </p:cNvSpPr>
          <p:nvPr>
            <p:ph type="sldNum" idx="12"/>
          </p:nvPr>
        </p:nvSpPr>
        <p:spPr>
          <a:xfrm>
            <a:off x="114300" y="6426201"/>
            <a:ext cx="723825" cy="24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t-EE"/>
              <a:t>0</a:t>
            </a:r>
            <a:fld id="{00000000-1234-1234-1234-123412341234}" type="slidenum">
              <a:rPr lang="et-EE" smtClean="0"/>
              <a:pPr/>
              <a:t>‹#›</a:t>
            </a:fld>
            <a:endParaRPr/>
          </a:p>
        </p:txBody>
      </p:sp>
      <p:grpSp>
        <p:nvGrpSpPr>
          <p:cNvPr id="25" name="Google Shape;25;g2c85f53cdb8_0_150"/>
          <p:cNvGrpSpPr/>
          <p:nvPr/>
        </p:nvGrpSpPr>
        <p:grpSpPr>
          <a:xfrm>
            <a:off x="1108742" y="4140193"/>
            <a:ext cx="899999" cy="1112015"/>
            <a:chOff x="8851900" y="4565650"/>
            <a:chExt cx="1247140" cy="1155700"/>
          </a:xfrm>
        </p:grpSpPr>
        <p:pic>
          <p:nvPicPr>
            <p:cNvPr id="26" name="Google Shape;26;g2c85f53cdb8_0_1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g2c85f53cdb8_0_1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oogle Shape;28;g2c85f53cdb8_0_150"/>
          <p:cNvGrpSpPr/>
          <p:nvPr/>
        </p:nvGrpSpPr>
        <p:grpSpPr>
          <a:xfrm rot="10800000">
            <a:off x="6796212" y="682600"/>
            <a:ext cx="899999" cy="1112015"/>
            <a:chOff x="8851900" y="4565650"/>
            <a:chExt cx="1247140" cy="1155700"/>
          </a:xfrm>
        </p:grpSpPr>
        <p:pic>
          <p:nvPicPr>
            <p:cNvPr id="29" name="Google Shape;29;g2c85f53cdb8_0_1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g2c85f53cdb8_0_1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g2c85f53cdb8_0_150"/>
          <p:cNvSpPr txBox="1"/>
          <p:nvPr/>
        </p:nvSpPr>
        <p:spPr>
          <a:xfrm>
            <a:off x="7429500" y="6426200"/>
            <a:ext cx="1600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349"/>
              </a:buClr>
              <a:buSzPts val="1600"/>
              <a:buFont typeface="Arial"/>
              <a:buNone/>
            </a:pPr>
            <a:r>
              <a:rPr lang="et-EE" sz="1200" b="0" i="0" u="none" strike="noStrike" cap="none">
                <a:solidFill>
                  <a:srgbClr val="0A3349"/>
                </a:solidFill>
                <a:latin typeface="Arial"/>
                <a:ea typeface="Arial"/>
                <a:cs typeface="Arial"/>
                <a:sym typeface="Arial"/>
              </a:rPr>
              <a:t>eki.ee</a:t>
            </a:r>
            <a:endParaRPr sz="1200" b="0" i="0" u="none" strike="noStrike" cap="none">
              <a:solidFill>
                <a:srgbClr val="0A33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g2c85f53cdb8_0_150"/>
          <p:cNvCxnSpPr/>
          <p:nvPr/>
        </p:nvCxnSpPr>
        <p:spPr>
          <a:xfrm>
            <a:off x="152400" y="6324600"/>
            <a:ext cx="88391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g2c85f53cdb8_0_150"/>
          <p:cNvSpPr txBox="1">
            <a:spLocks noGrp="1"/>
          </p:cNvSpPr>
          <p:nvPr>
            <p:ph type="body" idx="1"/>
          </p:nvPr>
        </p:nvSpPr>
        <p:spPr>
          <a:xfrm>
            <a:off x="2133600" y="1295405"/>
            <a:ext cx="460575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marL="342900" marR="0" lvl="0" indent="-1714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296C1"/>
              </a:buClr>
              <a:buSzPts val="4800"/>
              <a:buFont typeface="Arial"/>
              <a:buNone/>
              <a:defRPr sz="3600" b="0" i="0" u="none" strike="noStrike" cap="none">
                <a:solidFill>
                  <a:srgbClr val="E296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978-3-319-52993-6" TargetMode="External"/><Relationship Id="rId3" Type="http://schemas.openxmlformats.org/officeDocument/2006/relationships/hyperlink" Target="https://doi.org/10.1017/CBO9780511750526" TargetMode="External"/><Relationship Id="rId7" Type="http://schemas.openxmlformats.org/officeDocument/2006/relationships/hyperlink" Target="https://doi.org/10.54013/kk778a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4013/kk764a6" TargetMode="External"/><Relationship Id="rId5" Type="http://schemas.openxmlformats.org/officeDocument/2006/relationships/hyperlink" Target="https://doi.org/10.5128/ERYa18.12" TargetMode="External"/><Relationship Id="rId4" Type="http://schemas.openxmlformats.org/officeDocument/2006/relationships/hyperlink" Target="https://doi.org/10.54013/kk730a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g2ca636e279d_0_0"/>
          <p:cNvCxnSpPr/>
          <p:nvPr/>
        </p:nvCxnSpPr>
        <p:spPr>
          <a:xfrm rot="-11702">
            <a:off x="242450" y="5203514"/>
            <a:ext cx="8659175" cy="0"/>
          </a:xfrm>
          <a:prstGeom prst="straightConnector1">
            <a:avLst/>
          </a:prstGeom>
          <a:noFill/>
          <a:ln w="38100" cap="rnd" cmpd="sng">
            <a:solidFill>
              <a:srgbClr val="004A4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g2ca636e279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4437" y="1179316"/>
            <a:ext cx="1537121" cy="760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ca636e279d_0_0"/>
          <p:cNvSpPr txBox="1"/>
          <p:nvPr/>
        </p:nvSpPr>
        <p:spPr>
          <a:xfrm>
            <a:off x="917461" y="1793317"/>
            <a:ext cx="6893100" cy="210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690"/>
              </a:lnSpc>
              <a:buClr>
                <a:srgbClr val="0A3349"/>
              </a:buClr>
              <a:buSzPts val="6700"/>
            </a:pPr>
            <a:r>
              <a:rPr lang="et-EE" sz="3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Võõrsõnade kuju </a:t>
            </a:r>
            <a:endParaRPr sz="3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06690"/>
              </a:lnSpc>
              <a:buClr>
                <a:srgbClr val="0A3349"/>
              </a:buClr>
              <a:buSzPts val="6700"/>
            </a:pPr>
            <a:r>
              <a:rPr lang="et-EE" sz="3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varieerumine ja normimine: </a:t>
            </a:r>
            <a:endParaRPr sz="3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06690"/>
              </a:lnSpc>
              <a:buClr>
                <a:srgbClr val="0A3349"/>
              </a:buClr>
              <a:buSzPts val="6700"/>
            </a:pPr>
            <a:r>
              <a:rPr lang="et-EE" sz="3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sissevaade </a:t>
            </a:r>
            <a:r>
              <a:rPr lang="et-EE" sz="32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ÜSi</a:t>
            </a:r>
            <a:r>
              <a:rPr lang="et-EE" sz="3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ja ÕSi koostamisse ning toimetamisse</a:t>
            </a:r>
            <a:endParaRPr sz="3200" b="1" dirty="0">
              <a:solidFill>
                <a:srgbClr val="0A33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g2ca636e279d_0_0"/>
          <p:cNvSpPr txBox="1"/>
          <p:nvPr/>
        </p:nvSpPr>
        <p:spPr>
          <a:xfrm>
            <a:off x="917461" y="3929432"/>
            <a:ext cx="4386600" cy="67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7000"/>
              </a:lnSpc>
              <a:buClr>
                <a:srgbClr val="0A3349"/>
              </a:buClr>
              <a:buSzPts val="2500"/>
            </a:pPr>
            <a:r>
              <a:rPr lang="et-EE" sz="1875" dirty="0">
                <a:solidFill>
                  <a:srgbClr val="0A3349"/>
                </a:solidFill>
                <a:latin typeface="Roboto"/>
                <a:ea typeface="Roboto"/>
                <a:cs typeface="Roboto"/>
                <a:sym typeface="Roboto"/>
              </a:rPr>
              <a:t>Tiina Paet, vanemkeelekorraldaja-teadur</a:t>
            </a:r>
            <a:endParaRPr sz="1875" dirty="0">
              <a:solidFill>
                <a:srgbClr val="0A3349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27028"/>
              </a:lnSpc>
              <a:buClr>
                <a:srgbClr val="0A3349"/>
              </a:buClr>
              <a:buSzPts val="2300"/>
            </a:pPr>
            <a:r>
              <a:rPr lang="et-EE" sz="1725" dirty="0">
                <a:solidFill>
                  <a:srgbClr val="0A3349"/>
                </a:solidFill>
                <a:latin typeface="Roboto"/>
                <a:ea typeface="Roboto"/>
                <a:cs typeface="Roboto"/>
                <a:sym typeface="Roboto"/>
              </a:rPr>
              <a:t>Eesti Keele Instituut | EKI</a:t>
            </a:r>
            <a:endParaRPr sz="1725" dirty="0">
              <a:solidFill>
                <a:srgbClr val="0A33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g2ca636e279d_0_0"/>
          <p:cNvSpPr txBox="1"/>
          <p:nvPr/>
        </p:nvSpPr>
        <p:spPr>
          <a:xfrm>
            <a:off x="917456" y="5218256"/>
            <a:ext cx="4868325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7000"/>
              </a:lnSpc>
              <a:buClr>
                <a:srgbClr val="0A3349"/>
              </a:buClr>
              <a:buSzPts val="2000"/>
            </a:pPr>
            <a:r>
              <a:rPr lang="et-EE" sz="1500">
                <a:solidFill>
                  <a:srgbClr val="0A3349"/>
                </a:solidFill>
                <a:latin typeface="Roboto"/>
                <a:ea typeface="Roboto"/>
                <a:cs typeface="Roboto"/>
                <a:sym typeface="Roboto"/>
              </a:rPr>
              <a:t>Eesti Rakenduslingvistika Ühingu 21. kevadkonverents </a:t>
            </a:r>
            <a:endParaRPr sz="1500">
              <a:solidFill>
                <a:srgbClr val="0A3349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7000"/>
              </a:lnSpc>
              <a:buClr>
                <a:srgbClr val="0A3349"/>
              </a:buClr>
              <a:buSzPts val="2000"/>
            </a:pPr>
            <a:r>
              <a:rPr lang="et-EE" sz="1500">
                <a:solidFill>
                  <a:srgbClr val="0A3349"/>
                </a:solidFill>
                <a:latin typeface="Roboto"/>
                <a:ea typeface="Roboto"/>
                <a:cs typeface="Roboto"/>
                <a:sym typeface="Roboto"/>
              </a:rPr>
              <a:t>18. aprill 2024</a:t>
            </a:r>
            <a:endParaRPr sz="675"/>
          </a:p>
        </p:txBody>
      </p:sp>
      <p:sp>
        <p:nvSpPr>
          <p:cNvPr id="107" name="Google Shape;107;g2ca636e279d_0_0"/>
          <p:cNvSpPr txBox="1"/>
          <p:nvPr/>
        </p:nvSpPr>
        <p:spPr>
          <a:xfrm>
            <a:off x="6147398" y="5337817"/>
            <a:ext cx="23472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44300"/>
              </a:lnSpc>
              <a:buClr>
                <a:srgbClr val="0A3349"/>
              </a:buClr>
              <a:buSzPts val="2000"/>
            </a:pPr>
            <a:r>
              <a:rPr lang="et-EE" sz="1500">
                <a:solidFill>
                  <a:srgbClr val="0A3349"/>
                </a:solidFill>
                <a:latin typeface="Roboto"/>
                <a:ea typeface="Roboto"/>
                <a:cs typeface="Roboto"/>
                <a:sym typeface="Roboto"/>
              </a:rPr>
              <a:t>eki.ee</a:t>
            </a:r>
            <a:endParaRPr sz="67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85f53cdb8_0_596"/>
          <p:cNvSpPr txBox="1">
            <a:spLocks noGrp="1"/>
          </p:cNvSpPr>
          <p:nvPr>
            <p:ph type="body" idx="1"/>
          </p:nvPr>
        </p:nvSpPr>
        <p:spPr>
          <a:xfrm>
            <a:off x="1004935" y="1475715"/>
            <a:ext cx="6980221" cy="357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ctr" anchorCtr="0">
            <a:normAutofit fontScale="25000" lnSpcReduction="20000"/>
          </a:bodyPr>
          <a:lstStyle/>
          <a:p>
            <a:pPr marL="0" indent="0" algn="just">
              <a:lnSpc>
                <a:spcPct val="107916"/>
              </a:lnSpc>
              <a:spcBef>
                <a:spcPts val="900"/>
              </a:spcBef>
              <a:buSzPct val="70175"/>
            </a:pPr>
            <a:endParaRPr sz="10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7916"/>
              </a:lnSpc>
              <a:spcBef>
                <a:spcPts val="900"/>
              </a:spcBef>
              <a:buSzPct val="70175"/>
            </a:pPr>
            <a:r>
              <a:rPr lang="et-EE" sz="1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EKI-lased väidavad /…/, et kirjakeele normi aluseks saab olla üksnes tegelik keelekasutus </a:t>
            </a:r>
            <a:r>
              <a:rPr lang="et-EE" sz="1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nii, nagu see avaldub kogutud keelekorpustes statistiliselt levinuimana. See olevat ainus keeleteaduslik lähenemine – ent keeleteadus ei piirdu vaid keelestatistikaga. </a:t>
            </a:r>
            <a:r>
              <a:rPr lang="et-EE" sz="1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Tegelik (juhu)tarvitus ei tohiks olla teadlikus keelekorralduses ainus ega peamine lähtekoht</a:t>
            </a:r>
            <a:r>
              <a:rPr lang="et-EE" sz="1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 korpustesse sattunud uususe statistiline eritelu ei ole kogu keeleteadus.</a:t>
            </a:r>
            <a:endParaRPr sz="1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Clr>
                <a:srgbClr val="0A3349"/>
              </a:buClr>
              <a:buSzPct val="100000"/>
            </a:pPr>
            <a:endParaRPr sz="3525" b="1" dirty="0">
              <a:solidFill>
                <a:srgbClr val="0A334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Clr>
                <a:srgbClr val="0A3349"/>
              </a:buClr>
              <a:buSzPct val="50684"/>
            </a:pPr>
            <a:r>
              <a:rPr lang="et-EE" sz="7200" dirty="0">
                <a:solidFill>
                  <a:srgbClr val="0A33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Peep </a:t>
            </a:r>
            <a:r>
              <a:rPr lang="et-EE" sz="7200" dirty="0" err="1">
                <a:solidFill>
                  <a:srgbClr val="0A33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Nemvalts</a:t>
            </a:r>
            <a:r>
              <a:rPr lang="et-EE" sz="7200" dirty="0">
                <a:solidFill>
                  <a:srgbClr val="0A33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https://www.sirp.ee/s1-artiklid/varamu/eesti-keelekorralduse-sasipuntrad/</a:t>
            </a:r>
            <a:endParaRPr sz="7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567f123d0_0_68"/>
          <p:cNvSpPr txBox="1">
            <a:spLocks noGrp="1"/>
          </p:cNvSpPr>
          <p:nvPr>
            <p:ph type="body" idx="1"/>
          </p:nvPr>
        </p:nvSpPr>
        <p:spPr>
          <a:xfrm>
            <a:off x="860419" y="1730381"/>
            <a:ext cx="6915150" cy="2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ctr" anchorCtr="0">
            <a:noAutofit/>
          </a:bodyPr>
          <a:lstStyle/>
          <a:p>
            <a:pPr marL="0" indent="0" algn="just">
              <a:spcBef>
                <a:spcPts val="900"/>
              </a:spcBef>
              <a:buSzPts val="523"/>
            </a:pP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Uusi sõnavaralisi </a:t>
            </a:r>
            <a:r>
              <a:rPr lang="et-EE" sz="2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norminguid, millest osa on muuseas tehtud ka keeletoimkonna otsuseta, leidub Sõnaveebi ühendsõnastikus – tulevases ÕS-is – tõesti küllaga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t-EE" sz="28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skeene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 </a:t>
            </a:r>
            <a:r>
              <a:rPr lang="et-EE" sz="28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skene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28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veebinar</a:t>
            </a:r>
            <a:r>
              <a:rPr lang="et-EE" sz="28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8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vebinar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28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duplikaat 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8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dublikaat</a:t>
            </a:r>
            <a:r>
              <a:rPr lang="et-EE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jne).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80000"/>
              </a:lnSpc>
              <a:buClr>
                <a:srgbClr val="0A3349"/>
              </a:buClr>
              <a:buSzPts val="2233"/>
            </a:pPr>
            <a:endParaRPr sz="1800" b="1" dirty="0">
              <a:solidFill>
                <a:srgbClr val="0A334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80000"/>
              </a:lnSpc>
              <a:buClr>
                <a:srgbClr val="0A3349"/>
              </a:buClr>
              <a:buSzPts val="1758"/>
            </a:pPr>
            <a:r>
              <a:rPr lang="et-EE" sz="1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Helika</a:t>
            </a:r>
            <a:r>
              <a:rPr lang="et-EE" sz="1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Mäekivi, Põimuvaid paralleele keeleelust.  ERR 21.03.2024</a:t>
            </a:r>
            <a:r>
              <a:rPr lang="et-EE" sz="1800" dirty="0">
                <a:solidFill>
                  <a:srgbClr val="0A33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CF3E31-8BAD-6134-C823-D32E3725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Häälduse ja kirjakuju</a:t>
            </a:r>
            <a:br>
              <a:rPr lang="et-EE" dirty="0"/>
            </a:br>
            <a:r>
              <a:rPr lang="et-EE" dirty="0"/>
              <a:t> vastavus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CEF23CD-679A-B005-71B2-4ED7D5D6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65013"/>
            <a:ext cx="3427302" cy="4418092"/>
          </a:xfrm>
        </p:spPr>
        <p:txBody>
          <a:bodyPr>
            <a:normAutofit fontScale="92500" lnSpcReduction="10000"/>
          </a:bodyPr>
          <a:lstStyle/>
          <a:p>
            <a:pPr marL="85725" indent="0">
              <a:buSzPts val="1400"/>
              <a:buNone/>
            </a:pPr>
            <a:r>
              <a:rPr lang="et-EE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Korpuseandmed 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(ÜK 2021): </a:t>
            </a:r>
          </a:p>
          <a:p>
            <a:pPr marL="85725" indent="0">
              <a:buSzPts val="1400"/>
              <a:buNone/>
            </a:pP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</a:t>
            </a: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16 459</a:t>
            </a:r>
          </a:p>
          <a:p>
            <a:pPr marL="85725" indent="0">
              <a:buSzPts val="1100"/>
              <a:buNone/>
            </a:pP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gaala</a:t>
            </a: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777</a:t>
            </a:r>
          </a:p>
          <a:p>
            <a:pPr marL="85725" indent="0">
              <a:buSzPts val="1100"/>
              <a:buNone/>
            </a:pPr>
            <a:r>
              <a:rPr lang="et-EE" i="1" dirty="0" err="1">
                <a:latin typeface="Times New Roman"/>
                <a:ea typeface="Times New Roman"/>
                <a:cs typeface="Times New Roman"/>
                <a:sym typeface="Times New Roman"/>
              </a:rPr>
              <a:t>Gala</a:t>
            </a:r>
            <a:r>
              <a:rPr lang="et-EE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on normitud võõrsõnana, kuid kirjapilt ja hääldus ei lange kokku: hääldatakse pigem [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gaala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] ja ka kirjapilt kaldub selle mõjul muutuma.  </a:t>
            </a:r>
          </a:p>
          <a:p>
            <a:pPr marL="85725" indent="0">
              <a:buClr>
                <a:schemeClr val="dk1"/>
              </a:buClr>
              <a:buSzPts val="1100"/>
              <a:buNone/>
            </a:pPr>
            <a:endParaRPr lang="et-EE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E55B17B4-9D58-C88F-3D01-BC69075D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4523"/>
            <a:ext cx="403590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9239beae7_0_0"/>
          <p:cNvSpPr txBox="1">
            <a:spLocks noGrp="1"/>
          </p:cNvSpPr>
          <p:nvPr>
            <p:ph type="title"/>
          </p:nvPr>
        </p:nvSpPr>
        <p:spPr>
          <a:xfrm>
            <a:off x="628651" y="344032"/>
            <a:ext cx="7709592" cy="123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t-EE" dirty="0"/>
              <a:t>Lähte- ja vahenduskeele vahekord</a:t>
            </a:r>
            <a:endParaRPr dirty="0"/>
          </a:p>
        </p:txBody>
      </p:sp>
      <p:sp>
        <p:nvSpPr>
          <p:cNvPr id="179" name="Google Shape;179;g2c9239beae7_0_0"/>
          <p:cNvSpPr txBox="1"/>
          <p:nvPr/>
        </p:nvSpPr>
        <p:spPr>
          <a:xfrm>
            <a:off x="730969" y="5701238"/>
            <a:ext cx="403065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c9239beae7_0_0"/>
          <p:cNvSpPr txBox="1"/>
          <p:nvPr/>
        </p:nvSpPr>
        <p:spPr>
          <a:xfrm>
            <a:off x="3938257" y="1113576"/>
            <a:ext cx="4925086" cy="555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1400"/>
            </a:pPr>
            <a:r>
              <a:rPr lang="et-EE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Mugandamisel lähtutakse nii lähte- kui ka vahenduskeel(t)</a:t>
            </a:r>
            <a:r>
              <a:rPr lang="et-EE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t-EE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Korpuseandmed 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(ÜK 2019):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Rassi tähenduses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aariat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esineb </a:t>
            </a:r>
            <a:r>
              <a:rPr lang="et-EE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ÜK-s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92% (124),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aarjat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8% (11).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Normingu kujunemine: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EÕS ­1925–1937-s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aarialane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t-EE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nii kuni ÕS 1953-ni, mil sõna jäeti välja ideoloogilistel põhjustel.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ÕS 1960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Alates ÕS 1999-st on püsinud soovitus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aarja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kasuks. ENE 1968-s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 keeled 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aarialased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ENE 1985-s on muusikatermin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samuti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 keeled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 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endiselt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t-EE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aarjalased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t-EE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-iga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ÕS 2018: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aaria 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parem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aarja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(&lt; sanskriti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ārya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sks </a:t>
            </a:r>
            <a:r>
              <a:rPr lang="et-EE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 </a:t>
            </a:r>
            <a:r>
              <a:rPr lang="et-EE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Arier</a:t>
            </a:r>
            <a:r>
              <a:rPr lang="et-EE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’aarjalane’). ÕS 2018 soovituse alus on olnud algupärasema (sanskriti) kirjakuju eelistamine.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SzPts val="3000"/>
            </a:pPr>
            <a:endParaRPr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c9239beae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57" y="1656784"/>
            <a:ext cx="3558012" cy="485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8a9a30549_0_10"/>
          <p:cNvSpPr txBox="1">
            <a:spLocks noGrp="1"/>
          </p:cNvSpPr>
          <p:nvPr>
            <p:ph type="title"/>
          </p:nvPr>
        </p:nvSpPr>
        <p:spPr>
          <a:xfrm>
            <a:off x="603450" y="497942"/>
            <a:ext cx="7680471" cy="132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t-EE" dirty="0"/>
              <a:t>Tsitaatsõna, võõrsõna, omasõna vahekord</a:t>
            </a:r>
            <a:endParaRPr dirty="0"/>
          </a:p>
        </p:txBody>
      </p:sp>
      <p:sp>
        <p:nvSpPr>
          <p:cNvPr id="187" name="Google Shape;187;g2c8a9a30549_0_10"/>
          <p:cNvSpPr txBox="1"/>
          <p:nvPr/>
        </p:nvSpPr>
        <p:spPr>
          <a:xfrm>
            <a:off x="653849" y="1819747"/>
            <a:ext cx="7886701" cy="48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1400"/>
            </a:pPr>
            <a:r>
              <a:rPr lang="et-EE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ÕS 2018: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booling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hobikeegel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puudub </a:t>
            </a: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bowling</a:t>
            </a: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Korpuseandmed 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(ÜK 2021):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bowling</a:t>
            </a:r>
            <a:r>
              <a:rPr lang="et-EE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2398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(sisaldab ka nimesid)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bõuling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booling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15, </a:t>
            </a: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hobikeegel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harrastuskeegel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400"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t-EE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Mugandisoovitus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booling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ei ole juurdunud, tsitaatsõna esitus on asjakohane, </a:t>
            </a:r>
            <a:r>
              <a:rPr lang="et-EE" sz="2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booling</a:t>
            </a:r>
            <a:r>
              <a:rPr lang="et-EE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märgendatud harvaks.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58d7da3c8_0_26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endParaRPr/>
          </a:p>
        </p:txBody>
      </p:sp>
      <p:sp>
        <p:nvSpPr>
          <p:cNvPr id="193" name="Google Shape;193;g1f58d7da3c8_0_26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94" name="Google Shape;194;g1f58d7da3c8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93794" cy="529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be6467c28_0_0"/>
          <p:cNvSpPr txBox="1">
            <a:spLocks noGrp="1"/>
          </p:cNvSpPr>
          <p:nvPr>
            <p:ph type="title"/>
          </p:nvPr>
        </p:nvSpPr>
        <p:spPr>
          <a:xfrm>
            <a:off x="615282" y="407407"/>
            <a:ext cx="7900124" cy="796704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t-EE" dirty="0"/>
              <a:t>Rõhu nihkumine</a:t>
            </a:r>
            <a:endParaRPr dirty="0"/>
          </a:p>
        </p:txBody>
      </p:sp>
      <p:sp>
        <p:nvSpPr>
          <p:cNvPr id="200" name="Google Shape;200;g2cbe6467c28_0_0"/>
          <p:cNvSpPr txBox="1">
            <a:spLocks noGrp="1"/>
          </p:cNvSpPr>
          <p:nvPr>
            <p:ph type="body" idx="1"/>
          </p:nvPr>
        </p:nvSpPr>
        <p:spPr>
          <a:xfrm>
            <a:off x="683719" y="2125369"/>
            <a:ext cx="2631600" cy="37338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201" name="Google Shape;201;g2cbe6467c28_0_0"/>
          <p:cNvPicPr preferRelativeResize="0"/>
          <p:nvPr/>
        </p:nvPicPr>
        <p:blipFill rotWithShape="1">
          <a:blip r:embed="rId3">
            <a:alphaModFix/>
          </a:blip>
          <a:srcRect t="1107" r="1536"/>
          <a:stretch/>
        </p:blipFill>
        <p:spPr>
          <a:xfrm>
            <a:off x="628594" y="1267485"/>
            <a:ext cx="3807604" cy="5377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cbe6467c28_0_0"/>
          <p:cNvSpPr txBox="1"/>
          <p:nvPr/>
        </p:nvSpPr>
        <p:spPr>
          <a:xfrm>
            <a:off x="4572000" y="1204110"/>
            <a:ext cx="4199289" cy="58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ÕS 2018: </a:t>
            </a:r>
          </a:p>
          <a:p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buklet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bukletit </a:t>
            </a:r>
          </a:p>
          <a:p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Korpus ÜK 2023: </a:t>
            </a:r>
          </a:p>
          <a:p>
            <a:r>
              <a:rPr lang="et-EE" sz="32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buklet </a:t>
            </a:r>
            <a:r>
              <a:rPr lang="et-EE" sz="32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1119 </a:t>
            </a:r>
          </a:p>
          <a:p>
            <a:r>
              <a:rPr lang="et-EE" sz="32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buklett </a:t>
            </a:r>
            <a:r>
              <a:rPr lang="et-EE" sz="32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1018</a:t>
            </a:r>
          </a:p>
          <a:p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Nn </a:t>
            </a:r>
            <a:r>
              <a:rPr lang="et-EE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segaparadigma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peaks käänama      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buklet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bukletit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buklett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bukletti,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aga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tegelikus kasutuses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sageli    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buklet </a:t>
            </a:r>
            <a:r>
              <a:rPr lang="et-EE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t-EE" sz="32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bukletti</a:t>
            </a:r>
          </a:p>
          <a:p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58d7da3c8_0_42"/>
          <p:cNvSpPr txBox="1">
            <a:spLocks noGrp="1"/>
          </p:cNvSpPr>
          <p:nvPr>
            <p:ph type="title"/>
          </p:nvPr>
        </p:nvSpPr>
        <p:spPr>
          <a:xfrm>
            <a:off x="398307" y="398352"/>
            <a:ext cx="8464950" cy="114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ct val="101273"/>
            </a:pPr>
            <a:endParaRPr dirty="0"/>
          </a:p>
          <a:p>
            <a:pPr algn="ctr">
              <a:buSzPct val="101273"/>
            </a:pPr>
            <a:r>
              <a:rPr lang="et-EE" sz="4300" dirty="0"/>
              <a:t>Värskelt sõnastatud võõrsõnade 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mugandamise 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põhimõtteid (Paet 2023) </a:t>
            </a:r>
            <a:r>
              <a:rPr lang="et-EE" sz="43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-&gt; esildis </a:t>
            </a:r>
            <a:r>
              <a:rPr lang="et-EE" sz="43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KT-le</a:t>
            </a:r>
            <a:r>
              <a:rPr lang="et-EE" sz="43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(1)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</a:t>
            </a:r>
            <a:r>
              <a:rPr lang="et-EE" sz="4300" dirty="0"/>
              <a:t> </a:t>
            </a:r>
            <a:endParaRPr sz="4300" dirty="0"/>
          </a:p>
        </p:txBody>
      </p:sp>
      <p:sp>
        <p:nvSpPr>
          <p:cNvPr id="208" name="Google Shape;208;g1f58d7da3c8_0_42"/>
          <p:cNvSpPr txBox="1">
            <a:spLocks noGrp="1"/>
          </p:cNvSpPr>
          <p:nvPr>
            <p:ph type="body" idx="1"/>
          </p:nvPr>
        </p:nvSpPr>
        <p:spPr>
          <a:xfrm>
            <a:off x="334031" y="2172831"/>
            <a:ext cx="8529226" cy="449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19088">
              <a:lnSpc>
                <a:spcPct val="100000"/>
              </a:lnSpc>
              <a:spcBef>
                <a:spcPts val="0"/>
              </a:spcBef>
              <a:buSzPts val="3100"/>
              <a:buFont typeface="Times New Roman"/>
              <a:buChar char="•"/>
            </a:pP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Mugandamisel lähtutakse mh </a:t>
            </a:r>
            <a:r>
              <a:rPr lang="et-EE" sz="2700" b="1" dirty="0">
                <a:latin typeface="Times New Roman"/>
                <a:ea typeface="Times New Roman"/>
                <a:cs typeface="Times New Roman"/>
                <a:sym typeface="Times New Roman"/>
              </a:rPr>
              <a:t>häälduspärasuse põhimõttest ja traditsioonist.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088">
              <a:lnSpc>
                <a:spcPct val="100000"/>
              </a:lnSpc>
              <a:spcBef>
                <a:spcPts val="0"/>
              </a:spcBef>
              <a:buSzPts val="3100"/>
              <a:buFont typeface="Times New Roman"/>
              <a:buChar char="•"/>
            </a:pP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Normimisel aktsepteeritakse </a:t>
            </a:r>
            <a:r>
              <a:rPr lang="et-EE" sz="2700" b="1" dirty="0">
                <a:latin typeface="Times New Roman"/>
                <a:ea typeface="Times New Roman"/>
                <a:cs typeface="Times New Roman"/>
                <a:sym typeface="Times New Roman"/>
              </a:rPr>
              <a:t>nii lähte- kui ka vahenduskeel(t)</a:t>
            </a:r>
            <a:r>
              <a:rPr lang="et-EE" sz="27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t-EE" sz="2700" b="1" dirty="0">
                <a:latin typeface="Times New Roman"/>
                <a:ea typeface="Times New Roman"/>
                <a:cs typeface="Times New Roman"/>
                <a:sym typeface="Times New Roman"/>
              </a:rPr>
              <a:t> pärit rööpkujusid</a:t>
            </a: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. Võõrsõnade keelde tulekul on mitmekordne laenamine eri keelte kaudu eri aegadel loomulik, nt </a:t>
            </a:r>
            <a:r>
              <a:rPr lang="et-EE" sz="2700" i="1" dirty="0">
                <a:latin typeface="Times New Roman"/>
                <a:ea typeface="Times New Roman"/>
                <a:cs typeface="Times New Roman"/>
                <a:sym typeface="Times New Roman"/>
              </a:rPr>
              <a:t>aaria </a:t>
            </a: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700" i="1" dirty="0" err="1">
                <a:latin typeface="Times New Roman"/>
                <a:ea typeface="Times New Roman"/>
                <a:cs typeface="Times New Roman"/>
                <a:sym typeface="Times New Roman"/>
              </a:rPr>
              <a:t>aarja</a:t>
            </a: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088">
              <a:lnSpc>
                <a:spcPct val="100000"/>
              </a:lnSpc>
              <a:spcBef>
                <a:spcPts val="0"/>
              </a:spcBef>
              <a:buSzPts val="3100"/>
              <a:buFont typeface="Times New Roman"/>
              <a:buChar char="•"/>
            </a:pP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Normimisel arvestatakse ka selle </a:t>
            </a:r>
            <a:r>
              <a:rPr lang="et-EE" sz="2700" b="1" dirty="0">
                <a:latin typeface="Times New Roman"/>
                <a:ea typeface="Times New Roman"/>
                <a:cs typeface="Times New Roman"/>
                <a:sym typeface="Times New Roman"/>
              </a:rPr>
              <a:t>sagedust tegelikus keelekasutuses</a:t>
            </a: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t-EE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ÜKs</a:t>
            </a: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). Seejuures analüüsitakse ka allikaid ja tekstiliike, milles sõna esineb. Keelekorpuse põhjal on </a:t>
            </a:r>
            <a:r>
              <a:rPr lang="et-EE" sz="2700" b="1" dirty="0">
                <a:latin typeface="Times New Roman"/>
                <a:ea typeface="Times New Roman"/>
                <a:cs typeface="Times New Roman"/>
                <a:sym typeface="Times New Roman"/>
              </a:rPr>
              <a:t>rööpsete kirjakujude aktsepteerimise piirmäär üldjuhul 20% (kogukasutusest)</a:t>
            </a:r>
            <a:r>
              <a:rPr lang="et-EE" sz="2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70000"/>
              </a:lnSpc>
              <a:spcBef>
                <a:spcPts val="0"/>
              </a:spcBef>
              <a:buNone/>
            </a:pPr>
            <a:endParaRPr sz="25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58d7da3c8_0_37"/>
          <p:cNvSpPr txBox="1">
            <a:spLocks noGrp="1"/>
          </p:cNvSpPr>
          <p:nvPr>
            <p:ph type="title"/>
          </p:nvPr>
        </p:nvSpPr>
        <p:spPr>
          <a:xfrm>
            <a:off x="642796" y="552261"/>
            <a:ext cx="7924623" cy="129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ct val="101273"/>
            </a:pPr>
            <a:r>
              <a:rPr lang="et-EE" sz="4300" dirty="0"/>
              <a:t>Värskelt sõnastatud võõrsõnade 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mugandamise 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põhimõtteid (Paet 2023) </a:t>
            </a:r>
            <a:r>
              <a:rPr lang="et-EE" sz="43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-&gt; esildis </a:t>
            </a:r>
            <a:r>
              <a:rPr lang="et-EE" sz="43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KT-le</a:t>
            </a:r>
            <a:r>
              <a:rPr lang="et-EE" sz="43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(2)</a:t>
            </a:r>
            <a:r>
              <a:rPr lang="et-EE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et-EE" sz="4300" dirty="0"/>
              <a:t> </a:t>
            </a:r>
            <a:endParaRPr sz="4300" dirty="0"/>
          </a:p>
        </p:txBody>
      </p:sp>
      <p:sp>
        <p:nvSpPr>
          <p:cNvPr id="214" name="Google Shape;214;g1f58d7da3c8_0_37"/>
          <p:cNvSpPr txBox="1">
            <a:spLocks noGrp="1"/>
          </p:cNvSpPr>
          <p:nvPr>
            <p:ph type="body" idx="1"/>
          </p:nvPr>
        </p:nvSpPr>
        <p:spPr>
          <a:xfrm>
            <a:off x="298764" y="2109457"/>
            <a:ext cx="8555525" cy="456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14325">
              <a:lnSpc>
                <a:spcPct val="10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Normingukohaseks võib lugeda</a:t>
            </a:r>
            <a:r>
              <a:rPr lang="et-EE" sz="2250" b="1" dirty="0">
                <a:latin typeface="Times New Roman"/>
                <a:ea typeface="Times New Roman"/>
                <a:cs typeface="Times New Roman"/>
                <a:sym typeface="Times New Roman"/>
              </a:rPr>
              <a:t> eri muganemisastmetel kirjakujuvariante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, nt </a:t>
            </a:r>
            <a:r>
              <a:rPr lang="et-EE" sz="2250" i="1" dirty="0" err="1">
                <a:latin typeface="Times New Roman"/>
                <a:ea typeface="Times New Roman"/>
                <a:cs typeface="Times New Roman"/>
                <a:sym typeface="Times New Roman"/>
              </a:rPr>
              <a:t>kišš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tsitaatsõna 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quiche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kõrval.</a:t>
            </a:r>
            <a:endParaRPr sz="22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lnSpc>
                <a:spcPct val="10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Sõnadel, mille kirjakuju ja hääldus ei lange kokku, võidakse normingukohaseks pidada </a:t>
            </a:r>
            <a:r>
              <a:rPr lang="et-EE" sz="2250" b="1" dirty="0">
                <a:latin typeface="Times New Roman"/>
                <a:ea typeface="Times New Roman"/>
                <a:cs typeface="Times New Roman"/>
                <a:sym typeface="Times New Roman"/>
              </a:rPr>
              <a:t>häälduspäraseid rööpkujusid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, nt </a:t>
            </a:r>
            <a:r>
              <a:rPr lang="et-EE" sz="22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polügon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varasema 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polügoon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kõrval, </a:t>
            </a:r>
            <a:r>
              <a:rPr lang="et-EE" sz="2250" i="1" dirty="0" err="1">
                <a:latin typeface="Times New Roman"/>
                <a:ea typeface="Times New Roman"/>
                <a:cs typeface="Times New Roman"/>
                <a:sym typeface="Times New Roman"/>
              </a:rPr>
              <a:t>tsunaami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varasema 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tsunami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kõrval (heaks kiidetud </a:t>
            </a:r>
            <a:r>
              <a:rPr lang="et-EE" sz="2250" dirty="0" err="1">
                <a:latin typeface="Times New Roman"/>
                <a:ea typeface="Times New Roman"/>
                <a:cs typeface="Times New Roman"/>
                <a:sym typeface="Times New Roman"/>
              </a:rPr>
              <a:t>EKSi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 KT otsusega 2022).</a:t>
            </a:r>
            <a:endParaRPr sz="22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lnSpc>
                <a:spcPct val="10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Vanemate laenude kinnistunud kirjakujusid ei muudeta. Olulisem on sel juhul </a:t>
            </a:r>
            <a:r>
              <a:rPr lang="et-EE" sz="2250" b="1" dirty="0">
                <a:latin typeface="Times New Roman"/>
                <a:ea typeface="Times New Roman"/>
                <a:cs typeface="Times New Roman"/>
                <a:sym typeface="Times New Roman"/>
              </a:rPr>
              <a:t>traditsiooni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põhimõte, st kirjakuju ja hääldus ei pruugi alati kooskõlas olla (nt 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apelsin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250" i="1" dirty="0">
                <a:latin typeface="Times New Roman"/>
                <a:ea typeface="Times New Roman"/>
                <a:cs typeface="Times New Roman"/>
                <a:sym typeface="Times New Roman"/>
              </a:rPr>
              <a:t>mandariin 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häälduvad sageli ühtmoodi lühikese lõppsilbi täishäälikuga).</a:t>
            </a:r>
            <a:r>
              <a:rPr lang="et-EE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14325">
              <a:lnSpc>
                <a:spcPct val="10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Lähtutakse pms 1930. aastatel väljatöötatud põhimõtteist:</a:t>
            </a:r>
            <a:r>
              <a:rPr lang="et-EE" sz="2250" b="1" dirty="0">
                <a:latin typeface="Times New Roman"/>
                <a:ea typeface="Times New Roman"/>
                <a:cs typeface="Times New Roman"/>
                <a:sym typeface="Times New Roman"/>
              </a:rPr>
              <a:t> võõrsõnu kirjutatakse lähtekeele lihtsustatud häälduse alusel</a:t>
            </a:r>
            <a:r>
              <a:rPr lang="et-EE" sz="225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t-EE" sz="225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indent="-314325">
              <a:lnSpc>
                <a:spcPct val="10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endParaRPr sz="22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70000"/>
              </a:lnSpc>
              <a:spcBef>
                <a:spcPts val="0"/>
              </a:spcBef>
              <a:buNone/>
            </a:pPr>
            <a:endParaRPr sz="247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4b83ba816_0_0"/>
          <p:cNvSpPr txBox="1">
            <a:spLocks noGrp="1"/>
          </p:cNvSpPr>
          <p:nvPr>
            <p:ph type="title"/>
          </p:nvPr>
        </p:nvSpPr>
        <p:spPr>
          <a:xfrm>
            <a:off x="715223" y="706169"/>
            <a:ext cx="6391747" cy="78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ct val="100768"/>
            </a:pPr>
            <a:r>
              <a:rPr lang="et-E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Kokkuvõtteks</a:t>
            </a:r>
            <a:endParaRPr dirty="0"/>
          </a:p>
          <a:p>
            <a:pPr>
              <a:buSzPct val="100000"/>
            </a:pPr>
            <a:endParaRPr dirty="0"/>
          </a:p>
        </p:txBody>
      </p:sp>
      <p:sp>
        <p:nvSpPr>
          <p:cNvPr id="220" name="Google Shape;220;g294b83ba816_0_0"/>
          <p:cNvSpPr txBox="1">
            <a:spLocks noGrp="1"/>
          </p:cNvSpPr>
          <p:nvPr>
            <p:ph type="body" idx="1"/>
          </p:nvPr>
        </p:nvSpPr>
        <p:spPr>
          <a:xfrm>
            <a:off x="588474" y="1041149"/>
            <a:ext cx="8030425" cy="53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42900">
              <a:buSzPts val="36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Võõrsõnade kirjakujude üle otsustamist on mõnevõrra mõjutanud paradigmamuutus deskriptiivsuse poole</a:t>
            </a:r>
          </a:p>
          <a:p>
            <a:pPr indent="-342900">
              <a:buSzPts val="3600"/>
              <a:buFont typeface="Times New Roman"/>
              <a:buChar char="•"/>
            </a:pP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Kasutuspõhisus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 on </a:t>
            </a: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üks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kriteeriume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mitte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ainus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ega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fi-FI" b="1" dirty="0" err="1">
                <a:latin typeface="Times New Roman"/>
                <a:ea typeface="Times New Roman"/>
                <a:cs typeface="Times New Roman"/>
                <a:sym typeface="Times New Roman"/>
              </a:rPr>
              <a:t>peamine</a:t>
            </a:r>
            <a:r>
              <a:rPr lang="fi-FI" b="1"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  <a:p>
            <a:pPr indent="-342900">
              <a:buSzPts val="36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Uurimistöö paratamatult sõnakeskne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buSzPts val="36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Muganemisprotsessi keerukus ja mitmetahulisus 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buSzPts val="36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Loomulikud ja juhitud muutused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buSzPts val="36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Varasemast suurem kollektiivsus otsuste tegemisel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buSzPts val="3600"/>
              <a:buFont typeface="Times New Roman"/>
              <a:buChar char="•"/>
            </a:pPr>
            <a:r>
              <a:rPr lang="et-EE" b="1" dirty="0">
                <a:latin typeface="Times New Roman"/>
                <a:ea typeface="Times New Roman"/>
                <a:cs typeface="Times New Roman"/>
                <a:sym typeface="Times New Roman"/>
              </a:rPr>
              <a:t>Teaduspõhisus: KK-otsused põhinevad teadustulemustel, ent enne rakendamist läbivad filtri (normingud </a:t>
            </a:r>
            <a:r>
              <a:rPr lang="et-EE" b="1" dirty="0" err="1">
                <a:latin typeface="Times New Roman"/>
                <a:ea typeface="Times New Roman"/>
                <a:cs typeface="Times New Roman"/>
                <a:sym typeface="Times New Roman"/>
              </a:rPr>
              <a:t>ESi</a:t>
            </a:r>
            <a:r>
              <a:rPr lang="et-EE" b="1" dirty="0">
                <a:latin typeface="Times New Roman"/>
                <a:ea typeface="Times New Roman"/>
                <a:cs typeface="Times New Roman"/>
                <a:sym typeface="Times New Roman"/>
              </a:rPr>
              <a:t> KT)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buNone/>
            </a:pP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a636e279d_0_190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ctr">
              <a:buSzPct val="100000"/>
            </a:pPr>
            <a:br>
              <a:rPr lang="et-EE" dirty="0"/>
            </a:br>
            <a:r>
              <a:rPr lang="et-EE" sz="4900" dirty="0"/>
              <a:t>Millest juttu tuleb</a:t>
            </a:r>
            <a:br>
              <a:rPr lang="et-EE" dirty="0"/>
            </a:br>
            <a:endParaRPr dirty="0"/>
          </a:p>
        </p:txBody>
      </p:sp>
      <p:sp>
        <p:nvSpPr>
          <p:cNvPr id="113" name="Google Shape;113;g2ca636e279d_0_190"/>
          <p:cNvSpPr txBox="1">
            <a:spLocks noGrp="1"/>
          </p:cNvSpPr>
          <p:nvPr>
            <p:ph type="body" idx="1"/>
          </p:nvPr>
        </p:nvSpPr>
        <p:spPr>
          <a:xfrm>
            <a:off x="628649" y="2249585"/>
            <a:ext cx="7990249" cy="413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indent="-304800"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3900" dirty="0">
                <a:latin typeface="Times New Roman"/>
                <a:ea typeface="Times New Roman"/>
                <a:cs typeface="Times New Roman"/>
                <a:sym typeface="Times New Roman"/>
              </a:rPr>
              <a:t>taustast – mis olukorras me oleme ja mis on peamised probleemid</a:t>
            </a:r>
            <a:endParaRPr sz="3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spcBef>
                <a:spcPts val="450"/>
              </a:spcBef>
              <a:buSzPts val="3000"/>
              <a:buFont typeface="Times New Roman"/>
              <a:buChar char="•"/>
            </a:pPr>
            <a:r>
              <a:rPr lang="et-EE" sz="3900" dirty="0">
                <a:latin typeface="Times New Roman"/>
                <a:ea typeface="Times New Roman"/>
                <a:cs typeface="Times New Roman"/>
                <a:sym typeface="Times New Roman"/>
              </a:rPr>
              <a:t>senisest võõrsõnade normimise </a:t>
            </a:r>
            <a:r>
              <a:rPr lang="et-EE" sz="3900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praktikast</a:t>
            </a:r>
            <a:endParaRPr sz="3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spcBef>
                <a:spcPts val="450"/>
              </a:spcBef>
              <a:buSzPts val="3000"/>
              <a:buFont typeface="Times New Roman"/>
              <a:buChar char="•"/>
            </a:pPr>
            <a:r>
              <a:rPr lang="et-EE" sz="3900" dirty="0">
                <a:latin typeface="Times New Roman"/>
                <a:ea typeface="Times New Roman"/>
                <a:cs typeface="Times New Roman"/>
                <a:sym typeface="Times New Roman"/>
              </a:rPr>
              <a:t>kasutuspõhisest lähenemisest ja korpuse andmetest </a:t>
            </a:r>
            <a:endParaRPr sz="3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spcBef>
                <a:spcPts val="450"/>
              </a:spcBef>
              <a:buSzPts val="3000"/>
              <a:buFont typeface="Times New Roman"/>
              <a:buChar char="•"/>
            </a:pPr>
            <a:r>
              <a:rPr lang="et-EE" sz="3900" dirty="0">
                <a:latin typeface="Times New Roman"/>
                <a:ea typeface="Times New Roman"/>
                <a:cs typeface="Times New Roman"/>
                <a:sym typeface="Times New Roman"/>
              </a:rPr>
              <a:t>kasutusandmete ja mugandamisprintsiipide rakendamisest</a:t>
            </a:r>
            <a:endParaRPr sz="3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algn="just">
              <a:spcBef>
                <a:spcPts val="450"/>
              </a:spcBef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algn="just">
              <a:spcBef>
                <a:spcPts val="0"/>
              </a:spcBef>
              <a:buNone/>
            </a:pPr>
            <a:endParaRPr sz="187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809f6d7a5_1_15"/>
          <p:cNvSpPr txBox="1">
            <a:spLocks noGrp="1"/>
          </p:cNvSpPr>
          <p:nvPr>
            <p:ph type="title"/>
          </p:nvPr>
        </p:nvSpPr>
        <p:spPr>
          <a:xfrm>
            <a:off x="715224" y="380246"/>
            <a:ext cx="7469109" cy="71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r>
              <a:rPr lang="et-EE" dirty="0"/>
              <a:t>Viited</a:t>
            </a:r>
            <a:endParaRPr dirty="0"/>
          </a:p>
        </p:txBody>
      </p:sp>
      <p:sp>
        <p:nvSpPr>
          <p:cNvPr id="226" name="Google Shape;226;g2c809f6d7a5_1_15"/>
          <p:cNvSpPr txBox="1">
            <a:spLocks noGrp="1"/>
          </p:cNvSpPr>
          <p:nvPr>
            <p:ph type="body" idx="1"/>
          </p:nvPr>
        </p:nvSpPr>
        <p:spPr>
          <a:xfrm>
            <a:off x="470780" y="986828"/>
            <a:ext cx="8283921" cy="55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Barlow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Michael;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Kemmer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Suzanne (koost) 2000.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Based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Models of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Stanford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: CSLI Publications.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Bybee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Joan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2010.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Cognition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 Cambridge: Cambridge University Press.</a:t>
            </a:r>
            <a:r>
              <a:rPr lang="et-EE" sz="68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Erelt, Tiiu 2002. Eesti keelekorraldus. Tallinn: Eesti Keele Sihtasutus.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Hint, Mati 1978. Häälikutest sõnadeni. Emakeele häälikusüsteem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üldkeeleteaduslikul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taustal. Tallinn: Valgus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buSzPts val="275"/>
              <a:buNone/>
            </a:pP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Kilgarriff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Adam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Rychlý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Pavel;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Smr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Pavel;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Tugwell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David 2004. The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Sketch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Engine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 –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Proceedings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XI EURALEX International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Congress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Geoffrey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Williams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Sandra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Vessier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(toim).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Lorient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Université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de Bretagne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105–115.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buSzPts val="275"/>
              <a:buNone/>
            </a:pP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Klavan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Jane 2018. Kognitiivne keeleteadus arvude rägastikus. – Keel ja Kirjandus, 8–9, 697–712.</a:t>
            </a:r>
            <a:r>
              <a:rPr lang="et-EE" sz="68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90000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Koppel, Kristina; Kallas, Jelena 2022. Eesti keele ühendkorpuste sari 2013–2021: mahu­kaim eestikeelsete digitekstide kogu. – Eesti Rakenduslingvistika Ühingu aasta­raamat, 18, 207–228.</a:t>
            </a:r>
            <a:r>
              <a:rPr lang="et-EE" sz="68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Kristiansen, Tore 2021.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Destandardization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 – The Cambridge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Handbook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Standardization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(Cambridge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Handbooks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Linguistics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.)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Wendy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Ayres-Bennett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John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Bellamy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(toim).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Langemets, Margit; Koppel, Kristina; Kallas, Jelena; Tavast, Arvi 2021. Sõnastikukogust keeleportaaliks. – Keel ja Kirjandus, 8–9, 755–770.</a:t>
            </a:r>
            <a:r>
              <a:rPr lang="et-EE" sz="68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Paet, Tiina (2023).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Võõrainese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kinnistumine eesti keeles: keelekorralduslik ja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leksikograafiline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vaade. (Doktoritöö, Tartu Ülikool). Tartu: Tartu Ülikooli Kirjastus.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Paet, Tiina (2022). Võõrsõnade kuju normimise probleeme tänapäeva eesti keeles. Keel ja Kirjandus, 10, 923−947. DOI: </a:t>
            </a:r>
            <a:r>
              <a:rPr lang="et-EE" sz="68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10.54013/kk778a3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Siiner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Maarja; Brown, Kara Diane;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Koreinik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Kadri (toim) 2017.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Policy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Beyond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State. (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Policy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, 14.) </a:t>
            </a:r>
            <a:r>
              <a:rPr lang="et-EE" sz="6800" dirty="0" err="1">
                <a:latin typeface="Times New Roman"/>
                <a:ea typeface="Times New Roman"/>
                <a:cs typeface="Times New Roman"/>
                <a:sym typeface="Times New Roman"/>
              </a:rPr>
              <a:t>Cham</a:t>
            </a:r>
            <a:r>
              <a:rPr lang="et-EE" sz="6800" dirty="0">
                <a:latin typeface="Times New Roman"/>
                <a:ea typeface="Times New Roman"/>
                <a:cs typeface="Times New Roman"/>
                <a:sym typeface="Times New Roman"/>
              </a:rPr>
              <a:t>: Springer International Publishing.</a:t>
            </a:r>
            <a:r>
              <a:rPr lang="et-EE" sz="680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endParaRPr sz="6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75"/>
              <a:buNone/>
            </a:pPr>
            <a:endParaRPr sz="5513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3000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486d2616b_0_16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745850" cy="408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endParaRPr sz="2925" dirty="0"/>
          </a:p>
        </p:txBody>
      </p:sp>
      <p:sp>
        <p:nvSpPr>
          <p:cNvPr id="232" name="Google Shape;232;g29486d2616b_0_16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745850" cy="6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Pts val="450"/>
              <a:buNone/>
            </a:pPr>
            <a:r>
              <a:rPr lang="et-EE" sz="17600" dirty="0">
                <a:latin typeface="Times New Roman"/>
                <a:ea typeface="Times New Roman"/>
                <a:cs typeface="Times New Roman"/>
                <a:sym typeface="Times New Roman"/>
              </a:rPr>
              <a:t>Tänan! </a:t>
            </a:r>
            <a:endParaRPr sz="17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46153"/>
              <a:buNone/>
            </a:pPr>
            <a:endParaRPr sz="292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60079" y="289712"/>
            <a:ext cx="7508346" cy="86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ctr">
              <a:buSzPct val="100000"/>
            </a:pPr>
            <a:br>
              <a:rPr lang="et-EE" dirty="0"/>
            </a:br>
            <a:r>
              <a:rPr lang="et-EE" sz="4900" dirty="0"/>
              <a:t>Taust:</a:t>
            </a:r>
            <a:r>
              <a:rPr lang="et-EE" sz="4900" baseline="30000" dirty="0"/>
              <a:t> </a:t>
            </a:r>
            <a:r>
              <a:rPr lang="et-EE" sz="4900" dirty="0"/>
              <a:t>normimisest (1)</a:t>
            </a:r>
            <a:br>
              <a:rPr lang="et-EE" dirty="0"/>
            </a:br>
            <a:endParaRPr dirty="0"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280657" y="1158844"/>
            <a:ext cx="8609846" cy="521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03690">
              <a:lnSpc>
                <a:spcPct val="80000"/>
              </a:lnSpc>
              <a:spcBef>
                <a:spcPts val="450"/>
              </a:spcBef>
              <a:buSzPts val="2777"/>
              <a:buFont typeface="Times New Roman"/>
              <a:buChar char="•"/>
            </a:pP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Kirjakeele normi defineerivad KS ja VV määrus:</a:t>
            </a:r>
            <a:endParaRPr sz="2600"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8453">
              <a:lnSpc>
                <a:spcPct val="80000"/>
              </a:lnSpc>
              <a:spcBef>
                <a:spcPts val="450"/>
              </a:spcBef>
              <a:buSzPts val="2877"/>
              <a:buFont typeface="Times New Roman"/>
              <a:buChar char="•"/>
            </a:pP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KS § 4 lõige 2: „[---] 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õigekirjutuslike, grammatiliste ja sõnavaraliste normingute ja soovituste süsteem</a:t>
            </a: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„Eesti kirjakeele normi rakendamise kord” (§ 2 lõige 1): 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kirjakeele norm(</a:t>
            </a:r>
            <a:r>
              <a:rPr lang="et-EE" sz="2600" b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on määratud muu hulgas EKI </a:t>
            </a:r>
            <a:r>
              <a:rPr lang="et-EE" sz="2600" b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uusima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õigekeelsussõnaraamatu ja </a:t>
            </a:r>
            <a:r>
              <a:rPr lang="et-EE" sz="2600" b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ESi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KT otsuste ning keeletoimkonnas heaks kiidetud ortograafiareeglistikuga.</a:t>
            </a:r>
            <a:endParaRPr sz="2600" b="1"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8453">
              <a:lnSpc>
                <a:spcPct val="80000"/>
              </a:lnSpc>
              <a:spcBef>
                <a:spcPts val="450"/>
              </a:spcBef>
              <a:buSzPts val="2877"/>
              <a:buFont typeface="Times New Roman"/>
              <a:buChar char="•"/>
            </a:pP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 osa keelest on normitav: 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ortograafia ja morfoloogia</a:t>
            </a: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8453">
              <a:lnSpc>
                <a:spcPct val="80000"/>
              </a:lnSpc>
              <a:spcBef>
                <a:spcPts val="450"/>
              </a:spcBef>
              <a:buSzPts val="2877"/>
              <a:buFont typeface="Times New Roman"/>
              <a:buChar char="•"/>
            </a:pP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normimine </a:t>
            </a: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defineeritav kui õigekeelsusallikates </a:t>
            </a:r>
            <a:r>
              <a:rPr lang="et-EE" sz="2600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fikseeritud keelenorm</a:t>
            </a:r>
            <a:r>
              <a:rPr lang="et-EE" sz="26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t-EE" sz="2600" dirty="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sõnakuju (esmasel) kirjapanekul tuleb otsustada sõna (mugandatud) kirjakuju üle</a:t>
            </a:r>
            <a:endParaRPr sz="2600"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8453">
              <a:lnSpc>
                <a:spcPct val="80000"/>
              </a:lnSpc>
              <a:spcBef>
                <a:spcPts val="450"/>
              </a:spcBef>
              <a:buSzPts val="2877"/>
              <a:buFont typeface="Times New Roman"/>
              <a:buChar char="•"/>
            </a:pPr>
            <a:r>
              <a:rPr lang="et-EE" sz="2600" b="1" dirty="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dilemma</a:t>
            </a:r>
            <a:r>
              <a:rPr lang="et-EE" sz="2600" dirty="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ajalooliselt on keele normimise (standardimise) eesmärk üldjuhul olnud (keele) (kirjaliku) vormi minimaalne varieerumine  </a:t>
            </a:r>
            <a:r>
              <a:rPr lang="et-EE" sz="2600" dirty="0" err="1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Haugen</a:t>
            </a:r>
            <a:r>
              <a:rPr lang="et-EE" sz="2600" dirty="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1966), ent teisalt..</a:t>
            </a:r>
            <a:endParaRPr sz="2600" dirty="0">
              <a:solidFill>
                <a:srgbClr val="44474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80000"/>
              </a:lnSpc>
              <a:spcBef>
                <a:spcPts val="450"/>
              </a:spcBef>
              <a:buSzPts val="770"/>
              <a:buNone/>
            </a:pPr>
            <a:endParaRPr sz="2400"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80000"/>
              </a:lnSpc>
              <a:spcBef>
                <a:spcPts val="450"/>
              </a:spcBef>
              <a:buSzPts val="770"/>
              <a:buNone/>
            </a:pPr>
            <a:endParaRPr sz="169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a636e279d_0_205"/>
          <p:cNvSpPr txBox="1">
            <a:spLocks noGrp="1"/>
          </p:cNvSpPr>
          <p:nvPr>
            <p:ph type="title"/>
          </p:nvPr>
        </p:nvSpPr>
        <p:spPr>
          <a:xfrm>
            <a:off x="697117" y="525102"/>
            <a:ext cx="7677478" cy="70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ct val="100263"/>
            </a:pPr>
            <a:r>
              <a:rPr lang="et-EE" dirty="0"/>
              <a:t>Taust: normimisest (2)  </a:t>
            </a:r>
            <a:endParaRPr dirty="0"/>
          </a:p>
        </p:txBody>
      </p:sp>
      <p:sp>
        <p:nvSpPr>
          <p:cNvPr id="125" name="Google Shape;125;g2ca636e279d_0_205"/>
          <p:cNvSpPr txBox="1">
            <a:spLocks noGrp="1"/>
          </p:cNvSpPr>
          <p:nvPr>
            <p:ph type="body" idx="1"/>
          </p:nvPr>
        </p:nvSpPr>
        <p:spPr>
          <a:xfrm>
            <a:off x="307817" y="1294646"/>
            <a:ext cx="8591739" cy="516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elavas keeles tekib variante juurde ortograafias, grammatikas, häälduses jm; normingud ei ole sageli keelekasutusest rööpvorme kaotanud 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mida kunagi oli vaja ühtlustada, saab kirjakeele praeguses arengujärgus ümber hinnata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muganemisprotsessis 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vastandlikud 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tendentsid – </a:t>
            </a:r>
            <a:r>
              <a:rPr lang="et-EE" sz="2600" b="1" dirty="0">
                <a:latin typeface="Times New Roman"/>
                <a:ea typeface="Times New Roman"/>
                <a:cs typeface="Times New Roman"/>
                <a:sym typeface="Times New Roman"/>
              </a:rPr>
              <a:t>muutumine 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600" b="1" dirty="0">
                <a:latin typeface="Times New Roman"/>
                <a:ea typeface="Times New Roman"/>
                <a:cs typeface="Times New Roman"/>
                <a:sym typeface="Times New Roman"/>
              </a:rPr>
              <a:t>stabiilsussoov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, nt </a:t>
            </a:r>
            <a:r>
              <a:rPr lang="et-EE" sz="2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pensjon</a:t>
            </a:r>
            <a:r>
              <a:rPr lang="et-EE" sz="26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ja </a:t>
            </a:r>
            <a:r>
              <a:rPr lang="et-EE" sz="2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pansjon</a:t>
            </a:r>
            <a:r>
              <a:rPr lang="et-EE" sz="26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rööpvormidena (ÕS 1999): vanemate laenude kirjakuju muutmine keeruline ja tekitab segadust ning vastuseisu, tajutakse ohuna keelele (Thomas 1991)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b="1" dirty="0">
                <a:latin typeface="Times New Roman"/>
                <a:ea typeface="Times New Roman"/>
                <a:cs typeface="Times New Roman"/>
                <a:sym typeface="Times New Roman"/>
              </a:rPr>
              <a:t>keskseid küsimusi eesti keelekorralduses (KK): 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võõrsõna ja omasõna vahekord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kas toetuda mugandamisel lähte- või vahenduskeele kujule (Raiet 1966; Paet 2023)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4325">
              <a:lnSpc>
                <a:spcPct val="80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millist kirjakuju pidada normingukohaseks ja kuidas esitada rööpseid kirjakujusid </a:t>
            </a:r>
            <a:r>
              <a:rPr lang="et-EE" sz="2600" dirty="0" err="1">
                <a:latin typeface="Times New Roman"/>
                <a:ea typeface="Times New Roman"/>
                <a:cs typeface="Times New Roman"/>
                <a:sym typeface="Times New Roman"/>
              </a:rPr>
              <a:t>ÜSis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 ja ÕSis?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67f123d0_0_0"/>
          <p:cNvSpPr txBox="1">
            <a:spLocks noGrp="1"/>
          </p:cNvSpPr>
          <p:nvPr>
            <p:ph type="title"/>
          </p:nvPr>
        </p:nvSpPr>
        <p:spPr>
          <a:xfrm>
            <a:off x="561315" y="235391"/>
            <a:ext cx="7831247" cy="169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ctr">
              <a:buSzPct val="101538"/>
            </a:pPr>
            <a:br>
              <a:rPr lang="et-EE" dirty="0"/>
            </a:br>
            <a:r>
              <a:rPr lang="et-EE" sz="4900" dirty="0"/>
              <a:t>Kas ja mis on uu(ema)t </a:t>
            </a:r>
            <a:endParaRPr sz="4900" dirty="0"/>
          </a:p>
          <a:p>
            <a:pPr algn="ctr">
              <a:buSzPct val="101538"/>
            </a:pPr>
            <a:r>
              <a:rPr lang="et-EE" sz="4900" dirty="0"/>
              <a:t>võõrsõnade kirjakujudega tegelemisel</a:t>
            </a:r>
            <a:br>
              <a:rPr lang="et-EE" dirty="0"/>
            </a:br>
            <a:endParaRPr dirty="0"/>
          </a:p>
        </p:txBody>
      </p:sp>
      <p:sp>
        <p:nvSpPr>
          <p:cNvPr id="131" name="Google Shape;131;g1f567f123d0_0_0"/>
          <p:cNvSpPr txBox="1">
            <a:spLocks noGrp="1"/>
          </p:cNvSpPr>
          <p:nvPr>
            <p:ph type="body" idx="1"/>
          </p:nvPr>
        </p:nvSpPr>
        <p:spPr>
          <a:xfrm>
            <a:off x="117695" y="1928389"/>
            <a:ext cx="8772808" cy="469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400" b="1" dirty="0">
                <a:latin typeface="Times New Roman"/>
                <a:ea typeface="Times New Roman"/>
                <a:cs typeface="Times New Roman"/>
                <a:sym typeface="Times New Roman"/>
              </a:rPr>
              <a:t>vajadus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alates 2019: </a:t>
            </a:r>
            <a:r>
              <a:rPr lang="et-EE" sz="2400" dirty="0" err="1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ÜSi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ja ÕS 2025 toimetamisel </a:t>
            </a:r>
            <a:r>
              <a:rPr lang="et-EE" sz="2400" b="1" dirty="0">
                <a:latin typeface="Times New Roman"/>
                <a:ea typeface="Times New Roman"/>
                <a:cs typeface="Times New Roman"/>
                <a:sym typeface="Times New Roman"/>
              </a:rPr>
              <a:t>deskriptiivse ja </a:t>
            </a:r>
            <a:r>
              <a:rPr lang="et-EE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preskriptiivse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materjali kombineerimine </a:t>
            </a:r>
            <a:r>
              <a:rPr lang="et-EE" sz="2000" dirty="0">
                <a:latin typeface="Times New Roman"/>
                <a:ea typeface="Times New Roman"/>
                <a:cs typeface="Times New Roman"/>
                <a:sym typeface="Times New Roman"/>
              </a:rPr>
              <a:t>(EKSS + ÕS 2018 + VSL)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muutused </a:t>
            </a:r>
            <a:r>
              <a:rPr lang="et-EE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KK-s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KK põhimõtete uuendamine-sõnastamine (teadusprojektid, väitekirjad)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keele suurem varieerumine; standardite 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laienemine 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(Kristiansen); 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destandardiseerimine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pööre suurema kasutuspõhisuse 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poole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 mõjutab kirjakujude üle otsustamist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muutused 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leksikograafilises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 töös: digitehnoloogiad, keelekorpused (Langemets jt)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muutunud keelekontaktide iseloom ja kontekst: </a:t>
            </a:r>
            <a:r>
              <a:rPr lang="et-EE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meediastumine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ja </a:t>
            </a:r>
            <a:r>
              <a:rPr lang="et-EE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ingliskeelestumine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t-EE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Siiner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, Brown)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uued rööpkujud: veebimeedia mõju kirjakeele normingutele (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Bellamy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 2021)</a:t>
            </a:r>
            <a:endParaRPr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kriitiline foon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70000"/>
              </a:lnSpc>
              <a:spcBef>
                <a:spcPts val="450"/>
              </a:spcBef>
              <a:buSzPts val="605"/>
              <a:buNone/>
            </a:pPr>
            <a:endParaRPr sz="153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567f123d0_0_33"/>
          <p:cNvSpPr txBox="1">
            <a:spLocks noGrp="1"/>
          </p:cNvSpPr>
          <p:nvPr>
            <p:ph type="title"/>
          </p:nvPr>
        </p:nvSpPr>
        <p:spPr>
          <a:xfrm>
            <a:off x="878186" y="615636"/>
            <a:ext cx="7637127" cy="1337608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990"/>
            </a:pPr>
            <a:r>
              <a:rPr lang="et-EE" dirty="0"/>
              <a:t>Kas ja kuidas on varem </a:t>
            </a:r>
            <a:endParaRPr dirty="0"/>
          </a:p>
          <a:p>
            <a:pPr algn="ctr">
              <a:buSzPts val="990"/>
            </a:pPr>
            <a:r>
              <a:rPr lang="et-EE" dirty="0"/>
              <a:t>võõrsõnade kirjakujudega tegeletud (1)</a:t>
            </a:r>
            <a:endParaRPr dirty="0"/>
          </a:p>
        </p:txBody>
      </p:sp>
      <p:sp>
        <p:nvSpPr>
          <p:cNvPr id="137" name="Google Shape;137;g1f567f123d0_0_33"/>
          <p:cNvSpPr txBox="1">
            <a:spLocks noGrp="1"/>
          </p:cNvSpPr>
          <p:nvPr>
            <p:ph type="body" idx="1"/>
          </p:nvPr>
        </p:nvSpPr>
        <p:spPr>
          <a:xfrm>
            <a:off x="236680" y="2136619"/>
            <a:ext cx="8671929" cy="386402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14325">
              <a:spcBef>
                <a:spcPts val="450"/>
              </a:spcBef>
              <a:buSzPts val="3000"/>
              <a:buFont typeface="Times New Roman"/>
              <a:buChar char="•"/>
            </a:pP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ÕS esitanud võõrsõnu üksnes valikuliselt, seega on saanud ametlikult </a:t>
            </a:r>
            <a:r>
              <a:rPr lang="et-EE" sz="2400" b="1" dirty="0">
                <a:latin typeface="Times New Roman"/>
                <a:ea typeface="Times New Roman"/>
                <a:cs typeface="Times New Roman"/>
                <a:sym typeface="Times New Roman"/>
              </a:rPr>
              <a:t>normingukohasteks 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pidada seni </a:t>
            </a:r>
            <a:r>
              <a:rPr lang="et-EE" sz="2400" b="1" dirty="0">
                <a:latin typeface="Times New Roman"/>
                <a:ea typeface="Times New Roman"/>
                <a:cs typeface="Times New Roman"/>
                <a:sym typeface="Times New Roman"/>
              </a:rPr>
              <a:t>üksnes osa võõrsõnade ortograafiat ja morfoloogiat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(ÕSid), </a:t>
            </a:r>
            <a:r>
              <a:rPr lang="et-EE" sz="24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mugandamispõhimõtteid varasemas KK-teoorias märkimisväärselt ei leidu</a:t>
            </a:r>
            <a:endParaRPr sz="2400" dirty="0">
              <a:solidFill>
                <a:srgbClr val="1F1F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rööpsused senistes normingutes: võrdseid rööpvorme on ÕS 2018s </a:t>
            </a:r>
            <a:r>
              <a:rPr lang="et-EE" sz="2400" b="1" dirty="0">
                <a:latin typeface="Times New Roman"/>
                <a:ea typeface="Times New Roman"/>
                <a:cs typeface="Times New Roman"/>
                <a:sym typeface="Times New Roman"/>
              </a:rPr>
              <a:t>573 artiklis 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+ eri artiklites esitatud (Paet 2022)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kirjakuju varieerumist on peetud aktsepteeritavaks nt:</a:t>
            </a:r>
            <a:r>
              <a:rPr lang="et-EE" sz="2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absoluteerima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absolutiseerima,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amok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amokk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arbiter ~ arbiiter, bekaar ~ bekarr,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bistro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bistroo,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grafiito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grafiti,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hartšo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hartšoo, interreegnum ~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interregnum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kebab ~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kebaab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kontiinum ~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kontinuum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kurkum ~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kurkuma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manees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maneež,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padespaan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padespann, preluudium ~ prelüüd,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pütaagorlane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pütagoorlane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taro</a:t>
            </a:r>
            <a:r>
              <a:rPr lang="et-EE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~ tarokk, visavii ~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vis</a:t>
            </a:r>
            <a:r>
              <a:rPr lang="et-EE" sz="24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t-EE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à-vis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indent="0" algn="just">
              <a:spcBef>
                <a:spcPts val="450"/>
              </a:spcBef>
              <a:buNone/>
            </a:pPr>
            <a:endParaRPr sz="21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58d7da3c8_0_32"/>
          <p:cNvSpPr txBox="1">
            <a:spLocks noGrp="1"/>
          </p:cNvSpPr>
          <p:nvPr>
            <p:ph type="title"/>
          </p:nvPr>
        </p:nvSpPr>
        <p:spPr>
          <a:xfrm>
            <a:off x="898163" y="181069"/>
            <a:ext cx="7431025" cy="17721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990"/>
            </a:pPr>
            <a:r>
              <a:rPr lang="et-EE" dirty="0"/>
              <a:t>Kas ja kuidas on varem </a:t>
            </a:r>
            <a:endParaRPr dirty="0"/>
          </a:p>
          <a:p>
            <a:pPr algn="ctr">
              <a:buSzPts val="990"/>
            </a:pPr>
            <a:r>
              <a:rPr lang="et-EE" dirty="0"/>
              <a:t>võõrsõnade kirjakujudega tegeletud (2)</a:t>
            </a:r>
            <a:endParaRPr dirty="0"/>
          </a:p>
        </p:txBody>
      </p:sp>
      <p:sp>
        <p:nvSpPr>
          <p:cNvPr id="143" name="Google Shape;143;g1f58d7da3c8_0_32"/>
          <p:cNvSpPr txBox="1">
            <a:spLocks noGrp="1"/>
          </p:cNvSpPr>
          <p:nvPr>
            <p:ph type="body" idx="1"/>
          </p:nvPr>
        </p:nvSpPr>
        <p:spPr>
          <a:xfrm>
            <a:off x="217283" y="1953244"/>
            <a:ext cx="8700380" cy="4646732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500" dirty="0" err="1">
                <a:latin typeface="Times New Roman"/>
                <a:ea typeface="Times New Roman"/>
                <a:cs typeface="Times New Roman"/>
                <a:sym typeface="Times New Roman"/>
              </a:rPr>
              <a:t>ESi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500" dirty="0" err="1">
                <a:latin typeface="Times New Roman"/>
                <a:ea typeface="Times New Roman"/>
                <a:cs typeface="Times New Roman"/>
                <a:sym typeface="Times New Roman"/>
              </a:rPr>
              <a:t>KTs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 üksiksõnad: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sümptoom ~ sümptom, oktaav ~ oktav, ofset ja bakšiš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 (1972),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magistrant ~ magistrant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(1994),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kebab ~ </a:t>
            </a:r>
            <a:r>
              <a:rPr lang="et-EE" sz="25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kebaab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, sahib ~ </a:t>
            </a:r>
            <a:r>
              <a:rPr lang="et-EE" sz="2500" i="1" dirty="0" err="1">
                <a:latin typeface="Times New Roman"/>
                <a:ea typeface="Times New Roman"/>
                <a:cs typeface="Times New Roman"/>
                <a:sym typeface="Times New Roman"/>
              </a:rPr>
              <a:t>sahiib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(2009), </a:t>
            </a:r>
            <a:r>
              <a:rPr lang="et-EE" sz="2500" i="1" dirty="0" err="1">
                <a:latin typeface="Times New Roman"/>
                <a:ea typeface="Times New Roman"/>
                <a:cs typeface="Times New Roman"/>
                <a:sym typeface="Times New Roman"/>
              </a:rPr>
              <a:t>buffet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(2010),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ekläär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~ </a:t>
            </a:r>
            <a:r>
              <a:rPr lang="et-EE" sz="2500" i="1" dirty="0" err="1">
                <a:latin typeface="Times New Roman"/>
                <a:ea typeface="Times New Roman"/>
                <a:cs typeface="Times New Roman"/>
                <a:sym typeface="Times New Roman"/>
              </a:rPr>
              <a:t>ekleer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, satään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~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satiin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(2012); sünteeskiudude nimetused, mille lõpus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pikkus tollal kõikus (nt </a:t>
            </a:r>
            <a:r>
              <a:rPr lang="et-EE" sz="2500" i="1" dirty="0">
                <a:latin typeface="Times New Roman"/>
                <a:ea typeface="Times New Roman"/>
                <a:cs typeface="Times New Roman"/>
                <a:sym typeface="Times New Roman"/>
              </a:rPr>
              <a:t>kapron 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pro </a:t>
            </a:r>
            <a:r>
              <a:rPr lang="et-EE" sz="25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kaproon</a:t>
            </a: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) (1972?) 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+ araabia (2009), jaapani (2008), võõrsõnade kirjapildi ja häälduse erinevuse kohta (2022)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seega: ÕSi toimetajatel/keelekorraldajatel on olnud suhteliselt suur vabadus (alates ÕS 1999st)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potentsiaalsetest normingumuutustest: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Hint: „Iga norm on kunagi olnud viga ning iga sagedasti korduma hakkav viga võib saada normiks.”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04800">
              <a:lnSpc>
                <a:spcPct val="70000"/>
              </a:lnSpc>
              <a:spcBef>
                <a:spcPts val="450"/>
              </a:spcBef>
              <a:buSzPts val="2800"/>
              <a:buFont typeface="Times New Roman"/>
              <a:buChar char="•"/>
            </a:pPr>
            <a:r>
              <a:rPr lang="et-EE" sz="2500" dirty="0">
                <a:latin typeface="Times New Roman"/>
                <a:ea typeface="Times New Roman"/>
                <a:cs typeface="Times New Roman"/>
                <a:sym typeface="Times New Roman"/>
              </a:rPr>
              <a:t>Erelt: “Iga uus ÕS arvestab neist [rõhu]nihkeist jälle midagi norminguks, sest see on laenude kohanemise loomulik käik.”</a:t>
            </a:r>
            <a:endParaRPr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58d7da3c8_0_7"/>
          <p:cNvSpPr txBox="1">
            <a:spLocks noGrp="1"/>
          </p:cNvSpPr>
          <p:nvPr>
            <p:ph type="title"/>
          </p:nvPr>
        </p:nvSpPr>
        <p:spPr>
          <a:xfrm>
            <a:off x="516048" y="162963"/>
            <a:ext cx="7043596" cy="71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3960"/>
            </a:pPr>
            <a:r>
              <a:rPr lang="et-EE" sz="3600" dirty="0"/>
              <a:t>Rööpsete kirjakujude esitusviis</a:t>
            </a:r>
            <a:endParaRPr sz="3600" dirty="0"/>
          </a:p>
        </p:txBody>
      </p:sp>
      <p:pic>
        <p:nvPicPr>
          <p:cNvPr id="149" name="Google Shape;149;g1f58d7da3c8_0_7" descr="A table with text and imag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7801"/>
          <a:stretch/>
        </p:blipFill>
        <p:spPr>
          <a:xfrm>
            <a:off x="362139" y="878187"/>
            <a:ext cx="4019738" cy="59485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CB164F21-4EC9-0BCA-BA7B-2FD9B22B42EC}"/>
              </a:ext>
            </a:extLst>
          </p:cNvPr>
          <p:cNvGraphicFramePr>
            <a:graphicFrameLocks noGrp="1"/>
          </p:cNvGraphicFramePr>
          <p:nvPr/>
        </p:nvGraphicFramePr>
        <p:xfrm>
          <a:off x="4553892" y="878187"/>
          <a:ext cx="3376944" cy="5884752"/>
        </p:xfrm>
        <a:graphic>
          <a:graphicData uri="http://schemas.openxmlformats.org/drawingml/2006/table">
            <a:tbl>
              <a:tblPr firstRow="1" bandRow="1">
                <a:tableStyleId>{3C13DBB9-D96E-40A8-B382-C05C5887C610}</a:tableStyleId>
              </a:tblPr>
              <a:tblGrid>
                <a:gridCol w="3376944">
                  <a:extLst>
                    <a:ext uri="{9D8B030D-6E8A-4147-A177-3AD203B41FA5}">
                      <a16:colId xmlns:a16="http://schemas.microsoft.com/office/drawing/2014/main" val="2517763523"/>
                    </a:ext>
                  </a:extLst>
                </a:gridCol>
              </a:tblGrid>
              <a:tr h="821030">
                <a:tc>
                  <a:txBody>
                    <a:bodyPr/>
                    <a:lstStyle/>
                    <a:p>
                      <a:r>
                        <a:rPr lang="et-E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ÜS / (?ÕS 2025) esitusviis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44309"/>
                  </a:ext>
                </a:extLst>
              </a:tr>
              <a:tr h="821030">
                <a:tc>
                  <a:txBody>
                    <a:bodyPr/>
                    <a:lstStyle/>
                    <a:p>
                      <a:r>
                        <a:rPr lang="et-EE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kebaab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sünonüüm </a:t>
                      </a:r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kebab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ÕSi 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014266"/>
                  </a:ext>
                </a:extLst>
              </a:tr>
              <a:tr h="821030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vanilje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sünonüüm </a:t>
                      </a:r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vanill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ÕS 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72393"/>
                  </a:ext>
                </a:extLst>
              </a:tr>
              <a:tr h="821030">
                <a:tc>
                  <a:txBody>
                    <a:bodyPr/>
                    <a:lstStyle/>
                    <a:p>
                      <a:r>
                        <a:rPr lang="et-EE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sünonüümid </a:t>
                      </a:r>
                      <a:r>
                        <a:rPr lang="et-EE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</a:t>
                      </a:r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-muusika, rokk, rokkmuusika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61116"/>
                  </a:ext>
                </a:extLst>
              </a:tr>
              <a:tr h="958572">
                <a:tc>
                  <a:txBody>
                    <a:bodyPr/>
                    <a:lstStyle/>
                    <a:p>
                      <a:r>
                        <a:rPr lang="et-EE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indikeerima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sünonüümid </a:t>
                      </a:r>
                      <a:r>
                        <a:rPr lang="et-EE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inditseerima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HARV, </a:t>
                      </a:r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aimu andma 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ÕS 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06918"/>
                  </a:ext>
                </a:extLst>
              </a:tr>
              <a:tr h="821030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hospidal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sünonüümid </a:t>
                      </a:r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hospital, laatsaret, haigla…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61636"/>
                  </a:ext>
                </a:extLst>
              </a:tr>
              <a:tr h="821030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guanako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sünonüüm </a:t>
                      </a:r>
                      <a:r>
                        <a:rPr lang="et-EE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guanaako</a:t>
                      </a:r>
                      <a:r>
                        <a:rPr lang="et-EE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ÕSi 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824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751438" y="669956"/>
            <a:ext cx="7763912" cy="114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t-EE" dirty="0"/>
              <a:t>Kasutuspõhisusest ja korpuse andmetest </a:t>
            </a:r>
            <a:endParaRPr dirty="0"/>
          </a:p>
        </p:txBody>
      </p:sp>
      <p:sp>
        <p:nvSpPr>
          <p:cNvPr id="155" name="Google Shape;155;p14"/>
          <p:cNvSpPr txBox="1">
            <a:spLocks noGrp="1"/>
          </p:cNvSpPr>
          <p:nvPr>
            <p:ph type="body" idx="1"/>
          </p:nvPr>
        </p:nvSpPr>
        <p:spPr>
          <a:xfrm>
            <a:off x="452672" y="2136618"/>
            <a:ext cx="8062678" cy="420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514350" indent="-176237">
              <a:spcBef>
                <a:spcPts val="0"/>
              </a:spcBef>
              <a:buSzPts val="295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uurimisobjekt tegelik keelekasutus (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Barlow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Kemmer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Bybee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176237">
              <a:spcBef>
                <a:spcPts val="0"/>
              </a:spcBef>
              <a:buSzPts val="295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kasutusandmed kontrollitavad (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Klavan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176237">
              <a:spcBef>
                <a:spcPts val="0"/>
              </a:spcBef>
              <a:buSzPts val="295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keskne seisukoht: keele struktuur sünnib keelekasutuses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176237">
              <a:spcBef>
                <a:spcPts val="0"/>
              </a:spcBef>
              <a:buSzPts val="295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keelemuutused toimuvad keelekasutuses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176237">
              <a:spcBef>
                <a:spcPts val="0"/>
              </a:spcBef>
              <a:buSzPts val="295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2000. aastatest suurenenud tegeliku keelekasutuse arvestamine eesti 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KK-s</a:t>
            </a: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, võimaluste piires arvestatud alati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176237">
              <a:spcBef>
                <a:spcPts val="0"/>
              </a:spcBef>
              <a:buSzPts val="2950"/>
              <a:buFont typeface="Times New Roman"/>
              <a:buChar char="•"/>
            </a:pPr>
            <a:r>
              <a:rPr lang="et-EE" dirty="0">
                <a:latin typeface="Times New Roman"/>
                <a:ea typeface="Times New Roman"/>
                <a:cs typeface="Times New Roman"/>
                <a:sym typeface="Times New Roman"/>
              </a:rPr>
              <a:t>2020. aastatest muutunud andmete tõlgendamine eesti </a:t>
            </a:r>
            <a:r>
              <a:rPr lang="et-EE" dirty="0" err="1">
                <a:latin typeface="Times New Roman"/>
                <a:ea typeface="Times New Roman"/>
                <a:cs typeface="Times New Roman"/>
                <a:sym typeface="Times New Roman"/>
              </a:rPr>
              <a:t>KK-s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indent="-38100">
              <a:buSzPts val="2800"/>
              <a:buNone/>
            </a:pPr>
            <a:endParaRPr sz="2475" dirty="0"/>
          </a:p>
          <a:p>
            <a:pPr marL="171450" indent="-38100">
              <a:buSzPts val="2800"/>
              <a:buNone/>
            </a:pPr>
            <a:endParaRPr sz="24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1793</Words>
  <Application>Microsoft Office PowerPoint</Application>
  <PresentationFormat>Ekraaniseanss (4:3)</PresentationFormat>
  <Paragraphs>137</Paragraphs>
  <Slides>21</Slides>
  <Notes>20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6" baseType="lpstr">
      <vt:lpstr>Roboto</vt:lpstr>
      <vt:lpstr>Calibri</vt:lpstr>
      <vt:lpstr>Arial</vt:lpstr>
      <vt:lpstr>Times New Roman</vt:lpstr>
      <vt:lpstr>Office'i kujundus</vt:lpstr>
      <vt:lpstr>PowerPointi esitlus</vt:lpstr>
      <vt:lpstr> Millest juttu tuleb </vt:lpstr>
      <vt:lpstr> Taust: normimisest (1) </vt:lpstr>
      <vt:lpstr>Taust: normimisest (2)  </vt:lpstr>
      <vt:lpstr> Kas ja mis on uu(ema)t  võõrsõnade kirjakujudega tegelemisel </vt:lpstr>
      <vt:lpstr>Kas ja kuidas on varem  võõrsõnade kirjakujudega tegeletud (1)</vt:lpstr>
      <vt:lpstr>Kas ja kuidas on varem  võõrsõnade kirjakujudega tegeletud (2)</vt:lpstr>
      <vt:lpstr>Rööpsete kirjakujude esitusviis</vt:lpstr>
      <vt:lpstr>Kasutuspõhisusest ja korpuse andmetest </vt:lpstr>
      <vt:lpstr>PowerPointi esitlus</vt:lpstr>
      <vt:lpstr>PowerPointi esitlus</vt:lpstr>
      <vt:lpstr>Häälduse ja kirjakuju  vastavus</vt:lpstr>
      <vt:lpstr>Lähte- ja vahenduskeele vahekord</vt:lpstr>
      <vt:lpstr>Tsitaatsõna, võõrsõna, omasõna vahekord</vt:lpstr>
      <vt:lpstr>PowerPointi esitlus</vt:lpstr>
      <vt:lpstr>Rõhu nihkumine</vt:lpstr>
      <vt:lpstr> Värskelt sõnastatud võõrsõnade mugandamise põhimõtteid (Paet 2023) -&gt; esildis KT-le (1)  </vt:lpstr>
      <vt:lpstr>Värskelt sõnastatud võõrsõnade mugandamise põhimõtteid (Paet 2023) -&gt; esildis KT-le (2)  </vt:lpstr>
      <vt:lpstr>Kokkuvõtteks </vt:lpstr>
      <vt:lpstr>Viited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Maria Tuulik</dc:creator>
  <cp:lastModifiedBy>Tiina Paet</cp:lastModifiedBy>
  <cp:revision>2</cp:revision>
  <dcterms:created xsi:type="dcterms:W3CDTF">2022-12-13T19:25:18Z</dcterms:created>
  <dcterms:modified xsi:type="dcterms:W3CDTF">2024-05-07T11:09:19Z</dcterms:modified>
</cp:coreProperties>
</file>