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7F_23603ED5.xml" ContentType="application/vnd.ms-powerpoint.comments+xml"/>
  <Override PartName="/ppt/comments/modernComment_188_3F851EED.xml" ContentType="application/vnd.ms-powerpoint.comments+xml"/>
  <Override PartName="/ppt/comments/modernComment_189_9A4CA03C.xml" ContentType="application/vnd.ms-powerpoint.comments+xml"/>
  <Override PartName="/ppt/comments/modernComment_18C_9CAF908C.xml" ContentType="application/vnd.ms-powerpoint.comments+xml"/>
  <Override PartName="/ppt/comments/modernComment_190_3469D3E7.xml" ContentType="application/vnd.ms-powerpoint.comment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4"/>
    <p:sldMasterId id="2147483823" r:id="rId5"/>
  </p:sldMasterIdLst>
  <p:notesMasterIdLst>
    <p:notesMasterId r:id="rId44"/>
  </p:notesMasterIdLst>
  <p:handoutMasterIdLst>
    <p:handoutMasterId r:id="rId45"/>
  </p:handoutMasterIdLst>
  <p:sldIdLst>
    <p:sldId id="376" r:id="rId6"/>
    <p:sldId id="377" r:id="rId7"/>
    <p:sldId id="378" r:id="rId8"/>
    <p:sldId id="379" r:id="rId9"/>
    <p:sldId id="380" r:id="rId10"/>
    <p:sldId id="382" r:id="rId11"/>
    <p:sldId id="394" r:id="rId12"/>
    <p:sldId id="390" r:id="rId13"/>
    <p:sldId id="383" r:id="rId14"/>
    <p:sldId id="408" r:id="rId15"/>
    <p:sldId id="384" r:id="rId16"/>
    <p:sldId id="385" r:id="rId17"/>
    <p:sldId id="392" r:id="rId18"/>
    <p:sldId id="387" r:id="rId19"/>
    <p:sldId id="393" r:id="rId20"/>
    <p:sldId id="388" r:id="rId21"/>
    <p:sldId id="396" r:id="rId22"/>
    <p:sldId id="391" r:id="rId23"/>
    <p:sldId id="397" r:id="rId24"/>
    <p:sldId id="407" r:id="rId25"/>
    <p:sldId id="398" r:id="rId26"/>
    <p:sldId id="420" r:id="rId27"/>
    <p:sldId id="401" r:id="rId28"/>
    <p:sldId id="406" r:id="rId29"/>
    <p:sldId id="399" r:id="rId30"/>
    <p:sldId id="410" r:id="rId31"/>
    <p:sldId id="416" r:id="rId32"/>
    <p:sldId id="411" r:id="rId33"/>
    <p:sldId id="417" r:id="rId34"/>
    <p:sldId id="412" r:id="rId35"/>
    <p:sldId id="418" r:id="rId36"/>
    <p:sldId id="413" r:id="rId37"/>
    <p:sldId id="419" r:id="rId38"/>
    <p:sldId id="414" r:id="rId39"/>
    <p:sldId id="415" r:id="rId40"/>
    <p:sldId id="400" r:id="rId41"/>
    <p:sldId id="395" r:id="rId42"/>
    <p:sldId id="40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DD2604-D2F1-F31F-1D70-0850383FD670}" name="Triin Aasa" initials="TA" userId="S::triinaa@ut.ee::e80c9b77-6713-4b09-bad6-adb1e70617e4" providerId="AD"/>
  <p188:author id="{2745904B-3001-77C3-D8FE-FD182FE5E79B}" name="Maarja-Liisa Pilvik" initials="MP" userId="S::a71385@ut.ee::ab211652-3fcc-4d04-a8fa-09d94d6bd4e9" providerId="AD"/>
  <p188:author id="{5857A9FA-02AF-9D8B-99BF-CEB040173C51}" name="Liina Lindström" initials="LL" userId="S::liina_l@ut.ee::dbb20640-f492-4731-a762-66c291b0ca3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8109"/>
    <a:srgbClr val="00A64B"/>
    <a:srgbClr val="CC8B08"/>
    <a:srgbClr val="E89D07"/>
    <a:srgbClr val="D24B5A"/>
    <a:srgbClr val="78439E"/>
    <a:srgbClr val="2C5697"/>
    <a:srgbClr val="233E6F"/>
    <a:srgbClr val="96C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DC0E1C-229F-7460-5171-6158EFA5540E}" v="3650" dt="2026-04-20T13:16:05.356"/>
    <p1510:client id="{A8064FF8-894B-A659-E50F-938410B80E7E}" v="289" dt="2026-04-21T13:43:33.446"/>
    <p1510:client id="{C942D745-3B62-7CF8-0850-4C7F4D45B463}" v="1173" dt="2026-04-20T10:20:31.520"/>
    <p1510:client id="{EDCA7D8B-25BA-6C96-E596-8AF202DFB811}" v="469" dt="2026-04-21T07:45:41.3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9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omments/modernComment_17F_23603ED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B8673B2-1AC2-4F1F-8019-2E60A969CD20}" authorId="{2745904B-3001-77C3-D8FE-FD182FE5E79B}" status="resolved" created="2026-04-17T08:38:39.59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93510101" sldId="383"/>
      <ac:spMk id="2" creationId="{24B6C66E-6D02-687E-7D98-F49AEF488D9B}"/>
      <ac:txMk cp="0" len="20">
        <ac:context len="21" hash="2186868026"/>
      </ac:txMk>
    </ac:txMkLst>
    <p188:pos x="4581769" y="254000"/>
    <p188:txBody>
      <a:bodyPr/>
      <a:lstStyle/>
      <a:p>
        <a:r>
          <a:rPr lang="en-US"/>
          <a:t>Siia võiks vahest lisada ka selle, et lauseid näidati juhuslikus järjekorras, samuti esinesid juhuslikus järjekorras valitavad intensiivsussõnad.</a:t>
        </a:r>
      </a:p>
    </p188:txBody>
  </p188:cm>
  <p188:cm id="{AF2FDB34-B3DB-4BFA-9F32-114676182AB7}" authorId="{5857A9FA-02AF-9D8B-99BF-CEB040173C51}" status="resolved" created="2026-04-17T18:40:45.86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93510101" sldId="383"/>
      <ac:spMk id="3" creationId="{B237061A-5349-57DA-2253-9A8CEA5D2667}"/>
      <ac:txMk cp="302">
        <ac:context len="315" hash="3175861942"/>
      </ac:txMk>
    </ac:txMkLst>
    <p188:pos x="2802610" y="3073830"/>
    <p188:replyLst>
      <p188:reply id="{88C2AE26-3330-41E4-9E4F-2587164DB5F4}" authorId="{5857A9FA-02AF-9D8B-99BF-CEB040173C51}" created="2026-04-17T18:41:23.602">
        <p188:txBody>
          <a:bodyPr/>
          <a:lstStyle/>
          <a:p>
            <a:r>
              <a:rPr lang="et-EE"/>
              <a:t>sest see on päris oluline, et see kohale jõuaks (järgnev jääb muidu hämaraks)</a:t>
            </a:r>
          </a:p>
        </p188:txBody>
      </p188:reply>
    </p188:replyLst>
    <p188:txBody>
      <a:bodyPr/>
      <a:lstStyle/>
      <a:p>
        <a:r>
          <a:rPr lang="et-EE"/>
          <a:t>äkki siit edasi eraldi slaidile ja veel kuidagi värvidega edasi anda, mis on positiivsed intensiivsussõnad ja adjektiivid, mis negatiivsed</a:t>
        </a:r>
      </a:p>
    </p188:txBody>
  </p188:cm>
</p188:cmLst>
</file>

<file path=ppt/comments/modernComment_188_3F851EE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448055B-C7A1-407C-BBFD-F6DBD39D47FD}" authorId="{5857A9FA-02AF-9D8B-99BF-CEB040173C51}" status="resolved" created="2026-04-17T18:30:47.42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65688813" sldId="392"/>
      <ac:spMk id="2" creationId="{36477838-EDF7-C53C-71DD-C242D1099277}"/>
      <ac:txMk cp="0" len="85">
        <ac:context len="86" hash="122839850"/>
      </ac:txMk>
    </ac:txMkLst>
    <p188:pos x="9131084" y="374542"/>
    <p188:txBody>
      <a:bodyPr/>
      <a:lstStyle/>
      <a:p>
        <a:r>
          <a:rPr lang="et-EE"/>
          <a:t>mis need esimene ja teine pool on? Äkki teisiti sõnastada pealkiri</a:t>
        </a:r>
      </a:p>
    </p188:txBody>
  </p188:cm>
</p188:cmLst>
</file>

<file path=ppt/comments/modernComment_189_9A4CA03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6950EB6-3339-4F29-A4F8-384932416175}" authorId="{5857A9FA-02AF-9D8B-99BF-CEB040173C51}" status="resolved" created="2026-04-17T19:02:55.88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88713020" sldId="393"/>
      <ac:spMk id="2" creationId="{74B6441F-342B-6A75-5CCB-582EE12322BF}"/>
      <ac:txMk cp="0" len="92">
        <ac:context len="93" hash="1903328278"/>
      </ac:txMk>
    </ac:txMkLst>
    <p188:pos x="4649491" y="994474"/>
    <p188:txBody>
      <a:bodyPr/>
      <a:lstStyle/>
      <a:p>
        <a:r>
          <a:rPr lang="et-EE"/>
          <a:t>äkki näide nende kohta siia uuesti? raske hoomata</a:t>
        </a:r>
      </a:p>
    </p188:txBody>
  </p188:cm>
</p188:cmLst>
</file>

<file path=ppt/comments/modernComment_18C_9CAF908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B808566-3135-4A85-BE50-DF59CD02F09C}" authorId="{5857A9FA-02AF-9D8B-99BF-CEB040173C51}" status="resolved" created="2026-04-17T18:37:37.70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28751500" sldId="396"/>
      <ac:spMk id="3" creationId="{D718CC85-EA2C-5A68-B9A5-963AC8B209DD}"/>
      <ac:txMk cp="533">
        <ac:context len="539" hash="2814355952"/>
      </ac:txMk>
    </ac:txMkLst>
    <p188:pos x="8369084" y="1407762"/>
    <p188:replyLst>
      <p188:reply id="{B76F8B37-A0CB-4293-8B24-8E61E06EB484}" authorId="{5857A9FA-02AF-9D8B-99BF-CEB040173C51}" created="2026-04-17T18:38:28.002">
        <p188:txBody>
          <a:bodyPr/>
          <a:lstStyle/>
          <a:p>
            <a:r>
              <a:rPr lang="et-EE"/>
              <a:t>mõtled, et kasutajatevahelised erinevused suured?</a:t>
            </a:r>
          </a:p>
        </p188:txBody>
      </p188:reply>
    </p188:replyLst>
    <p188:txBody>
      <a:bodyPr/>
      <a:lstStyle/>
      <a:p>
        <a:r>
          <a:rPr lang="et-EE"/>
          <a:t>sellest ei saa aru, äkki täpsustad</a:t>
        </a:r>
      </a:p>
    </p188:txBody>
  </p188:cm>
</p188:cmLst>
</file>

<file path=ppt/comments/modernComment_190_3469D3E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2E2A21F-36D5-495D-B5A7-09A8B3CE1322}" authorId="{5857A9FA-02AF-9D8B-99BF-CEB040173C51}" created="2026-04-17T18:46:06.74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79350759" sldId="400"/>
      <ac:spMk id="3" creationId="{CC81750B-E628-273F-C119-9BF2A49C6694}"/>
      <ac:txMk cp="598" len="40">
        <ac:context len="769" hash="2615903964"/>
      </ac:txMk>
    </ac:txMkLst>
    <p188:pos x="8265762" y="1472338"/>
    <p188:txBody>
      <a:bodyPr/>
      <a:lstStyle/>
      <a:p>
        <a:r>
          <a:rPr lang="et-EE"/>
          <a:t>seda tasuks kommenteerida. Kelle moodi siis mudelid käituvad? Milliste vastajarühmade moodi rohkem on?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887E2B-8AFD-4BCB-B875-5229202892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BEE3E-A4E3-4455-B8D2-E4760E485A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ADCC6-2549-4D29-A0B4-CE6744DA56D1}" type="datetimeFigureOut">
              <a:rPr lang="et-EE" smtClean="0"/>
              <a:t>21.04.2026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96165-1E44-45C1-80DC-25FFA7388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2C676-0707-4705-8398-B7485B3785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808A2-F349-460B-8AD1-2AAC76DFDCF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57302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714BD-3ED6-4E20-9AB8-302D721AA800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D32F7-79CD-4EC9-A53B-F009251E6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92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Esitatud</a:t>
            </a:r>
            <a:r>
              <a:rPr lang="en-US" dirty="0">
                <a:ea typeface="Calibri"/>
                <a:cs typeface="Calibri"/>
              </a:rPr>
              <a:t> 2. </a:t>
            </a:r>
            <a:r>
              <a:rPr lang="en-US" dirty="0" err="1">
                <a:ea typeface="Calibri"/>
                <a:cs typeface="Calibri"/>
              </a:rPr>
              <a:t>katse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protsent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kus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juhuslikustatud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lausete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järjekord</a:t>
            </a:r>
            <a:r>
              <a:rPr lang="en-US" dirty="0">
                <a:ea typeface="Calibri"/>
                <a:cs typeface="Calibri"/>
              </a:rPr>
              <a:t> ja </a:t>
            </a:r>
            <a:r>
              <a:rPr lang="en-US" dirty="0" err="1">
                <a:ea typeface="Calibri"/>
                <a:cs typeface="Calibri"/>
              </a:rPr>
              <a:t>temperatuur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seatud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kõrgemaks</a:t>
            </a:r>
            <a:r>
              <a:rPr lang="en-US" dirty="0">
                <a:ea typeface="Calibri"/>
                <a:cs typeface="Calibri"/>
              </a:rPr>
              <a:t> (</a:t>
            </a:r>
            <a:r>
              <a:rPr lang="en-US" dirty="0" err="1">
                <a:ea typeface="Calibri"/>
                <a:cs typeface="Calibri"/>
              </a:rPr>
              <a:t>sulgudes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esimese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katse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protsent</a:t>
            </a:r>
            <a:r>
              <a:rPr lang="en-US" dirty="0">
                <a:ea typeface="Calibri"/>
                <a:cs typeface="Calibri"/>
              </a:rPr>
              <a:t>, mil </a:t>
            </a:r>
            <a:r>
              <a:rPr lang="en-US" dirty="0" err="1">
                <a:ea typeface="Calibri"/>
                <a:cs typeface="Calibri"/>
              </a:rPr>
              <a:t>laused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olid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alati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samas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järjekorras</a:t>
            </a:r>
            <a:r>
              <a:rPr lang="en-US" dirty="0">
                <a:ea typeface="Calibri"/>
                <a:cs typeface="Calibri"/>
              </a:rPr>
              <a:t> ja </a:t>
            </a:r>
            <a:r>
              <a:rPr lang="en-US" dirty="0" err="1">
                <a:ea typeface="Calibri"/>
                <a:cs typeface="Calibri"/>
              </a:rPr>
              <a:t>temperatuur</a:t>
            </a:r>
            <a:r>
              <a:rPr lang="en-US" dirty="0">
                <a:ea typeface="Calibri"/>
                <a:cs typeface="Calibri"/>
              </a:rPr>
              <a:t> 0).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D32F7-79CD-4EC9-A53B-F009251E64C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02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Negatiivsete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intensiivistajate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paaride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korral</a:t>
            </a:r>
            <a:r>
              <a:rPr lang="en-US" dirty="0">
                <a:ea typeface="Calibri"/>
                <a:cs typeface="Calibri"/>
              </a:rPr>
              <a:t> on </a:t>
            </a:r>
            <a:r>
              <a:rPr lang="en-US" dirty="0" err="1">
                <a:ea typeface="Calibri"/>
                <a:cs typeface="Calibri"/>
              </a:rPr>
              <a:t>EstLLM</a:t>
            </a:r>
            <a:r>
              <a:rPr lang="en-US" dirty="0">
                <a:ea typeface="Calibri"/>
                <a:cs typeface="Calibri"/>
              </a:rPr>
              <a:t> ja GPT </a:t>
            </a:r>
            <a:r>
              <a:rPr lang="en-US" dirty="0" err="1">
                <a:ea typeface="Calibri"/>
                <a:cs typeface="Calibri"/>
              </a:rPr>
              <a:t>teistest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üle</a:t>
            </a:r>
            <a:r>
              <a:rPr lang="en-US" dirty="0">
                <a:ea typeface="Calibri"/>
                <a:cs typeface="Calibri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D32F7-79CD-4EC9-A53B-F009251E64C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65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Kui </a:t>
            </a:r>
            <a:r>
              <a:rPr lang="en-US" dirty="0" err="1">
                <a:ea typeface="Calibri"/>
                <a:cs typeface="Calibri"/>
              </a:rPr>
              <a:t>kõnelejad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ei</a:t>
            </a:r>
            <a:r>
              <a:rPr lang="en-US" dirty="0">
                <a:ea typeface="Calibri"/>
                <a:cs typeface="Calibri"/>
              </a:rPr>
              <a:t> ole </a:t>
            </a:r>
            <a:r>
              <a:rPr lang="en-US" dirty="0" err="1">
                <a:ea typeface="Calibri"/>
                <a:cs typeface="Calibri"/>
              </a:rPr>
              <a:t>ühel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nõul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võib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jääda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mulje</a:t>
            </a:r>
            <a:r>
              <a:rPr lang="en-US" dirty="0">
                <a:ea typeface="Calibri"/>
                <a:cs typeface="Calibri"/>
              </a:rPr>
              <a:t>, et </a:t>
            </a:r>
            <a:r>
              <a:rPr lang="en-US" dirty="0" err="1">
                <a:ea typeface="Calibri"/>
                <a:cs typeface="Calibri"/>
              </a:rPr>
              <a:t>mudel</a:t>
            </a:r>
            <a:r>
              <a:rPr lang="en-US" dirty="0">
                <a:ea typeface="Calibri"/>
                <a:cs typeface="Calibri"/>
              </a:rPr>
              <a:t>, mis pole ka </a:t>
            </a:r>
            <a:r>
              <a:rPr lang="en-US" dirty="0" err="1">
                <a:ea typeface="Calibri"/>
                <a:cs typeface="Calibri"/>
              </a:rPr>
              <a:t>iseendaga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ühel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nõul</a:t>
            </a:r>
            <a:r>
              <a:rPr lang="en-US" dirty="0">
                <a:ea typeface="Calibri"/>
                <a:cs typeface="Calibri"/>
              </a:rPr>
              <a:t>, on </a:t>
            </a:r>
            <a:r>
              <a:rPr lang="en-US" dirty="0" err="1">
                <a:ea typeface="Calibri"/>
                <a:cs typeface="Calibri"/>
              </a:rPr>
              <a:t>inimestele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sarnasem</a:t>
            </a:r>
            <a:r>
              <a:rPr lang="en-US" dirty="0">
                <a:ea typeface="Calibri"/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D32F7-79CD-4EC9-A53B-F009251E64C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0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>
                <a:ea typeface="Calibri"/>
                <a:cs typeface="Calibri"/>
              </a:rPr>
              <a:t>Inimhindajate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puhul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joonistu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välja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eriti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selgeid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eelistusmustreid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Sageli</a:t>
            </a:r>
            <a:r>
              <a:rPr lang="en-US" dirty="0">
                <a:ea typeface="Calibri"/>
                <a:cs typeface="Calibri"/>
              </a:rPr>
              <a:t> on </a:t>
            </a:r>
            <a:r>
              <a:rPr lang="en-US" dirty="0" err="1">
                <a:ea typeface="Calibri"/>
                <a:cs typeface="Calibri"/>
              </a:rPr>
              <a:t>valikud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üsna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võrdsete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osakaaludega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b="1" dirty="0" err="1">
                <a:ea typeface="Calibri"/>
                <a:cs typeface="Calibri"/>
              </a:rPr>
              <a:t>Positiivsete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adjektiividega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domineerivad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siiski</a:t>
            </a:r>
            <a:r>
              <a:rPr lang="en-US" dirty="0">
                <a:ea typeface="Calibri"/>
                <a:cs typeface="Calibri"/>
              </a:rPr>
              <a:t> ka </a:t>
            </a:r>
            <a:r>
              <a:rPr lang="en-US" b="1" dirty="0" err="1">
                <a:ea typeface="Calibri"/>
                <a:cs typeface="Calibri"/>
              </a:rPr>
              <a:t>positiivsed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intensiivistajad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 err="1">
                <a:ea typeface="Calibri"/>
                <a:cs typeface="Calibri"/>
              </a:rPr>
              <a:t>ehkki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mitte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väga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tugevalt</a:t>
            </a:r>
            <a:r>
              <a:rPr lang="en-US" dirty="0">
                <a:ea typeface="Calibri"/>
                <a:cs typeface="Calibri"/>
              </a:rPr>
              <a:t> – ka </a:t>
            </a:r>
            <a:r>
              <a:rPr lang="en-US" dirty="0" err="1">
                <a:ea typeface="Calibri"/>
                <a:cs typeface="Calibri"/>
              </a:rPr>
              <a:t>negatiivseid</a:t>
            </a:r>
            <a:r>
              <a:rPr lang="en-US" dirty="0">
                <a:ea typeface="Calibri"/>
                <a:cs typeface="Calibri"/>
              </a:rPr>
              <a:t> on </a:t>
            </a:r>
            <a:r>
              <a:rPr lang="en-US" dirty="0" err="1">
                <a:ea typeface="Calibri"/>
                <a:cs typeface="Calibri"/>
              </a:rPr>
              <a:t>valitud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palju</a:t>
            </a:r>
            <a:r>
              <a:rPr lang="en-US" dirty="0">
                <a:ea typeface="Calibri"/>
                <a:cs typeface="Calibri"/>
              </a:rPr>
              <a:t>)</a:t>
            </a:r>
            <a:r>
              <a:rPr lang="en-US" b="1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negatiivsete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adjektiividega</a:t>
            </a:r>
            <a:r>
              <a:rPr lang="en-US" dirty="0">
                <a:ea typeface="Calibri"/>
                <a:cs typeface="Calibri"/>
              </a:rPr>
              <a:t> on </a:t>
            </a:r>
            <a:r>
              <a:rPr lang="en-US" dirty="0" err="1">
                <a:ea typeface="Calibri"/>
                <a:cs typeface="Calibri"/>
              </a:rPr>
              <a:t>lugu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keerulisem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pPr marL="228600" indent="-228600">
              <a:buAutoNum type="arabicPeriod"/>
            </a:pPr>
            <a:r>
              <a:rPr lang="en-US" b="1" dirty="0">
                <a:ea typeface="Calibri"/>
                <a:cs typeface="Calibri"/>
              </a:rPr>
              <a:t>Sama </a:t>
            </a:r>
            <a:r>
              <a:rPr lang="en-US" b="1" dirty="0" err="1">
                <a:ea typeface="Calibri"/>
                <a:cs typeface="Calibri"/>
              </a:rPr>
              <a:t>kalduvust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valida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positiivsete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adjektiividega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positiivseid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intensiivistajaid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väljendab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veelgi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tugevamalt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EstLLM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Muude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lausete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puhul</a:t>
            </a:r>
            <a:r>
              <a:rPr lang="en-US" dirty="0">
                <a:ea typeface="Calibri"/>
                <a:cs typeface="Calibri"/>
              </a:rPr>
              <a:t> on </a:t>
            </a:r>
            <a:r>
              <a:rPr lang="en-US" dirty="0" err="1">
                <a:ea typeface="Calibri"/>
                <a:cs typeface="Calibri"/>
              </a:rPr>
              <a:t>EstLLMi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valikud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enamasti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pooleks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sõltuvalt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sellest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kumba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sõna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talle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esimesena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näidati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b="1" dirty="0" err="1">
                <a:ea typeface="Calibri"/>
                <a:cs typeface="Calibri"/>
              </a:rPr>
              <a:t>Sellepärast</a:t>
            </a:r>
            <a:r>
              <a:rPr lang="en-US" b="1" dirty="0">
                <a:ea typeface="Calibri"/>
                <a:cs typeface="Calibri"/>
              </a:rPr>
              <a:t> on ka agreement rate 1 </a:t>
            </a:r>
            <a:r>
              <a:rPr lang="en-US" dirty="0">
                <a:ea typeface="Calibri"/>
                <a:cs typeface="Calibri"/>
              </a:rPr>
              <a:t>(</a:t>
            </a:r>
            <a:r>
              <a:rPr lang="en-US" dirty="0" err="1">
                <a:ea typeface="Calibri"/>
                <a:cs typeface="Calibri"/>
              </a:rPr>
              <a:t>EstLLMil</a:t>
            </a:r>
            <a:r>
              <a:rPr lang="en-US" dirty="0">
                <a:ea typeface="Calibri"/>
                <a:cs typeface="Calibri"/>
              </a:rPr>
              <a:t> on </a:t>
            </a:r>
            <a:r>
              <a:rPr lang="en-US" dirty="0" err="1">
                <a:ea typeface="Calibri"/>
                <a:cs typeface="Calibri"/>
              </a:rPr>
              <a:t>põhimõtteliselt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kaks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õiget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vastust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sest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nende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tõenäosus</a:t>
            </a:r>
            <a:r>
              <a:rPr lang="en-US" dirty="0">
                <a:ea typeface="Calibri"/>
                <a:cs typeface="Calibri"/>
              </a:rPr>
              <a:t> on </a:t>
            </a:r>
            <a:r>
              <a:rPr lang="en-US" dirty="0" err="1">
                <a:ea typeface="Calibri"/>
                <a:cs typeface="Calibri"/>
              </a:rPr>
              <a:t>mõlemal</a:t>
            </a:r>
            <a:r>
              <a:rPr lang="en-US" dirty="0">
                <a:ea typeface="Calibri"/>
                <a:cs typeface="Calibri"/>
              </a:rPr>
              <a:t> 0,5 ja </a:t>
            </a:r>
            <a:r>
              <a:rPr lang="en-US" dirty="0" err="1">
                <a:ea typeface="Calibri"/>
                <a:cs typeface="Calibri"/>
              </a:rPr>
              <a:t>järelikult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läheb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üks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neist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alati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inimvastajate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enamuse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vastusega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kokku</a:t>
            </a:r>
            <a:r>
              <a:rPr lang="en-US" dirty="0">
                <a:ea typeface="Calibri"/>
                <a:cs typeface="Calibri"/>
              </a:rPr>
              <a:t>)</a:t>
            </a:r>
            <a:r>
              <a:rPr lang="en-US" b="1" dirty="0">
                <a:ea typeface="Calibri"/>
                <a:cs typeface="Calibri"/>
              </a:rPr>
              <a:t>.</a:t>
            </a:r>
          </a:p>
          <a:p>
            <a:pPr marL="228600" indent="-228600">
              <a:buAutoNum type="arabicPeriod"/>
            </a:pPr>
            <a:r>
              <a:rPr lang="en-US" dirty="0" err="1">
                <a:ea typeface="Calibri"/>
                <a:cs typeface="Calibri"/>
              </a:rPr>
              <a:t>Ülejäänud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keelemudelite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puhul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avaldub</a:t>
            </a:r>
            <a:r>
              <a:rPr lang="en-US" dirty="0">
                <a:ea typeface="Calibri"/>
                <a:cs typeface="Calibri"/>
              </a:rPr>
              <a:t> aga </a:t>
            </a:r>
            <a:r>
              <a:rPr lang="en-US" dirty="0" err="1">
                <a:ea typeface="Calibri"/>
                <a:cs typeface="Calibri"/>
              </a:rPr>
              <a:t>hoopis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negatiivsuskalduvus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negatiivsete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adjektiividega</a:t>
            </a:r>
            <a:r>
              <a:rPr lang="en-US" dirty="0">
                <a:ea typeface="Calibri"/>
                <a:cs typeface="Calibri"/>
              </a:rPr>
              <a:t>. Ka </a:t>
            </a:r>
            <a:r>
              <a:rPr lang="en-US" dirty="0" err="1">
                <a:ea typeface="Calibri"/>
                <a:cs typeface="Calibri"/>
              </a:rPr>
              <a:t>muud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keelemudelid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võivad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oma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valikuid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muuta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seda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nii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järjekorrast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sõltuvalt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kui</a:t>
            </a:r>
            <a:r>
              <a:rPr lang="en-US" dirty="0">
                <a:ea typeface="Calibri"/>
                <a:cs typeface="Calibri"/>
              </a:rPr>
              <a:t> ka </a:t>
            </a:r>
            <a:r>
              <a:rPr lang="en-US" dirty="0" err="1">
                <a:ea typeface="Calibri"/>
                <a:cs typeface="Calibri"/>
              </a:rPr>
              <a:t>sama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järjekorra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siseselt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 err="1">
                <a:ea typeface="Calibri"/>
                <a:cs typeface="Calibri"/>
              </a:rPr>
              <a:t>erinevalt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EstLLMist</a:t>
            </a:r>
            <a:r>
              <a:rPr lang="en-US" dirty="0">
                <a:ea typeface="Calibri"/>
                <a:cs typeface="Calibri"/>
              </a:rPr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D32F7-79CD-4EC9-A53B-F009251E64C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82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BE157-A1D4-6E41-212B-DFD5834C6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CFAD10-A2C6-05BE-D8DB-EB4105674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00B68D-9AEB-CA74-BF9D-E73A9F3F52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Juhuslikustatud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järjekorraga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laused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temperatuur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kõrgem</a:t>
            </a:r>
            <a:r>
              <a:rPr lang="en-US" dirty="0">
                <a:ea typeface="Calibri"/>
                <a:cs typeface="Calibri"/>
              </a:rPr>
              <a:t> (0.2). NB! </a:t>
            </a:r>
            <a:r>
              <a:rPr lang="en-US" dirty="0" err="1">
                <a:ea typeface="Calibri"/>
                <a:cs typeface="Calibri"/>
              </a:rPr>
              <a:t>Temperatuur</a:t>
            </a:r>
            <a:r>
              <a:rPr lang="en-US" dirty="0">
                <a:ea typeface="Calibri"/>
                <a:cs typeface="Calibri"/>
              </a:rPr>
              <a:t> 0.2 </a:t>
            </a:r>
            <a:r>
              <a:rPr lang="en-US" dirty="0" err="1">
                <a:ea typeface="Calibri"/>
                <a:cs typeface="Calibri"/>
              </a:rPr>
              <a:t>võib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tähendada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eri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mudelite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puhul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erineval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määral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juhuslikkust</a:t>
            </a:r>
            <a:r>
              <a:rPr lang="en-US" dirty="0">
                <a:ea typeface="Calibri"/>
                <a:cs typeface="Calibri"/>
              </a:rPr>
              <a:t>/</a:t>
            </a:r>
            <a:r>
              <a:rPr lang="en-US" dirty="0" err="1">
                <a:ea typeface="Calibri"/>
                <a:cs typeface="Calibri"/>
              </a:rPr>
              <a:t>loomingulisust</a:t>
            </a:r>
            <a:r>
              <a:rPr lang="en-US" dirty="0">
                <a:ea typeface="Calibri"/>
                <a:cs typeface="Calibri"/>
              </a:rPr>
              <a:t>, kuna </a:t>
            </a:r>
            <a:r>
              <a:rPr lang="en-US" dirty="0" err="1">
                <a:ea typeface="Calibri"/>
                <a:cs typeface="Calibri"/>
              </a:rPr>
              <a:t>temperatuuri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võimalikud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skaalad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erinevad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 err="1">
                <a:ea typeface="Calibri"/>
                <a:cs typeface="Calibri"/>
              </a:rPr>
              <a:t>nt</a:t>
            </a:r>
            <a:r>
              <a:rPr lang="en-US" dirty="0">
                <a:ea typeface="Calibri"/>
                <a:cs typeface="Calibri"/>
              </a:rPr>
              <a:t> 0-1 </a:t>
            </a:r>
            <a:r>
              <a:rPr lang="en-US" dirty="0" err="1">
                <a:ea typeface="Calibri"/>
                <a:cs typeface="Calibri"/>
              </a:rPr>
              <a:t>või</a:t>
            </a:r>
            <a:r>
              <a:rPr lang="en-US" dirty="0">
                <a:ea typeface="Calibri"/>
                <a:cs typeface="Calibri"/>
              </a:rPr>
              <a:t> 0-2); </a:t>
            </a:r>
            <a:r>
              <a:rPr lang="en-US" dirty="0" err="1">
                <a:ea typeface="Calibri"/>
                <a:cs typeface="Calibri"/>
              </a:rPr>
              <a:t>samuti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erinevad</a:t>
            </a:r>
            <a:r>
              <a:rPr lang="en-US" dirty="0">
                <a:ea typeface="Calibri"/>
                <a:cs typeface="Calibri"/>
              </a:rPr>
              <a:t> "</a:t>
            </a:r>
            <a:r>
              <a:rPr lang="en-US" dirty="0" err="1">
                <a:ea typeface="Calibri"/>
                <a:cs typeface="Calibri"/>
              </a:rPr>
              <a:t>optimaalsed</a:t>
            </a:r>
            <a:r>
              <a:rPr lang="en-US" dirty="0">
                <a:ea typeface="Calibri"/>
                <a:cs typeface="Calibri"/>
              </a:rPr>
              <a:t>" </a:t>
            </a:r>
            <a:r>
              <a:rPr lang="en-US" dirty="0" err="1">
                <a:ea typeface="Calibri"/>
                <a:cs typeface="Calibri"/>
              </a:rPr>
              <a:t>temperatuurid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 err="1">
                <a:ea typeface="Calibri"/>
                <a:cs typeface="Calibri"/>
              </a:rPr>
              <a:t>EstLLMi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andmetest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visatud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välja</a:t>
            </a:r>
            <a:r>
              <a:rPr lang="en-US" dirty="0">
                <a:ea typeface="Calibri"/>
                <a:cs typeface="Calibri"/>
              </a:rPr>
              <a:t> 18 </a:t>
            </a:r>
            <a:r>
              <a:rPr lang="en-US" dirty="0" err="1">
                <a:ea typeface="Calibri"/>
                <a:cs typeface="Calibri"/>
              </a:rPr>
              <a:t>juhtu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kus</a:t>
            </a:r>
            <a:r>
              <a:rPr lang="en-US" dirty="0">
                <a:ea typeface="Calibri"/>
                <a:cs typeface="Calibri"/>
              </a:rPr>
              <a:t> ta </a:t>
            </a:r>
            <a:r>
              <a:rPr lang="en-US" dirty="0" err="1">
                <a:ea typeface="Calibri"/>
                <a:cs typeface="Calibri"/>
              </a:rPr>
              <a:t>väljastatud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andmestikus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oli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ise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muutnud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valitavaid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sõnu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 err="1">
                <a:ea typeface="Calibri"/>
                <a:cs typeface="Calibri"/>
              </a:rPr>
              <a:t>välju</a:t>
            </a:r>
            <a:r>
              <a:rPr lang="en-US" dirty="0">
                <a:ea typeface="Calibri"/>
                <a:cs typeface="Calibri"/>
              </a:rPr>
              <a:t> sõna1 ja sõna2) ja </a:t>
            </a:r>
            <a:r>
              <a:rPr lang="en-US" dirty="0" err="1">
                <a:ea typeface="Calibri"/>
                <a:cs typeface="Calibri"/>
              </a:rPr>
              <a:t>sellest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tulenevalt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kohati</a:t>
            </a:r>
            <a:r>
              <a:rPr lang="en-US" dirty="0">
                <a:ea typeface="Calibri"/>
                <a:cs typeface="Calibri"/>
              </a:rPr>
              <a:t> ka </a:t>
            </a:r>
            <a:r>
              <a:rPr lang="en-US" dirty="0" err="1">
                <a:ea typeface="Calibri"/>
                <a:cs typeface="Calibri"/>
              </a:rPr>
              <a:t>vastust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Näiteks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oli</a:t>
            </a:r>
            <a:r>
              <a:rPr lang="en-US" dirty="0">
                <a:ea typeface="Calibri"/>
                <a:cs typeface="Calibri"/>
              </a:rPr>
              <a:t> "</a:t>
            </a:r>
            <a:r>
              <a:rPr lang="en-US" dirty="0" err="1">
                <a:ea typeface="Calibri"/>
                <a:cs typeface="Calibri"/>
              </a:rPr>
              <a:t>nii</a:t>
            </a:r>
            <a:r>
              <a:rPr lang="en-US" dirty="0">
                <a:ea typeface="Calibri"/>
                <a:cs typeface="Calibri"/>
              </a:rPr>
              <a:t>"-"</a:t>
            </a:r>
            <a:r>
              <a:rPr lang="en-US" dirty="0" err="1">
                <a:ea typeface="Calibri"/>
                <a:cs typeface="Calibri"/>
              </a:rPr>
              <a:t>õudselt</a:t>
            </a:r>
            <a:r>
              <a:rPr lang="en-US" dirty="0">
                <a:ea typeface="Calibri"/>
                <a:cs typeface="Calibri"/>
              </a:rPr>
              <a:t>" </a:t>
            </a:r>
            <a:r>
              <a:rPr lang="en-US" dirty="0" err="1">
                <a:ea typeface="Calibri"/>
                <a:cs typeface="Calibri"/>
              </a:rPr>
              <a:t>asemel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väljastatud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valik</a:t>
            </a:r>
            <a:r>
              <a:rPr lang="en-US" dirty="0">
                <a:ea typeface="Calibri"/>
                <a:cs typeface="Calibri"/>
              </a:rPr>
              <a:t> "</a:t>
            </a:r>
            <a:r>
              <a:rPr lang="en-US" dirty="0" err="1">
                <a:ea typeface="Calibri"/>
                <a:cs typeface="Calibri"/>
              </a:rPr>
              <a:t>äärmiselt</a:t>
            </a:r>
            <a:r>
              <a:rPr lang="en-US" dirty="0">
                <a:ea typeface="Calibri"/>
                <a:cs typeface="Calibri"/>
              </a:rPr>
              <a:t>"-"</a:t>
            </a:r>
            <a:r>
              <a:rPr lang="en-US" dirty="0" err="1">
                <a:ea typeface="Calibri"/>
                <a:cs typeface="Calibri"/>
              </a:rPr>
              <a:t>õudselt</a:t>
            </a:r>
            <a:r>
              <a:rPr lang="en-US" dirty="0">
                <a:ea typeface="Calibri"/>
                <a:cs typeface="Calibri"/>
              </a:rPr>
              <a:t>" </a:t>
            </a:r>
            <a:r>
              <a:rPr lang="en-US" dirty="0" err="1">
                <a:ea typeface="Calibri"/>
                <a:cs typeface="Calibri"/>
              </a:rPr>
              <a:t>või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hoopis</a:t>
            </a:r>
            <a:r>
              <a:rPr lang="en-US" dirty="0">
                <a:ea typeface="Calibri"/>
                <a:cs typeface="Calibri"/>
              </a:rPr>
              <a:t> "</a:t>
            </a:r>
            <a:r>
              <a:rPr lang="en-US" dirty="0" err="1">
                <a:ea typeface="Calibri"/>
                <a:cs typeface="Calibri"/>
              </a:rPr>
              <a:t>nii</a:t>
            </a:r>
            <a:r>
              <a:rPr lang="en-US" dirty="0">
                <a:ea typeface="Calibri"/>
                <a:cs typeface="Calibri"/>
              </a:rPr>
              <a:t>"-"</a:t>
            </a:r>
            <a:r>
              <a:rPr lang="en-US" dirty="0" err="1">
                <a:ea typeface="Calibri"/>
                <a:cs typeface="Calibri"/>
              </a:rPr>
              <a:t>nii</a:t>
            </a:r>
            <a:r>
              <a:rPr lang="en-US" dirty="0">
                <a:ea typeface="Calibri"/>
                <a:cs typeface="Calibri"/>
              </a:rPr>
              <a:t>". 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 err="1">
                <a:ea typeface="Calibri"/>
                <a:cs typeface="Calibri"/>
              </a:rPr>
              <a:t>Positiivsete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adjektiivide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korral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valikud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sarnasemad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EstLLMil</a:t>
            </a:r>
            <a:r>
              <a:rPr lang="en-US" dirty="0">
                <a:ea typeface="Calibri"/>
                <a:cs typeface="Calibri"/>
              </a:rPr>
              <a:t> ja GPT-l. </a:t>
            </a:r>
            <a:r>
              <a:rPr lang="en-US" dirty="0" err="1">
                <a:ea typeface="Calibri"/>
                <a:cs typeface="Calibri"/>
              </a:rPr>
              <a:t>Negatiivsete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adjektiivide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puhul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enam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sarnasusi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Geminiga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Keelemudelite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puhul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ilmneb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ikkagi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negatiivsuskalduvus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negatiivsete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adjektiivide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puhul</a:t>
            </a:r>
            <a:r>
              <a:rPr lang="en-US" dirty="0">
                <a:ea typeface="Calibri"/>
                <a:cs typeface="Calibri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C7C33-3750-C6C5-3C8B-91D7B3C55D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D32F7-79CD-4EC9-A53B-F009251E64C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30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14928-DCCC-8957-BDA6-CCBAE7D1E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B9D42D-2A2F-2FB0-2703-B8E707B3C4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CFD947-556C-285B-6BB6-46932CE32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Juhuslikustatud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järjekorraga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laused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temperatuur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kõrgem</a:t>
            </a:r>
            <a:r>
              <a:rPr lang="en-US" dirty="0">
                <a:ea typeface="Calibri"/>
                <a:cs typeface="Calibri"/>
              </a:rPr>
              <a:t> (0.2). NB! </a:t>
            </a:r>
            <a:r>
              <a:rPr lang="en-US" dirty="0" err="1">
                <a:ea typeface="Calibri"/>
                <a:cs typeface="Calibri"/>
              </a:rPr>
              <a:t>Temperatuur</a:t>
            </a:r>
            <a:r>
              <a:rPr lang="en-US" dirty="0">
                <a:ea typeface="Calibri"/>
                <a:cs typeface="Calibri"/>
              </a:rPr>
              <a:t> 0.2 </a:t>
            </a:r>
            <a:r>
              <a:rPr lang="en-US" dirty="0" err="1">
                <a:ea typeface="Calibri"/>
                <a:cs typeface="Calibri"/>
              </a:rPr>
              <a:t>võib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tähendada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eri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mudelite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puhul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erineval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määral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juhuslikkust</a:t>
            </a:r>
            <a:r>
              <a:rPr lang="en-US" dirty="0">
                <a:ea typeface="Calibri"/>
                <a:cs typeface="Calibri"/>
              </a:rPr>
              <a:t>/</a:t>
            </a:r>
            <a:r>
              <a:rPr lang="en-US" dirty="0" err="1">
                <a:ea typeface="Calibri"/>
                <a:cs typeface="Calibri"/>
              </a:rPr>
              <a:t>loomingulisust</a:t>
            </a:r>
            <a:r>
              <a:rPr lang="en-US" dirty="0">
                <a:ea typeface="Calibri"/>
                <a:cs typeface="Calibri"/>
              </a:rPr>
              <a:t>, kuna </a:t>
            </a:r>
            <a:r>
              <a:rPr lang="en-US" dirty="0" err="1">
                <a:ea typeface="Calibri"/>
                <a:cs typeface="Calibri"/>
              </a:rPr>
              <a:t>temperatuuri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võimalikud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skaalad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erinevad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 err="1">
                <a:ea typeface="Calibri"/>
                <a:cs typeface="Calibri"/>
              </a:rPr>
              <a:t>nt</a:t>
            </a:r>
            <a:r>
              <a:rPr lang="en-US" dirty="0">
                <a:ea typeface="Calibri"/>
                <a:cs typeface="Calibri"/>
              </a:rPr>
              <a:t> 0-1 </a:t>
            </a:r>
            <a:r>
              <a:rPr lang="en-US" dirty="0" err="1">
                <a:ea typeface="Calibri"/>
                <a:cs typeface="Calibri"/>
              </a:rPr>
              <a:t>või</a:t>
            </a:r>
            <a:r>
              <a:rPr lang="en-US" dirty="0">
                <a:ea typeface="Calibri"/>
                <a:cs typeface="Calibri"/>
              </a:rPr>
              <a:t> 0-2); </a:t>
            </a:r>
            <a:r>
              <a:rPr lang="en-US" dirty="0" err="1">
                <a:ea typeface="Calibri"/>
                <a:cs typeface="Calibri"/>
              </a:rPr>
              <a:t>samuti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erinevad</a:t>
            </a:r>
            <a:r>
              <a:rPr lang="en-US" dirty="0">
                <a:ea typeface="Calibri"/>
                <a:cs typeface="Calibri"/>
              </a:rPr>
              <a:t> "</a:t>
            </a:r>
            <a:r>
              <a:rPr lang="en-US" dirty="0" err="1">
                <a:ea typeface="Calibri"/>
                <a:cs typeface="Calibri"/>
              </a:rPr>
              <a:t>optimaalsed</a:t>
            </a:r>
            <a:r>
              <a:rPr lang="en-US" dirty="0">
                <a:ea typeface="Calibri"/>
                <a:cs typeface="Calibri"/>
              </a:rPr>
              <a:t>" </a:t>
            </a:r>
            <a:r>
              <a:rPr lang="en-US" dirty="0" err="1">
                <a:ea typeface="Calibri"/>
                <a:cs typeface="Calibri"/>
              </a:rPr>
              <a:t>temperatuurid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 err="1">
                <a:ea typeface="Calibri"/>
                <a:cs typeface="Calibri"/>
              </a:rPr>
              <a:t>EstLLMi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andmetest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visatud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välja</a:t>
            </a:r>
            <a:r>
              <a:rPr lang="en-US" dirty="0">
                <a:ea typeface="Calibri"/>
                <a:cs typeface="Calibri"/>
              </a:rPr>
              <a:t> 18 </a:t>
            </a:r>
            <a:r>
              <a:rPr lang="en-US" dirty="0" err="1">
                <a:ea typeface="Calibri"/>
                <a:cs typeface="Calibri"/>
              </a:rPr>
              <a:t>juhtu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kus</a:t>
            </a:r>
            <a:r>
              <a:rPr lang="en-US" dirty="0">
                <a:ea typeface="Calibri"/>
                <a:cs typeface="Calibri"/>
              </a:rPr>
              <a:t> ta </a:t>
            </a:r>
            <a:r>
              <a:rPr lang="en-US" dirty="0" err="1">
                <a:ea typeface="Calibri"/>
                <a:cs typeface="Calibri"/>
              </a:rPr>
              <a:t>väljastatud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andmestikus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oli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ise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muutnud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valitavaid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sõnu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 err="1">
                <a:ea typeface="Calibri"/>
                <a:cs typeface="Calibri"/>
              </a:rPr>
              <a:t>välju</a:t>
            </a:r>
            <a:r>
              <a:rPr lang="en-US" dirty="0">
                <a:ea typeface="Calibri"/>
                <a:cs typeface="Calibri"/>
              </a:rPr>
              <a:t> sõna1 ja sõna2) ja </a:t>
            </a:r>
            <a:r>
              <a:rPr lang="en-US" dirty="0" err="1">
                <a:ea typeface="Calibri"/>
                <a:cs typeface="Calibri"/>
              </a:rPr>
              <a:t>sellest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tulenevalt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kohati</a:t>
            </a:r>
            <a:r>
              <a:rPr lang="en-US" dirty="0">
                <a:ea typeface="Calibri"/>
                <a:cs typeface="Calibri"/>
              </a:rPr>
              <a:t> ka </a:t>
            </a:r>
            <a:r>
              <a:rPr lang="en-US" dirty="0" err="1">
                <a:ea typeface="Calibri"/>
                <a:cs typeface="Calibri"/>
              </a:rPr>
              <a:t>vastust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Näiteks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oli</a:t>
            </a:r>
            <a:r>
              <a:rPr lang="en-US" dirty="0">
                <a:ea typeface="Calibri"/>
                <a:cs typeface="Calibri"/>
              </a:rPr>
              <a:t> "</a:t>
            </a:r>
            <a:r>
              <a:rPr lang="en-US" dirty="0" err="1">
                <a:ea typeface="Calibri"/>
                <a:cs typeface="Calibri"/>
              </a:rPr>
              <a:t>nii</a:t>
            </a:r>
            <a:r>
              <a:rPr lang="en-US" dirty="0">
                <a:ea typeface="Calibri"/>
                <a:cs typeface="Calibri"/>
              </a:rPr>
              <a:t>"-"</a:t>
            </a:r>
            <a:r>
              <a:rPr lang="en-US" dirty="0" err="1">
                <a:ea typeface="Calibri"/>
                <a:cs typeface="Calibri"/>
              </a:rPr>
              <a:t>õudselt</a:t>
            </a:r>
            <a:r>
              <a:rPr lang="en-US" dirty="0">
                <a:ea typeface="Calibri"/>
                <a:cs typeface="Calibri"/>
              </a:rPr>
              <a:t>" </a:t>
            </a:r>
            <a:r>
              <a:rPr lang="en-US" dirty="0" err="1">
                <a:ea typeface="Calibri"/>
                <a:cs typeface="Calibri"/>
              </a:rPr>
              <a:t>asemel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väljastatud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valik</a:t>
            </a:r>
            <a:r>
              <a:rPr lang="en-US" dirty="0">
                <a:ea typeface="Calibri"/>
                <a:cs typeface="Calibri"/>
              </a:rPr>
              <a:t> "</a:t>
            </a:r>
            <a:r>
              <a:rPr lang="en-US" dirty="0" err="1">
                <a:ea typeface="Calibri"/>
                <a:cs typeface="Calibri"/>
              </a:rPr>
              <a:t>äärmiselt</a:t>
            </a:r>
            <a:r>
              <a:rPr lang="en-US" dirty="0">
                <a:ea typeface="Calibri"/>
                <a:cs typeface="Calibri"/>
              </a:rPr>
              <a:t>"-"</a:t>
            </a:r>
            <a:r>
              <a:rPr lang="en-US" dirty="0" err="1">
                <a:ea typeface="Calibri"/>
                <a:cs typeface="Calibri"/>
              </a:rPr>
              <a:t>õudselt</a:t>
            </a:r>
            <a:r>
              <a:rPr lang="en-US" dirty="0">
                <a:ea typeface="Calibri"/>
                <a:cs typeface="Calibri"/>
              </a:rPr>
              <a:t>" </a:t>
            </a:r>
            <a:r>
              <a:rPr lang="en-US" dirty="0" err="1">
                <a:ea typeface="Calibri"/>
                <a:cs typeface="Calibri"/>
              </a:rPr>
              <a:t>või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hoopis</a:t>
            </a:r>
            <a:r>
              <a:rPr lang="en-US" dirty="0">
                <a:ea typeface="Calibri"/>
                <a:cs typeface="Calibri"/>
              </a:rPr>
              <a:t> "</a:t>
            </a:r>
            <a:r>
              <a:rPr lang="en-US" dirty="0" err="1">
                <a:ea typeface="Calibri"/>
                <a:cs typeface="Calibri"/>
              </a:rPr>
              <a:t>nii</a:t>
            </a:r>
            <a:r>
              <a:rPr lang="en-US" dirty="0">
                <a:ea typeface="Calibri"/>
                <a:cs typeface="Calibri"/>
              </a:rPr>
              <a:t>"-"</a:t>
            </a:r>
            <a:r>
              <a:rPr lang="en-US" dirty="0" err="1">
                <a:ea typeface="Calibri"/>
                <a:cs typeface="Calibri"/>
              </a:rPr>
              <a:t>nii</a:t>
            </a:r>
            <a:r>
              <a:rPr lang="en-US" dirty="0">
                <a:ea typeface="Calibri"/>
                <a:cs typeface="Calibri"/>
              </a:rPr>
              <a:t>". 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 err="1">
                <a:ea typeface="Calibri"/>
                <a:cs typeface="Calibri"/>
              </a:rPr>
              <a:t>Positiivsete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adjektiivide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korral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valikud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sarnasemad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EstLLMil</a:t>
            </a:r>
            <a:r>
              <a:rPr lang="en-US" dirty="0">
                <a:ea typeface="Calibri"/>
                <a:cs typeface="Calibri"/>
              </a:rPr>
              <a:t> ja GPT-l. </a:t>
            </a:r>
            <a:r>
              <a:rPr lang="en-US" dirty="0" err="1">
                <a:ea typeface="Calibri"/>
                <a:cs typeface="Calibri"/>
              </a:rPr>
              <a:t>Negatiivsete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adjektiivide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puhul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enam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sarnasusi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Geminiga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Keelemudelite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puhul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ilmneb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ikkagi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negatiivsuskalduvus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negatiivsete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adjektiivide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puhul</a:t>
            </a:r>
            <a:r>
              <a:rPr lang="en-US" dirty="0">
                <a:ea typeface="Calibri"/>
                <a:cs typeface="Calibri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5FEB0-7D42-7009-DFD1-C8B84A1EC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D32F7-79CD-4EC9-A53B-F009251E64C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17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7A653-DAD6-473F-D368-E67A21523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AFEADF-94D3-AB65-6B3E-0A4E6F8FD0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FB8B31-EEE6-6278-C331-6970B73593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Juhuslikustatud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järjekorraga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laused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temperatuur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kõrgem</a:t>
            </a:r>
            <a:r>
              <a:rPr lang="en-US" dirty="0">
                <a:ea typeface="Calibri"/>
                <a:cs typeface="Calibri"/>
              </a:rPr>
              <a:t> (0.2). NB! </a:t>
            </a:r>
            <a:r>
              <a:rPr lang="en-US" dirty="0" err="1">
                <a:ea typeface="Calibri"/>
                <a:cs typeface="Calibri"/>
              </a:rPr>
              <a:t>Temperatuur</a:t>
            </a:r>
            <a:r>
              <a:rPr lang="en-US" dirty="0">
                <a:ea typeface="Calibri"/>
                <a:cs typeface="Calibri"/>
              </a:rPr>
              <a:t> 0.2 </a:t>
            </a:r>
            <a:r>
              <a:rPr lang="en-US" dirty="0" err="1">
                <a:ea typeface="Calibri"/>
                <a:cs typeface="Calibri"/>
              </a:rPr>
              <a:t>võib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tähendada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eri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mudelite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puhul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erineval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määral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juhuslikkust</a:t>
            </a:r>
            <a:r>
              <a:rPr lang="en-US" dirty="0">
                <a:ea typeface="Calibri"/>
                <a:cs typeface="Calibri"/>
              </a:rPr>
              <a:t>/</a:t>
            </a:r>
            <a:r>
              <a:rPr lang="en-US" dirty="0" err="1">
                <a:ea typeface="Calibri"/>
                <a:cs typeface="Calibri"/>
              </a:rPr>
              <a:t>loomingulisust</a:t>
            </a:r>
            <a:r>
              <a:rPr lang="en-US" dirty="0">
                <a:ea typeface="Calibri"/>
                <a:cs typeface="Calibri"/>
              </a:rPr>
              <a:t>, kuna </a:t>
            </a:r>
            <a:r>
              <a:rPr lang="en-US" dirty="0" err="1">
                <a:ea typeface="Calibri"/>
                <a:cs typeface="Calibri"/>
              </a:rPr>
              <a:t>temperatuuri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võimalikud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skaalad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erinevad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 err="1">
                <a:ea typeface="Calibri"/>
                <a:cs typeface="Calibri"/>
              </a:rPr>
              <a:t>nt</a:t>
            </a:r>
            <a:r>
              <a:rPr lang="en-US" dirty="0">
                <a:ea typeface="Calibri"/>
                <a:cs typeface="Calibri"/>
              </a:rPr>
              <a:t> 0-1 </a:t>
            </a:r>
            <a:r>
              <a:rPr lang="en-US" dirty="0" err="1">
                <a:ea typeface="Calibri"/>
                <a:cs typeface="Calibri"/>
              </a:rPr>
              <a:t>või</a:t>
            </a:r>
            <a:r>
              <a:rPr lang="en-US" dirty="0">
                <a:ea typeface="Calibri"/>
                <a:cs typeface="Calibri"/>
              </a:rPr>
              <a:t> 0-2); </a:t>
            </a:r>
            <a:r>
              <a:rPr lang="en-US" dirty="0" err="1">
                <a:ea typeface="Calibri"/>
                <a:cs typeface="Calibri"/>
              </a:rPr>
              <a:t>samuti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erinevad</a:t>
            </a:r>
            <a:r>
              <a:rPr lang="en-US" dirty="0">
                <a:ea typeface="Calibri"/>
                <a:cs typeface="Calibri"/>
              </a:rPr>
              <a:t> "</a:t>
            </a:r>
            <a:r>
              <a:rPr lang="en-US" dirty="0" err="1">
                <a:ea typeface="Calibri"/>
                <a:cs typeface="Calibri"/>
              </a:rPr>
              <a:t>optimaalsed</a:t>
            </a:r>
            <a:r>
              <a:rPr lang="en-US" dirty="0">
                <a:ea typeface="Calibri"/>
                <a:cs typeface="Calibri"/>
              </a:rPr>
              <a:t>" </a:t>
            </a:r>
            <a:r>
              <a:rPr lang="en-US" dirty="0" err="1">
                <a:ea typeface="Calibri"/>
                <a:cs typeface="Calibri"/>
              </a:rPr>
              <a:t>temperatuurid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 err="1">
                <a:ea typeface="Calibri"/>
                <a:cs typeface="Calibri"/>
              </a:rPr>
              <a:t>EstLLMi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andmetest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visatud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välja</a:t>
            </a:r>
            <a:r>
              <a:rPr lang="en-US" dirty="0">
                <a:ea typeface="Calibri"/>
                <a:cs typeface="Calibri"/>
              </a:rPr>
              <a:t> 18 </a:t>
            </a:r>
            <a:r>
              <a:rPr lang="en-US" dirty="0" err="1">
                <a:ea typeface="Calibri"/>
                <a:cs typeface="Calibri"/>
              </a:rPr>
              <a:t>juhtu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kus</a:t>
            </a:r>
            <a:r>
              <a:rPr lang="en-US" dirty="0">
                <a:ea typeface="Calibri"/>
                <a:cs typeface="Calibri"/>
              </a:rPr>
              <a:t> ta </a:t>
            </a:r>
            <a:r>
              <a:rPr lang="en-US" dirty="0" err="1">
                <a:ea typeface="Calibri"/>
                <a:cs typeface="Calibri"/>
              </a:rPr>
              <a:t>väljastatud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andmestikus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oli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ise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muutnud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valitavaid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sõnu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 err="1">
                <a:ea typeface="Calibri"/>
                <a:cs typeface="Calibri"/>
              </a:rPr>
              <a:t>välju</a:t>
            </a:r>
            <a:r>
              <a:rPr lang="en-US" dirty="0">
                <a:ea typeface="Calibri"/>
                <a:cs typeface="Calibri"/>
              </a:rPr>
              <a:t> sõna1 ja sõna2) ja </a:t>
            </a:r>
            <a:r>
              <a:rPr lang="en-US" dirty="0" err="1">
                <a:ea typeface="Calibri"/>
                <a:cs typeface="Calibri"/>
              </a:rPr>
              <a:t>sellest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tulenevalt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kohati</a:t>
            </a:r>
            <a:r>
              <a:rPr lang="en-US" dirty="0">
                <a:ea typeface="Calibri"/>
                <a:cs typeface="Calibri"/>
              </a:rPr>
              <a:t> ka </a:t>
            </a:r>
            <a:r>
              <a:rPr lang="en-US" dirty="0" err="1">
                <a:ea typeface="Calibri"/>
                <a:cs typeface="Calibri"/>
              </a:rPr>
              <a:t>vastust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Näiteks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oli</a:t>
            </a:r>
            <a:r>
              <a:rPr lang="en-US" dirty="0">
                <a:ea typeface="Calibri"/>
                <a:cs typeface="Calibri"/>
              </a:rPr>
              <a:t> "</a:t>
            </a:r>
            <a:r>
              <a:rPr lang="en-US" dirty="0" err="1">
                <a:ea typeface="Calibri"/>
                <a:cs typeface="Calibri"/>
              </a:rPr>
              <a:t>nii</a:t>
            </a:r>
            <a:r>
              <a:rPr lang="en-US" dirty="0">
                <a:ea typeface="Calibri"/>
                <a:cs typeface="Calibri"/>
              </a:rPr>
              <a:t>"-"</a:t>
            </a:r>
            <a:r>
              <a:rPr lang="en-US" dirty="0" err="1">
                <a:ea typeface="Calibri"/>
                <a:cs typeface="Calibri"/>
              </a:rPr>
              <a:t>õudselt</a:t>
            </a:r>
            <a:r>
              <a:rPr lang="en-US" dirty="0">
                <a:ea typeface="Calibri"/>
                <a:cs typeface="Calibri"/>
              </a:rPr>
              <a:t>" </a:t>
            </a:r>
            <a:r>
              <a:rPr lang="en-US" dirty="0" err="1">
                <a:ea typeface="Calibri"/>
                <a:cs typeface="Calibri"/>
              </a:rPr>
              <a:t>asemel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väljastatud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valik</a:t>
            </a:r>
            <a:r>
              <a:rPr lang="en-US" dirty="0">
                <a:ea typeface="Calibri"/>
                <a:cs typeface="Calibri"/>
              </a:rPr>
              <a:t> "</a:t>
            </a:r>
            <a:r>
              <a:rPr lang="en-US" dirty="0" err="1">
                <a:ea typeface="Calibri"/>
                <a:cs typeface="Calibri"/>
              </a:rPr>
              <a:t>äärmiselt</a:t>
            </a:r>
            <a:r>
              <a:rPr lang="en-US" dirty="0">
                <a:ea typeface="Calibri"/>
                <a:cs typeface="Calibri"/>
              </a:rPr>
              <a:t>"-"</a:t>
            </a:r>
            <a:r>
              <a:rPr lang="en-US" dirty="0" err="1">
                <a:ea typeface="Calibri"/>
                <a:cs typeface="Calibri"/>
              </a:rPr>
              <a:t>õudselt</a:t>
            </a:r>
            <a:r>
              <a:rPr lang="en-US" dirty="0">
                <a:ea typeface="Calibri"/>
                <a:cs typeface="Calibri"/>
              </a:rPr>
              <a:t>" </a:t>
            </a:r>
            <a:r>
              <a:rPr lang="en-US" dirty="0" err="1">
                <a:ea typeface="Calibri"/>
                <a:cs typeface="Calibri"/>
              </a:rPr>
              <a:t>või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hoopis</a:t>
            </a:r>
            <a:r>
              <a:rPr lang="en-US" dirty="0">
                <a:ea typeface="Calibri"/>
                <a:cs typeface="Calibri"/>
              </a:rPr>
              <a:t> "</a:t>
            </a:r>
            <a:r>
              <a:rPr lang="en-US" dirty="0" err="1">
                <a:ea typeface="Calibri"/>
                <a:cs typeface="Calibri"/>
              </a:rPr>
              <a:t>nii</a:t>
            </a:r>
            <a:r>
              <a:rPr lang="en-US" dirty="0">
                <a:ea typeface="Calibri"/>
                <a:cs typeface="Calibri"/>
              </a:rPr>
              <a:t>"-"</a:t>
            </a:r>
            <a:r>
              <a:rPr lang="en-US" dirty="0" err="1">
                <a:ea typeface="Calibri"/>
                <a:cs typeface="Calibri"/>
              </a:rPr>
              <a:t>nii</a:t>
            </a:r>
            <a:r>
              <a:rPr lang="en-US" dirty="0">
                <a:ea typeface="Calibri"/>
                <a:cs typeface="Calibri"/>
              </a:rPr>
              <a:t>". 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 err="1">
                <a:ea typeface="Calibri"/>
                <a:cs typeface="Calibri"/>
              </a:rPr>
              <a:t>Positiivsete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adjektiivide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korral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valikud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sarnasemad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EstLLMil</a:t>
            </a:r>
            <a:r>
              <a:rPr lang="en-US" dirty="0">
                <a:ea typeface="Calibri"/>
                <a:cs typeface="Calibri"/>
              </a:rPr>
              <a:t> ja GPT-l. </a:t>
            </a:r>
            <a:r>
              <a:rPr lang="en-US" dirty="0" err="1">
                <a:ea typeface="Calibri"/>
                <a:cs typeface="Calibri"/>
              </a:rPr>
              <a:t>Negatiivsete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adjektiivide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puhul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enam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sarnasusi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Geminiga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Keelemudelite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puhul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ilmneb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ikkagi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negatiivsuskalduvus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negatiivsete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adjektiivide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puhul</a:t>
            </a:r>
            <a:r>
              <a:rPr lang="en-US" dirty="0">
                <a:ea typeface="Calibri"/>
                <a:cs typeface="Calibri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3F66F-6EDB-30DD-1B7D-97890825B1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D32F7-79CD-4EC9-A53B-F009251E64C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4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F38D3-238C-E833-4114-4B62D14EC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E6EB3B-1975-854E-A62B-63E680E6C1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E7000F-ABB4-1912-7E53-75C979366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Juhuslikustatud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järjekorraga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laused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temperatuur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kõrgem</a:t>
            </a:r>
            <a:r>
              <a:rPr lang="en-US" dirty="0">
                <a:ea typeface="Calibri"/>
                <a:cs typeface="Calibri"/>
              </a:rPr>
              <a:t> (0.2). NB! </a:t>
            </a:r>
            <a:r>
              <a:rPr lang="en-US" dirty="0" err="1">
                <a:ea typeface="Calibri"/>
                <a:cs typeface="Calibri"/>
              </a:rPr>
              <a:t>Temperatuur</a:t>
            </a:r>
            <a:r>
              <a:rPr lang="en-US" dirty="0">
                <a:ea typeface="Calibri"/>
                <a:cs typeface="Calibri"/>
              </a:rPr>
              <a:t> 0.2 </a:t>
            </a:r>
            <a:r>
              <a:rPr lang="en-US" dirty="0" err="1">
                <a:ea typeface="Calibri"/>
                <a:cs typeface="Calibri"/>
              </a:rPr>
              <a:t>võib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tähendada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eri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mudelite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puhul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erineval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määral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juhuslikkust</a:t>
            </a:r>
            <a:r>
              <a:rPr lang="en-US" dirty="0">
                <a:ea typeface="Calibri"/>
                <a:cs typeface="Calibri"/>
              </a:rPr>
              <a:t>/</a:t>
            </a:r>
            <a:r>
              <a:rPr lang="en-US" dirty="0" err="1">
                <a:ea typeface="Calibri"/>
                <a:cs typeface="Calibri"/>
              </a:rPr>
              <a:t>loomingulisust</a:t>
            </a:r>
            <a:r>
              <a:rPr lang="en-US" dirty="0">
                <a:ea typeface="Calibri"/>
                <a:cs typeface="Calibri"/>
              </a:rPr>
              <a:t>, kuna </a:t>
            </a:r>
            <a:r>
              <a:rPr lang="en-US" dirty="0" err="1">
                <a:ea typeface="Calibri"/>
                <a:cs typeface="Calibri"/>
              </a:rPr>
              <a:t>temperatuuri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võimalikud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skaalad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erinevad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 err="1">
                <a:ea typeface="Calibri"/>
                <a:cs typeface="Calibri"/>
              </a:rPr>
              <a:t>nt</a:t>
            </a:r>
            <a:r>
              <a:rPr lang="en-US" dirty="0">
                <a:ea typeface="Calibri"/>
                <a:cs typeface="Calibri"/>
              </a:rPr>
              <a:t> 0-1 </a:t>
            </a:r>
            <a:r>
              <a:rPr lang="en-US" dirty="0" err="1">
                <a:ea typeface="Calibri"/>
                <a:cs typeface="Calibri"/>
              </a:rPr>
              <a:t>või</a:t>
            </a:r>
            <a:r>
              <a:rPr lang="en-US" dirty="0">
                <a:ea typeface="Calibri"/>
                <a:cs typeface="Calibri"/>
              </a:rPr>
              <a:t> 0-2); </a:t>
            </a:r>
            <a:r>
              <a:rPr lang="en-US" dirty="0" err="1">
                <a:ea typeface="Calibri"/>
                <a:cs typeface="Calibri"/>
              </a:rPr>
              <a:t>samuti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erinevad</a:t>
            </a:r>
            <a:r>
              <a:rPr lang="en-US" dirty="0">
                <a:ea typeface="Calibri"/>
                <a:cs typeface="Calibri"/>
              </a:rPr>
              <a:t> "</a:t>
            </a:r>
            <a:r>
              <a:rPr lang="en-US" dirty="0" err="1">
                <a:ea typeface="Calibri"/>
                <a:cs typeface="Calibri"/>
              </a:rPr>
              <a:t>optimaalsed</a:t>
            </a:r>
            <a:r>
              <a:rPr lang="en-US" dirty="0">
                <a:ea typeface="Calibri"/>
                <a:cs typeface="Calibri"/>
              </a:rPr>
              <a:t>" </a:t>
            </a:r>
            <a:r>
              <a:rPr lang="en-US" dirty="0" err="1">
                <a:ea typeface="Calibri"/>
                <a:cs typeface="Calibri"/>
              </a:rPr>
              <a:t>temperatuurid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 err="1">
                <a:ea typeface="Calibri"/>
                <a:cs typeface="Calibri"/>
              </a:rPr>
              <a:t>EstLLMi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andmetest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visatud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välja</a:t>
            </a:r>
            <a:r>
              <a:rPr lang="en-US" dirty="0">
                <a:ea typeface="Calibri"/>
                <a:cs typeface="Calibri"/>
              </a:rPr>
              <a:t> 18 </a:t>
            </a:r>
            <a:r>
              <a:rPr lang="en-US" dirty="0" err="1">
                <a:ea typeface="Calibri"/>
                <a:cs typeface="Calibri"/>
              </a:rPr>
              <a:t>juhtu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kus</a:t>
            </a:r>
            <a:r>
              <a:rPr lang="en-US" dirty="0">
                <a:ea typeface="Calibri"/>
                <a:cs typeface="Calibri"/>
              </a:rPr>
              <a:t> ta </a:t>
            </a:r>
            <a:r>
              <a:rPr lang="en-US" dirty="0" err="1">
                <a:ea typeface="Calibri"/>
                <a:cs typeface="Calibri"/>
              </a:rPr>
              <a:t>väljastatud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andmestikus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oli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ise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muutnud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valitavaid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sõnu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 err="1">
                <a:ea typeface="Calibri"/>
                <a:cs typeface="Calibri"/>
              </a:rPr>
              <a:t>välju</a:t>
            </a:r>
            <a:r>
              <a:rPr lang="en-US" dirty="0">
                <a:ea typeface="Calibri"/>
                <a:cs typeface="Calibri"/>
              </a:rPr>
              <a:t> sõna1 ja sõna2) ja </a:t>
            </a:r>
            <a:r>
              <a:rPr lang="en-US" dirty="0" err="1">
                <a:ea typeface="Calibri"/>
                <a:cs typeface="Calibri"/>
              </a:rPr>
              <a:t>sellest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tulenevalt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kohati</a:t>
            </a:r>
            <a:r>
              <a:rPr lang="en-US" dirty="0">
                <a:ea typeface="Calibri"/>
                <a:cs typeface="Calibri"/>
              </a:rPr>
              <a:t> ka </a:t>
            </a:r>
            <a:r>
              <a:rPr lang="en-US" dirty="0" err="1">
                <a:ea typeface="Calibri"/>
                <a:cs typeface="Calibri"/>
              </a:rPr>
              <a:t>vastust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Näiteks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oli</a:t>
            </a:r>
            <a:r>
              <a:rPr lang="en-US" dirty="0">
                <a:ea typeface="Calibri"/>
                <a:cs typeface="Calibri"/>
              </a:rPr>
              <a:t> "</a:t>
            </a:r>
            <a:r>
              <a:rPr lang="en-US" dirty="0" err="1">
                <a:ea typeface="Calibri"/>
                <a:cs typeface="Calibri"/>
              </a:rPr>
              <a:t>nii</a:t>
            </a:r>
            <a:r>
              <a:rPr lang="en-US" dirty="0">
                <a:ea typeface="Calibri"/>
                <a:cs typeface="Calibri"/>
              </a:rPr>
              <a:t>"-"</a:t>
            </a:r>
            <a:r>
              <a:rPr lang="en-US" dirty="0" err="1">
                <a:ea typeface="Calibri"/>
                <a:cs typeface="Calibri"/>
              </a:rPr>
              <a:t>õudselt</a:t>
            </a:r>
            <a:r>
              <a:rPr lang="en-US" dirty="0">
                <a:ea typeface="Calibri"/>
                <a:cs typeface="Calibri"/>
              </a:rPr>
              <a:t>" </a:t>
            </a:r>
            <a:r>
              <a:rPr lang="en-US" dirty="0" err="1">
                <a:ea typeface="Calibri"/>
                <a:cs typeface="Calibri"/>
              </a:rPr>
              <a:t>asemel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väljastatud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valik</a:t>
            </a:r>
            <a:r>
              <a:rPr lang="en-US" dirty="0">
                <a:ea typeface="Calibri"/>
                <a:cs typeface="Calibri"/>
              </a:rPr>
              <a:t> "</a:t>
            </a:r>
            <a:r>
              <a:rPr lang="en-US" dirty="0" err="1">
                <a:ea typeface="Calibri"/>
                <a:cs typeface="Calibri"/>
              </a:rPr>
              <a:t>äärmiselt</a:t>
            </a:r>
            <a:r>
              <a:rPr lang="en-US" dirty="0">
                <a:ea typeface="Calibri"/>
                <a:cs typeface="Calibri"/>
              </a:rPr>
              <a:t>"-"</a:t>
            </a:r>
            <a:r>
              <a:rPr lang="en-US" dirty="0" err="1">
                <a:ea typeface="Calibri"/>
                <a:cs typeface="Calibri"/>
              </a:rPr>
              <a:t>õudselt</a:t>
            </a:r>
            <a:r>
              <a:rPr lang="en-US" dirty="0">
                <a:ea typeface="Calibri"/>
                <a:cs typeface="Calibri"/>
              </a:rPr>
              <a:t>" </a:t>
            </a:r>
            <a:r>
              <a:rPr lang="en-US" dirty="0" err="1">
                <a:ea typeface="Calibri"/>
                <a:cs typeface="Calibri"/>
              </a:rPr>
              <a:t>või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hoopis</a:t>
            </a:r>
            <a:r>
              <a:rPr lang="en-US" dirty="0">
                <a:ea typeface="Calibri"/>
                <a:cs typeface="Calibri"/>
              </a:rPr>
              <a:t> "</a:t>
            </a:r>
            <a:r>
              <a:rPr lang="en-US" dirty="0" err="1">
                <a:ea typeface="Calibri"/>
                <a:cs typeface="Calibri"/>
              </a:rPr>
              <a:t>nii</a:t>
            </a:r>
            <a:r>
              <a:rPr lang="en-US" dirty="0">
                <a:ea typeface="Calibri"/>
                <a:cs typeface="Calibri"/>
              </a:rPr>
              <a:t>"-"</a:t>
            </a:r>
            <a:r>
              <a:rPr lang="en-US" dirty="0" err="1">
                <a:ea typeface="Calibri"/>
                <a:cs typeface="Calibri"/>
              </a:rPr>
              <a:t>nii</a:t>
            </a:r>
            <a:r>
              <a:rPr lang="en-US" dirty="0">
                <a:ea typeface="Calibri"/>
                <a:cs typeface="Calibri"/>
              </a:rPr>
              <a:t>". 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 err="1">
                <a:ea typeface="Calibri"/>
                <a:cs typeface="Calibri"/>
              </a:rPr>
              <a:t>Positiivsete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adjektiivide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korral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valikud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sarnasemad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EstLLMil</a:t>
            </a:r>
            <a:r>
              <a:rPr lang="en-US" dirty="0">
                <a:ea typeface="Calibri"/>
                <a:cs typeface="Calibri"/>
              </a:rPr>
              <a:t> ja GPT-l. </a:t>
            </a:r>
            <a:r>
              <a:rPr lang="en-US" dirty="0" err="1">
                <a:ea typeface="Calibri"/>
                <a:cs typeface="Calibri"/>
              </a:rPr>
              <a:t>Negatiivsete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adjektiivide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puhul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enam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sarnasusi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Geminiga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Keelemudelite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puhul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ilmneb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ikkagi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negatiivsuskalduvus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negatiivsete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adjektiivide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puhul</a:t>
            </a:r>
            <a:r>
              <a:rPr lang="en-US" dirty="0">
                <a:ea typeface="Calibri"/>
                <a:cs typeface="Calibri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6A730-441A-56D0-0BDF-8C4D8AC955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D32F7-79CD-4EC9-A53B-F009251E64C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6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NP-</a:t>
            </a:r>
            <a:r>
              <a:rPr lang="en-US" dirty="0" err="1">
                <a:ea typeface="Calibri"/>
                <a:cs typeface="Calibri"/>
              </a:rPr>
              <a:t>paaride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korral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üldiselt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 err="1">
                <a:ea typeface="Calibri"/>
                <a:cs typeface="Calibri"/>
              </a:rPr>
              <a:t>jooniste</a:t>
            </a:r>
            <a:r>
              <a:rPr lang="en-US" dirty="0">
                <a:ea typeface="Calibri"/>
                <a:cs typeface="Calibri"/>
              </a:rPr>
              <a:t> ID-d 1-12) </a:t>
            </a:r>
            <a:r>
              <a:rPr lang="en-US" dirty="0" err="1">
                <a:ea typeface="Calibri"/>
                <a:cs typeface="Calibri"/>
              </a:rPr>
              <a:t>kooskõla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ei</a:t>
            </a:r>
            <a:r>
              <a:rPr lang="en-US" dirty="0">
                <a:ea typeface="Calibri"/>
                <a:cs typeface="Calibri"/>
              </a:rPr>
              <a:t> ole </a:t>
            </a:r>
            <a:r>
              <a:rPr lang="en-US" dirty="0" err="1">
                <a:ea typeface="Calibri"/>
                <a:cs typeface="Calibri"/>
              </a:rPr>
              <a:t>väga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kõrge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Kaalutud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kooskõla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kõige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kõrgem</a:t>
            </a:r>
            <a:r>
              <a:rPr lang="en-US" dirty="0">
                <a:ea typeface="Calibri"/>
                <a:cs typeface="Calibri"/>
              </a:rPr>
              <a:t> Google Gemini </a:t>
            </a:r>
            <a:r>
              <a:rPr lang="en-US" dirty="0" err="1">
                <a:ea typeface="Calibri"/>
                <a:cs typeface="Calibri"/>
              </a:rPr>
              <a:t>mudelil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 err="1">
                <a:ea typeface="Calibri"/>
                <a:cs typeface="Calibri"/>
              </a:rPr>
              <a:t>Samas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nägime</a:t>
            </a:r>
            <a:r>
              <a:rPr lang="en-US" dirty="0">
                <a:ea typeface="Calibri"/>
                <a:cs typeface="Calibri"/>
              </a:rPr>
              <a:t>, et </a:t>
            </a:r>
            <a:r>
              <a:rPr lang="en-US" dirty="0" err="1">
                <a:ea typeface="Calibri"/>
                <a:cs typeface="Calibri"/>
              </a:rPr>
              <a:t>EstLLMil</a:t>
            </a:r>
            <a:r>
              <a:rPr lang="en-US" dirty="0">
                <a:ea typeface="Calibri"/>
                <a:cs typeface="Calibri"/>
              </a:rPr>
              <a:t> on </a:t>
            </a:r>
            <a:r>
              <a:rPr lang="en-US" dirty="0" err="1">
                <a:ea typeface="Calibri"/>
                <a:cs typeface="Calibri"/>
              </a:rPr>
              <a:t>rohkem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kooskõla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positiivsete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adjektiivide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korral</a:t>
            </a:r>
            <a:r>
              <a:rPr lang="en-US" dirty="0">
                <a:ea typeface="Calibri"/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D32F7-79CD-4EC9-A53B-F009251E64C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57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125E3-80EC-70D8-D691-08348F561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833317-B99B-6340-D93E-BCC24640E5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A138E0-690C-0333-95B5-5779E7EDC3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Juhuslikustatud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järjekorraga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laused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temperatuur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kõrgem</a:t>
            </a:r>
            <a:r>
              <a:rPr lang="en-US" dirty="0">
                <a:ea typeface="Calibri"/>
                <a:cs typeface="Calibri"/>
              </a:rPr>
              <a:t> (0.2). NB! </a:t>
            </a:r>
            <a:r>
              <a:rPr lang="en-US" dirty="0" err="1">
                <a:ea typeface="Calibri"/>
                <a:cs typeface="Calibri"/>
              </a:rPr>
              <a:t>Temperatuur</a:t>
            </a:r>
            <a:r>
              <a:rPr lang="en-US" dirty="0">
                <a:ea typeface="Calibri"/>
                <a:cs typeface="Calibri"/>
              </a:rPr>
              <a:t> 0.2 </a:t>
            </a:r>
            <a:r>
              <a:rPr lang="en-US" dirty="0" err="1">
                <a:ea typeface="Calibri"/>
                <a:cs typeface="Calibri"/>
              </a:rPr>
              <a:t>võib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tähendada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eri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mudelite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puhul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erineval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määral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juhuslikkust</a:t>
            </a:r>
            <a:r>
              <a:rPr lang="en-US" dirty="0">
                <a:ea typeface="Calibri"/>
                <a:cs typeface="Calibri"/>
              </a:rPr>
              <a:t>/</a:t>
            </a:r>
            <a:r>
              <a:rPr lang="en-US" dirty="0" err="1">
                <a:ea typeface="Calibri"/>
                <a:cs typeface="Calibri"/>
              </a:rPr>
              <a:t>loomingulisust</a:t>
            </a:r>
            <a:r>
              <a:rPr lang="en-US" dirty="0">
                <a:ea typeface="Calibri"/>
                <a:cs typeface="Calibri"/>
              </a:rPr>
              <a:t>, kuna </a:t>
            </a:r>
            <a:r>
              <a:rPr lang="en-US" dirty="0" err="1">
                <a:ea typeface="Calibri"/>
                <a:cs typeface="Calibri"/>
              </a:rPr>
              <a:t>temperatuuri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võimalikud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skaalad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erinevad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 err="1">
                <a:ea typeface="Calibri"/>
                <a:cs typeface="Calibri"/>
              </a:rPr>
              <a:t>nt</a:t>
            </a:r>
            <a:r>
              <a:rPr lang="en-US" dirty="0">
                <a:ea typeface="Calibri"/>
                <a:cs typeface="Calibri"/>
              </a:rPr>
              <a:t> 0-1 </a:t>
            </a:r>
            <a:r>
              <a:rPr lang="en-US" dirty="0" err="1">
                <a:ea typeface="Calibri"/>
                <a:cs typeface="Calibri"/>
              </a:rPr>
              <a:t>või</a:t>
            </a:r>
            <a:r>
              <a:rPr lang="en-US" dirty="0">
                <a:ea typeface="Calibri"/>
                <a:cs typeface="Calibri"/>
              </a:rPr>
              <a:t> 0-2); </a:t>
            </a:r>
            <a:r>
              <a:rPr lang="en-US" dirty="0" err="1">
                <a:ea typeface="Calibri"/>
                <a:cs typeface="Calibri"/>
              </a:rPr>
              <a:t>samuti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erinevad</a:t>
            </a:r>
            <a:r>
              <a:rPr lang="en-US" dirty="0">
                <a:ea typeface="Calibri"/>
                <a:cs typeface="Calibri"/>
              </a:rPr>
              <a:t> "</a:t>
            </a:r>
            <a:r>
              <a:rPr lang="en-US" dirty="0" err="1">
                <a:ea typeface="Calibri"/>
                <a:cs typeface="Calibri"/>
              </a:rPr>
              <a:t>optimaalsed</a:t>
            </a:r>
            <a:r>
              <a:rPr lang="en-US" dirty="0">
                <a:ea typeface="Calibri"/>
                <a:cs typeface="Calibri"/>
              </a:rPr>
              <a:t>" </a:t>
            </a:r>
            <a:r>
              <a:rPr lang="en-US" dirty="0" err="1">
                <a:ea typeface="Calibri"/>
                <a:cs typeface="Calibri"/>
              </a:rPr>
              <a:t>temperatuurid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 err="1">
                <a:ea typeface="Calibri"/>
                <a:cs typeface="Calibri"/>
              </a:rPr>
              <a:t>EstLLMi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andmetest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visatud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välja</a:t>
            </a:r>
            <a:r>
              <a:rPr lang="en-US" dirty="0">
                <a:ea typeface="Calibri"/>
                <a:cs typeface="Calibri"/>
              </a:rPr>
              <a:t> 18 </a:t>
            </a:r>
            <a:r>
              <a:rPr lang="en-US" dirty="0" err="1">
                <a:ea typeface="Calibri"/>
                <a:cs typeface="Calibri"/>
              </a:rPr>
              <a:t>juhtu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kus</a:t>
            </a:r>
            <a:r>
              <a:rPr lang="en-US" dirty="0">
                <a:ea typeface="Calibri"/>
                <a:cs typeface="Calibri"/>
              </a:rPr>
              <a:t> ta </a:t>
            </a:r>
            <a:r>
              <a:rPr lang="en-US" dirty="0" err="1">
                <a:ea typeface="Calibri"/>
                <a:cs typeface="Calibri"/>
              </a:rPr>
              <a:t>väljastatud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andmestikus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oli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ise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muutnud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valitavaid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sõnu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 err="1">
                <a:ea typeface="Calibri"/>
                <a:cs typeface="Calibri"/>
              </a:rPr>
              <a:t>välju</a:t>
            </a:r>
            <a:r>
              <a:rPr lang="en-US" dirty="0">
                <a:ea typeface="Calibri"/>
                <a:cs typeface="Calibri"/>
              </a:rPr>
              <a:t> sõna1 ja sõna2) ja </a:t>
            </a:r>
            <a:r>
              <a:rPr lang="en-US" dirty="0" err="1">
                <a:ea typeface="Calibri"/>
                <a:cs typeface="Calibri"/>
              </a:rPr>
              <a:t>sellest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tulenevalt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kohati</a:t>
            </a:r>
            <a:r>
              <a:rPr lang="en-US" dirty="0">
                <a:ea typeface="Calibri"/>
                <a:cs typeface="Calibri"/>
              </a:rPr>
              <a:t> ka </a:t>
            </a:r>
            <a:r>
              <a:rPr lang="en-US" dirty="0" err="1">
                <a:ea typeface="Calibri"/>
                <a:cs typeface="Calibri"/>
              </a:rPr>
              <a:t>vastust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Näiteks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oli</a:t>
            </a:r>
            <a:r>
              <a:rPr lang="en-US" dirty="0">
                <a:ea typeface="Calibri"/>
                <a:cs typeface="Calibri"/>
              </a:rPr>
              <a:t> "</a:t>
            </a:r>
            <a:r>
              <a:rPr lang="en-US" dirty="0" err="1">
                <a:ea typeface="Calibri"/>
                <a:cs typeface="Calibri"/>
              </a:rPr>
              <a:t>nii</a:t>
            </a:r>
            <a:r>
              <a:rPr lang="en-US" dirty="0">
                <a:ea typeface="Calibri"/>
                <a:cs typeface="Calibri"/>
              </a:rPr>
              <a:t>"-"</a:t>
            </a:r>
            <a:r>
              <a:rPr lang="en-US" dirty="0" err="1">
                <a:ea typeface="Calibri"/>
                <a:cs typeface="Calibri"/>
              </a:rPr>
              <a:t>õudselt</a:t>
            </a:r>
            <a:r>
              <a:rPr lang="en-US" dirty="0">
                <a:ea typeface="Calibri"/>
                <a:cs typeface="Calibri"/>
              </a:rPr>
              <a:t>" </a:t>
            </a:r>
            <a:r>
              <a:rPr lang="en-US" dirty="0" err="1">
                <a:ea typeface="Calibri"/>
                <a:cs typeface="Calibri"/>
              </a:rPr>
              <a:t>asemel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väljastatud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valik</a:t>
            </a:r>
            <a:r>
              <a:rPr lang="en-US" dirty="0">
                <a:ea typeface="Calibri"/>
                <a:cs typeface="Calibri"/>
              </a:rPr>
              <a:t> "</a:t>
            </a:r>
            <a:r>
              <a:rPr lang="en-US" dirty="0" err="1">
                <a:ea typeface="Calibri"/>
                <a:cs typeface="Calibri"/>
              </a:rPr>
              <a:t>äärmiselt</a:t>
            </a:r>
            <a:r>
              <a:rPr lang="en-US" dirty="0">
                <a:ea typeface="Calibri"/>
                <a:cs typeface="Calibri"/>
              </a:rPr>
              <a:t>"-"</a:t>
            </a:r>
            <a:r>
              <a:rPr lang="en-US" dirty="0" err="1">
                <a:ea typeface="Calibri"/>
                <a:cs typeface="Calibri"/>
              </a:rPr>
              <a:t>õudselt</a:t>
            </a:r>
            <a:r>
              <a:rPr lang="en-US" dirty="0">
                <a:ea typeface="Calibri"/>
                <a:cs typeface="Calibri"/>
              </a:rPr>
              <a:t>" </a:t>
            </a:r>
            <a:r>
              <a:rPr lang="en-US" dirty="0" err="1">
                <a:ea typeface="Calibri"/>
                <a:cs typeface="Calibri"/>
              </a:rPr>
              <a:t>või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hoopis</a:t>
            </a:r>
            <a:r>
              <a:rPr lang="en-US" dirty="0">
                <a:ea typeface="Calibri"/>
                <a:cs typeface="Calibri"/>
              </a:rPr>
              <a:t> "</a:t>
            </a:r>
            <a:r>
              <a:rPr lang="en-US" dirty="0" err="1">
                <a:ea typeface="Calibri"/>
                <a:cs typeface="Calibri"/>
              </a:rPr>
              <a:t>nii</a:t>
            </a:r>
            <a:r>
              <a:rPr lang="en-US" dirty="0">
                <a:ea typeface="Calibri"/>
                <a:cs typeface="Calibri"/>
              </a:rPr>
              <a:t>"-"</a:t>
            </a:r>
            <a:r>
              <a:rPr lang="en-US" dirty="0" err="1">
                <a:ea typeface="Calibri"/>
                <a:cs typeface="Calibri"/>
              </a:rPr>
              <a:t>nii</a:t>
            </a:r>
            <a:r>
              <a:rPr lang="en-US" dirty="0">
                <a:ea typeface="Calibri"/>
                <a:cs typeface="Calibri"/>
              </a:rPr>
              <a:t>". 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 err="1">
                <a:ea typeface="Calibri"/>
                <a:cs typeface="Calibri"/>
              </a:rPr>
              <a:t>Positiivsete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adjektiivide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korral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valikud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sarnasemad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EstLLMil</a:t>
            </a:r>
            <a:r>
              <a:rPr lang="en-US" dirty="0">
                <a:ea typeface="Calibri"/>
                <a:cs typeface="Calibri"/>
              </a:rPr>
              <a:t> ja GPT-l. </a:t>
            </a:r>
            <a:r>
              <a:rPr lang="en-US" dirty="0" err="1">
                <a:ea typeface="Calibri"/>
                <a:cs typeface="Calibri"/>
              </a:rPr>
              <a:t>Negatiivsete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adjektiivide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puhul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enam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sarnasusi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Geminiga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Keelemudelite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puhul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ilmneb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ikkagi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negatiivsuskalduvus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negatiivsete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adjektiivide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puhul</a:t>
            </a:r>
            <a:r>
              <a:rPr lang="en-US" dirty="0">
                <a:ea typeface="Calibri"/>
                <a:cs typeface="Calibri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3FC5D-836C-FA20-7901-231A257F3B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D32F7-79CD-4EC9-A53B-F009251E64C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81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Ainult</a:t>
            </a:r>
            <a:r>
              <a:rPr lang="en-US" dirty="0">
                <a:ea typeface="Calibri"/>
                <a:cs typeface="Calibri"/>
              </a:rPr>
              <a:t> ÜI </a:t>
            </a:r>
            <a:r>
              <a:rPr lang="en-US" dirty="0" err="1">
                <a:ea typeface="Calibri"/>
                <a:cs typeface="Calibri"/>
              </a:rPr>
              <a:t>paaride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korral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valib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EstLLM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iga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lause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puhul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sagedamini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sama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mida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inimeste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enamik</a:t>
            </a:r>
            <a:r>
              <a:rPr lang="en-US" dirty="0">
                <a:ea typeface="Calibri"/>
                <a:cs typeface="Calibri"/>
              </a:rPr>
              <a:t>. Ka </a:t>
            </a:r>
            <a:r>
              <a:rPr lang="en-US" dirty="0" err="1">
                <a:ea typeface="Calibri"/>
                <a:cs typeface="Calibri"/>
              </a:rPr>
              <a:t>teistel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mudelitel</a:t>
            </a:r>
            <a:r>
              <a:rPr lang="en-US" dirty="0">
                <a:ea typeface="Calibri"/>
                <a:cs typeface="Calibri"/>
              </a:rPr>
              <a:t> on </a:t>
            </a:r>
            <a:r>
              <a:rPr lang="en-US" dirty="0" err="1">
                <a:ea typeface="Calibri"/>
                <a:cs typeface="Calibri"/>
              </a:rPr>
              <a:t>kergem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valida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sama</a:t>
            </a:r>
            <a:r>
              <a:rPr lang="en-US" dirty="0">
                <a:ea typeface="Calibri"/>
                <a:cs typeface="Calibri"/>
              </a:rPr>
              <a:t> ÜI, </a:t>
            </a:r>
            <a:r>
              <a:rPr lang="en-US" dirty="0" err="1">
                <a:ea typeface="Calibri"/>
                <a:cs typeface="Calibri"/>
              </a:rPr>
              <a:t>mida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inimvastajad</a:t>
            </a:r>
            <a:r>
              <a:rPr lang="en-US" dirty="0">
                <a:ea typeface="Calibri"/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D32F7-79CD-4EC9-A53B-F009251E64C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5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ja pealkir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009395-5E32-498B-83EC-1748C1226928}"/>
              </a:ext>
            </a:extLst>
          </p:cNvPr>
          <p:cNvSpPr/>
          <p:nvPr userDrawn="1"/>
        </p:nvSpPr>
        <p:spPr>
          <a:xfrm rot="20700000">
            <a:off x="3172067" y="23192"/>
            <a:ext cx="11229975" cy="8622148"/>
          </a:xfrm>
          <a:prstGeom prst="rect">
            <a:avLst/>
          </a:prstGeom>
          <a:solidFill>
            <a:srgbClr val="2C569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F8FC2C-7D6D-4B22-83F1-D8F3BBA6629B}"/>
              </a:ext>
            </a:extLst>
          </p:cNvPr>
          <p:cNvSpPr/>
          <p:nvPr userDrawn="1"/>
        </p:nvSpPr>
        <p:spPr>
          <a:xfrm rot="20700000">
            <a:off x="3353042" y="-281608"/>
            <a:ext cx="11229975" cy="86221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4CD633-8902-4781-8DBE-A3B40FA63D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6226" y="1757737"/>
            <a:ext cx="6724650" cy="789520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rgbClr val="2C5697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t-EE" noProof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BF13350-F3CD-4315-BECA-5B7F7F4F5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6225" y="2956708"/>
            <a:ext cx="6724650" cy="359649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22385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9898AE5-E231-49AA-A00B-DA7976B9E0C3}"/>
              </a:ext>
            </a:extLst>
          </p:cNvPr>
          <p:cNvGrpSpPr/>
          <p:nvPr userDrawn="1"/>
        </p:nvGrpSpPr>
        <p:grpSpPr>
          <a:xfrm>
            <a:off x="-669885" y="3439850"/>
            <a:ext cx="6801440" cy="4581969"/>
            <a:chOff x="-669885" y="3439850"/>
            <a:chExt cx="6801440" cy="458196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3EC757-DDDE-4B6B-A8CD-876BC380EB3A}"/>
                </a:ext>
              </a:extLst>
            </p:cNvPr>
            <p:cNvSpPr/>
            <p:nvPr userDrawn="1"/>
          </p:nvSpPr>
          <p:spPr>
            <a:xfrm rot="20700000">
              <a:off x="-669885" y="3439850"/>
              <a:ext cx="3445922" cy="4581969"/>
            </a:xfrm>
            <a:prstGeom prst="rect">
              <a:avLst/>
            </a:prstGeom>
            <a:solidFill>
              <a:srgbClr val="233E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Font typeface="Arial" panose="020B0604020202020204" pitchFamily="34" charset="0"/>
                <a:buNone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C852BA5-7E01-4FFA-BBE4-6980F703881F}"/>
                </a:ext>
              </a:extLst>
            </p:cNvPr>
            <p:cNvSpPr/>
            <p:nvPr userDrawn="1"/>
          </p:nvSpPr>
          <p:spPr>
            <a:xfrm rot="900000">
              <a:off x="75062" y="4721191"/>
              <a:ext cx="6056493" cy="3017368"/>
            </a:xfrm>
            <a:prstGeom prst="rect">
              <a:avLst/>
            </a:prstGeom>
            <a:solidFill>
              <a:srgbClr val="2C569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Font typeface="Arial" panose="020B0604020202020204" pitchFamily="34" charset="0"/>
                <a:buNone/>
              </a:pPr>
              <a:endParaRPr lang="en-US"/>
            </a:p>
          </p:txBody>
        </p:sp>
      </p:grp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1608F84-7975-41ED-97FD-215775B5AD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2500" y="5119381"/>
            <a:ext cx="4292600" cy="77134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</a:lstStyle>
          <a:p>
            <a:pPr lvl="0"/>
            <a:r>
              <a:rPr lang="et-EE"/>
              <a:t>PEALKIRI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FF16B50-0649-4A1D-BDD5-EC0A4955B8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2500" y="5905500"/>
            <a:ext cx="4718050" cy="9842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t-EE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170048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399AB8-3B84-426A-B165-263F491DF581}"/>
              </a:ext>
            </a:extLst>
          </p:cNvPr>
          <p:cNvSpPr/>
          <p:nvPr userDrawn="1"/>
        </p:nvSpPr>
        <p:spPr>
          <a:xfrm rot="20700000">
            <a:off x="-1385274" y="-905875"/>
            <a:ext cx="5449576" cy="7874162"/>
          </a:xfrm>
          <a:prstGeom prst="rect">
            <a:avLst/>
          </a:prstGeom>
          <a:solidFill>
            <a:srgbClr val="233E6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C569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D2753F-14D7-426D-B379-7A860FF7AA6E}"/>
              </a:ext>
            </a:extLst>
          </p:cNvPr>
          <p:cNvSpPr/>
          <p:nvPr userDrawn="1"/>
        </p:nvSpPr>
        <p:spPr>
          <a:xfrm rot="20700000">
            <a:off x="-1564561" y="-569161"/>
            <a:ext cx="5449576" cy="7874162"/>
          </a:xfrm>
          <a:prstGeom prst="rect">
            <a:avLst/>
          </a:prstGeom>
          <a:solidFill>
            <a:srgbClr val="2C56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C569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AE91F70-B7CC-46A0-A653-7FF909EE4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33" y="3748382"/>
            <a:ext cx="1257241" cy="127191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E27499-E95D-48A6-9803-4429B7374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1470" y="478155"/>
            <a:ext cx="7640955" cy="5884545"/>
          </a:xfrm>
          <a:custGeom>
            <a:avLst/>
            <a:gdLst>
              <a:gd name="connsiteX0" fmla="*/ 0 w 6581775"/>
              <a:gd name="connsiteY0" fmla="*/ 0 h 5876925"/>
              <a:gd name="connsiteX1" fmla="*/ 6581775 w 6581775"/>
              <a:gd name="connsiteY1" fmla="*/ 0 h 5876925"/>
              <a:gd name="connsiteX2" fmla="*/ 6581775 w 6581775"/>
              <a:gd name="connsiteY2" fmla="*/ 5876925 h 5876925"/>
              <a:gd name="connsiteX3" fmla="*/ 0 w 6581775"/>
              <a:gd name="connsiteY3" fmla="*/ 5876925 h 5876925"/>
              <a:gd name="connsiteX4" fmla="*/ 0 w 6581775"/>
              <a:gd name="connsiteY4" fmla="*/ 0 h 5876925"/>
              <a:gd name="connsiteX0" fmla="*/ 0 w 7640955"/>
              <a:gd name="connsiteY0" fmla="*/ 0 h 5884545"/>
              <a:gd name="connsiteX1" fmla="*/ 7640955 w 7640955"/>
              <a:gd name="connsiteY1" fmla="*/ 7620 h 5884545"/>
              <a:gd name="connsiteX2" fmla="*/ 7640955 w 7640955"/>
              <a:gd name="connsiteY2" fmla="*/ 5884545 h 5884545"/>
              <a:gd name="connsiteX3" fmla="*/ 1059180 w 7640955"/>
              <a:gd name="connsiteY3" fmla="*/ 5884545 h 5884545"/>
              <a:gd name="connsiteX4" fmla="*/ 0 w 7640955"/>
              <a:gd name="connsiteY4" fmla="*/ 0 h 5884545"/>
              <a:gd name="connsiteX0" fmla="*/ 0 w 7640955"/>
              <a:gd name="connsiteY0" fmla="*/ 0 h 5892165"/>
              <a:gd name="connsiteX1" fmla="*/ 7640955 w 7640955"/>
              <a:gd name="connsiteY1" fmla="*/ 7620 h 5892165"/>
              <a:gd name="connsiteX2" fmla="*/ 7640955 w 7640955"/>
              <a:gd name="connsiteY2" fmla="*/ 5884545 h 5892165"/>
              <a:gd name="connsiteX3" fmla="*/ 1554480 w 7640955"/>
              <a:gd name="connsiteY3" fmla="*/ 5892165 h 5892165"/>
              <a:gd name="connsiteX4" fmla="*/ 0 w 7640955"/>
              <a:gd name="connsiteY4" fmla="*/ 0 h 5892165"/>
              <a:gd name="connsiteX0" fmla="*/ 0 w 7640955"/>
              <a:gd name="connsiteY0" fmla="*/ 0 h 5884545"/>
              <a:gd name="connsiteX1" fmla="*/ 7640955 w 7640955"/>
              <a:gd name="connsiteY1" fmla="*/ 7620 h 5884545"/>
              <a:gd name="connsiteX2" fmla="*/ 7640955 w 7640955"/>
              <a:gd name="connsiteY2" fmla="*/ 5884545 h 5884545"/>
              <a:gd name="connsiteX3" fmla="*/ 1600200 w 7640955"/>
              <a:gd name="connsiteY3" fmla="*/ 5884545 h 5884545"/>
              <a:gd name="connsiteX4" fmla="*/ 0 w 7640955"/>
              <a:gd name="connsiteY4" fmla="*/ 0 h 588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0955" h="5884545">
                <a:moveTo>
                  <a:pt x="0" y="0"/>
                </a:moveTo>
                <a:lnTo>
                  <a:pt x="7640955" y="7620"/>
                </a:lnTo>
                <a:lnTo>
                  <a:pt x="7640955" y="5884545"/>
                </a:lnTo>
                <a:lnTo>
                  <a:pt x="1600200" y="588454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CCE7C02-F755-4944-B161-451AE0DD9D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0250" y="5410200"/>
            <a:ext cx="3594100" cy="9525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Väike pealkiri</a:t>
            </a:r>
          </a:p>
        </p:txBody>
      </p:sp>
    </p:spTree>
    <p:extLst>
      <p:ext uri="{BB962C8B-B14F-4D97-AF65-F5344CB8AC3E}">
        <p14:creationId xmlns:p14="http://schemas.microsoft.com/office/powerpoint/2010/main" val="1660373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D640AE2-E8BB-40F1-99B5-4895BE2CFCF5}"/>
              </a:ext>
            </a:extLst>
          </p:cNvPr>
          <p:cNvSpPr/>
          <p:nvPr userDrawn="1"/>
        </p:nvSpPr>
        <p:spPr>
          <a:xfrm rot="20700000">
            <a:off x="-1385274" y="-905875"/>
            <a:ext cx="5449576" cy="7874162"/>
          </a:xfrm>
          <a:prstGeom prst="rect">
            <a:avLst/>
          </a:prstGeom>
          <a:solidFill>
            <a:srgbClr val="233E6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C569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60EB5A-7D71-457B-A0D2-C02A464EA440}"/>
              </a:ext>
            </a:extLst>
          </p:cNvPr>
          <p:cNvSpPr/>
          <p:nvPr userDrawn="1"/>
        </p:nvSpPr>
        <p:spPr>
          <a:xfrm rot="20700000">
            <a:off x="-1564561" y="-569161"/>
            <a:ext cx="5449576" cy="7874162"/>
          </a:xfrm>
          <a:prstGeom prst="rect">
            <a:avLst/>
          </a:prstGeom>
          <a:solidFill>
            <a:srgbClr val="2C56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C569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9B16D9-B5CA-46DE-A24A-5F712F7D5A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1470" y="478155"/>
            <a:ext cx="7640955" cy="5884545"/>
          </a:xfrm>
          <a:custGeom>
            <a:avLst/>
            <a:gdLst>
              <a:gd name="connsiteX0" fmla="*/ 0 w 6581775"/>
              <a:gd name="connsiteY0" fmla="*/ 0 h 5876925"/>
              <a:gd name="connsiteX1" fmla="*/ 6581775 w 6581775"/>
              <a:gd name="connsiteY1" fmla="*/ 0 h 5876925"/>
              <a:gd name="connsiteX2" fmla="*/ 6581775 w 6581775"/>
              <a:gd name="connsiteY2" fmla="*/ 5876925 h 5876925"/>
              <a:gd name="connsiteX3" fmla="*/ 0 w 6581775"/>
              <a:gd name="connsiteY3" fmla="*/ 5876925 h 5876925"/>
              <a:gd name="connsiteX4" fmla="*/ 0 w 6581775"/>
              <a:gd name="connsiteY4" fmla="*/ 0 h 5876925"/>
              <a:gd name="connsiteX0" fmla="*/ 0 w 7640955"/>
              <a:gd name="connsiteY0" fmla="*/ 0 h 5884545"/>
              <a:gd name="connsiteX1" fmla="*/ 7640955 w 7640955"/>
              <a:gd name="connsiteY1" fmla="*/ 7620 h 5884545"/>
              <a:gd name="connsiteX2" fmla="*/ 7640955 w 7640955"/>
              <a:gd name="connsiteY2" fmla="*/ 5884545 h 5884545"/>
              <a:gd name="connsiteX3" fmla="*/ 1059180 w 7640955"/>
              <a:gd name="connsiteY3" fmla="*/ 5884545 h 5884545"/>
              <a:gd name="connsiteX4" fmla="*/ 0 w 7640955"/>
              <a:gd name="connsiteY4" fmla="*/ 0 h 5884545"/>
              <a:gd name="connsiteX0" fmla="*/ 0 w 7640955"/>
              <a:gd name="connsiteY0" fmla="*/ 0 h 5892165"/>
              <a:gd name="connsiteX1" fmla="*/ 7640955 w 7640955"/>
              <a:gd name="connsiteY1" fmla="*/ 7620 h 5892165"/>
              <a:gd name="connsiteX2" fmla="*/ 7640955 w 7640955"/>
              <a:gd name="connsiteY2" fmla="*/ 5884545 h 5892165"/>
              <a:gd name="connsiteX3" fmla="*/ 1554480 w 7640955"/>
              <a:gd name="connsiteY3" fmla="*/ 5892165 h 5892165"/>
              <a:gd name="connsiteX4" fmla="*/ 0 w 7640955"/>
              <a:gd name="connsiteY4" fmla="*/ 0 h 5892165"/>
              <a:gd name="connsiteX0" fmla="*/ 0 w 7640955"/>
              <a:gd name="connsiteY0" fmla="*/ 0 h 5884545"/>
              <a:gd name="connsiteX1" fmla="*/ 7640955 w 7640955"/>
              <a:gd name="connsiteY1" fmla="*/ 7620 h 5884545"/>
              <a:gd name="connsiteX2" fmla="*/ 7640955 w 7640955"/>
              <a:gd name="connsiteY2" fmla="*/ 5884545 h 5884545"/>
              <a:gd name="connsiteX3" fmla="*/ 1600200 w 7640955"/>
              <a:gd name="connsiteY3" fmla="*/ 5884545 h 5884545"/>
              <a:gd name="connsiteX4" fmla="*/ 0 w 7640955"/>
              <a:gd name="connsiteY4" fmla="*/ 0 h 588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0955" h="5884545">
                <a:moveTo>
                  <a:pt x="0" y="0"/>
                </a:moveTo>
                <a:lnTo>
                  <a:pt x="7640955" y="7620"/>
                </a:lnTo>
                <a:lnTo>
                  <a:pt x="7640955" y="5884545"/>
                </a:lnTo>
                <a:lnTo>
                  <a:pt x="1600200" y="588454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1pPr>
            <a:lvl2pPr>
              <a:defRPr sz="1800">
                <a:solidFill>
                  <a:schemeClr val="bg2">
                    <a:lumMod val="25000"/>
                  </a:schemeClr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2pPr>
            <a:lvl3pPr>
              <a:defRPr sz="1800">
                <a:solidFill>
                  <a:schemeClr val="bg2">
                    <a:lumMod val="25000"/>
                  </a:schemeClr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3pPr>
            <a:lvl4pPr>
              <a:defRPr sz="1800">
                <a:solidFill>
                  <a:schemeClr val="bg2">
                    <a:lumMod val="25000"/>
                  </a:schemeClr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5pPr>
          </a:lstStyle>
          <a:p>
            <a:pPr lvl="0"/>
            <a:r>
              <a:rPr lang="et-EE"/>
              <a:t>Tekst</a:t>
            </a:r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453D854-6F0F-43D9-8BD2-D23BAD1318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0250" y="5410200"/>
            <a:ext cx="3594100" cy="952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Pealkiri</a:t>
            </a:r>
          </a:p>
        </p:txBody>
      </p:sp>
    </p:spTree>
    <p:extLst>
      <p:ext uri="{BB962C8B-B14F-4D97-AF65-F5344CB8AC3E}">
        <p14:creationId xmlns:p14="http://schemas.microsoft.com/office/powerpoint/2010/main" val="67952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pildiga">
    <p:bg>
      <p:bgPr>
        <a:solidFill>
          <a:srgbClr val="2C5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31B5A2F-DD31-4A20-859F-72F1620933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530022"/>
            <a:ext cx="1257241" cy="12719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39B95C-CAA9-4825-862A-108FDE11F78A}"/>
              </a:ext>
            </a:extLst>
          </p:cNvPr>
          <p:cNvSpPr/>
          <p:nvPr userDrawn="1"/>
        </p:nvSpPr>
        <p:spPr>
          <a:xfrm rot="20700000">
            <a:off x="8486882" y="-544541"/>
            <a:ext cx="4967571" cy="8105775"/>
          </a:xfrm>
          <a:prstGeom prst="rect">
            <a:avLst/>
          </a:prstGeom>
          <a:solidFill>
            <a:srgbClr val="233E6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155580-6E6D-4B4F-A515-7B20BE4348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3752850"/>
            <a:ext cx="6734175" cy="2673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ealkiri">
            <a:extLst>
              <a:ext uri="{FF2B5EF4-FFF2-40B4-BE49-F238E27FC236}">
                <a16:creationId xmlns:a16="http://schemas.microsoft.com/office/drawing/2014/main" id="{B63ED43C-DD04-4AFD-9EE6-98FAACDB8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378324"/>
            <a:ext cx="6575426" cy="1271917"/>
          </a:xfrm>
        </p:spPr>
        <p:txBody>
          <a:bodyPr anchor="t"/>
          <a:lstStyle>
            <a:lvl1pPr>
              <a:defRPr b="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1BC5AA-7864-46DF-9514-F8616555C87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24724" y="-22224"/>
            <a:ext cx="4905375" cy="6889750"/>
          </a:xfrm>
          <a:custGeom>
            <a:avLst/>
            <a:gdLst>
              <a:gd name="connsiteX0" fmla="*/ 0 w 6286500"/>
              <a:gd name="connsiteY0" fmla="*/ 0 h 6327775"/>
              <a:gd name="connsiteX1" fmla="*/ 6286500 w 6286500"/>
              <a:gd name="connsiteY1" fmla="*/ 0 h 6327775"/>
              <a:gd name="connsiteX2" fmla="*/ 6286500 w 6286500"/>
              <a:gd name="connsiteY2" fmla="*/ 6327775 h 6327775"/>
              <a:gd name="connsiteX3" fmla="*/ 0 w 6286500"/>
              <a:gd name="connsiteY3" fmla="*/ 6327775 h 6327775"/>
              <a:gd name="connsiteX4" fmla="*/ 0 w 6286500"/>
              <a:gd name="connsiteY4" fmla="*/ 0 h 6327775"/>
              <a:gd name="connsiteX0" fmla="*/ 0 w 6286500"/>
              <a:gd name="connsiteY0" fmla="*/ 1247775 h 7575550"/>
              <a:gd name="connsiteX1" fmla="*/ 4733925 w 6286500"/>
              <a:gd name="connsiteY1" fmla="*/ 0 h 7575550"/>
              <a:gd name="connsiteX2" fmla="*/ 6286500 w 6286500"/>
              <a:gd name="connsiteY2" fmla="*/ 7575550 h 7575550"/>
              <a:gd name="connsiteX3" fmla="*/ 0 w 6286500"/>
              <a:gd name="connsiteY3" fmla="*/ 7575550 h 7575550"/>
              <a:gd name="connsiteX4" fmla="*/ 0 w 6286500"/>
              <a:gd name="connsiteY4" fmla="*/ 1247775 h 7575550"/>
              <a:gd name="connsiteX0" fmla="*/ 0 w 6286500"/>
              <a:gd name="connsiteY0" fmla="*/ 1247775 h 7585075"/>
              <a:gd name="connsiteX1" fmla="*/ 4733925 w 6286500"/>
              <a:gd name="connsiteY1" fmla="*/ 0 h 7585075"/>
              <a:gd name="connsiteX2" fmla="*/ 6286500 w 6286500"/>
              <a:gd name="connsiteY2" fmla="*/ 7575550 h 7585075"/>
              <a:gd name="connsiteX3" fmla="*/ 1695450 w 6286500"/>
              <a:gd name="connsiteY3" fmla="*/ 7585075 h 7585075"/>
              <a:gd name="connsiteX4" fmla="*/ 0 w 6286500"/>
              <a:gd name="connsiteY4" fmla="*/ 1247775 h 7585075"/>
              <a:gd name="connsiteX0" fmla="*/ 0 w 5181600"/>
              <a:gd name="connsiteY0" fmla="*/ 1247775 h 7585075"/>
              <a:gd name="connsiteX1" fmla="*/ 4733925 w 5181600"/>
              <a:gd name="connsiteY1" fmla="*/ 0 h 7585075"/>
              <a:gd name="connsiteX2" fmla="*/ 5181600 w 5181600"/>
              <a:gd name="connsiteY2" fmla="*/ 7585075 h 7585075"/>
              <a:gd name="connsiteX3" fmla="*/ 1695450 w 5181600"/>
              <a:gd name="connsiteY3" fmla="*/ 7585075 h 7585075"/>
              <a:gd name="connsiteX4" fmla="*/ 0 w 5181600"/>
              <a:gd name="connsiteY4" fmla="*/ 1247775 h 7585075"/>
              <a:gd name="connsiteX0" fmla="*/ 0 w 5181600"/>
              <a:gd name="connsiteY0" fmla="*/ 1247775 h 7585075"/>
              <a:gd name="connsiteX1" fmla="*/ 2228850 w 5181600"/>
              <a:gd name="connsiteY1" fmla="*/ 650875 h 7585075"/>
              <a:gd name="connsiteX2" fmla="*/ 4733925 w 5181600"/>
              <a:gd name="connsiteY2" fmla="*/ 0 h 7585075"/>
              <a:gd name="connsiteX3" fmla="*/ 5181600 w 5181600"/>
              <a:gd name="connsiteY3" fmla="*/ 7585075 h 7585075"/>
              <a:gd name="connsiteX4" fmla="*/ 1695450 w 5181600"/>
              <a:gd name="connsiteY4" fmla="*/ 7585075 h 7585075"/>
              <a:gd name="connsiteX5" fmla="*/ 0 w 5181600"/>
              <a:gd name="connsiteY5" fmla="*/ 1247775 h 7585075"/>
              <a:gd name="connsiteX0" fmla="*/ 0 w 5181600"/>
              <a:gd name="connsiteY0" fmla="*/ 1247775 h 7585075"/>
              <a:gd name="connsiteX1" fmla="*/ 1981200 w 5181600"/>
              <a:gd name="connsiteY1" fmla="*/ 727075 h 7585075"/>
              <a:gd name="connsiteX2" fmla="*/ 4733925 w 5181600"/>
              <a:gd name="connsiteY2" fmla="*/ 0 h 7585075"/>
              <a:gd name="connsiteX3" fmla="*/ 5181600 w 5181600"/>
              <a:gd name="connsiteY3" fmla="*/ 7585075 h 7585075"/>
              <a:gd name="connsiteX4" fmla="*/ 1695450 w 5181600"/>
              <a:gd name="connsiteY4" fmla="*/ 7585075 h 7585075"/>
              <a:gd name="connsiteX5" fmla="*/ 0 w 5181600"/>
              <a:gd name="connsiteY5" fmla="*/ 1247775 h 7585075"/>
              <a:gd name="connsiteX0" fmla="*/ 0 w 5181600"/>
              <a:gd name="connsiteY0" fmla="*/ 552450 h 6889750"/>
              <a:gd name="connsiteX1" fmla="*/ 1981200 w 5181600"/>
              <a:gd name="connsiteY1" fmla="*/ 31750 h 6889750"/>
              <a:gd name="connsiteX2" fmla="*/ 4905375 w 5181600"/>
              <a:gd name="connsiteY2" fmla="*/ 0 h 6889750"/>
              <a:gd name="connsiteX3" fmla="*/ 5181600 w 5181600"/>
              <a:gd name="connsiteY3" fmla="*/ 6889750 h 6889750"/>
              <a:gd name="connsiteX4" fmla="*/ 1695450 w 5181600"/>
              <a:gd name="connsiteY4" fmla="*/ 6889750 h 6889750"/>
              <a:gd name="connsiteX5" fmla="*/ 0 w 5181600"/>
              <a:gd name="connsiteY5" fmla="*/ 552450 h 6889750"/>
              <a:gd name="connsiteX0" fmla="*/ 0 w 4905375"/>
              <a:gd name="connsiteY0" fmla="*/ 552450 h 6889750"/>
              <a:gd name="connsiteX1" fmla="*/ 1981200 w 4905375"/>
              <a:gd name="connsiteY1" fmla="*/ 31750 h 6889750"/>
              <a:gd name="connsiteX2" fmla="*/ 4905375 w 4905375"/>
              <a:gd name="connsiteY2" fmla="*/ 0 h 6889750"/>
              <a:gd name="connsiteX3" fmla="*/ 4848225 w 4905375"/>
              <a:gd name="connsiteY3" fmla="*/ 6870700 h 6889750"/>
              <a:gd name="connsiteX4" fmla="*/ 1695450 w 4905375"/>
              <a:gd name="connsiteY4" fmla="*/ 6889750 h 6889750"/>
              <a:gd name="connsiteX5" fmla="*/ 0 w 4905375"/>
              <a:gd name="connsiteY5" fmla="*/ 552450 h 6889750"/>
              <a:gd name="connsiteX0" fmla="*/ 0 w 4905375"/>
              <a:gd name="connsiteY0" fmla="*/ 552450 h 6889750"/>
              <a:gd name="connsiteX1" fmla="*/ 1981200 w 4905375"/>
              <a:gd name="connsiteY1" fmla="*/ 31750 h 6889750"/>
              <a:gd name="connsiteX2" fmla="*/ 4905375 w 4905375"/>
              <a:gd name="connsiteY2" fmla="*/ 0 h 6889750"/>
              <a:gd name="connsiteX3" fmla="*/ 4819650 w 4905375"/>
              <a:gd name="connsiteY3" fmla="*/ 6870700 h 6889750"/>
              <a:gd name="connsiteX4" fmla="*/ 1695450 w 4905375"/>
              <a:gd name="connsiteY4" fmla="*/ 6889750 h 6889750"/>
              <a:gd name="connsiteX5" fmla="*/ 0 w 4905375"/>
              <a:gd name="connsiteY5" fmla="*/ 552450 h 688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5375" h="6889750">
                <a:moveTo>
                  <a:pt x="0" y="552450"/>
                </a:moveTo>
                <a:lnTo>
                  <a:pt x="1981200" y="31750"/>
                </a:lnTo>
                <a:lnTo>
                  <a:pt x="4905375" y="0"/>
                </a:lnTo>
                <a:lnTo>
                  <a:pt x="4819650" y="6870700"/>
                </a:lnTo>
                <a:lnTo>
                  <a:pt x="1695450" y="6889750"/>
                </a:lnTo>
                <a:lnTo>
                  <a:pt x="0" y="552450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algn="ctr">
              <a:defRPr sz="140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r>
              <a:rPr lang="et-EE"/>
              <a:t>Pilt</a:t>
            </a:r>
          </a:p>
        </p:txBody>
      </p:sp>
    </p:spTree>
    <p:extLst>
      <p:ext uri="{BB962C8B-B14F-4D97-AF65-F5344CB8AC3E}">
        <p14:creationId xmlns:p14="http://schemas.microsoft.com/office/powerpoint/2010/main" val="39286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3">
    <p:bg>
      <p:bgPr>
        <a:solidFill>
          <a:srgbClr val="2C5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39B95C-CAA9-4825-862A-108FDE11F78A}"/>
              </a:ext>
            </a:extLst>
          </p:cNvPr>
          <p:cNvSpPr/>
          <p:nvPr userDrawn="1"/>
        </p:nvSpPr>
        <p:spPr>
          <a:xfrm rot="20700000">
            <a:off x="8467432" y="-692275"/>
            <a:ext cx="6109169" cy="8105775"/>
          </a:xfrm>
          <a:prstGeom prst="rect">
            <a:avLst/>
          </a:prstGeom>
          <a:solidFill>
            <a:srgbClr val="233E6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155580-6E6D-4B4F-A515-7B20BE4348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60650"/>
            <a:ext cx="6734175" cy="3765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ealkiri">
            <a:extLst>
              <a:ext uri="{FF2B5EF4-FFF2-40B4-BE49-F238E27FC236}">
                <a16:creationId xmlns:a16="http://schemas.microsoft.com/office/drawing/2014/main" id="{B63ED43C-DD04-4AFD-9EE6-98FAACDB8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95980"/>
            <a:ext cx="6045200" cy="1271917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908A2971-BB2D-4960-941E-E718D60943F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24724" y="-22224"/>
            <a:ext cx="4905375" cy="6889750"/>
          </a:xfrm>
          <a:custGeom>
            <a:avLst/>
            <a:gdLst>
              <a:gd name="connsiteX0" fmla="*/ 0 w 6286500"/>
              <a:gd name="connsiteY0" fmla="*/ 0 h 6327775"/>
              <a:gd name="connsiteX1" fmla="*/ 6286500 w 6286500"/>
              <a:gd name="connsiteY1" fmla="*/ 0 h 6327775"/>
              <a:gd name="connsiteX2" fmla="*/ 6286500 w 6286500"/>
              <a:gd name="connsiteY2" fmla="*/ 6327775 h 6327775"/>
              <a:gd name="connsiteX3" fmla="*/ 0 w 6286500"/>
              <a:gd name="connsiteY3" fmla="*/ 6327775 h 6327775"/>
              <a:gd name="connsiteX4" fmla="*/ 0 w 6286500"/>
              <a:gd name="connsiteY4" fmla="*/ 0 h 6327775"/>
              <a:gd name="connsiteX0" fmla="*/ 0 w 6286500"/>
              <a:gd name="connsiteY0" fmla="*/ 1247775 h 7575550"/>
              <a:gd name="connsiteX1" fmla="*/ 4733925 w 6286500"/>
              <a:gd name="connsiteY1" fmla="*/ 0 h 7575550"/>
              <a:gd name="connsiteX2" fmla="*/ 6286500 w 6286500"/>
              <a:gd name="connsiteY2" fmla="*/ 7575550 h 7575550"/>
              <a:gd name="connsiteX3" fmla="*/ 0 w 6286500"/>
              <a:gd name="connsiteY3" fmla="*/ 7575550 h 7575550"/>
              <a:gd name="connsiteX4" fmla="*/ 0 w 6286500"/>
              <a:gd name="connsiteY4" fmla="*/ 1247775 h 7575550"/>
              <a:gd name="connsiteX0" fmla="*/ 0 w 6286500"/>
              <a:gd name="connsiteY0" fmla="*/ 1247775 h 7585075"/>
              <a:gd name="connsiteX1" fmla="*/ 4733925 w 6286500"/>
              <a:gd name="connsiteY1" fmla="*/ 0 h 7585075"/>
              <a:gd name="connsiteX2" fmla="*/ 6286500 w 6286500"/>
              <a:gd name="connsiteY2" fmla="*/ 7575550 h 7585075"/>
              <a:gd name="connsiteX3" fmla="*/ 1695450 w 6286500"/>
              <a:gd name="connsiteY3" fmla="*/ 7585075 h 7585075"/>
              <a:gd name="connsiteX4" fmla="*/ 0 w 6286500"/>
              <a:gd name="connsiteY4" fmla="*/ 1247775 h 7585075"/>
              <a:gd name="connsiteX0" fmla="*/ 0 w 5181600"/>
              <a:gd name="connsiteY0" fmla="*/ 1247775 h 7585075"/>
              <a:gd name="connsiteX1" fmla="*/ 4733925 w 5181600"/>
              <a:gd name="connsiteY1" fmla="*/ 0 h 7585075"/>
              <a:gd name="connsiteX2" fmla="*/ 5181600 w 5181600"/>
              <a:gd name="connsiteY2" fmla="*/ 7585075 h 7585075"/>
              <a:gd name="connsiteX3" fmla="*/ 1695450 w 5181600"/>
              <a:gd name="connsiteY3" fmla="*/ 7585075 h 7585075"/>
              <a:gd name="connsiteX4" fmla="*/ 0 w 5181600"/>
              <a:gd name="connsiteY4" fmla="*/ 1247775 h 7585075"/>
              <a:gd name="connsiteX0" fmla="*/ 0 w 5181600"/>
              <a:gd name="connsiteY0" fmla="*/ 1247775 h 7585075"/>
              <a:gd name="connsiteX1" fmla="*/ 2228850 w 5181600"/>
              <a:gd name="connsiteY1" fmla="*/ 650875 h 7585075"/>
              <a:gd name="connsiteX2" fmla="*/ 4733925 w 5181600"/>
              <a:gd name="connsiteY2" fmla="*/ 0 h 7585075"/>
              <a:gd name="connsiteX3" fmla="*/ 5181600 w 5181600"/>
              <a:gd name="connsiteY3" fmla="*/ 7585075 h 7585075"/>
              <a:gd name="connsiteX4" fmla="*/ 1695450 w 5181600"/>
              <a:gd name="connsiteY4" fmla="*/ 7585075 h 7585075"/>
              <a:gd name="connsiteX5" fmla="*/ 0 w 5181600"/>
              <a:gd name="connsiteY5" fmla="*/ 1247775 h 7585075"/>
              <a:gd name="connsiteX0" fmla="*/ 0 w 5181600"/>
              <a:gd name="connsiteY0" fmla="*/ 1247775 h 7585075"/>
              <a:gd name="connsiteX1" fmla="*/ 1981200 w 5181600"/>
              <a:gd name="connsiteY1" fmla="*/ 727075 h 7585075"/>
              <a:gd name="connsiteX2" fmla="*/ 4733925 w 5181600"/>
              <a:gd name="connsiteY2" fmla="*/ 0 h 7585075"/>
              <a:gd name="connsiteX3" fmla="*/ 5181600 w 5181600"/>
              <a:gd name="connsiteY3" fmla="*/ 7585075 h 7585075"/>
              <a:gd name="connsiteX4" fmla="*/ 1695450 w 5181600"/>
              <a:gd name="connsiteY4" fmla="*/ 7585075 h 7585075"/>
              <a:gd name="connsiteX5" fmla="*/ 0 w 5181600"/>
              <a:gd name="connsiteY5" fmla="*/ 1247775 h 7585075"/>
              <a:gd name="connsiteX0" fmla="*/ 0 w 5181600"/>
              <a:gd name="connsiteY0" fmla="*/ 552450 h 6889750"/>
              <a:gd name="connsiteX1" fmla="*/ 1981200 w 5181600"/>
              <a:gd name="connsiteY1" fmla="*/ 31750 h 6889750"/>
              <a:gd name="connsiteX2" fmla="*/ 4905375 w 5181600"/>
              <a:gd name="connsiteY2" fmla="*/ 0 h 6889750"/>
              <a:gd name="connsiteX3" fmla="*/ 5181600 w 5181600"/>
              <a:gd name="connsiteY3" fmla="*/ 6889750 h 6889750"/>
              <a:gd name="connsiteX4" fmla="*/ 1695450 w 5181600"/>
              <a:gd name="connsiteY4" fmla="*/ 6889750 h 6889750"/>
              <a:gd name="connsiteX5" fmla="*/ 0 w 5181600"/>
              <a:gd name="connsiteY5" fmla="*/ 552450 h 6889750"/>
              <a:gd name="connsiteX0" fmla="*/ 0 w 4905375"/>
              <a:gd name="connsiteY0" fmla="*/ 552450 h 6889750"/>
              <a:gd name="connsiteX1" fmla="*/ 1981200 w 4905375"/>
              <a:gd name="connsiteY1" fmla="*/ 31750 h 6889750"/>
              <a:gd name="connsiteX2" fmla="*/ 4905375 w 4905375"/>
              <a:gd name="connsiteY2" fmla="*/ 0 h 6889750"/>
              <a:gd name="connsiteX3" fmla="*/ 4848225 w 4905375"/>
              <a:gd name="connsiteY3" fmla="*/ 6870700 h 6889750"/>
              <a:gd name="connsiteX4" fmla="*/ 1695450 w 4905375"/>
              <a:gd name="connsiteY4" fmla="*/ 6889750 h 6889750"/>
              <a:gd name="connsiteX5" fmla="*/ 0 w 4905375"/>
              <a:gd name="connsiteY5" fmla="*/ 552450 h 6889750"/>
              <a:gd name="connsiteX0" fmla="*/ 0 w 4905375"/>
              <a:gd name="connsiteY0" fmla="*/ 552450 h 6889750"/>
              <a:gd name="connsiteX1" fmla="*/ 1981200 w 4905375"/>
              <a:gd name="connsiteY1" fmla="*/ 31750 h 6889750"/>
              <a:gd name="connsiteX2" fmla="*/ 4905375 w 4905375"/>
              <a:gd name="connsiteY2" fmla="*/ 0 h 6889750"/>
              <a:gd name="connsiteX3" fmla="*/ 4819650 w 4905375"/>
              <a:gd name="connsiteY3" fmla="*/ 6870700 h 6889750"/>
              <a:gd name="connsiteX4" fmla="*/ 1695450 w 4905375"/>
              <a:gd name="connsiteY4" fmla="*/ 6889750 h 6889750"/>
              <a:gd name="connsiteX5" fmla="*/ 0 w 4905375"/>
              <a:gd name="connsiteY5" fmla="*/ 552450 h 688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5375" h="6889750">
                <a:moveTo>
                  <a:pt x="0" y="552450"/>
                </a:moveTo>
                <a:lnTo>
                  <a:pt x="1981200" y="31750"/>
                </a:lnTo>
                <a:lnTo>
                  <a:pt x="4905375" y="0"/>
                </a:lnTo>
                <a:lnTo>
                  <a:pt x="4819650" y="6870700"/>
                </a:lnTo>
                <a:lnTo>
                  <a:pt x="1695450" y="6889750"/>
                </a:lnTo>
                <a:lnTo>
                  <a:pt x="0" y="552450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algn="ctr">
              <a:defRPr sz="140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r>
              <a:rPr lang="et-EE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362294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ildiga 2">
    <p:bg>
      <p:bgPr>
        <a:solidFill>
          <a:srgbClr val="2C5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39B95C-CAA9-4825-862A-108FDE11F78A}"/>
              </a:ext>
            </a:extLst>
          </p:cNvPr>
          <p:cNvSpPr/>
          <p:nvPr userDrawn="1"/>
        </p:nvSpPr>
        <p:spPr>
          <a:xfrm rot="20700000">
            <a:off x="8467432" y="-692275"/>
            <a:ext cx="6109169" cy="8105775"/>
          </a:xfrm>
          <a:prstGeom prst="rect">
            <a:avLst/>
          </a:prstGeom>
          <a:solidFill>
            <a:srgbClr val="233E6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155580-6E6D-4B4F-A515-7B20BE4348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066925"/>
            <a:ext cx="6570049" cy="43592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ealkiri">
            <a:extLst>
              <a:ext uri="{FF2B5EF4-FFF2-40B4-BE49-F238E27FC236}">
                <a16:creationId xmlns:a16="http://schemas.microsoft.com/office/drawing/2014/main" id="{B63ED43C-DD04-4AFD-9EE6-98FAACDB8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15724"/>
            <a:ext cx="6028934" cy="1271917"/>
          </a:xfrm>
        </p:spPr>
        <p:txBody>
          <a:bodyPr anchor="t"/>
          <a:lstStyle>
            <a:lvl1pPr>
              <a:defRPr b="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87F3615-2C02-44A5-8EEE-35B635ACA2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24724" y="-22224"/>
            <a:ext cx="4905375" cy="6889750"/>
          </a:xfrm>
          <a:custGeom>
            <a:avLst/>
            <a:gdLst>
              <a:gd name="connsiteX0" fmla="*/ 0 w 6286500"/>
              <a:gd name="connsiteY0" fmla="*/ 0 h 6327775"/>
              <a:gd name="connsiteX1" fmla="*/ 6286500 w 6286500"/>
              <a:gd name="connsiteY1" fmla="*/ 0 h 6327775"/>
              <a:gd name="connsiteX2" fmla="*/ 6286500 w 6286500"/>
              <a:gd name="connsiteY2" fmla="*/ 6327775 h 6327775"/>
              <a:gd name="connsiteX3" fmla="*/ 0 w 6286500"/>
              <a:gd name="connsiteY3" fmla="*/ 6327775 h 6327775"/>
              <a:gd name="connsiteX4" fmla="*/ 0 w 6286500"/>
              <a:gd name="connsiteY4" fmla="*/ 0 h 6327775"/>
              <a:gd name="connsiteX0" fmla="*/ 0 w 6286500"/>
              <a:gd name="connsiteY0" fmla="*/ 1247775 h 7575550"/>
              <a:gd name="connsiteX1" fmla="*/ 4733925 w 6286500"/>
              <a:gd name="connsiteY1" fmla="*/ 0 h 7575550"/>
              <a:gd name="connsiteX2" fmla="*/ 6286500 w 6286500"/>
              <a:gd name="connsiteY2" fmla="*/ 7575550 h 7575550"/>
              <a:gd name="connsiteX3" fmla="*/ 0 w 6286500"/>
              <a:gd name="connsiteY3" fmla="*/ 7575550 h 7575550"/>
              <a:gd name="connsiteX4" fmla="*/ 0 w 6286500"/>
              <a:gd name="connsiteY4" fmla="*/ 1247775 h 7575550"/>
              <a:gd name="connsiteX0" fmla="*/ 0 w 6286500"/>
              <a:gd name="connsiteY0" fmla="*/ 1247775 h 7585075"/>
              <a:gd name="connsiteX1" fmla="*/ 4733925 w 6286500"/>
              <a:gd name="connsiteY1" fmla="*/ 0 h 7585075"/>
              <a:gd name="connsiteX2" fmla="*/ 6286500 w 6286500"/>
              <a:gd name="connsiteY2" fmla="*/ 7575550 h 7585075"/>
              <a:gd name="connsiteX3" fmla="*/ 1695450 w 6286500"/>
              <a:gd name="connsiteY3" fmla="*/ 7585075 h 7585075"/>
              <a:gd name="connsiteX4" fmla="*/ 0 w 6286500"/>
              <a:gd name="connsiteY4" fmla="*/ 1247775 h 7585075"/>
              <a:gd name="connsiteX0" fmla="*/ 0 w 5181600"/>
              <a:gd name="connsiteY0" fmla="*/ 1247775 h 7585075"/>
              <a:gd name="connsiteX1" fmla="*/ 4733925 w 5181600"/>
              <a:gd name="connsiteY1" fmla="*/ 0 h 7585075"/>
              <a:gd name="connsiteX2" fmla="*/ 5181600 w 5181600"/>
              <a:gd name="connsiteY2" fmla="*/ 7585075 h 7585075"/>
              <a:gd name="connsiteX3" fmla="*/ 1695450 w 5181600"/>
              <a:gd name="connsiteY3" fmla="*/ 7585075 h 7585075"/>
              <a:gd name="connsiteX4" fmla="*/ 0 w 5181600"/>
              <a:gd name="connsiteY4" fmla="*/ 1247775 h 7585075"/>
              <a:gd name="connsiteX0" fmla="*/ 0 w 5181600"/>
              <a:gd name="connsiteY0" fmla="*/ 1247775 h 7585075"/>
              <a:gd name="connsiteX1" fmla="*/ 2228850 w 5181600"/>
              <a:gd name="connsiteY1" fmla="*/ 650875 h 7585075"/>
              <a:gd name="connsiteX2" fmla="*/ 4733925 w 5181600"/>
              <a:gd name="connsiteY2" fmla="*/ 0 h 7585075"/>
              <a:gd name="connsiteX3" fmla="*/ 5181600 w 5181600"/>
              <a:gd name="connsiteY3" fmla="*/ 7585075 h 7585075"/>
              <a:gd name="connsiteX4" fmla="*/ 1695450 w 5181600"/>
              <a:gd name="connsiteY4" fmla="*/ 7585075 h 7585075"/>
              <a:gd name="connsiteX5" fmla="*/ 0 w 5181600"/>
              <a:gd name="connsiteY5" fmla="*/ 1247775 h 7585075"/>
              <a:gd name="connsiteX0" fmla="*/ 0 w 5181600"/>
              <a:gd name="connsiteY0" fmla="*/ 1247775 h 7585075"/>
              <a:gd name="connsiteX1" fmla="*/ 1981200 w 5181600"/>
              <a:gd name="connsiteY1" fmla="*/ 727075 h 7585075"/>
              <a:gd name="connsiteX2" fmla="*/ 4733925 w 5181600"/>
              <a:gd name="connsiteY2" fmla="*/ 0 h 7585075"/>
              <a:gd name="connsiteX3" fmla="*/ 5181600 w 5181600"/>
              <a:gd name="connsiteY3" fmla="*/ 7585075 h 7585075"/>
              <a:gd name="connsiteX4" fmla="*/ 1695450 w 5181600"/>
              <a:gd name="connsiteY4" fmla="*/ 7585075 h 7585075"/>
              <a:gd name="connsiteX5" fmla="*/ 0 w 5181600"/>
              <a:gd name="connsiteY5" fmla="*/ 1247775 h 7585075"/>
              <a:gd name="connsiteX0" fmla="*/ 0 w 5181600"/>
              <a:gd name="connsiteY0" fmla="*/ 552450 h 6889750"/>
              <a:gd name="connsiteX1" fmla="*/ 1981200 w 5181600"/>
              <a:gd name="connsiteY1" fmla="*/ 31750 h 6889750"/>
              <a:gd name="connsiteX2" fmla="*/ 4905375 w 5181600"/>
              <a:gd name="connsiteY2" fmla="*/ 0 h 6889750"/>
              <a:gd name="connsiteX3" fmla="*/ 5181600 w 5181600"/>
              <a:gd name="connsiteY3" fmla="*/ 6889750 h 6889750"/>
              <a:gd name="connsiteX4" fmla="*/ 1695450 w 5181600"/>
              <a:gd name="connsiteY4" fmla="*/ 6889750 h 6889750"/>
              <a:gd name="connsiteX5" fmla="*/ 0 w 5181600"/>
              <a:gd name="connsiteY5" fmla="*/ 552450 h 6889750"/>
              <a:gd name="connsiteX0" fmla="*/ 0 w 4905375"/>
              <a:gd name="connsiteY0" fmla="*/ 552450 h 6889750"/>
              <a:gd name="connsiteX1" fmla="*/ 1981200 w 4905375"/>
              <a:gd name="connsiteY1" fmla="*/ 31750 h 6889750"/>
              <a:gd name="connsiteX2" fmla="*/ 4905375 w 4905375"/>
              <a:gd name="connsiteY2" fmla="*/ 0 h 6889750"/>
              <a:gd name="connsiteX3" fmla="*/ 4848225 w 4905375"/>
              <a:gd name="connsiteY3" fmla="*/ 6870700 h 6889750"/>
              <a:gd name="connsiteX4" fmla="*/ 1695450 w 4905375"/>
              <a:gd name="connsiteY4" fmla="*/ 6889750 h 6889750"/>
              <a:gd name="connsiteX5" fmla="*/ 0 w 4905375"/>
              <a:gd name="connsiteY5" fmla="*/ 552450 h 6889750"/>
              <a:gd name="connsiteX0" fmla="*/ 0 w 4905375"/>
              <a:gd name="connsiteY0" fmla="*/ 552450 h 6889750"/>
              <a:gd name="connsiteX1" fmla="*/ 1981200 w 4905375"/>
              <a:gd name="connsiteY1" fmla="*/ 31750 h 6889750"/>
              <a:gd name="connsiteX2" fmla="*/ 4905375 w 4905375"/>
              <a:gd name="connsiteY2" fmla="*/ 0 h 6889750"/>
              <a:gd name="connsiteX3" fmla="*/ 4819650 w 4905375"/>
              <a:gd name="connsiteY3" fmla="*/ 6870700 h 6889750"/>
              <a:gd name="connsiteX4" fmla="*/ 1695450 w 4905375"/>
              <a:gd name="connsiteY4" fmla="*/ 6889750 h 6889750"/>
              <a:gd name="connsiteX5" fmla="*/ 0 w 4905375"/>
              <a:gd name="connsiteY5" fmla="*/ 552450 h 688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5375" h="6889750">
                <a:moveTo>
                  <a:pt x="0" y="552450"/>
                </a:moveTo>
                <a:lnTo>
                  <a:pt x="1981200" y="31750"/>
                </a:lnTo>
                <a:lnTo>
                  <a:pt x="4905375" y="0"/>
                </a:lnTo>
                <a:lnTo>
                  <a:pt x="4819650" y="6870700"/>
                </a:lnTo>
                <a:lnTo>
                  <a:pt x="1695450" y="6889750"/>
                </a:lnTo>
                <a:lnTo>
                  <a:pt x="0" y="552450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algn="ctr">
              <a:defRPr sz="140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r>
              <a:rPr lang="et-EE"/>
              <a:t>Pilt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E342B73A-2C44-42EA-8BAD-92A771CAB1A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95044" y="714650"/>
            <a:ext cx="3526972" cy="637032"/>
          </a:xfrm>
          <a:noFill/>
        </p:spPr>
        <p:txBody>
          <a:bodyPr wrap="none" anchor="ctr">
            <a:noAutofit/>
          </a:bodyPr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t-EE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65131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9DADD9-2877-4D44-85D5-E539CC5743DD}"/>
              </a:ext>
            </a:extLst>
          </p:cNvPr>
          <p:cNvSpPr/>
          <p:nvPr userDrawn="1"/>
        </p:nvSpPr>
        <p:spPr>
          <a:xfrm rot="20700000">
            <a:off x="-1832255" y="-666599"/>
            <a:ext cx="6716198" cy="8066019"/>
          </a:xfrm>
          <a:prstGeom prst="rect">
            <a:avLst/>
          </a:prstGeom>
          <a:solidFill>
            <a:srgbClr val="233E6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9A078F-F65D-4E7B-AB90-0DA120479A02}"/>
              </a:ext>
            </a:extLst>
          </p:cNvPr>
          <p:cNvSpPr/>
          <p:nvPr userDrawn="1"/>
        </p:nvSpPr>
        <p:spPr>
          <a:xfrm rot="20700000">
            <a:off x="-1457111" y="-621947"/>
            <a:ext cx="6504525" cy="7750046"/>
          </a:xfrm>
          <a:custGeom>
            <a:avLst/>
            <a:gdLst>
              <a:gd name="connsiteX0" fmla="*/ 0 w 6990745"/>
              <a:gd name="connsiteY0" fmla="*/ 0 h 8068473"/>
              <a:gd name="connsiteX1" fmla="*/ 6990745 w 6990745"/>
              <a:gd name="connsiteY1" fmla="*/ 0 h 8068473"/>
              <a:gd name="connsiteX2" fmla="*/ 6990745 w 6990745"/>
              <a:gd name="connsiteY2" fmla="*/ 8068473 h 8068473"/>
              <a:gd name="connsiteX3" fmla="*/ 0 w 6990745"/>
              <a:gd name="connsiteY3" fmla="*/ 8068473 h 8068473"/>
              <a:gd name="connsiteX4" fmla="*/ 0 w 6990745"/>
              <a:gd name="connsiteY4" fmla="*/ 0 h 8068473"/>
              <a:gd name="connsiteX0" fmla="*/ 0 w 6990745"/>
              <a:gd name="connsiteY0" fmla="*/ 0 h 8068473"/>
              <a:gd name="connsiteX1" fmla="*/ 6990119 w 6990745"/>
              <a:gd name="connsiteY1" fmla="*/ 1548011 h 8068473"/>
              <a:gd name="connsiteX2" fmla="*/ 6990745 w 6990745"/>
              <a:gd name="connsiteY2" fmla="*/ 8068473 h 8068473"/>
              <a:gd name="connsiteX3" fmla="*/ 0 w 6990745"/>
              <a:gd name="connsiteY3" fmla="*/ 8068473 h 8068473"/>
              <a:gd name="connsiteX4" fmla="*/ 0 w 6990745"/>
              <a:gd name="connsiteY4" fmla="*/ 0 h 8068473"/>
              <a:gd name="connsiteX0" fmla="*/ 2506001 w 6990745"/>
              <a:gd name="connsiteY0" fmla="*/ 0 h 7742128"/>
              <a:gd name="connsiteX1" fmla="*/ 6990119 w 6990745"/>
              <a:gd name="connsiteY1" fmla="*/ 1221666 h 7742128"/>
              <a:gd name="connsiteX2" fmla="*/ 6990745 w 6990745"/>
              <a:gd name="connsiteY2" fmla="*/ 7742128 h 7742128"/>
              <a:gd name="connsiteX3" fmla="*/ 0 w 6990745"/>
              <a:gd name="connsiteY3" fmla="*/ 7742128 h 7742128"/>
              <a:gd name="connsiteX4" fmla="*/ 2506001 w 6990745"/>
              <a:gd name="connsiteY4" fmla="*/ 0 h 7742128"/>
              <a:gd name="connsiteX0" fmla="*/ 2226201 w 6710945"/>
              <a:gd name="connsiteY0" fmla="*/ 0 h 7742128"/>
              <a:gd name="connsiteX1" fmla="*/ 6710319 w 6710945"/>
              <a:gd name="connsiteY1" fmla="*/ 1221666 h 7742128"/>
              <a:gd name="connsiteX2" fmla="*/ 6710945 w 6710945"/>
              <a:gd name="connsiteY2" fmla="*/ 7742128 h 7742128"/>
              <a:gd name="connsiteX3" fmla="*/ 0 w 6710945"/>
              <a:gd name="connsiteY3" fmla="*/ 7728351 h 7742128"/>
              <a:gd name="connsiteX4" fmla="*/ 2226201 w 6710945"/>
              <a:gd name="connsiteY4" fmla="*/ 0 h 7742128"/>
              <a:gd name="connsiteX0" fmla="*/ 2226201 w 6710945"/>
              <a:gd name="connsiteY0" fmla="*/ 0 h 7747745"/>
              <a:gd name="connsiteX1" fmla="*/ 6710319 w 6710945"/>
              <a:gd name="connsiteY1" fmla="*/ 1221666 h 7747745"/>
              <a:gd name="connsiteX2" fmla="*/ 6710945 w 6710945"/>
              <a:gd name="connsiteY2" fmla="*/ 7742128 h 7747745"/>
              <a:gd name="connsiteX3" fmla="*/ 1775416 w 6710945"/>
              <a:gd name="connsiteY3" fmla="*/ 7747745 h 7747745"/>
              <a:gd name="connsiteX4" fmla="*/ 0 w 6710945"/>
              <a:gd name="connsiteY4" fmla="*/ 7728351 h 7747745"/>
              <a:gd name="connsiteX5" fmla="*/ 2226201 w 6710945"/>
              <a:gd name="connsiteY5" fmla="*/ 0 h 7747745"/>
              <a:gd name="connsiteX0" fmla="*/ 2226201 w 6710945"/>
              <a:gd name="connsiteY0" fmla="*/ 0 h 7747745"/>
              <a:gd name="connsiteX1" fmla="*/ 6710319 w 6710945"/>
              <a:gd name="connsiteY1" fmla="*/ 1221666 h 7747745"/>
              <a:gd name="connsiteX2" fmla="*/ 6710945 w 6710945"/>
              <a:gd name="connsiteY2" fmla="*/ 7742128 h 7747745"/>
              <a:gd name="connsiteX3" fmla="*/ 1775416 w 6710945"/>
              <a:gd name="connsiteY3" fmla="*/ 7747745 h 7747745"/>
              <a:gd name="connsiteX4" fmla="*/ 0 w 6710945"/>
              <a:gd name="connsiteY4" fmla="*/ 7728351 h 7747745"/>
              <a:gd name="connsiteX5" fmla="*/ 2226201 w 6710945"/>
              <a:gd name="connsiteY5" fmla="*/ 0 h 7747745"/>
              <a:gd name="connsiteX0" fmla="*/ 2226201 w 6710945"/>
              <a:gd name="connsiteY0" fmla="*/ 0 h 7750046"/>
              <a:gd name="connsiteX1" fmla="*/ 6710319 w 6710945"/>
              <a:gd name="connsiteY1" fmla="*/ 1221666 h 7750046"/>
              <a:gd name="connsiteX2" fmla="*/ 6710945 w 6710945"/>
              <a:gd name="connsiteY2" fmla="*/ 7742128 h 7750046"/>
              <a:gd name="connsiteX3" fmla="*/ 3697695 w 6710945"/>
              <a:gd name="connsiteY3" fmla="*/ 7750046 h 7750046"/>
              <a:gd name="connsiteX4" fmla="*/ 0 w 6710945"/>
              <a:gd name="connsiteY4" fmla="*/ 7728351 h 7750046"/>
              <a:gd name="connsiteX5" fmla="*/ 2226201 w 6710945"/>
              <a:gd name="connsiteY5" fmla="*/ 0 h 7750046"/>
              <a:gd name="connsiteX0" fmla="*/ 2019781 w 6504525"/>
              <a:gd name="connsiteY0" fmla="*/ 0 h 7750046"/>
              <a:gd name="connsiteX1" fmla="*/ 6503899 w 6504525"/>
              <a:gd name="connsiteY1" fmla="*/ 1221666 h 7750046"/>
              <a:gd name="connsiteX2" fmla="*/ 6504525 w 6504525"/>
              <a:gd name="connsiteY2" fmla="*/ 7742128 h 7750046"/>
              <a:gd name="connsiteX3" fmla="*/ 3491275 w 6504525"/>
              <a:gd name="connsiteY3" fmla="*/ 7750046 h 7750046"/>
              <a:gd name="connsiteX4" fmla="*/ 0 w 6504525"/>
              <a:gd name="connsiteY4" fmla="*/ 6994781 h 7750046"/>
              <a:gd name="connsiteX5" fmla="*/ 2019781 w 6504525"/>
              <a:gd name="connsiteY5" fmla="*/ 0 h 7750046"/>
              <a:gd name="connsiteX0" fmla="*/ 2019781 w 6504525"/>
              <a:gd name="connsiteY0" fmla="*/ 0 h 7750046"/>
              <a:gd name="connsiteX1" fmla="*/ 6503899 w 6504525"/>
              <a:gd name="connsiteY1" fmla="*/ 1221666 h 7750046"/>
              <a:gd name="connsiteX2" fmla="*/ 6504525 w 6504525"/>
              <a:gd name="connsiteY2" fmla="*/ 7742128 h 7750046"/>
              <a:gd name="connsiteX3" fmla="*/ 3491275 w 6504525"/>
              <a:gd name="connsiteY3" fmla="*/ 7750046 h 7750046"/>
              <a:gd name="connsiteX4" fmla="*/ 0 w 6504525"/>
              <a:gd name="connsiteY4" fmla="*/ 6994781 h 7750046"/>
              <a:gd name="connsiteX5" fmla="*/ 2019781 w 6504525"/>
              <a:gd name="connsiteY5" fmla="*/ 0 h 775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4525" h="7750046">
                <a:moveTo>
                  <a:pt x="2019781" y="0"/>
                </a:moveTo>
                <a:lnTo>
                  <a:pt x="6503899" y="1221666"/>
                </a:lnTo>
                <a:cubicBezTo>
                  <a:pt x="6504108" y="3395153"/>
                  <a:pt x="6504316" y="5568641"/>
                  <a:pt x="6504525" y="7742128"/>
                </a:cubicBezTo>
                <a:lnTo>
                  <a:pt x="3491275" y="7750046"/>
                </a:lnTo>
                <a:cubicBezTo>
                  <a:pt x="2992135" y="7728966"/>
                  <a:pt x="640756" y="7112972"/>
                  <a:pt x="0" y="6994781"/>
                </a:cubicBezTo>
                <a:lnTo>
                  <a:pt x="2019781" y="0"/>
                </a:lnTo>
                <a:close/>
              </a:path>
            </a:pathLst>
          </a:custGeom>
          <a:solidFill>
            <a:srgbClr val="2C56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87B0C2-C983-48EB-8903-FD9F98041B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569" y="4531183"/>
            <a:ext cx="4643493" cy="5286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</a:lstStyle>
          <a:p>
            <a:pPr lvl="0"/>
            <a:r>
              <a:rPr lang="et-EE"/>
              <a:t>TEKST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760F45D-1F34-42B1-88A7-40821EFB05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113" y="5229225"/>
            <a:ext cx="4642949" cy="904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Tekst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E838CE-3FE5-4BFE-8BC0-079AC8A105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476250" y="-171450"/>
            <a:ext cx="6197600" cy="4429125"/>
          </a:xfrm>
          <a:custGeom>
            <a:avLst/>
            <a:gdLst>
              <a:gd name="connsiteX0" fmla="*/ 0 w 7493000"/>
              <a:gd name="connsiteY0" fmla="*/ 0 h 5819775"/>
              <a:gd name="connsiteX1" fmla="*/ 7493000 w 7493000"/>
              <a:gd name="connsiteY1" fmla="*/ 0 h 5819775"/>
              <a:gd name="connsiteX2" fmla="*/ 7493000 w 7493000"/>
              <a:gd name="connsiteY2" fmla="*/ 5819775 h 5819775"/>
              <a:gd name="connsiteX3" fmla="*/ 0 w 7493000"/>
              <a:gd name="connsiteY3" fmla="*/ 5819775 h 5819775"/>
              <a:gd name="connsiteX4" fmla="*/ 0 w 7493000"/>
              <a:gd name="connsiteY4" fmla="*/ 0 h 5819775"/>
              <a:gd name="connsiteX0" fmla="*/ 923925 w 7493000"/>
              <a:gd name="connsiteY0" fmla="*/ 0 h 5819775"/>
              <a:gd name="connsiteX1" fmla="*/ 7493000 w 7493000"/>
              <a:gd name="connsiteY1" fmla="*/ 0 h 5819775"/>
              <a:gd name="connsiteX2" fmla="*/ 7493000 w 7493000"/>
              <a:gd name="connsiteY2" fmla="*/ 5819775 h 5819775"/>
              <a:gd name="connsiteX3" fmla="*/ 0 w 7493000"/>
              <a:gd name="connsiteY3" fmla="*/ 5819775 h 5819775"/>
              <a:gd name="connsiteX4" fmla="*/ 923925 w 7493000"/>
              <a:gd name="connsiteY4" fmla="*/ 0 h 5819775"/>
              <a:gd name="connsiteX0" fmla="*/ 923925 w 7512050"/>
              <a:gd name="connsiteY0" fmla="*/ 0 h 5819775"/>
              <a:gd name="connsiteX1" fmla="*/ 7512050 w 7512050"/>
              <a:gd name="connsiteY1" fmla="*/ 1447800 h 5819775"/>
              <a:gd name="connsiteX2" fmla="*/ 7493000 w 7512050"/>
              <a:gd name="connsiteY2" fmla="*/ 5819775 h 5819775"/>
              <a:gd name="connsiteX3" fmla="*/ 0 w 7512050"/>
              <a:gd name="connsiteY3" fmla="*/ 5819775 h 5819775"/>
              <a:gd name="connsiteX4" fmla="*/ 923925 w 7512050"/>
              <a:gd name="connsiteY4" fmla="*/ 0 h 5819775"/>
              <a:gd name="connsiteX0" fmla="*/ 923925 w 7512050"/>
              <a:gd name="connsiteY0" fmla="*/ 0 h 5819775"/>
              <a:gd name="connsiteX1" fmla="*/ 7512050 w 7512050"/>
              <a:gd name="connsiteY1" fmla="*/ 1447800 h 5819775"/>
              <a:gd name="connsiteX2" fmla="*/ 6330950 w 7512050"/>
              <a:gd name="connsiteY2" fmla="*/ 5819775 h 5819775"/>
              <a:gd name="connsiteX3" fmla="*/ 0 w 7512050"/>
              <a:gd name="connsiteY3" fmla="*/ 5819775 h 5819775"/>
              <a:gd name="connsiteX4" fmla="*/ 923925 w 7512050"/>
              <a:gd name="connsiteY4" fmla="*/ 0 h 5819775"/>
              <a:gd name="connsiteX0" fmla="*/ 0 w 6588125"/>
              <a:gd name="connsiteY0" fmla="*/ 0 h 5819775"/>
              <a:gd name="connsiteX1" fmla="*/ 6588125 w 6588125"/>
              <a:gd name="connsiteY1" fmla="*/ 1447800 h 5819775"/>
              <a:gd name="connsiteX2" fmla="*/ 5407025 w 6588125"/>
              <a:gd name="connsiteY2" fmla="*/ 5819775 h 5819775"/>
              <a:gd name="connsiteX3" fmla="*/ 419100 w 6588125"/>
              <a:gd name="connsiteY3" fmla="*/ 4495800 h 5819775"/>
              <a:gd name="connsiteX4" fmla="*/ 0 w 6588125"/>
              <a:gd name="connsiteY4" fmla="*/ 0 h 5819775"/>
              <a:gd name="connsiteX0" fmla="*/ 38100 w 6169025"/>
              <a:gd name="connsiteY0" fmla="*/ 0 h 4429125"/>
              <a:gd name="connsiteX1" fmla="*/ 6169025 w 6169025"/>
              <a:gd name="connsiteY1" fmla="*/ 57150 h 4429125"/>
              <a:gd name="connsiteX2" fmla="*/ 4987925 w 6169025"/>
              <a:gd name="connsiteY2" fmla="*/ 4429125 h 4429125"/>
              <a:gd name="connsiteX3" fmla="*/ 0 w 6169025"/>
              <a:gd name="connsiteY3" fmla="*/ 3105150 h 4429125"/>
              <a:gd name="connsiteX4" fmla="*/ 38100 w 6169025"/>
              <a:gd name="connsiteY4" fmla="*/ 0 h 4429125"/>
              <a:gd name="connsiteX0" fmla="*/ 38100 w 6169025"/>
              <a:gd name="connsiteY0" fmla="*/ 0 h 4429125"/>
              <a:gd name="connsiteX1" fmla="*/ 6169025 w 6169025"/>
              <a:gd name="connsiteY1" fmla="*/ 28575 h 4429125"/>
              <a:gd name="connsiteX2" fmla="*/ 4987925 w 6169025"/>
              <a:gd name="connsiteY2" fmla="*/ 4429125 h 4429125"/>
              <a:gd name="connsiteX3" fmla="*/ 0 w 6169025"/>
              <a:gd name="connsiteY3" fmla="*/ 3105150 h 4429125"/>
              <a:gd name="connsiteX4" fmla="*/ 38100 w 6169025"/>
              <a:gd name="connsiteY4" fmla="*/ 0 h 4429125"/>
              <a:gd name="connsiteX0" fmla="*/ 66675 w 6197600"/>
              <a:gd name="connsiteY0" fmla="*/ 0 h 4429125"/>
              <a:gd name="connsiteX1" fmla="*/ 6197600 w 6197600"/>
              <a:gd name="connsiteY1" fmla="*/ 28575 h 4429125"/>
              <a:gd name="connsiteX2" fmla="*/ 5016500 w 6197600"/>
              <a:gd name="connsiteY2" fmla="*/ 4429125 h 4429125"/>
              <a:gd name="connsiteX3" fmla="*/ 0 w 6197600"/>
              <a:gd name="connsiteY3" fmla="*/ 3086100 h 4429125"/>
              <a:gd name="connsiteX4" fmla="*/ 66675 w 6197600"/>
              <a:gd name="connsiteY4" fmla="*/ 0 h 442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7600" h="4429125">
                <a:moveTo>
                  <a:pt x="66675" y="0"/>
                </a:moveTo>
                <a:lnTo>
                  <a:pt x="6197600" y="28575"/>
                </a:lnTo>
                <a:lnTo>
                  <a:pt x="5016500" y="4429125"/>
                </a:lnTo>
                <a:lnTo>
                  <a:pt x="0" y="3086100"/>
                </a:lnTo>
                <a:lnTo>
                  <a:pt x="66675" y="0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algn="ctr">
              <a:defRPr sz="140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r>
              <a:rPr lang="et-EE"/>
              <a:t>Pilt</a:t>
            </a:r>
          </a:p>
        </p:txBody>
      </p:sp>
    </p:spTree>
    <p:extLst>
      <p:ext uri="{BB962C8B-B14F-4D97-AF65-F5344CB8AC3E}">
        <p14:creationId xmlns:p14="http://schemas.microsoft.com/office/powerpoint/2010/main" val="640447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E38E64-522A-422A-B411-6009CF28D43C}"/>
              </a:ext>
            </a:extLst>
          </p:cNvPr>
          <p:cNvSpPr/>
          <p:nvPr userDrawn="1"/>
        </p:nvSpPr>
        <p:spPr>
          <a:xfrm rot="20700000">
            <a:off x="-303883" y="-367449"/>
            <a:ext cx="5622289" cy="3122062"/>
          </a:xfrm>
          <a:prstGeom prst="rect">
            <a:avLst/>
          </a:prstGeom>
          <a:solidFill>
            <a:srgbClr val="233E6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500DE5-4542-4EF6-BCB2-C112F7199AB9}"/>
              </a:ext>
            </a:extLst>
          </p:cNvPr>
          <p:cNvSpPr/>
          <p:nvPr userDrawn="1"/>
        </p:nvSpPr>
        <p:spPr>
          <a:xfrm rot="20700000">
            <a:off x="-161898" y="-984373"/>
            <a:ext cx="5585230" cy="3465059"/>
          </a:xfrm>
          <a:prstGeom prst="rect">
            <a:avLst/>
          </a:prstGeom>
          <a:solidFill>
            <a:srgbClr val="2C56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E2724C-9FD4-49A9-8AAE-C607835DC6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2475" y="704850"/>
            <a:ext cx="4352925" cy="1038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Lühem tekst</a:t>
            </a:r>
          </a:p>
        </p:txBody>
      </p:sp>
    </p:spTree>
    <p:extLst>
      <p:ext uri="{BB962C8B-B14F-4D97-AF65-F5344CB8AC3E}">
        <p14:creationId xmlns:p14="http://schemas.microsoft.com/office/powerpoint/2010/main" val="3901723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2C5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D87124-3C28-453D-86D7-C67782FB4713}"/>
              </a:ext>
            </a:extLst>
          </p:cNvPr>
          <p:cNvSpPr/>
          <p:nvPr userDrawn="1"/>
        </p:nvSpPr>
        <p:spPr>
          <a:xfrm rot="900000">
            <a:off x="8462497" y="-699500"/>
            <a:ext cx="5540132" cy="7618046"/>
          </a:xfrm>
          <a:prstGeom prst="rect">
            <a:avLst/>
          </a:prstGeom>
          <a:solidFill>
            <a:srgbClr val="233E6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4FF219-48F3-4D8D-9403-BAD68D6318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481387"/>
            <a:ext cx="6917239" cy="1056468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t-EE" noProof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88E728D-1DDA-472A-BCE7-E93447ADB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00" y="1680358"/>
            <a:ext cx="7503133" cy="4822041"/>
          </a:xfrm>
          <a:custGeom>
            <a:avLst/>
            <a:gdLst>
              <a:gd name="connsiteX0" fmla="*/ 0 w 10570183"/>
              <a:gd name="connsiteY0" fmla="*/ 0 h 4812516"/>
              <a:gd name="connsiteX1" fmla="*/ 10570183 w 10570183"/>
              <a:gd name="connsiteY1" fmla="*/ 0 h 4812516"/>
              <a:gd name="connsiteX2" fmla="*/ 10570183 w 10570183"/>
              <a:gd name="connsiteY2" fmla="*/ 4812516 h 4812516"/>
              <a:gd name="connsiteX3" fmla="*/ 0 w 10570183"/>
              <a:gd name="connsiteY3" fmla="*/ 4812516 h 4812516"/>
              <a:gd name="connsiteX4" fmla="*/ 0 w 10570183"/>
              <a:gd name="connsiteY4" fmla="*/ 0 h 4812516"/>
              <a:gd name="connsiteX0" fmla="*/ 0 w 10570183"/>
              <a:gd name="connsiteY0" fmla="*/ 0 h 4812516"/>
              <a:gd name="connsiteX1" fmla="*/ 7503133 w 10570183"/>
              <a:gd name="connsiteY1" fmla="*/ 0 h 4812516"/>
              <a:gd name="connsiteX2" fmla="*/ 10570183 w 10570183"/>
              <a:gd name="connsiteY2" fmla="*/ 4812516 h 4812516"/>
              <a:gd name="connsiteX3" fmla="*/ 0 w 10570183"/>
              <a:gd name="connsiteY3" fmla="*/ 4812516 h 4812516"/>
              <a:gd name="connsiteX4" fmla="*/ 0 w 10570183"/>
              <a:gd name="connsiteY4" fmla="*/ 0 h 4812516"/>
              <a:gd name="connsiteX0" fmla="*/ 0 w 7503133"/>
              <a:gd name="connsiteY0" fmla="*/ 0 h 4812516"/>
              <a:gd name="connsiteX1" fmla="*/ 7503133 w 7503133"/>
              <a:gd name="connsiteY1" fmla="*/ 0 h 4812516"/>
              <a:gd name="connsiteX2" fmla="*/ 6169633 w 7503133"/>
              <a:gd name="connsiteY2" fmla="*/ 4802991 h 4812516"/>
              <a:gd name="connsiteX3" fmla="*/ 0 w 7503133"/>
              <a:gd name="connsiteY3" fmla="*/ 4812516 h 4812516"/>
              <a:gd name="connsiteX4" fmla="*/ 0 w 7503133"/>
              <a:gd name="connsiteY4" fmla="*/ 0 h 4812516"/>
              <a:gd name="connsiteX0" fmla="*/ 0 w 7503133"/>
              <a:gd name="connsiteY0" fmla="*/ 0 h 4822041"/>
              <a:gd name="connsiteX1" fmla="*/ 7503133 w 7503133"/>
              <a:gd name="connsiteY1" fmla="*/ 0 h 4822041"/>
              <a:gd name="connsiteX2" fmla="*/ 6112483 w 7503133"/>
              <a:gd name="connsiteY2" fmla="*/ 4822041 h 4822041"/>
              <a:gd name="connsiteX3" fmla="*/ 0 w 7503133"/>
              <a:gd name="connsiteY3" fmla="*/ 4812516 h 4822041"/>
              <a:gd name="connsiteX4" fmla="*/ 0 w 7503133"/>
              <a:gd name="connsiteY4" fmla="*/ 0 h 482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3133" h="4822041">
                <a:moveTo>
                  <a:pt x="0" y="0"/>
                </a:moveTo>
                <a:lnTo>
                  <a:pt x="7503133" y="0"/>
                </a:lnTo>
                <a:lnTo>
                  <a:pt x="6112483" y="4822041"/>
                </a:lnTo>
                <a:lnTo>
                  <a:pt x="0" y="481251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380EAD-3DA6-46FE-AADF-6793AA9A3AC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34300" y="-66676"/>
            <a:ext cx="4457700" cy="6991351"/>
          </a:xfrm>
          <a:custGeom>
            <a:avLst/>
            <a:gdLst>
              <a:gd name="connsiteX0" fmla="*/ 0 w 3200400"/>
              <a:gd name="connsiteY0" fmla="*/ 0 h 6991351"/>
              <a:gd name="connsiteX1" fmla="*/ 3200400 w 3200400"/>
              <a:gd name="connsiteY1" fmla="*/ 0 h 6991351"/>
              <a:gd name="connsiteX2" fmla="*/ 3200400 w 3200400"/>
              <a:gd name="connsiteY2" fmla="*/ 6991351 h 6991351"/>
              <a:gd name="connsiteX3" fmla="*/ 0 w 3200400"/>
              <a:gd name="connsiteY3" fmla="*/ 6991351 h 6991351"/>
              <a:gd name="connsiteX4" fmla="*/ 0 w 3200400"/>
              <a:gd name="connsiteY4" fmla="*/ 0 h 6991351"/>
              <a:gd name="connsiteX0" fmla="*/ 485775 w 3200400"/>
              <a:gd name="connsiteY0" fmla="*/ 9525 h 6991351"/>
              <a:gd name="connsiteX1" fmla="*/ 3200400 w 3200400"/>
              <a:gd name="connsiteY1" fmla="*/ 0 h 6991351"/>
              <a:gd name="connsiteX2" fmla="*/ 3200400 w 3200400"/>
              <a:gd name="connsiteY2" fmla="*/ 6991351 h 6991351"/>
              <a:gd name="connsiteX3" fmla="*/ 0 w 3200400"/>
              <a:gd name="connsiteY3" fmla="*/ 6991351 h 6991351"/>
              <a:gd name="connsiteX4" fmla="*/ 485775 w 3200400"/>
              <a:gd name="connsiteY4" fmla="*/ 9525 h 6991351"/>
              <a:gd name="connsiteX0" fmla="*/ 1857375 w 4572000"/>
              <a:gd name="connsiteY0" fmla="*/ 9525 h 6991351"/>
              <a:gd name="connsiteX1" fmla="*/ 4572000 w 4572000"/>
              <a:gd name="connsiteY1" fmla="*/ 0 h 6991351"/>
              <a:gd name="connsiteX2" fmla="*/ 4572000 w 4572000"/>
              <a:gd name="connsiteY2" fmla="*/ 6991351 h 6991351"/>
              <a:gd name="connsiteX3" fmla="*/ 0 w 4572000"/>
              <a:gd name="connsiteY3" fmla="*/ 6991351 h 6991351"/>
              <a:gd name="connsiteX4" fmla="*/ 1857375 w 4572000"/>
              <a:gd name="connsiteY4" fmla="*/ 9525 h 6991351"/>
              <a:gd name="connsiteX0" fmla="*/ 1857375 w 4572000"/>
              <a:gd name="connsiteY0" fmla="*/ 9525 h 6991351"/>
              <a:gd name="connsiteX1" fmla="*/ 4572000 w 4572000"/>
              <a:gd name="connsiteY1" fmla="*/ 0 h 6991351"/>
              <a:gd name="connsiteX2" fmla="*/ 4572000 w 4572000"/>
              <a:gd name="connsiteY2" fmla="*/ 6991351 h 6991351"/>
              <a:gd name="connsiteX3" fmla="*/ 1819275 w 4572000"/>
              <a:gd name="connsiteY3" fmla="*/ 6991351 h 6991351"/>
              <a:gd name="connsiteX4" fmla="*/ 0 w 4572000"/>
              <a:gd name="connsiteY4" fmla="*/ 6991351 h 6991351"/>
              <a:gd name="connsiteX5" fmla="*/ 1857375 w 4572000"/>
              <a:gd name="connsiteY5" fmla="*/ 9525 h 6991351"/>
              <a:gd name="connsiteX0" fmla="*/ 1857375 w 4572000"/>
              <a:gd name="connsiteY0" fmla="*/ 9525 h 6991351"/>
              <a:gd name="connsiteX1" fmla="*/ 4572000 w 4572000"/>
              <a:gd name="connsiteY1" fmla="*/ 0 h 6991351"/>
              <a:gd name="connsiteX2" fmla="*/ 4572000 w 4572000"/>
              <a:gd name="connsiteY2" fmla="*/ 6991351 h 6991351"/>
              <a:gd name="connsiteX3" fmla="*/ 2133600 w 4572000"/>
              <a:gd name="connsiteY3" fmla="*/ 6981826 h 6991351"/>
              <a:gd name="connsiteX4" fmla="*/ 0 w 4572000"/>
              <a:gd name="connsiteY4" fmla="*/ 6991351 h 6991351"/>
              <a:gd name="connsiteX5" fmla="*/ 1857375 w 4572000"/>
              <a:gd name="connsiteY5" fmla="*/ 9525 h 6991351"/>
              <a:gd name="connsiteX0" fmla="*/ 1743075 w 4457700"/>
              <a:gd name="connsiteY0" fmla="*/ 9525 h 6991351"/>
              <a:gd name="connsiteX1" fmla="*/ 4457700 w 4457700"/>
              <a:gd name="connsiteY1" fmla="*/ 0 h 6991351"/>
              <a:gd name="connsiteX2" fmla="*/ 4457700 w 4457700"/>
              <a:gd name="connsiteY2" fmla="*/ 6991351 h 6991351"/>
              <a:gd name="connsiteX3" fmla="*/ 2019300 w 4457700"/>
              <a:gd name="connsiteY3" fmla="*/ 6981826 h 6991351"/>
              <a:gd name="connsiteX4" fmla="*/ 0 w 4457700"/>
              <a:gd name="connsiteY4" fmla="*/ 6457951 h 6991351"/>
              <a:gd name="connsiteX5" fmla="*/ 1743075 w 4457700"/>
              <a:gd name="connsiteY5" fmla="*/ 9525 h 69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7700" h="6991351">
                <a:moveTo>
                  <a:pt x="1743075" y="9525"/>
                </a:moveTo>
                <a:lnTo>
                  <a:pt x="4457700" y="0"/>
                </a:lnTo>
                <a:lnTo>
                  <a:pt x="4457700" y="6991351"/>
                </a:lnTo>
                <a:lnTo>
                  <a:pt x="2019300" y="6981826"/>
                </a:lnTo>
                <a:lnTo>
                  <a:pt x="0" y="6457951"/>
                </a:lnTo>
                <a:lnTo>
                  <a:pt x="1743075" y="9525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algn="ctr">
              <a:defRPr sz="1400">
                <a:solidFill>
                  <a:schemeClr val="bg2">
                    <a:lumMod val="90000"/>
                  </a:schemeClr>
                </a:solidFill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r>
              <a:rPr lang="et-EE"/>
              <a:t>Pilt</a:t>
            </a:r>
          </a:p>
        </p:txBody>
      </p:sp>
    </p:spTree>
    <p:extLst>
      <p:ext uri="{BB962C8B-B14F-4D97-AF65-F5344CB8AC3E}">
        <p14:creationId xmlns:p14="http://schemas.microsoft.com/office/powerpoint/2010/main" val="405762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E38E64-522A-422A-B411-6009CF28D43C}"/>
              </a:ext>
            </a:extLst>
          </p:cNvPr>
          <p:cNvSpPr/>
          <p:nvPr userDrawn="1"/>
        </p:nvSpPr>
        <p:spPr>
          <a:xfrm rot="900000">
            <a:off x="7349484" y="-180976"/>
            <a:ext cx="5622289" cy="6940447"/>
          </a:xfrm>
          <a:prstGeom prst="rect">
            <a:avLst/>
          </a:prstGeom>
          <a:solidFill>
            <a:srgbClr val="233E6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500DE5-4542-4EF6-BCB2-C112F7199AB9}"/>
              </a:ext>
            </a:extLst>
          </p:cNvPr>
          <p:cNvSpPr/>
          <p:nvPr userDrawn="1"/>
        </p:nvSpPr>
        <p:spPr>
          <a:xfrm rot="900000">
            <a:off x="7595449" y="-417756"/>
            <a:ext cx="5585230" cy="74705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E2724C-9FD4-49A9-8AAE-C607835DC6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11602" y="1881632"/>
            <a:ext cx="3513673" cy="809625"/>
          </a:xfrm>
        </p:spPr>
        <p:txBody>
          <a:bodyPr/>
          <a:lstStyle>
            <a:lvl1pPr>
              <a:defRPr>
                <a:solidFill>
                  <a:srgbClr val="2C5697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PEALKIRI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07B0033-4190-454A-9166-810E10337E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1602" y="2798410"/>
            <a:ext cx="3513673" cy="3288065"/>
          </a:xfrm>
        </p:spPr>
        <p:txBody>
          <a:bodyPr/>
          <a:lstStyle>
            <a:lvl1pPr>
              <a:defRPr>
                <a:solidFill>
                  <a:srgbClr val="2C5697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93739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 ja pealkir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ACA9FA-105D-4707-80BF-621478F89373}"/>
              </a:ext>
            </a:extLst>
          </p:cNvPr>
          <p:cNvSpPr/>
          <p:nvPr userDrawn="1"/>
        </p:nvSpPr>
        <p:spPr>
          <a:xfrm rot="900000">
            <a:off x="-919117" y="-142057"/>
            <a:ext cx="8879026" cy="8521037"/>
          </a:xfrm>
          <a:prstGeom prst="rect">
            <a:avLst/>
          </a:prstGeom>
          <a:solidFill>
            <a:srgbClr val="233E6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D0EF09-159B-4598-B3A0-B720F3309C1E}"/>
              </a:ext>
            </a:extLst>
          </p:cNvPr>
          <p:cNvSpPr/>
          <p:nvPr userDrawn="1"/>
        </p:nvSpPr>
        <p:spPr>
          <a:xfrm rot="900000">
            <a:off x="-1014367" y="-351605"/>
            <a:ext cx="8879026" cy="8521037"/>
          </a:xfrm>
          <a:prstGeom prst="rect">
            <a:avLst/>
          </a:prstGeom>
          <a:solidFill>
            <a:srgbClr val="2C569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4CD633-8902-4781-8DBE-A3B40FA63D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1024312"/>
            <a:ext cx="6724650" cy="789520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t-EE" noProof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BF13350-F3CD-4315-BECA-5B7F7F4F5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00" y="2237196"/>
            <a:ext cx="6724650" cy="4296954"/>
          </a:xfrm>
          <a:custGeom>
            <a:avLst/>
            <a:gdLst>
              <a:gd name="connsiteX0" fmla="*/ 0 w 6724650"/>
              <a:gd name="connsiteY0" fmla="*/ 0 h 4296954"/>
              <a:gd name="connsiteX1" fmla="*/ 6724650 w 6724650"/>
              <a:gd name="connsiteY1" fmla="*/ 0 h 4296954"/>
              <a:gd name="connsiteX2" fmla="*/ 6724650 w 6724650"/>
              <a:gd name="connsiteY2" fmla="*/ 4296954 h 4296954"/>
              <a:gd name="connsiteX3" fmla="*/ 0 w 6724650"/>
              <a:gd name="connsiteY3" fmla="*/ 4296954 h 4296954"/>
              <a:gd name="connsiteX4" fmla="*/ 0 w 6724650"/>
              <a:gd name="connsiteY4" fmla="*/ 0 h 4296954"/>
              <a:gd name="connsiteX0" fmla="*/ 0 w 6724650"/>
              <a:gd name="connsiteY0" fmla="*/ 0 h 4296954"/>
              <a:gd name="connsiteX1" fmla="*/ 6724650 w 6724650"/>
              <a:gd name="connsiteY1" fmla="*/ 0 h 4296954"/>
              <a:gd name="connsiteX2" fmla="*/ 5476875 w 6724650"/>
              <a:gd name="connsiteY2" fmla="*/ 4287429 h 4296954"/>
              <a:gd name="connsiteX3" fmla="*/ 0 w 6724650"/>
              <a:gd name="connsiteY3" fmla="*/ 4296954 h 4296954"/>
              <a:gd name="connsiteX4" fmla="*/ 0 w 6724650"/>
              <a:gd name="connsiteY4" fmla="*/ 0 h 429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4650" h="4296954">
                <a:moveTo>
                  <a:pt x="0" y="0"/>
                </a:moveTo>
                <a:lnTo>
                  <a:pt x="6724650" y="0"/>
                </a:lnTo>
                <a:lnTo>
                  <a:pt x="5476875" y="4287429"/>
                </a:lnTo>
                <a:lnTo>
                  <a:pt x="0" y="4296954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95659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alkiri ja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C1B801-8ED2-41DF-8429-F1F0C2753C9E}"/>
              </a:ext>
            </a:extLst>
          </p:cNvPr>
          <p:cNvSpPr/>
          <p:nvPr userDrawn="1"/>
        </p:nvSpPr>
        <p:spPr>
          <a:xfrm rot="900000">
            <a:off x="-2892800" y="-533309"/>
            <a:ext cx="8411167" cy="8775300"/>
          </a:xfrm>
          <a:prstGeom prst="rect">
            <a:avLst/>
          </a:prstGeom>
          <a:solidFill>
            <a:srgbClr val="96C8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1221C2-BB37-4FC9-B1F8-B32036CE25D6}"/>
              </a:ext>
            </a:extLst>
          </p:cNvPr>
          <p:cNvSpPr/>
          <p:nvPr userDrawn="1"/>
        </p:nvSpPr>
        <p:spPr>
          <a:xfrm rot="900000">
            <a:off x="-1369508" y="-146116"/>
            <a:ext cx="7088022" cy="7820433"/>
          </a:xfrm>
          <a:prstGeom prst="rect">
            <a:avLst/>
          </a:prstGeom>
          <a:solidFill>
            <a:srgbClr val="2C56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9397ED3-0DB2-46F2-A5A6-876B3F6716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286000"/>
            <a:ext cx="4943475" cy="4267200"/>
          </a:xfrm>
          <a:custGeom>
            <a:avLst/>
            <a:gdLst>
              <a:gd name="connsiteX0" fmla="*/ 0 w 4943475"/>
              <a:gd name="connsiteY0" fmla="*/ 0 h 4267200"/>
              <a:gd name="connsiteX1" fmla="*/ 4943475 w 4943475"/>
              <a:gd name="connsiteY1" fmla="*/ 0 h 4267200"/>
              <a:gd name="connsiteX2" fmla="*/ 4943475 w 4943475"/>
              <a:gd name="connsiteY2" fmla="*/ 4267200 h 4267200"/>
              <a:gd name="connsiteX3" fmla="*/ 0 w 4943475"/>
              <a:gd name="connsiteY3" fmla="*/ 4267200 h 4267200"/>
              <a:gd name="connsiteX4" fmla="*/ 0 w 4943475"/>
              <a:gd name="connsiteY4" fmla="*/ 0 h 4267200"/>
              <a:gd name="connsiteX0" fmla="*/ 0 w 4943475"/>
              <a:gd name="connsiteY0" fmla="*/ 0 h 4267200"/>
              <a:gd name="connsiteX1" fmla="*/ 4943475 w 4943475"/>
              <a:gd name="connsiteY1" fmla="*/ 0 h 4267200"/>
              <a:gd name="connsiteX2" fmla="*/ 3771900 w 4943475"/>
              <a:gd name="connsiteY2" fmla="*/ 4257675 h 4267200"/>
              <a:gd name="connsiteX3" fmla="*/ 0 w 4943475"/>
              <a:gd name="connsiteY3" fmla="*/ 4267200 h 4267200"/>
              <a:gd name="connsiteX4" fmla="*/ 0 w 4943475"/>
              <a:gd name="connsiteY4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3475" h="4267200">
                <a:moveTo>
                  <a:pt x="0" y="0"/>
                </a:moveTo>
                <a:lnTo>
                  <a:pt x="4943475" y="0"/>
                </a:lnTo>
                <a:lnTo>
                  <a:pt x="3771900" y="4257675"/>
                </a:lnTo>
                <a:lnTo>
                  <a:pt x="0" y="4267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ealkiri">
            <a:extLst>
              <a:ext uri="{FF2B5EF4-FFF2-40B4-BE49-F238E27FC236}">
                <a16:creationId xmlns:a16="http://schemas.microsoft.com/office/drawing/2014/main" id="{F622C3FA-BCAD-45E3-9360-32247A39D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11474"/>
            <a:ext cx="4943475" cy="1271917"/>
          </a:xfrm>
        </p:spPr>
        <p:txBody>
          <a:bodyPr anchor="t"/>
          <a:lstStyle>
            <a:lvl1pPr>
              <a:defRPr b="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488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C1B801-8ED2-41DF-8429-F1F0C2753C9E}"/>
              </a:ext>
            </a:extLst>
          </p:cNvPr>
          <p:cNvSpPr/>
          <p:nvPr userDrawn="1"/>
        </p:nvSpPr>
        <p:spPr>
          <a:xfrm rot="900000">
            <a:off x="-2892800" y="-533309"/>
            <a:ext cx="8411167" cy="8775300"/>
          </a:xfrm>
          <a:prstGeom prst="rect">
            <a:avLst/>
          </a:prstGeom>
          <a:solidFill>
            <a:srgbClr val="96C8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1221C2-BB37-4FC9-B1F8-B32036CE25D6}"/>
              </a:ext>
            </a:extLst>
          </p:cNvPr>
          <p:cNvSpPr/>
          <p:nvPr userDrawn="1"/>
        </p:nvSpPr>
        <p:spPr>
          <a:xfrm rot="900000">
            <a:off x="-1369508" y="-146116"/>
            <a:ext cx="7088022" cy="7820433"/>
          </a:xfrm>
          <a:prstGeom prst="rect">
            <a:avLst/>
          </a:prstGeom>
          <a:solidFill>
            <a:srgbClr val="2C56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9397ED3-0DB2-46F2-A5A6-876B3F6716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286000"/>
            <a:ext cx="4943475" cy="4267200"/>
          </a:xfrm>
          <a:custGeom>
            <a:avLst/>
            <a:gdLst>
              <a:gd name="connsiteX0" fmla="*/ 0 w 4943475"/>
              <a:gd name="connsiteY0" fmla="*/ 0 h 4267200"/>
              <a:gd name="connsiteX1" fmla="*/ 4943475 w 4943475"/>
              <a:gd name="connsiteY1" fmla="*/ 0 h 4267200"/>
              <a:gd name="connsiteX2" fmla="*/ 4943475 w 4943475"/>
              <a:gd name="connsiteY2" fmla="*/ 4267200 h 4267200"/>
              <a:gd name="connsiteX3" fmla="*/ 0 w 4943475"/>
              <a:gd name="connsiteY3" fmla="*/ 4267200 h 4267200"/>
              <a:gd name="connsiteX4" fmla="*/ 0 w 4943475"/>
              <a:gd name="connsiteY4" fmla="*/ 0 h 4267200"/>
              <a:gd name="connsiteX0" fmla="*/ 0 w 4943475"/>
              <a:gd name="connsiteY0" fmla="*/ 0 h 4267200"/>
              <a:gd name="connsiteX1" fmla="*/ 4943475 w 4943475"/>
              <a:gd name="connsiteY1" fmla="*/ 0 h 4267200"/>
              <a:gd name="connsiteX2" fmla="*/ 3771900 w 4943475"/>
              <a:gd name="connsiteY2" fmla="*/ 4257675 h 4267200"/>
              <a:gd name="connsiteX3" fmla="*/ 0 w 4943475"/>
              <a:gd name="connsiteY3" fmla="*/ 4267200 h 4267200"/>
              <a:gd name="connsiteX4" fmla="*/ 0 w 4943475"/>
              <a:gd name="connsiteY4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3475" h="4267200">
                <a:moveTo>
                  <a:pt x="0" y="0"/>
                </a:moveTo>
                <a:lnTo>
                  <a:pt x="4943475" y="0"/>
                </a:lnTo>
                <a:lnTo>
                  <a:pt x="3771900" y="4257675"/>
                </a:lnTo>
                <a:lnTo>
                  <a:pt x="0" y="4267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ealkiri">
            <a:extLst>
              <a:ext uri="{FF2B5EF4-FFF2-40B4-BE49-F238E27FC236}">
                <a16:creationId xmlns:a16="http://schemas.microsoft.com/office/drawing/2014/main" id="{F622C3FA-BCAD-45E3-9360-32247A39D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11474"/>
            <a:ext cx="4943475" cy="1271917"/>
          </a:xfrm>
        </p:spPr>
        <p:txBody>
          <a:bodyPr anchor="t"/>
          <a:lstStyle>
            <a:lvl1pPr>
              <a:defRPr b="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0BC27C8F-3E75-4D16-A44A-4759D5F900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60475" y="910400"/>
            <a:ext cx="3526972" cy="637032"/>
          </a:xfrm>
          <a:noFill/>
        </p:spPr>
        <p:txBody>
          <a:bodyPr wrap="none" anchor="ctr">
            <a:noAutofit/>
          </a:bodyPr>
          <a:lstStyle>
            <a:lvl1pPr algn="ctr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t-EE"/>
              <a:t>Logo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F9097A-18D2-4D71-B526-ACF5E81E9D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4962" y="2286000"/>
            <a:ext cx="6072187" cy="4286250"/>
          </a:xfrm>
          <a:custGeom>
            <a:avLst/>
            <a:gdLst>
              <a:gd name="connsiteX0" fmla="*/ 0 w 4976812"/>
              <a:gd name="connsiteY0" fmla="*/ 0 h 4267200"/>
              <a:gd name="connsiteX1" fmla="*/ 4976812 w 4976812"/>
              <a:gd name="connsiteY1" fmla="*/ 0 h 4267200"/>
              <a:gd name="connsiteX2" fmla="*/ 4976812 w 4976812"/>
              <a:gd name="connsiteY2" fmla="*/ 4267200 h 4267200"/>
              <a:gd name="connsiteX3" fmla="*/ 0 w 4976812"/>
              <a:gd name="connsiteY3" fmla="*/ 4267200 h 4267200"/>
              <a:gd name="connsiteX4" fmla="*/ 0 w 4976812"/>
              <a:gd name="connsiteY4" fmla="*/ 0 h 4267200"/>
              <a:gd name="connsiteX0" fmla="*/ 1009650 w 5986462"/>
              <a:gd name="connsiteY0" fmla="*/ 0 h 4286250"/>
              <a:gd name="connsiteX1" fmla="*/ 5986462 w 5986462"/>
              <a:gd name="connsiteY1" fmla="*/ 0 h 4286250"/>
              <a:gd name="connsiteX2" fmla="*/ 5986462 w 5986462"/>
              <a:gd name="connsiteY2" fmla="*/ 4267200 h 4286250"/>
              <a:gd name="connsiteX3" fmla="*/ 0 w 5986462"/>
              <a:gd name="connsiteY3" fmla="*/ 4286250 h 4286250"/>
              <a:gd name="connsiteX4" fmla="*/ 1009650 w 5986462"/>
              <a:gd name="connsiteY4" fmla="*/ 0 h 4286250"/>
              <a:gd name="connsiteX0" fmla="*/ 1095375 w 6072187"/>
              <a:gd name="connsiteY0" fmla="*/ 0 h 4286250"/>
              <a:gd name="connsiteX1" fmla="*/ 6072187 w 6072187"/>
              <a:gd name="connsiteY1" fmla="*/ 0 h 4286250"/>
              <a:gd name="connsiteX2" fmla="*/ 6072187 w 6072187"/>
              <a:gd name="connsiteY2" fmla="*/ 4267200 h 4286250"/>
              <a:gd name="connsiteX3" fmla="*/ 0 w 6072187"/>
              <a:gd name="connsiteY3" fmla="*/ 4286250 h 4286250"/>
              <a:gd name="connsiteX4" fmla="*/ 1095375 w 6072187"/>
              <a:gd name="connsiteY4" fmla="*/ 0 h 428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2187" h="4286250">
                <a:moveTo>
                  <a:pt x="1095375" y="0"/>
                </a:moveTo>
                <a:lnTo>
                  <a:pt x="6072187" y="0"/>
                </a:lnTo>
                <a:lnTo>
                  <a:pt x="6072187" y="4267200"/>
                </a:lnTo>
                <a:lnTo>
                  <a:pt x="0" y="4286250"/>
                </a:lnTo>
                <a:lnTo>
                  <a:pt x="1095375" y="0"/>
                </a:lnTo>
                <a:close/>
              </a:path>
            </a:pathLst>
          </a:custGeo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2075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2C5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and white image of a building&#10;&#10;Description automatically generated with low confidence">
            <a:extLst>
              <a:ext uri="{FF2B5EF4-FFF2-40B4-BE49-F238E27FC236}">
                <a16:creationId xmlns:a16="http://schemas.microsoft.com/office/drawing/2014/main" id="{7CA61184-65A9-45AE-B185-E4DE1D2146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F8EA5E0-1E1A-4E22-BC9E-3AA163FC9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0" y="481387"/>
            <a:ext cx="6917239" cy="1056468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t-EE" noProof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8F4F726-CA19-4AA6-9F20-180565C8D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00" y="1680358"/>
            <a:ext cx="10570183" cy="481251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36258D79-52E2-4002-919A-0FA0EDED7B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04628" y="481386"/>
            <a:ext cx="3526972" cy="1056467"/>
          </a:xfrm>
          <a:noFill/>
        </p:spPr>
        <p:txBody>
          <a:bodyPr wrap="non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t-EE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93242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ju tek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B9144-9579-471C-B097-7A52CED0A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0" y="481387"/>
            <a:ext cx="6896100" cy="1056468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en-US" noProof="0"/>
              <a:t>Click to edit Master title style</a:t>
            </a:r>
            <a:endParaRPr lang="et-EE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31888D-23FA-4B49-AE37-6245C8D38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00" y="1680358"/>
            <a:ext cx="10763992" cy="481251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C15452CD-596E-4613-B72E-8BD8D83080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04628" y="481386"/>
            <a:ext cx="3711864" cy="1056467"/>
          </a:xfrm>
          <a:noFill/>
        </p:spPr>
        <p:txBody>
          <a:bodyPr wrap="none" anchor="ctr">
            <a:noAutofit/>
          </a:bodyPr>
          <a:lstStyle>
            <a:lvl1pPr algn="ctr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t-EE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108273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 (nt graafi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B9144-9579-471C-B097-7A52CED0A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0" y="481387"/>
            <a:ext cx="6896100" cy="1056468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en-US" noProof="0"/>
              <a:t>Click to edit Master title style</a:t>
            </a:r>
            <a:endParaRPr lang="et-E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4740B5-E171-48D3-BC17-D3EB40BE80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2500" y="1639888"/>
            <a:ext cx="10745788" cy="4873625"/>
          </a:xfrm>
        </p:spPr>
        <p:txBody>
          <a:bodyPr/>
          <a:lstStyle/>
          <a:p>
            <a:pPr lvl="0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39407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361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iltid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E53E47-792F-4C7C-B690-F2B8F37A20B1}"/>
              </a:ext>
            </a:extLst>
          </p:cNvPr>
          <p:cNvSpPr/>
          <p:nvPr userDrawn="1"/>
        </p:nvSpPr>
        <p:spPr>
          <a:xfrm rot="20700000">
            <a:off x="7948060" y="-584778"/>
            <a:ext cx="5696384" cy="8818272"/>
          </a:xfrm>
          <a:prstGeom prst="rect">
            <a:avLst/>
          </a:prstGeom>
          <a:solidFill>
            <a:srgbClr val="2C56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44BC5E-AD59-40BD-93EC-570A0E6B46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500" y="481387"/>
            <a:ext cx="5571113" cy="6221413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t-EE"/>
              <a:t>Tekst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3F2D6E0-2FA3-4B18-A197-453F987FCBD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42238" y="-104775"/>
            <a:ext cx="4449762" cy="3933825"/>
          </a:xfrm>
          <a:custGeom>
            <a:avLst/>
            <a:gdLst>
              <a:gd name="connsiteX0" fmla="*/ 0 w 4449762"/>
              <a:gd name="connsiteY0" fmla="*/ 0 h 2752725"/>
              <a:gd name="connsiteX1" fmla="*/ 4449762 w 4449762"/>
              <a:gd name="connsiteY1" fmla="*/ 0 h 2752725"/>
              <a:gd name="connsiteX2" fmla="*/ 4449762 w 4449762"/>
              <a:gd name="connsiteY2" fmla="*/ 2752725 h 2752725"/>
              <a:gd name="connsiteX3" fmla="*/ 0 w 4449762"/>
              <a:gd name="connsiteY3" fmla="*/ 2752725 h 2752725"/>
              <a:gd name="connsiteX4" fmla="*/ 0 w 4449762"/>
              <a:gd name="connsiteY4" fmla="*/ 0 h 2752725"/>
              <a:gd name="connsiteX0" fmla="*/ 0 w 4449762"/>
              <a:gd name="connsiteY0" fmla="*/ 0 h 3924300"/>
              <a:gd name="connsiteX1" fmla="*/ 4449762 w 4449762"/>
              <a:gd name="connsiteY1" fmla="*/ 0 h 3924300"/>
              <a:gd name="connsiteX2" fmla="*/ 4430712 w 4449762"/>
              <a:gd name="connsiteY2" fmla="*/ 3924300 h 3924300"/>
              <a:gd name="connsiteX3" fmla="*/ 0 w 4449762"/>
              <a:gd name="connsiteY3" fmla="*/ 2752725 h 3924300"/>
              <a:gd name="connsiteX4" fmla="*/ 0 w 4449762"/>
              <a:gd name="connsiteY4" fmla="*/ 0 h 3924300"/>
              <a:gd name="connsiteX0" fmla="*/ 723900 w 4449762"/>
              <a:gd name="connsiteY0" fmla="*/ 0 h 3933825"/>
              <a:gd name="connsiteX1" fmla="*/ 4449762 w 4449762"/>
              <a:gd name="connsiteY1" fmla="*/ 9525 h 3933825"/>
              <a:gd name="connsiteX2" fmla="*/ 4430712 w 4449762"/>
              <a:gd name="connsiteY2" fmla="*/ 3933825 h 3933825"/>
              <a:gd name="connsiteX3" fmla="*/ 0 w 4449762"/>
              <a:gd name="connsiteY3" fmla="*/ 2762250 h 3933825"/>
              <a:gd name="connsiteX4" fmla="*/ 723900 w 4449762"/>
              <a:gd name="connsiteY4" fmla="*/ 0 h 3933825"/>
              <a:gd name="connsiteX0" fmla="*/ 723900 w 4449762"/>
              <a:gd name="connsiteY0" fmla="*/ 0 h 3933825"/>
              <a:gd name="connsiteX1" fmla="*/ 4449762 w 4449762"/>
              <a:gd name="connsiteY1" fmla="*/ 9525 h 3933825"/>
              <a:gd name="connsiteX2" fmla="*/ 4449762 w 4449762"/>
              <a:gd name="connsiteY2" fmla="*/ 3933825 h 3933825"/>
              <a:gd name="connsiteX3" fmla="*/ 0 w 4449762"/>
              <a:gd name="connsiteY3" fmla="*/ 2762250 h 3933825"/>
              <a:gd name="connsiteX4" fmla="*/ 723900 w 4449762"/>
              <a:gd name="connsiteY4" fmla="*/ 0 h 393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9762" h="3933825">
                <a:moveTo>
                  <a:pt x="723900" y="0"/>
                </a:moveTo>
                <a:lnTo>
                  <a:pt x="4449762" y="9525"/>
                </a:lnTo>
                <a:lnTo>
                  <a:pt x="4449762" y="3933825"/>
                </a:lnTo>
                <a:lnTo>
                  <a:pt x="0" y="2762250"/>
                </a:lnTo>
                <a:lnTo>
                  <a:pt x="723900" y="0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algn="ctr">
              <a:defRPr sz="140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r>
              <a:rPr lang="et-EE"/>
              <a:t>Pilt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91E59BD-F355-44F1-90B1-A8E0792E7B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02730" y="2857500"/>
            <a:ext cx="5598795" cy="4067175"/>
          </a:xfrm>
          <a:custGeom>
            <a:avLst/>
            <a:gdLst>
              <a:gd name="connsiteX0" fmla="*/ 0 w 4543425"/>
              <a:gd name="connsiteY0" fmla="*/ 0 h 4067175"/>
              <a:gd name="connsiteX1" fmla="*/ 4543425 w 4543425"/>
              <a:gd name="connsiteY1" fmla="*/ 0 h 4067175"/>
              <a:gd name="connsiteX2" fmla="*/ 4543425 w 4543425"/>
              <a:gd name="connsiteY2" fmla="*/ 4067175 h 4067175"/>
              <a:gd name="connsiteX3" fmla="*/ 0 w 4543425"/>
              <a:gd name="connsiteY3" fmla="*/ 4067175 h 4067175"/>
              <a:gd name="connsiteX4" fmla="*/ 0 w 4543425"/>
              <a:gd name="connsiteY4" fmla="*/ 0 h 4067175"/>
              <a:gd name="connsiteX0" fmla="*/ 0 w 4552950"/>
              <a:gd name="connsiteY0" fmla="*/ 0 h 4067175"/>
              <a:gd name="connsiteX1" fmla="*/ 4552950 w 4552950"/>
              <a:gd name="connsiteY1" fmla="*/ 1209675 h 4067175"/>
              <a:gd name="connsiteX2" fmla="*/ 4543425 w 4552950"/>
              <a:gd name="connsiteY2" fmla="*/ 4067175 h 4067175"/>
              <a:gd name="connsiteX3" fmla="*/ 0 w 4552950"/>
              <a:gd name="connsiteY3" fmla="*/ 4067175 h 4067175"/>
              <a:gd name="connsiteX4" fmla="*/ 0 w 4552950"/>
              <a:gd name="connsiteY4" fmla="*/ 0 h 4067175"/>
              <a:gd name="connsiteX0" fmla="*/ 1076325 w 5629275"/>
              <a:gd name="connsiteY0" fmla="*/ 0 h 4067175"/>
              <a:gd name="connsiteX1" fmla="*/ 5629275 w 5629275"/>
              <a:gd name="connsiteY1" fmla="*/ 1209675 h 4067175"/>
              <a:gd name="connsiteX2" fmla="*/ 5619750 w 5629275"/>
              <a:gd name="connsiteY2" fmla="*/ 4067175 h 4067175"/>
              <a:gd name="connsiteX3" fmla="*/ 0 w 5629275"/>
              <a:gd name="connsiteY3" fmla="*/ 4057650 h 4067175"/>
              <a:gd name="connsiteX4" fmla="*/ 1076325 w 5629275"/>
              <a:gd name="connsiteY4" fmla="*/ 0 h 4067175"/>
              <a:gd name="connsiteX0" fmla="*/ 1114425 w 5629275"/>
              <a:gd name="connsiteY0" fmla="*/ 0 h 4067175"/>
              <a:gd name="connsiteX1" fmla="*/ 5629275 w 5629275"/>
              <a:gd name="connsiteY1" fmla="*/ 1209675 h 4067175"/>
              <a:gd name="connsiteX2" fmla="*/ 5619750 w 5629275"/>
              <a:gd name="connsiteY2" fmla="*/ 4067175 h 4067175"/>
              <a:gd name="connsiteX3" fmla="*/ 0 w 5629275"/>
              <a:gd name="connsiteY3" fmla="*/ 4057650 h 4067175"/>
              <a:gd name="connsiteX4" fmla="*/ 1114425 w 5629275"/>
              <a:gd name="connsiteY4" fmla="*/ 0 h 4067175"/>
              <a:gd name="connsiteX0" fmla="*/ 1083945 w 5598795"/>
              <a:gd name="connsiteY0" fmla="*/ 0 h 4067175"/>
              <a:gd name="connsiteX1" fmla="*/ 5598795 w 5598795"/>
              <a:gd name="connsiteY1" fmla="*/ 1209675 h 4067175"/>
              <a:gd name="connsiteX2" fmla="*/ 5589270 w 5598795"/>
              <a:gd name="connsiteY2" fmla="*/ 4067175 h 4067175"/>
              <a:gd name="connsiteX3" fmla="*/ 0 w 5598795"/>
              <a:gd name="connsiteY3" fmla="*/ 4057650 h 4067175"/>
              <a:gd name="connsiteX4" fmla="*/ 1083945 w 5598795"/>
              <a:gd name="connsiteY4" fmla="*/ 0 h 40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8795" h="4067175">
                <a:moveTo>
                  <a:pt x="1083945" y="0"/>
                </a:moveTo>
                <a:lnTo>
                  <a:pt x="5598795" y="1209675"/>
                </a:lnTo>
                <a:lnTo>
                  <a:pt x="5589270" y="4067175"/>
                </a:lnTo>
                <a:lnTo>
                  <a:pt x="0" y="4057650"/>
                </a:lnTo>
                <a:lnTo>
                  <a:pt x="1083945" y="0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algn="ctr">
              <a:defRPr sz="140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r>
              <a:rPr lang="et-EE"/>
              <a:t>Pilt</a:t>
            </a:r>
          </a:p>
        </p:txBody>
      </p:sp>
    </p:spTree>
    <p:extLst>
      <p:ext uri="{BB962C8B-B14F-4D97-AF65-F5344CB8AC3E}">
        <p14:creationId xmlns:p14="http://schemas.microsoft.com/office/powerpoint/2010/main" val="3151508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pildid2">
    <p:bg>
      <p:bgPr>
        <a:solidFill>
          <a:srgbClr val="2C5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BDDFC2-F459-41EF-8849-257F5B4DD35C}"/>
              </a:ext>
            </a:extLst>
          </p:cNvPr>
          <p:cNvSpPr/>
          <p:nvPr userDrawn="1"/>
        </p:nvSpPr>
        <p:spPr>
          <a:xfrm rot="900000">
            <a:off x="-1218761" y="-308288"/>
            <a:ext cx="5556653" cy="8368822"/>
          </a:xfrm>
          <a:prstGeom prst="rect">
            <a:avLst/>
          </a:prstGeom>
          <a:solidFill>
            <a:srgbClr val="233E6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BFB6C-937D-4BE3-A92D-E92A79F260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6563" y="298450"/>
            <a:ext cx="6305550" cy="6191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Tekst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3CB7EA83-B2F0-CF18-17BA-1536B6BBAE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00710" y="-84916"/>
            <a:ext cx="4664392" cy="5015865"/>
          </a:xfrm>
          <a:custGeom>
            <a:avLst/>
            <a:gdLst>
              <a:gd name="connsiteX0" fmla="*/ 0 w 4449762"/>
              <a:gd name="connsiteY0" fmla="*/ 0 h 2752725"/>
              <a:gd name="connsiteX1" fmla="*/ 4449762 w 4449762"/>
              <a:gd name="connsiteY1" fmla="*/ 0 h 2752725"/>
              <a:gd name="connsiteX2" fmla="*/ 4449762 w 4449762"/>
              <a:gd name="connsiteY2" fmla="*/ 2752725 h 2752725"/>
              <a:gd name="connsiteX3" fmla="*/ 0 w 4449762"/>
              <a:gd name="connsiteY3" fmla="*/ 2752725 h 2752725"/>
              <a:gd name="connsiteX4" fmla="*/ 0 w 4449762"/>
              <a:gd name="connsiteY4" fmla="*/ 0 h 2752725"/>
              <a:gd name="connsiteX0" fmla="*/ 0 w 4449762"/>
              <a:gd name="connsiteY0" fmla="*/ 0 h 3924300"/>
              <a:gd name="connsiteX1" fmla="*/ 4449762 w 4449762"/>
              <a:gd name="connsiteY1" fmla="*/ 0 h 3924300"/>
              <a:gd name="connsiteX2" fmla="*/ 4430712 w 4449762"/>
              <a:gd name="connsiteY2" fmla="*/ 3924300 h 3924300"/>
              <a:gd name="connsiteX3" fmla="*/ 0 w 4449762"/>
              <a:gd name="connsiteY3" fmla="*/ 2752725 h 3924300"/>
              <a:gd name="connsiteX4" fmla="*/ 0 w 4449762"/>
              <a:gd name="connsiteY4" fmla="*/ 0 h 3924300"/>
              <a:gd name="connsiteX0" fmla="*/ 723900 w 4449762"/>
              <a:gd name="connsiteY0" fmla="*/ 0 h 3933825"/>
              <a:gd name="connsiteX1" fmla="*/ 4449762 w 4449762"/>
              <a:gd name="connsiteY1" fmla="*/ 9525 h 3933825"/>
              <a:gd name="connsiteX2" fmla="*/ 4430712 w 4449762"/>
              <a:gd name="connsiteY2" fmla="*/ 3933825 h 3933825"/>
              <a:gd name="connsiteX3" fmla="*/ 0 w 4449762"/>
              <a:gd name="connsiteY3" fmla="*/ 2762250 h 3933825"/>
              <a:gd name="connsiteX4" fmla="*/ 723900 w 4449762"/>
              <a:gd name="connsiteY4" fmla="*/ 0 h 3933825"/>
              <a:gd name="connsiteX0" fmla="*/ 723900 w 4449762"/>
              <a:gd name="connsiteY0" fmla="*/ 0 h 3933825"/>
              <a:gd name="connsiteX1" fmla="*/ 4449762 w 4449762"/>
              <a:gd name="connsiteY1" fmla="*/ 9525 h 3933825"/>
              <a:gd name="connsiteX2" fmla="*/ 4449762 w 4449762"/>
              <a:gd name="connsiteY2" fmla="*/ 3933825 h 3933825"/>
              <a:gd name="connsiteX3" fmla="*/ 0 w 4449762"/>
              <a:gd name="connsiteY3" fmla="*/ 2762250 h 3933825"/>
              <a:gd name="connsiteX4" fmla="*/ 723900 w 4449762"/>
              <a:gd name="connsiteY4" fmla="*/ 0 h 3933825"/>
              <a:gd name="connsiteX0" fmla="*/ 1676400 w 5402262"/>
              <a:gd name="connsiteY0" fmla="*/ 0 h 6435090"/>
              <a:gd name="connsiteX1" fmla="*/ 5402262 w 5402262"/>
              <a:gd name="connsiteY1" fmla="*/ 9525 h 6435090"/>
              <a:gd name="connsiteX2" fmla="*/ 5402262 w 5402262"/>
              <a:gd name="connsiteY2" fmla="*/ 3933825 h 6435090"/>
              <a:gd name="connsiteX3" fmla="*/ 0 w 5402262"/>
              <a:gd name="connsiteY3" fmla="*/ 6435090 h 6435090"/>
              <a:gd name="connsiteX4" fmla="*/ 1676400 w 5402262"/>
              <a:gd name="connsiteY4" fmla="*/ 0 h 6435090"/>
              <a:gd name="connsiteX0" fmla="*/ 1676400 w 5402262"/>
              <a:gd name="connsiteY0" fmla="*/ 0 h 7713345"/>
              <a:gd name="connsiteX1" fmla="*/ 5402262 w 5402262"/>
              <a:gd name="connsiteY1" fmla="*/ 9525 h 7713345"/>
              <a:gd name="connsiteX2" fmla="*/ 5387022 w 5402262"/>
              <a:gd name="connsiteY2" fmla="*/ 7713345 h 7713345"/>
              <a:gd name="connsiteX3" fmla="*/ 0 w 5402262"/>
              <a:gd name="connsiteY3" fmla="*/ 6435090 h 7713345"/>
              <a:gd name="connsiteX4" fmla="*/ 1676400 w 5402262"/>
              <a:gd name="connsiteY4" fmla="*/ 0 h 7713345"/>
              <a:gd name="connsiteX0" fmla="*/ 1676400 w 6625272"/>
              <a:gd name="connsiteY0" fmla="*/ 0 h 8180070"/>
              <a:gd name="connsiteX1" fmla="*/ 5402262 w 6625272"/>
              <a:gd name="connsiteY1" fmla="*/ 9525 h 8180070"/>
              <a:gd name="connsiteX2" fmla="*/ 6625272 w 6625272"/>
              <a:gd name="connsiteY2" fmla="*/ 8180070 h 8180070"/>
              <a:gd name="connsiteX3" fmla="*/ 0 w 6625272"/>
              <a:gd name="connsiteY3" fmla="*/ 6435090 h 8180070"/>
              <a:gd name="connsiteX4" fmla="*/ 1676400 w 6625272"/>
              <a:gd name="connsiteY4" fmla="*/ 0 h 8180070"/>
              <a:gd name="connsiteX0" fmla="*/ 1676400 w 6625272"/>
              <a:gd name="connsiteY0" fmla="*/ 0 h 8180070"/>
              <a:gd name="connsiteX1" fmla="*/ 5402262 w 6625272"/>
              <a:gd name="connsiteY1" fmla="*/ 9525 h 8180070"/>
              <a:gd name="connsiteX2" fmla="*/ 6625272 w 6625272"/>
              <a:gd name="connsiteY2" fmla="*/ 8180070 h 8180070"/>
              <a:gd name="connsiteX3" fmla="*/ 0 w 6625272"/>
              <a:gd name="connsiteY3" fmla="*/ 6425565 h 8180070"/>
              <a:gd name="connsiteX4" fmla="*/ 1676400 w 6625272"/>
              <a:gd name="connsiteY4" fmla="*/ 0 h 8180070"/>
              <a:gd name="connsiteX0" fmla="*/ 1676400 w 7716837"/>
              <a:gd name="connsiteY0" fmla="*/ 0 h 8180070"/>
              <a:gd name="connsiteX1" fmla="*/ 7716837 w 7716837"/>
              <a:gd name="connsiteY1" fmla="*/ 3895725 h 8180070"/>
              <a:gd name="connsiteX2" fmla="*/ 6625272 w 7716837"/>
              <a:gd name="connsiteY2" fmla="*/ 8180070 h 8180070"/>
              <a:gd name="connsiteX3" fmla="*/ 0 w 7716837"/>
              <a:gd name="connsiteY3" fmla="*/ 6425565 h 8180070"/>
              <a:gd name="connsiteX4" fmla="*/ 1676400 w 7716837"/>
              <a:gd name="connsiteY4" fmla="*/ 0 h 8180070"/>
              <a:gd name="connsiteX0" fmla="*/ 1143000 w 7716837"/>
              <a:gd name="connsiteY0" fmla="*/ 0 h 6065520"/>
              <a:gd name="connsiteX1" fmla="*/ 7716837 w 7716837"/>
              <a:gd name="connsiteY1" fmla="*/ 1781175 h 6065520"/>
              <a:gd name="connsiteX2" fmla="*/ 6625272 w 7716837"/>
              <a:gd name="connsiteY2" fmla="*/ 6065520 h 6065520"/>
              <a:gd name="connsiteX3" fmla="*/ 0 w 7716837"/>
              <a:gd name="connsiteY3" fmla="*/ 4311015 h 6065520"/>
              <a:gd name="connsiteX4" fmla="*/ 1143000 w 7716837"/>
              <a:gd name="connsiteY4" fmla="*/ 0 h 6065520"/>
              <a:gd name="connsiteX0" fmla="*/ 0 w 11707812"/>
              <a:gd name="connsiteY0" fmla="*/ 0 h 5027295"/>
              <a:gd name="connsiteX1" fmla="*/ 11707812 w 11707812"/>
              <a:gd name="connsiteY1" fmla="*/ 742950 h 5027295"/>
              <a:gd name="connsiteX2" fmla="*/ 10616247 w 11707812"/>
              <a:gd name="connsiteY2" fmla="*/ 5027295 h 5027295"/>
              <a:gd name="connsiteX3" fmla="*/ 3990975 w 11707812"/>
              <a:gd name="connsiteY3" fmla="*/ 3272790 h 5027295"/>
              <a:gd name="connsiteX4" fmla="*/ 0 w 11707812"/>
              <a:gd name="connsiteY4" fmla="*/ 0 h 5027295"/>
              <a:gd name="connsiteX0" fmla="*/ 0 w 10616247"/>
              <a:gd name="connsiteY0" fmla="*/ 1238250 h 6265545"/>
              <a:gd name="connsiteX1" fmla="*/ 4659312 w 10616247"/>
              <a:gd name="connsiteY1" fmla="*/ 0 h 6265545"/>
              <a:gd name="connsiteX2" fmla="*/ 10616247 w 10616247"/>
              <a:gd name="connsiteY2" fmla="*/ 6265545 h 6265545"/>
              <a:gd name="connsiteX3" fmla="*/ 3990975 w 10616247"/>
              <a:gd name="connsiteY3" fmla="*/ 4511040 h 6265545"/>
              <a:gd name="connsiteX4" fmla="*/ 0 w 10616247"/>
              <a:gd name="connsiteY4" fmla="*/ 1238250 h 6265545"/>
              <a:gd name="connsiteX0" fmla="*/ 0 w 10616247"/>
              <a:gd name="connsiteY0" fmla="*/ 1238250 h 6265545"/>
              <a:gd name="connsiteX1" fmla="*/ 4659312 w 10616247"/>
              <a:gd name="connsiteY1" fmla="*/ 0 h 6265545"/>
              <a:gd name="connsiteX2" fmla="*/ 10616247 w 10616247"/>
              <a:gd name="connsiteY2" fmla="*/ 6265545 h 6265545"/>
              <a:gd name="connsiteX3" fmla="*/ 1257300 w 10616247"/>
              <a:gd name="connsiteY3" fmla="*/ 5882640 h 6265545"/>
              <a:gd name="connsiteX4" fmla="*/ 0 w 10616247"/>
              <a:gd name="connsiteY4" fmla="*/ 1238250 h 6265545"/>
              <a:gd name="connsiteX0" fmla="*/ 0 w 5901372"/>
              <a:gd name="connsiteY0" fmla="*/ 1238250 h 5882640"/>
              <a:gd name="connsiteX1" fmla="*/ 4659312 w 5901372"/>
              <a:gd name="connsiteY1" fmla="*/ 0 h 5882640"/>
              <a:gd name="connsiteX2" fmla="*/ 5901372 w 5901372"/>
              <a:gd name="connsiteY2" fmla="*/ 4655820 h 5882640"/>
              <a:gd name="connsiteX3" fmla="*/ 1257300 w 5901372"/>
              <a:gd name="connsiteY3" fmla="*/ 5882640 h 5882640"/>
              <a:gd name="connsiteX4" fmla="*/ 0 w 5901372"/>
              <a:gd name="connsiteY4" fmla="*/ 1238250 h 5882640"/>
              <a:gd name="connsiteX0" fmla="*/ 0 w 5901372"/>
              <a:gd name="connsiteY0" fmla="*/ 1238250 h 5901690"/>
              <a:gd name="connsiteX1" fmla="*/ 4659312 w 5901372"/>
              <a:gd name="connsiteY1" fmla="*/ 0 h 5901690"/>
              <a:gd name="connsiteX2" fmla="*/ 5901372 w 5901372"/>
              <a:gd name="connsiteY2" fmla="*/ 4655820 h 5901690"/>
              <a:gd name="connsiteX3" fmla="*/ 1266825 w 5901372"/>
              <a:gd name="connsiteY3" fmla="*/ 5901690 h 5901690"/>
              <a:gd name="connsiteX4" fmla="*/ 0 w 5901372"/>
              <a:gd name="connsiteY4" fmla="*/ 1238250 h 5901690"/>
              <a:gd name="connsiteX0" fmla="*/ 0 w 5947092"/>
              <a:gd name="connsiteY0" fmla="*/ 1238250 h 5901690"/>
              <a:gd name="connsiteX1" fmla="*/ 4659312 w 5947092"/>
              <a:gd name="connsiteY1" fmla="*/ 0 h 5901690"/>
              <a:gd name="connsiteX2" fmla="*/ 5947092 w 5947092"/>
              <a:gd name="connsiteY2" fmla="*/ 4655820 h 5901690"/>
              <a:gd name="connsiteX3" fmla="*/ 1266825 w 5947092"/>
              <a:gd name="connsiteY3" fmla="*/ 5901690 h 5901690"/>
              <a:gd name="connsiteX4" fmla="*/ 0 w 5947092"/>
              <a:gd name="connsiteY4" fmla="*/ 1238250 h 5901690"/>
              <a:gd name="connsiteX0" fmla="*/ 0 w 5947092"/>
              <a:gd name="connsiteY0" fmla="*/ 1230630 h 5894070"/>
              <a:gd name="connsiteX1" fmla="*/ 4720272 w 5947092"/>
              <a:gd name="connsiteY1" fmla="*/ 0 h 5894070"/>
              <a:gd name="connsiteX2" fmla="*/ 5947092 w 5947092"/>
              <a:gd name="connsiteY2" fmla="*/ 4648200 h 5894070"/>
              <a:gd name="connsiteX3" fmla="*/ 1266825 w 5947092"/>
              <a:gd name="connsiteY3" fmla="*/ 5894070 h 5894070"/>
              <a:gd name="connsiteX4" fmla="*/ 0 w 5947092"/>
              <a:gd name="connsiteY4" fmla="*/ 1230630 h 5894070"/>
              <a:gd name="connsiteX0" fmla="*/ 0 w 5928042"/>
              <a:gd name="connsiteY0" fmla="*/ 1230630 h 5894070"/>
              <a:gd name="connsiteX1" fmla="*/ 4720272 w 5928042"/>
              <a:gd name="connsiteY1" fmla="*/ 0 h 5894070"/>
              <a:gd name="connsiteX2" fmla="*/ 5928042 w 5928042"/>
              <a:gd name="connsiteY2" fmla="*/ 4648200 h 5894070"/>
              <a:gd name="connsiteX3" fmla="*/ 1266825 w 5928042"/>
              <a:gd name="connsiteY3" fmla="*/ 5894070 h 5894070"/>
              <a:gd name="connsiteX4" fmla="*/ 0 w 5928042"/>
              <a:gd name="connsiteY4" fmla="*/ 1230630 h 5894070"/>
              <a:gd name="connsiteX0" fmla="*/ 0 w 5912167"/>
              <a:gd name="connsiteY0" fmla="*/ 1230630 h 5894070"/>
              <a:gd name="connsiteX1" fmla="*/ 4720272 w 5912167"/>
              <a:gd name="connsiteY1" fmla="*/ 0 h 5894070"/>
              <a:gd name="connsiteX2" fmla="*/ 5912167 w 5912167"/>
              <a:gd name="connsiteY2" fmla="*/ 4648200 h 5894070"/>
              <a:gd name="connsiteX3" fmla="*/ 1266825 w 5912167"/>
              <a:gd name="connsiteY3" fmla="*/ 5894070 h 5894070"/>
              <a:gd name="connsiteX4" fmla="*/ 0 w 5912167"/>
              <a:gd name="connsiteY4" fmla="*/ 1230630 h 5894070"/>
              <a:gd name="connsiteX0" fmla="*/ 0 w 5912167"/>
              <a:gd name="connsiteY0" fmla="*/ 351155 h 5014595"/>
              <a:gd name="connsiteX1" fmla="*/ 4898072 w 5912167"/>
              <a:gd name="connsiteY1" fmla="*/ 0 h 5014595"/>
              <a:gd name="connsiteX2" fmla="*/ 5912167 w 5912167"/>
              <a:gd name="connsiteY2" fmla="*/ 3768725 h 5014595"/>
              <a:gd name="connsiteX3" fmla="*/ 1266825 w 5912167"/>
              <a:gd name="connsiteY3" fmla="*/ 5014595 h 5014595"/>
              <a:gd name="connsiteX4" fmla="*/ 0 w 5912167"/>
              <a:gd name="connsiteY4" fmla="*/ 351155 h 5014595"/>
              <a:gd name="connsiteX0" fmla="*/ 0 w 5997892"/>
              <a:gd name="connsiteY0" fmla="*/ 11430 h 5014595"/>
              <a:gd name="connsiteX1" fmla="*/ 4983797 w 5997892"/>
              <a:gd name="connsiteY1" fmla="*/ 0 h 5014595"/>
              <a:gd name="connsiteX2" fmla="*/ 5997892 w 5997892"/>
              <a:gd name="connsiteY2" fmla="*/ 3768725 h 5014595"/>
              <a:gd name="connsiteX3" fmla="*/ 1352550 w 5997892"/>
              <a:gd name="connsiteY3" fmla="*/ 5014595 h 5014595"/>
              <a:gd name="connsiteX4" fmla="*/ 0 w 5997892"/>
              <a:gd name="connsiteY4" fmla="*/ 11430 h 5014595"/>
              <a:gd name="connsiteX0" fmla="*/ 0 w 4664392"/>
              <a:gd name="connsiteY0" fmla="*/ 0 h 5015865"/>
              <a:gd name="connsiteX1" fmla="*/ 3650297 w 4664392"/>
              <a:gd name="connsiteY1" fmla="*/ 1270 h 5015865"/>
              <a:gd name="connsiteX2" fmla="*/ 4664392 w 4664392"/>
              <a:gd name="connsiteY2" fmla="*/ 3769995 h 5015865"/>
              <a:gd name="connsiteX3" fmla="*/ 19050 w 4664392"/>
              <a:gd name="connsiteY3" fmla="*/ 5015865 h 5015865"/>
              <a:gd name="connsiteX4" fmla="*/ 0 w 4664392"/>
              <a:gd name="connsiteY4" fmla="*/ 0 h 501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4392" h="5015865">
                <a:moveTo>
                  <a:pt x="0" y="0"/>
                </a:moveTo>
                <a:lnTo>
                  <a:pt x="3650297" y="1270"/>
                </a:lnTo>
                <a:lnTo>
                  <a:pt x="4664392" y="3769995"/>
                </a:lnTo>
                <a:lnTo>
                  <a:pt x="19050" y="501586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algn="ctr">
              <a:defRPr sz="140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r>
              <a:rPr lang="et-EE"/>
              <a:t>Pilt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E0BD3332-3E05-0168-4604-603FB47A6AF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571570" y="3865805"/>
            <a:ext cx="5507761" cy="3221990"/>
          </a:xfrm>
          <a:custGeom>
            <a:avLst/>
            <a:gdLst>
              <a:gd name="connsiteX0" fmla="*/ 0 w 4449762"/>
              <a:gd name="connsiteY0" fmla="*/ 0 h 2752725"/>
              <a:gd name="connsiteX1" fmla="*/ 4449762 w 4449762"/>
              <a:gd name="connsiteY1" fmla="*/ 0 h 2752725"/>
              <a:gd name="connsiteX2" fmla="*/ 4449762 w 4449762"/>
              <a:gd name="connsiteY2" fmla="*/ 2752725 h 2752725"/>
              <a:gd name="connsiteX3" fmla="*/ 0 w 4449762"/>
              <a:gd name="connsiteY3" fmla="*/ 2752725 h 2752725"/>
              <a:gd name="connsiteX4" fmla="*/ 0 w 4449762"/>
              <a:gd name="connsiteY4" fmla="*/ 0 h 2752725"/>
              <a:gd name="connsiteX0" fmla="*/ 0 w 4449762"/>
              <a:gd name="connsiteY0" fmla="*/ 0 h 3924300"/>
              <a:gd name="connsiteX1" fmla="*/ 4449762 w 4449762"/>
              <a:gd name="connsiteY1" fmla="*/ 0 h 3924300"/>
              <a:gd name="connsiteX2" fmla="*/ 4430712 w 4449762"/>
              <a:gd name="connsiteY2" fmla="*/ 3924300 h 3924300"/>
              <a:gd name="connsiteX3" fmla="*/ 0 w 4449762"/>
              <a:gd name="connsiteY3" fmla="*/ 2752725 h 3924300"/>
              <a:gd name="connsiteX4" fmla="*/ 0 w 4449762"/>
              <a:gd name="connsiteY4" fmla="*/ 0 h 3924300"/>
              <a:gd name="connsiteX0" fmla="*/ 723900 w 4449762"/>
              <a:gd name="connsiteY0" fmla="*/ 0 h 3933825"/>
              <a:gd name="connsiteX1" fmla="*/ 4449762 w 4449762"/>
              <a:gd name="connsiteY1" fmla="*/ 9525 h 3933825"/>
              <a:gd name="connsiteX2" fmla="*/ 4430712 w 4449762"/>
              <a:gd name="connsiteY2" fmla="*/ 3933825 h 3933825"/>
              <a:gd name="connsiteX3" fmla="*/ 0 w 4449762"/>
              <a:gd name="connsiteY3" fmla="*/ 2762250 h 3933825"/>
              <a:gd name="connsiteX4" fmla="*/ 723900 w 4449762"/>
              <a:gd name="connsiteY4" fmla="*/ 0 h 3933825"/>
              <a:gd name="connsiteX0" fmla="*/ 723900 w 4449762"/>
              <a:gd name="connsiteY0" fmla="*/ 0 h 3933825"/>
              <a:gd name="connsiteX1" fmla="*/ 4449762 w 4449762"/>
              <a:gd name="connsiteY1" fmla="*/ 9525 h 3933825"/>
              <a:gd name="connsiteX2" fmla="*/ 4449762 w 4449762"/>
              <a:gd name="connsiteY2" fmla="*/ 3933825 h 3933825"/>
              <a:gd name="connsiteX3" fmla="*/ 0 w 4449762"/>
              <a:gd name="connsiteY3" fmla="*/ 2762250 h 3933825"/>
              <a:gd name="connsiteX4" fmla="*/ 723900 w 4449762"/>
              <a:gd name="connsiteY4" fmla="*/ 0 h 3933825"/>
              <a:gd name="connsiteX0" fmla="*/ 1676400 w 5402262"/>
              <a:gd name="connsiteY0" fmla="*/ 0 h 6435090"/>
              <a:gd name="connsiteX1" fmla="*/ 5402262 w 5402262"/>
              <a:gd name="connsiteY1" fmla="*/ 9525 h 6435090"/>
              <a:gd name="connsiteX2" fmla="*/ 5402262 w 5402262"/>
              <a:gd name="connsiteY2" fmla="*/ 3933825 h 6435090"/>
              <a:gd name="connsiteX3" fmla="*/ 0 w 5402262"/>
              <a:gd name="connsiteY3" fmla="*/ 6435090 h 6435090"/>
              <a:gd name="connsiteX4" fmla="*/ 1676400 w 5402262"/>
              <a:gd name="connsiteY4" fmla="*/ 0 h 6435090"/>
              <a:gd name="connsiteX0" fmla="*/ 1676400 w 5402262"/>
              <a:gd name="connsiteY0" fmla="*/ 0 h 7713345"/>
              <a:gd name="connsiteX1" fmla="*/ 5402262 w 5402262"/>
              <a:gd name="connsiteY1" fmla="*/ 9525 h 7713345"/>
              <a:gd name="connsiteX2" fmla="*/ 5387022 w 5402262"/>
              <a:gd name="connsiteY2" fmla="*/ 7713345 h 7713345"/>
              <a:gd name="connsiteX3" fmla="*/ 0 w 5402262"/>
              <a:gd name="connsiteY3" fmla="*/ 6435090 h 7713345"/>
              <a:gd name="connsiteX4" fmla="*/ 1676400 w 5402262"/>
              <a:gd name="connsiteY4" fmla="*/ 0 h 7713345"/>
              <a:gd name="connsiteX0" fmla="*/ 1676400 w 6625272"/>
              <a:gd name="connsiteY0" fmla="*/ 0 h 8180070"/>
              <a:gd name="connsiteX1" fmla="*/ 5402262 w 6625272"/>
              <a:gd name="connsiteY1" fmla="*/ 9525 h 8180070"/>
              <a:gd name="connsiteX2" fmla="*/ 6625272 w 6625272"/>
              <a:gd name="connsiteY2" fmla="*/ 8180070 h 8180070"/>
              <a:gd name="connsiteX3" fmla="*/ 0 w 6625272"/>
              <a:gd name="connsiteY3" fmla="*/ 6435090 h 8180070"/>
              <a:gd name="connsiteX4" fmla="*/ 1676400 w 6625272"/>
              <a:gd name="connsiteY4" fmla="*/ 0 h 8180070"/>
              <a:gd name="connsiteX0" fmla="*/ 1676400 w 6625272"/>
              <a:gd name="connsiteY0" fmla="*/ 0 h 8180070"/>
              <a:gd name="connsiteX1" fmla="*/ 5402262 w 6625272"/>
              <a:gd name="connsiteY1" fmla="*/ 9525 h 8180070"/>
              <a:gd name="connsiteX2" fmla="*/ 6625272 w 6625272"/>
              <a:gd name="connsiteY2" fmla="*/ 8180070 h 8180070"/>
              <a:gd name="connsiteX3" fmla="*/ 0 w 6625272"/>
              <a:gd name="connsiteY3" fmla="*/ 6425565 h 8180070"/>
              <a:gd name="connsiteX4" fmla="*/ 1676400 w 6625272"/>
              <a:gd name="connsiteY4" fmla="*/ 0 h 8180070"/>
              <a:gd name="connsiteX0" fmla="*/ 1676400 w 7716837"/>
              <a:gd name="connsiteY0" fmla="*/ 0 h 8180070"/>
              <a:gd name="connsiteX1" fmla="*/ 7716837 w 7716837"/>
              <a:gd name="connsiteY1" fmla="*/ 3895725 h 8180070"/>
              <a:gd name="connsiteX2" fmla="*/ 6625272 w 7716837"/>
              <a:gd name="connsiteY2" fmla="*/ 8180070 h 8180070"/>
              <a:gd name="connsiteX3" fmla="*/ 0 w 7716837"/>
              <a:gd name="connsiteY3" fmla="*/ 6425565 h 8180070"/>
              <a:gd name="connsiteX4" fmla="*/ 1676400 w 7716837"/>
              <a:gd name="connsiteY4" fmla="*/ 0 h 8180070"/>
              <a:gd name="connsiteX0" fmla="*/ 1143000 w 7716837"/>
              <a:gd name="connsiteY0" fmla="*/ 0 h 6065520"/>
              <a:gd name="connsiteX1" fmla="*/ 7716837 w 7716837"/>
              <a:gd name="connsiteY1" fmla="*/ 1781175 h 6065520"/>
              <a:gd name="connsiteX2" fmla="*/ 6625272 w 7716837"/>
              <a:gd name="connsiteY2" fmla="*/ 6065520 h 6065520"/>
              <a:gd name="connsiteX3" fmla="*/ 0 w 7716837"/>
              <a:gd name="connsiteY3" fmla="*/ 4311015 h 6065520"/>
              <a:gd name="connsiteX4" fmla="*/ 1143000 w 7716837"/>
              <a:gd name="connsiteY4" fmla="*/ 0 h 6065520"/>
              <a:gd name="connsiteX0" fmla="*/ 0 w 11707812"/>
              <a:gd name="connsiteY0" fmla="*/ 0 h 5027295"/>
              <a:gd name="connsiteX1" fmla="*/ 11707812 w 11707812"/>
              <a:gd name="connsiteY1" fmla="*/ 742950 h 5027295"/>
              <a:gd name="connsiteX2" fmla="*/ 10616247 w 11707812"/>
              <a:gd name="connsiteY2" fmla="*/ 5027295 h 5027295"/>
              <a:gd name="connsiteX3" fmla="*/ 3990975 w 11707812"/>
              <a:gd name="connsiteY3" fmla="*/ 3272790 h 5027295"/>
              <a:gd name="connsiteX4" fmla="*/ 0 w 11707812"/>
              <a:gd name="connsiteY4" fmla="*/ 0 h 5027295"/>
              <a:gd name="connsiteX0" fmla="*/ 0 w 10616247"/>
              <a:gd name="connsiteY0" fmla="*/ 1238250 h 6265545"/>
              <a:gd name="connsiteX1" fmla="*/ 4659312 w 10616247"/>
              <a:gd name="connsiteY1" fmla="*/ 0 h 6265545"/>
              <a:gd name="connsiteX2" fmla="*/ 10616247 w 10616247"/>
              <a:gd name="connsiteY2" fmla="*/ 6265545 h 6265545"/>
              <a:gd name="connsiteX3" fmla="*/ 3990975 w 10616247"/>
              <a:gd name="connsiteY3" fmla="*/ 4511040 h 6265545"/>
              <a:gd name="connsiteX4" fmla="*/ 0 w 10616247"/>
              <a:gd name="connsiteY4" fmla="*/ 1238250 h 6265545"/>
              <a:gd name="connsiteX0" fmla="*/ 0 w 10616247"/>
              <a:gd name="connsiteY0" fmla="*/ 1238250 h 6265545"/>
              <a:gd name="connsiteX1" fmla="*/ 4659312 w 10616247"/>
              <a:gd name="connsiteY1" fmla="*/ 0 h 6265545"/>
              <a:gd name="connsiteX2" fmla="*/ 10616247 w 10616247"/>
              <a:gd name="connsiteY2" fmla="*/ 6265545 h 6265545"/>
              <a:gd name="connsiteX3" fmla="*/ 1257300 w 10616247"/>
              <a:gd name="connsiteY3" fmla="*/ 5882640 h 6265545"/>
              <a:gd name="connsiteX4" fmla="*/ 0 w 10616247"/>
              <a:gd name="connsiteY4" fmla="*/ 1238250 h 6265545"/>
              <a:gd name="connsiteX0" fmla="*/ 0 w 5901372"/>
              <a:gd name="connsiteY0" fmla="*/ 1238250 h 5882640"/>
              <a:gd name="connsiteX1" fmla="*/ 4659312 w 5901372"/>
              <a:gd name="connsiteY1" fmla="*/ 0 h 5882640"/>
              <a:gd name="connsiteX2" fmla="*/ 5901372 w 5901372"/>
              <a:gd name="connsiteY2" fmla="*/ 4655820 h 5882640"/>
              <a:gd name="connsiteX3" fmla="*/ 1257300 w 5901372"/>
              <a:gd name="connsiteY3" fmla="*/ 5882640 h 5882640"/>
              <a:gd name="connsiteX4" fmla="*/ 0 w 5901372"/>
              <a:gd name="connsiteY4" fmla="*/ 1238250 h 5882640"/>
              <a:gd name="connsiteX0" fmla="*/ 0 w 5901372"/>
              <a:gd name="connsiteY0" fmla="*/ 1238250 h 5901690"/>
              <a:gd name="connsiteX1" fmla="*/ 4659312 w 5901372"/>
              <a:gd name="connsiteY1" fmla="*/ 0 h 5901690"/>
              <a:gd name="connsiteX2" fmla="*/ 5901372 w 5901372"/>
              <a:gd name="connsiteY2" fmla="*/ 4655820 h 5901690"/>
              <a:gd name="connsiteX3" fmla="*/ 1266825 w 5901372"/>
              <a:gd name="connsiteY3" fmla="*/ 5901690 h 5901690"/>
              <a:gd name="connsiteX4" fmla="*/ 0 w 5901372"/>
              <a:gd name="connsiteY4" fmla="*/ 1238250 h 5901690"/>
              <a:gd name="connsiteX0" fmla="*/ 0 w 5510847"/>
              <a:gd name="connsiteY0" fmla="*/ 1238250 h 5901690"/>
              <a:gd name="connsiteX1" fmla="*/ 4659312 w 5510847"/>
              <a:gd name="connsiteY1" fmla="*/ 0 h 5901690"/>
              <a:gd name="connsiteX2" fmla="*/ 5510847 w 5510847"/>
              <a:gd name="connsiteY2" fmla="*/ 3198495 h 5901690"/>
              <a:gd name="connsiteX3" fmla="*/ 1266825 w 5510847"/>
              <a:gd name="connsiteY3" fmla="*/ 5901690 h 5901690"/>
              <a:gd name="connsiteX4" fmla="*/ 0 w 5510847"/>
              <a:gd name="connsiteY4" fmla="*/ 1238250 h 5901690"/>
              <a:gd name="connsiteX0" fmla="*/ 0 w 5510847"/>
              <a:gd name="connsiteY0" fmla="*/ 1238250 h 3425190"/>
              <a:gd name="connsiteX1" fmla="*/ 4659312 w 5510847"/>
              <a:gd name="connsiteY1" fmla="*/ 0 h 3425190"/>
              <a:gd name="connsiteX2" fmla="*/ 5510847 w 5510847"/>
              <a:gd name="connsiteY2" fmla="*/ 3198495 h 3425190"/>
              <a:gd name="connsiteX3" fmla="*/ 590550 w 5510847"/>
              <a:gd name="connsiteY3" fmla="*/ 3425190 h 3425190"/>
              <a:gd name="connsiteX4" fmla="*/ 0 w 5510847"/>
              <a:gd name="connsiteY4" fmla="*/ 1238250 h 3425190"/>
              <a:gd name="connsiteX0" fmla="*/ 0 w 5510847"/>
              <a:gd name="connsiteY0" fmla="*/ 1231900 h 3418840"/>
              <a:gd name="connsiteX1" fmla="*/ 4649787 w 5510847"/>
              <a:gd name="connsiteY1" fmla="*/ 0 h 3418840"/>
              <a:gd name="connsiteX2" fmla="*/ 5510847 w 5510847"/>
              <a:gd name="connsiteY2" fmla="*/ 3192145 h 3418840"/>
              <a:gd name="connsiteX3" fmla="*/ 590550 w 5510847"/>
              <a:gd name="connsiteY3" fmla="*/ 3418840 h 3418840"/>
              <a:gd name="connsiteX4" fmla="*/ 0 w 5510847"/>
              <a:gd name="connsiteY4" fmla="*/ 1231900 h 3418840"/>
              <a:gd name="connsiteX0" fmla="*/ 0 w 5469572"/>
              <a:gd name="connsiteY0" fmla="*/ 1231900 h 3418840"/>
              <a:gd name="connsiteX1" fmla="*/ 4649787 w 5469572"/>
              <a:gd name="connsiteY1" fmla="*/ 0 h 3418840"/>
              <a:gd name="connsiteX2" fmla="*/ 5469572 w 5469572"/>
              <a:gd name="connsiteY2" fmla="*/ 3065145 h 3418840"/>
              <a:gd name="connsiteX3" fmla="*/ 590550 w 5469572"/>
              <a:gd name="connsiteY3" fmla="*/ 3418840 h 3418840"/>
              <a:gd name="connsiteX4" fmla="*/ 0 w 5469572"/>
              <a:gd name="connsiteY4" fmla="*/ 1231900 h 3418840"/>
              <a:gd name="connsiteX0" fmla="*/ 6350 w 5475922"/>
              <a:gd name="connsiteY0" fmla="*/ 1231900 h 3221990"/>
              <a:gd name="connsiteX1" fmla="*/ 4656137 w 5475922"/>
              <a:gd name="connsiteY1" fmla="*/ 0 h 3221990"/>
              <a:gd name="connsiteX2" fmla="*/ 5475922 w 5475922"/>
              <a:gd name="connsiteY2" fmla="*/ 3065145 h 3221990"/>
              <a:gd name="connsiteX3" fmla="*/ 0 w 5475922"/>
              <a:gd name="connsiteY3" fmla="*/ 3221990 h 3221990"/>
              <a:gd name="connsiteX4" fmla="*/ 6350 w 5475922"/>
              <a:gd name="connsiteY4" fmla="*/ 1231900 h 3221990"/>
              <a:gd name="connsiteX0" fmla="*/ 89 w 5507761"/>
              <a:gd name="connsiteY0" fmla="*/ 1231900 h 3221990"/>
              <a:gd name="connsiteX1" fmla="*/ 4687976 w 5507761"/>
              <a:gd name="connsiteY1" fmla="*/ 0 h 3221990"/>
              <a:gd name="connsiteX2" fmla="*/ 5507761 w 5507761"/>
              <a:gd name="connsiteY2" fmla="*/ 3065145 h 3221990"/>
              <a:gd name="connsiteX3" fmla="*/ 31839 w 5507761"/>
              <a:gd name="connsiteY3" fmla="*/ 3221990 h 3221990"/>
              <a:gd name="connsiteX4" fmla="*/ 89 w 5507761"/>
              <a:gd name="connsiteY4" fmla="*/ 1231900 h 322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7761" h="3221990">
                <a:moveTo>
                  <a:pt x="89" y="1231900"/>
                </a:moveTo>
                <a:lnTo>
                  <a:pt x="4687976" y="0"/>
                </a:lnTo>
                <a:lnTo>
                  <a:pt x="5507761" y="3065145"/>
                </a:lnTo>
                <a:lnTo>
                  <a:pt x="31839" y="3221990"/>
                </a:lnTo>
                <a:cubicBezTo>
                  <a:pt x="33956" y="2558627"/>
                  <a:pt x="-2028" y="1895263"/>
                  <a:pt x="89" y="1231900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algn="ctr">
              <a:defRPr sz="1400">
                <a:solidFill>
                  <a:schemeClr val="bg1"/>
                </a:solidFill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r>
              <a:rPr lang="et-EE"/>
              <a:t>Pilt</a:t>
            </a:r>
          </a:p>
        </p:txBody>
      </p:sp>
    </p:spTree>
    <p:extLst>
      <p:ext uri="{BB962C8B-B14F-4D97-AF65-F5344CB8AC3E}">
        <p14:creationId xmlns:p14="http://schemas.microsoft.com/office/powerpoint/2010/main" val="3206746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õpu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A8CD9B-BBEF-4B4A-80A2-85825E8B870D}"/>
              </a:ext>
            </a:extLst>
          </p:cNvPr>
          <p:cNvSpPr/>
          <p:nvPr userDrawn="1"/>
        </p:nvSpPr>
        <p:spPr>
          <a:xfrm rot="900000">
            <a:off x="-2629201" y="164452"/>
            <a:ext cx="6496649" cy="8579534"/>
          </a:xfrm>
          <a:prstGeom prst="rect">
            <a:avLst/>
          </a:prstGeom>
          <a:solidFill>
            <a:srgbClr val="233E6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E55744-6D2C-4FB6-9354-00AD257F5EF4}"/>
              </a:ext>
            </a:extLst>
          </p:cNvPr>
          <p:cNvSpPr/>
          <p:nvPr userDrawn="1"/>
        </p:nvSpPr>
        <p:spPr>
          <a:xfrm rot="900000">
            <a:off x="-2798545" y="-210857"/>
            <a:ext cx="6496649" cy="85795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F95800-0263-4037-99FD-722528A331E7}"/>
              </a:ext>
            </a:extLst>
          </p:cNvPr>
          <p:cNvSpPr/>
          <p:nvPr userDrawn="1"/>
        </p:nvSpPr>
        <p:spPr>
          <a:xfrm rot="20700000">
            <a:off x="-2583467" y="3333815"/>
            <a:ext cx="6496649" cy="5122346"/>
          </a:xfrm>
          <a:prstGeom prst="rect">
            <a:avLst/>
          </a:prstGeom>
          <a:solidFill>
            <a:srgbClr val="2C5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17BD3B1-2C0C-4AA8-957C-D0B678ECF1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971550"/>
            <a:ext cx="3914775" cy="1608806"/>
          </a:xfrm>
        </p:spPr>
        <p:txBody>
          <a:bodyPr>
            <a:noAutofit/>
          </a:bodyPr>
          <a:lstStyle>
            <a:lvl1pPr>
              <a:defRPr sz="2800">
                <a:solidFill>
                  <a:srgbClr val="2C5697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t-EE"/>
              <a:t>PEALKIRI</a:t>
            </a: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06514F-C9EF-491D-B0CC-246C6B60DD80}"/>
              </a:ext>
            </a:extLst>
          </p:cNvPr>
          <p:cNvSpPr txBox="1">
            <a:spLocks/>
          </p:cNvSpPr>
          <p:nvPr userDrawn="1"/>
        </p:nvSpPr>
        <p:spPr>
          <a:xfrm>
            <a:off x="503959" y="3769090"/>
            <a:ext cx="374218" cy="17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ubik Medium" panose="00000600000000000000" pitchFamily="2" charset="-79"/>
                <a:ea typeface="+mn-ea"/>
                <a:cs typeface="Rubik Medium" panose="00000600000000000000" pitchFamily="2" charset="-79"/>
              </a:rPr>
              <a:t>www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2CEC7468-C97B-4399-8B8E-36DA04DB561F}"/>
              </a:ext>
            </a:extLst>
          </p:cNvPr>
          <p:cNvSpPr/>
          <p:nvPr userDrawn="1"/>
        </p:nvSpPr>
        <p:spPr>
          <a:xfrm rot="13212661">
            <a:off x="757187" y="3879781"/>
            <a:ext cx="140944" cy="118823"/>
          </a:xfrm>
          <a:prstGeom prst="rightArrow">
            <a:avLst>
              <a:gd name="adj1" fmla="val 37726"/>
              <a:gd name="adj2" fmla="val 77310"/>
            </a:avLst>
          </a:prstGeom>
          <a:solidFill>
            <a:schemeClr val="bg1"/>
          </a:solidFill>
          <a:ln w="12700">
            <a:solidFill>
              <a:srgbClr val="2C56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0A6405F-8BC4-4635-A2EB-2D84460AE7B9}"/>
              </a:ext>
            </a:extLst>
          </p:cNvPr>
          <p:cNvGrpSpPr/>
          <p:nvPr userDrawn="1"/>
        </p:nvGrpSpPr>
        <p:grpSpPr>
          <a:xfrm>
            <a:off x="503959" y="3709578"/>
            <a:ext cx="8733585" cy="2786347"/>
            <a:chOff x="503959" y="3709578"/>
            <a:chExt cx="8733585" cy="2786347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B744342-F45B-48BF-B328-F58EC472B8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72811" y="5896921"/>
              <a:ext cx="269340" cy="26934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E994D3EE-BD4C-4EEE-B599-B75453A26B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56292" y="4351373"/>
              <a:ext cx="285859" cy="20495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9B19F72-4ECD-4A7A-A716-C1926C13AC0B}"/>
                </a:ext>
              </a:extLst>
            </p:cNvPr>
            <p:cNvSpPr txBox="1"/>
            <p:nvPr userDrawn="1"/>
          </p:nvSpPr>
          <p:spPr>
            <a:xfrm>
              <a:off x="1001594" y="3709578"/>
              <a:ext cx="82359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ubik" panose="02000604000000020004" pitchFamily="2" charset="-79"/>
                  <a:ea typeface="Calibri" panose="020F0502020204030204" pitchFamily="34" charset="0"/>
                  <a:cs typeface="Rubik" panose="02000604000000020004" pitchFamily="2" charset="-79"/>
                </a:rPr>
                <a:t>ut.ee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ubik" panose="02000604000000020004" pitchFamily="2" charset="-79"/>
                <a:ea typeface="+mn-ea"/>
                <a:cs typeface="Rubik" panose="02000604000000020004" pitchFamily="2" charset="-79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31A982-0395-4DF8-9382-5AC101D2172D}"/>
                </a:ext>
              </a:extLst>
            </p:cNvPr>
            <p:cNvSpPr txBox="1"/>
            <p:nvPr userDrawn="1"/>
          </p:nvSpPr>
          <p:spPr>
            <a:xfrm>
              <a:off x="1001594" y="4277644"/>
              <a:ext cx="82359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ubik" panose="02000604000000020004" pitchFamily="2" charset="-79"/>
                  <a:ea typeface="Calibri" panose="020F0502020204030204" pitchFamily="34" charset="0"/>
                  <a:cs typeface="Rubik" panose="02000604000000020004" pitchFamily="2" charset="-79"/>
                </a:rPr>
                <a:t>info@ut.ee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ubik" panose="02000604000000020004" pitchFamily="2" charset="-79"/>
                <a:ea typeface="+mn-ea"/>
                <a:cs typeface="Rubik" panose="02000604000000020004" pitchFamily="2" charset="-79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46833F2-EA11-49EE-BDCD-811115108146}"/>
                </a:ext>
              </a:extLst>
            </p:cNvPr>
            <p:cNvSpPr txBox="1"/>
            <p:nvPr userDrawn="1"/>
          </p:nvSpPr>
          <p:spPr>
            <a:xfrm>
              <a:off x="984011" y="4786620"/>
              <a:ext cx="823595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ubik" panose="02000604000000020004" pitchFamily="2" charset="-79"/>
                  <a:ea typeface="Calibri" panose="020F0502020204030204" pitchFamily="34" charset="0"/>
                  <a:cs typeface="Rubik" panose="02000604000000020004" pitchFamily="2" charset="-79"/>
                </a:rPr>
                <a:t>tartuylikool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8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ubik" panose="02000604000000020004" pitchFamily="2" charset="-79"/>
                  <a:ea typeface="Calibri" panose="020F0502020204030204" pitchFamily="34" charset="0"/>
                  <a:cs typeface="Rubik" panose="02000604000000020004" pitchFamily="2" charset="-79"/>
                </a:rPr>
                <a:t>tartuuniversity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ubik" panose="02000604000000020004" pitchFamily="2" charset="-79"/>
                <a:ea typeface="+mn-ea"/>
                <a:cs typeface="Rubik" panose="02000604000000020004" pitchFamily="2" charset="-79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D42CCC-3EC8-47D3-B3A5-D7FFAC0D0631}"/>
                </a:ext>
              </a:extLst>
            </p:cNvPr>
            <p:cNvSpPr txBox="1"/>
            <p:nvPr userDrawn="1"/>
          </p:nvSpPr>
          <p:spPr>
            <a:xfrm>
              <a:off x="1001594" y="5572595"/>
              <a:ext cx="823595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ubik" panose="02000604000000020004" pitchFamily="2" charset="-79"/>
                  <a:ea typeface="Calibri" panose="020F0502020204030204" pitchFamily="34" charset="0"/>
                  <a:cs typeface="Rubik" panose="02000604000000020004" pitchFamily="2" charset="-79"/>
                </a:rPr>
                <a:t>unitartu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ubik" panose="02000604000000020004" pitchFamily="2" charset="-79"/>
                  <a:ea typeface="Calibri" panose="020F0502020204030204" pitchFamily="34" charset="0"/>
                  <a:cs typeface="Rubik" panose="02000604000000020004" pitchFamily="2" charset="-79"/>
                </a:rPr>
                <a:t>unitartuscience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ubik" panose="02000604000000020004" pitchFamily="2" charset="-79"/>
                  <a:ea typeface="+mn-ea"/>
                  <a:cs typeface="Rubik" panose="02000604000000020004" pitchFamily="2" charset="-79"/>
                </a:rPr>
                <a:t>unitartutiksu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ubik" panose="02000604000000020004" pitchFamily="2" charset="-79"/>
                <a:ea typeface="+mn-ea"/>
                <a:cs typeface="Rubik" panose="02000604000000020004" pitchFamily="2" charset="-79"/>
              </a:endParaRP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DB2655F-7213-4929-857C-C650564F0A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63724" y="4952271"/>
              <a:ext cx="278427" cy="278427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198689B-873B-44F3-9B2D-6A33E58338FC}"/>
                </a:ext>
              </a:extLst>
            </p:cNvPr>
            <p:cNvGrpSpPr/>
            <p:nvPr userDrawn="1"/>
          </p:nvGrpSpPr>
          <p:grpSpPr>
            <a:xfrm>
              <a:off x="503959" y="3727880"/>
              <a:ext cx="394172" cy="278427"/>
              <a:chOff x="503959" y="3727880"/>
              <a:chExt cx="394172" cy="278427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9C5665F-CE0B-4BD1-B22D-7CF88F15C6BC}"/>
                  </a:ext>
                </a:extLst>
              </p:cNvPr>
              <p:cNvSpPr/>
              <p:nvPr/>
            </p:nvSpPr>
            <p:spPr>
              <a:xfrm>
                <a:off x="554107" y="3727880"/>
                <a:ext cx="278427" cy="27842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t-E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A1A8C25-9427-4E64-9186-918920A325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3959" y="3769090"/>
                <a:ext cx="374218" cy="176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t-EE" sz="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ubik Medium" panose="00000600000000000000" pitchFamily="2" charset="-79"/>
                    <a:ea typeface="+mn-ea"/>
                    <a:cs typeface="Rubik Medium" panose="00000600000000000000" pitchFamily="2" charset="-79"/>
                  </a:rPr>
                  <a:t>www</a:t>
                </a:r>
              </a:p>
            </p:txBody>
          </p:sp>
          <p:sp>
            <p:nvSpPr>
              <p:cNvPr id="27" name="Arrow: Right 26">
                <a:extLst>
                  <a:ext uri="{FF2B5EF4-FFF2-40B4-BE49-F238E27FC236}">
                    <a16:creationId xmlns:a16="http://schemas.microsoft.com/office/drawing/2014/main" id="{5D8A8EEC-EB70-436D-B611-46AE87FEDEA1}"/>
                  </a:ext>
                </a:extLst>
              </p:cNvPr>
              <p:cNvSpPr/>
              <p:nvPr/>
            </p:nvSpPr>
            <p:spPr>
              <a:xfrm rot="13212661">
                <a:off x="757187" y="3879781"/>
                <a:ext cx="140944" cy="118823"/>
              </a:xfrm>
              <a:prstGeom prst="rightArrow">
                <a:avLst>
                  <a:gd name="adj1" fmla="val 37726"/>
                  <a:gd name="adj2" fmla="val 77310"/>
                </a:avLst>
              </a:prstGeom>
              <a:solidFill>
                <a:schemeClr val="bg1"/>
              </a:solidFill>
              <a:ln w="12700">
                <a:solidFill>
                  <a:srgbClr val="2C56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t-E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3350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õpu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A8CD9B-BBEF-4B4A-80A2-85825E8B870D}"/>
              </a:ext>
            </a:extLst>
          </p:cNvPr>
          <p:cNvSpPr/>
          <p:nvPr userDrawn="1"/>
        </p:nvSpPr>
        <p:spPr>
          <a:xfrm rot="900000">
            <a:off x="-2629201" y="164452"/>
            <a:ext cx="6496649" cy="8579534"/>
          </a:xfrm>
          <a:prstGeom prst="rect">
            <a:avLst/>
          </a:prstGeom>
          <a:solidFill>
            <a:srgbClr val="233E6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E55744-6D2C-4FB6-9354-00AD257F5EF4}"/>
              </a:ext>
            </a:extLst>
          </p:cNvPr>
          <p:cNvSpPr/>
          <p:nvPr userDrawn="1"/>
        </p:nvSpPr>
        <p:spPr>
          <a:xfrm rot="900000">
            <a:off x="-2798545" y="-210857"/>
            <a:ext cx="6496649" cy="85795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F95800-0263-4037-99FD-722528A331E7}"/>
              </a:ext>
            </a:extLst>
          </p:cNvPr>
          <p:cNvSpPr/>
          <p:nvPr userDrawn="1"/>
        </p:nvSpPr>
        <p:spPr>
          <a:xfrm rot="20700000">
            <a:off x="-2583467" y="3318057"/>
            <a:ext cx="6496649" cy="5122346"/>
          </a:xfrm>
          <a:prstGeom prst="rect">
            <a:avLst/>
          </a:prstGeom>
          <a:solidFill>
            <a:srgbClr val="2C5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17BD3B1-2C0C-4AA8-957C-D0B678ECF1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971550"/>
            <a:ext cx="3914775" cy="1608806"/>
          </a:xfrm>
        </p:spPr>
        <p:txBody>
          <a:bodyPr>
            <a:noAutofit/>
          </a:bodyPr>
          <a:lstStyle>
            <a:lvl1pPr>
              <a:defRPr sz="2800">
                <a:solidFill>
                  <a:srgbClr val="2C5697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t-EE"/>
              <a:t>PEALKIRI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B744342-F45B-48BF-B328-F58EC472B80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0626" y="5226261"/>
            <a:ext cx="269340" cy="26934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994D3EE-BD4C-4EEE-B599-B75453A26BB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54107" y="4142372"/>
            <a:ext cx="285859" cy="20495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DB2655F-7213-4929-857C-C650564F0AA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63724" y="4647581"/>
            <a:ext cx="278427" cy="27842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198689B-873B-44F3-9B2D-6A33E58338FC}"/>
              </a:ext>
            </a:extLst>
          </p:cNvPr>
          <p:cNvGrpSpPr/>
          <p:nvPr userDrawn="1"/>
        </p:nvGrpSpPr>
        <p:grpSpPr>
          <a:xfrm>
            <a:off x="503959" y="3563692"/>
            <a:ext cx="394172" cy="278427"/>
            <a:chOff x="503959" y="3727880"/>
            <a:chExt cx="394172" cy="27842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9C5665F-CE0B-4BD1-B22D-7CF88F15C6BC}"/>
                </a:ext>
              </a:extLst>
            </p:cNvPr>
            <p:cNvSpPr/>
            <p:nvPr/>
          </p:nvSpPr>
          <p:spPr>
            <a:xfrm>
              <a:off x="554107" y="3727880"/>
              <a:ext cx="278427" cy="278427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A1A8C25-9427-4E64-9186-918920A325D8}"/>
                </a:ext>
              </a:extLst>
            </p:cNvPr>
            <p:cNvSpPr txBox="1">
              <a:spLocks/>
            </p:cNvSpPr>
            <p:nvPr/>
          </p:nvSpPr>
          <p:spPr>
            <a:xfrm>
              <a:off x="503959" y="3769090"/>
              <a:ext cx="374218" cy="176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t-EE" sz="600">
                  <a:solidFill>
                    <a:schemeClr val="bg1"/>
                  </a:solidFill>
                  <a:latin typeface="Rubik Medium" panose="00000600000000000000" pitchFamily="2" charset="-79"/>
                  <a:cs typeface="Rubik Medium" panose="00000600000000000000" pitchFamily="2" charset="-79"/>
                </a:rPr>
                <a:t>www</a:t>
              </a:r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5D8A8EEC-EB70-436D-B611-46AE87FEDEA1}"/>
                </a:ext>
              </a:extLst>
            </p:cNvPr>
            <p:cNvSpPr/>
            <p:nvPr/>
          </p:nvSpPr>
          <p:spPr>
            <a:xfrm rot="13212661">
              <a:off x="757187" y="3879781"/>
              <a:ext cx="140944" cy="118823"/>
            </a:xfrm>
            <a:prstGeom prst="rightArrow">
              <a:avLst>
                <a:gd name="adj1" fmla="val 37726"/>
                <a:gd name="adj2" fmla="val 77310"/>
              </a:avLst>
            </a:prstGeom>
            <a:solidFill>
              <a:schemeClr val="bg1"/>
            </a:solidFill>
            <a:ln w="12700">
              <a:solidFill>
                <a:srgbClr val="2C56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E5E72A-CB1D-5A9C-F097-A3B494AA04E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84250" y="3525898"/>
            <a:ext cx="2655062" cy="354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veebiaadress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908F64-C196-8C2F-4F5D-1ABD62D5B055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84250" y="4093495"/>
            <a:ext cx="2655062" cy="368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E-posti aadress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3E131E-78D5-F905-CD16-0C706A0A0FB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84250" y="4675275"/>
            <a:ext cx="2655062" cy="27238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t-EE"/>
              <a:t>Facebooki leht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85596A20-7E11-E6F9-F00F-107475E6AA9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84250" y="5226261"/>
            <a:ext cx="2655062" cy="26934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 err="1"/>
              <a:t>Instagrami</a:t>
            </a:r>
            <a:r>
              <a:rPr lang="et-EE"/>
              <a:t> konto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4621C4D-E1A1-63AE-0A0B-4CD04B085937}"/>
              </a:ext>
            </a:extLst>
          </p:cNvPr>
          <p:cNvGrpSpPr/>
          <p:nvPr userDrawn="1"/>
        </p:nvGrpSpPr>
        <p:grpSpPr>
          <a:xfrm>
            <a:off x="570626" y="5795856"/>
            <a:ext cx="292142" cy="292142"/>
            <a:chOff x="570626" y="5795856"/>
            <a:chExt cx="292142" cy="292142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0F74B5D-8F13-8FA5-CAC7-A363090FFECF}"/>
                </a:ext>
              </a:extLst>
            </p:cNvPr>
            <p:cNvSpPr/>
            <p:nvPr/>
          </p:nvSpPr>
          <p:spPr>
            <a:xfrm>
              <a:off x="570626" y="5795856"/>
              <a:ext cx="292142" cy="292142"/>
            </a:xfrm>
            <a:custGeom>
              <a:avLst/>
              <a:gdLst>
                <a:gd name="connsiteX0" fmla="*/ 292142 w 292142"/>
                <a:gd name="connsiteY0" fmla="*/ 146071 h 292142"/>
                <a:gd name="connsiteX1" fmla="*/ 146071 w 292142"/>
                <a:gd name="connsiteY1" fmla="*/ 292142 h 292142"/>
                <a:gd name="connsiteX2" fmla="*/ 0 w 292142"/>
                <a:gd name="connsiteY2" fmla="*/ 146071 h 292142"/>
                <a:gd name="connsiteX3" fmla="*/ 146071 w 292142"/>
                <a:gd name="connsiteY3" fmla="*/ 0 h 292142"/>
                <a:gd name="connsiteX4" fmla="*/ 292142 w 292142"/>
                <a:gd name="connsiteY4" fmla="*/ 146071 h 29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142" h="292142">
                  <a:moveTo>
                    <a:pt x="292142" y="146071"/>
                  </a:moveTo>
                  <a:cubicBezTo>
                    <a:pt x="292142" y="226744"/>
                    <a:pt x="226744" y="292142"/>
                    <a:pt x="146071" y="292142"/>
                  </a:cubicBezTo>
                  <a:cubicBezTo>
                    <a:pt x="65398" y="292142"/>
                    <a:pt x="0" y="226744"/>
                    <a:pt x="0" y="146071"/>
                  </a:cubicBezTo>
                  <a:cubicBezTo>
                    <a:pt x="0" y="65398"/>
                    <a:pt x="65398" y="0"/>
                    <a:pt x="146071" y="0"/>
                  </a:cubicBezTo>
                  <a:cubicBezTo>
                    <a:pt x="226744" y="0"/>
                    <a:pt x="292142" y="65398"/>
                    <a:pt x="292142" y="146071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EA2D85A-23CC-0719-BE3A-DF91BB49BA37}"/>
                </a:ext>
              </a:extLst>
            </p:cNvPr>
            <p:cNvSpPr/>
            <p:nvPr/>
          </p:nvSpPr>
          <p:spPr>
            <a:xfrm>
              <a:off x="627755" y="5872418"/>
              <a:ext cx="189026" cy="153645"/>
            </a:xfrm>
            <a:custGeom>
              <a:avLst/>
              <a:gdLst>
                <a:gd name="connsiteX0" fmla="*/ 59424 w 189026"/>
                <a:gd name="connsiteY0" fmla="*/ 153645 h 153645"/>
                <a:gd name="connsiteX1" fmla="*/ 169789 w 189026"/>
                <a:gd name="connsiteY1" fmla="*/ 43280 h 153645"/>
                <a:gd name="connsiteX2" fmla="*/ 169680 w 189026"/>
                <a:gd name="connsiteY2" fmla="*/ 38260 h 153645"/>
                <a:gd name="connsiteX3" fmla="*/ 189027 w 189026"/>
                <a:gd name="connsiteY3" fmla="*/ 18178 h 153645"/>
                <a:gd name="connsiteX4" fmla="*/ 166759 w 189026"/>
                <a:gd name="connsiteY4" fmla="*/ 24280 h 153645"/>
                <a:gd name="connsiteX5" fmla="*/ 183811 w 189026"/>
                <a:gd name="connsiteY5" fmla="*/ 2835 h 153645"/>
                <a:gd name="connsiteX6" fmla="*/ 159185 w 189026"/>
                <a:gd name="connsiteY6" fmla="*/ 12248 h 153645"/>
                <a:gd name="connsiteX7" fmla="*/ 130880 w 189026"/>
                <a:gd name="connsiteY7" fmla="*/ 0 h 153645"/>
                <a:gd name="connsiteX8" fmla="*/ 92079 w 189026"/>
                <a:gd name="connsiteY8" fmla="*/ 38779 h 153645"/>
                <a:gd name="connsiteX9" fmla="*/ 93096 w 189026"/>
                <a:gd name="connsiteY9" fmla="*/ 47630 h 153645"/>
                <a:gd name="connsiteX10" fmla="*/ 13157 w 189026"/>
                <a:gd name="connsiteY10" fmla="*/ 7098 h 153645"/>
                <a:gd name="connsiteX11" fmla="*/ 7899 w 189026"/>
                <a:gd name="connsiteY11" fmla="*/ 26596 h 153645"/>
                <a:gd name="connsiteX12" fmla="*/ 25167 w 189026"/>
                <a:gd name="connsiteY12" fmla="*/ 58883 h 153645"/>
                <a:gd name="connsiteX13" fmla="*/ 7596 w 189026"/>
                <a:gd name="connsiteY13" fmla="*/ 54035 h 153645"/>
                <a:gd name="connsiteX14" fmla="*/ 7596 w 189026"/>
                <a:gd name="connsiteY14" fmla="*/ 54533 h 153645"/>
                <a:gd name="connsiteX15" fmla="*/ 38714 w 189026"/>
                <a:gd name="connsiteY15" fmla="*/ 92555 h 153645"/>
                <a:gd name="connsiteX16" fmla="*/ 28500 w 189026"/>
                <a:gd name="connsiteY16" fmla="*/ 93918 h 153645"/>
                <a:gd name="connsiteX17" fmla="*/ 21207 w 189026"/>
                <a:gd name="connsiteY17" fmla="*/ 93226 h 153645"/>
                <a:gd name="connsiteX18" fmla="*/ 57433 w 189026"/>
                <a:gd name="connsiteY18" fmla="*/ 120168 h 153645"/>
                <a:gd name="connsiteX19" fmla="*/ 9262 w 189026"/>
                <a:gd name="connsiteY19" fmla="*/ 136766 h 153645"/>
                <a:gd name="connsiteX20" fmla="*/ 0 w 189026"/>
                <a:gd name="connsiteY20" fmla="*/ 136225 h 153645"/>
                <a:gd name="connsiteX21" fmla="*/ 59445 w 189026"/>
                <a:gd name="connsiteY21" fmla="*/ 153645 h 15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26" h="153645">
                  <a:moveTo>
                    <a:pt x="59424" y="153645"/>
                  </a:moveTo>
                  <a:cubicBezTo>
                    <a:pt x="130771" y="153645"/>
                    <a:pt x="169789" y="94546"/>
                    <a:pt x="169789" y="43280"/>
                  </a:cubicBezTo>
                  <a:cubicBezTo>
                    <a:pt x="169789" y="41592"/>
                    <a:pt x="169745" y="39926"/>
                    <a:pt x="169680" y="38260"/>
                  </a:cubicBezTo>
                  <a:cubicBezTo>
                    <a:pt x="177254" y="32785"/>
                    <a:pt x="183833" y="25947"/>
                    <a:pt x="189027" y="18178"/>
                  </a:cubicBezTo>
                  <a:cubicBezTo>
                    <a:pt x="182080" y="21272"/>
                    <a:pt x="174593" y="23350"/>
                    <a:pt x="166759" y="24280"/>
                  </a:cubicBezTo>
                  <a:cubicBezTo>
                    <a:pt x="174766" y="19476"/>
                    <a:pt x="180912" y="11880"/>
                    <a:pt x="183811" y="2835"/>
                  </a:cubicBezTo>
                  <a:cubicBezTo>
                    <a:pt x="176324" y="7271"/>
                    <a:pt x="168014" y="10517"/>
                    <a:pt x="159185" y="12248"/>
                  </a:cubicBezTo>
                  <a:cubicBezTo>
                    <a:pt x="152109" y="4718"/>
                    <a:pt x="142024" y="0"/>
                    <a:pt x="130880" y="0"/>
                  </a:cubicBezTo>
                  <a:cubicBezTo>
                    <a:pt x="109456" y="0"/>
                    <a:pt x="92079" y="17377"/>
                    <a:pt x="92079" y="38779"/>
                  </a:cubicBezTo>
                  <a:cubicBezTo>
                    <a:pt x="92079" y="41830"/>
                    <a:pt x="92425" y="44773"/>
                    <a:pt x="93096" y="47630"/>
                  </a:cubicBezTo>
                  <a:cubicBezTo>
                    <a:pt x="60852" y="46007"/>
                    <a:pt x="32265" y="30578"/>
                    <a:pt x="13157" y="7098"/>
                  </a:cubicBezTo>
                  <a:cubicBezTo>
                    <a:pt x="9825" y="12833"/>
                    <a:pt x="7899" y="19498"/>
                    <a:pt x="7899" y="26596"/>
                  </a:cubicBezTo>
                  <a:cubicBezTo>
                    <a:pt x="7899" y="40056"/>
                    <a:pt x="14737" y="51936"/>
                    <a:pt x="25167" y="58883"/>
                  </a:cubicBezTo>
                  <a:cubicBezTo>
                    <a:pt x="18805" y="58688"/>
                    <a:pt x="12833" y="56935"/>
                    <a:pt x="7596" y="54035"/>
                  </a:cubicBezTo>
                  <a:cubicBezTo>
                    <a:pt x="7596" y="54187"/>
                    <a:pt x="7596" y="54360"/>
                    <a:pt x="7596" y="54533"/>
                  </a:cubicBezTo>
                  <a:cubicBezTo>
                    <a:pt x="7596" y="73317"/>
                    <a:pt x="20969" y="89006"/>
                    <a:pt x="38714" y="92555"/>
                  </a:cubicBezTo>
                  <a:cubicBezTo>
                    <a:pt x="35447" y="93442"/>
                    <a:pt x="32027" y="93918"/>
                    <a:pt x="28500" y="93918"/>
                  </a:cubicBezTo>
                  <a:cubicBezTo>
                    <a:pt x="26011" y="93918"/>
                    <a:pt x="23566" y="93680"/>
                    <a:pt x="21207" y="93226"/>
                  </a:cubicBezTo>
                  <a:cubicBezTo>
                    <a:pt x="26141" y="108634"/>
                    <a:pt x="40467" y="119843"/>
                    <a:pt x="57433" y="120168"/>
                  </a:cubicBezTo>
                  <a:cubicBezTo>
                    <a:pt x="44146" y="130577"/>
                    <a:pt x="27440" y="136766"/>
                    <a:pt x="9262" y="136766"/>
                  </a:cubicBezTo>
                  <a:cubicBezTo>
                    <a:pt x="6124" y="136766"/>
                    <a:pt x="3051" y="136593"/>
                    <a:pt x="0" y="136225"/>
                  </a:cubicBezTo>
                  <a:cubicBezTo>
                    <a:pt x="17161" y="147218"/>
                    <a:pt x="37546" y="153645"/>
                    <a:pt x="59445" y="153645"/>
                  </a:cubicBezTo>
                </a:path>
              </a:pathLst>
            </a:custGeom>
            <a:solidFill>
              <a:srgbClr val="FFFFFF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t-EE"/>
            </a:p>
          </p:txBody>
        </p:sp>
      </p:grp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4981421-8F5E-7D99-036C-9B82AC9ADB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4250" y="5814570"/>
            <a:ext cx="2655062" cy="26934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Twitteri konto</a:t>
            </a:r>
          </a:p>
        </p:txBody>
      </p:sp>
    </p:spTree>
    <p:extLst>
      <p:ext uri="{BB962C8B-B14F-4D97-AF65-F5344CB8AC3E}">
        <p14:creationId xmlns:p14="http://schemas.microsoft.com/office/powerpoint/2010/main" val="51404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as 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82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pild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49598EE-AADB-4ECB-8553-55873FB85B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481387"/>
            <a:ext cx="7866413" cy="1056468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rgbClr val="2C5697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t-EE" noProof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0DBB588-74A2-4333-9966-CD01592E3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00" y="1680358"/>
            <a:ext cx="7866413" cy="481251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F09940-0FE8-4274-9857-E00989AD286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72550" y="481387"/>
            <a:ext cx="3219450" cy="2457450"/>
          </a:xfrm>
        </p:spPr>
        <p:txBody>
          <a:bodyPr anchor="ctr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t-EE"/>
              <a:t>pilt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B28C8A09-D796-4A3C-8188-BCF9112AB04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72550" y="3657600"/>
            <a:ext cx="3219450" cy="2457450"/>
          </a:xfrm>
        </p:spPr>
        <p:txBody>
          <a:bodyPr anchor="ctr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t-EE"/>
              <a:t>pilt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8182EB-E495-4E71-B6B7-3588B130F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5806" y="3028949"/>
            <a:ext cx="3172370" cy="514351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2">
                    <a:lumMod val="50000"/>
                  </a:schemeClr>
                </a:solidFill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pPr lvl="0"/>
            <a:r>
              <a:rPr lang="et-EE"/>
              <a:t>Pildiallkiri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BAC6F3C-3533-40A8-9B02-975AF75F4D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95806" y="6181724"/>
            <a:ext cx="3172370" cy="514351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2">
                    <a:lumMod val="50000"/>
                  </a:schemeClr>
                </a:solidFill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pPr lvl="0"/>
            <a:r>
              <a:rPr lang="et-EE"/>
              <a:t>Pildiallkiri</a:t>
            </a:r>
          </a:p>
        </p:txBody>
      </p:sp>
    </p:spTree>
    <p:extLst>
      <p:ext uri="{BB962C8B-B14F-4D97-AF65-F5344CB8AC3E}">
        <p14:creationId xmlns:p14="http://schemas.microsoft.com/office/powerpoint/2010/main" val="58478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pild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49598EE-AADB-4ECB-8553-55873FB85B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481387"/>
            <a:ext cx="10312400" cy="652088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rgbClr val="2C5697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t-EE" noProof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0DBB588-74A2-4333-9966-CD01592E3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00" y="1295400"/>
            <a:ext cx="10312400" cy="2565400"/>
          </a:xfrm>
        </p:spPr>
        <p:txBody>
          <a:bodyPr numCol="1">
            <a:normAutofit/>
          </a:bodyPr>
          <a:lstStyle>
            <a:lvl1pPr marL="0" indent="0" algn="l">
              <a:buNone/>
              <a:defRPr sz="1800"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t-EE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F09940-0FE8-4274-9857-E00989AD286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50220" y="4003303"/>
            <a:ext cx="2998990" cy="2289170"/>
          </a:xfrm>
        </p:spPr>
        <p:txBody>
          <a:bodyPr anchor="ctr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t-EE"/>
              <a:t>pilt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8182EB-E495-4E71-B6B7-3588B130F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0682" y="6346870"/>
            <a:ext cx="3108528" cy="43969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bg2">
                    <a:lumMod val="50000"/>
                  </a:schemeClr>
                </a:solidFill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pPr lvl="0"/>
            <a:r>
              <a:rPr lang="et-EE"/>
              <a:t>Pildiallkiri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B86A5B3-6E92-4B59-9D55-7A8D42C0EC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97011" y="4003303"/>
            <a:ext cx="2998990" cy="2289170"/>
          </a:xfrm>
        </p:spPr>
        <p:txBody>
          <a:bodyPr anchor="ctr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t-EE"/>
              <a:t>pilt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70FEFAB-534B-498E-95A1-AE71879DB0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7473" y="6346870"/>
            <a:ext cx="3108528" cy="43969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bg2">
                    <a:lumMod val="50000"/>
                  </a:schemeClr>
                </a:solidFill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pPr lvl="0"/>
            <a:r>
              <a:rPr lang="et-EE"/>
              <a:t>Pildiallkiri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6A9D702-BF2C-4462-90C5-DC01040D5E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84470" y="4003303"/>
            <a:ext cx="2998990" cy="2289170"/>
          </a:xfrm>
        </p:spPr>
        <p:txBody>
          <a:bodyPr anchor="ctr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t-EE"/>
              <a:t>pilt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A965D87-3B18-4F40-9DAE-113938E218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74932" y="6346870"/>
            <a:ext cx="3108528" cy="43969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bg2">
                    <a:lumMod val="50000"/>
                  </a:schemeClr>
                </a:solidFill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pPr lvl="0"/>
            <a:r>
              <a:rPr lang="et-EE"/>
              <a:t>Pildiallkiri</a:t>
            </a:r>
          </a:p>
        </p:txBody>
      </p:sp>
    </p:spTree>
    <p:extLst>
      <p:ext uri="{BB962C8B-B14F-4D97-AF65-F5344CB8AC3E}">
        <p14:creationId xmlns:p14="http://schemas.microsoft.com/office/powerpoint/2010/main" val="383135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ldiga ava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EA8923-A8B9-8E0E-8DEB-20A063E6FF3A}"/>
              </a:ext>
            </a:extLst>
          </p:cNvPr>
          <p:cNvSpPr/>
          <p:nvPr userDrawn="1"/>
        </p:nvSpPr>
        <p:spPr>
          <a:xfrm rot="900000">
            <a:off x="65138" y="121886"/>
            <a:ext cx="6703124" cy="6363211"/>
          </a:xfrm>
          <a:prstGeom prst="rect">
            <a:avLst/>
          </a:prstGeom>
          <a:solidFill>
            <a:srgbClr val="2C569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EA15C4-5D07-311E-D4B2-910BF7BA44F7}"/>
              </a:ext>
            </a:extLst>
          </p:cNvPr>
          <p:cNvSpPr/>
          <p:nvPr userDrawn="1"/>
        </p:nvSpPr>
        <p:spPr>
          <a:xfrm rot="900000">
            <a:off x="-1097523" y="-263937"/>
            <a:ext cx="7504733" cy="80185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7401391-FB67-4455-BE0F-970C3BFBC2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4306" y="918442"/>
            <a:ext cx="3629025" cy="7080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t-EE"/>
              <a:t>Logo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0449B40-72BA-4112-A628-BC6EEF259B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2781" y="2499470"/>
            <a:ext cx="5784850" cy="708025"/>
          </a:xfrm>
        </p:spPr>
        <p:txBody>
          <a:bodyPr>
            <a:noAutofit/>
          </a:bodyPr>
          <a:lstStyle>
            <a:lvl1pPr>
              <a:defRPr sz="2800">
                <a:solidFill>
                  <a:srgbClr val="2C5697"/>
                </a:solidFill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t-EE"/>
              <a:t>Pealkiri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C08C361-E40A-4041-8398-5547284A28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1474" y="4763089"/>
            <a:ext cx="3286055" cy="95639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C5697"/>
                </a:solidFill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  <a:lvl2pPr>
              <a:defRPr>
                <a:solidFill>
                  <a:srgbClr val="2C5697"/>
                </a:solidFill>
              </a:defRPr>
            </a:lvl2pPr>
            <a:lvl3pPr>
              <a:defRPr>
                <a:solidFill>
                  <a:srgbClr val="2C5697"/>
                </a:solidFill>
              </a:defRPr>
            </a:lvl3pPr>
            <a:lvl4pPr>
              <a:defRPr>
                <a:solidFill>
                  <a:srgbClr val="2C5697"/>
                </a:solidFill>
              </a:defRPr>
            </a:lvl4pPr>
            <a:lvl5pPr>
              <a:defRPr>
                <a:solidFill>
                  <a:srgbClr val="2C5697"/>
                </a:solidFill>
              </a:defRPr>
            </a:lvl5pPr>
          </a:lstStyle>
          <a:p>
            <a:pPr lvl="0"/>
            <a:r>
              <a:rPr lang="et-EE"/>
              <a:t>Eesnimi Perekonnanimi</a:t>
            </a:r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AF58A236-967C-4F91-92B1-BF18BD726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1474" y="5719482"/>
            <a:ext cx="3286055" cy="97057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800">
                <a:solidFill>
                  <a:srgbClr val="2C5697"/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1pPr>
            <a:lvl2pPr>
              <a:defRPr>
                <a:solidFill>
                  <a:srgbClr val="2C5697"/>
                </a:solidFill>
              </a:defRPr>
            </a:lvl2pPr>
            <a:lvl3pPr>
              <a:defRPr>
                <a:solidFill>
                  <a:srgbClr val="2C5697"/>
                </a:solidFill>
              </a:defRPr>
            </a:lvl3pPr>
            <a:lvl4pPr>
              <a:defRPr>
                <a:solidFill>
                  <a:srgbClr val="2C5697"/>
                </a:solidFill>
              </a:defRPr>
            </a:lvl4pPr>
            <a:lvl5pPr>
              <a:defRPr>
                <a:solidFill>
                  <a:srgbClr val="2C5697"/>
                </a:solidFill>
              </a:defRPr>
            </a:lvl5pPr>
          </a:lstStyle>
          <a:p>
            <a:pPr lvl="0"/>
            <a:r>
              <a:rPr lang="et-EE"/>
              <a:t>Amet</a:t>
            </a:r>
          </a:p>
          <a:p>
            <a:pPr lvl="0"/>
            <a:r>
              <a:rPr lang="et-EE"/>
              <a:t>Aeg</a:t>
            </a:r>
            <a:endParaRPr lang="en-US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B4B3BCC8-86E6-4E45-A814-083B18FA30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1595" y="3482836"/>
            <a:ext cx="2563053" cy="3380962"/>
          </a:xfrm>
          <a:custGeom>
            <a:avLst/>
            <a:gdLst>
              <a:gd name="connsiteX0" fmla="*/ 0 w 2333625"/>
              <a:gd name="connsiteY0" fmla="*/ 0 h 3067050"/>
              <a:gd name="connsiteX1" fmla="*/ 2333625 w 2333625"/>
              <a:gd name="connsiteY1" fmla="*/ 0 h 3067050"/>
              <a:gd name="connsiteX2" fmla="*/ 2333625 w 2333625"/>
              <a:gd name="connsiteY2" fmla="*/ 3067050 h 3067050"/>
              <a:gd name="connsiteX3" fmla="*/ 0 w 2333625"/>
              <a:gd name="connsiteY3" fmla="*/ 3067050 h 3067050"/>
              <a:gd name="connsiteX4" fmla="*/ 0 w 2333625"/>
              <a:gd name="connsiteY4" fmla="*/ 0 h 3067050"/>
              <a:gd name="connsiteX0" fmla="*/ 0 w 2657475"/>
              <a:gd name="connsiteY0" fmla="*/ 0 h 3067050"/>
              <a:gd name="connsiteX1" fmla="*/ 2657475 w 2657475"/>
              <a:gd name="connsiteY1" fmla="*/ 333375 h 3067050"/>
              <a:gd name="connsiteX2" fmla="*/ 2333625 w 2657475"/>
              <a:gd name="connsiteY2" fmla="*/ 3067050 h 3067050"/>
              <a:gd name="connsiteX3" fmla="*/ 0 w 2657475"/>
              <a:gd name="connsiteY3" fmla="*/ 3067050 h 3067050"/>
              <a:gd name="connsiteX4" fmla="*/ 0 w 2657475"/>
              <a:gd name="connsiteY4" fmla="*/ 0 h 3067050"/>
              <a:gd name="connsiteX0" fmla="*/ 0 w 2657475"/>
              <a:gd name="connsiteY0" fmla="*/ 0 h 3086100"/>
              <a:gd name="connsiteX1" fmla="*/ 2657475 w 2657475"/>
              <a:gd name="connsiteY1" fmla="*/ 333375 h 3086100"/>
              <a:gd name="connsiteX2" fmla="*/ 1895475 w 2657475"/>
              <a:gd name="connsiteY2" fmla="*/ 3086100 h 3086100"/>
              <a:gd name="connsiteX3" fmla="*/ 0 w 2657475"/>
              <a:gd name="connsiteY3" fmla="*/ 3067050 h 3086100"/>
              <a:gd name="connsiteX4" fmla="*/ 0 w 2657475"/>
              <a:gd name="connsiteY4" fmla="*/ 0 h 3086100"/>
              <a:gd name="connsiteX0" fmla="*/ 0 w 2695575"/>
              <a:gd name="connsiteY0" fmla="*/ 0 h 3467100"/>
              <a:gd name="connsiteX1" fmla="*/ 2695575 w 2695575"/>
              <a:gd name="connsiteY1" fmla="*/ 714375 h 3467100"/>
              <a:gd name="connsiteX2" fmla="*/ 1933575 w 2695575"/>
              <a:gd name="connsiteY2" fmla="*/ 3467100 h 3467100"/>
              <a:gd name="connsiteX3" fmla="*/ 38100 w 2695575"/>
              <a:gd name="connsiteY3" fmla="*/ 3448050 h 3467100"/>
              <a:gd name="connsiteX4" fmla="*/ 0 w 2695575"/>
              <a:gd name="connsiteY4" fmla="*/ 0 h 3467100"/>
              <a:gd name="connsiteX0" fmla="*/ 0 w 2682323"/>
              <a:gd name="connsiteY0" fmla="*/ 0 h 3447222"/>
              <a:gd name="connsiteX1" fmla="*/ 2682323 w 2682323"/>
              <a:gd name="connsiteY1" fmla="*/ 694497 h 3447222"/>
              <a:gd name="connsiteX2" fmla="*/ 1920323 w 2682323"/>
              <a:gd name="connsiteY2" fmla="*/ 3447222 h 3447222"/>
              <a:gd name="connsiteX3" fmla="*/ 24848 w 2682323"/>
              <a:gd name="connsiteY3" fmla="*/ 3428172 h 3447222"/>
              <a:gd name="connsiteX4" fmla="*/ 0 w 2682323"/>
              <a:gd name="connsiteY4" fmla="*/ 0 h 3447222"/>
              <a:gd name="connsiteX0" fmla="*/ 0 w 2682323"/>
              <a:gd name="connsiteY0" fmla="*/ 0 h 3447222"/>
              <a:gd name="connsiteX1" fmla="*/ 2682323 w 2682323"/>
              <a:gd name="connsiteY1" fmla="*/ 694497 h 3447222"/>
              <a:gd name="connsiteX2" fmla="*/ 1960079 w 2682323"/>
              <a:gd name="connsiteY2" fmla="*/ 3447222 h 3447222"/>
              <a:gd name="connsiteX3" fmla="*/ 24848 w 2682323"/>
              <a:gd name="connsiteY3" fmla="*/ 3428172 h 3447222"/>
              <a:gd name="connsiteX4" fmla="*/ 0 w 2682323"/>
              <a:gd name="connsiteY4" fmla="*/ 0 h 3447222"/>
              <a:gd name="connsiteX0" fmla="*/ 0 w 2642566"/>
              <a:gd name="connsiteY0" fmla="*/ 0 h 3447222"/>
              <a:gd name="connsiteX1" fmla="*/ 2642566 w 2642566"/>
              <a:gd name="connsiteY1" fmla="*/ 740880 h 3447222"/>
              <a:gd name="connsiteX2" fmla="*/ 1960079 w 2642566"/>
              <a:gd name="connsiteY2" fmla="*/ 3447222 h 3447222"/>
              <a:gd name="connsiteX3" fmla="*/ 24848 w 2642566"/>
              <a:gd name="connsiteY3" fmla="*/ 3428172 h 3447222"/>
              <a:gd name="connsiteX4" fmla="*/ 0 w 2642566"/>
              <a:gd name="connsiteY4" fmla="*/ 0 h 3447222"/>
              <a:gd name="connsiteX0" fmla="*/ 0 w 2576306"/>
              <a:gd name="connsiteY0" fmla="*/ 0 h 3447222"/>
              <a:gd name="connsiteX1" fmla="*/ 2576306 w 2576306"/>
              <a:gd name="connsiteY1" fmla="*/ 721001 h 3447222"/>
              <a:gd name="connsiteX2" fmla="*/ 1960079 w 2576306"/>
              <a:gd name="connsiteY2" fmla="*/ 3447222 h 3447222"/>
              <a:gd name="connsiteX3" fmla="*/ 24848 w 2576306"/>
              <a:gd name="connsiteY3" fmla="*/ 3428172 h 3447222"/>
              <a:gd name="connsiteX4" fmla="*/ 0 w 2576306"/>
              <a:gd name="connsiteY4" fmla="*/ 0 h 3447222"/>
              <a:gd name="connsiteX0" fmla="*/ 0 w 2563053"/>
              <a:gd name="connsiteY0" fmla="*/ 0 h 3394214"/>
              <a:gd name="connsiteX1" fmla="*/ 2563053 w 2563053"/>
              <a:gd name="connsiteY1" fmla="*/ 667993 h 3394214"/>
              <a:gd name="connsiteX2" fmla="*/ 1946826 w 2563053"/>
              <a:gd name="connsiteY2" fmla="*/ 3394214 h 3394214"/>
              <a:gd name="connsiteX3" fmla="*/ 11595 w 2563053"/>
              <a:gd name="connsiteY3" fmla="*/ 3375164 h 3394214"/>
              <a:gd name="connsiteX4" fmla="*/ 0 w 2563053"/>
              <a:gd name="connsiteY4" fmla="*/ 0 h 3394214"/>
              <a:gd name="connsiteX0" fmla="*/ 0 w 2563053"/>
              <a:gd name="connsiteY0" fmla="*/ 0 h 3380962"/>
              <a:gd name="connsiteX1" fmla="*/ 2563053 w 2563053"/>
              <a:gd name="connsiteY1" fmla="*/ 667993 h 3380962"/>
              <a:gd name="connsiteX2" fmla="*/ 1847435 w 2563053"/>
              <a:gd name="connsiteY2" fmla="*/ 3380962 h 3380962"/>
              <a:gd name="connsiteX3" fmla="*/ 11595 w 2563053"/>
              <a:gd name="connsiteY3" fmla="*/ 3375164 h 3380962"/>
              <a:gd name="connsiteX4" fmla="*/ 0 w 2563053"/>
              <a:gd name="connsiteY4" fmla="*/ 0 h 33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3053" h="3380962">
                <a:moveTo>
                  <a:pt x="0" y="0"/>
                </a:moveTo>
                <a:lnTo>
                  <a:pt x="2563053" y="667993"/>
                </a:lnTo>
                <a:lnTo>
                  <a:pt x="1847435" y="3380962"/>
                </a:lnTo>
                <a:lnTo>
                  <a:pt x="11595" y="3375164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algn="ctr">
              <a:defRPr sz="1400">
                <a:solidFill>
                  <a:schemeClr val="bg2">
                    <a:lumMod val="90000"/>
                  </a:schemeClr>
                </a:solidFill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r>
              <a:rPr lang="et-EE"/>
              <a:t>Pilt</a:t>
            </a:r>
          </a:p>
        </p:txBody>
      </p:sp>
    </p:spTree>
    <p:extLst>
      <p:ext uri="{BB962C8B-B14F-4D97-AF65-F5344CB8AC3E}">
        <p14:creationId xmlns:p14="http://schemas.microsoft.com/office/powerpoint/2010/main" val="313727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ldiga ava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EA8923-A8B9-8E0E-8DEB-20A063E6FF3A}"/>
              </a:ext>
            </a:extLst>
          </p:cNvPr>
          <p:cNvSpPr/>
          <p:nvPr userDrawn="1"/>
        </p:nvSpPr>
        <p:spPr>
          <a:xfrm rot="900000">
            <a:off x="65138" y="121886"/>
            <a:ext cx="6703124" cy="6363211"/>
          </a:xfrm>
          <a:prstGeom prst="rect">
            <a:avLst/>
          </a:prstGeom>
          <a:solidFill>
            <a:srgbClr val="2C569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EA15C4-5D07-311E-D4B2-910BF7BA44F7}"/>
              </a:ext>
            </a:extLst>
          </p:cNvPr>
          <p:cNvSpPr/>
          <p:nvPr userDrawn="1"/>
        </p:nvSpPr>
        <p:spPr>
          <a:xfrm rot="900000">
            <a:off x="-1097523" y="-263937"/>
            <a:ext cx="7504733" cy="80185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7401391-FB67-4455-BE0F-970C3BFBC2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4306" y="918442"/>
            <a:ext cx="3629025" cy="7080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t-EE"/>
              <a:t>Logo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9415CD-0316-4559-9889-A69F61288D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2781" y="2499470"/>
            <a:ext cx="5594348" cy="1743824"/>
          </a:xfrm>
        </p:spPr>
        <p:txBody>
          <a:bodyPr>
            <a:noAutofit/>
          </a:bodyPr>
          <a:lstStyle>
            <a:lvl1pPr>
              <a:defRPr sz="2800">
                <a:solidFill>
                  <a:srgbClr val="2C5697"/>
                </a:solidFill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t-EE"/>
              <a:t>Pealkiri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A32B746-86DE-4B2F-8752-55A52E825C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781" y="4500125"/>
            <a:ext cx="3286055" cy="95639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C5697"/>
                </a:solidFill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  <a:lvl2pPr>
              <a:defRPr>
                <a:solidFill>
                  <a:srgbClr val="2C5697"/>
                </a:solidFill>
              </a:defRPr>
            </a:lvl2pPr>
            <a:lvl3pPr>
              <a:defRPr>
                <a:solidFill>
                  <a:srgbClr val="2C5697"/>
                </a:solidFill>
              </a:defRPr>
            </a:lvl3pPr>
            <a:lvl4pPr>
              <a:defRPr>
                <a:solidFill>
                  <a:srgbClr val="2C5697"/>
                </a:solidFill>
              </a:defRPr>
            </a:lvl4pPr>
            <a:lvl5pPr>
              <a:defRPr>
                <a:solidFill>
                  <a:srgbClr val="2C5697"/>
                </a:solidFill>
              </a:defRPr>
            </a:lvl5pPr>
          </a:lstStyle>
          <a:p>
            <a:pPr lvl="0"/>
            <a:r>
              <a:rPr lang="et-EE"/>
              <a:t>Eesnimi Perekonnanimi</a:t>
            </a:r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5644C047-474C-4857-8173-9E1B36D751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781" y="5456518"/>
            <a:ext cx="3286055" cy="97057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800">
                <a:solidFill>
                  <a:srgbClr val="2C5697"/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1pPr>
            <a:lvl2pPr>
              <a:defRPr>
                <a:solidFill>
                  <a:srgbClr val="2C5697"/>
                </a:solidFill>
              </a:defRPr>
            </a:lvl2pPr>
            <a:lvl3pPr>
              <a:defRPr>
                <a:solidFill>
                  <a:srgbClr val="2C5697"/>
                </a:solidFill>
              </a:defRPr>
            </a:lvl3pPr>
            <a:lvl4pPr>
              <a:defRPr>
                <a:solidFill>
                  <a:srgbClr val="2C5697"/>
                </a:solidFill>
              </a:defRPr>
            </a:lvl4pPr>
            <a:lvl5pPr>
              <a:defRPr>
                <a:solidFill>
                  <a:srgbClr val="2C5697"/>
                </a:solidFill>
              </a:defRPr>
            </a:lvl5pPr>
          </a:lstStyle>
          <a:p>
            <a:pPr lvl="0"/>
            <a:r>
              <a:rPr lang="et-EE"/>
              <a:t>Amet</a:t>
            </a:r>
          </a:p>
          <a:p>
            <a:pPr lvl="0"/>
            <a:r>
              <a:rPr lang="et-EE"/>
              <a:t>Aeg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4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slaid">
    <p:bg>
      <p:bgPr>
        <a:solidFill>
          <a:srgbClr val="2C5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 userDrawn="1"/>
        </p:nvSpPr>
        <p:spPr>
          <a:xfrm rot="900000">
            <a:off x="-289173" y="1303468"/>
            <a:ext cx="3232351" cy="6238541"/>
          </a:xfrm>
          <a:custGeom>
            <a:avLst/>
            <a:gdLst>
              <a:gd name="connsiteX0" fmla="*/ 0 w 12978943"/>
              <a:gd name="connsiteY0" fmla="*/ 0 h 6544577"/>
              <a:gd name="connsiteX1" fmla="*/ 12978943 w 12978943"/>
              <a:gd name="connsiteY1" fmla="*/ 0 h 6544577"/>
              <a:gd name="connsiteX2" fmla="*/ 12978943 w 12978943"/>
              <a:gd name="connsiteY2" fmla="*/ 6544577 h 6544577"/>
              <a:gd name="connsiteX3" fmla="*/ 0 w 12978943"/>
              <a:gd name="connsiteY3" fmla="*/ 6544577 h 6544577"/>
              <a:gd name="connsiteX4" fmla="*/ 0 w 12978943"/>
              <a:gd name="connsiteY4" fmla="*/ 0 h 6544577"/>
              <a:gd name="connsiteX0" fmla="*/ 0 w 12978943"/>
              <a:gd name="connsiteY0" fmla="*/ 0 h 6544577"/>
              <a:gd name="connsiteX1" fmla="*/ 11848357 w 12978943"/>
              <a:gd name="connsiteY1" fmla="*/ 535 h 6544577"/>
              <a:gd name="connsiteX2" fmla="*/ 12978943 w 12978943"/>
              <a:gd name="connsiteY2" fmla="*/ 6544577 h 6544577"/>
              <a:gd name="connsiteX3" fmla="*/ 0 w 12978943"/>
              <a:gd name="connsiteY3" fmla="*/ 6544577 h 6544577"/>
              <a:gd name="connsiteX4" fmla="*/ 0 w 12978943"/>
              <a:gd name="connsiteY4" fmla="*/ 0 h 6544577"/>
              <a:gd name="connsiteX0" fmla="*/ 0 w 12599867"/>
              <a:gd name="connsiteY0" fmla="*/ 0 h 6544577"/>
              <a:gd name="connsiteX1" fmla="*/ 11848357 w 12599867"/>
              <a:gd name="connsiteY1" fmla="*/ 535 h 6544577"/>
              <a:gd name="connsiteX2" fmla="*/ 12599867 w 12599867"/>
              <a:gd name="connsiteY2" fmla="*/ 2872672 h 6544577"/>
              <a:gd name="connsiteX3" fmla="*/ 0 w 12599867"/>
              <a:gd name="connsiteY3" fmla="*/ 6544577 h 6544577"/>
              <a:gd name="connsiteX4" fmla="*/ 0 w 12599867"/>
              <a:gd name="connsiteY4" fmla="*/ 0 h 6544577"/>
              <a:gd name="connsiteX0" fmla="*/ 0 w 12599867"/>
              <a:gd name="connsiteY0" fmla="*/ 0 h 6421024"/>
              <a:gd name="connsiteX1" fmla="*/ 11848357 w 12599867"/>
              <a:gd name="connsiteY1" fmla="*/ 535 h 6421024"/>
              <a:gd name="connsiteX2" fmla="*/ 12599867 w 12599867"/>
              <a:gd name="connsiteY2" fmla="*/ 2872672 h 6421024"/>
              <a:gd name="connsiteX3" fmla="*/ 19486 w 12599867"/>
              <a:gd name="connsiteY3" fmla="*/ 6421024 h 6421024"/>
              <a:gd name="connsiteX4" fmla="*/ 0 w 12599867"/>
              <a:gd name="connsiteY4" fmla="*/ 0 h 6421024"/>
              <a:gd name="connsiteX0" fmla="*/ 0 w 12599867"/>
              <a:gd name="connsiteY0" fmla="*/ 0 h 6239421"/>
              <a:gd name="connsiteX1" fmla="*/ 11848357 w 12599867"/>
              <a:gd name="connsiteY1" fmla="*/ 535 h 6239421"/>
              <a:gd name="connsiteX2" fmla="*/ 12599867 w 12599867"/>
              <a:gd name="connsiteY2" fmla="*/ 2872672 h 6239421"/>
              <a:gd name="connsiteX3" fmla="*/ 10270 w 12599867"/>
              <a:gd name="connsiteY3" fmla="*/ 6239421 h 6239421"/>
              <a:gd name="connsiteX4" fmla="*/ 0 w 12599867"/>
              <a:gd name="connsiteY4" fmla="*/ 0 h 6239421"/>
              <a:gd name="connsiteX0" fmla="*/ 0 w 12599867"/>
              <a:gd name="connsiteY0" fmla="*/ 0 h 5945652"/>
              <a:gd name="connsiteX1" fmla="*/ 11848357 w 12599867"/>
              <a:gd name="connsiteY1" fmla="*/ 535 h 5945652"/>
              <a:gd name="connsiteX2" fmla="*/ 12599867 w 12599867"/>
              <a:gd name="connsiteY2" fmla="*/ 2872672 h 5945652"/>
              <a:gd name="connsiteX3" fmla="*/ 76182 w 12599867"/>
              <a:gd name="connsiteY3" fmla="*/ 5945652 h 5945652"/>
              <a:gd name="connsiteX4" fmla="*/ 0 w 12599867"/>
              <a:gd name="connsiteY4" fmla="*/ 0 h 5945652"/>
              <a:gd name="connsiteX0" fmla="*/ 0 w 12599867"/>
              <a:gd name="connsiteY0" fmla="*/ 0 h 6238541"/>
              <a:gd name="connsiteX1" fmla="*/ 11848357 w 12599867"/>
              <a:gd name="connsiteY1" fmla="*/ 535 h 6238541"/>
              <a:gd name="connsiteX2" fmla="*/ 12599867 w 12599867"/>
              <a:gd name="connsiteY2" fmla="*/ 2872672 h 6238541"/>
              <a:gd name="connsiteX3" fmla="*/ 62625 w 12599867"/>
              <a:gd name="connsiteY3" fmla="*/ 6238541 h 6238541"/>
              <a:gd name="connsiteX4" fmla="*/ 0 w 12599867"/>
              <a:gd name="connsiteY4" fmla="*/ 0 h 623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9867" h="6238541">
                <a:moveTo>
                  <a:pt x="0" y="0"/>
                </a:moveTo>
                <a:lnTo>
                  <a:pt x="11848357" y="535"/>
                </a:lnTo>
                <a:lnTo>
                  <a:pt x="12599867" y="2872672"/>
                </a:lnTo>
                <a:lnTo>
                  <a:pt x="62625" y="6238541"/>
                </a:lnTo>
                <a:cubicBezTo>
                  <a:pt x="56130" y="4098200"/>
                  <a:pt x="6495" y="2140341"/>
                  <a:pt x="0" y="0"/>
                </a:cubicBezTo>
                <a:close/>
              </a:path>
            </a:pathLst>
          </a:custGeom>
          <a:solidFill>
            <a:srgbClr val="1B365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 rot="900000">
            <a:off x="-215259" y="2399685"/>
            <a:ext cx="12599867" cy="6238541"/>
          </a:xfrm>
          <a:custGeom>
            <a:avLst/>
            <a:gdLst>
              <a:gd name="connsiteX0" fmla="*/ 0 w 12978943"/>
              <a:gd name="connsiteY0" fmla="*/ 0 h 6544577"/>
              <a:gd name="connsiteX1" fmla="*/ 12978943 w 12978943"/>
              <a:gd name="connsiteY1" fmla="*/ 0 h 6544577"/>
              <a:gd name="connsiteX2" fmla="*/ 12978943 w 12978943"/>
              <a:gd name="connsiteY2" fmla="*/ 6544577 h 6544577"/>
              <a:gd name="connsiteX3" fmla="*/ 0 w 12978943"/>
              <a:gd name="connsiteY3" fmla="*/ 6544577 h 6544577"/>
              <a:gd name="connsiteX4" fmla="*/ 0 w 12978943"/>
              <a:gd name="connsiteY4" fmla="*/ 0 h 6544577"/>
              <a:gd name="connsiteX0" fmla="*/ 0 w 12978943"/>
              <a:gd name="connsiteY0" fmla="*/ 0 h 6544577"/>
              <a:gd name="connsiteX1" fmla="*/ 11848357 w 12978943"/>
              <a:gd name="connsiteY1" fmla="*/ 535 h 6544577"/>
              <a:gd name="connsiteX2" fmla="*/ 12978943 w 12978943"/>
              <a:gd name="connsiteY2" fmla="*/ 6544577 h 6544577"/>
              <a:gd name="connsiteX3" fmla="*/ 0 w 12978943"/>
              <a:gd name="connsiteY3" fmla="*/ 6544577 h 6544577"/>
              <a:gd name="connsiteX4" fmla="*/ 0 w 12978943"/>
              <a:gd name="connsiteY4" fmla="*/ 0 h 6544577"/>
              <a:gd name="connsiteX0" fmla="*/ 0 w 12599867"/>
              <a:gd name="connsiteY0" fmla="*/ 0 h 6544577"/>
              <a:gd name="connsiteX1" fmla="*/ 11848357 w 12599867"/>
              <a:gd name="connsiteY1" fmla="*/ 535 h 6544577"/>
              <a:gd name="connsiteX2" fmla="*/ 12599867 w 12599867"/>
              <a:gd name="connsiteY2" fmla="*/ 2872672 h 6544577"/>
              <a:gd name="connsiteX3" fmla="*/ 0 w 12599867"/>
              <a:gd name="connsiteY3" fmla="*/ 6544577 h 6544577"/>
              <a:gd name="connsiteX4" fmla="*/ 0 w 12599867"/>
              <a:gd name="connsiteY4" fmla="*/ 0 h 6544577"/>
              <a:gd name="connsiteX0" fmla="*/ 0 w 12599867"/>
              <a:gd name="connsiteY0" fmla="*/ 0 h 6421024"/>
              <a:gd name="connsiteX1" fmla="*/ 11848357 w 12599867"/>
              <a:gd name="connsiteY1" fmla="*/ 535 h 6421024"/>
              <a:gd name="connsiteX2" fmla="*/ 12599867 w 12599867"/>
              <a:gd name="connsiteY2" fmla="*/ 2872672 h 6421024"/>
              <a:gd name="connsiteX3" fmla="*/ 19486 w 12599867"/>
              <a:gd name="connsiteY3" fmla="*/ 6421024 h 6421024"/>
              <a:gd name="connsiteX4" fmla="*/ 0 w 12599867"/>
              <a:gd name="connsiteY4" fmla="*/ 0 h 6421024"/>
              <a:gd name="connsiteX0" fmla="*/ 0 w 12599867"/>
              <a:gd name="connsiteY0" fmla="*/ 0 h 6239421"/>
              <a:gd name="connsiteX1" fmla="*/ 11848357 w 12599867"/>
              <a:gd name="connsiteY1" fmla="*/ 535 h 6239421"/>
              <a:gd name="connsiteX2" fmla="*/ 12599867 w 12599867"/>
              <a:gd name="connsiteY2" fmla="*/ 2872672 h 6239421"/>
              <a:gd name="connsiteX3" fmla="*/ 10270 w 12599867"/>
              <a:gd name="connsiteY3" fmla="*/ 6239421 h 6239421"/>
              <a:gd name="connsiteX4" fmla="*/ 0 w 12599867"/>
              <a:gd name="connsiteY4" fmla="*/ 0 h 6239421"/>
              <a:gd name="connsiteX0" fmla="*/ 0 w 12599867"/>
              <a:gd name="connsiteY0" fmla="*/ 0 h 5945652"/>
              <a:gd name="connsiteX1" fmla="*/ 11848357 w 12599867"/>
              <a:gd name="connsiteY1" fmla="*/ 535 h 5945652"/>
              <a:gd name="connsiteX2" fmla="*/ 12599867 w 12599867"/>
              <a:gd name="connsiteY2" fmla="*/ 2872672 h 5945652"/>
              <a:gd name="connsiteX3" fmla="*/ 76182 w 12599867"/>
              <a:gd name="connsiteY3" fmla="*/ 5945652 h 5945652"/>
              <a:gd name="connsiteX4" fmla="*/ 0 w 12599867"/>
              <a:gd name="connsiteY4" fmla="*/ 0 h 5945652"/>
              <a:gd name="connsiteX0" fmla="*/ 0 w 12599867"/>
              <a:gd name="connsiteY0" fmla="*/ 0 h 6238541"/>
              <a:gd name="connsiteX1" fmla="*/ 11848357 w 12599867"/>
              <a:gd name="connsiteY1" fmla="*/ 535 h 6238541"/>
              <a:gd name="connsiteX2" fmla="*/ 12599867 w 12599867"/>
              <a:gd name="connsiteY2" fmla="*/ 2872672 h 6238541"/>
              <a:gd name="connsiteX3" fmla="*/ 62625 w 12599867"/>
              <a:gd name="connsiteY3" fmla="*/ 6238541 h 6238541"/>
              <a:gd name="connsiteX4" fmla="*/ 0 w 12599867"/>
              <a:gd name="connsiteY4" fmla="*/ 0 h 623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9867" h="6238541">
                <a:moveTo>
                  <a:pt x="0" y="0"/>
                </a:moveTo>
                <a:lnTo>
                  <a:pt x="11848357" y="535"/>
                </a:lnTo>
                <a:lnTo>
                  <a:pt x="12599867" y="2872672"/>
                </a:lnTo>
                <a:lnTo>
                  <a:pt x="62625" y="6238541"/>
                </a:lnTo>
                <a:cubicBezTo>
                  <a:pt x="56130" y="4098200"/>
                  <a:pt x="6495" y="214034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52500" y="4927600"/>
            <a:ext cx="7543800" cy="1498600"/>
          </a:xfrm>
        </p:spPr>
        <p:txBody>
          <a:bodyPr/>
          <a:lstStyle>
            <a:lvl1pPr marL="0" indent="0">
              <a:buNone/>
              <a:defRPr>
                <a:solidFill>
                  <a:srgbClr val="4D4D4D"/>
                </a:solidFill>
              </a:defRPr>
            </a:lvl1pPr>
          </a:lstStyle>
          <a:p>
            <a:pPr lvl="0"/>
            <a:r>
              <a:rPr lang="et-EE"/>
              <a:t>Nimi </a:t>
            </a:r>
            <a:r>
              <a:rPr lang="et-EE" err="1"/>
              <a:t>Nimi</a:t>
            </a:r>
            <a:endParaRPr lang="et-EE"/>
          </a:p>
          <a:p>
            <a:pPr lvl="0"/>
            <a:r>
              <a:rPr lang="et-EE"/>
              <a:t>Muu lisainfo</a:t>
            </a:r>
            <a:endParaRPr lang="en-US"/>
          </a:p>
        </p:txBody>
      </p:sp>
      <p:sp>
        <p:nvSpPr>
          <p:cNvPr id="9" name="pealkiri"/>
          <p:cNvSpPr>
            <a:spLocks noGrp="1"/>
          </p:cNvSpPr>
          <p:nvPr>
            <p:ph type="title" hasCustomPrompt="1"/>
          </p:nvPr>
        </p:nvSpPr>
        <p:spPr>
          <a:xfrm>
            <a:off x="952500" y="2989944"/>
            <a:ext cx="6575426" cy="1553027"/>
          </a:xfrm>
        </p:spPr>
        <p:txBody>
          <a:bodyPr anchor="b"/>
          <a:lstStyle>
            <a:lvl1pPr>
              <a:defRPr b="0">
                <a:solidFill>
                  <a:srgbClr val="2C5697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r>
              <a:rPr lang="et-EE"/>
              <a:t>ESITLUSE PEALKIRI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FEA77AD-2B57-4C96-8C4D-652C71EDC7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04628" y="723902"/>
            <a:ext cx="3526972" cy="637032"/>
          </a:xfrm>
          <a:noFill/>
        </p:spPr>
        <p:txBody>
          <a:bodyPr wrap="non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t-EE"/>
              <a:t>Logo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351962A-E19E-4AB3-92EB-A0A2FDF254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12225" y="2800349"/>
            <a:ext cx="3279775" cy="4124325"/>
          </a:xfrm>
          <a:custGeom>
            <a:avLst/>
            <a:gdLst>
              <a:gd name="connsiteX0" fmla="*/ 0 w 3279775"/>
              <a:gd name="connsiteY0" fmla="*/ 0 h 3257550"/>
              <a:gd name="connsiteX1" fmla="*/ 3279775 w 3279775"/>
              <a:gd name="connsiteY1" fmla="*/ 0 h 3257550"/>
              <a:gd name="connsiteX2" fmla="*/ 3279775 w 3279775"/>
              <a:gd name="connsiteY2" fmla="*/ 3257550 h 3257550"/>
              <a:gd name="connsiteX3" fmla="*/ 0 w 3279775"/>
              <a:gd name="connsiteY3" fmla="*/ 3257550 h 3257550"/>
              <a:gd name="connsiteX4" fmla="*/ 0 w 3279775"/>
              <a:gd name="connsiteY4" fmla="*/ 0 h 3257550"/>
              <a:gd name="connsiteX0" fmla="*/ 0 w 3279775"/>
              <a:gd name="connsiteY0" fmla="*/ 866775 h 4124325"/>
              <a:gd name="connsiteX1" fmla="*/ 3270250 w 3279775"/>
              <a:gd name="connsiteY1" fmla="*/ 0 h 4124325"/>
              <a:gd name="connsiteX2" fmla="*/ 3279775 w 3279775"/>
              <a:gd name="connsiteY2" fmla="*/ 4124325 h 4124325"/>
              <a:gd name="connsiteX3" fmla="*/ 0 w 3279775"/>
              <a:gd name="connsiteY3" fmla="*/ 4124325 h 4124325"/>
              <a:gd name="connsiteX4" fmla="*/ 0 w 3279775"/>
              <a:gd name="connsiteY4" fmla="*/ 866775 h 4124325"/>
              <a:gd name="connsiteX0" fmla="*/ 0 w 3279775"/>
              <a:gd name="connsiteY0" fmla="*/ 866775 h 4124325"/>
              <a:gd name="connsiteX1" fmla="*/ 3270250 w 3279775"/>
              <a:gd name="connsiteY1" fmla="*/ 0 h 4124325"/>
              <a:gd name="connsiteX2" fmla="*/ 3279775 w 3279775"/>
              <a:gd name="connsiteY2" fmla="*/ 4124325 h 4124325"/>
              <a:gd name="connsiteX3" fmla="*/ 866775 w 3279775"/>
              <a:gd name="connsiteY3" fmla="*/ 4105275 h 4124325"/>
              <a:gd name="connsiteX4" fmla="*/ 0 w 3279775"/>
              <a:gd name="connsiteY4" fmla="*/ 866775 h 412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9775" h="4124325">
                <a:moveTo>
                  <a:pt x="0" y="866775"/>
                </a:moveTo>
                <a:lnTo>
                  <a:pt x="3270250" y="0"/>
                </a:lnTo>
                <a:lnTo>
                  <a:pt x="3279775" y="4124325"/>
                </a:lnTo>
                <a:lnTo>
                  <a:pt x="866775" y="4105275"/>
                </a:lnTo>
                <a:lnTo>
                  <a:pt x="0" y="866775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algn="ctr">
              <a:defRPr sz="1400">
                <a:solidFill>
                  <a:schemeClr val="bg2">
                    <a:lumMod val="90000"/>
                  </a:schemeClr>
                </a:solidFill>
                <a:latin typeface="Rubik Light" panose="00000400000000000000" pitchFamily="2" charset="-79"/>
                <a:cs typeface="Rubik Light" panose="00000400000000000000" pitchFamily="2" charset="-79"/>
              </a:defRPr>
            </a:lvl1pPr>
          </a:lstStyle>
          <a:p>
            <a:r>
              <a:rPr lang="et-EE"/>
              <a:t>Pilt</a:t>
            </a:r>
          </a:p>
        </p:txBody>
      </p:sp>
    </p:spTree>
    <p:extLst>
      <p:ext uri="{BB962C8B-B14F-4D97-AF65-F5344CB8AC3E}">
        <p14:creationId xmlns:p14="http://schemas.microsoft.com/office/powerpoint/2010/main" val="1056630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slaid vähese tesktig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A794CC4-2906-4034-A13D-C4FFF573A900}"/>
              </a:ext>
            </a:extLst>
          </p:cNvPr>
          <p:cNvGrpSpPr/>
          <p:nvPr userDrawn="1"/>
        </p:nvGrpSpPr>
        <p:grpSpPr>
          <a:xfrm>
            <a:off x="-669885" y="3439850"/>
            <a:ext cx="6801440" cy="4581969"/>
            <a:chOff x="-669885" y="3439850"/>
            <a:chExt cx="6801440" cy="458196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73F318B-ED26-0D18-28B8-CD1FE48B20A1}"/>
                </a:ext>
              </a:extLst>
            </p:cNvPr>
            <p:cNvSpPr/>
            <p:nvPr userDrawn="1"/>
          </p:nvSpPr>
          <p:spPr>
            <a:xfrm rot="20700000">
              <a:off x="-669885" y="3439850"/>
              <a:ext cx="3445922" cy="4581969"/>
            </a:xfrm>
            <a:prstGeom prst="rect">
              <a:avLst/>
            </a:prstGeom>
            <a:solidFill>
              <a:srgbClr val="233E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61E4C92-C69F-E6E0-E625-5235BBC90C1F}"/>
                </a:ext>
              </a:extLst>
            </p:cNvPr>
            <p:cNvSpPr/>
            <p:nvPr userDrawn="1"/>
          </p:nvSpPr>
          <p:spPr>
            <a:xfrm rot="900000">
              <a:off x="75062" y="4721191"/>
              <a:ext cx="6056493" cy="3017368"/>
            </a:xfrm>
            <a:prstGeom prst="rect">
              <a:avLst/>
            </a:prstGeom>
            <a:solidFill>
              <a:srgbClr val="2C569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AADEA12-7B6B-4CF4-82FB-13592781EA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2500" y="5119381"/>
            <a:ext cx="4292600" cy="77134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</a:lstStyle>
          <a:p>
            <a:pPr lvl="0"/>
            <a:r>
              <a:rPr lang="et-EE"/>
              <a:t>PEALKIRI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E425ADD-58A8-4A9D-987C-0FC7666E89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2500" y="5905500"/>
            <a:ext cx="4718050" cy="984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t-EE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177346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184D749-0636-40A2-804F-A5F8EE96F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t-EE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2D36FC1-C22F-45E4-9EA2-8BAD5F969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4536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4" r:id="rId2"/>
    <p:sldLayoutId id="2147483819" r:id="rId3"/>
    <p:sldLayoutId id="2147483820" r:id="rId4"/>
    <p:sldLayoutId id="214748382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2">
              <a:lumMod val="25000"/>
            </a:schemeClr>
          </a:solidFill>
          <a:latin typeface="Rubik Medium" panose="00000600000000000000" pitchFamily="2" charset="-79"/>
          <a:ea typeface="+mj-ea"/>
          <a:cs typeface="Rubik Medium" panose="00000600000000000000" pitchFamily="2" charset="-79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bg2">
              <a:lumMod val="25000"/>
            </a:schemeClr>
          </a:solidFill>
          <a:latin typeface="Rubik" panose="00000500000000000000" pitchFamily="2" charset="-79"/>
          <a:ea typeface="+mn-ea"/>
          <a:cs typeface="Rubik" panose="00000500000000000000" pitchFamily="2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25000"/>
          </a:schemeClr>
        </a:buClr>
        <a:buSzPct val="118000"/>
        <a:buFont typeface="Tahoma" panose="020B0604030504040204" pitchFamily="34" charset="0"/>
        <a:buChar char="‣"/>
        <a:defRPr sz="1800" kern="1200">
          <a:solidFill>
            <a:schemeClr val="bg2">
              <a:lumMod val="25000"/>
            </a:schemeClr>
          </a:solidFill>
          <a:latin typeface="Rubik" panose="00000500000000000000" pitchFamily="2" charset="-79"/>
          <a:ea typeface="+mn-ea"/>
          <a:cs typeface="Rubik" panose="00000500000000000000" pitchFamily="2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25000"/>
          </a:schemeClr>
        </a:buClr>
        <a:buSzPct val="118000"/>
        <a:buFont typeface="Tahoma" panose="020B0604030504040204" pitchFamily="34" charset="0"/>
        <a:buChar char="‣"/>
        <a:defRPr sz="1800" kern="1200">
          <a:solidFill>
            <a:schemeClr val="bg2">
              <a:lumMod val="25000"/>
            </a:schemeClr>
          </a:solidFill>
          <a:latin typeface="Rubik" panose="00000500000000000000" pitchFamily="2" charset="-79"/>
          <a:ea typeface="+mn-ea"/>
          <a:cs typeface="Rubik" panose="00000500000000000000" pitchFamily="2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25000"/>
          </a:schemeClr>
        </a:buClr>
        <a:buSzPct val="118000"/>
        <a:buFont typeface="Tahoma" panose="020B0604030504040204" pitchFamily="34" charset="0"/>
        <a:buChar char="‣"/>
        <a:defRPr sz="1800" kern="1200">
          <a:solidFill>
            <a:schemeClr val="bg2">
              <a:lumMod val="25000"/>
            </a:schemeClr>
          </a:solidFill>
          <a:latin typeface="Rubik" panose="00000500000000000000" pitchFamily="2" charset="-79"/>
          <a:ea typeface="+mn-ea"/>
          <a:cs typeface="Rubik" panose="00000500000000000000" pitchFamily="2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25000"/>
          </a:schemeClr>
        </a:buClr>
        <a:buSzPct val="118000"/>
        <a:buFont typeface="Tahoma" panose="020B0604030504040204" pitchFamily="34" charset="0"/>
        <a:buChar char="‣"/>
        <a:defRPr sz="1800" kern="1200">
          <a:solidFill>
            <a:schemeClr val="bg2">
              <a:lumMod val="25000"/>
            </a:schemeClr>
          </a:solidFill>
          <a:latin typeface="Rubik" panose="00000500000000000000" pitchFamily="2" charset="-79"/>
          <a:ea typeface="+mn-ea"/>
          <a:cs typeface="Rubik" panose="00000500000000000000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EFD498-4FE1-4F2D-A234-C1FEAB8B3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78359-BFE9-43E9-A708-15E521138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8637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7" r:id="rId2"/>
    <p:sldLayoutId id="2147483828" r:id="rId3"/>
    <p:sldLayoutId id="2147483829" r:id="rId4"/>
    <p:sldLayoutId id="2147483904" r:id="rId5"/>
    <p:sldLayoutId id="2147483830" r:id="rId6"/>
    <p:sldLayoutId id="2147483918" r:id="rId7"/>
    <p:sldLayoutId id="2147483832" r:id="rId8"/>
    <p:sldLayoutId id="2147483920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9" r:id="rId15"/>
    <p:sldLayoutId id="2147483840" r:id="rId16"/>
    <p:sldLayoutId id="2147483841" r:id="rId17"/>
    <p:sldLayoutId id="2147483842" r:id="rId18"/>
    <p:sldLayoutId id="2147483843" r:id="rId19"/>
    <p:sldLayoutId id="2147483929" r:id="rId20"/>
    <p:sldLayoutId id="2147483844" r:id="rId21"/>
    <p:sldLayoutId id="2147483845" r:id="rId22"/>
    <p:sldLayoutId id="2147483846" r:id="rId23"/>
    <p:sldLayoutId id="2147483938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2C5697"/>
          </a:solidFill>
          <a:latin typeface="Rubik" panose="00000500000000000000" pitchFamily="2" charset="-79"/>
          <a:ea typeface="+mj-ea"/>
          <a:cs typeface="Rubik" panose="00000500000000000000" pitchFamily="2" charset="-79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2C5697"/>
        </a:buClr>
        <a:buSzPct val="118000"/>
        <a:buFont typeface="Tahoma" panose="020B060403050404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Rubik" panose="00000500000000000000" pitchFamily="2" charset="-79"/>
          <a:ea typeface="+mn-ea"/>
          <a:cs typeface="Rubik" panose="00000500000000000000" pitchFamily="2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C5697"/>
        </a:buClr>
        <a:buSzPct val="118000"/>
        <a:buFont typeface="Tahoma" panose="020B0604030504040204" pitchFamily="34" charset="0"/>
        <a:buChar char="‣"/>
        <a:defRPr sz="1800" kern="1200">
          <a:solidFill>
            <a:schemeClr val="tx1">
              <a:lumMod val="65000"/>
              <a:lumOff val="35000"/>
            </a:schemeClr>
          </a:solidFill>
          <a:latin typeface="Rubik" panose="00000500000000000000" pitchFamily="2" charset="-79"/>
          <a:ea typeface="+mn-ea"/>
          <a:cs typeface="Rubik" panose="00000500000000000000" pitchFamily="2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C5697"/>
        </a:buClr>
        <a:buSzPct val="118000"/>
        <a:buFont typeface="Tahoma" panose="020B0604030504040204" pitchFamily="34" charset="0"/>
        <a:buChar char="‣"/>
        <a:defRPr sz="1800" kern="1200">
          <a:solidFill>
            <a:schemeClr val="tx1">
              <a:lumMod val="65000"/>
              <a:lumOff val="35000"/>
            </a:schemeClr>
          </a:solidFill>
          <a:latin typeface="Rubik" panose="00000500000000000000" pitchFamily="2" charset="-79"/>
          <a:ea typeface="+mn-ea"/>
          <a:cs typeface="Rubik" panose="00000500000000000000" pitchFamily="2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C5697"/>
        </a:buClr>
        <a:buSzPct val="118000"/>
        <a:buFont typeface="Tahoma" panose="020B0604030504040204" pitchFamily="34" charset="0"/>
        <a:buChar char="‣"/>
        <a:defRPr sz="1800" kern="1200">
          <a:solidFill>
            <a:schemeClr val="tx1">
              <a:lumMod val="65000"/>
              <a:lumOff val="35000"/>
            </a:schemeClr>
          </a:solidFill>
          <a:latin typeface="Rubik" panose="00000500000000000000" pitchFamily="2" charset="-79"/>
          <a:ea typeface="+mn-ea"/>
          <a:cs typeface="Rubik" panose="00000500000000000000" pitchFamily="2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C5697"/>
        </a:buClr>
        <a:buSzPct val="118000"/>
        <a:buFont typeface="Tahoma" panose="020B0604030504040204" pitchFamily="34" charset="0"/>
        <a:buChar char="‣"/>
        <a:defRPr sz="1800" kern="1200">
          <a:solidFill>
            <a:schemeClr val="tx1">
              <a:lumMod val="65000"/>
              <a:lumOff val="35000"/>
            </a:schemeClr>
          </a:solidFill>
          <a:latin typeface="Rubik" panose="00000500000000000000" pitchFamily="2" charset="-79"/>
          <a:ea typeface="+mn-ea"/>
          <a:cs typeface="Rubik" panose="00000500000000000000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88_3F851EED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89_9A4CA03C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8C_9CAF908C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90_3469D3E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7F_23603ED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7EFD570D-140A-DD88-8F01-4155B7D7DB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4916444"/>
            <a:ext cx="6734175" cy="18083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t-EE" sz="2400">
                <a:latin typeface="Arial Nova"/>
                <a:cs typeface="Rubik"/>
              </a:rPr>
              <a:t>Triin Aasa, Maarja-Liisa Pilvik, Liina Lindström</a:t>
            </a:r>
            <a:endParaRPr lang="et-EE" sz="2400">
              <a:latin typeface="Arial Nova"/>
            </a:endParaRPr>
          </a:p>
          <a:p>
            <a:r>
              <a:rPr lang="et-EE" sz="2400">
                <a:latin typeface="Arial Nova"/>
                <a:cs typeface="Rubik"/>
              </a:rPr>
              <a:t>23. rakenduslingvistika konverents</a:t>
            </a:r>
          </a:p>
          <a:p>
            <a:r>
              <a:rPr lang="et-EE" sz="2400">
                <a:latin typeface="Arial Nova"/>
                <a:cs typeface="Rubik"/>
              </a:rPr>
              <a:t>24.04.2026</a:t>
            </a:r>
            <a:endParaRPr lang="et-EE" sz="2400">
              <a:latin typeface="Arial Nova"/>
            </a:endParaRPr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71CF5393-0590-E355-C580-06D2CEEF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162976"/>
            <a:ext cx="7072382" cy="127191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t-EE" sz="4000" b="1">
                <a:latin typeface="Arial Nova"/>
                <a:cs typeface="Rubik Medium"/>
              </a:rPr>
              <a:t>Intensiivsussõnade tugevus eesti keeles: inimkõnelejate ja keelemudelite hinnangute</a:t>
            </a:r>
            <a:br>
              <a:rPr lang="et-EE" sz="4000" b="1">
                <a:latin typeface="Arial Nova"/>
                <a:cs typeface="Rubik Medium"/>
              </a:rPr>
            </a:br>
            <a:r>
              <a:rPr lang="et-EE" sz="4000" b="1">
                <a:latin typeface="Arial Nova"/>
                <a:cs typeface="Rubik Medium"/>
              </a:rPr>
              <a:t>võrdlus</a:t>
            </a:r>
            <a:endParaRPr lang="et-EE" sz="3600" b="1">
              <a:latin typeface="Arial Nova"/>
            </a:endParaRPr>
          </a:p>
        </p:txBody>
      </p:sp>
      <p:pic>
        <p:nvPicPr>
          <p:cNvPr id="8" name="Pilt 7" descr="Pilt, millel on kujutatud tekst, graafiline disain, Graafika, Font&#10;&#10;Tehisintellekti genereeritud sisu ei pruugi olla õige.">
            <a:extLst>
              <a:ext uri="{FF2B5EF4-FFF2-40B4-BE49-F238E27FC236}">
                <a16:creationId xmlns:a16="http://schemas.microsoft.com/office/drawing/2014/main" id="{9B5467BF-5FCD-3B8F-9C75-91EEF6A6C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941" y="670704"/>
            <a:ext cx="3960432" cy="10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55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D6DC2-261A-E7E2-F0EB-7FA4BF23C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BE8FD7-384A-D3C2-7388-AD85F68BFA57}"/>
              </a:ext>
            </a:extLst>
          </p:cNvPr>
          <p:cNvSpPr txBox="1"/>
          <p:nvPr/>
        </p:nvSpPr>
        <p:spPr>
          <a:xfrm>
            <a:off x="836478" y="566231"/>
            <a:ext cx="104166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3600" b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Inimkõnelejate katse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0BDEB5-C5EC-8F88-48E1-161FFB66CF4D}"/>
              </a:ext>
            </a:extLst>
          </p:cNvPr>
          <p:cNvSpPr txBox="1"/>
          <p:nvPr/>
        </p:nvSpPr>
        <p:spPr>
          <a:xfrm>
            <a:off x="836457" y="1217370"/>
            <a:ext cx="10416139" cy="4339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endParaRPr lang="et-EE" sz="2600" dirty="0">
              <a:latin typeface="Arial Nova"/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endParaRPr lang="et-EE" sz="2600" dirty="0">
              <a:solidFill>
                <a:srgbClr val="000000"/>
              </a:solidFill>
              <a:latin typeface="Arial Nova"/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t-EE" sz="280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Omadussõnad moodustavad antonüümipaarid, intensiivsussõnade paarid kombineeritud nii </a:t>
            </a:r>
            <a:r>
              <a:rPr lang="et-EE" sz="2800">
                <a:solidFill>
                  <a:srgbClr val="002060"/>
                </a:solidFill>
                <a:latin typeface="Arial Nova"/>
                <a:ea typeface="Calibri" panose="020F0502020204030204"/>
                <a:cs typeface="Calibri" panose="020F0502020204030204"/>
              </a:rPr>
              <a:t>positiivse </a:t>
            </a:r>
            <a:r>
              <a:rPr lang="et-EE" sz="280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kui ka </a:t>
            </a:r>
            <a:r>
              <a:rPr lang="et-EE" sz="2800">
                <a:solidFill>
                  <a:srgbClr val="FF0000"/>
                </a:solidFill>
                <a:latin typeface="Arial Nova"/>
                <a:ea typeface="Calibri" panose="020F0502020204030204"/>
                <a:cs typeface="Calibri" panose="020F0502020204030204"/>
              </a:rPr>
              <a:t>negatiivse </a:t>
            </a:r>
            <a:r>
              <a:rPr lang="et-EE" sz="280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adjektiiviga</a:t>
            </a:r>
            <a:endParaRPr lang="et-EE" sz="2800">
              <a:ea typeface="Calibri"/>
              <a:cs typeface="Calibri"/>
            </a:endParaRPr>
          </a:p>
          <a:p>
            <a:pPr marL="914400" lvl="1" indent="-457200">
              <a:buFont typeface="Courier New"/>
              <a:buChar char="o"/>
            </a:pPr>
            <a:r>
              <a:rPr lang="et-EE" sz="2800" i="1">
                <a:solidFill>
                  <a:srgbClr val="FF0000"/>
                </a:solidFill>
                <a:latin typeface="Arial Nova"/>
                <a:ea typeface="Calibri" panose="020F0502020204030204"/>
                <a:cs typeface="Calibri" panose="020F0502020204030204"/>
              </a:rPr>
              <a:t>räme</a:t>
            </a:r>
            <a:r>
              <a:rPr lang="et-EE" sz="2800" i="1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/</a:t>
            </a:r>
            <a:r>
              <a:rPr lang="et-EE" sz="2800" i="1">
                <a:solidFill>
                  <a:srgbClr val="002060"/>
                </a:solidFill>
                <a:latin typeface="Arial Nova"/>
                <a:ea typeface="Calibri" panose="020F0502020204030204"/>
                <a:cs typeface="Calibri" panose="020F0502020204030204"/>
              </a:rPr>
              <a:t>hästi ilus </a:t>
            </a:r>
            <a:r>
              <a:rPr lang="et-EE" sz="280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ja </a:t>
            </a:r>
            <a:r>
              <a:rPr lang="et-EE" sz="2800" i="1">
                <a:solidFill>
                  <a:srgbClr val="FF0000"/>
                </a:solidFill>
                <a:latin typeface="Arial Nova"/>
                <a:ea typeface="Calibri" panose="020F0502020204030204"/>
                <a:cs typeface="Calibri" panose="020F0502020204030204"/>
              </a:rPr>
              <a:t>räme</a:t>
            </a:r>
            <a:r>
              <a:rPr lang="et-EE" sz="2800" i="1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/</a:t>
            </a:r>
            <a:r>
              <a:rPr lang="et-EE" sz="2800" i="1">
                <a:solidFill>
                  <a:srgbClr val="002060"/>
                </a:solidFill>
                <a:latin typeface="Arial Nova"/>
                <a:ea typeface="Calibri" panose="020F0502020204030204"/>
                <a:cs typeface="Calibri" panose="020F0502020204030204"/>
              </a:rPr>
              <a:t>hästi </a:t>
            </a:r>
            <a:r>
              <a:rPr lang="et-EE" sz="2800" i="1">
                <a:solidFill>
                  <a:srgbClr val="FF0000"/>
                </a:solidFill>
                <a:latin typeface="Arial Nova"/>
                <a:ea typeface="Calibri" panose="020F0502020204030204"/>
                <a:cs typeface="Calibri" panose="020F0502020204030204"/>
              </a:rPr>
              <a:t>kole</a:t>
            </a:r>
            <a:endParaRPr lang="et-EE" sz="2800">
              <a:solidFill>
                <a:srgbClr val="FF0000"/>
              </a:solidFill>
              <a:latin typeface="Arial Nova"/>
              <a:ea typeface="Calibri" panose="020F0502020204030204"/>
              <a:cs typeface="Calibri" panose="020F0502020204030204"/>
            </a:endParaRPr>
          </a:p>
          <a:p>
            <a:pPr marL="914400" lvl="1" indent="-457200">
              <a:buFont typeface="Courier New"/>
              <a:buChar char="o"/>
            </a:pPr>
            <a:r>
              <a:rPr lang="et-EE" sz="2800" i="1">
                <a:solidFill>
                  <a:srgbClr val="FF0000"/>
                </a:solidFill>
                <a:latin typeface="Arial Nova"/>
                <a:ea typeface="Calibri" panose="020F0502020204030204"/>
                <a:cs typeface="Calibri" panose="020F0502020204030204"/>
              </a:rPr>
              <a:t>jube</a:t>
            </a:r>
            <a:r>
              <a:rPr lang="et-EE" sz="2800" i="1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/</a:t>
            </a:r>
            <a:r>
              <a:rPr lang="et-EE" sz="2800" i="1">
                <a:solidFill>
                  <a:srgbClr val="FF0000"/>
                </a:solidFill>
                <a:latin typeface="Arial Nova"/>
                <a:ea typeface="Calibri" panose="020F0502020204030204"/>
                <a:cs typeface="Calibri" panose="020F0502020204030204"/>
              </a:rPr>
              <a:t>jõle </a:t>
            </a:r>
            <a:r>
              <a:rPr lang="et-EE" sz="2800" i="1">
                <a:solidFill>
                  <a:srgbClr val="002060"/>
                </a:solidFill>
                <a:latin typeface="Arial Nova"/>
                <a:ea typeface="Calibri" panose="020F0502020204030204"/>
                <a:cs typeface="Calibri" panose="020F0502020204030204"/>
              </a:rPr>
              <a:t>sümpaatne </a:t>
            </a:r>
            <a:r>
              <a:rPr lang="et-EE" sz="280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ja </a:t>
            </a:r>
            <a:r>
              <a:rPr lang="et-EE" sz="2800" i="1">
                <a:solidFill>
                  <a:srgbClr val="FF0000"/>
                </a:solidFill>
                <a:latin typeface="Arial Nova"/>
                <a:ea typeface="Calibri" panose="020F0502020204030204"/>
                <a:cs typeface="Calibri" panose="020F0502020204030204"/>
              </a:rPr>
              <a:t>jube</a:t>
            </a:r>
            <a:r>
              <a:rPr lang="et-EE" sz="2800" i="1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/</a:t>
            </a:r>
            <a:r>
              <a:rPr lang="et-EE" sz="2800" i="1">
                <a:solidFill>
                  <a:srgbClr val="FF0000"/>
                </a:solidFill>
                <a:latin typeface="Arial Nova"/>
                <a:ea typeface="Calibri" panose="020F0502020204030204"/>
                <a:cs typeface="Calibri" panose="020F0502020204030204"/>
              </a:rPr>
              <a:t>jõle ebasümpaatne</a:t>
            </a:r>
            <a:endParaRPr lang="et-EE" sz="2800">
              <a:solidFill>
                <a:srgbClr val="FF0000"/>
              </a:solidFill>
              <a:latin typeface="Arial Nova"/>
              <a:ea typeface="Calibri" panose="020F0502020204030204"/>
              <a:cs typeface="Calibri" panose="020F0502020204030204"/>
            </a:endParaRPr>
          </a:p>
          <a:p>
            <a:pPr marL="914400" lvl="1" indent="-457200">
              <a:buFont typeface="Courier New"/>
              <a:buChar char="o"/>
            </a:pPr>
            <a:r>
              <a:rPr lang="et-EE" sz="2800" i="1">
                <a:solidFill>
                  <a:srgbClr val="002060"/>
                </a:solidFill>
                <a:latin typeface="Arial Nova"/>
                <a:ea typeface="Calibri" panose="020F0502020204030204"/>
                <a:cs typeface="Calibri" panose="020F0502020204030204"/>
              </a:rPr>
              <a:t>nii</a:t>
            </a:r>
            <a:r>
              <a:rPr lang="et-EE" sz="2800" i="1">
                <a:latin typeface="Arial Nova"/>
                <a:ea typeface="Calibri" panose="020F0502020204030204"/>
                <a:cs typeface="Calibri" panose="020F0502020204030204"/>
              </a:rPr>
              <a:t>/</a:t>
            </a:r>
            <a:r>
              <a:rPr lang="et-EE" sz="2800" i="1">
                <a:solidFill>
                  <a:srgbClr val="002060"/>
                </a:solidFill>
                <a:latin typeface="Arial Nova"/>
                <a:ea typeface="Calibri" panose="020F0502020204030204"/>
                <a:cs typeface="Calibri" panose="020F0502020204030204"/>
              </a:rPr>
              <a:t>tohutult tähtis</a:t>
            </a:r>
            <a:r>
              <a:rPr lang="et-EE" sz="2800">
                <a:solidFill>
                  <a:srgbClr val="002060"/>
                </a:solidFill>
                <a:latin typeface="Arial Nova"/>
                <a:ea typeface="Calibri" panose="020F0502020204030204"/>
                <a:cs typeface="Calibri" panose="020F0502020204030204"/>
              </a:rPr>
              <a:t> </a:t>
            </a:r>
            <a:r>
              <a:rPr lang="et-EE" sz="2800">
                <a:latin typeface="Arial Nova"/>
                <a:ea typeface="Calibri" panose="020F0502020204030204"/>
                <a:cs typeface="Calibri" panose="020F0502020204030204"/>
              </a:rPr>
              <a:t>ja </a:t>
            </a:r>
            <a:r>
              <a:rPr lang="et-EE" sz="2800" i="1">
                <a:solidFill>
                  <a:srgbClr val="002060"/>
                </a:solidFill>
                <a:latin typeface="Arial Nova"/>
                <a:ea typeface="Calibri" panose="020F0502020204030204"/>
                <a:cs typeface="Calibri" panose="020F0502020204030204"/>
              </a:rPr>
              <a:t>nii</a:t>
            </a:r>
            <a:r>
              <a:rPr lang="et-EE" sz="2800" i="1">
                <a:latin typeface="Arial Nova"/>
                <a:ea typeface="Calibri" panose="020F0502020204030204"/>
                <a:cs typeface="Calibri" panose="020F0502020204030204"/>
              </a:rPr>
              <a:t>/</a:t>
            </a:r>
            <a:r>
              <a:rPr lang="et-EE" sz="2800" i="1">
                <a:solidFill>
                  <a:srgbClr val="002060"/>
                </a:solidFill>
                <a:latin typeface="Arial Nova"/>
                <a:ea typeface="Calibri" panose="020F0502020204030204"/>
                <a:cs typeface="Calibri" panose="020F0502020204030204"/>
              </a:rPr>
              <a:t>tohutult </a:t>
            </a:r>
            <a:r>
              <a:rPr lang="et-EE" sz="2800" i="1">
                <a:solidFill>
                  <a:srgbClr val="FF0000"/>
                </a:solidFill>
                <a:latin typeface="Arial Nova"/>
                <a:ea typeface="Calibri" panose="020F0502020204030204"/>
                <a:cs typeface="Calibri" panose="020F0502020204030204"/>
              </a:rPr>
              <a:t>tähtsusetu</a:t>
            </a:r>
          </a:p>
          <a:p>
            <a:pPr marL="457200" indent="-457200">
              <a:buFont typeface="Arial"/>
              <a:buChar char="•"/>
            </a:pPr>
            <a:r>
              <a:rPr lang="et-EE" sz="280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24 lauset, omadussõna ühe korra, intensiivsussõna kaks korda</a:t>
            </a:r>
          </a:p>
          <a:p>
            <a:pPr marL="457200" indent="-457200">
              <a:buFont typeface="Arial"/>
              <a:buChar char="•"/>
            </a:pPr>
            <a:r>
              <a:rPr lang="et-EE" sz="280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Laused ja intensiivsussõnad paarides juhuslikus järjekorras</a:t>
            </a:r>
          </a:p>
        </p:txBody>
      </p:sp>
    </p:spTree>
    <p:extLst>
      <p:ext uri="{BB962C8B-B14F-4D97-AF65-F5344CB8AC3E}">
        <p14:creationId xmlns:p14="http://schemas.microsoft.com/office/powerpoint/2010/main" val="19706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A8070-60A6-314D-20C9-CC01AF626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317081-0B9B-13C1-F045-426B587520FE}"/>
              </a:ext>
            </a:extLst>
          </p:cNvPr>
          <p:cNvSpPr txBox="1"/>
          <p:nvPr/>
        </p:nvSpPr>
        <p:spPr>
          <a:xfrm>
            <a:off x="836478" y="566231"/>
            <a:ext cx="104166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3600" b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Näide</a:t>
            </a:r>
            <a:endParaRPr lang="et-EE"/>
          </a:p>
        </p:txBody>
      </p:sp>
      <p:pic>
        <p:nvPicPr>
          <p:cNvPr id="6" name="Pilt 5" descr="Pilt, millel on kujutatud tekst, kuvatõmmis, Font&#10;&#10;Tehisintellekti genereeritud sisu ei pruugi olla õige.">
            <a:extLst>
              <a:ext uri="{FF2B5EF4-FFF2-40B4-BE49-F238E27FC236}">
                <a16:creationId xmlns:a16="http://schemas.microsoft.com/office/drawing/2014/main" id="{96669F17-2AD0-5915-2FEF-4B920B07B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82" y="1715088"/>
            <a:ext cx="10243456" cy="368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030A6-A289-7295-CB70-43DD3697A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685FBD-2068-E11C-80D0-CFE5E2411EDA}"/>
              </a:ext>
            </a:extLst>
          </p:cNvPr>
          <p:cNvSpPr txBox="1"/>
          <p:nvPr/>
        </p:nvSpPr>
        <p:spPr>
          <a:xfrm>
            <a:off x="836478" y="566231"/>
            <a:ext cx="104166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3600" b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Andmed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4F7017-C564-27A2-E830-39D0625D2147}"/>
              </a:ext>
            </a:extLst>
          </p:cNvPr>
          <p:cNvSpPr txBox="1"/>
          <p:nvPr/>
        </p:nvSpPr>
        <p:spPr>
          <a:xfrm>
            <a:off x="836457" y="1330640"/>
            <a:ext cx="10416139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t-EE" sz="280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Katses osales 802 inimest</a:t>
            </a:r>
            <a:endParaRPr lang="et-E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914400" lvl="1" indent="-457200">
              <a:buFont typeface="Courier New"/>
              <a:buChar char="o"/>
            </a:pPr>
            <a:r>
              <a:rPr lang="et-EE" sz="280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650 naist</a:t>
            </a:r>
            <a:endParaRPr lang="et-E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914400" lvl="1" indent="-457200">
              <a:buFont typeface="Courier New"/>
              <a:buChar char="o"/>
            </a:pPr>
            <a:r>
              <a:rPr lang="et-EE" sz="280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137 meest</a:t>
            </a:r>
            <a:endParaRPr lang="et-EE">
              <a:ea typeface="Calibri" panose="020F0502020204030204"/>
              <a:cs typeface="Calibri" panose="020F0502020204030204"/>
            </a:endParaRPr>
          </a:p>
          <a:p>
            <a:pPr marL="914400" lvl="1" indent="-457200">
              <a:buFont typeface="Courier New"/>
              <a:buChar char="o"/>
            </a:pPr>
            <a:r>
              <a:rPr lang="et-EE" sz="2800">
                <a:solidFill>
                  <a:srgbClr val="000000"/>
                </a:solidFill>
                <a:latin typeface="Arial Nova"/>
                <a:ea typeface="+mn-lt"/>
                <a:cs typeface="+mn-lt"/>
              </a:rPr>
              <a:t>15</a:t>
            </a:r>
            <a:r>
              <a:rPr lang="et-EE" sz="2800" dirty="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 </a:t>
            </a:r>
            <a:r>
              <a:rPr lang="et-EE" sz="2800" i="1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muu / ei soovi öelda</a:t>
            </a:r>
            <a:endParaRPr lang="et-EE" i="1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914400" lvl="1" indent="-457200">
              <a:buFont typeface="Courier New"/>
              <a:buChar char="o"/>
            </a:pPr>
            <a:r>
              <a:rPr lang="et-EE" sz="280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noorim 18-aastane</a:t>
            </a:r>
            <a:endParaRPr lang="et-E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914400" lvl="1" indent="-457200">
              <a:buFont typeface="Courier New"/>
              <a:buChar char="o"/>
            </a:pPr>
            <a:r>
              <a:rPr lang="et-EE" sz="280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vanim 78-aastane</a:t>
            </a:r>
            <a:endParaRPr lang="et-EE">
              <a:ea typeface="Calibri" panose="020F0502020204030204"/>
              <a:cs typeface="Calibri" panose="020F0502020204030204"/>
            </a:endParaRPr>
          </a:p>
          <a:p>
            <a:pPr marL="914400" lvl="1" indent="-457200">
              <a:buFont typeface="Courier New"/>
              <a:buChar char="o"/>
            </a:pPr>
            <a:r>
              <a:rPr lang="et-EE" sz="2800">
                <a:solidFill>
                  <a:srgbClr val="000000"/>
                </a:solidFill>
                <a:latin typeface="Arial Nova"/>
                <a:ea typeface="+mn-lt"/>
                <a:cs typeface="+mn-lt"/>
              </a:rPr>
              <a:t>keskmine</a:t>
            </a:r>
            <a:r>
              <a:rPr lang="et-EE" sz="280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 vanus 42 (SD = 14)</a:t>
            </a:r>
            <a:endParaRPr lang="et-E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914400" lvl="1" indent="-457200">
              <a:buFont typeface="Courier New"/>
              <a:buChar char="o"/>
            </a:pPr>
            <a:r>
              <a:rPr lang="et-EE" sz="280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530 kõrgharidusega</a:t>
            </a:r>
          </a:p>
          <a:p>
            <a:pPr marL="914400" lvl="1" indent="-457200">
              <a:buFont typeface="Courier New"/>
              <a:buChar char="o"/>
            </a:pPr>
            <a:r>
              <a:rPr lang="et-EE" sz="280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272 muu haridusega</a:t>
            </a:r>
          </a:p>
          <a:p>
            <a:pPr marL="457200" indent="-457200">
              <a:buFont typeface="Arial"/>
              <a:buChar char="•"/>
            </a:pPr>
            <a:r>
              <a:rPr lang="et-EE" sz="280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Ühte varianti täitis 403 inimest, teist 399</a:t>
            </a:r>
            <a:endParaRPr lang="et-EE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endParaRPr lang="et-EE" sz="2600">
              <a:latin typeface="Arial Nova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32157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A1051-E898-65B3-F99F-9EC1C6BD7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477838-EDF7-C53C-71DD-C242D1099277}"/>
              </a:ext>
            </a:extLst>
          </p:cNvPr>
          <p:cNvSpPr txBox="1"/>
          <p:nvPr/>
        </p:nvSpPr>
        <p:spPr>
          <a:xfrm>
            <a:off x="836478" y="566231"/>
            <a:ext cx="1041667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3600" b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Katse tulemused: eri liiki intensiivsussõnad</a:t>
            </a:r>
            <a:endParaRPr lang="et-EE" sz="3600" b="1" dirty="0">
              <a:solidFill>
                <a:schemeClr val="accent6">
                  <a:lumMod val="76000"/>
                </a:schemeClr>
              </a:solidFill>
              <a:latin typeface="Arial Nova"/>
              <a:ea typeface="Calibri"/>
              <a:cs typeface="Calibri"/>
            </a:endParaRPr>
          </a:p>
          <a:p>
            <a:r>
              <a:rPr lang="et-EE" sz="3600" b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(negatiivne </a:t>
            </a:r>
            <a:r>
              <a:rPr lang="et-EE" sz="3600" b="1" i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vs. </a:t>
            </a:r>
            <a:r>
              <a:rPr lang="et-EE" sz="3600" b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üldine intensiivsussõna)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A432AD-A83D-5335-4290-6F8071FF45AC}"/>
              </a:ext>
            </a:extLst>
          </p:cNvPr>
          <p:cNvSpPr txBox="1"/>
          <p:nvPr/>
        </p:nvSpPr>
        <p:spPr>
          <a:xfrm>
            <a:off x="836478" y="1766560"/>
            <a:ext cx="10416139" cy="37240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t-EE" sz="1200" dirty="0">
              <a:latin typeface="Times New Roman"/>
              <a:ea typeface="Calibri" panose="020F0502020204030204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t-EE" sz="2800" i="1" dirty="0">
                <a:solidFill>
                  <a:srgbClr val="FF0000"/>
                </a:solidFill>
                <a:latin typeface="Arial Nova"/>
                <a:ea typeface="Calibri" panose="020F0502020204030204"/>
                <a:cs typeface="Calibri" panose="020F0502020204030204"/>
              </a:rPr>
              <a:t>räme</a:t>
            </a:r>
            <a:r>
              <a:rPr lang="et-EE" sz="2800" i="1" dirty="0">
                <a:latin typeface="Arial Nova"/>
                <a:ea typeface="Calibri" panose="020F0502020204030204"/>
                <a:cs typeface="Calibri" panose="020F0502020204030204"/>
              </a:rPr>
              <a:t>/</a:t>
            </a:r>
            <a:r>
              <a:rPr lang="et-EE" sz="2800" i="1" dirty="0">
                <a:solidFill>
                  <a:srgbClr val="002060"/>
                </a:solidFill>
                <a:latin typeface="Arial Nova"/>
                <a:ea typeface="Calibri" panose="020F0502020204030204"/>
                <a:cs typeface="Calibri" panose="020F0502020204030204"/>
              </a:rPr>
              <a:t>hästi ilus </a:t>
            </a:r>
            <a:r>
              <a:rPr lang="et-EE" sz="2800" dirty="0">
                <a:latin typeface="Arial Nova"/>
                <a:ea typeface="Calibri" panose="020F0502020204030204"/>
                <a:cs typeface="Calibri" panose="020F0502020204030204"/>
              </a:rPr>
              <a:t>ja </a:t>
            </a:r>
            <a:r>
              <a:rPr lang="et-EE" sz="2800" i="1" dirty="0">
                <a:solidFill>
                  <a:srgbClr val="FF0000"/>
                </a:solidFill>
                <a:latin typeface="Arial Nova"/>
                <a:ea typeface="Calibri" panose="020F0502020204030204"/>
                <a:cs typeface="Calibri" panose="020F0502020204030204"/>
              </a:rPr>
              <a:t>räme</a:t>
            </a:r>
            <a:r>
              <a:rPr lang="et-EE" sz="2800" i="1" dirty="0">
                <a:latin typeface="Arial Nova"/>
                <a:ea typeface="Calibri" panose="020F0502020204030204"/>
                <a:cs typeface="Calibri" panose="020F0502020204030204"/>
              </a:rPr>
              <a:t>/</a:t>
            </a:r>
            <a:r>
              <a:rPr lang="et-EE" sz="2800" i="1" dirty="0">
                <a:solidFill>
                  <a:srgbClr val="002060"/>
                </a:solidFill>
                <a:latin typeface="Arial Nova"/>
                <a:ea typeface="Calibri" panose="020F0502020204030204"/>
                <a:cs typeface="Calibri" panose="020F0502020204030204"/>
              </a:rPr>
              <a:t>hästi </a:t>
            </a:r>
            <a:r>
              <a:rPr lang="et-EE" sz="2800" i="1" dirty="0">
                <a:solidFill>
                  <a:srgbClr val="FF0000"/>
                </a:solidFill>
                <a:latin typeface="Arial Nova"/>
                <a:ea typeface="Calibri" panose="020F0502020204030204"/>
                <a:cs typeface="Calibri" panose="020F0502020204030204"/>
              </a:rPr>
              <a:t>kole</a:t>
            </a:r>
            <a:endParaRPr lang="et-EE" sz="2800" dirty="0">
              <a:solidFill>
                <a:srgbClr val="FF0000"/>
              </a:solidFill>
              <a:latin typeface="Arial Nova"/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endParaRPr lang="et-EE" sz="2800" dirty="0">
              <a:latin typeface="Arial Nova"/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t-EE" sz="2800" dirty="0">
                <a:latin typeface="Arial Nova"/>
                <a:ea typeface="Calibri" panose="020F0502020204030204"/>
                <a:cs typeface="Calibri" panose="020F0502020204030204"/>
              </a:rPr>
              <a:t>Hüpotees: negatiivseid intensiivsussõnu peetakse tugevamaks</a:t>
            </a:r>
            <a:endParaRPr lang="et-EE" dirty="0"/>
          </a:p>
          <a:p>
            <a:endParaRPr lang="et-EE" sz="2800" dirty="0">
              <a:latin typeface="Arial Nova"/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t-EE" sz="2800" dirty="0">
                <a:latin typeface="Arial Nova"/>
                <a:ea typeface="Calibri" panose="020F0502020204030204"/>
                <a:cs typeface="Calibri" panose="020F0502020204030204"/>
              </a:rPr>
              <a:t>Negatiivne intensiivsussõna valiti 46%-l juhtudest tugevamaks</a:t>
            </a:r>
            <a:endParaRPr lang="et-EE" dirty="0"/>
          </a:p>
          <a:p>
            <a:pPr marL="457200" indent="-457200">
              <a:buFont typeface="Arial"/>
              <a:buChar char="•"/>
            </a:pPr>
            <a:r>
              <a:rPr lang="et-EE" sz="2800" dirty="0">
                <a:latin typeface="Arial Nova"/>
                <a:ea typeface="Calibri" panose="020F0502020204030204"/>
                <a:cs typeface="Calibri" panose="020F0502020204030204"/>
              </a:rPr>
              <a:t>Üldine intensiivsussõna valiti 54%-l juhtudest tugevamaks</a:t>
            </a:r>
          </a:p>
          <a:p>
            <a:pPr marL="457200" indent="-457200">
              <a:buFont typeface="Arial"/>
              <a:buChar char="•"/>
            </a:pPr>
            <a:r>
              <a:rPr lang="et-EE" sz="2800" dirty="0">
                <a:latin typeface="Arial Nova"/>
                <a:ea typeface="Calibri" panose="020F0502020204030204"/>
                <a:cs typeface="Calibri" panose="020F0502020204030204"/>
              </a:rPr>
              <a:t>Erinevus ei ole statistiliselt oluline ehk üldist negatiivsuskalduvust ei ole</a:t>
            </a:r>
          </a:p>
        </p:txBody>
      </p:sp>
    </p:spTree>
    <p:extLst>
      <p:ext uri="{BB962C8B-B14F-4D97-AF65-F5344CB8AC3E}">
        <p14:creationId xmlns:p14="http://schemas.microsoft.com/office/powerpoint/2010/main" val="1065688813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0F7EA-9AEC-F2AA-B115-27298CA08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F33341-C11B-D8C7-447E-5ED1185449AC}"/>
              </a:ext>
            </a:extLst>
          </p:cNvPr>
          <p:cNvSpPr txBox="1"/>
          <p:nvPr/>
        </p:nvSpPr>
        <p:spPr>
          <a:xfrm>
            <a:off x="836478" y="566231"/>
            <a:ext cx="104166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3600" b="1" dirty="0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Katse tulemused (negatiivne </a:t>
            </a:r>
            <a:r>
              <a:rPr lang="et-EE" sz="3600" b="1" i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vs.</a:t>
            </a:r>
            <a:r>
              <a:rPr lang="et-EE" sz="3600" b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 üldine)</a:t>
            </a:r>
          </a:p>
        </p:txBody>
      </p:sp>
      <p:pic>
        <p:nvPicPr>
          <p:cNvPr id="3" name="Pilt 2" descr="Pilt, millel on kujutatud tekst, diagramm, järjekord, Diagramm&#10;&#10;Tehisintellekti genereeritud sisu ei pruugi olla õige.">
            <a:extLst>
              <a:ext uri="{FF2B5EF4-FFF2-40B4-BE49-F238E27FC236}">
                <a16:creationId xmlns:a16="http://schemas.microsoft.com/office/drawing/2014/main" id="{BE5EC986-C160-96B8-691F-D15F23798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68" y="1215081"/>
            <a:ext cx="10420865" cy="521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25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7629D-BC31-2702-50BB-5538AE298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B6441F-342B-6A75-5CCB-582EE12322BF}"/>
              </a:ext>
            </a:extLst>
          </p:cNvPr>
          <p:cNvSpPr txBox="1"/>
          <p:nvPr/>
        </p:nvSpPr>
        <p:spPr>
          <a:xfrm>
            <a:off x="836478" y="566231"/>
            <a:ext cx="1041667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3600" b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Katse tulemused: sama liiki intensiivsussõnad</a:t>
            </a:r>
            <a:endParaRPr lang="et-EE">
              <a:solidFill>
                <a:schemeClr val="accent6">
                  <a:lumMod val="76000"/>
                </a:schemeClr>
              </a:solidFill>
            </a:endParaRPr>
          </a:p>
          <a:p>
            <a:r>
              <a:rPr lang="et-EE" sz="3600" b="1" dirty="0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(negatiivne </a:t>
            </a:r>
            <a:r>
              <a:rPr lang="et-EE" sz="3600" b="1" i="1" dirty="0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vs.</a:t>
            </a:r>
            <a:r>
              <a:rPr lang="et-EE" sz="3600" b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 negatiivne, üldine </a:t>
            </a:r>
            <a:r>
              <a:rPr lang="et-EE" sz="3600" b="1" i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vs.</a:t>
            </a:r>
            <a:r>
              <a:rPr lang="et-EE" sz="3600" b="1" dirty="0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 üldine)</a:t>
            </a:r>
            <a:endParaRPr lang="et-EE" dirty="0">
              <a:solidFill>
                <a:schemeClr val="accent6">
                  <a:lumMod val="76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EDCFEE-978C-8F7B-3C2E-BDF2F33DFEBD}"/>
              </a:ext>
            </a:extLst>
          </p:cNvPr>
          <p:cNvSpPr txBox="1"/>
          <p:nvPr/>
        </p:nvSpPr>
        <p:spPr>
          <a:xfrm>
            <a:off x="836457" y="1948478"/>
            <a:ext cx="10416139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t-EE" sz="2800" i="1">
                <a:solidFill>
                  <a:srgbClr val="FF0000"/>
                </a:solidFill>
                <a:latin typeface="Arial Nova"/>
                <a:ea typeface="Calibri" panose="020F0502020204030204"/>
                <a:cs typeface="Calibri" panose="020F0502020204030204"/>
              </a:rPr>
              <a:t>jube</a:t>
            </a:r>
            <a:r>
              <a:rPr lang="et-EE" sz="2800" i="1">
                <a:latin typeface="Arial Nova"/>
                <a:ea typeface="Calibri" panose="020F0502020204030204"/>
                <a:cs typeface="Calibri" panose="020F0502020204030204"/>
              </a:rPr>
              <a:t>/</a:t>
            </a:r>
            <a:r>
              <a:rPr lang="et-EE" sz="2800" i="1">
                <a:solidFill>
                  <a:srgbClr val="FF0000"/>
                </a:solidFill>
                <a:latin typeface="Arial Nova"/>
                <a:ea typeface="Calibri" panose="020F0502020204030204"/>
                <a:cs typeface="Calibri" panose="020F0502020204030204"/>
              </a:rPr>
              <a:t>jõle </a:t>
            </a:r>
            <a:r>
              <a:rPr lang="et-EE" sz="2800" i="1">
                <a:solidFill>
                  <a:srgbClr val="002060"/>
                </a:solidFill>
                <a:latin typeface="Arial Nova"/>
                <a:ea typeface="Calibri" panose="020F0502020204030204"/>
                <a:cs typeface="Calibri" panose="020F0502020204030204"/>
              </a:rPr>
              <a:t>sümpaatne </a:t>
            </a:r>
            <a:r>
              <a:rPr lang="et-EE" sz="2800">
                <a:latin typeface="Arial Nova"/>
                <a:ea typeface="Calibri" panose="020F0502020204030204"/>
                <a:cs typeface="Calibri" panose="020F0502020204030204"/>
              </a:rPr>
              <a:t>ja </a:t>
            </a:r>
            <a:r>
              <a:rPr lang="et-EE" sz="2800" i="1">
                <a:solidFill>
                  <a:srgbClr val="FF0000"/>
                </a:solidFill>
                <a:latin typeface="Arial Nova"/>
                <a:ea typeface="Calibri" panose="020F0502020204030204"/>
                <a:cs typeface="Calibri" panose="020F0502020204030204"/>
              </a:rPr>
              <a:t>jube</a:t>
            </a:r>
            <a:r>
              <a:rPr lang="et-EE" sz="2800" i="1">
                <a:latin typeface="Arial Nova"/>
                <a:ea typeface="Calibri" panose="020F0502020204030204"/>
                <a:cs typeface="Calibri" panose="020F0502020204030204"/>
              </a:rPr>
              <a:t>/</a:t>
            </a:r>
            <a:r>
              <a:rPr lang="et-EE" sz="2800" i="1">
                <a:solidFill>
                  <a:srgbClr val="FF0000"/>
                </a:solidFill>
                <a:latin typeface="Arial Nova"/>
                <a:ea typeface="Calibri" panose="020F0502020204030204"/>
                <a:cs typeface="Calibri" panose="020F0502020204030204"/>
              </a:rPr>
              <a:t>jõle ebasümpaatne</a:t>
            </a:r>
            <a:endParaRPr lang="et-EE" sz="280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t-EE" sz="2800" i="1">
                <a:solidFill>
                  <a:srgbClr val="002060"/>
                </a:solidFill>
                <a:latin typeface="Arial Nova"/>
                <a:ea typeface="Calibri" panose="020F0502020204030204"/>
                <a:cs typeface="Calibri" panose="020F0502020204030204"/>
              </a:rPr>
              <a:t>nii</a:t>
            </a:r>
            <a:r>
              <a:rPr lang="et-EE" sz="2800" i="1">
                <a:latin typeface="Arial Nova"/>
                <a:ea typeface="Calibri" panose="020F0502020204030204"/>
                <a:cs typeface="Calibri" panose="020F0502020204030204"/>
              </a:rPr>
              <a:t>/</a:t>
            </a:r>
            <a:r>
              <a:rPr lang="et-EE" sz="2800" i="1">
                <a:solidFill>
                  <a:srgbClr val="002060"/>
                </a:solidFill>
                <a:latin typeface="Arial Nova"/>
                <a:ea typeface="Calibri" panose="020F0502020204030204"/>
                <a:cs typeface="Calibri" panose="020F0502020204030204"/>
              </a:rPr>
              <a:t>tohutult tähtis</a:t>
            </a:r>
            <a:r>
              <a:rPr lang="et-EE" sz="2800" dirty="0">
                <a:solidFill>
                  <a:srgbClr val="002060"/>
                </a:solidFill>
                <a:latin typeface="Arial Nova"/>
                <a:ea typeface="Calibri" panose="020F0502020204030204"/>
                <a:cs typeface="Calibri" panose="020F0502020204030204"/>
              </a:rPr>
              <a:t> </a:t>
            </a:r>
            <a:r>
              <a:rPr lang="et-EE" sz="2800">
                <a:latin typeface="Arial Nova"/>
                <a:ea typeface="Calibri" panose="020F0502020204030204"/>
                <a:cs typeface="Calibri" panose="020F0502020204030204"/>
              </a:rPr>
              <a:t>ja </a:t>
            </a:r>
            <a:r>
              <a:rPr lang="et-EE" sz="2800" i="1">
                <a:solidFill>
                  <a:srgbClr val="002060"/>
                </a:solidFill>
                <a:latin typeface="Arial Nova"/>
                <a:ea typeface="Calibri" panose="020F0502020204030204"/>
                <a:cs typeface="Calibri" panose="020F0502020204030204"/>
              </a:rPr>
              <a:t>nii</a:t>
            </a:r>
            <a:r>
              <a:rPr lang="et-EE" sz="2800" i="1">
                <a:latin typeface="Arial Nova"/>
                <a:ea typeface="Calibri" panose="020F0502020204030204"/>
                <a:cs typeface="Calibri" panose="020F0502020204030204"/>
              </a:rPr>
              <a:t>/</a:t>
            </a:r>
            <a:r>
              <a:rPr lang="et-EE" sz="2800" i="1">
                <a:solidFill>
                  <a:srgbClr val="002060"/>
                </a:solidFill>
                <a:latin typeface="Arial Nova"/>
                <a:ea typeface="Calibri" panose="020F0502020204030204"/>
                <a:cs typeface="Calibri" panose="020F0502020204030204"/>
              </a:rPr>
              <a:t>tohutult </a:t>
            </a:r>
            <a:r>
              <a:rPr lang="et-EE" sz="2800" i="1">
                <a:solidFill>
                  <a:srgbClr val="FF0000"/>
                </a:solidFill>
                <a:latin typeface="Arial Nova"/>
                <a:ea typeface="Calibri" panose="020F0502020204030204"/>
                <a:cs typeface="Calibri" panose="020F0502020204030204"/>
              </a:rPr>
              <a:t>tähtsusetu</a:t>
            </a:r>
            <a:endParaRPr lang="et-EE" sz="2800">
              <a:solidFill>
                <a:srgbClr val="FF0000"/>
              </a:solidFill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t-EE" sz="2800" dirty="0">
              <a:latin typeface="Arial Nova"/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t-EE" sz="2800">
                <a:latin typeface="Arial Nova"/>
                <a:ea typeface="Calibri" panose="020F0502020204030204"/>
                <a:cs typeface="Calibri" panose="020F0502020204030204"/>
              </a:rPr>
              <a:t>Hüpotees: harvemaid intensiivsussõnu peetakse tugevamaks</a:t>
            </a:r>
            <a:endParaRPr lang="et-EE"/>
          </a:p>
          <a:p>
            <a:pPr marL="457200" indent="-457200">
              <a:buFont typeface="Arial"/>
              <a:buChar char="•"/>
            </a:pPr>
            <a:endParaRPr lang="et-EE" sz="2800">
              <a:latin typeface="Arial Nova"/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t-EE" sz="2800">
                <a:latin typeface="Arial Nova"/>
                <a:ea typeface="Calibri" panose="020F0502020204030204"/>
                <a:cs typeface="Calibri" panose="020F0502020204030204"/>
              </a:rPr>
              <a:t>Sagedasem intensiivsussõna valiti 49%-l juhtudest tugevamaks</a:t>
            </a:r>
            <a:endParaRPr lang="et-EE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t-EE" sz="2800">
                <a:latin typeface="Arial Nova"/>
                <a:ea typeface="Calibri" panose="020F0502020204030204"/>
                <a:cs typeface="Calibri" panose="020F0502020204030204"/>
              </a:rPr>
              <a:t>Vähem sage intensiivsussõna valiti 51%-l juhtudest tugevamaks</a:t>
            </a:r>
          </a:p>
          <a:p>
            <a:pPr marL="457200" indent="-457200">
              <a:buFont typeface="Arial"/>
              <a:buChar char="•"/>
            </a:pPr>
            <a:r>
              <a:rPr lang="et-EE" sz="2800">
                <a:latin typeface="Arial Nova"/>
                <a:ea typeface="Calibri" panose="020F0502020204030204"/>
                <a:cs typeface="Calibri" panose="020F0502020204030204"/>
              </a:rPr>
              <a:t>Erinevus ei ole statistiliselt oluline ehk üldist kalduvust ei ole</a:t>
            </a:r>
          </a:p>
        </p:txBody>
      </p:sp>
    </p:spTree>
    <p:extLst>
      <p:ext uri="{BB962C8B-B14F-4D97-AF65-F5344CB8AC3E}">
        <p14:creationId xmlns:p14="http://schemas.microsoft.com/office/powerpoint/2010/main" val="2588713020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1AF8A-FD51-9DD5-E83F-D93CFF4BB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442660-85C8-A81B-4374-F10525C2128B}"/>
              </a:ext>
            </a:extLst>
          </p:cNvPr>
          <p:cNvSpPr txBox="1"/>
          <p:nvPr/>
        </p:nvSpPr>
        <p:spPr>
          <a:xfrm>
            <a:off x="290722" y="494150"/>
            <a:ext cx="1216721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4000" b="1" dirty="0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Katse tulemused </a:t>
            </a:r>
            <a:r>
              <a:rPr lang="et-EE" sz="2800" b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(negatiivne </a:t>
            </a:r>
            <a:r>
              <a:rPr lang="et-EE" sz="2800" b="1" i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vs.</a:t>
            </a:r>
            <a:r>
              <a:rPr lang="et-EE" sz="2800" b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 negatiivne, üldine </a:t>
            </a:r>
            <a:r>
              <a:rPr lang="et-EE" sz="2800" b="1" i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vs. </a:t>
            </a:r>
            <a:r>
              <a:rPr lang="et-EE" sz="2800" b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üldine)</a:t>
            </a:r>
          </a:p>
        </p:txBody>
      </p:sp>
      <p:pic>
        <p:nvPicPr>
          <p:cNvPr id="4" name="Pilt 3" descr="Pilt, millel on kujutatud tekst, diagramm, järjekord, Diagramm&#10;&#10;Tehisintellekti genereeritud sisu ei pruugi olla õige.">
            <a:extLst>
              <a:ext uri="{FF2B5EF4-FFF2-40B4-BE49-F238E27FC236}">
                <a16:creationId xmlns:a16="http://schemas.microsoft.com/office/drawing/2014/main" id="{5AB4285C-A301-1312-829A-27B090775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26" y="1209261"/>
            <a:ext cx="10756348" cy="537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76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506C7-79FF-7549-9217-1EDD2F3E8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3DD3BC-9D39-CE82-6540-6A6F5C5FF9FF}"/>
              </a:ext>
            </a:extLst>
          </p:cNvPr>
          <p:cNvSpPr txBox="1"/>
          <p:nvPr/>
        </p:nvSpPr>
        <p:spPr>
          <a:xfrm>
            <a:off x="836478" y="566231"/>
            <a:ext cx="104166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3600" b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Vahekokkuvõte</a:t>
            </a:r>
            <a:endParaRPr lang="et-E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18CC85-EA2C-5A68-B9A5-963AC8B209DD}"/>
              </a:ext>
            </a:extLst>
          </p:cNvPr>
          <p:cNvSpPr txBox="1"/>
          <p:nvPr/>
        </p:nvSpPr>
        <p:spPr>
          <a:xfrm>
            <a:off x="836457" y="1458621"/>
            <a:ext cx="10416139" cy="45858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t-EE" sz="1200">
              <a:latin typeface="Arial Nova"/>
              <a:ea typeface="Calibri" panose="020F0502020204030204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t-EE" sz="2800">
                <a:latin typeface="Arial Nova"/>
                <a:ea typeface="Calibri" panose="020F0502020204030204"/>
                <a:cs typeface="Calibri" panose="020F0502020204030204"/>
              </a:rPr>
              <a:t>Eri liiki intensiivsussõnade paarides ei ole intensiivsussõna polaarsus oluline </a:t>
            </a:r>
            <a:endParaRPr lang="et-EE" sz="2800" dirty="0">
              <a:latin typeface="Arial Nova"/>
              <a:ea typeface="Calibri" panose="020F0502020204030204"/>
              <a:cs typeface="Calibri" panose="020F0502020204030204"/>
            </a:endParaRPr>
          </a:p>
          <a:p>
            <a:pPr marL="914400" lvl="1" indent="-457200">
              <a:buFont typeface="Courier New"/>
              <a:buChar char="o"/>
            </a:pPr>
            <a:r>
              <a:rPr lang="et-EE" sz="2800">
                <a:latin typeface="Arial Nova"/>
                <a:ea typeface="+mn-lt"/>
                <a:cs typeface="+mn-lt"/>
              </a:rPr>
              <a:t>Vanemad vastajad pidasid tugevamaks üldiseid intensiivsussõnu, negatiivseid sõnu pidasid tugevamaks pigem mehed jt</a:t>
            </a:r>
          </a:p>
          <a:p>
            <a:pPr marL="457200" indent="-457200">
              <a:buFont typeface="Arial"/>
              <a:buChar char="•"/>
            </a:pPr>
            <a:r>
              <a:rPr lang="et-EE" sz="2800">
                <a:latin typeface="Arial Nova"/>
                <a:ea typeface="Calibri" panose="020F0502020204030204"/>
                <a:cs typeface="Times New Roman"/>
              </a:rPr>
              <a:t>Kahe negatiivse intensiivsussõna vahel peeti tugevamaks pigem sagedamaid sõnu, kahe üldise intensiivsussõna vahel harvemaid</a:t>
            </a:r>
            <a:endParaRPr lang="et-EE" sz="2800">
              <a:latin typeface="Arial Nova"/>
              <a:ea typeface="Calibri" panose="020F0502020204030204"/>
              <a:cs typeface="Calibri" panose="020F0502020204030204"/>
            </a:endParaRPr>
          </a:p>
          <a:p>
            <a:pPr marL="914400" lvl="1" indent="-457200">
              <a:buFont typeface="Courier New"/>
              <a:buChar char="o"/>
            </a:pPr>
            <a:r>
              <a:rPr lang="et-EE" sz="2800">
                <a:latin typeface="Arial Nova"/>
                <a:ea typeface="+mn-lt"/>
                <a:cs typeface="+mn-lt"/>
              </a:rPr>
              <a:t>Mõlema paari puhul kasvab vanusega tõenäosus pidada tugevamaks sagedamaid intensiivsussõnu</a:t>
            </a:r>
            <a:endParaRPr lang="et-EE" sz="2800" dirty="0">
              <a:latin typeface="Arial Nova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8751500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9143C-E8F0-56B7-0E5B-33F521643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>
            <a:extLst>
              <a:ext uri="{FF2B5EF4-FFF2-40B4-BE49-F238E27FC236}">
                <a16:creationId xmlns:a16="http://schemas.microsoft.com/office/drawing/2014/main" id="{19B8A19C-FC4E-CF81-7979-8E68936F1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528" y="3429115"/>
            <a:ext cx="7826632" cy="1271917"/>
          </a:xfrm>
        </p:spPr>
        <p:txBody>
          <a:bodyPr>
            <a:noAutofit/>
          </a:bodyPr>
          <a:lstStyle/>
          <a:p>
            <a:r>
              <a:rPr lang="et-EE" sz="6600" b="1">
                <a:latin typeface="Arial Nova"/>
                <a:cs typeface="Rubik Medium"/>
              </a:rPr>
              <a:t>Keelemudelite katse</a:t>
            </a:r>
            <a:endParaRPr lang="et-EE" sz="6600" b="1"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4037676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DA156-C0E0-3E12-338C-CE8E9F6D3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80E2BB-283E-4409-157F-E4E9C14665FD}"/>
              </a:ext>
            </a:extLst>
          </p:cNvPr>
          <p:cNvSpPr txBox="1"/>
          <p:nvPr/>
        </p:nvSpPr>
        <p:spPr>
          <a:xfrm>
            <a:off x="836478" y="566231"/>
            <a:ext cx="104166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3600" b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Keelemudelite katse</a:t>
            </a:r>
            <a:endParaRPr lang="en-US">
              <a:solidFill>
                <a:schemeClr val="accent6">
                  <a:lumMod val="76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4E0A3C-3666-3375-2E12-FFA72DBD1E9F}"/>
              </a:ext>
            </a:extLst>
          </p:cNvPr>
          <p:cNvSpPr txBox="1"/>
          <p:nvPr/>
        </p:nvSpPr>
        <p:spPr>
          <a:xfrm>
            <a:off x="836457" y="1330640"/>
            <a:ext cx="11103595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t-EE" sz="260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Andsime sama ülesande </a:t>
            </a:r>
            <a:r>
              <a:rPr lang="et-EE" sz="2600">
                <a:latin typeface="Arial Nova"/>
                <a:ea typeface="Calibri" panose="020F0502020204030204"/>
                <a:cs typeface="Calibri" panose="020F0502020204030204"/>
              </a:rPr>
              <a:t>neljale</a:t>
            </a:r>
            <a:r>
              <a:rPr lang="et-EE" sz="2600" dirty="0">
                <a:latin typeface="Arial Nova"/>
                <a:ea typeface="Calibri" panose="020F0502020204030204"/>
                <a:cs typeface="Calibri" panose="020F0502020204030204"/>
              </a:rPr>
              <a:t> </a:t>
            </a:r>
            <a:r>
              <a:rPr lang="et-EE" sz="260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keelemudelile</a:t>
            </a:r>
            <a:endParaRPr lang="en-US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914400" lvl="1" indent="-457200">
              <a:buFont typeface="Courier New"/>
              <a:buChar char="o"/>
            </a:pPr>
            <a:r>
              <a:rPr lang="et-EE" sz="2600">
                <a:latin typeface="Arial Nova"/>
                <a:ea typeface="Calibri"/>
                <a:cs typeface="Calibri"/>
              </a:rPr>
              <a:t>Claude Opus 4.6 (Anthropic)</a:t>
            </a:r>
          </a:p>
          <a:p>
            <a:pPr marL="914400" lvl="1" indent="-457200">
              <a:buFont typeface="Courier New"/>
              <a:buChar char="o"/>
            </a:pPr>
            <a:r>
              <a:rPr lang="et-EE" sz="2600">
                <a:latin typeface="Arial Nova"/>
                <a:ea typeface="Calibri"/>
                <a:cs typeface="Calibri"/>
              </a:rPr>
              <a:t>GPT 5.4 (OpenAI)</a:t>
            </a:r>
          </a:p>
          <a:p>
            <a:pPr marL="914400" lvl="1" indent="-457200">
              <a:buFont typeface="Courier New"/>
              <a:buChar char="o"/>
            </a:pPr>
            <a:r>
              <a:rPr lang="et-EE" sz="2600">
                <a:latin typeface="Arial Nova"/>
                <a:ea typeface="Calibri"/>
                <a:cs typeface="Calibri"/>
              </a:rPr>
              <a:t>Gemini 3.1 Pro-preview (Google)</a:t>
            </a:r>
          </a:p>
          <a:p>
            <a:pPr marL="914400" lvl="1" indent="-457200">
              <a:buFont typeface="Courier New"/>
              <a:buChar char="o"/>
            </a:pPr>
            <a:r>
              <a:rPr lang="et-EE" sz="2600">
                <a:latin typeface="Arial Nova"/>
                <a:ea typeface="Calibri"/>
                <a:cs typeface="Calibri"/>
              </a:rPr>
              <a:t>EstLLM Llama 8B Instruct-1125 (TartuNLP)</a:t>
            </a:r>
          </a:p>
          <a:p>
            <a:pPr marL="914400" lvl="1" indent="-457200">
              <a:buFont typeface="Courier New"/>
              <a:buChar char="o"/>
            </a:pPr>
            <a:endParaRPr lang="et-EE" sz="2600" dirty="0">
              <a:solidFill>
                <a:srgbClr val="FF0000"/>
              </a:solidFill>
              <a:latin typeface="Arial Nova"/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t-EE" sz="2600">
                <a:latin typeface="Arial Nova"/>
                <a:ea typeface="Calibri"/>
                <a:cs typeface="Calibri"/>
              </a:rPr>
              <a:t>Iga mudel tegi katse </a:t>
            </a:r>
          </a:p>
          <a:p>
            <a:pPr marL="914400" lvl="1" indent="-457200">
              <a:buFont typeface="Courier New"/>
              <a:buChar char="o"/>
            </a:pPr>
            <a:r>
              <a:rPr lang="et-EE" sz="2600">
                <a:latin typeface="Arial Nova"/>
                <a:ea typeface="Calibri"/>
                <a:cs typeface="Calibri"/>
              </a:rPr>
              <a:t>2 listiga (varieerus adjektiivi polaarsus), laused samas järjekorras</a:t>
            </a:r>
          </a:p>
          <a:p>
            <a:pPr marL="1371600" lvl="2" indent="-457200">
              <a:buFont typeface="Wingdings"/>
              <a:buChar char="§"/>
            </a:pPr>
            <a:r>
              <a:rPr lang="et-EE" sz="2600">
                <a:latin typeface="Arial Nova"/>
                <a:ea typeface="Calibri"/>
                <a:cs typeface="Calibri"/>
              </a:rPr>
              <a:t>5 korda ühtpidi sõnade järjekorraga (nt </a:t>
            </a:r>
            <a:r>
              <a:rPr lang="et-EE" sz="2600" i="1">
                <a:latin typeface="Arial Nova"/>
                <a:ea typeface="Calibri"/>
                <a:cs typeface="Calibri"/>
              </a:rPr>
              <a:t>täiesti</a:t>
            </a:r>
            <a:r>
              <a:rPr lang="et-EE" sz="2600">
                <a:latin typeface="Arial Nova"/>
                <a:ea typeface="Calibri"/>
                <a:cs typeface="Calibri"/>
              </a:rPr>
              <a:t> või </a:t>
            </a:r>
            <a:r>
              <a:rPr lang="et-EE" sz="2600" i="1">
                <a:latin typeface="Arial Nova"/>
                <a:ea typeface="Calibri"/>
                <a:cs typeface="Calibri"/>
              </a:rPr>
              <a:t>ilgelt</a:t>
            </a:r>
            <a:r>
              <a:rPr lang="et-EE" sz="2600">
                <a:latin typeface="Arial Nova"/>
                <a:ea typeface="Calibri"/>
                <a:cs typeface="Calibri"/>
              </a:rPr>
              <a:t>)</a:t>
            </a:r>
          </a:p>
          <a:p>
            <a:pPr marL="1371600" lvl="2" indent="-457200">
              <a:buFont typeface="Wingdings"/>
              <a:buChar char="§"/>
            </a:pPr>
            <a:r>
              <a:rPr lang="et-EE" sz="2600">
                <a:latin typeface="Arial Nova"/>
                <a:ea typeface="Calibri"/>
                <a:cs typeface="Calibri"/>
              </a:rPr>
              <a:t>5 korda teistpidi sõnade järjekorraga (nt </a:t>
            </a:r>
            <a:r>
              <a:rPr lang="et-EE" sz="2600" i="1">
                <a:latin typeface="Arial Nova"/>
                <a:ea typeface="Calibri"/>
                <a:cs typeface="Calibri"/>
              </a:rPr>
              <a:t>ilgelt</a:t>
            </a:r>
            <a:r>
              <a:rPr lang="et-EE" sz="2600">
                <a:latin typeface="Arial Nova"/>
                <a:ea typeface="Calibri"/>
                <a:cs typeface="Calibri"/>
              </a:rPr>
              <a:t> või </a:t>
            </a:r>
            <a:r>
              <a:rPr lang="et-EE" sz="2600" i="1">
                <a:latin typeface="Arial Nova"/>
                <a:ea typeface="Calibri"/>
                <a:cs typeface="Calibri"/>
              </a:rPr>
              <a:t>täiesti</a:t>
            </a:r>
            <a:r>
              <a:rPr lang="et-EE" sz="2600">
                <a:latin typeface="Arial Nova"/>
                <a:ea typeface="Calibri"/>
                <a:cs typeface="Calibri"/>
              </a:rPr>
              <a:t>)</a:t>
            </a:r>
          </a:p>
          <a:p>
            <a:pPr marL="457200" indent="-457200">
              <a:buFont typeface="Arial"/>
              <a:buChar char="•"/>
            </a:pPr>
            <a:r>
              <a:rPr lang="et-EE" sz="2600">
                <a:latin typeface="Arial Nova"/>
                <a:ea typeface="Calibri"/>
                <a:cs typeface="Calibri"/>
              </a:rPr>
              <a:t>Kokku tegi iga mudel katset 20 korda</a:t>
            </a:r>
          </a:p>
          <a:p>
            <a:pPr marL="457200" indent="-457200">
              <a:buFont typeface="Arial"/>
              <a:buChar char="•"/>
            </a:pPr>
            <a:r>
              <a:rPr lang="et-EE" sz="2600">
                <a:latin typeface="Arial Nova"/>
                <a:ea typeface="Calibri"/>
                <a:cs typeface="Calibri"/>
              </a:rPr>
              <a:t>Mudelite temperatuur seatud 0 peale</a:t>
            </a:r>
          </a:p>
        </p:txBody>
      </p:sp>
    </p:spTree>
    <p:extLst>
      <p:ext uri="{BB962C8B-B14F-4D97-AF65-F5344CB8AC3E}">
        <p14:creationId xmlns:p14="http://schemas.microsoft.com/office/powerpoint/2010/main" val="3874783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53A129-D9EE-D8D7-168E-39076817E787}"/>
              </a:ext>
            </a:extLst>
          </p:cNvPr>
          <p:cNvSpPr txBox="1"/>
          <p:nvPr/>
        </p:nvSpPr>
        <p:spPr>
          <a:xfrm>
            <a:off x="836478" y="566231"/>
            <a:ext cx="765699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t-EE" sz="3600" b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Intensiivsussõnad</a:t>
            </a:r>
            <a:endParaRPr lang="et-EE" sz="3600" b="1">
              <a:solidFill>
                <a:schemeClr val="accent6">
                  <a:lumMod val="76000"/>
                </a:schemeClr>
              </a:solidFill>
              <a:latin typeface="Arial Nov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A09183-7EAC-D6EF-0A60-E7665D52B78D}"/>
              </a:ext>
            </a:extLst>
          </p:cNvPr>
          <p:cNvSpPr txBox="1"/>
          <p:nvPr/>
        </p:nvSpPr>
        <p:spPr>
          <a:xfrm>
            <a:off x="836457" y="1385068"/>
            <a:ext cx="10179302" cy="46166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t-EE" sz="2800">
                <a:latin typeface="Arial Nova"/>
              </a:rPr>
              <a:t>Vahendid, millega muudetakse laiendatava sõna (adjektiivi) kvaliteedi või määra astet </a:t>
            </a:r>
            <a:r>
              <a:rPr lang="et-EE" sz="2400">
                <a:solidFill>
                  <a:srgbClr val="595959"/>
                </a:solidFill>
                <a:latin typeface="Arial Nova"/>
              </a:rPr>
              <a:t>(Bolinger 1972; Quirk jt 1985)</a:t>
            </a:r>
            <a:endParaRPr lang="et-EE" sz="240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914400" lvl="1" indent="-457200">
              <a:buFont typeface="Courier New"/>
              <a:buChar char="o"/>
            </a:pPr>
            <a:r>
              <a:rPr lang="et-EE" sz="2800" i="1">
                <a:latin typeface="Arial Nova"/>
                <a:cs typeface="Courier New"/>
              </a:rPr>
              <a:t>ilus</a:t>
            </a:r>
            <a:r>
              <a:rPr lang="et-EE" sz="2800">
                <a:latin typeface="Arial Nova"/>
              </a:rPr>
              <a:t> vs. </a:t>
            </a:r>
            <a:r>
              <a:rPr lang="et-EE" sz="2800" i="1">
                <a:latin typeface="Arial Nova"/>
              </a:rPr>
              <a:t>väga ilus</a:t>
            </a:r>
            <a:r>
              <a:rPr lang="et-EE" sz="2800">
                <a:latin typeface="Arial Nova"/>
              </a:rPr>
              <a:t>, </a:t>
            </a:r>
            <a:r>
              <a:rPr lang="et-EE" sz="2800" i="1">
                <a:latin typeface="Arial Nova"/>
              </a:rPr>
              <a:t>tore </a:t>
            </a:r>
            <a:r>
              <a:rPr lang="et-EE" sz="2800">
                <a:latin typeface="Arial Nova"/>
              </a:rPr>
              <a:t>vs. </a:t>
            </a:r>
            <a:r>
              <a:rPr lang="et-EE" sz="2800" i="1">
                <a:latin typeface="Arial Nova"/>
              </a:rPr>
              <a:t>üsna tore</a:t>
            </a:r>
            <a:endParaRPr lang="et-EE" sz="280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t-EE" sz="2800">
                <a:latin typeface="Arial Nova"/>
              </a:rPr>
              <a:t>Jagunevad funktsiooni järgi </a:t>
            </a:r>
            <a:r>
              <a:rPr lang="et-EE" sz="2800">
                <a:solidFill>
                  <a:srgbClr val="000000"/>
                </a:solidFill>
                <a:latin typeface="Arial Nova"/>
              </a:rPr>
              <a:t>üldiselt suurendavateks ja vähendavateks </a:t>
            </a:r>
            <a:r>
              <a:rPr lang="et-EE" sz="2400">
                <a:solidFill>
                  <a:srgbClr val="595959"/>
                </a:solidFill>
                <a:latin typeface="Arial Nova"/>
              </a:rPr>
              <a:t>(Quirk jt 1985) </a:t>
            </a:r>
            <a:endParaRPr lang="et-EE" sz="2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914400" lvl="1" indent="-457200">
              <a:buFont typeface="Courier New"/>
              <a:buChar char="o"/>
            </a:pPr>
            <a:r>
              <a:rPr lang="et-EE" sz="2800">
                <a:solidFill>
                  <a:srgbClr val="000000"/>
                </a:solidFill>
                <a:latin typeface="Arial Nova"/>
              </a:rPr>
              <a:t>suurendavad</a:t>
            </a:r>
            <a:r>
              <a:rPr lang="et-EE" sz="2800">
                <a:latin typeface="Arial Nova"/>
              </a:rPr>
              <a:t> (nt </a:t>
            </a:r>
            <a:r>
              <a:rPr lang="et-EE" sz="2800" i="1">
                <a:latin typeface="Arial Nova"/>
              </a:rPr>
              <a:t>nii, täiega, õudselt, ilgelt</a:t>
            </a:r>
            <a:r>
              <a:rPr lang="et-EE" sz="2800">
                <a:latin typeface="Arial Nova"/>
              </a:rPr>
              <a:t>) </a:t>
            </a:r>
            <a:r>
              <a:rPr lang="et-EE" sz="2400">
                <a:solidFill>
                  <a:srgbClr val="595959"/>
                </a:solidFill>
                <a:latin typeface="Arial Nova"/>
              </a:rPr>
              <a:t>(Erelt 2017) </a:t>
            </a:r>
            <a:endParaRPr lang="et-EE" sz="2400">
              <a:latin typeface="Calibri"/>
              <a:ea typeface="Calibri"/>
              <a:cs typeface="Calibri"/>
            </a:endParaRPr>
          </a:p>
          <a:p>
            <a:pPr marL="914400" lvl="1" indent="-457200">
              <a:buFont typeface="Courier New"/>
              <a:buChar char="o"/>
            </a:pPr>
            <a:r>
              <a:rPr lang="et-EE" sz="2800">
                <a:latin typeface="Arial Nova"/>
              </a:rPr>
              <a:t>täielikkust väljendavad </a:t>
            </a:r>
            <a:r>
              <a:rPr lang="et-EE" sz="2800">
                <a:solidFill>
                  <a:srgbClr val="000000"/>
                </a:solidFill>
                <a:latin typeface="Arial Nova"/>
              </a:rPr>
              <a:t>(nt </a:t>
            </a:r>
            <a:r>
              <a:rPr lang="et-EE" sz="2800" i="1">
                <a:solidFill>
                  <a:srgbClr val="000000"/>
                </a:solidFill>
                <a:latin typeface="Arial Nova"/>
              </a:rPr>
              <a:t>täiesti</a:t>
            </a:r>
            <a:r>
              <a:rPr lang="et-EE" sz="2800">
                <a:solidFill>
                  <a:srgbClr val="000000"/>
                </a:solidFill>
                <a:latin typeface="Arial Nova"/>
              </a:rPr>
              <a:t>, </a:t>
            </a:r>
            <a:r>
              <a:rPr lang="et-EE" sz="2800" i="1">
                <a:solidFill>
                  <a:srgbClr val="000000"/>
                </a:solidFill>
                <a:latin typeface="Arial Nova"/>
              </a:rPr>
              <a:t>absoluutselt</a:t>
            </a:r>
            <a:r>
              <a:rPr lang="et-EE" sz="2800">
                <a:solidFill>
                  <a:srgbClr val="000000"/>
                </a:solidFill>
                <a:latin typeface="Arial Nova"/>
              </a:rPr>
              <a:t>) </a:t>
            </a:r>
            <a:r>
              <a:rPr lang="et-EE" sz="2400">
                <a:solidFill>
                  <a:srgbClr val="595959"/>
                </a:solidFill>
                <a:latin typeface="Arial Nova"/>
              </a:rPr>
              <a:t>(Erelt 2017) </a:t>
            </a:r>
            <a:endParaRPr lang="et-EE" sz="2400"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t-EE" sz="2800">
                <a:latin typeface="Arial Nova"/>
              </a:rPr>
              <a:t>Kujunevad deleksikaliseerumise kaudu</a:t>
            </a:r>
            <a:r>
              <a:rPr lang="et-EE" sz="2400">
                <a:solidFill>
                  <a:srgbClr val="595959"/>
                </a:solidFill>
                <a:latin typeface="Arial Nova"/>
              </a:rPr>
              <a:t> (Partington 1993)</a:t>
            </a:r>
            <a:endParaRPr lang="et-EE" sz="2400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  <a:p>
            <a:pPr marL="914400" lvl="1" indent="-457200">
              <a:buFont typeface="Courier New"/>
              <a:buChar char="o"/>
            </a:pPr>
            <a:r>
              <a:rPr lang="et-EE" sz="2800" i="1">
                <a:solidFill>
                  <a:srgbClr val="000000"/>
                </a:solidFill>
                <a:latin typeface="Arial Nova"/>
              </a:rPr>
              <a:t>See</a:t>
            </a:r>
            <a:r>
              <a:rPr lang="et-EE" sz="2800" i="1">
                <a:latin typeface="Arial Nova"/>
              </a:rPr>
              <a:t> kleit on </a:t>
            </a:r>
            <a:r>
              <a:rPr lang="et-EE" sz="2800" b="1" i="1">
                <a:latin typeface="Arial Nova"/>
              </a:rPr>
              <a:t>hästi</a:t>
            </a:r>
            <a:r>
              <a:rPr lang="et-EE" sz="2800" i="1">
                <a:latin typeface="Arial Nova"/>
              </a:rPr>
              <a:t> kena</a:t>
            </a:r>
            <a:endParaRPr lang="et-EE" sz="2800">
              <a:ea typeface="Calibri"/>
              <a:cs typeface="Calibri"/>
            </a:endParaRPr>
          </a:p>
          <a:p>
            <a:pPr algn="l"/>
            <a:endParaRPr lang="et-EE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5813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C0673-6E0F-4A83-C42C-3D479C224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21DF78-AECB-16B6-3F3E-C8F24FE4C120}"/>
              </a:ext>
            </a:extLst>
          </p:cNvPr>
          <p:cNvSpPr txBox="1"/>
          <p:nvPr/>
        </p:nvSpPr>
        <p:spPr>
          <a:xfrm>
            <a:off x="836478" y="566231"/>
            <a:ext cx="104166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3600" b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Keelemudelite katse 2</a:t>
            </a:r>
            <a:endParaRPr lang="en-US">
              <a:solidFill>
                <a:schemeClr val="accent6">
                  <a:lumMod val="76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2B171C-389F-9BA3-3D4B-BC35AC455BD7}"/>
              </a:ext>
            </a:extLst>
          </p:cNvPr>
          <p:cNvSpPr txBox="1"/>
          <p:nvPr/>
        </p:nvSpPr>
        <p:spPr>
          <a:xfrm>
            <a:off x="836457" y="1330640"/>
            <a:ext cx="11353215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t-EE" sz="260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Andsime sama ülesande </a:t>
            </a:r>
            <a:r>
              <a:rPr lang="et-EE" sz="2600">
                <a:latin typeface="Arial Nova"/>
                <a:ea typeface="Calibri" panose="020F0502020204030204"/>
                <a:cs typeface="Calibri" panose="020F0502020204030204"/>
              </a:rPr>
              <a:t>neljale</a:t>
            </a:r>
            <a:r>
              <a:rPr lang="et-EE" sz="2600" dirty="0">
                <a:latin typeface="Arial Nova"/>
                <a:ea typeface="Calibri" panose="020F0502020204030204"/>
                <a:cs typeface="Calibri" panose="020F0502020204030204"/>
              </a:rPr>
              <a:t> </a:t>
            </a:r>
            <a:r>
              <a:rPr lang="et-EE" sz="260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keelemudelile</a:t>
            </a:r>
            <a:endParaRPr lang="en-US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914400" lvl="1" indent="-457200">
              <a:buFont typeface="Courier New"/>
              <a:buChar char="o"/>
            </a:pPr>
            <a:r>
              <a:rPr lang="et-EE" sz="2600">
                <a:latin typeface="Arial Nova"/>
                <a:ea typeface="Calibri"/>
                <a:cs typeface="Calibri"/>
              </a:rPr>
              <a:t>Claude Opus 4.6 (Anthropic)</a:t>
            </a:r>
          </a:p>
          <a:p>
            <a:pPr marL="914400" lvl="1" indent="-457200">
              <a:buFont typeface="Courier New"/>
              <a:buChar char="o"/>
            </a:pPr>
            <a:r>
              <a:rPr lang="et-EE" sz="2600">
                <a:latin typeface="Arial Nova"/>
                <a:ea typeface="Calibri"/>
                <a:cs typeface="Calibri"/>
              </a:rPr>
              <a:t>GPT 5.4 (OpenAI)</a:t>
            </a:r>
          </a:p>
          <a:p>
            <a:pPr marL="914400" lvl="1" indent="-457200">
              <a:buFont typeface="Courier New"/>
              <a:buChar char="o"/>
            </a:pPr>
            <a:r>
              <a:rPr lang="et-EE" sz="2600">
                <a:latin typeface="Arial Nova"/>
                <a:ea typeface="Calibri"/>
                <a:cs typeface="Calibri"/>
              </a:rPr>
              <a:t>Gemini 3.1 Pro-preview (Google)</a:t>
            </a:r>
          </a:p>
          <a:p>
            <a:pPr marL="914400" lvl="1" indent="-457200">
              <a:buFont typeface="Courier New"/>
              <a:buChar char="o"/>
            </a:pPr>
            <a:r>
              <a:rPr lang="et-EE" sz="2600">
                <a:latin typeface="Arial Nova"/>
                <a:ea typeface="Calibri"/>
                <a:cs typeface="Calibri"/>
              </a:rPr>
              <a:t>EstLLM Llama 8B Instruct-1125 (TartuNLP)</a:t>
            </a:r>
          </a:p>
          <a:p>
            <a:pPr marL="914400" lvl="1" indent="-457200">
              <a:buFont typeface="Courier New"/>
              <a:buChar char="o"/>
            </a:pPr>
            <a:endParaRPr lang="et-EE" sz="2600" dirty="0">
              <a:solidFill>
                <a:srgbClr val="FF0000"/>
              </a:solidFill>
              <a:latin typeface="Arial Nova"/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t-EE" sz="2600">
                <a:latin typeface="Arial Nova"/>
                <a:ea typeface="Calibri"/>
                <a:cs typeface="Calibri"/>
              </a:rPr>
              <a:t>Iga mudel tegi katse </a:t>
            </a:r>
          </a:p>
          <a:p>
            <a:pPr marL="914400" lvl="1" indent="-457200">
              <a:buFont typeface="Courier New"/>
              <a:buChar char="o"/>
            </a:pPr>
            <a:r>
              <a:rPr lang="et-EE" sz="2600">
                <a:latin typeface="Arial Nova"/>
                <a:ea typeface="Calibri"/>
                <a:cs typeface="Calibri"/>
              </a:rPr>
              <a:t>2 listiga (varieerus adjektiivi polaarsus), laused </a:t>
            </a:r>
            <a:r>
              <a:rPr lang="et-EE" sz="2600" b="1">
                <a:latin typeface="Arial Nova"/>
                <a:ea typeface="Calibri"/>
                <a:cs typeface="Calibri"/>
              </a:rPr>
              <a:t>juhuslikus</a:t>
            </a:r>
            <a:r>
              <a:rPr lang="et-EE" sz="2600" dirty="0">
                <a:latin typeface="Arial Nova"/>
                <a:ea typeface="Calibri"/>
                <a:cs typeface="Calibri"/>
              </a:rPr>
              <a:t> </a:t>
            </a:r>
            <a:r>
              <a:rPr lang="et-EE" sz="2600">
                <a:latin typeface="Arial Nova"/>
                <a:ea typeface="Calibri"/>
                <a:cs typeface="Calibri"/>
              </a:rPr>
              <a:t>järjekorras</a:t>
            </a:r>
          </a:p>
          <a:p>
            <a:pPr marL="1371600" lvl="2" indent="-457200">
              <a:buFont typeface="Wingdings"/>
              <a:buChar char="§"/>
            </a:pPr>
            <a:r>
              <a:rPr lang="et-EE" sz="2600" b="1">
                <a:latin typeface="Arial Nova"/>
                <a:ea typeface="Calibri"/>
                <a:cs typeface="Calibri"/>
              </a:rPr>
              <a:t>10</a:t>
            </a:r>
            <a:r>
              <a:rPr lang="et-EE" sz="2600">
                <a:latin typeface="Arial Nova"/>
                <a:ea typeface="Calibri"/>
                <a:cs typeface="Calibri"/>
              </a:rPr>
              <a:t> korda ühtpidi sõnade järjekorraga (nt </a:t>
            </a:r>
            <a:r>
              <a:rPr lang="et-EE" sz="2600" i="1">
                <a:latin typeface="Arial Nova"/>
                <a:ea typeface="Calibri"/>
                <a:cs typeface="Calibri"/>
              </a:rPr>
              <a:t>täiesti</a:t>
            </a:r>
            <a:r>
              <a:rPr lang="et-EE" sz="2600">
                <a:latin typeface="Arial Nova"/>
                <a:ea typeface="Calibri"/>
                <a:cs typeface="Calibri"/>
              </a:rPr>
              <a:t> või </a:t>
            </a:r>
            <a:r>
              <a:rPr lang="et-EE" sz="2600" i="1">
                <a:latin typeface="Arial Nova"/>
                <a:ea typeface="Calibri"/>
                <a:cs typeface="Calibri"/>
              </a:rPr>
              <a:t>ilgelt</a:t>
            </a:r>
            <a:r>
              <a:rPr lang="et-EE" sz="2600">
                <a:latin typeface="Arial Nova"/>
                <a:ea typeface="Calibri"/>
                <a:cs typeface="Calibri"/>
              </a:rPr>
              <a:t>)</a:t>
            </a:r>
          </a:p>
          <a:p>
            <a:pPr marL="1371600" lvl="2" indent="-457200">
              <a:buFont typeface="Wingdings"/>
              <a:buChar char="§"/>
            </a:pPr>
            <a:r>
              <a:rPr lang="et-EE" sz="2600" b="1">
                <a:latin typeface="Arial Nova"/>
                <a:ea typeface="Calibri"/>
                <a:cs typeface="Calibri"/>
              </a:rPr>
              <a:t>10</a:t>
            </a:r>
            <a:r>
              <a:rPr lang="et-EE" sz="2600">
                <a:latin typeface="Arial Nova"/>
                <a:ea typeface="Calibri"/>
                <a:cs typeface="Calibri"/>
              </a:rPr>
              <a:t> korda teistpidi sõnade järjekorraga (nt </a:t>
            </a:r>
            <a:r>
              <a:rPr lang="et-EE" sz="2600" i="1">
                <a:latin typeface="Arial Nova"/>
                <a:ea typeface="Calibri"/>
                <a:cs typeface="Calibri"/>
              </a:rPr>
              <a:t>ilgelt</a:t>
            </a:r>
            <a:r>
              <a:rPr lang="et-EE" sz="2600">
                <a:latin typeface="Arial Nova"/>
                <a:ea typeface="Calibri"/>
                <a:cs typeface="Calibri"/>
              </a:rPr>
              <a:t> või </a:t>
            </a:r>
            <a:r>
              <a:rPr lang="et-EE" sz="2600" i="1">
                <a:latin typeface="Arial Nova"/>
                <a:ea typeface="Calibri"/>
                <a:cs typeface="Calibri"/>
              </a:rPr>
              <a:t>täiesti</a:t>
            </a:r>
            <a:r>
              <a:rPr lang="et-EE" sz="2600">
                <a:latin typeface="Arial Nova"/>
                <a:ea typeface="Calibri"/>
                <a:cs typeface="Calibri"/>
              </a:rPr>
              <a:t>)</a:t>
            </a:r>
          </a:p>
          <a:p>
            <a:pPr marL="457200" indent="-457200">
              <a:buFont typeface="Arial"/>
              <a:buChar char="•"/>
            </a:pPr>
            <a:r>
              <a:rPr lang="et-EE" sz="2600">
                <a:latin typeface="Arial Nova"/>
                <a:ea typeface="Calibri"/>
                <a:cs typeface="Calibri"/>
              </a:rPr>
              <a:t>Kokku tegi iga mudel katset </a:t>
            </a:r>
            <a:r>
              <a:rPr lang="et-EE" sz="2600" b="1">
                <a:latin typeface="Arial Nova"/>
                <a:ea typeface="Calibri"/>
                <a:cs typeface="Calibri"/>
              </a:rPr>
              <a:t>40</a:t>
            </a:r>
            <a:r>
              <a:rPr lang="et-EE" sz="2600">
                <a:latin typeface="Arial Nova"/>
                <a:ea typeface="Calibri"/>
                <a:cs typeface="Calibri"/>
              </a:rPr>
              <a:t> korda</a:t>
            </a:r>
          </a:p>
          <a:p>
            <a:pPr marL="457200" indent="-457200">
              <a:buFont typeface="Arial"/>
              <a:buChar char="•"/>
            </a:pPr>
            <a:r>
              <a:rPr lang="et-EE" sz="2600">
                <a:latin typeface="Arial Nova"/>
                <a:ea typeface="Calibri"/>
                <a:cs typeface="Calibri"/>
              </a:rPr>
              <a:t>Mudelite temperatuur seatud </a:t>
            </a:r>
            <a:r>
              <a:rPr lang="et-EE" sz="2600" b="1">
                <a:latin typeface="Arial Nova"/>
                <a:ea typeface="Calibri"/>
                <a:cs typeface="Calibri"/>
              </a:rPr>
              <a:t>0,2</a:t>
            </a:r>
            <a:r>
              <a:rPr lang="et-EE" sz="2600">
                <a:latin typeface="Arial Nova"/>
                <a:ea typeface="Calibri"/>
                <a:cs typeface="Calibri"/>
              </a:rPr>
              <a:t> peale</a:t>
            </a:r>
          </a:p>
        </p:txBody>
      </p:sp>
    </p:spTree>
    <p:extLst>
      <p:ext uri="{BB962C8B-B14F-4D97-AF65-F5344CB8AC3E}">
        <p14:creationId xmlns:p14="http://schemas.microsoft.com/office/powerpoint/2010/main" val="1461558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401C8-773C-BE21-45B1-6363AB235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ED85BC-42A4-9CF5-2AFA-B1747A24DC55}"/>
              </a:ext>
            </a:extLst>
          </p:cNvPr>
          <p:cNvSpPr txBox="1"/>
          <p:nvPr/>
        </p:nvSpPr>
        <p:spPr>
          <a:xfrm>
            <a:off x="836478" y="566231"/>
            <a:ext cx="104166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3600" b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Viip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778AF6-EE58-E365-1FA0-DD58853F4910}"/>
              </a:ext>
            </a:extLst>
          </p:cNvPr>
          <p:cNvSpPr txBox="1"/>
          <p:nvPr/>
        </p:nvSpPr>
        <p:spPr>
          <a:xfrm>
            <a:off x="836457" y="1330640"/>
            <a:ext cx="10416139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2400" i="1">
                <a:latin typeface="Arial Nova"/>
                <a:ea typeface="Calibri"/>
                <a:cs typeface="Calibri"/>
              </a:rPr>
              <a:t>Osaled katseisikuna lingvistilises sunnitud valiku katses.</a:t>
            </a:r>
          </a:p>
          <a:p>
            <a:r>
              <a:rPr lang="et-EE" sz="2400" b="1" i="1">
                <a:latin typeface="Arial Nova"/>
                <a:ea typeface="Calibri"/>
                <a:cs typeface="Calibri"/>
              </a:rPr>
              <a:t>Sulle näidatakse hinnangulisi lauseid, mida võid kohata igapäevases suhtluses.</a:t>
            </a:r>
          </a:p>
          <a:p>
            <a:r>
              <a:rPr lang="et-EE" sz="2400" b="1" i="1">
                <a:latin typeface="Arial Nova"/>
                <a:ea typeface="Calibri"/>
                <a:cs typeface="Calibri"/>
              </a:rPr>
              <a:t>Igas lauses on lünk ("_____"). Sinu ülesanne on valida lünka sõna, mis muudab selles lauses esitatud hinnangu võimalikult tugevaks.</a:t>
            </a:r>
          </a:p>
          <a:p>
            <a:r>
              <a:rPr lang="et-EE" sz="2400" i="1">
                <a:latin typeface="Arial Nova"/>
                <a:ea typeface="Calibri"/>
                <a:cs typeface="Calibri"/>
              </a:rPr>
              <a:t>Lause on esitatud väljal "lause",</a:t>
            </a:r>
          </a:p>
          <a:p>
            <a:r>
              <a:rPr lang="et-EE" sz="2400" i="1">
                <a:latin typeface="Arial Nova"/>
                <a:ea typeface="Calibri"/>
                <a:cs typeface="Calibri"/>
              </a:rPr>
              <a:t>lünka sobivad sõnad on esitatud väljadel "sõna1" ja "sõna2".</a:t>
            </a:r>
          </a:p>
          <a:p>
            <a:r>
              <a:rPr lang="et-EE" sz="2400" i="1">
                <a:latin typeface="Arial Nova"/>
                <a:ea typeface="Calibri"/>
                <a:cs typeface="Calibri"/>
              </a:rPr>
              <a:t>Vali alati täpselt üks sõna.</a:t>
            </a:r>
          </a:p>
          <a:p>
            <a:r>
              <a:rPr lang="et-EE" sz="2400" i="1">
                <a:latin typeface="Arial Nova"/>
                <a:ea typeface="Calibri"/>
                <a:cs typeface="Calibri"/>
              </a:rPr>
              <a:t>Tagasta täpselt 24 rida, üks iga sisendrea kohta, samas järjekorras.</a:t>
            </a:r>
          </a:p>
          <a:p>
            <a:r>
              <a:rPr lang="et-EE" sz="2400" i="1">
                <a:latin typeface="Arial Nova"/>
                <a:ea typeface="Calibri"/>
                <a:cs typeface="Calibri"/>
              </a:rPr>
              <a:t>Põhjenda lühidalt oma valikut (kuni 15 sõna). Ära kasuta põhjenduses metakeelset arutlust ega näiteid; ära kasuta sõna "tugev"; ära kasuta jutumärke, ära tsiteeri lauset; tee valik oma treeningandmete põhjal.</a:t>
            </a:r>
          </a:p>
          <a:p>
            <a:r>
              <a:rPr lang="et-EE" sz="2400" i="1">
                <a:latin typeface="Arial Nova"/>
                <a:ea typeface="Calibri"/>
                <a:cs typeface="Calibri"/>
              </a:rPr>
              <a:t>Vastus esita rangelt etteantud JSON-skeemi järgi (rows[]).</a:t>
            </a:r>
          </a:p>
        </p:txBody>
      </p:sp>
    </p:spTree>
    <p:extLst>
      <p:ext uri="{BB962C8B-B14F-4D97-AF65-F5344CB8AC3E}">
        <p14:creationId xmlns:p14="http://schemas.microsoft.com/office/powerpoint/2010/main" val="1070165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C7D71-8DCB-8F26-549A-33B86B101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06DCAA-3A17-66ED-8907-5C3D6F08DF94}"/>
              </a:ext>
            </a:extLst>
          </p:cNvPr>
          <p:cNvSpPr txBox="1"/>
          <p:nvPr/>
        </p:nvSpPr>
        <p:spPr>
          <a:xfrm>
            <a:off x="836478" y="566231"/>
            <a:ext cx="104166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3600" b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Tulemusi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F8EC72-0E2F-89CB-3AA9-4102219491DA}"/>
              </a:ext>
            </a:extLst>
          </p:cNvPr>
          <p:cNvSpPr txBox="1"/>
          <p:nvPr/>
        </p:nvSpPr>
        <p:spPr>
          <a:xfrm>
            <a:off x="836457" y="1219805"/>
            <a:ext cx="11131956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2000" dirty="0">
                <a:latin typeface="Arial Nova"/>
                <a:ea typeface="Calibri"/>
                <a:cs typeface="Calibri"/>
              </a:rPr>
              <a:t>Mudelitel selgem </a:t>
            </a:r>
            <a:r>
              <a:rPr lang="et-EE" sz="2000" b="1">
                <a:latin typeface="Arial Nova"/>
                <a:ea typeface="Calibri"/>
                <a:cs typeface="Calibri"/>
              </a:rPr>
              <a:t>negatiivsuskalduvus:</a:t>
            </a:r>
            <a:r>
              <a:rPr lang="et-EE" sz="2000" dirty="0">
                <a:latin typeface="Arial Nova"/>
                <a:ea typeface="Calibri"/>
                <a:cs typeface="Calibri"/>
              </a:rPr>
              <a:t> </a:t>
            </a:r>
            <a:endParaRPr lang="en-US" sz="2000" dirty="0">
              <a:latin typeface="Arial Nova"/>
              <a:ea typeface="Calibri"/>
              <a:cs typeface="Calibri"/>
            </a:endParaRPr>
          </a:p>
          <a:p>
            <a:r>
              <a:rPr lang="et-EE" sz="2000">
                <a:latin typeface="Arial Nova"/>
                <a:ea typeface="Calibri"/>
                <a:cs typeface="Calibri"/>
              </a:rPr>
              <a:t>eri liiki intensiivsussõnade paaride puhul (</a:t>
            </a:r>
            <a:r>
              <a:rPr lang="et-EE" sz="2000" dirty="0">
                <a:solidFill>
                  <a:srgbClr val="FF0000"/>
                </a:solidFill>
                <a:latin typeface="Arial Nova"/>
                <a:ea typeface="Calibri"/>
                <a:cs typeface="Calibri"/>
              </a:rPr>
              <a:t>NI </a:t>
            </a:r>
            <a:r>
              <a:rPr lang="et-EE" sz="2000" i="1" dirty="0">
                <a:latin typeface="Arial Nova"/>
                <a:ea typeface="Calibri"/>
                <a:cs typeface="Calibri"/>
              </a:rPr>
              <a:t>vs.</a:t>
            </a:r>
            <a:r>
              <a:rPr lang="et-EE" sz="2000" dirty="0">
                <a:latin typeface="Arial Nova"/>
                <a:ea typeface="Calibri"/>
                <a:cs typeface="Calibri"/>
              </a:rPr>
              <a:t> </a:t>
            </a:r>
            <a:r>
              <a:rPr lang="et-EE" sz="2000" dirty="0">
                <a:solidFill>
                  <a:srgbClr val="0070C0"/>
                </a:solidFill>
                <a:latin typeface="Arial Nova"/>
                <a:ea typeface="Calibri"/>
                <a:cs typeface="Calibri"/>
              </a:rPr>
              <a:t>ÜI</a:t>
            </a:r>
            <a:r>
              <a:rPr lang="et-EE" sz="2000" dirty="0">
                <a:latin typeface="Arial Nova"/>
                <a:ea typeface="Calibri"/>
                <a:cs typeface="Calibri"/>
              </a:rPr>
              <a:t>) valis negatiivse intensiivsussõna</a:t>
            </a:r>
          </a:p>
          <a:p>
            <a:r>
              <a:rPr lang="et-EE" sz="2000" b="1">
                <a:latin typeface="Arial Nova"/>
                <a:ea typeface="Calibri"/>
                <a:cs typeface="Calibri"/>
              </a:rPr>
              <a:t>Claude Opus 4.6</a:t>
            </a:r>
            <a:r>
              <a:rPr lang="et-EE" sz="2000">
                <a:latin typeface="Arial Nova"/>
                <a:ea typeface="Calibri"/>
                <a:cs typeface="Calibri"/>
              </a:rPr>
              <a:t>:     </a:t>
            </a:r>
            <a:r>
              <a:rPr lang="et-EE" sz="2000">
                <a:solidFill>
                  <a:srgbClr val="FF0000"/>
                </a:solidFill>
                <a:latin typeface="Arial Nova"/>
                <a:ea typeface="Calibri"/>
                <a:cs typeface="Calibri"/>
              </a:rPr>
              <a:t>79,8%</a:t>
            </a:r>
            <a:r>
              <a:rPr lang="et-EE" sz="2000">
                <a:latin typeface="Arial Nova"/>
                <a:ea typeface="Calibri"/>
                <a:cs typeface="Calibri"/>
              </a:rPr>
              <a:t> (77,5%)</a:t>
            </a:r>
            <a:endParaRPr lang="et-EE" sz="2000" dirty="0">
              <a:latin typeface="Arial Nova"/>
              <a:ea typeface="Calibri"/>
              <a:cs typeface="Calibri"/>
            </a:endParaRPr>
          </a:p>
          <a:p>
            <a:r>
              <a:rPr lang="et-EE" sz="2000" b="1">
                <a:latin typeface="Arial Nova"/>
                <a:ea typeface="Calibri"/>
                <a:cs typeface="Calibri"/>
              </a:rPr>
              <a:t>GPT 5.4</a:t>
            </a:r>
            <a:r>
              <a:rPr lang="et-EE" sz="2000">
                <a:latin typeface="Arial Nova"/>
                <a:ea typeface="Calibri"/>
                <a:cs typeface="Calibri"/>
              </a:rPr>
              <a:t>:                   </a:t>
            </a:r>
            <a:r>
              <a:rPr lang="et-EE" sz="2000" dirty="0">
                <a:solidFill>
                  <a:srgbClr val="000000"/>
                </a:solidFill>
                <a:latin typeface="Arial Nova"/>
                <a:ea typeface="Calibri"/>
                <a:cs typeface="Calibri"/>
              </a:rPr>
              <a:t> </a:t>
            </a:r>
            <a:r>
              <a:rPr lang="et-EE" sz="2000">
                <a:solidFill>
                  <a:srgbClr val="FF0000"/>
                </a:solidFill>
                <a:latin typeface="Arial Nova"/>
                <a:ea typeface="Calibri"/>
                <a:cs typeface="Calibri"/>
              </a:rPr>
              <a:t>75,0%</a:t>
            </a:r>
            <a:r>
              <a:rPr lang="et-EE" sz="2000">
                <a:latin typeface="Arial Nova"/>
                <a:ea typeface="Calibri"/>
                <a:cs typeface="Calibri"/>
              </a:rPr>
              <a:t> (70,8%)</a:t>
            </a:r>
            <a:endParaRPr lang="et-EE" sz="2000" dirty="0">
              <a:latin typeface="Arial Nova"/>
              <a:ea typeface="Calibri"/>
              <a:cs typeface="Calibri"/>
            </a:endParaRPr>
          </a:p>
          <a:p>
            <a:r>
              <a:rPr lang="et-EE" sz="2000" b="1">
                <a:latin typeface="Arial Nova"/>
                <a:ea typeface="Calibri"/>
                <a:cs typeface="Calibri"/>
              </a:rPr>
              <a:t>Gemini 3.1</a:t>
            </a:r>
            <a:r>
              <a:rPr lang="et-EE" sz="2000">
                <a:latin typeface="Arial Nova"/>
                <a:ea typeface="Calibri"/>
                <a:cs typeface="Calibri"/>
              </a:rPr>
              <a:t>:               </a:t>
            </a:r>
            <a:r>
              <a:rPr lang="et-EE" sz="2000">
                <a:solidFill>
                  <a:srgbClr val="FF0000"/>
                </a:solidFill>
                <a:latin typeface="Arial Nova"/>
                <a:ea typeface="Calibri"/>
                <a:cs typeface="Calibri"/>
              </a:rPr>
              <a:t>63,5%</a:t>
            </a:r>
            <a:r>
              <a:rPr lang="et-EE" sz="2000">
                <a:latin typeface="Arial Nova"/>
                <a:ea typeface="Calibri"/>
                <a:cs typeface="Calibri"/>
              </a:rPr>
              <a:t> (61,7%)</a:t>
            </a:r>
            <a:endParaRPr lang="et-EE" sz="2000" dirty="0">
              <a:latin typeface="Arial Nova"/>
              <a:ea typeface="Calibri"/>
              <a:cs typeface="Calibri"/>
            </a:endParaRPr>
          </a:p>
          <a:p>
            <a:r>
              <a:rPr lang="et-EE" sz="2000" b="1" dirty="0">
                <a:latin typeface="Arial Nova"/>
                <a:ea typeface="Calibri"/>
                <a:cs typeface="Calibri"/>
              </a:rPr>
              <a:t>EstLLM 8B</a:t>
            </a:r>
            <a:r>
              <a:rPr lang="et-EE" sz="2000" dirty="0">
                <a:latin typeface="Arial Nova"/>
                <a:ea typeface="Calibri"/>
                <a:cs typeface="Calibri"/>
              </a:rPr>
              <a:t>:               </a:t>
            </a:r>
            <a:r>
              <a:rPr lang="et-EE" sz="2000">
                <a:solidFill>
                  <a:srgbClr val="0070C0"/>
                </a:solidFill>
                <a:latin typeface="Arial Nova"/>
                <a:ea typeface="Calibri"/>
                <a:cs typeface="Calibri"/>
              </a:rPr>
              <a:t>45,7%</a:t>
            </a:r>
            <a:r>
              <a:rPr lang="et-EE" sz="2000" dirty="0">
                <a:latin typeface="Arial Nova"/>
                <a:ea typeface="Calibri"/>
                <a:cs typeface="Calibri"/>
              </a:rPr>
              <a:t> (33,3%)</a:t>
            </a:r>
          </a:p>
          <a:p>
            <a:endParaRPr lang="et-EE" sz="2000" dirty="0">
              <a:latin typeface="Arial Nova"/>
              <a:ea typeface="Calibri"/>
              <a:cs typeface="Calibri"/>
            </a:endParaRPr>
          </a:p>
          <a:p>
            <a:r>
              <a:rPr lang="et-EE" sz="2000" dirty="0">
                <a:latin typeface="Arial Nova"/>
                <a:ea typeface="Calibri"/>
                <a:cs typeface="Calibri"/>
              </a:rPr>
              <a:t>Sarnaselt inimvastajatega peavad mudelid </a:t>
            </a:r>
            <a:r>
              <a:rPr lang="et-EE" sz="2000" b="1" dirty="0">
                <a:latin typeface="Arial Nova"/>
                <a:ea typeface="Calibri"/>
                <a:cs typeface="Calibri"/>
              </a:rPr>
              <a:t>üldiste </a:t>
            </a:r>
            <a:r>
              <a:rPr lang="et-EE" sz="2000" dirty="0">
                <a:latin typeface="Arial Nova"/>
                <a:ea typeface="Calibri"/>
                <a:cs typeface="Calibri"/>
              </a:rPr>
              <a:t>intensiivsussõnade (</a:t>
            </a:r>
            <a:r>
              <a:rPr lang="et-EE" sz="2000" dirty="0">
                <a:solidFill>
                  <a:srgbClr val="0070C0"/>
                </a:solidFill>
                <a:latin typeface="Arial Nova"/>
                <a:ea typeface="Calibri"/>
                <a:cs typeface="Calibri"/>
              </a:rPr>
              <a:t>ÜI</a:t>
            </a:r>
            <a:r>
              <a:rPr lang="et-EE" sz="2000" dirty="0">
                <a:latin typeface="Arial Nova"/>
                <a:ea typeface="Calibri"/>
                <a:cs typeface="Calibri"/>
              </a:rPr>
              <a:t> </a:t>
            </a:r>
            <a:r>
              <a:rPr lang="et-EE" sz="2000" i="1" dirty="0">
                <a:latin typeface="Arial Nova"/>
                <a:ea typeface="Calibri"/>
                <a:cs typeface="Calibri"/>
              </a:rPr>
              <a:t>vs.</a:t>
            </a:r>
            <a:r>
              <a:rPr lang="et-EE" sz="2000" dirty="0">
                <a:latin typeface="Arial Nova"/>
                <a:ea typeface="Calibri"/>
                <a:cs typeface="Calibri"/>
              </a:rPr>
              <a:t> </a:t>
            </a:r>
            <a:r>
              <a:rPr lang="et-EE" sz="2000" dirty="0">
                <a:solidFill>
                  <a:srgbClr val="0070C0"/>
                </a:solidFill>
                <a:latin typeface="Arial Nova"/>
                <a:ea typeface="Calibri"/>
                <a:cs typeface="Calibri"/>
              </a:rPr>
              <a:t>ÜI</a:t>
            </a:r>
            <a:r>
              <a:rPr lang="et-EE" sz="2000" dirty="0">
                <a:latin typeface="Arial Nova"/>
                <a:ea typeface="Calibri"/>
                <a:cs typeface="Calibri"/>
              </a:rPr>
              <a:t>) puhul tugevamaks </a:t>
            </a:r>
            <a:r>
              <a:rPr lang="et-EE" sz="2000" b="1">
                <a:latin typeface="Arial Nova"/>
                <a:ea typeface="Calibri"/>
                <a:cs typeface="Calibri"/>
              </a:rPr>
              <a:t>harvemat intensiivsussõna</a:t>
            </a:r>
            <a:r>
              <a:rPr lang="et-EE" sz="2000">
                <a:solidFill>
                  <a:srgbClr val="000000"/>
                </a:solidFill>
                <a:latin typeface="Arial Nova"/>
                <a:ea typeface="Calibri"/>
                <a:cs typeface="Calibri"/>
              </a:rPr>
              <a:t>,</a:t>
            </a:r>
            <a:r>
              <a:rPr lang="et-EE" sz="2000" dirty="0">
                <a:latin typeface="Arial Nova"/>
                <a:ea typeface="Calibri"/>
                <a:cs typeface="Calibri"/>
              </a:rPr>
              <a:t> </a:t>
            </a:r>
            <a:r>
              <a:rPr lang="et-EE" sz="2000" b="1">
                <a:latin typeface="Arial Nova"/>
                <a:ea typeface="Calibri"/>
                <a:cs typeface="Calibri"/>
              </a:rPr>
              <a:t>negatiivsete </a:t>
            </a:r>
            <a:r>
              <a:rPr lang="et-EE" sz="2000" dirty="0">
                <a:latin typeface="Arial Nova"/>
                <a:ea typeface="Calibri"/>
                <a:cs typeface="Calibri"/>
              </a:rPr>
              <a:t>intensiivsussõnade (</a:t>
            </a:r>
            <a:r>
              <a:rPr lang="et-EE" sz="2000" dirty="0">
                <a:solidFill>
                  <a:srgbClr val="FF0000"/>
                </a:solidFill>
                <a:latin typeface="Arial Nova"/>
                <a:ea typeface="Calibri"/>
                <a:cs typeface="Calibri"/>
              </a:rPr>
              <a:t>NI</a:t>
            </a:r>
            <a:r>
              <a:rPr lang="et-EE" sz="2000" dirty="0">
                <a:latin typeface="Arial Nova"/>
                <a:ea typeface="Calibri"/>
                <a:cs typeface="Calibri"/>
              </a:rPr>
              <a:t> </a:t>
            </a:r>
            <a:r>
              <a:rPr lang="et-EE" sz="2000" i="1" dirty="0">
                <a:latin typeface="Arial Nova"/>
                <a:ea typeface="Calibri"/>
                <a:cs typeface="Calibri"/>
              </a:rPr>
              <a:t>vs.</a:t>
            </a:r>
            <a:r>
              <a:rPr lang="et-EE" sz="2000" dirty="0">
                <a:latin typeface="Arial Nova"/>
                <a:ea typeface="Calibri"/>
                <a:cs typeface="Calibri"/>
              </a:rPr>
              <a:t> </a:t>
            </a:r>
            <a:r>
              <a:rPr lang="et-EE" sz="2000" dirty="0">
                <a:solidFill>
                  <a:srgbClr val="FF0000"/>
                </a:solidFill>
                <a:latin typeface="Arial Nova"/>
                <a:ea typeface="Calibri"/>
                <a:cs typeface="Calibri"/>
              </a:rPr>
              <a:t>NI</a:t>
            </a:r>
            <a:r>
              <a:rPr lang="et-EE" sz="2000" dirty="0">
                <a:latin typeface="Arial Nova"/>
                <a:ea typeface="Calibri"/>
                <a:cs typeface="Calibri"/>
              </a:rPr>
              <a:t>) puhul </a:t>
            </a:r>
            <a:r>
              <a:rPr lang="et-EE" sz="2000" b="1" dirty="0">
                <a:latin typeface="Arial Nova"/>
                <a:ea typeface="Calibri"/>
                <a:cs typeface="Calibri"/>
              </a:rPr>
              <a:t>sagedasemat</a:t>
            </a:r>
            <a:endParaRPr lang="et-EE" sz="24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93D1D2-9C68-7587-7BB4-5C7790BFA294}"/>
              </a:ext>
            </a:extLst>
          </p:cNvPr>
          <p:cNvSpPr txBox="1"/>
          <p:nvPr/>
        </p:nvSpPr>
        <p:spPr>
          <a:xfrm>
            <a:off x="839618" y="4440099"/>
            <a:ext cx="4579815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>
                <a:solidFill>
                  <a:srgbClr val="0070C0"/>
                </a:solidFill>
                <a:latin typeface="Arial Nova"/>
                <a:ea typeface="Calibri"/>
                <a:cs typeface="Calibri"/>
              </a:rPr>
              <a:t>ÜI </a:t>
            </a:r>
            <a:r>
              <a:rPr lang="en-US" sz="2000" i="1" u="sng">
                <a:latin typeface="Arial Nova"/>
                <a:ea typeface="Calibri"/>
                <a:cs typeface="Calibri"/>
              </a:rPr>
              <a:t>vs.</a:t>
            </a:r>
            <a:r>
              <a:rPr lang="en-US" sz="2000" b="1" u="sng" dirty="0">
                <a:latin typeface="Arial Nova"/>
                <a:ea typeface="Calibri"/>
                <a:cs typeface="Calibri"/>
              </a:rPr>
              <a:t> </a:t>
            </a:r>
            <a:r>
              <a:rPr lang="en-US" sz="2000" b="1" u="sng">
                <a:solidFill>
                  <a:srgbClr val="0070C0"/>
                </a:solidFill>
                <a:latin typeface="Arial Nova"/>
                <a:ea typeface="Calibri"/>
                <a:cs typeface="Calibri"/>
              </a:rPr>
              <a:t>ÜI</a:t>
            </a:r>
          </a:p>
          <a:p>
            <a:r>
              <a:rPr lang="en-US" sz="2000" b="1" dirty="0" err="1">
                <a:latin typeface="Arial Nova"/>
                <a:ea typeface="Calibri"/>
                <a:cs typeface="Calibri"/>
              </a:rPr>
              <a:t>EstLLM</a:t>
            </a:r>
            <a:r>
              <a:rPr lang="en-US" sz="2000" b="1" dirty="0">
                <a:latin typeface="Arial Nova"/>
                <a:ea typeface="Calibri"/>
                <a:cs typeface="Calibri"/>
              </a:rPr>
              <a:t> 8B</a:t>
            </a:r>
            <a:r>
              <a:rPr lang="en-US" sz="2000" dirty="0">
                <a:latin typeface="Arial Nova"/>
                <a:ea typeface="Calibri"/>
                <a:cs typeface="Calibri"/>
              </a:rPr>
              <a:t>:               41,0% (50,0%)</a:t>
            </a:r>
          </a:p>
          <a:p>
            <a:r>
              <a:rPr lang="en-US" sz="2000" b="1" dirty="0">
                <a:latin typeface="Arial Nova"/>
                <a:ea typeface="Calibri"/>
                <a:cs typeface="Calibri"/>
              </a:rPr>
              <a:t>GPT 5.4</a:t>
            </a:r>
            <a:r>
              <a:rPr lang="en-US" sz="2000">
                <a:latin typeface="Arial Nova"/>
                <a:ea typeface="Calibri"/>
                <a:cs typeface="Calibri"/>
              </a:rPr>
              <a:t>:                   17,5% (16,7%)</a:t>
            </a:r>
          </a:p>
          <a:p>
            <a:r>
              <a:rPr lang="en-US" sz="2000" b="1" dirty="0">
                <a:latin typeface="Arial Nova"/>
                <a:ea typeface="Calibri"/>
                <a:cs typeface="Calibri"/>
              </a:rPr>
              <a:t>Gemini 3.1</a:t>
            </a:r>
            <a:r>
              <a:rPr lang="en-US" sz="2000">
                <a:latin typeface="Arial Nova"/>
                <a:ea typeface="Calibri"/>
                <a:cs typeface="Calibri"/>
              </a:rPr>
              <a:t>:              16,2% (16,7%)</a:t>
            </a:r>
          </a:p>
          <a:p>
            <a:r>
              <a:rPr lang="en-US" sz="2000" b="1">
                <a:latin typeface="Arial Nova"/>
                <a:ea typeface="Calibri"/>
                <a:cs typeface="Calibri"/>
              </a:rPr>
              <a:t>Claude Opus 4.6</a:t>
            </a:r>
            <a:r>
              <a:rPr lang="en-US" sz="2000">
                <a:latin typeface="Arial Nova"/>
                <a:ea typeface="Calibri"/>
                <a:cs typeface="Calibri"/>
              </a:rPr>
              <a:t>:    12,9% (16,7%)   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679BA-3E8E-6913-31D1-2A73EEA6D860}"/>
              </a:ext>
            </a:extLst>
          </p:cNvPr>
          <p:cNvSpPr txBox="1"/>
          <p:nvPr/>
        </p:nvSpPr>
        <p:spPr>
          <a:xfrm>
            <a:off x="6496002" y="4440099"/>
            <a:ext cx="5087815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>
                <a:solidFill>
                  <a:srgbClr val="FF0000"/>
                </a:solidFill>
                <a:latin typeface="Arial Nova"/>
                <a:ea typeface="Calibri"/>
                <a:cs typeface="Calibri"/>
              </a:rPr>
              <a:t>NI </a:t>
            </a:r>
            <a:r>
              <a:rPr lang="en-US" sz="2000" i="1" u="sng">
                <a:latin typeface="Arial Nova"/>
                <a:ea typeface="Calibri"/>
                <a:cs typeface="Calibri"/>
              </a:rPr>
              <a:t>vs.</a:t>
            </a:r>
            <a:r>
              <a:rPr lang="en-US" sz="2000" b="1" u="sng" dirty="0">
                <a:latin typeface="Arial Nova"/>
                <a:ea typeface="Calibri"/>
                <a:cs typeface="Calibri"/>
              </a:rPr>
              <a:t> </a:t>
            </a:r>
            <a:r>
              <a:rPr lang="en-US" sz="2000" b="1" u="sng">
                <a:solidFill>
                  <a:srgbClr val="FF0000"/>
                </a:solidFill>
                <a:latin typeface="Arial Nova"/>
                <a:ea typeface="Calibri"/>
                <a:cs typeface="Calibri"/>
              </a:rPr>
              <a:t>NI</a:t>
            </a:r>
          </a:p>
          <a:p>
            <a:r>
              <a:rPr lang="en-US" sz="2000" b="1" dirty="0" err="1">
                <a:latin typeface="Arial Nova"/>
                <a:ea typeface="Calibri"/>
                <a:cs typeface="Calibri"/>
              </a:rPr>
              <a:t>EstLLM</a:t>
            </a:r>
            <a:r>
              <a:rPr lang="en-US" sz="2000" b="1" dirty="0">
                <a:latin typeface="Arial Nova"/>
                <a:ea typeface="Calibri"/>
                <a:cs typeface="Calibri"/>
              </a:rPr>
              <a:t> 8B</a:t>
            </a:r>
            <a:r>
              <a:rPr lang="en-US" sz="2000" dirty="0">
                <a:latin typeface="Arial Nova"/>
                <a:ea typeface="Calibri"/>
                <a:cs typeface="Calibri"/>
              </a:rPr>
              <a:t>:               53,4% (37,5%)   </a:t>
            </a:r>
            <a:endParaRPr lang="en-US" dirty="0"/>
          </a:p>
          <a:p>
            <a:r>
              <a:rPr lang="en-US" sz="2000" b="1">
                <a:latin typeface="Arial Nova"/>
                <a:ea typeface="Calibri"/>
                <a:cs typeface="Calibri"/>
              </a:rPr>
              <a:t>Gemini 3.1</a:t>
            </a:r>
            <a:r>
              <a:rPr lang="en-US" sz="2000">
                <a:latin typeface="Arial Nova"/>
                <a:ea typeface="Calibri"/>
                <a:cs typeface="Calibri"/>
              </a:rPr>
              <a:t>:               64,6% (55,8%)</a:t>
            </a:r>
            <a:endParaRPr lang="en-US"/>
          </a:p>
          <a:p>
            <a:r>
              <a:rPr lang="en-US" sz="2000" b="1">
                <a:latin typeface="Arial Nova"/>
                <a:ea typeface="Calibri"/>
                <a:cs typeface="Calibri"/>
              </a:rPr>
              <a:t>GPT 5.4</a:t>
            </a:r>
            <a:r>
              <a:rPr lang="en-US" sz="2000">
                <a:latin typeface="Arial Nova"/>
                <a:ea typeface="Calibri"/>
                <a:cs typeface="Calibri"/>
              </a:rPr>
              <a:t>:                    54,6% (54,2%)</a:t>
            </a:r>
          </a:p>
          <a:p>
            <a:r>
              <a:rPr lang="en-US" sz="2000" b="1">
                <a:latin typeface="Arial Nova"/>
                <a:ea typeface="Calibri"/>
                <a:cs typeface="Calibri"/>
              </a:rPr>
              <a:t>Claude Opus 4.6</a:t>
            </a:r>
            <a:r>
              <a:rPr lang="en-US" sz="2000">
                <a:latin typeface="Arial Nova"/>
                <a:ea typeface="Calibri"/>
                <a:cs typeface="Calibri"/>
              </a:rPr>
              <a:t>: </a:t>
            </a:r>
            <a:r>
              <a:rPr lang="en-US" sz="2000" dirty="0">
                <a:latin typeface="Arial Nova"/>
                <a:ea typeface="Calibri"/>
                <a:cs typeface="Calibri"/>
              </a:rPr>
              <a:t>    </a:t>
            </a:r>
            <a:r>
              <a:rPr lang="en-US" sz="2000">
                <a:latin typeface="Arial Nova"/>
                <a:ea typeface="Calibri"/>
                <a:cs typeface="Calibri"/>
              </a:rPr>
              <a:t>54,6% (49,2%)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10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703D1-37F8-AF02-E9AA-DD078671E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DCD6C4-2710-F905-3822-A22AF15071AE}"/>
              </a:ext>
            </a:extLst>
          </p:cNvPr>
          <p:cNvSpPr txBox="1"/>
          <p:nvPr/>
        </p:nvSpPr>
        <p:spPr>
          <a:xfrm>
            <a:off x="836478" y="111148"/>
            <a:ext cx="104166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3600" b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Valikute võrdlus (1)</a:t>
            </a:r>
            <a:endParaRPr lang="en-US">
              <a:solidFill>
                <a:schemeClr val="accent6">
                  <a:lumMod val="76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73B473-73FA-0ACA-AF2F-CB0C5495B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41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433E1-C727-FE3B-0143-5FF8EE419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6CE887-4498-D54F-235D-4F3FC50E4251}"/>
              </a:ext>
            </a:extLst>
          </p:cNvPr>
          <p:cNvSpPr txBox="1"/>
          <p:nvPr/>
        </p:nvSpPr>
        <p:spPr>
          <a:xfrm>
            <a:off x="836478" y="111148"/>
            <a:ext cx="104166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3600" b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Valikute võrdlus (2)</a:t>
            </a:r>
            <a:endParaRPr lang="en-US">
              <a:solidFill>
                <a:schemeClr val="accent6">
                  <a:lumMod val="76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ED4273-3820-DADF-DDC7-25A7318C0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63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8E561-0624-D5B8-1599-539CD9386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137AE9-6F64-9BCE-C0DD-20266496B575}"/>
              </a:ext>
            </a:extLst>
          </p:cNvPr>
          <p:cNvSpPr txBox="1"/>
          <p:nvPr/>
        </p:nvSpPr>
        <p:spPr>
          <a:xfrm>
            <a:off x="836478" y="566231"/>
            <a:ext cx="104166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3600" b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Kooskõla hindamine</a:t>
            </a:r>
            <a:endParaRPr lang="en-US">
              <a:solidFill>
                <a:schemeClr val="accent6">
                  <a:lumMod val="76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9F29BE-69F4-E454-6F97-DFE77B19F18C}"/>
              </a:ext>
            </a:extLst>
          </p:cNvPr>
          <p:cNvSpPr txBox="1"/>
          <p:nvPr/>
        </p:nvSpPr>
        <p:spPr>
          <a:xfrm>
            <a:off x="831655" y="1412146"/>
            <a:ext cx="9977598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Arial Nova"/>
                <a:ea typeface="Calibri"/>
                <a:cs typeface="Segoe UI"/>
              </a:rPr>
              <a:t>Iga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lause</a:t>
            </a:r>
            <a:r>
              <a:rPr lang="en-US" sz="2400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kohta</a:t>
            </a:r>
            <a:r>
              <a:rPr lang="en-US" sz="2400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leidsime</a:t>
            </a:r>
            <a:r>
              <a:rPr lang="en-US" sz="2400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inimvastajate</a:t>
            </a:r>
            <a:r>
              <a:rPr lang="en-US" sz="2400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enamusvaliku</a:t>
            </a:r>
            <a:r>
              <a:rPr lang="en-US" sz="2400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ning</a:t>
            </a:r>
            <a:r>
              <a:rPr lang="en-US" sz="2400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selle</a:t>
            </a:r>
            <a:r>
              <a:rPr lang="en-US" sz="2400" dirty="0">
                <a:latin typeface="Arial Nova"/>
                <a:ea typeface="Calibri"/>
                <a:cs typeface="Segoe UI"/>
              </a:rPr>
              <a:t> </a:t>
            </a:r>
            <a:br>
              <a:rPr lang="en-US" sz="2400" dirty="0">
                <a:latin typeface="Arial Nova"/>
                <a:ea typeface="Calibri"/>
                <a:cs typeface="Segoe UI"/>
              </a:rPr>
            </a:br>
            <a:r>
              <a:rPr lang="en-US" sz="2400" dirty="0" err="1">
                <a:latin typeface="Arial Nova"/>
                <a:ea typeface="Calibri"/>
                <a:cs typeface="Segoe UI"/>
              </a:rPr>
              <a:t>osakaalu</a:t>
            </a:r>
            <a:r>
              <a:rPr lang="en-US" sz="2400" dirty="0">
                <a:latin typeface="Arial Nova"/>
                <a:ea typeface="Calibri"/>
                <a:cs typeface="Segoe UI"/>
              </a:rPr>
              <a:t> (0,5–1)</a:t>
            </a:r>
          </a:p>
          <a:p>
            <a:r>
              <a:rPr lang="en-US" sz="2400" dirty="0" err="1">
                <a:latin typeface="Arial Nova"/>
                <a:ea typeface="Calibri"/>
                <a:cs typeface="Segoe UI"/>
              </a:rPr>
              <a:t>Seejärel</a:t>
            </a:r>
            <a:r>
              <a:rPr lang="en-US" sz="2400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leidsime</a:t>
            </a:r>
            <a:r>
              <a:rPr lang="en-US" sz="2400" dirty="0">
                <a:latin typeface="Arial Nova"/>
                <a:ea typeface="Calibri"/>
                <a:cs typeface="Segoe UI"/>
              </a:rPr>
              <a:t> 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sama</a:t>
            </a:r>
            <a:r>
              <a:rPr lang="en-US" sz="2400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iga</a:t>
            </a:r>
            <a:r>
              <a:rPr lang="en-US" sz="2400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mudeli</a:t>
            </a:r>
            <a:r>
              <a:rPr lang="en-US" sz="2400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puhul</a:t>
            </a:r>
            <a:endParaRPr lang="en-US" sz="2400" dirty="0">
              <a:latin typeface="Arial Nova"/>
              <a:ea typeface="Calibri"/>
              <a:cs typeface="Segoe UI"/>
            </a:endParaRPr>
          </a:p>
          <a:p>
            <a:endParaRPr lang="en-US" sz="2400" dirty="0">
              <a:latin typeface="Arial Nova"/>
              <a:ea typeface="Calibri"/>
              <a:cs typeface="Segoe UI"/>
            </a:endParaRPr>
          </a:p>
          <a:p>
            <a:r>
              <a:rPr lang="en-US" sz="2400" dirty="0" err="1">
                <a:latin typeface="Arial Nova"/>
                <a:ea typeface="Calibri"/>
                <a:cs typeface="Segoe UI"/>
              </a:rPr>
              <a:t>Nende</a:t>
            </a:r>
            <a:r>
              <a:rPr lang="en-US" sz="2400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põhjal</a:t>
            </a:r>
            <a:r>
              <a:rPr lang="en-US" sz="2400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arvutasime</a:t>
            </a:r>
            <a:r>
              <a:rPr lang="en-US" sz="2400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järgmised</a:t>
            </a:r>
            <a:r>
              <a:rPr lang="en-US" sz="2400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mõõdikud</a:t>
            </a:r>
            <a:r>
              <a:rPr lang="en-US" sz="2400" dirty="0">
                <a:latin typeface="Arial Nova"/>
                <a:ea typeface="Calibri"/>
                <a:cs typeface="Segoe UI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err="1">
                <a:latin typeface="Arial Nova"/>
                <a:ea typeface="Calibri"/>
                <a:cs typeface="Segoe UI"/>
              </a:rPr>
              <a:t>kooskõlamäär</a:t>
            </a:r>
            <a:r>
              <a:rPr lang="en-US" sz="2400" b="1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>
                <a:latin typeface="Arial Nova"/>
                <a:ea typeface="Calibri"/>
                <a:cs typeface="Segoe UI"/>
              </a:rPr>
              <a:t>–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kui</a:t>
            </a:r>
            <a:r>
              <a:rPr lang="en-US" sz="2400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suur</a:t>
            </a:r>
            <a:r>
              <a:rPr lang="en-US" sz="2400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osakaal</a:t>
            </a:r>
            <a:r>
              <a:rPr lang="en-US" sz="2400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inimvastajate</a:t>
            </a:r>
            <a:r>
              <a:rPr lang="en-US" sz="2400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enamusvalikust</a:t>
            </a:r>
            <a:r>
              <a:rPr lang="en-US" sz="2400" dirty="0">
                <a:latin typeface="Arial Nova"/>
                <a:ea typeface="Calibri"/>
                <a:cs typeface="Segoe UI"/>
              </a:rPr>
              <a:t> ja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mudeli</a:t>
            </a:r>
            <a:r>
              <a:rPr lang="en-US" sz="2400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enamusvalikust</a:t>
            </a:r>
            <a:r>
              <a:rPr lang="en-US" sz="2400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langesid</a:t>
            </a:r>
            <a:r>
              <a:rPr lang="en-US" sz="2400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kokku</a:t>
            </a:r>
            <a:r>
              <a:rPr lang="en-US" sz="2400" dirty="0">
                <a:latin typeface="Arial Nova"/>
                <a:ea typeface="Calibri"/>
                <a:cs typeface="Segoe UI"/>
              </a:rPr>
              <a:t> (0–1)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err="1">
                <a:latin typeface="Arial Nova"/>
                <a:ea typeface="Calibri"/>
                <a:cs typeface="Segoe UI"/>
              </a:rPr>
              <a:t>kaalutud</a:t>
            </a:r>
            <a:r>
              <a:rPr lang="en-US" sz="2400" b="1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b="1" dirty="0" err="1">
                <a:latin typeface="Arial Nova"/>
                <a:ea typeface="Calibri"/>
                <a:cs typeface="Segoe UI"/>
              </a:rPr>
              <a:t>kooskõlamäär</a:t>
            </a:r>
            <a:r>
              <a:rPr lang="en-US" sz="2400" b="1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>
                <a:latin typeface="Arial Nova"/>
                <a:ea typeface="Calibri"/>
                <a:cs typeface="Segoe UI"/>
              </a:rPr>
              <a:t>–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kooskõlamäär</a:t>
            </a:r>
            <a:r>
              <a:rPr lang="en-US" sz="2400" dirty="0">
                <a:latin typeface="Arial Nova"/>
                <a:ea typeface="Calibri"/>
                <a:cs typeface="Segoe UI"/>
              </a:rPr>
              <a:t>, mis on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kaalutud</a:t>
            </a:r>
            <a:r>
              <a:rPr lang="en-US" sz="2400" dirty="0">
                <a:latin typeface="Arial Nova"/>
                <a:ea typeface="Calibri"/>
                <a:cs typeface="Segoe UI"/>
              </a:rPr>
              <a:t> 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inimvastajate</a:t>
            </a:r>
            <a:r>
              <a:rPr lang="en-US" sz="2400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enamusvaliku</a:t>
            </a:r>
            <a:r>
              <a:rPr lang="en-US" sz="2400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osakaaluga</a:t>
            </a:r>
            <a:r>
              <a:rPr lang="en-US" sz="2400" dirty="0">
                <a:latin typeface="Arial Nova"/>
                <a:ea typeface="Calibri"/>
                <a:cs typeface="Segoe UI"/>
              </a:rPr>
              <a:t> (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mida</a:t>
            </a:r>
            <a:r>
              <a:rPr lang="en-US" sz="2400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suurem</a:t>
            </a:r>
            <a:r>
              <a:rPr lang="en-US" sz="2400" dirty="0">
                <a:latin typeface="Arial Nova"/>
                <a:ea typeface="Calibri"/>
                <a:cs typeface="Segoe UI"/>
              </a:rPr>
              <a:t> 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oli</a:t>
            </a:r>
            <a:r>
              <a:rPr lang="en-US" sz="2400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inimvastajate</a:t>
            </a:r>
            <a:r>
              <a:rPr lang="en-US" sz="2400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omavaheline</a:t>
            </a:r>
            <a:r>
              <a:rPr lang="en-US" sz="2400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kooskõla</a:t>
            </a:r>
            <a:r>
              <a:rPr lang="en-US" sz="2400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mingi</a:t>
            </a:r>
            <a:r>
              <a:rPr lang="en-US" sz="2400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lause</a:t>
            </a:r>
            <a:r>
              <a:rPr lang="en-US" sz="2400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puhul</a:t>
            </a:r>
            <a:r>
              <a:rPr lang="en-US" sz="2400" dirty="0">
                <a:latin typeface="Arial Nova"/>
                <a:ea typeface="Calibri"/>
                <a:cs typeface="Segoe UI"/>
              </a:rPr>
              <a:t>,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seda</a:t>
            </a:r>
            <a:r>
              <a:rPr lang="en-US" sz="2400" dirty="0">
                <a:latin typeface="Arial Nova"/>
                <a:ea typeface="Calibri"/>
                <a:cs typeface="Segoe UI"/>
              </a:rPr>
              <a:t> 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olulisem</a:t>
            </a:r>
            <a:r>
              <a:rPr lang="en-US" sz="2400" dirty="0">
                <a:latin typeface="Arial Nova"/>
                <a:ea typeface="Calibri"/>
                <a:cs typeface="Segoe UI"/>
              </a:rPr>
              <a:t> on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lause</a:t>
            </a:r>
            <a:r>
              <a:rPr lang="en-US" sz="2400" dirty="0">
                <a:latin typeface="Arial Nova"/>
                <a:ea typeface="Calibri"/>
                <a:cs typeface="Segoe UI"/>
              </a:rPr>
              <a:t> kaal)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err="1">
                <a:latin typeface="Arial Nova"/>
                <a:ea typeface="Calibri"/>
                <a:cs typeface="Segoe UI"/>
              </a:rPr>
              <a:t>keskmine</a:t>
            </a:r>
            <a:r>
              <a:rPr lang="en-US" sz="2400" b="1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b="1" dirty="0" err="1">
                <a:latin typeface="Arial Nova"/>
                <a:ea typeface="Calibri"/>
                <a:cs typeface="Segoe UI"/>
              </a:rPr>
              <a:t>kaugus</a:t>
            </a:r>
            <a:r>
              <a:rPr lang="en-US" sz="2400" dirty="0">
                <a:latin typeface="Arial Nova"/>
                <a:ea typeface="Calibri"/>
                <a:cs typeface="Segoe UI"/>
              </a:rPr>
              <a:t> –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mudeli</a:t>
            </a:r>
            <a:r>
              <a:rPr lang="en-US" sz="2400" dirty="0">
                <a:latin typeface="Arial Nova"/>
                <a:ea typeface="Calibri"/>
                <a:cs typeface="Segoe UI"/>
              </a:rPr>
              <a:t> 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enamusvaliku</a:t>
            </a:r>
            <a:r>
              <a:rPr lang="en-US" sz="2400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osakaalu</a:t>
            </a:r>
            <a:r>
              <a:rPr lang="en-US" sz="2400" dirty="0">
                <a:latin typeface="Arial Nova"/>
                <a:ea typeface="Calibri"/>
                <a:cs typeface="Segoe UI"/>
              </a:rPr>
              <a:t> ja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inimvastajate</a:t>
            </a:r>
            <a:r>
              <a:rPr lang="en-US" sz="2400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vastava</a:t>
            </a:r>
            <a:r>
              <a:rPr lang="en-US" sz="2400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sõna</a:t>
            </a:r>
            <a:r>
              <a:rPr lang="en-US" sz="2400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osakaalu</a:t>
            </a:r>
            <a:r>
              <a:rPr lang="en-US" sz="2400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absoluuterinevuste</a:t>
            </a:r>
            <a:r>
              <a:rPr lang="en-US" sz="2400" dirty="0">
                <a:latin typeface="Arial Nova"/>
                <a:ea typeface="Calibri"/>
                <a:cs typeface="Segoe UI"/>
              </a:rPr>
              <a:t> </a:t>
            </a:r>
            <a:r>
              <a:rPr lang="en-US" sz="2400" dirty="0" err="1">
                <a:latin typeface="Arial Nova"/>
                <a:ea typeface="Calibri"/>
                <a:cs typeface="Segoe UI"/>
              </a:rPr>
              <a:t>keskmine</a:t>
            </a:r>
            <a:r>
              <a:rPr lang="en-US" sz="2400" dirty="0">
                <a:latin typeface="Arial Nova"/>
                <a:ea typeface="Calibri"/>
                <a:cs typeface="Segoe UI"/>
              </a:rPr>
              <a:t> (0–1)</a:t>
            </a:r>
          </a:p>
        </p:txBody>
      </p:sp>
    </p:spTree>
    <p:extLst>
      <p:ext uri="{BB962C8B-B14F-4D97-AF65-F5344CB8AC3E}">
        <p14:creationId xmlns:p14="http://schemas.microsoft.com/office/powerpoint/2010/main" val="1932906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566AC-E403-2730-8750-D18755463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A25FD1-86EB-0ACD-DD2B-2A01021CA828}"/>
              </a:ext>
            </a:extLst>
          </p:cNvPr>
          <p:cNvSpPr txBox="1"/>
          <p:nvPr/>
        </p:nvSpPr>
        <p:spPr>
          <a:xfrm>
            <a:off x="836478" y="566231"/>
            <a:ext cx="104166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3600" b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Kooskõla hindamine: kogu andmestik</a:t>
            </a:r>
            <a:endParaRPr lang="en-US">
              <a:solidFill>
                <a:schemeClr val="accent6">
                  <a:lumMod val="76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898C63-7EDE-AF25-A94B-69F2D5E69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970060"/>
              </p:ext>
            </p:extLst>
          </p:nvPr>
        </p:nvGraphicFramePr>
        <p:xfrm>
          <a:off x="1221612" y="4360282"/>
          <a:ext cx="7828504" cy="2123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5073">
                  <a:extLst>
                    <a:ext uri="{9D8B030D-6E8A-4147-A177-3AD203B41FA5}">
                      <a16:colId xmlns:a16="http://schemas.microsoft.com/office/drawing/2014/main" val="1523974408"/>
                    </a:ext>
                  </a:extLst>
                </a:gridCol>
                <a:gridCol w="1649103">
                  <a:extLst>
                    <a:ext uri="{9D8B030D-6E8A-4147-A177-3AD203B41FA5}">
                      <a16:colId xmlns:a16="http://schemas.microsoft.com/office/drawing/2014/main" val="1439238051"/>
                    </a:ext>
                  </a:extLst>
                </a:gridCol>
                <a:gridCol w="1876567">
                  <a:extLst>
                    <a:ext uri="{9D8B030D-6E8A-4147-A177-3AD203B41FA5}">
                      <a16:colId xmlns:a16="http://schemas.microsoft.com/office/drawing/2014/main" val="3283378207"/>
                    </a:ext>
                  </a:extLst>
                </a:gridCol>
                <a:gridCol w="2217761">
                  <a:extLst>
                    <a:ext uri="{9D8B030D-6E8A-4147-A177-3AD203B41FA5}">
                      <a16:colId xmlns:a16="http://schemas.microsoft.com/office/drawing/2014/main" val="26674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 err="1">
                          <a:latin typeface="Arial Nova"/>
                          <a:cs typeface="Segoe UI"/>
                        </a:rPr>
                        <a:t>Mudel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 Nova"/>
                          <a:cs typeface="Segoe UI"/>
                        </a:rPr>
                        <a:t>Kooskõlamäär</a:t>
                      </a:r>
                      <a:endParaRPr lang="en-US" dirty="0">
                        <a:latin typeface="Arial Nova"/>
                        <a:cs typeface="Sego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 Nova"/>
                          <a:cs typeface="Segoe UI"/>
                        </a:rPr>
                        <a:t>Kaalutud</a:t>
                      </a:r>
                      <a:r>
                        <a:rPr lang="en-US" dirty="0">
                          <a:latin typeface="Arial Nova"/>
                          <a:cs typeface="Segoe UI"/>
                        </a:rPr>
                        <a:t> </a:t>
                      </a:r>
                      <a:r>
                        <a:rPr lang="en-US" dirty="0" err="1">
                          <a:latin typeface="Arial Nova"/>
                          <a:cs typeface="Segoe UI"/>
                        </a:rPr>
                        <a:t>kooskõlamäär</a:t>
                      </a:r>
                      <a:endParaRPr lang="en-US" dirty="0">
                        <a:latin typeface="Arial Nova"/>
                        <a:cs typeface="Sego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 Nova"/>
                          <a:cs typeface="Segoe UI"/>
                        </a:rPr>
                        <a:t>Keskmine</a:t>
                      </a:r>
                      <a:r>
                        <a:rPr lang="en-US" dirty="0">
                          <a:latin typeface="Arial Nova"/>
                          <a:cs typeface="Segoe UI"/>
                        </a:rPr>
                        <a:t> </a:t>
                      </a:r>
                      <a:r>
                        <a:rPr lang="en-US" dirty="0" err="1">
                          <a:latin typeface="Arial Nova"/>
                          <a:cs typeface="Segoe UI"/>
                        </a:rPr>
                        <a:t>kaugus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69741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 err="1">
                          <a:latin typeface="Arial Nova"/>
                          <a:cs typeface="Segoe UI"/>
                        </a:rPr>
                        <a:t>EstLLM</a:t>
                      </a:r>
                      <a:r>
                        <a:rPr lang="en-US" dirty="0">
                          <a:latin typeface="Arial Nova"/>
                          <a:cs typeface="Segoe UI"/>
                        </a:rPr>
                        <a:t> 8B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>
                          <a:latin typeface="Arial Nova"/>
                          <a:cs typeface="Segoe UI"/>
                        </a:rPr>
                        <a:t>0,750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rial Nova"/>
                          <a:cs typeface="Segoe UI"/>
                        </a:rPr>
                        <a:t>0,764</a:t>
                      </a:r>
                      <a:endParaRPr lang="en-US" dirty="0">
                        <a:latin typeface="Arial Nova"/>
                        <a:cs typeface="Sego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>
                          <a:latin typeface="Arial Nova"/>
                          <a:cs typeface="Segoe UI"/>
                        </a:rPr>
                        <a:t>0,212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337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rial Nova"/>
                          <a:cs typeface="Segoe UI"/>
                        </a:rPr>
                        <a:t>Claude Opus 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 Nova"/>
                          <a:cs typeface="Segoe UI"/>
                        </a:rPr>
                        <a:t>0,604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 Nova"/>
                          <a:cs typeface="Segoe UI"/>
                        </a:rPr>
                        <a:t>0,708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 Nova"/>
                          <a:cs typeface="Segoe UI"/>
                        </a:rPr>
                        <a:t>0,337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12333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rial Nova"/>
                          <a:cs typeface="Segoe UI"/>
                        </a:rPr>
                        <a:t>Gemini 3.1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rial Nova"/>
                          <a:cs typeface="Segoe UI"/>
                        </a:rPr>
                        <a:t>0,688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>
                          <a:latin typeface="Arial Nova"/>
                          <a:cs typeface="Segoe UI"/>
                        </a:rPr>
                        <a:t>0,839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rial Nova"/>
                          <a:cs typeface="Segoe UI"/>
                        </a:rPr>
                        <a:t>0,352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89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rial Nova"/>
                          <a:cs typeface="Segoe UI"/>
                        </a:rPr>
                        <a:t>GPT 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rial Nova"/>
                          <a:cs typeface="Segoe UI"/>
                        </a:rPr>
                        <a:t>0,696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rial Nova"/>
                          <a:cs typeface="Segoe UI"/>
                        </a:rPr>
                        <a:t>0,792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 Nova"/>
                          <a:cs typeface="Segoe UI"/>
                        </a:rPr>
                        <a:t>0,340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520410"/>
                  </a:ext>
                </a:extLst>
              </a:tr>
            </a:tbl>
          </a:graphicData>
        </a:graphic>
      </p:graphicFrame>
      <p:pic>
        <p:nvPicPr>
          <p:cNvPr id="5" name="Picture 4" descr="A graph with numbers and dots&#10;&#10;AI-generated content may be incorrect.">
            <a:extLst>
              <a:ext uri="{FF2B5EF4-FFF2-40B4-BE49-F238E27FC236}">
                <a16:creationId xmlns:a16="http://schemas.microsoft.com/office/drawing/2014/main" id="{8FF473C9-0625-7A90-8009-5EAE91047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643" y="1211036"/>
            <a:ext cx="3129643" cy="312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0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F255B-842E-AA04-B2A6-151CDEE83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3CF34D-3C0F-8AC3-5EFF-01A62BD8F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12192000" cy="609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F11145-39E0-0E73-3188-2F56E7BF6C19}"/>
              </a:ext>
            </a:extLst>
          </p:cNvPr>
          <p:cNvSpPr/>
          <p:nvPr/>
        </p:nvSpPr>
        <p:spPr>
          <a:xfrm>
            <a:off x="60956" y="3791458"/>
            <a:ext cx="12069272" cy="298684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52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873D3-F203-D260-9FAE-601904508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A22539-6FC9-2D6C-3FD9-EC2837947363}"/>
              </a:ext>
            </a:extLst>
          </p:cNvPr>
          <p:cNvSpPr txBox="1"/>
          <p:nvPr/>
        </p:nvSpPr>
        <p:spPr>
          <a:xfrm>
            <a:off x="836478" y="566231"/>
            <a:ext cx="104166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3600" b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Kooskõla hindamine: ainult positiivsed adj-d</a:t>
            </a:r>
            <a:endParaRPr lang="en-US">
              <a:solidFill>
                <a:schemeClr val="accent6">
                  <a:lumMod val="76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AB4034-EBF5-A306-8B69-5A71E551BE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389210"/>
              </p:ext>
            </p:extLst>
          </p:nvPr>
        </p:nvGraphicFramePr>
        <p:xfrm>
          <a:off x="1221612" y="4360282"/>
          <a:ext cx="7828504" cy="2123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5073">
                  <a:extLst>
                    <a:ext uri="{9D8B030D-6E8A-4147-A177-3AD203B41FA5}">
                      <a16:colId xmlns:a16="http://schemas.microsoft.com/office/drawing/2014/main" val="1523974408"/>
                    </a:ext>
                  </a:extLst>
                </a:gridCol>
                <a:gridCol w="1649103">
                  <a:extLst>
                    <a:ext uri="{9D8B030D-6E8A-4147-A177-3AD203B41FA5}">
                      <a16:colId xmlns:a16="http://schemas.microsoft.com/office/drawing/2014/main" val="1439238051"/>
                    </a:ext>
                  </a:extLst>
                </a:gridCol>
                <a:gridCol w="1876567">
                  <a:extLst>
                    <a:ext uri="{9D8B030D-6E8A-4147-A177-3AD203B41FA5}">
                      <a16:colId xmlns:a16="http://schemas.microsoft.com/office/drawing/2014/main" val="3283378207"/>
                    </a:ext>
                  </a:extLst>
                </a:gridCol>
                <a:gridCol w="2217761">
                  <a:extLst>
                    <a:ext uri="{9D8B030D-6E8A-4147-A177-3AD203B41FA5}">
                      <a16:colId xmlns:a16="http://schemas.microsoft.com/office/drawing/2014/main" val="26674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 err="1">
                          <a:latin typeface="Arial Nova"/>
                          <a:cs typeface="Segoe UI"/>
                        </a:rPr>
                        <a:t>Mudel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 Nova"/>
                          <a:cs typeface="Segoe UI"/>
                        </a:rPr>
                        <a:t>Kooskõlamäär</a:t>
                      </a:r>
                      <a:endParaRPr lang="en-US" dirty="0">
                        <a:latin typeface="Arial Nova"/>
                        <a:cs typeface="Sego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 Nova"/>
                          <a:cs typeface="Segoe UI"/>
                        </a:rPr>
                        <a:t>Kaalutud</a:t>
                      </a:r>
                      <a:r>
                        <a:rPr lang="en-US" dirty="0">
                          <a:latin typeface="Arial Nova"/>
                          <a:cs typeface="Segoe UI"/>
                        </a:rPr>
                        <a:t> </a:t>
                      </a:r>
                      <a:r>
                        <a:rPr lang="en-US" dirty="0" err="1">
                          <a:latin typeface="Arial Nova"/>
                          <a:cs typeface="Segoe UI"/>
                        </a:rPr>
                        <a:t>kooskõlamäär</a:t>
                      </a:r>
                      <a:endParaRPr lang="en-US" dirty="0">
                        <a:latin typeface="Arial Nova"/>
                        <a:cs typeface="Sego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 Nova"/>
                          <a:cs typeface="Segoe UI"/>
                        </a:rPr>
                        <a:t>Keskmine</a:t>
                      </a:r>
                      <a:r>
                        <a:rPr lang="en-US" dirty="0">
                          <a:latin typeface="Arial Nova"/>
                          <a:cs typeface="Segoe UI"/>
                        </a:rPr>
                        <a:t> </a:t>
                      </a:r>
                      <a:r>
                        <a:rPr lang="en-US" dirty="0" err="1">
                          <a:latin typeface="Arial Nova"/>
                          <a:cs typeface="Segoe UI"/>
                        </a:rPr>
                        <a:t>kaugus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69741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 err="1">
                          <a:latin typeface="Arial Nova"/>
                          <a:cs typeface="Segoe UI"/>
                        </a:rPr>
                        <a:t>EstLLM</a:t>
                      </a:r>
                      <a:r>
                        <a:rPr lang="en-US" dirty="0">
                          <a:latin typeface="Arial Nova"/>
                          <a:cs typeface="Segoe UI"/>
                        </a:rPr>
                        <a:t> 8B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>
                          <a:latin typeface="Arial Nova"/>
                          <a:cs typeface="Segoe UI"/>
                        </a:rPr>
                        <a:t>0,905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>
                          <a:latin typeface="Arial Nova"/>
                          <a:cs typeface="Segoe UI"/>
                        </a:rPr>
                        <a:t>0,865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>
                          <a:latin typeface="Arial Nova"/>
                          <a:cs typeface="Segoe UI"/>
                        </a:rPr>
                        <a:t>0,225</a:t>
                      </a:r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733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rial Nova"/>
                          <a:cs typeface="Segoe UI"/>
                        </a:rPr>
                        <a:t>Claude Opus 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 Nova"/>
                          <a:cs typeface="Segoe UI"/>
                        </a:rPr>
                        <a:t>0,542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 Nova"/>
                          <a:cs typeface="Segoe UI"/>
                        </a:rPr>
                        <a:t>0,740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 Nova"/>
                          <a:cs typeface="Segoe UI"/>
                        </a:rPr>
                        <a:t>0,292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12333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rial Nova"/>
                          <a:cs typeface="Segoe UI"/>
                        </a:rPr>
                        <a:t>Gemini 3.1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rial Nova"/>
                          <a:cs typeface="Segoe UI"/>
                        </a:rPr>
                        <a:t>0,625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0">
                          <a:latin typeface="Arial Nova"/>
                          <a:cs typeface="Segoe UI"/>
                        </a:rPr>
                        <a:t>0,818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rial Nova"/>
                          <a:cs typeface="Segoe UI"/>
                        </a:rPr>
                        <a:t>0,356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036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rial Nova"/>
                          <a:cs typeface="Segoe UI"/>
                        </a:rPr>
                        <a:t>GPT 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Arial Nova"/>
                          <a:cs typeface="Segoe UI"/>
                        </a:rPr>
                        <a:t>0,739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Arial Nova"/>
                          <a:cs typeface="Segoe UI"/>
                        </a:rPr>
                        <a:t>0,923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 Nova"/>
                          <a:cs typeface="Segoe UI"/>
                        </a:rPr>
                        <a:t>0,286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5204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A9F577-BBF7-AFD7-CBE2-9D60BE82E0C7}"/>
              </a:ext>
            </a:extLst>
          </p:cNvPr>
          <p:cNvSpPr txBox="1"/>
          <p:nvPr/>
        </p:nvSpPr>
        <p:spPr>
          <a:xfrm>
            <a:off x="9328715" y="5054533"/>
            <a:ext cx="145203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chemeClr val="accent1"/>
                </a:solidFill>
                <a:latin typeface="Arial Nova"/>
                <a:ea typeface="Calibri"/>
                <a:cs typeface="Calibri"/>
              </a:rPr>
              <a:t>Ainult</a:t>
            </a:r>
            <a:r>
              <a:rPr lang="en-US" sz="2000" dirty="0">
                <a:solidFill>
                  <a:schemeClr val="accent1"/>
                </a:solidFill>
                <a:latin typeface="Arial Nova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 Nova"/>
                <a:ea typeface="Calibri"/>
                <a:cs typeface="Calibri"/>
              </a:rPr>
              <a:t>positiivsed</a:t>
            </a:r>
            <a:r>
              <a:rPr lang="en-US" sz="2000" dirty="0">
                <a:solidFill>
                  <a:schemeClr val="accent1"/>
                </a:solidFill>
                <a:latin typeface="Arial Nova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 Nova"/>
                <a:ea typeface="Calibri"/>
                <a:cs typeface="Calibri"/>
              </a:rPr>
              <a:t>adjektiivid</a:t>
            </a:r>
            <a:endParaRPr lang="en-US" sz="2000" dirty="0">
              <a:solidFill>
                <a:schemeClr val="accent1"/>
              </a:solidFill>
              <a:latin typeface="Arial Nova"/>
              <a:ea typeface="Calibri"/>
              <a:cs typeface="Calibri"/>
            </a:endParaRPr>
          </a:p>
        </p:txBody>
      </p:sp>
      <p:pic>
        <p:nvPicPr>
          <p:cNvPr id="6" name="Picture 5" descr="A graph with numbers and dots&#10;&#10;AI-generated content may be incorrect.">
            <a:extLst>
              <a:ext uri="{FF2B5EF4-FFF2-40B4-BE49-F238E27FC236}">
                <a16:creationId xmlns:a16="http://schemas.microsoft.com/office/drawing/2014/main" id="{05BC4524-3442-0F58-A061-3E7D36627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643" y="1211036"/>
            <a:ext cx="3129643" cy="3129643"/>
          </a:xfrm>
          <a:prstGeom prst="rect">
            <a:avLst/>
          </a:prstGeom>
        </p:spPr>
      </p:pic>
      <p:pic>
        <p:nvPicPr>
          <p:cNvPr id="8" name="Picture 7" descr="A graph with numbers and dots&#10;&#10;AI-generated content may be incorrect.">
            <a:extLst>
              <a:ext uri="{FF2B5EF4-FFF2-40B4-BE49-F238E27FC236}">
                <a16:creationId xmlns:a16="http://schemas.microsoft.com/office/drawing/2014/main" id="{4E5E9B94-936E-4743-1940-48FD78105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179" y="1211036"/>
            <a:ext cx="3129643" cy="312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90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1BDA4-FE4A-A94C-9F80-413E2FB69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83B385-EA3E-4A90-0236-C44121D96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12192000" cy="609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B32629-380A-4914-CAB6-5214AD220BF2}"/>
              </a:ext>
            </a:extLst>
          </p:cNvPr>
          <p:cNvSpPr/>
          <p:nvPr/>
        </p:nvSpPr>
        <p:spPr>
          <a:xfrm>
            <a:off x="60956" y="797887"/>
            <a:ext cx="12069272" cy="298684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70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2547B-F1B5-1571-7808-0789753C6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4C4BA2-5CAA-BF1F-7CB1-80716998CF75}"/>
              </a:ext>
            </a:extLst>
          </p:cNvPr>
          <p:cNvSpPr txBox="1"/>
          <p:nvPr/>
        </p:nvSpPr>
        <p:spPr>
          <a:xfrm>
            <a:off x="836478" y="566231"/>
            <a:ext cx="888941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3600" b="1" dirty="0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Negatiivsed intensiivsussõnad (NI)</a:t>
            </a:r>
            <a:endParaRPr lang="et-EE" sz="3600" b="1" dirty="0">
              <a:solidFill>
                <a:schemeClr val="accent6">
                  <a:lumMod val="76000"/>
                </a:schemeClr>
              </a:solidFill>
              <a:latin typeface="Arial Nov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1FA52C-507E-0881-30BA-4CEC1F8DE1D9}"/>
              </a:ext>
            </a:extLst>
          </p:cNvPr>
          <p:cNvSpPr txBox="1"/>
          <p:nvPr/>
        </p:nvSpPr>
        <p:spPr>
          <a:xfrm>
            <a:off x="836457" y="1351234"/>
            <a:ext cx="10179302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t-EE" sz="2800">
                <a:latin typeface="Arial Nova"/>
              </a:rPr>
              <a:t>Negatiivsed (afektiivsed) intensiivsussõnad </a:t>
            </a:r>
            <a:r>
              <a:rPr lang="et-EE" sz="2800">
                <a:solidFill>
                  <a:srgbClr val="000000"/>
                </a:solidFill>
                <a:latin typeface="Arial Nova"/>
              </a:rPr>
              <a:t>(</a:t>
            </a:r>
            <a:r>
              <a:rPr lang="et-EE" sz="2800" i="1">
                <a:solidFill>
                  <a:srgbClr val="000000"/>
                </a:solidFill>
                <a:latin typeface="Arial Nova"/>
              </a:rPr>
              <a:t>negative emotive intensifiers</a:t>
            </a:r>
            <a:r>
              <a:rPr lang="et-EE" sz="2800">
                <a:solidFill>
                  <a:srgbClr val="000000"/>
                </a:solidFill>
                <a:latin typeface="Arial Nova"/>
              </a:rPr>
              <a:t>) pärinevad algselt negatiivse emotsiooniga seotud sõnadest</a:t>
            </a:r>
            <a:endParaRPr lang="et-EE" sz="2800">
              <a:solidFill>
                <a:srgbClr val="595959"/>
              </a:solidFill>
              <a:latin typeface="Arial Nova"/>
              <a:ea typeface="Calibri" panose="020F0502020204030204"/>
              <a:cs typeface="Calibri" panose="020F0502020204030204"/>
            </a:endParaRPr>
          </a:p>
          <a:p>
            <a:pPr marL="914400" lvl="1" indent="-457200">
              <a:buFont typeface="Courier New"/>
              <a:buChar char="o"/>
            </a:pPr>
            <a:r>
              <a:rPr lang="et-EE" sz="2800" i="1">
                <a:solidFill>
                  <a:srgbClr val="000000"/>
                </a:solidFill>
                <a:latin typeface="Arial Nova"/>
                <a:cs typeface="Courier New"/>
              </a:rPr>
              <a:t>õudselt</a:t>
            </a:r>
            <a:r>
              <a:rPr lang="et-EE" sz="2800">
                <a:latin typeface="Arial Nova"/>
                <a:cs typeface="Courier New"/>
              </a:rPr>
              <a:t>/</a:t>
            </a:r>
            <a:r>
              <a:rPr lang="et-EE" sz="2800" i="1">
                <a:latin typeface="Arial Nova"/>
                <a:cs typeface="Courier New"/>
              </a:rPr>
              <a:t>jube</a:t>
            </a:r>
            <a:r>
              <a:rPr lang="et-EE" sz="2800">
                <a:latin typeface="Arial Nova"/>
                <a:cs typeface="Courier New"/>
              </a:rPr>
              <a:t>/</a:t>
            </a:r>
            <a:r>
              <a:rPr lang="et-EE" sz="2800" i="1">
                <a:latin typeface="Arial Nova"/>
              </a:rPr>
              <a:t>jõle</a:t>
            </a:r>
            <a:r>
              <a:rPr lang="et-EE" sz="2800">
                <a:latin typeface="Arial Nova"/>
              </a:rPr>
              <a:t>/</a:t>
            </a:r>
            <a:r>
              <a:rPr lang="et-EE" sz="2800" i="1">
                <a:latin typeface="Arial Nova"/>
              </a:rPr>
              <a:t>räme tore</a:t>
            </a:r>
            <a:endParaRPr lang="et-EE" sz="280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t-EE" sz="2800">
                <a:solidFill>
                  <a:srgbClr val="000000"/>
                </a:solidFill>
                <a:latin typeface="Arial Nova"/>
              </a:rPr>
              <a:t>Pleekumise tulemusel kaob </a:t>
            </a:r>
            <a:r>
              <a:rPr lang="et-EE" sz="2800">
                <a:latin typeface="Arial Nova"/>
              </a:rPr>
              <a:t>algne tähendus, kuid negatiivse emotsiooni tugevus jääb</a:t>
            </a:r>
            <a:r>
              <a:rPr lang="et-EE" sz="2400" dirty="0">
                <a:latin typeface="Arial Nova"/>
              </a:rPr>
              <a:t> </a:t>
            </a:r>
            <a:r>
              <a:rPr lang="et-EE" sz="2000">
                <a:solidFill>
                  <a:srgbClr val="595959"/>
                </a:solidFill>
                <a:latin typeface="Arial Nova"/>
              </a:rPr>
              <a:t>(Jing-Schmidt 2007)</a:t>
            </a:r>
            <a:endParaRPr lang="et-EE" sz="2000">
              <a:solidFill>
                <a:srgbClr val="595959"/>
              </a:solidFill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t-EE" sz="2800">
                <a:latin typeface="Arial Nova"/>
              </a:rPr>
              <a:t>Suurendavad suhtluses dramaatilist efekti, köidavad vestluspartneri tähelepanu, näitavad </a:t>
            </a:r>
            <a:r>
              <a:rPr lang="et-EE" sz="2800">
                <a:solidFill>
                  <a:srgbClr val="000000"/>
                </a:solidFill>
                <a:latin typeface="Arial Nova"/>
              </a:rPr>
              <a:t>vestlejate usalduslikku suhet </a:t>
            </a:r>
            <a:r>
              <a:rPr lang="et-EE" sz="2000">
                <a:solidFill>
                  <a:srgbClr val="595959"/>
                </a:solidFill>
                <a:latin typeface="Arial Nova"/>
              </a:rPr>
              <a:t>(Jing-Schmidt 2007)</a:t>
            </a:r>
          </a:p>
          <a:p>
            <a:pPr marL="457200" indent="-457200">
              <a:buFont typeface="Arial"/>
              <a:buChar char="•"/>
            </a:pPr>
            <a:r>
              <a:rPr lang="et-EE" sz="2800">
                <a:latin typeface="Arial Nova"/>
                <a:ea typeface="Calibri" panose="020F0502020204030204"/>
                <a:cs typeface="Calibri" panose="020F0502020204030204"/>
              </a:rPr>
              <a:t>Moodustavad eesti keeles intensiivsussõnade sõnavaras selge rühma, eriti noortekeeles</a:t>
            </a:r>
          </a:p>
        </p:txBody>
      </p:sp>
    </p:spTree>
    <p:extLst>
      <p:ext uri="{BB962C8B-B14F-4D97-AF65-F5344CB8AC3E}">
        <p14:creationId xmlns:p14="http://schemas.microsoft.com/office/powerpoint/2010/main" val="1840138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64AC1-A701-9A24-715E-455481330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6E5B30-D889-3F68-AC95-1DA77BEC51A3}"/>
              </a:ext>
            </a:extLst>
          </p:cNvPr>
          <p:cNvSpPr txBox="1"/>
          <p:nvPr/>
        </p:nvSpPr>
        <p:spPr>
          <a:xfrm>
            <a:off x="836478" y="566231"/>
            <a:ext cx="104166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3600" b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Kooskõla hindamine: ainult negatiivsed adj-d</a:t>
            </a:r>
            <a:endParaRPr lang="en-US">
              <a:solidFill>
                <a:schemeClr val="accent6">
                  <a:lumMod val="76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BD7FFE-74F4-FB97-AC3F-AD0C0EB04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713814"/>
              </p:ext>
            </p:extLst>
          </p:nvPr>
        </p:nvGraphicFramePr>
        <p:xfrm>
          <a:off x="1221612" y="4360282"/>
          <a:ext cx="7828504" cy="2123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5073">
                  <a:extLst>
                    <a:ext uri="{9D8B030D-6E8A-4147-A177-3AD203B41FA5}">
                      <a16:colId xmlns:a16="http://schemas.microsoft.com/office/drawing/2014/main" val="1523974408"/>
                    </a:ext>
                  </a:extLst>
                </a:gridCol>
                <a:gridCol w="1649103">
                  <a:extLst>
                    <a:ext uri="{9D8B030D-6E8A-4147-A177-3AD203B41FA5}">
                      <a16:colId xmlns:a16="http://schemas.microsoft.com/office/drawing/2014/main" val="1439238051"/>
                    </a:ext>
                  </a:extLst>
                </a:gridCol>
                <a:gridCol w="1876567">
                  <a:extLst>
                    <a:ext uri="{9D8B030D-6E8A-4147-A177-3AD203B41FA5}">
                      <a16:colId xmlns:a16="http://schemas.microsoft.com/office/drawing/2014/main" val="3283378207"/>
                    </a:ext>
                  </a:extLst>
                </a:gridCol>
                <a:gridCol w="2217761">
                  <a:extLst>
                    <a:ext uri="{9D8B030D-6E8A-4147-A177-3AD203B41FA5}">
                      <a16:colId xmlns:a16="http://schemas.microsoft.com/office/drawing/2014/main" val="26674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 err="1">
                          <a:latin typeface="Arial Nova"/>
                          <a:cs typeface="Segoe UI"/>
                        </a:rPr>
                        <a:t>Mudel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 Nova"/>
                          <a:cs typeface="Segoe UI"/>
                        </a:rPr>
                        <a:t>Kooskõlamäär</a:t>
                      </a:r>
                      <a:endParaRPr lang="en-US" dirty="0">
                        <a:latin typeface="Arial Nova"/>
                        <a:cs typeface="Sego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 Nova"/>
                          <a:cs typeface="Segoe UI"/>
                        </a:rPr>
                        <a:t>Kaalutud</a:t>
                      </a:r>
                      <a:r>
                        <a:rPr lang="en-US" dirty="0">
                          <a:latin typeface="Arial Nova"/>
                          <a:cs typeface="Segoe UI"/>
                        </a:rPr>
                        <a:t> </a:t>
                      </a:r>
                      <a:r>
                        <a:rPr lang="en-US" dirty="0" err="1">
                          <a:latin typeface="Arial Nova"/>
                          <a:cs typeface="Segoe UI"/>
                        </a:rPr>
                        <a:t>kooskõlamäär</a:t>
                      </a:r>
                      <a:endParaRPr lang="en-US" dirty="0">
                        <a:latin typeface="Arial Nova"/>
                        <a:cs typeface="Sego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 Nova"/>
                          <a:cs typeface="Segoe UI"/>
                        </a:rPr>
                        <a:t>Keskmine</a:t>
                      </a:r>
                      <a:r>
                        <a:rPr lang="en-US" dirty="0">
                          <a:latin typeface="Arial Nova"/>
                          <a:cs typeface="Segoe UI"/>
                        </a:rPr>
                        <a:t> </a:t>
                      </a:r>
                      <a:r>
                        <a:rPr lang="en-US" dirty="0" err="1">
                          <a:latin typeface="Arial Nova"/>
                          <a:cs typeface="Segoe UI"/>
                        </a:rPr>
                        <a:t>kaugus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69741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 err="1">
                          <a:latin typeface="Arial Nova"/>
                          <a:cs typeface="Segoe UI"/>
                        </a:rPr>
                        <a:t>EstLLM</a:t>
                      </a:r>
                      <a:r>
                        <a:rPr lang="en-US" dirty="0">
                          <a:latin typeface="Arial Nova"/>
                          <a:cs typeface="Segoe UI"/>
                        </a:rPr>
                        <a:t> 8B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0">
                          <a:latin typeface="Arial Nova"/>
                          <a:cs typeface="Segoe UI"/>
                        </a:rPr>
                        <a:t>0,609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0">
                          <a:latin typeface="Arial Nova"/>
                          <a:cs typeface="Segoe UI"/>
                        </a:rPr>
                        <a:t>0,675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>
                          <a:latin typeface="Arial Nova"/>
                          <a:cs typeface="Segoe UI"/>
                        </a:rPr>
                        <a:t>0,200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151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rial Nova"/>
                          <a:cs typeface="Segoe UI"/>
                        </a:rPr>
                        <a:t>Claude Opus 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rial Nova"/>
                          <a:cs typeface="Segoe UI"/>
                        </a:rPr>
                        <a:t>0,667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rial Nova"/>
                          <a:cs typeface="Segoe UI"/>
                        </a:rPr>
                        <a:t>0,677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rial Nova"/>
                          <a:cs typeface="Segoe UI"/>
                        </a:rPr>
                        <a:t>0,382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12333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rial Nova"/>
                          <a:cs typeface="Segoe UI"/>
                        </a:rPr>
                        <a:t>Gemini 3.1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>
                          <a:latin typeface="Arial Nova"/>
                          <a:cs typeface="Segoe UI"/>
                        </a:rPr>
                        <a:t>0,750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>
                          <a:latin typeface="Arial Nova"/>
                          <a:cs typeface="Segoe UI"/>
                        </a:rPr>
                        <a:t>0,860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0">
                          <a:latin typeface="Arial Nova"/>
                          <a:cs typeface="Segoe UI"/>
                        </a:rPr>
                        <a:t>0,347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991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rial Nova"/>
                          <a:cs typeface="Segoe UI"/>
                        </a:rPr>
                        <a:t>GPT 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rial Nova"/>
                          <a:cs typeface="Segoe UI"/>
                        </a:rPr>
                        <a:t>0,652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rial Nova"/>
                          <a:cs typeface="Segoe UI"/>
                        </a:rPr>
                        <a:t>0,667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rial Nova"/>
                          <a:cs typeface="Segoe UI"/>
                        </a:rPr>
                        <a:t>0,394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5204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54931A1-E837-397A-4378-9EFFD6F7F32E}"/>
              </a:ext>
            </a:extLst>
          </p:cNvPr>
          <p:cNvSpPr txBox="1"/>
          <p:nvPr/>
        </p:nvSpPr>
        <p:spPr>
          <a:xfrm>
            <a:off x="9383932" y="5054533"/>
            <a:ext cx="159559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Arial Nova"/>
                <a:ea typeface="Calibri"/>
                <a:cs typeface="Calibri"/>
              </a:rPr>
              <a:t>Ainult</a:t>
            </a:r>
            <a:r>
              <a:rPr lang="en-US" sz="2000" dirty="0">
                <a:solidFill>
                  <a:srgbClr val="FF0000"/>
                </a:solidFill>
                <a:latin typeface="Arial Nova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 Nova"/>
                <a:ea typeface="Calibri"/>
                <a:cs typeface="Calibri"/>
              </a:rPr>
              <a:t>negatiivsed</a:t>
            </a:r>
            <a:r>
              <a:rPr lang="en-US" sz="2000" dirty="0">
                <a:solidFill>
                  <a:srgbClr val="FF0000"/>
                </a:solidFill>
                <a:latin typeface="Arial Nova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 Nova"/>
                <a:ea typeface="Calibri"/>
                <a:cs typeface="Calibri"/>
              </a:rPr>
              <a:t>adjektiivid</a:t>
            </a:r>
            <a:endParaRPr lang="en-US" sz="2000" dirty="0">
              <a:solidFill>
                <a:srgbClr val="FF0000"/>
              </a:solidFill>
              <a:latin typeface="Arial Nova"/>
              <a:ea typeface="Calibri"/>
              <a:cs typeface="Calibri"/>
            </a:endParaRPr>
          </a:p>
        </p:txBody>
      </p:sp>
      <p:pic>
        <p:nvPicPr>
          <p:cNvPr id="4" name="Picture 3" descr="A graph with numbers and dots&#10;&#10;AI-generated content may be incorrect.">
            <a:extLst>
              <a:ext uri="{FF2B5EF4-FFF2-40B4-BE49-F238E27FC236}">
                <a16:creationId xmlns:a16="http://schemas.microsoft.com/office/drawing/2014/main" id="{7507BE19-3ED6-60D8-668C-98226E758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643" y="1211036"/>
            <a:ext cx="3129643" cy="3129643"/>
          </a:xfrm>
          <a:prstGeom prst="rect">
            <a:avLst/>
          </a:prstGeom>
        </p:spPr>
      </p:pic>
      <p:pic>
        <p:nvPicPr>
          <p:cNvPr id="6" name="Picture 5" descr="A graph with numbers and dots&#10;&#10;AI-generated content may be incorrect.">
            <a:extLst>
              <a:ext uri="{FF2B5EF4-FFF2-40B4-BE49-F238E27FC236}">
                <a16:creationId xmlns:a16="http://schemas.microsoft.com/office/drawing/2014/main" id="{1FFCD2BB-7758-304D-5FBD-1EFBA512A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179" y="1211036"/>
            <a:ext cx="3129643" cy="3129643"/>
          </a:xfrm>
          <a:prstGeom prst="rect">
            <a:avLst/>
          </a:prstGeom>
        </p:spPr>
      </p:pic>
      <p:pic>
        <p:nvPicPr>
          <p:cNvPr id="7" name="Picture 6" descr="A graph with numbers and dots&#10;&#10;AI-generated content may be incorrect.">
            <a:extLst>
              <a:ext uri="{FF2B5EF4-FFF2-40B4-BE49-F238E27FC236}">
                <a16:creationId xmlns:a16="http://schemas.microsoft.com/office/drawing/2014/main" id="{F9C726CF-C789-1520-7BA1-F8AFD1D86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715" y="1211036"/>
            <a:ext cx="3129643" cy="312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39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53CC5-4AC0-9E8E-1648-C6F03993F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06E720-FDD6-8A0F-EBAC-BD2765D6F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12192000" cy="609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BBCD9F-802F-51B1-80FF-7C80A1F9B292}"/>
              </a:ext>
            </a:extLst>
          </p:cNvPr>
          <p:cNvSpPr/>
          <p:nvPr/>
        </p:nvSpPr>
        <p:spPr>
          <a:xfrm>
            <a:off x="6528" y="2417137"/>
            <a:ext cx="11783521" cy="139480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55C008-7392-B24D-3489-2D539EC32D6B}"/>
              </a:ext>
            </a:extLst>
          </p:cNvPr>
          <p:cNvSpPr/>
          <p:nvPr/>
        </p:nvSpPr>
        <p:spPr>
          <a:xfrm>
            <a:off x="6528" y="5097744"/>
            <a:ext cx="11783521" cy="1313161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4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93BD5-2AF5-B8AB-8514-DE6179461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BC6AE4-70C8-FB7B-AE7C-1C057D40E717}"/>
              </a:ext>
            </a:extLst>
          </p:cNvPr>
          <p:cNvSpPr txBox="1"/>
          <p:nvPr/>
        </p:nvSpPr>
        <p:spPr>
          <a:xfrm>
            <a:off x="836478" y="566231"/>
            <a:ext cx="104166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3600" b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Kooskõla hindamine: valik NI ja ÜI vahel</a:t>
            </a:r>
            <a:endParaRPr lang="en-US">
              <a:solidFill>
                <a:schemeClr val="accent6">
                  <a:lumMod val="76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3CC175E-729C-AB62-28D1-27434864D5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89550"/>
              </p:ext>
            </p:extLst>
          </p:nvPr>
        </p:nvGraphicFramePr>
        <p:xfrm>
          <a:off x="1221612" y="4360282"/>
          <a:ext cx="7828504" cy="2123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5073">
                  <a:extLst>
                    <a:ext uri="{9D8B030D-6E8A-4147-A177-3AD203B41FA5}">
                      <a16:colId xmlns:a16="http://schemas.microsoft.com/office/drawing/2014/main" val="1523974408"/>
                    </a:ext>
                  </a:extLst>
                </a:gridCol>
                <a:gridCol w="1649103">
                  <a:extLst>
                    <a:ext uri="{9D8B030D-6E8A-4147-A177-3AD203B41FA5}">
                      <a16:colId xmlns:a16="http://schemas.microsoft.com/office/drawing/2014/main" val="1439238051"/>
                    </a:ext>
                  </a:extLst>
                </a:gridCol>
                <a:gridCol w="1876567">
                  <a:extLst>
                    <a:ext uri="{9D8B030D-6E8A-4147-A177-3AD203B41FA5}">
                      <a16:colId xmlns:a16="http://schemas.microsoft.com/office/drawing/2014/main" val="3283378207"/>
                    </a:ext>
                  </a:extLst>
                </a:gridCol>
                <a:gridCol w="2217761">
                  <a:extLst>
                    <a:ext uri="{9D8B030D-6E8A-4147-A177-3AD203B41FA5}">
                      <a16:colId xmlns:a16="http://schemas.microsoft.com/office/drawing/2014/main" val="26674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 err="1">
                          <a:latin typeface="Arial Nova"/>
                          <a:cs typeface="Segoe UI"/>
                        </a:rPr>
                        <a:t>Mudel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 Nova"/>
                          <a:cs typeface="Segoe UI"/>
                        </a:rPr>
                        <a:t>Kooskõlamäär</a:t>
                      </a:r>
                      <a:endParaRPr lang="en-US" dirty="0">
                        <a:latin typeface="Arial Nova"/>
                        <a:cs typeface="Sego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 Nova"/>
                          <a:cs typeface="Segoe UI"/>
                        </a:rPr>
                        <a:t>Kaalutud</a:t>
                      </a:r>
                      <a:r>
                        <a:rPr lang="en-US" dirty="0">
                          <a:latin typeface="Arial Nova"/>
                          <a:cs typeface="Segoe UI"/>
                        </a:rPr>
                        <a:t> </a:t>
                      </a:r>
                      <a:r>
                        <a:rPr lang="en-US" dirty="0" err="1">
                          <a:latin typeface="Arial Nova"/>
                          <a:cs typeface="Segoe UI"/>
                        </a:rPr>
                        <a:t>kooskõlamäär</a:t>
                      </a:r>
                      <a:endParaRPr lang="en-US" dirty="0">
                        <a:latin typeface="Arial Nova"/>
                        <a:cs typeface="Sego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 Nova"/>
                          <a:cs typeface="Segoe UI"/>
                        </a:rPr>
                        <a:t>Keskmine</a:t>
                      </a:r>
                      <a:r>
                        <a:rPr lang="en-US" dirty="0">
                          <a:latin typeface="Arial Nova"/>
                          <a:cs typeface="Segoe UI"/>
                        </a:rPr>
                        <a:t> </a:t>
                      </a:r>
                      <a:r>
                        <a:rPr lang="en-US" dirty="0" err="1">
                          <a:latin typeface="Arial Nova"/>
                          <a:cs typeface="Segoe UI"/>
                        </a:rPr>
                        <a:t>kaugus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69741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 err="1">
                          <a:latin typeface="Arial Nova"/>
                          <a:cs typeface="Segoe UI"/>
                        </a:rPr>
                        <a:t>EstLLM</a:t>
                      </a:r>
                      <a:r>
                        <a:rPr lang="en-US" dirty="0">
                          <a:latin typeface="Arial Nova"/>
                          <a:cs typeface="Segoe UI"/>
                        </a:rPr>
                        <a:t> 8B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0">
                          <a:latin typeface="Arial Nova"/>
                          <a:cs typeface="Segoe UI"/>
                        </a:rPr>
                        <a:t>0,619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0">
                          <a:latin typeface="Arial Nova"/>
                          <a:cs typeface="Segoe UI"/>
                        </a:rPr>
                        <a:t>0,540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0">
                          <a:latin typeface="Arial Nova"/>
                          <a:cs typeface="Segoe UI"/>
                        </a:rPr>
                        <a:t>0,289</a:t>
                      </a:r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151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rial Nova"/>
                          <a:cs typeface="Segoe UI"/>
                        </a:rPr>
                        <a:t>Claude Opus 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rial Nova"/>
                          <a:cs typeface="Segoe UI"/>
                        </a:rPr>
                        <a:t>0,542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rial Nova"/>
                          <a:cs typeface="Segoe UI"/>
                        </a:rPr>
                        <a:t>0,594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rial Nova"/>
                          <a:cs typeface="Segoe UI"/>
                        </a:rPr>
                        <a:t>0,388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12333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rial Nova"/>
                          <a:cs typeface="Segoe UI"/>
                        </a:rPr>
                        <a:t>Gemini 3.1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0">
                          <a:latin typeface="Arial Nova"/>
                          <a:cs typeface="Segoe UI"/>
                        </a:rPr>
                        <a:t>0,667</a:t>
                      </a:r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>
                          <a:latin typeface="Arial Nova"/>
                          <a:cs typeface="Segoe UI"/>
                        </a:rPr>
                        <a:t>0,842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0">
                          <a:latin typeface="Arial Nova"/>
                          <a:cs typeface="Segoe UI"/>
                        </a:rPr>
                        <a:t>0,376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991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rial Nova"/>
                          <a:cs typeface="Segoe UI"/>
                        </a:rPr>
                        <a:t>GPT 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rial Nova"/>
                          <a:cs typeface="Segoe UI"/>
                        </a:rPr>
                        <a:t>0,652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rial Nova"/>
                          <a:cs typeface="Segoe UI"/>
                        </a:rPr>
                        <a:t>0,689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rial Nova"/>
                          <a:cs typeface="Segoe UI"/>
                        </a:rPr>
                        <a:t>0,396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5204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BA1A980-EA4C-44B4-1AE1-10B04B6AD9BE}"/>
              </a:ext>
            </a:extLst>
          </p:cNvPr>
          <p:cNvSpPr txBox="1"/>
          <p:nvPr/>
        </p:nvSpPr>
        <p:spPr>
          <a:xfrm>
            <a:off x="9328715" y="5054533"/>
            <a:ext cx="145203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ova"/>
                <a:ea typeface="Calibri"/>
                <a:cs typeface="Calibri"/>
              </a:rPr>
              <a:t>NI </a:t>
            </a:r>
            <a:r>
              <a:rPr lang="en-US" sz="2000" i="1">
                <a:latin typeface="Arial Nova"/>
                <a:ea typeface="Calibri"/>
                <a:cs typeface="Calibri"/>
              </a:rPr>
              <a:t>vs.</a:t>
            </a:r>
            <a:r>
              <a:rPr lang="en-US" sz="2000">
                <a:solidFill>
                  <a:schemeClr val="accent1"/>
                </a:solidFill>
                <a:latin typeface="Arial Nova"/>
                <a:ea typeface="Calibri"/>
                <a:cs typeface="Calibri"/>
              </a:rPr>
              <a:t> ÜI</a:t>
            </a:r>
            <a:endParaRPr lang="en-US" sz="2000">
              <a:solidFill>
                <a:schemeClr val="accent1"/>
              </a:solidFill>
            </a:endParaRPr>
          </a:p>
        </p:txBody>
      </p:sp>
      <p:pic>
        <p:nvPicPr>
          <p:cNvPr id="7" name="Picture 6" descr="A graph with different colored dots&#10;&#10;AI-generated content may be incorrect.">
            <a:extLst>
              <a:ext uri="{FF2B5EF4-FFF2-40B4-BE49-F238E27FC236}">
                <a16:creationId xmlns:a16="http://schemas.microsoft.com/office/drawing/2014/main" id="{E2EE7FCD-B5A7-8267-5D15-7BD05F702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643" y="1211034"/>
            <a:ext cx="3116037" cy="31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46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B141A-15A4-A245-3FA0-14A045C36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F71FEE-22FC-F1E3-E8EF-C5681F91689B}"/>
              </a:ext>
            </a:extLst>
          </p:cNvPr>
          <p:cNvSpPr txBox="1"/>
          <p:nvPr/>
        </p:nvSpPr>
        <p:spPr>
          <a:xfrm>
            <a:off x="836478" y="111148"/>
            <a:ext cx="104166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t-EE" sz="3600" b="1" dirty="0">
              <a:solidFill>
                <a:schemeClr val="accent6">
                  <a:lumMod val="76000"/>
                </a:schemeClr>
              </a:solidFill>
              <a:latin typeface="Arial Nova"/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7814D-BE81-DBE6-7290-D9E4CF352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12192000" cy="609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6EA70F-E88F-F5C3-4A55-B263C8F168F0}"/>
              </a:ext>
            </a:extLst>
          </p:cNvPr>
          <p:cNvSpPr/>
          <p:nvPr/>
        </p:nvSpPr>
        <p:spPr>
          <a:xfrm>
            <a:off x="-7079" y="1110851"/>
            <a:ext cx="11797128" cy="129955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980EC5-FE69-8E4C-AFA6-1FDE2084CA25}"/>
              </a:ext>
            </a:extLst>
          </p:cNvPr>
          <p:cNvSpPr/>
          <p:nvPr/>
        </p:nvSpPr>
        <p:spPr>
          <a:xfrm>
            <a:off x="6528" y="3805065"/>
            <a:ext cx="11783521" cy="1258733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48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E2BE8-3874-80D2-68DF-A3EE4D4A4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532B4C-A1BF-1B45-BA99-F99DC210D171}"/>
              </a:ext>
            </a:extLst>
          </p:cNvPr>
          <p:cNvSpPr txBox="1"/>
          <p:nvPr/>
        </p:nvSpPr>
        <p:spPr>
          <a:xfrm>
            <a:off x="836478" y="566231"/>
            <a:ext cx="104166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3600" b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Kooskõla hindamine: valik kahe ÜI vahel</a:t>
            </a:r>
            <a:endParaRPr lang="en-US">
              <a:solidFill>
                <a:schemeClr val="accent6">
                  <a:lumMod val="76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D75043B-A4BA-7F18-C6AE-1871C4674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294755"/>
              </p:ext>
            </p:extLst>
          </p:nvPr>
        </p:nvGraphicFramePr>
        <p:xfrm>
          <a:off x="1221612" y="4360282"/>
          <a:ext cx="7828504" cy="2123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5073">
                  <a:extLst>
                    <a:ext uri="{9D8B030D-6E8A-4147-A177-3AD203B41FA5}">
                      <a16:colId xmlns:a16="http://schemas.microsoft.com/office/drawing/2014/main" val="1523974408"/>
                    </a:ext>
                  </a:extLst>
                </a:gridCol>
                <a:gridCol w="1649103">
                  <a:extLst>
                    <a:ext uri="{9D8B030D-6E8A-4147-A177-3AD203B41FA5}">
                      <a16:colId xmlns:a16="http://schemas.microsoft.com/office/drawing/2014/main" val="1439238051"/>
                    </a:ext>
                  </a:extLst>
                </a:gridCol>
                <a:gridCol w="1876567">
                  <a:extLst>
                    <a:ext uri="{9D8B030D-6E8A-4147-A177-3AD203B41FA5}">
                      <a16:colId xmlns:a16="http://schemas.microsoft.com/office/drawing/2014/main" val="3283378207"/>
                    </a:ext>
                  </a:extLst>
                </a:gridCol>
                <a:gridCol w="2217761">
                  <a:extLst>
                    <a:ext uri="{9D8B030D-6E8A-4147-A177-3AD203B41FA5}">
                      <a16:colId xmlns:a16="http://schemas.microsoft.com/office/drawing/2014/main" val="26674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 err="1">
                          <a:latin typeface="Arial Nova"/>
                          <a:cs typeface="Segoe UI"/>
                        </a:rPr>
                        <a:t>Mudel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 Nova"/>
                          <a:cs typeface="Segoe UI"/>
                        </a:rPr>
                        <a:t>Kooskõlamäär</a:t>
                      </a:r>
                      <a:endParaRPr lang="en-US" dirty="0">
                        <a:latin typeface="Arial Nova"/>
                        <a:cs typeface="Sego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 Nova"/>
                          <a:cs typeface="Segoe UI"/>
                        </a:rPr>
                        <a:t>Kaalutud</a:t>
                      </a:r>
                      <a:r>
                        <a:rPr lang="en-US" dirty="0">
                          <a:latin typeface="Arial Nova"/>
                          <a:cs typeface="Segoe UI"/>
                        </a:rPr>
                        <a:t> </a:t>
                      </a:r>
                      <a:r>
                        <a:rPr lang="en-US" dirty="0" err="1">
                          <a:latin typeface="Arial Nova"/>
                          <a:cs typeface="Segoe UI"/>
                        </a:rPr>
                        <a:t>kooskõlamäär</a:t>
                      </a:r>
                      <a:endParaRPr lang="en-US" dirty="0">
                        <a:latin typeface="Arial Nova"/>
                        <a:cs typeface="Sego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 Nova"/>
                          <a:cs typeface="Segoe UI"/>
                        </a:rPr>
                        <a:t>Keskmine</a:t>
                      </a:r>
                      <a:r>
                        <a:rPr lang="en-US" dirty="0">
                          <a:latin typeface="Arial Nova"/>
                          <a:cs typeface="Segoe UI"/>
                        </a:rPr>
                        <a:t> </a:t>
                      </a:r>
                      <a:r>
                        <a:rPr lang="en-US" dirty="0" err="1">
                          <a:latin typeface="Arial Nova"/>
                          <a:cs typeface="Segoe UI"/>
                        </a:rPr>
                        <a:t>kaugus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69741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 err="1">
                          <a:latin typeface="Arial Nova"/>
                          <a:cs typeface="Segoe UI"/>
                        </a:rPr>
                        <a:t>EstLLM</a:t>
                      </a:r>
                      <a:r>
                        <a:rPr lang="en-US" dirty="0">
                          <a:latin typeface="Arial Nova"/>
                          <a:cs typeface="Segoe UI"/>
                        </a:rPr>
                        <a:t> 8B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>
                          <a:latin typeface="Arial Nova"/>
                          <a:cs typeface="Segoe UI"/>
                        </a:rPr>
                        <a:t>1,000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>
                          <a:latin typeface="Arial Nova"/>
                          <a:cs typeface="Segoe UI"/>
                        </a:rPr>
                        <a:t>1,000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>
                          <a:latin typeface="Arial Nova"/>
                          <a:cs typeface="Segoe UI"/>
                        </a:rPr>
                        <a:t>0,093</a:t>
                      </a:r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151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rial Nova"/>
                          <a:cs typeface="Segoe UI"/>
                        </a:rPr>
                        <a:t>Claude Opus 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rial Nova"/>
                          <a:cs typeface="Segoe UI"/>
                        </a:rPr>
                        <a:t>0,750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rial Nova"/>
                          <a:cs typeface="Segoe UI"/>
                        </a:rPr>
                        <a:t>0,882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rial Nova"/>
                          <a:cs typeface="Segoe UI"/>
                        </a:rPr>
                        <a:t>0,255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12333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rial Nova"/>
                          <a:cs typeface="Segoe UI"/>
                        </a:rPr>
                        <a:t>Gemini 3.1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0">
                          <a:latin typeface="Arial Nova"/>
                          <a:cs typeface="Segoe UI"/>
                        </a:rPr>
                        <a:t>0,750</a:t>
                      </a:r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0">
                          <a:latin typeface="Arial Nova"/>
                          <a:cs typeface="Segoe UI"/>
                        </a:rPr>
                        <a:t>0,882</a:t>
                      </a:r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0">
                          <a:latin typeface="Arial Nova"/>
                          <a:cs typeface="Segoe UI"/>
                        </a:rPr>
                        <a:t>0,296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991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rial Nova"/>
                          <a:cs typeface="Segoe UI"/>
                        </a:rPr>
                        <a:t>GPT 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rial Nova"/>
                          <a:cs typeface="Segoe UI"/>
                        </a:rPr>
                        <a:t>0,750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rial Nova"/>
                          <a:cs typeface="Segoe UI"/>
                        </a:rPr>
                        <a:t>0,882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rial Nova"/>
                          <a:cs typeface="Segoe UI"/>
                        </a:rPr>
                        <a:t>0,234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5204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A19EEC7-9609-CF67-994A-EC3E593CBB86}"/>
              </a:ext>
            </a:extLst>
          </p:cNvPr>
          <p:cNvSpPr txBox="1"/>
          <p:nvPr/>
        </p:nvSpPr>
        <p:spPr>
          <a:xfrm>
            <a:off x="9328715" y="5054533"/>
            <a:ext cx="145203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latin typeface="Arial Nova"/>
                <a:ea typeface="Calibri"/>
                <a:cs typeface="Calibri"/>
              </a:rPr>
              <a:t>ÜI </a:t>
            </a:r>
            <a:r>
              <a:rPr lang="en-US" sz="2000" i="1">
                <a:solidFill>
                  <a:schemeClr val="accent1"/>
                </a:solidFill>
                <a:latin typeface="Arial Nova"/>
                <a:ea typeface="Calibri"/>
                <a:cs typeface="Calibri"/>
              </a:rPr>
              <a:t>vs</a:t>
            </a:r>
            <a:r>
              <a:rPr lang="en-US" sz="2000">
                <a:solidFill>
                  <a:schemeClr val="accent1"/>
                </a:solidFill>
                <a:latin typeface="Arial Nova"/>
                <a:ea typeface="Calibri"/>
                <a:cs typeface="Calibri"/>
              </a:rPr>
              <a:t>. ÜI</a:t>
            </a:r>
            <a:endParaRPr lang="en-US" sz="2000">
              <a:solidFill>
                <a:schemeClr val="accent1"/>
              </a:solidFill>
            </a:endParaRPr>
          </a:p>
        </p:txBody>
      </p:sp>
      <p:pic>
        <p:nvPicPr>
          <p:cNvPr id="8" name="Picture 7" descr="A graph with different colored dots&#10;&#10;AI-generated content may be incorrect.">
            <a:extLst>
              <a:ext uri="{FF2B5EF4-FFF2-40B4-BE49-F238E27FC236}">
                <a16:creationId xmlns:a16="http://schemas.microsoft.com/office/drawing/2014/main" id="{D244A0C5-2D5F-8618-7C1F-C99527278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643" y="1211034"/>
            <a:ext cx="3116037" cy="3116037"/>
          </a:xfrm>
          <a:prstGeom prst="rect">
            <a:avLst/>
          </a:prstGeom>
        </p:spPr>
      </p:pic>
      <p:pic>
        <p:nvPicPr>
          <p:cNvPr id="10" name="Picture 9" descr="A graph with numbers and dots&#10;&#10;AI-generated content may be incorrect.">
            <a:extLst>
              <a:ext uri="{FF2B5EF4-FFF2-40B4-BE49-F238E27FC236}">
                <a16:creationId xmlns:a16="http://schemas.microsoft.com/office/drawing/2014/main" id="{F25BACF7-2E64-95A9-A658-A8673B099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357" y="1211036"/>
            <a:ext cx="3116035" cy="31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68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942D6-D008-61DD-D1FC-A0710F3EA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A2AB17-D025-515D-DC8A-A764E2A39729}"/>
              </a:ext>
            </a:extLst>
          </p:cNvPr>
          <p:cNvSpPr txBox="1"/>
          <p:nvPr/>
        </p:nvSpPr>
        <p:spPr>
          <a:xfrm>
            <a:off x="836478" y="566231"/>
            <a:ext cx="104166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3600" b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Kooskõla hindamine: valik kahe NI vahel</a:t>
            </a:r>
            <a:endParaRPr lang="en-US">
              <a:solidFill>
                <a:schemeClr val="accent6">
                  <a:lumMod val="76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6FD02EE-A589-CEFC-0903-CFEAB15F9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833897"/>
              </p:ext>
            </p:extLst>
          </p:nvPr>
        </p:nvGraphicFramePr>
        <p:xfrm>
          <a:off x="1221612" y="4360282"/>
          <a:ext cx="7828504" cy="2123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5073">
                  <a:extLst>
                    <a:ext uri="{9D8B030D-6E8A-4147-A177-3AD203B41FA5}">
                      <a16:colId xmlns:a16="http://schemas.microsoft.com/office/drawing/2014/main" val="1523974408"/>
                    </a:ext>
                  </a:extLst>
                </a:gridCol>
                <a:gridCol w="1649103">
                  <a:extLst>
                    <a:ext uri="{9D8B030D-6E8A-4147-A177-3AD203B41FA5}">
                      <a16:colId xmlns:a16="http://schemas.microsoft.com/office/drawing/2014/main" val="1439238051"/>
                    </a:ext>
                  </a:extLst>
                </a:gridCol>
                <a:gridCol w="1876567">
                  <a:extLst>
                    <a:ext uri="{9D8B030D-6E8A-4147-A177-3AD203B41FA5}">
                      <a16:colId xmlns:a16="http://schemas.microsoft.com/office/drawing/2014/main" val="3283378207"/>
                    </a:ext>
                  </a:extLst>
                </a:gridCol>
                <a:gridCol w="2217761">
                  <a:extLst>
                    <a:ext uri="{9D8B030D-6E8A-4147-A177-3AD203B41FA5}">
                      <a16:colId xmlns:a16="http://schemas.microsoft.com/office/drawing/2014/main" val="26674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 err="1">
                          <a:latin typeface="Arial Nova"/>
                          <a:cs typeface="Segoe UI"/>
                        </a:rPr>
                        <a:t>Mudel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 Nova"/>
                          <a:cs typeface="Segoe UI"/>
                        </a:rPr>
                        <a:t>Kooskõlamäär</a:t>
                      </a:r>
                      <a:endParaRPr lang="en-US" dirty="0">
                        <a:latin typeface="Arial Nova"/>
                        <a:cs typeface="Sego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 Nova"/>
                          <a:cs typeface="Segoe UI"/>
                        </a:rPr>
                        <a:t>Kaalutud</a:t>
                      </a:r>
                      <a:r>
                        <a:rPr lang="en-US" dirty="0">
                          <a:latin typeface="Arial Nova"/>
                          <a:cs typeface="Segoe UI"/>
                        </a:rPr>
                        <a:t> </a:t>
                      </a:r>
                      <a:r>
                        <a:rPr lang="en-US" dirty="0" err="1">
                          <a:latin typeface="Arial Nova"/>
                          <a:cs typeface="Segoe UI"/>
                        </a:rPr>
                        <a:t>kooskõlamäär</a:t>
                      </a:r>
                      <a:endParaRPr lang="en-US" dirty="0">
                        <a:latin typeface="Arial Nova"/>
                        <a:cs typeface="Sego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 Nova"/>
                          <a:cs typeface="Segoe UI"/>
                        </a:rPr>
                        <a:t>Keskmine</a:t>
                      </a:r>
                      <a:r>
                        <a:rPr lang="en-US" dirty="0">
                          <a:latin typeface="Arial Nova"/>
                          <a:cs typeface="Segoe UI"/>
                        </a:rPr>
                        <a:t> </a:t>
                      </a:r>
                      <a:r>
                        <a:rPr lang="en-US" dirty="0" err="1">
                          <a:latin typeface="Arial Nova"/>
                          <a:cs typeface="Segoe UI"/>
                        </a:rPr>
                        <a:t>kaugus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69741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 err="1">
                          <a:latin typeface="Arial Nova"/>
                          <a:cs typeface="Segoe UI"/>
                        </a:rPr>
                        <a:t>EstLLM</a:t>
                      </a:r>
                      <a:r>
                        <a:rPr lang="en-US" dirty="0">
                          <a:latin typeface="Arial Nova"/>
                          <a:cs typeface="Segoe UI"/>
                        </a:rPr>
                        <a:t> 8B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>
                          <a:latin typeface="Arial Nova"/>
                          <a:cs typeface="Segoe UI"/>
                        </a:rPr>
                        <a:t>0,750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0">
                          <a:latin typeface="Arial Nova"/>
                          <a:cs typeface="Segoe UI"/>
                        </a:rPr>
                        <a:t>0,772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>
                          <a:latin typeface="Arial Nova"/>
                          <a:cs typeface="Segoe UI"/>
                        </a:rPr>
                        <a:t>0,187</a:t>
                      </a:r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151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rial Nova"/>
                          <a:cs typeface="Segoe UI"/>
                        </a:rPr>
                        <a:t>Claude Opus 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rial Nova"/>
                          <a:cs typeface="Segoe UI"/>
                        </a:rPr>
                        <a:t>0,583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rial Nova"/>
                          <a:cs typeface="Segoe UI"/>
                        </a:rPr>
                        <a:t>0,612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>
                          <a:latin typeface="Arial Nova"/>
                          <a:cs typeface="Segoe UI"/>
                        </a:rPr>
                        <a:t>0,315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12333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rial Nova"/>
                          <a:cs typeface="Segoe UI"/>
                        </a:rPr>
                        <a:t>Gemini 3.1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0">
                          <a:latin typeface="Arial Nova"/>
                          <a:cs typeface="Segoe UI"/>
                        </a:rPr>
                        <a:t>0,667</a:t>
                      </a:r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0">
                          <a:latin typeface="Arial Nova"/>
                          <a:cs typeface="Segoe UI"/>
                        </a:rPr>
                        <a:t>0,754</a:t>
                      </a:r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0">
                          <a:latin typeface="Arial Nova"/>
                          <a:cs typeface="Segoe UI"/>
                        </a:rPr>
                        <a:t>0,360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991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atin typeface="Arial Nova"/>
                          <a:cs typeface="Segoe UI"/>
                        </a:rPr>
                        <a:t>GPT 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Arial Nova"/>
                          <a:cs typeface="Segoe UI"/>
                        </a:rPr>
                        <a:t>0,727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Arial Nova"/>
                          <a:cs typeface="Segoe UI"/>
                        </a:rPr>
                        <a:t>0,828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Arial Nova"/>
                          <a:cs typeface="Segoe UI"/>
                        </a:rPr>
                        <a:t>0,285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5204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2DE76F2-DF44-52E3-3D28-98B331E38365}"/>
              </a:ext>
            </a:extLst>
          </p:cNvPr>
          <p:cNvSpPr txBox="1"/>
          <p:nvPr/>
        </p:nvSpPr>
        <p:spPr>
          <a:xfrm>
            <a:off x="9328715" y="5054533"/>
            <a:ext cx="145203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ova"/>
                <a:ea typeface="Calibri"/>
                <a:cs typeface="Calibri"/>
              </a:rPr>
              <a:t>NI </a:t>
            </a:r>
            <a:r>
              <a:rPr lang="en-US" sz="2000" i="1">
                <a:solidFill>
                  <a:srgbClr val="FF0000"/>
                </a:solidFill>
                <a:latin typeface="Arial Nova"/>
                <a:ea typeface="Calibri"/>
                <a:cs typeface="Calibri"/>
              </a:rPr>
              <a:t>vs</a:t>
            </a:r>
            <a:r>
              <a:rPr lang="en-US" sz="2000">
                <a:solidFill>
                  <a:srgbClr val="FF0000"/>
                </a:solidFill>
                <a:latin typeface="Arial Nova"/>
                <a:ea typeface="Calibri"/>
                <a:cs typeface="Calibri"/>
              </a:rPr>
              <a:t>. NI</a:t>
            </a:r>
            <a:endParaRPr lang="en-US" sz="2000">
              <a:solidFill>
                <a:srgbClr val="FF0000"/>
              </a:solidFill>
            </a:endParaRPr>
          </a:p>
        </p:txBody>
      </p:sp>
      <p:pic>
        <p:nvPicPr>
          <p:cNvPr id="9" name="Picture 8" descr="A graph with different colored dots&#10;&#10;AI-generated content may be incorrect.">
            <a:extLst>
              <a:ext uri="{FF2B5EF4-FFF2-40B4-BE49-F238E27FC236}">
                <a16:creationId xmlns:a16="http://schemas.microsoft.com/office/drawing/2014/main" id="{25035514-9B0F-DFB9-2870-F7DA0567B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643" y="1211034"/>
            <a:ext cx="3116037" cy="3116037"/>
          </a:xfrm>
          <a:prstGeom prst="rect">
            <a:avLst/>
          </a:prstGeom>
        </p:spPr>
      </p:pic>
      <p:pic>
        <p:nvPicPr>
          <p:cNvPr id="10" name="Picture 9" descr="A graph with numbers and dots&#10;&#10;AI-generated content may be incorrect.">
            <a:extLst>
              <a:ext uri="{FF2B5EF4-FFF2-40B4-BE49-F238E27FC236}">
                <a16:creationId xmlns:a16="http://schemas.microsoft.com/office/drawing/2014/main" id="{974D6138-593F-07DD-5EBE-D638B0CA8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357" y="1211036"/>
            <a:ext cx="3116035" cy="3116035"/>
          </a:xfrm>
          <a:prstGeom prst="rect">
            <a:avLst/>
          </a:prstGeom>
        </p:spPr>
      </p:pic>
      <p:pic>
        <p:nvPicPr>
          <p:cNvPr id="11" name="Picture 10" descr="A graph with different colored dots&#10;&#10;AI-generated content may be incorrect.">
            <a:extLst>
              <a:ext uri="{FF2B5EF4-FFF2-40B4-BE49-F238E27FC236}">
                <a16:creationId xmlns:a16="http://schemas.microsoft.com/office/drawing/2014/main" id="{9BD3C9D7-88A1-3475-82D7-41F99F90D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9679" y="1211035"/>
            <a:ext cx="3116036" cy="31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38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7DBC7-7C00-08FC-41D6-2B90020FC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652733-0435-037E-B4B5-73560AFF2797}"/>
              </a:ext>
            </a:extLst>
          </p:cNvPr>
          <p:cNvSpPr txBox="1"/>
          <p:nvPr/>
        </p:nvSpPr>
        <p:spPr>
          <a:xfrm>
            <a:off x="836478" y="566231"/>
            <a:ext cx="104166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3600" b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Kokkuvõte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81750B-E628-273F-C119-9BF2A49C6694}"/>
              </a:ext>
            </a:extLst>
          </p:cNvPr>
          <p:cNvSpPr txBox="1"/>
          <p:nvPr/>
        </p:nvSpPr>
        <p:spPr>
          <a:xfrm>
            <a:off x="836457" y="1330640"/>
            <a:ext cx="10416139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t-EE" sz="2400">
                <a:latin typeface="Arial Nova"/>
                <a:ea typeface="Calibri"/>
                <a:cs typeface="Calibri"/>
              </a:rPr>
              <a:t>Erinevalt inimvastajatest näib keelemudelitel olevat </a:t>
            </a:r>
            <a:r>
              <a:rPr lang="et-EE" sz="2400" b="1">
                <a:latin typeface="Arial Nova"/>
                <a:ea typeface="Calibri"/>
                <a:cs typeface="Calibri"/>
              </a:rPr>
              <a:t>oluliselt selgem negatiivsuskalduvus</a:t>
            </a:r>
            <a:r>
              <a:rPr lang="et-EE" sz="2400">
                <a:latin typeface="Arial Nova"/>
                <a:ea typeface="Calibri"/>
                <a:cs typeface="Calibri"/>
              </a:rPr>
              <a:t>, eriti negatiivsete omadussõnadega. </a:t>
            </a:r>
            <a:r>
              <a:rPr lang="et-EE" sz="2400" b="1">
                <a:latin typeface="Arial Nova"/>
                <a:ea typeface="Calibri"/>
                <a:cs typeface="Calibri"/>
              </a:rPr>
              <a:t>Erandiks on EstLLM</a:t>
            </a:r>
            <a:r>
              <a:rPr lang="et-EE" sz="2400">
                <a:latin typeface="Arial Nova"/>
                <a:ea typeface="Calibri"/>
                <a:cs typeface="Calibri"/>
              </a:rPr>
              <a:t>, mis näitab pigem üldiste intensiivsussõnade eelistamist (eriti positiivsete omadussõnadega)</a:t>
            </a:r>
          </a:p>
          <a:p>
            <a:pPr marL="342900" indent="-342900">
              <a:buFont typeface="Arial"/>
              <a:buChar char="•"/>
            </a:pPr>
            <a:r>
              <a:rPr lang="et-EE" sz="2400" b="1">
                <a:latin typeface="Arial Nova"/>
                <a:ea typeface="Calibri"/>
                <a:cs typeface="Calibri"/>
              </a:rPr>
              <a:t>Sageduse mõju</a:t>
            </a:r>
            <a:r>
              <a:rPr lang="et-EE" sz="2400">
                <a:latin typeface="Arial Nova"/>
                <a:ea typeface="Calibri"/>
                <a:cs typeface="Calibri"/>
              </a:rPr>
              <a:t> mudelite ja inimvastajate valikutele näib olevat </a:t>
            </a:r>
            <a:r>
              <a:rPr lang="et-EE" sz="2400" b="1">
                <a:latin typeface="Arial Nova"/>
                <a:ea typeface="Calibri"/>
                <a:cs typeface="Calibri"/>
              </a:rPr>
              <a:t>sarnane</a:t>
            </a:r>
            <a:r>
              <a:rPr lang="et-EE" sz="2400">
                <a:latin typeface="Arial Nova"/>
                <a:ea typeface="Calibri"/>
                <a:cs typeface="Calibri"/>
              </a:rPr>
              <a:t>: </a:t>
            </a:r>
            <a:r>
              <a:rPr lang="et-EE" sz="2400" b="1">
                <a:latin typeface="Arial Nova"/>
                <a:ea typeface="Calibri"/>
                <a:cs typeface="Calibri"/>
              </a:rPr>
              <a:t>üldistest intensiivsussõnadest</a:t>
            </a:r>
            <a:r>
              <a:rPr lang="et-EE" sz="2400">
                <a:latin typeface="Arial Nova"/>
                <a:ea typeface="Calibri"/>
                <a:cs typeface="Calibri"/>
              </a:rPr>
              <a:t> peetakse tugevamaks </a:t>
            </a:r>
            <a:r>
              <a:rPr lang="et-EE" sz="2400" b="1">
                <a:latin typeface="Arial Nova"/>
                <a:ea typeface="Calibri"/>
                <a:cs typeface="Calibri"/>
              </a:rPr>
              <a:t>harvemaid</a:t>
            </a:r>
            <a:r>
              <a:rPr lang="et-EE" sz="2400">
                <a:latin typeface="Arial Nova"/>
                <a:ea typeface="Calibri"/>
                <a:cs typeface="Calibri"/>
              </a:rPr>
              <a:t>, </a:t>
            </a:r>
            <a:r>
              <a:rPr lang="et-EE" sz="2400" b="1">
                <a:latin typeface="Arial Nova"/>
                <a:ea typeface="Calibri"/>
                <a:cs typeface="Calibri"/>
              </a:rPr>
              <a:t>negatiivsete intensiivsussõnade </a:t>
            </a:r>
            <a:r>
              <a:rPr lang="et-EE" sz="2400">
                <a:latin typeface="Arial Nova"/>
                <a:ea typeface="Calibri"/>
                <a:cs typeface="Calibri"/>
              </a:rPr>
              <a:t>puhul on suurem tõenäosus valida tugevamaks </a:t>
            </a:r>
            <a:r>
              <a:rPr lang="et-EE" sz="2400" b="1">
                <a:latin typeface="Arial Nova"/>
                <a:ea typeface="Calibri"/>
                <a:cs typeface="Calibri"/>
              </a:rPr>
              <a:t>sagedam</a:t>
            </a:r>
            <a:r>
              <a:rPr lang="et-EE" sz="2400">
                <a:latin typeface="Arial Nova"/>
                <a:ea typeface="Calibri"/>
                <a:cs typeface="Calibri"/>
              </a:rPr>
              <a:t> intensiivsusõna</a:t>
            </a:r>
          </a:p>
          <a:p>
            <a:pPr marL="342900" indent="-342900">
              <a:buFont typeface="Arial"/>
              <a:buChar char="•"/>
            </a:pPr>
            <a:r>
              <a:rPr lang="et-EE" sz="2400">
                <a:latin typeface="Arial Nova"/>
                <a:ea typeface="Calibri"/>
                <a:cs typeface="Calibri"/>
              </a:rPr>
              <a:t>Kooskõlamäärad inimvastajatega varieeruvad vastavalt kontekstile. Üldine kooskõla on suhteliselt madal, ent seda võib tingida inimvastajate omavaheline madal kooskõla</a:t>
            </a:r>
            <a:endParaRPr lang="et-EE"/>
          </a:p>
          <a:p>
            <a:pPr marL="342900" indent="-342900">
              <a:buFont typeface="Arial"/>
              <a:buChar char="•"/>
            </a:pPr>
            <a:r>
              <a:rPr lang="et-EE" sz="2400">
                <a:latin typeface="Arial Nova"/>
                <a:ea typeface="Calibri"/>
                <a:cs typeface="Calibri"/>
              </a:rPr>
              <a:t>Inimvastajatele näib olevat sarnaseim EstLLM, ent ka see võib tuleneda ülesande keerukusest ning mudeli vastuste ebastabiilsusest</a:t>
            </a:r>
            <a:endParaRPr lang="et-EE" sz="2400" dirty="0">
              <a:latin typeface="Arial Nova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9350759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3"/>
    </p:ext>
  </p:extLs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5FA49-6A76-9456-0C0C-B49F45935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A9C7A5-78C3-5F99-AD46-FF256F825398}"/>
              </a:ext>
            </a:extLst>
          </p:cNvPr>
          <p:cNvSpPr txBox="1"/>
          <p:nvPr/>
        </p:nvSpPr>
        <p:spPr>
          <a:xfrm>
            <a:off x="836478" y="566231"/>
            <a:ext cx="104166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3600" b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Kirjandus</a:t>
            </a:r>
            <a:endParaRPr lang="et-EE">
              <a:solidFill>
                <a:schemeClr val="accent6">
                  <a:lumMod val="76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67EDB2-FF07-0E5C-C368-8C43570714D7}"/>
              </a:ext>
            </a:extLst>
          </p:cNvPr>
          <p:cNvSpPr txBox="1"/>
          <p:nvPr/>
        </p:nvSpPr>
        <p:spPr>
          <a:xfrm>
            <a:off x="836457" y="1396304"/>
            <a:ext cx="10416139" cy="49398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t-EE" sz="1500">
                <a:latin typeface="Arial Nova"/>
                <a:ea typeface="Calibri" panose="020F0502020204030204"/>
                <a:cs typeface="Calibri"/>
              </a:rPr>
              <a:t>Baumeister, R. F., E. Bratslavsky, C. Finkenauer, K. D. Vohs 2001. Bad is stronger than good. – Review of General Psychology, 5, 323–370.</a:t>
            </a:r>
            <a:endParaRPr lang="et-EE"/>
          </a:p>
          <a:p>
            <a:pPr marL="285750" indent="-285750">
              <a:buFont typeface="Arial"/>
              <a:buChar char="•"/>
            </a:pPr>
            <a:r>
              <a:rPr lang="et-EE" sz="1500">
                <a:latin typeface="Arial Nova"/>
                <a:ea typeface="Calibri" panose="020F0502020204030204"/>
                <a:cs typeface="Calibri"/>
              </a:rPr>
              <a:t>Bolinger, D. 1972. </a:t>
            </a:r>
            <a:r>
              <a:rPr lang="et-EE" sz="1500" i="1">
                <a:latin typeface="Arial Nova"/>
                <a:ea typeface="Calibri" panose="020F0502020204030204"/>
                <a:cs typeface="Calibri"/>
              </a:rPr>
              <a:t>Degree words</a:t>
            </a:r>
            <a:r>
              <a:rPr lang="et-EE" sz="1500">
                <a:latin typeface="Arial Nova"/>
                <a:ea typeface="Calibri" panose="020F0502020204030204"/>
                <a:cs typeface="Calibri" panose="020F0502020204030204"/>
              </a:rPr>
              <a:t>. Berlin/Boston, Germany: De Gruyter, Inc. </a:t>
            </a:r>
          </a:p>
          <a:p>
            <a:pPr marL="285750" indent="-285750">
              <a:buFont typeface="Arial"/>
              <a:buChar char="•"/>
            </a:pPr>
            <a:r>
              <a:rPr lang="et-EE" sz="1500">
                <a:latin typeface="Arial Nova"/>
                <a:ea typeface="Calibri" panose="020F0502020204030204"/>
                <a:cs typeface="Calibri" panose="020F0502020204030204"/>
              </a:rPr>
              <a:t>Boucher, J., Osgood C. E. 1969. The Pollyanna hypothesis. – Journal of Verbal Learning and Verbal Behavior, 8, 1–8.</a:t>
            </a:r>
          </a:p>
          <a:p>
            <a:pPr marL="285750" indent="-285750">
              <a:buFont typeface="Arial"/>
              <a:buChar char="•"/>
            </a:pPr>
            <a:r>
              <a:rPr lang="et-EE" sz="1500">
                <a:latin typeface="Arial Nova"/>
                <a:ea typeface="Calibri" panose="020F0502020204030204"/>
                <a:cs typeface="Calibri" panose="020F0502020204030204"/>
              </a:rPr>
              <a:t>Erelt, M. (2017). Omadussõnafraas. In Helle Metslang &amp; Mati Erelt (toim.), </a:t>
            </a:r>
            <a:r>
              <a:rPr lang="et-EE" sz="1500" i="1">
                <a:latin typeface="Arial Nova"/>
                <a:ea typeface="Calibri" panose="020F0502020204030204"/>
                <a:cs typeface="Calibri" panose="020F0502020204030204"/>
              </a:rPr>
              <a:t>Eesti keele süntak</a:t>
            </a:r>
            <a:r>
              <a:rPr lang="et-EE" sz="1500">
                <a:latin typeface="Arial Nova"/>
                <a:ea typeface="Calibri" panose="020F0502020204030204"/>
                <a:cs typeface="Calibri" panose="020F0502020204030204"/>
              </a:rPr>
              <a:t>. Tartu: Tartu Ülikooli Kirjastus, 405–415.</a:t>
            </a:r>
          </a:p>
          <a:p>
            <a:pPr marL="285750" indent="-285750">
              <a:buFont typeface="Arial"/>
              <a:buChar char="•"/>
            </a:pPr>
            <a:r>
              <a:rPr lang="et-EE" sz="1500">
                <a:latin typeface="Arial Nova"/>
                <a:ea typeface="Calibri" panose="020F0502020204030204"/>
                <a:cs typeface="Calibri" panose="020F0502020204030204"/>
              </a:rPr>
              <a:t>Jing-Schmidt, Z. 2007. Negativity bias in language: A cognitive-affective model of emotive intensifiers. – Cognitive Linguistics, 18, 417–443.</a:t>
            </a:r>
          </a:p>
          <a:p>
            <a:pPr marL="285750" indent="-285750">
              <a:buFont typeface="Arial"/>
              <a:buChar char="•"/>
            </a:pPr>
            <a:r>
              <a:rPr lang="et-EE" sz="1500">
                <a:latin typeface="Arial Nova"/>
                <a:ea typeface="Calibri" panose="020F0502020204030204"/>
                <a:cs typeface="Calibri" panose="020F0502020204030204"/>
              </a:rPr>
              <a:t>Liebrecht, C., Hustinx, L.,van Mulken M. 2019. The Relative Power of Negativity: The Influence of Language Intensity on Perceived Strength. – Journal of Language and Social Psychology, 38(2), 170–193. </a:t>
            </a:r>
          </a:p>
          <a:p>
            <a:pPr marL="285750" indent="-285750">
              <a:buFont typeface="Arial"/>
              <a:buChar char="•"/>
            </a:pPr>
            <a:r>
              <a:rPr lang="et-EE" sz="1500">
                <a:latin typeface="Arial Nova"/>
                <a:ea typeface="Calibri" panose="020F0502020204030204"/>
                <a:cs typeface="Calibri" panose="020F0502020204030204"/>
              </a:rPr>
              <a:t>Partington, A. 1993. Corpus evidence of language change. </a:t>
            </a:r>
            <a:r>
              <a:rPr lang="et-EE" sz="1500" i="1">
                <a:latin typeface="Arial Nova"/>
                <a:ea typeface="Calibri" panose="020F0502020204030204"/>
                <a:cs typeface="Calibri" panose="020F0502020204030204"/>
              </a:rPr>
              <a:t>Text and Technology. In Honour of John Sinclair</a:t>
            </a:r>
            <a:r>
              <a:rPr lang="et-EE" sz="1500">
                <a:latin typeface="Arial Nova"/>
                <a:ea typeface="Calibri" panose="020F0502020204030204"/>
                <a:cs typeface="Calibri" panose="020F0502020204030204"/>
              </a:rPr>
              <a:t>. 176–192.</a:t>
            </a:r>
          </a:p>
          <a:p>
            <a:pPr marL="285750" indent="-285750">
              <a:buFont typeface="Arial"/>
              <a:buChar char="•"/>
            </a:pPr>
            <a:r>
              <a:rPr lang="et-EE" sz="1500">
                <a:latin typeface="Arial Nova"/>
                <a:ea typeface="Calibri" panose="020F0502020204030204"/>
                <a:cs typeface="Calibri" panose="020F0502020204030204"/>
              </a:rPr>
              <a:t>Quirk, R., Greenbaum, S., Leech, G.,  Svartvik, J. 1985. </a:t>
            </a:r>
            <a:r>
              <a:rPr lang="et-EE" sz="1500" i="1">
                <a:latin typeface="Arial Nova"/>
                <a:ea typeface="Calibri" panose="020F0502020204030204"/>
                <a:cs typeface="Calibri" panose="020F0502020204030204"/>
              </a:rPr>
              <a:t>A comprehensive grammar of the English language</a:t>
            </a:r>
            <a:r>
              <a:rPr lang="et-EE" sz="1500">
                <a:latin typeface="Arial Nova"/>
                <a:ea typeface="Calibri" panose="020F0502020204030204"/>
                <a:cs typeface="Calibri" panose="020F0502020204030204"/>
              </a:rPr>
              <a:t>. London, New York: Longman.</a:t>
            </a:r>
          </a:p>
          <a:p>
            <a:pPr marL="285750" indent="-285750">
              <a:buFont typeface="Arial"/>
              <a:buChar char="•"/>
            </a:pPr>
            <a:r>
              <a:rPr lang="et-EE" sz="1500">
                <a:latin typeface="Arial Nova"/>
                <a:ea typeface="Calibri" panose="020F0502020204030204"/>
                <a:cs typeface="Calibri" panose="020F0502020204030204"/>
              </a:rPr>
              <a:t>Robertson, C. E., Pröllochs, N., Schwarzenegger, K., Pärnamets, P., Feuerriegel, P. 2023. Negativity drives online news consumption. Nature Human Behaviour, 7(5), 812–822.</a:t>
            </a:r>
          </a:p>
          <a:p>
            <a:pPr marL="285750" indent="-285750">
              <a:buFont typeface="Arial"/>
              <a:buChar char="•"/>
            </a:pPr>
            <a:r>
              <a:rPr lang="et-EE" sz="1500">
                <a:latin typeface="Arial Nova"/>
                <a:ea typeface="Calibri" panose="020F0502020204030204"/>
                <a:cs typeface="Calibri" panose="020F0502020204030204"/>
              </a:rPr>
              <a:t>Rozin, P., Royzman, E. B. 2001. Negativity bias, negativity dominance, and contagion. Personality and Social Psychology Review, 5(4), 296–320.</a:t>
            </a:r>
          </a:p>
          <a:p>
            <a:pPr marL="285750" indent="-285750">
              <a:buFont typeface="Arial"/>
              <a:buChar char="•"/>
            </a:pPr>
            <a:r>
              <a:rPr lang="et-EE" sz="1500">
                <a:latin typeface="Arial Nova"/>
                <a:ea typeface="+mn-lt"/>
                <a:cs typeface="+mn-lt"/>
              </a:rPr>
              <a:t>Soroka, S. Fournier, P., Nir, L. 2019. Cross-national evidence of a negativity bias in psychophysiological reactions to news. – Proceedings of the National Academy of Sciences, 116 (38), 1888–18892. </a:t>
            </a:r>
          </a:p>
          <a:p>
            <a:pPr marL="285750" indent="-285750">
              <a:buFont typeface="Arial"/>
              <a:buChar char="•"/>
            </a:pPr>
            <a:r>
              <a:rPr lang="et-EE" sz="1500">
                <a:latin typeface="Arial Nova"/>
                <a:ea typeface="+mn-lt"/>
                <a:cs typeface="+mn-lt"/>
              </a:rPr>
              <a:t>Zhang, M., Wu, H., Huang, Y., Han, R., Fu, X., Yuan, Z., Liang, S. 2024. Negative news headlines are more attractive: Negativity bias in online news reading and sharing. – Current Psychology, 43(38), 30156–30169.</a:t>
            </a:r>
          </a:p>
        </p:txBody>
      </p:sp>
    </p:spTree>
    <p:extLst>
      <p:ext uri="{BB962C8B-B14F-4D97-AF65-F5344CB8AC3E}">
        <p14:creationId xmlns:p14="http://schemas.microsoft.com/office/powerpoint/2010/main" val="15863716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FF51A-7A10-236B-2769-F100DFD91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>
            <a:extLst>
              <a:ext uri="{FF2B5EF4-FFF2-40B4-BE49-F238E27FC236}">
                <a16:creationId xmlns:a16="http://schemas.microsoft.com/office/drawing/2014/main" id="{15CF25A3-1280-E233-7CDD-B96934D0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587" y="4148564"/>
            <a:ext cx="7072382" cy="127191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t-EE" sz="5400" b="1">
                <a:latin typeface="Arial Nova"/>
                <a:cs typeface="Rubik Medium"/>
              </a:rPr>
              <a:t>Räme/hästi suur tänu </a:t>
            </a:r>
            <a:r>
              <a:rPr lang="et-EE" sz="5400" b="1" dirty="0">
                <a:latin typeface="Arial Nova"/>
                <a:cs typeface="Rubik Medium"/>
              </a:rPr>
              <a:t>kuulamast! </a:t>
            </a:r>
            <a:endParaRPr lang="et-EE" sz="5400" b="1" dirty="0">
              <a:latin typeface="Arial Nova"/>
            </a:endParaRPr>
          </a:p>
        </p:txBody>
      </p:sp>
      <p:pic>
        <p:nvPicPr>
          <p:cNvPr id="8" name="Pilt 7" descr="Pilt, millel on kujutatud tekst, graafiline disain, Graafika, Font&#10;&#10;Tehisintellekti genereeritud sisu ei pruugi olla õige.">
            <a:extLst>
              <a:ext uri="{FF2B5EF4-FFF2-40B4-BE49-F238E27FC236}">
                <a16:creationId xmlns:a16="http://schemas.microsoft.com/office/drawing/2014/main" id="{E9A0B116-4918-2877-DEC4-B02F1C1DE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941" y="670704"/>
            <a:ext cx="3960432" cy="10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6632C-820E-DD55-B71F-31FA278E6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5D7C6A-30F2-AFA4-7C2A-144729A3C180}"/>
              </a:ext>
            </a:extLst>
          </p:cNvPr>
          <p:cNvSpPr txBox="1"/>
          <p:nvPr/>
        </p:nvSpPr>
        <p:spPr>
          <a:xfrm>
            <a:off x="836478" y="566231"/>
            <a:ext cx="765699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3600" b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Üldised intensiivsussõnad (ÜI)</a:t>
            </a:r>
            <a:endParaRPr lang="et-EE" sz="3600" b="1">
              <a:solidFill>
                <a:schemeClr val="accent6">
                  <a:lumMod val="76000"/>
                </a:schemeClr>
              </a:solidFill>
              <a:latin typeface="Arial Nov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966FFE-1B9B-8871-F6C6-1EE7E16FBD38}"/>
              </a:ext>
            </a:extLst>
          </p:cNvPr>
          <p:cNvSpPr txBox="1"/>
          <p:nvPr/>
        </p:nvSpPr>
        <p:spPr>
          <a:xfrm>
            <a:off x="836457" y="1392423"/>
            <a:ext cx="10179302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endParaRPr lang="et-EE" sz="2800">
              <a:latin typeface="Arial Nova"/>
            </a:endParaRPr>
          </a:p>
          <a:p>
            <a:pPr marL="457200" indent="-457200">
              <a:buFont typeface="Arial"/>
              <a:buChar char="•"/>
            </a:pPr>
            <a:r>
              <a:rPr lang="et-EE" sz="2800">
                <a:latin typeface="Arial Nova"/>
              </a:rPr>
              <a:t>Üldised intensiivsussõnad </a:t>
            </a:r>
            <a:r>
              <a:rPr lang="et-EE" sz="2800">
                <a:solidFill>
                  <a:srgbClr val="000000"/>
                </a:solidFill>
                <a:latin typeface="Arial Nova"/>
              </a:rPr>
              <a:t>(</a:t>
            </a:r>
            <a:r>
              <a:rPr lang="et-EE" sz="2800" i="1">
                <a:solidFill>
                  <a:srgbClr val="000000"/>
                </a:solidFill>
                <a:latin typeface="Arial Nova"/>
              </a:rPr>
              <a:t>common intensifiers</a:t>
            </a:r>
            <a:r>
              <a:rPr lang="et-EE" sz="2800">
                <a:solidFill>
                  <a:srgbClr val="000000"/>
                </a:solidFill>
                <a:latin typeface="Arial Nova"/>
              </a:rPr>
              <a:t>) pärinevad positiivsetest või neutraalsetest</a:t>
            </a:r>
            <a:r>
              <a:rPr lang="et-EE" sz="2800" dirty="0">
                <a:latin typeface="Arial Nova"/>
              </a:rPr>
              <a:t> </a:t>
            </a:r>
            <a:r>
              <a:rPr lang="et-EE" sz="2800">
                <a:solidFill>
                  <a:srgbClr val="000000"/>
                </a:solidFill>
                <a:latin typeface="Arial Nova"/>
              </a:rPr>
              <a:t>sõnadest</a:t>
            </a:r>
            <a:endParaRPr lang="et-EE" sz="2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914400" lvl="1" indent="-457200">
              <a:buFont typeface="Courier New"/>
              <a:buChar char="o"/>
            </a:pPr>
            <a:r>
              <a:rPr lang="et-EE" sz="2800" i="1">
                <a:solidFill>
                  <a:srgbClr val="000000"/>
                </a:solidFill>
                <a:latin typeface="Arial Nova"/>
                <a:cs typeface="Courier New"/>
              </a:rPr>
              <a:t>nii</a:t>
            </a:r>
            <a:r>
              <a:rPr lang="et-EE" sz="2800">
                <a:latin typeface="Arial Nova"/>
                <a:cs typeface="Courier New"/>
              </a:rPr>
              <a:t>/</a:t>
            </a:r>
            <a:r>
              <a:rPr lang="et-EE" sz="2800" i="1">
                <a:latin typeface="Arial Nova"/>
                <a:cs typeface="Courier New"/>
              </a:rPr>
              <a:t>väga</a:t>
            </a:r>
            <a:r>
              <a:rPr lang="et-EE" sz="2800">
                <a:latin typeface="Arial Nova"/>
                <a:cs typeface="Courier New"/>
              </a:rPr>
              <a:t>/</a:t>
            </a:r>
            <a:r>
              <a:rPr lang="et-EE" sz="2800" i="1">
                <a:latin typeface="Arial Nova"/>
              </a:rPr>
              <a:t>täiega</a:t>
            </a:r>
            <a:r>
              <a:rPr lang="et-EE" sz="2800">
                <a:latin typeface="Arial Nova"/>
              </a:rPr>
              <a:t>/</a:t>
            </a:r>
            <a:r>
              <a:rPr lang="et-EE" sz="2800" i="1">
                <a:latin typeface="Arial Nova"/>
              </a:rPr>
              <a:t>erakordselt tore</a:t>
            </a:r>
            <a:endParaRPr lang="et-EE" sz="2800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t-EE" sz="2800">
                <a:latin typeface="Arial Nova"/>
              </a:rPr>
              <a:t>Muudavad laiendatava sõna kvaliteeti või määra, lisafunktsioone ei ole </a:t>
            </a:r>
            <a:r>
              <a:rPr lang="et-EE" sz="2000">
                <a:solidFill>
                  <a:srgbClr val="595959"/>
                </a:solidFill>
                <a:latin typeface="Arial Nova"/>
              </a:rPr>
              <a:t>(Jing-Schmidt 2007; Liebrecht jt 2019)</a:t>
            </a:r>
            <a:endParaRPr lang="et-EE" sz="2000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endParaRPr lang="et-EE" sz="2800">
              <a:latin typeface="Arial Nova"/>
            </a:endParaRPr>
          </a:p>
          <a:p>
            <a:pPr marL="457200" indent="-457200">
              <a:buFont typeface="Arial"/>
              <a:buChar char="•"/>
            </a:pPr>
            <a:r>
              <a:rPr lang="et-EE" sz="2800">
                <a:solidFill>
                  <a:srgbClr val="000000"/>
                </a:solidFill>
                <a:latin typeface="Arial Nova"/>
              </a:rPr>
              <a:t>Kaasatud negatiivsed ja üldised intensiivsussõnad saavad esineda nii positiivsete kui ka negatiivsete adjektiividega</a:t>
            </a:r>
            <a:endParaRPr lang="et-EE" sz="280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77460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48908-D31D-EE02-BFBF-9365C9714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723CE0-5ED7-A6D1-059B-8CBD683B5B4E}"/>
              </a:ext>
            </a:extLst>
          </p:cNvPr>
          <p:cNvSpPr txBox="1"/>
          <p:nvPr/>
        </p:nvSpPr>
        <p:spPr>
          <a:xfrm>
            <a:off x="836478" y="566231"/>
            <a:ext cx="104166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3600" b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Negatiivsuskalduvus (</a:t>
            </a:r>
            <a:r>
              <a:rPr lang="et-EE" sz="3600" b="1" i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negativity bias</a:t>
            </a:r>
            <a:r>
              <a:rPr lang="et-EE" sz="3600" b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)</a:t>
            </a:r>
            <a:endParaRPr lang="et-EE" sz="3600" b="1">
              <a:solidFill>
                <a:schemeClr val="accent6">
                  <a:lumMod val="76000"/>
                </a:schemeClr>
              </a:solidFill>
              <a:latin typeface="Arial Nov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6F2DCA-A485-E03E-A7E8-D4BBE91E6938}"/>
              </a:ext>
            </a:extLst>
          </p:cNvPr>
          <p:cNvSpPr txBox="1"/>
          <p:nvPr/>
        </p:nvSpPr>
        <p:spPr>
          <a:xfrm>
            <a:off x="836457" y="1711639"/>
            <a:ext cx="10179302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t-EE" sz="2800">
                <a:latin typeface="Arial Nova"/>
              </a:rPr>
              <a:t>Negatiivsed sündmused ja negatiivne sisend mõjutavad inimesi tugevamalt kui positiivsed </a:t>
            </a:r>
            <a:r>
              <a:rPr lang="et-EE" sz="2000">
                <a:solidFill>
                  <a:schemeClr val="bg2">
                    <a:lumMod val="49000"/>
                  </a:schemeClr>
                </a:solidFill>
                <a:latin typeface="Arial Nova"/>
              </a:rPr>
              <a:t>(Baumeister jt 2001; Rozin, Royzmann 2001)</a:t>
            </a:r>
            <a:endParaRPr lang="et-EE" sz="2000">
              <a:solidFill>
                <a:schemeClr val="bg2">
                  <a:lumMod val="49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t-EE" sz="2800">
                <a:latin typeface="Arial Nova"/>
              </a:rPr>
              <a:t>Tõestatud nt </a:t>
            </a:r>
            <a:r>
              <a:rPr lang="et-EE" sz="2800">
                <a:solidFill>
                  <a:srgbClr val="000000"/>
                </a:solidFill>
                <a:latin typeface="Arial Nova"/>
              </a:rPr>
              <a:t>neuroloogiste protsesside, informatsiooni töötluse, mulje kujundamise</a:t>
            </a:r>
            <a:r>
              <a:rPr lang="et-EE" sz="2800">
                <a:solidFill>
                  <a:srgbClr val="000000"/>
                </a:solidFill>
                <a:latin typeface="Arial Nova"/>
                <a:cs typeface="Courier New"/>
              </a:rPr>
              <a:t> </a:t>
            </a:r>
            <a:r>
              <a:rPr lang="et-EE" sz="2000">
                <a:solidFill>
                  <a:srgbClr val="595959"/>
                </a:solidFill>
                <a:latin typeface="Arial Nova"/>
                <a:cs typeface="Courier New"/>
              </a:rPr>
              <a:t>(</a:t>
            </a:r>
            <a:r>
              <a:rPr lang="et-EE" sz="2000">
                <a:solidFill>
                  <a:srgbClr val="595959"/>
                </a:solidFill>
                <a:latin typeface="Arial Nova"/>
              </a:rPr>
              <a:t>Baumeister jt 2001)</a:t>
            </a:r>
            <a:r>
              <a:rPr lang="et-EE" sz="2800">
                <a:latin typeface="Arial Nova"/>
              </a:rPr>
              <a:t>, tähelepanu </a:t>
            </a:r>
            <a:r>
              <a:rPr lang="et-EE" sz="2000">
                <a:solidFill>
                  <a:srgbClr val="595959"/>
                </a:solidFill>
                <a:latin typeface="Arial Nova"/>
              </a:rPr>
              <a:t>(Rozin, Royzmann 2001)</a:t>
            </a:r>
            <a:r>
              <a:rPr lang="et-EE" sz="2800">
                <a:latin typeface="Arial Nova"/>
              </a:rPr>
              <a:t>, uudiste lugemise näitel </a:t>
            </a:r>
            <a:r>
              <a:rPr lang="et-EE" sz="2000">
                <a:solidFill>
                  <a:srgbClr val="595959"/>
                </a:solidFill>
                <a:latin typeface="Arial Nova"/>
              </a:rPr>
              <a:t>(Robertson jt 2023; </a:t>
            </a:r>
            <a:r>
              <a:rPr lang="et-EE" sz="2000">
                <a:solidFill>
                  <a:srgbClr val="595959"/>
                </a:solidFill>
                <a:latin typeface="Arial Nova"/>
                <a:ea typeface="+mn-lt"/>
                <a:cs typeface="+mn-lt"/>
              </a:rPr>
              <a:t>Soroka jt 2019; Zhang jt 2024)</a:t>
            </a:r>
            <a:endParaRPr lang="et-EE" sz="2000">
              <a:solidFill>
                <a:srgbClr val="595959"/>
              </a:solidFill>
              <a:latin typeface="Arial Nova"/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t-EE" sz="2800">
                <a:solidFill>
                  <a:srgbClr val="000000"/>
                </a:solidFill>
                <a:latin typeface="Arial Nova"/>
              </a:rPr>
              <a:t>Ilmselt evolutsiooniline</a:t>
            </a:r>
            <a:r>
              <a:rPr lang="et-EE" sz="2800">
                <a:latin typeface="Arial Nova"/>
              </a:rPr>
              <a:t>, </a:t>
            </a:r>
            <a:r>
              <a:rPr lang="et-EE" sz="2800">
                <a:solidFill>
                  <a:srgbClr val="000000"/>
                </a:solidFill>
                <a:latin typeface="Arial Nova"/>
              </a:rPr>
              <a:t>ohtu tuleb </a:t>
            </a:r>
            <a:r>
              <a:rPr lang="et-EE" sz="2800">
                <a:latin typeface="Arial Nova"/>
              </a:rPr>
              <a:t>vältida </a:t>
            </a:r>
            <a:r>
              <a:rPr lang="et-EE" sz="2000">
                <a:solidFill>
                  <a:srgbClr val="595959"/>
                </a:solidFill>
                <a:latin typeface="Arial Nova"/>
              </a:rPr>
              <a:t>(Baumeister jt 2001; Rozin, Royzmann 2001)</a:t>
            </a:r>
            <a:endParaRPr lang="et-EE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t-EE" sz="2800">
                <a:latin typeface="Arial Nova"/>
              </a:rPr>
              <a:t>Kirjeldatud on ka positiivsuskalduvust </a:t>
            </a:r>
            <a:r>
              <a:rPr lang="et-EE" sz="2000">
                <a:solidFill>
                  <a:srgbClr val="595959"/>
                </a:solidFill>
                <a:latin typeface="Arial Nova"/>
              </a:rPr>
              <a:t>(vt nt Boucher, Osgood 1969)</a:t>
            </a:r>
            <a:endParaRPr lang="et-EE" sz="2800">
              <a:latin typeface="Arial Nova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92832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1FE58-1C48-17D3-6C73-833C93925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08A5E-BBDC-D9BA-6191-871FBD42C072}"/>
              </a:ext>
            </a:extLst>
          </p:cNvPr>
          <p:cNvSpPr txBox="1"/>
          <p:nvPr/>
        </p:nvSpPr>
        <p:spPr>
          <a:xfrm>
            <a:off x="836478" y="566231"/>
            <a:ext cx="104166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3600" b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Uurimisküsimused inimkõnelejate kohta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582B2F-746C-0A8D-8A7D-139544FCC7EC}"/>
              </a:ext>
            </a:extLst>
          </p:cNvPr>
          <p:cNvSpPr txBox="1"/>
          <p:nvPr/>
        </p:nvSpPr>
        <p:spPr>
          <a:xfrm>
            <a:off x="836478" y="1646671"/>
            <a:ext cx="10179302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endParaRPr lang="et-EE" sz="2800" dirty="0">
              <a:latin typeface="Arial Nova"/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t-EE" sz="2800" dirty="0">
                <a:latin typeface="Arial Nova"/>
                <a:ea typeface="+mn-lt"/>
                <a:cs typeface="+mn-lt"/>
              </a:rPr>
              <a:t>Kas negatiivseid intensiivsussõnu tajutakse eesti keeles tugevamatena kui üldiseid intensiivsussõnu?</a:t>
            </a:r>
            <a:endParaRPr lang="et-EE" dirty="0"/>
          </a:p>
          <a:p>
            <a:pPr marL="914400" lvl="1" indent="-457200">
              <a:buFont typeface="Courier New"/>
              <a:buChar char="o"/>
            </a:pPr>
            <a:r>
              <a:rPr lang="et-EE" sz="2800" i="1" dirty="0">
                <a:latin typeface="Arial Nova"/>
                <a:ea typeface="+mn-lt"/>
                <a:cs typeface="+mn-lt"/>
              </a:rPr>
              <a:t>See lugu on </a:t>
            </a:r>
            <a:r>
              <a:rPr lang="et-EE" sz="2800" b="1" i="1" u="sng" dirty="0">
                <a:latin typeface="Arial Nova"/>
                <a:ea typeface="+mn-lt"/>
                <a:cs typeface="+mn-lt"/>
              </a:rPr>
              <a:t>õudselt</a:t>
            </a:r>
            <a:r>
              <a:rPr lang="et-EE" sz="2800" b="1" i="1" dirty="0">
                <a:latin typeface="Arial Nova"/>
                <a:ea typeface="+mn-lt"/>
                <a:cs typeface="+mn-lt"/>
              </a:rPr>
              <a:t> armas</a:t>
            </a:r>
            <a:r>
              <a:rPr lang="et-EE" sz="2800" i="1" dirty="0">
                <a:latin typeface="Arial Nova"/>
                <a:ea typeface="+mn-lt"/>
                <a:cs typeface="+mn-lt"/>
              </a:rPr>
              <a:t> </a:t>
            </a:r>
            <a:r>
              <a:rPr lang="et-EE" sz="2800" dirty="0">
                <a:latin typeface="Arial Nova"/>
                <a:ea typeface="+mn-lt"/>
                <a:cs typeface="+mn-lt"/>
              </a:rPr>
              <a:t>vs. </a:t>
            </a:r>
            <a:r>
              <a:rPr lang="et-EE" sz="2800" i="1" dirty="0">
                <a:latin typeface="Arial Nova"/>
                <a:ea typeface="+mn-lt"/>
                <a:cs typeface="+mn-lt"/>
              </a:rPr>
              <a:t>See lugu on </a:t>
            </a:r>
            <a:r>
              <a:rPr lang="et-EE" sz="2800" b="1" i="1" u="sng" dirty="0">
                <a:latin typeface="Arial Nova"/>
                <a:ea typeface="+mn-lt"/>
                <a:cs typeface="+mn-lt"/>
              </a:rPr>
              <a:t>nii</a:t>
            </a:r>
            <a:r>
              <a:rPr lang="et-EE" sz="2800" b="1" i="1" dirty="0">
                <a:latin typeface="Arial Nova"/>
                <a:ea typeface="+mn-lt"/>
                <a:cs typeface="+mn-lt"/>
              </a:rPr>
              <a:t> armas</a:t>
            </a:r>
            <a:endParaRPr lang="et-EE" sz="2800" dirty="0">
              <a:latin typeface="Arial Nova"/>
              <a:ea typeface="+mn-lt"/>
              <a:cs typeface="+mn-lt"/>
            </a:endParaRPr>
          </a:p>
          <a:p>
            <a:pPr marL="457200" lvl="1"/>
            <a:endParaRPr lang="et-EE" b="1" i="1" dirty="0">
              <a:latin typeface="Arial Nova"/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t-EE" sz="2800" dirty="0">
                <a:latin typeface="Arial Nova"/>
                <a:ea typeface="+mn-lt"/>
                <a:cs typeface="+mn-lt"/>
              </a:rPr>
              <a:t>Kuidas seda mõjutavad adjektiivi polaarsus, intensiivsussõna sagedus ning vastaja sugu, haridus ja vanus?</a:t>
            </a:r>
            <a:endParaRPr lang="et-EE" sz="2800" dirty="0">
              <a:solidFill>
                <a:srgbClr val="000000"/>
              </a:solidFill>
              <a:latin typeface="Arial Nova"/>
              <a:ea typeface="Calibri" panose="020F0502020204030204"/>
              <a:cs typeface="Calibri" panose="020F0502020204030204"/>
            </a:endParaRPr>
          </a:p>
          <a:p>
            <a:pPr marL="914400" lvl="1" indent="-457200">
              <a:buFont typeface="Courier New"/>
              <a:buChar char="o"/>
            </a:pPr>
            <a:r>
              <a:rPr lang="et-EE" sz="2800" i="1" dirty="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õudselt </a:t>
            </a:r>
            <a:r>
              <a:rPr lang="et-EE" sz="2800" i="1" u="sng" dirty="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armas</a:t>
            </a:r>
            <a:r>
              <a:rPr lang="et-EE" sz="2800" i="1" dirty="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, õudselt </a:t>
            </a:r>
            <a:r>
              <a:rPr lang="et-EE" sz="2800" i="1" u="sng" dirty="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hirmus</a:t>
            </a:r>
            <a:r>
              <a:rPr lang="et-EE" sz="2800" i="1" dirty="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, nii </a:t>
            </a:r>
            <a:r>
              <a:rPr lang="et-EE" sz="2800" i="1" u="sng" dirty="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armas</a:t>
            </a:r>
            <a:r>
              <a:rPr lang="et-EE" sz="2800" i="1" dirty="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, nii </a:t>
            </a:r>
            <a:r>
              <a:rPr lang="et-EE" sz="2800" i="1" u="sng" dirty="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hirmus</a:t>
            </a:r>
            <a:endParaRPr lang="et-EE" sz="2800" dirty="0">
              <a:solidFill>
                <a:srgbClr val="000000"/>
              </a:solidFill>
              <a:latin typeface="Arial Nova"/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endParaRPr lang="et-EE" sz="2000" dirty="0">
              <a:solidFill>
                <a:srgbClr val="000000"/>
              </a:solidFill>
              <a:latin typeface="Arial Nova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6299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23BC4-56F8-A503-7891-1809A5B7B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27159E-3D2A-99DF-DE5E-9BD3B279CE18}"/>
              </a:ext>
            </a:extLst>
          </p:cNvPr>
          <p:cNvSpPr txBox="1"/>
          <p:nvPr/>
        </p:nvSpPr>
        <p:spPr>
          <a:xfrm>
            <a:off x="836478" y="566231"/>
            <a:ext cx="104166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3600" b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Uurimisküsimused keelemudelite kohta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60E5A2-6359-2941-E161-280C12C610AD}"/>
              </a:ext>
            </a:extLst>
          </p:cNvPr>
          <p:cNvSpPr txBox="1"/>
          <p:nvPr/>
        </p:nvSpPr>
        <p:spPr>
          <a:xfrm>
            <a:off x="836478" y="1612722"/>
            <a:ext cx="10179302" cy="32624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endParaRPr lang="et-EE" sz="2800" dirty="0">
              <a:solidFill>
                <a:srgbClr val="000000"/>
              </a:solidFill>
              <a:latin typeface="Arial Nova"/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t-EE" sz="2800" dirty="0">
                <a:solidFill>
                  <a:srgbClr val="000000"/>
                </a:solidFill>
                <a:latin typeface="Arial Nova"/>
                <a:ea typeface="+mn-lt"/>
                <a:cs typeface="+mn-lt"/>
              </a:rPr>
              <a:t>Kas eesti keele kõnelejate (mitte)tundlikkus intensiivsussõna polaarsuse suhtes väljendub ka erinevate suurte keelemudelite treeningandmetes? </a:t>
            </a:r>
          </a:p>
          <a:p>
            <a:endParaRPr lang="et-EE" dirty="0">
              <a:solidFill>
                <a:srgbClr val="000000"/>
              </a:solidFill>
              <a:latin typeface="Arial Nova"/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t-EE" sz="2800" dirty="0">
                <a:solidFill>
                  <a:srgbClr val="000000"/>
                </a:solidFill>
                <a:latin typeface="Arial Nova"/>
                <a:ea typeface="+mn-lt"/>
                <a:cs typeface="+mn-lt"/>
              </a:rPr>
              <a:t>Mil määral langevad keelemudelite valikud kokku </a:t>
            </a:r>
            <a:r>
              <a:rPr lang="et-EE" sz="2800" dirty="0" err="1">
                <a:solidFill>
                  <a:srgbClr val="000000"/>
                </a:solidFill>
                <a:latin typeface="Arial Nova"/>
                <a:ea typeface="+mn-lt"/>
                <a:cs typeface="+mn-lt"/>
              </a:rPr>
              <a:t>inimvastajate</a:t>
            </a:r>
            <a:r>
              <a:rPr lang="et-EE" sz="2800" dirty="0">
                <a:solidFill>
                  <a:srgbClr val="000000"/>
                </a:solidFill>
                <a:latin typeface="Arial Nova"/>
                <a:ea typeface="+mn-lt"/>
                <a:cs typeface="+mn-lt"/>
              </a:rPr>
              <a:t> hinnangutega?</a:t>
            </a:r>
            <a:endParaRPr lang="et-EE" sz="2800" dirty="0">
              <a:solidFill>
                <a:srgbClr val="000000"/>
              </a:solidFill>
              <a:latin typeface="Arial Nova"/>
              <a:ea typeface="Calibri" panose="020F0502020204030204"/>
              <a:cs typeface="Calibri" panose="020F0502020204030204"/>
            </a:endParaRPr>
          </a:p>
          <a:p>
            <a:pPr indent="-457200">
              <a:buFont typeface="Arial"/>
              <a:buChar char="•"/>
            </a:pPr>
            <a:endParaRPr lang="et-EE" sz="2000" dirty="0">
              <a:solidFill>
                <a:srgbClr val="736F6F"/>
              </a:solidFill>
              <a:latin typeface="Arial Nova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74533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>
            <a:extLst>
              <a:ext uri="{FF2B5EF4-FFF2-40B4-BE49-F238E27FC236}">
                <a16:creationId xmlns:a16="http://schemas.microsoft.com/office/drawing/2014/main" id="{61018FC7-73C3-748D-7A8B-4BF12A983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528" y="3429115"/>
            <a:ext cx="7826632" cy="1271917"/>
          </a:xfrm>
        </p:spPr>
        <p:txBody>
          <a:bodyPr>
            <a:noAutofit/>
          </a:bodyPr>
          <a:lstStyle/>
          <a:p>
            <a:r>
              <a:rPr lang="et-EE" sz="6600" b="1">
                <a:latin typeface="Arial Nova"/>
                <a:cs typeface="Rubik Medium"/>
              </a:rPr>
              <a:t>Inimkõnelejate katse</a:t>
            </a:r>
            <a:endParaRPr lang="et-EE" sz="5400" b="1"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27905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BB286-D0B2-5286-D759-DC7464F09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B6C66E-6D02-687E-7D98-F49AEF488D9B}"/>
              </a:ext>
            </a:extLst>
          </p:cNvPr>
          <p:cNvSpPr txBox="1"/>
          <p:nvPr/>
        </p:nvSpPr>
        <p:spPr>
          <a:xfrm>
            <a:off x="836478" y="566231"/>
            <a:ext cx="104166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3600" b="1">
                <a:solidFill>
                  <a:schemeClr val="accent6">
                    <a:lumMod val="76000"/>
                  </a:schemeClr>
                </a:solidFill>
                <a:latin typeface="Arial Nova"/>
                <a:ea typeface="Calibri"/>
                <a:cs typeface="Calibri"/>
              </a:rPr>
              <a:t>Inimkõnelejate katse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37061A-5349-57DA-2253-9A8CEA5D2667}"/>
              </a:ext>
            </a:extLst>
          </p:cNvPr>
          <p:cNvSpPr txBox="1"/>
          <p:nvPr/>
        </p:nvSpPr>
        <p:spPr>
          <a:xfrm>
            <a:off x="836457" y="1217370"/>
            <a:ext cx="10416139" cy="4339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endParaRPr lang="et-EE" sz="2600" dirty="0">
              <a:solidFill>
                <a:srgbClr val="000000"/>
              </a:solidFill>
              <a:latin typeface="Arial Nova"/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endParaRPr lang="et-EE" sz="2600" dirty="0">
              <a:solidFill>
                <a:srgbClr val="000000"/>
              </a:solidFill>
              <a:latin typeface="Arial Nova"/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t-EE" sz="280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Sunnitud valiku katse LimeSurvey keskkonnas</a:t>
            </a:r>
            <a:endParaRPr lang="et-EE" sz="280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t-EE" sz="280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Katseisikule esitati lüngaga hinnanguline lause, millesse tuli valida tugevam intensiivsussõna</a:t>
            </a:r>
          </a:p>
          <a:p>
            <a:pPr marL="914400" lvl="1" indent="-457200">
              <a:buFont typeface="Courier New"/>
              <a:buChar char="o"/>
            </a:pPr>
            <a:r>
              <a:rPr lang="et-EE" sz="280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negatiivne </a:t>
            </a:r>
            <a:r>
              <a:rPr lang="et-EE" sz="2800" i="1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vs.</a:t>
            </a:r>
            <a:r>
              <a:rPr lang="et-EE" sz="280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 üldine / negatiivne </a:t>
            </a:r>
            <a:r>
              <a:rPr lang="et-EE" sz="2800" i="1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vs.</a:t>
            </a:r>
            <a:r>
              <a:rPr lang="et-EE" sz="280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 negatiivne / üldine </a:t>
            </a:r>
            <a:r>
              <a:rPr lang="et-EE" sz="2800" i="1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vs.</a:t>
            </a:r>
            <a:r>
              <a:rPr lang="et-EE" sz="2800" dirty="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 </a:t>
            </a:r>
            <a:r>
              <a:rPr lang="et-EE" sz="280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üldine </a:t>
            </a:r>
          </a:p>
          <a:p>
            <a:pPr marL="457200" indent="-457200">
              <a:buFont typeface="Arial"/>
              <a:buChar char="•"/>
            </a:pPr>
            <a:r>
              <a:rPr lang="et-EE" sz="280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Lausete mall: </a:t>
            </a:r>
          </a:p>
          <a:p>
            <a:pPr marL="914400" lvl="1" indent="-457200">
              <a:buFont typeface="Courier New"/>
              <a:buChar char="o"/>
            </a:pPr>
            <a:r>
              <a:rPr lang="et-EE" sz="2800" i="1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See </a:t>
            </a:r>
            <a:r>
              <a:rPr lang="et-EE" sz="280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(nimisõna) </a:t>
            </a:r>
            <a:r>
              <a:rPr lang="et-EE" sz="2800" i="1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on</a:t>
            </a:r>
            <a:r>
              <a:rPr lang="et-EE" sz="2800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 (intensiivsussõna) (omadussõna).</a:t>
            </a:r>
          </a:p>
          <a:p>
            <a:pPr marL="914400" lvl="1" indent="-457200">
              <a:buFont typeface="Courier New"/>
              <a:buChar char="o"/>
            </a:pPr>
            <a:r>
              <a:rPr lang="et-EE" sz="2800" i="1">
                <a:solidFill>
                  <a:srgbClr val="000000"/>
                </a:solidFill>
                <a:latin typeface="Arial Nova"/>
                <a:ea typeface="Calibri" panose="020F0502020204030204"/>
                <a:cs typeface="Calibri" panose="020F0502020204030204"/>
              </a:rPr>
              <a:t>See film on räigelt/täiega üksluine.</a:t>
            </a:r>
            <a:endParaRPr lang="et-EE" sz="2800">
              <a:latin typeface="Arial Nova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9351010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6950BFC3-D8DA-4A85-94F7-54DA5524770B}">
      <p188:commentRel xmlns:p188="http://schemas.microsoft.com/office/powerpoint/2018/8/main" xmlns="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T esitlus EST">
  <a:themeElements>
    <a:clrScheme name="HV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97"/>
      </a:accent1>
      <a:accent2>
        <a:srgbClr val="AB8CB2"/>
      </a:accent2>
      <a:accent3>
        <a:srgbClr val="D4BAD9"/>
      </a:accent3>
      <a:accent4>
        <a:srgbClr val="4F3D54"/>
      </a:accent4>
      <a:accent5>
        <a:srgbClr val="96C8E6"/>
      </a:accent5>
      <a:accent6>
        <a:srgbClr val="517DB9"/>
      </a:accent6>
      <a:hlink>
        <a:srgbClr val="000000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A5DA1B4-0C60-4800-AA74-FDFC0AFD3B0F}" vid="{D02DAFEA-B19B-445B-B953-3CCEE4E5BF3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48bf99-f38d-413e-a962-bf5b0702169c">
      <Terms xmlns="http://schemas.microsoft.com/office/infopath/2007/PartnerControls"/>
    </lcf76f155ced4ddcb4097134ff3c332f>
    <TaxCatchAll xmlns="d4343f92-d859-43aa-ac98-8c717eeafde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6516680DF0384DB21226B605AC9D4A" ma:contentTypeVersion="21" ma:contentTypeDescription="Loo uus dokument" ma:contentTypeScope="" ma:versionID="efbad46f18970509331bb9151c4828d8">
  <xsd:schema xmlns:xsd="http://www.w3.org/2001/XMLSchema" xmlns:xs="http://www.w3.org/2001/XMLSchema" xmlns:p="http://schemas.microsoft.com/office/2006/metadata/properties" xmlns:ns2="b148bf99-f38d-413e-a962-bf5b0702169c" xmlns:ns3="d4343f92-d859-43aa-ac98-8c717eeafde3" targetNamespace="http://schemas.microsoft.com/office/2006/metadata/properties" ma:root="true" ma:fieldsID="45e7cd81bdf635f692318b1825e472d0" ns2:_="" ns3:_="">
    <xsd:import namespace="b148bf99-f38d-413e-a962-bf5b0702169c"/>
    <xsd:import namespace="d4343f92-d859-43aa-ac98-8c717eeafd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8bf99-f38d-413e-a962-bf5b070216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Pildisildid" ma:readOnly="false" ma:fieldId="{5cf76f15-5ced-4ddc-b409-7134ff3c332f}" ma:taxonomyMulti="true" ma:sspId="c7e1068c-fbba-49b8-a159-82714d831e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343f92-d859-43aa-ac98-8c717eeafde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80a1b751-ffe0-4eb0-8be6-eafa2fa1bdd2}" ma:internalName="TaxCatchAll" ma:showField="CatchAllData" ma:web="d4343f92-d859-43aa-ac98-8c717eeafd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9306A3-77B9-4041-A031-60EFFFE63249}">
  <ds:schemaRefs>
    <ds:schemaRef ds:uri="b148bf99-f38d-413e-a962-bf5b0702169c"/>
    <ds:schemaRef ds:uri="d4343f92-d859-43aa-ac98-8c717eeafde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7FCD5A8-0875-4342-9BCA-023DD18C2C08}">
  <ds:schemaRefs>
    <ds:schemaRef ds:uri="b148bf99-f38d-413e-a962-bf5b0702169c"/>
    <ds:schemaRef ds:uri="d4343f92-d859-43aa-ac98-8c717eeafd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6157802-32DE-46CF-9BAD-F2B131CCC7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2108</Words>
  <Application>Microsoft Office PowerPoint</Application>
  <PresentationFormat>Laiekraan</PresentationFormat>
  <Paragraphs>363</Paragraphs>
  <Slides>38</Slides>
  <Notes>11</Notes>
  <HiddenSlides>0</HiddenSlides>
  <MMClips>0</MMClips>
  <ScaleCrop>false</ScaleCrop>
  <HeadingPairs>
    <vt:vector size="6" baseType="variant">
      <vt:variant>
        <vt:lpstr>Kasutatud fondid</vt:lpstr>
      </vt:variant>
      <vt:variant>
        <vt:i4>11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38</vt:i4>
      </vt:variant>
    </vt:vector>
  </HeadingPairs>
  <TitlesOfParts>
    <vt:vector size="51" baseType="lpstr">
      <vt:lpstr>Arial</vt:lpstr>
      <vt:lpstr>Arial Nova</vt:lpstr>
      <vt:lpstr>Calibri</vt:lpstr>
      <vt:lpstr>Courier New</vt:lpstr>
      <vt:lpstr>Rubik</vt:lpstr>
      <vt:lpstr>Rubik Light</vt:lpstr>
      <vt:lpstr>Rubik Medium</vt:lpstr>
      <vt:lpstr>Segoe UI</vt:lpstr>
      <vt:lpstr>Tahoma</vt:lpstr>
      <vt:lpstr>Times New Roman</vt:lpstr>
      <vt:lpstr>Wingdings</vt:lpstr>
      <vt:lpstr>Office Theme</vt:lpstr>
      <vt:lpstr>UT esitlus EST</vt:lpstr>
      <vt:lpstr>Intensiivsussõnade tugevus eesti keeles: inimkõnelejate ja keelemudelite hinnangute võrdlus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Inimkõnelejate katse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Keelemudelite katse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Räme/hästi suur tänu kuulamast! </vt:lpstr>
    </vt:vector>
  </TitlesOfParts>
  <Company>Tartu Ülikool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 Henno</dc:creator>
  <cp:lastModifiedBy>Triin Aasa</cp:lastModifiedBy>
  <cp:revision>1757</cp:revision>
  <dcterms:created xsi:type="dcterms:W3CDTF">2022-09-16T07:47:42Z</dcterms:created>
  <dcterms:modified xsi:type="dcterms:W3CDTF">2026-04-21T13:55:49Z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0x0101000B6516680DF0384DB21226B605AC9D4A</vt:lpwstr>
  </property>
  <property fmtid="{D5CDD505-2E9C-101B-9397-08002B2CF9AE}" pid="3" name="MediaServiceImageTags">
    <vt:lpwstr/>
  </property>
</Properties>
</file>