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7"/>
  </p:notesMasterIdLst>
  <p:handoutMasterIdLst>
    <p:handoutMasterId r:id="rId28"/>
  </p:handoutMasterIdLst>
  <p:sldIdLst>
    <p:sldId id="318" r:id="rId5"/>
    <p:sldId id="316" r:id="rId6"/>
    <p:sldId id="319" r:id="rId7"/>
    <p:sldId id="328" r:id="rId8"/>
    <p:sldId id="329" r:id="rId9"/>
    <p:sldId id="330" r:id="rId10"/>
    <p:sldId id="346" r:id="rId11"/>
    <p:sldId id="331" r:id="rId12"/>
    <p:sldId id="335" r:id="rId13"/>
    <p:sldId id="332" r:id="rId14"/>
    <p:sldId id="320" r:id="rId15"/>
    <p:sldId id="321" r:id="rId16"/>
    <p:sldId id="322" r:id="rId17"/>
    <p:sldId id="337" r:id="rId18"/>
    <p:sldId id="339" r:id="rId19"/>
    <p:sldId id="338" r:id="rId20"/>
    <p:sldId id="342" r:id="rId21"/>
    <p:sldId id="327" r:id="rId22"/>
    <p:sldId id="343" r:id="rId23"/>
    <p:sldId id="345" r:id="rId24"/>
    <p:sldId id="344" r:id="rId25"/>
    <p:sldId id="333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36AF8D-5BEB-E041-9101-0495C1E2400F}">
          <p14:sldIdLst>
            <p14:sldId id="318"/>
            <p14:sldId id="316"/>
            <p14:sldId id="319"/>
            <p14:sldId id="328"/>
            <p14:sldId id="329"/>
            <p14:sldId id="330"/>
            <p14:sldId id="346"/>
            <p14:sldId id="331"/>
            <p14:sldId id="335"/>
            <p14:sldId id="332"/>
            <p14:sldId id="320"/>
            <p14:sldId id="321"/>
            <p14:sldId id="322"/>
            <p14:sldId id="337"/>
            <p14:sldId id="339"/>
            <p14:sldId id="338"/>
            <p14:sldId id="342"/>
            <p14:sldId id="327"/>
            <p14:sldId id="343"/>
            <p14:sldId id="345"/>
            <p14:sldId id="344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B60"/>
    <a:srgbClr val="4FBFD3"/>
    <a:srgbClr val="E4067E"/>
    <a:srgbClr val="4F4C4E"/>
    <a:srgbClr val="808285"/>
    <a:srgbClr val="96004F"/>
    <a:srgbClr val="4D4D4F"/>
    <a:srgbClr val="C9C9C9"/>
    <a:srgbClr val="D385A9"/>
    <a:srgbClr val="C25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4061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"/>
    </p:cViewPr>
  </p:sorterViewPr>
  <p:notesViewPr>
    <p:cSldViewPr snapToGrid="0" snapToObjects="1">
      <p:cViewPr varScale="1">
        <p:scale>
          <a:sx n="61" d="100"/>
          <a:sy n="61" d="100"/>
        </p:scale>
        <p:origin x="31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233B-0833-EF40-A4A4-4DDA2CCDF12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668B-42F9-8648-A8AF-436CB12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1" dirty="0"/>
              <a:t>Hammaste asetus ja kuju</a:t>
            </a:r>
            <a:r>
              <a:rPr lang="en-US" b="1" dirty="0"/>
              <a:t> </a:t>
            </a:r>
            <a:r>
              <a:rPr lang="et-EE" dirty="0"/>
              <a:t>Nt /s/ võib kõlada teravamalt või “susisevamalt”, kui esihambad on tihedalt koos vs vahedega (diastema). </a:t>
            </a:r>
            <a:endParaRPr lang="en-US" dirty="0"/>
          </a:p>
          <a:p>
            <a:r>
              <a:rPr lang="et-EE" b="1" dirty="0"/>
              <a:t>Keele kuju ja suurus</a:t>
            </a:r>
            <a:r>
              <a:rPr lang="en-US" b="1" dirty="0"/>
              <a:t> </a:t>
            </a:r>
            <a:r>
              <a:rPr lang="et-EE" dirty="0"/>
              <a:t>Paksem või laiem keel võib muuta frikatiivi hajusamaks (nt /ʃ/ võib kõlada “pehmemalt”). </a:t>
            </a:r>
            <a:endParaRPr lang="en-US" dirty="0"/>
          </a:p>
          <a:p>
            <a:r>
              <a:rPr lang="et-EE" b="1" dirty="0"/>
              <a:t>Suulae kõrgus (kõrge vs madal suulagi)</a:t>
            </a:r>
            <a:r>
              <a:rPr lang="en-US" b="1" dirty="0"/>
              <a:t> </a:t>
            </a:r>
            <a:r>
              <a:rPr lang="et-EE" dirty="0"/>
              <a:t>Kõrge suulagi võib tekitada kitsama resonantsiruumi → mõjutab spektraalseid tippe (nt /s/ vs /ʃ/ eristumine).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48922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t-EE" sz="1400" b="0" dirty="0"/>
              <a:t>asümmeetriakordaja (skewness)</a:t>
            </a:r>
          </a:p>
          <a:p>
            <a:pPr marL="0" lvl="1"/>
            <a:r>
              <a:rPr lang="et-EE" sz="1400" b="0" dirty="0"/>
              <a:t>järskuskordaja (kurtosis)</a:t>
            </a:r>
            <a:endParaRPr lang="en-US" sz="1400" b="0" dirty="0"/>
          </a:p>
          <a:p>
            <a:pPr marL="0" lvl="1"/>
            <a:r>
              <a:rPr lang="et-EE" dirty="0"/>
              <a:t>Skewness’i ja kurtosis’e suurenemine viitab frikatiivide spektri muutumisele asümmeetrilisemaks ja teravama tipuga, mis peegeldab energia suuremat kontsentratsiooni kitsamas sagedusvahemikus ning artikulatoorse kontrolli paranemist vanuse kasvades.</a:t>
            </a:r>
            <a:endParaRPr lang="et-E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16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710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Residual distribution – </a:t>
            </a:r>
            <a:r>
              <a:rPr lang="en-US" dirty="0" err="1"/>
              <a:t>jääkide</a:t>
            </a:r>
            <a:r>
              <a:rPr lang="en-US" dirty="0"/>
              <a:t> </a:t>
            </a:r>
            <a:r>
              <a:rPr lang="et-EE" dirty="0"/>
              <a:t>jaotus on </a:t>
            </a:r>
            <a:r>
              <a:rPr lang="et-EE" b="0" dirty="0"/>
              <a:t>ligikaudu normaalne</a:t>
            </a:r>
            <a:endParaRPr lang="en-US" b="0" dirty="0"/>
          </a:p>
          <a:p>
            <a:r>
              <a:rPr lang="et-EE" dirty="0"/>
              <a:t>QQ-plot (quantile–quantile plot) </a:t>
            </a:r>
            <a:r>
              <a:rPr lang="en-US" dirty="0" err="1"/>
              <a:t>võrdleb</a:t>
            </a:r>
            <a:r>
              <a:rPr lang="en-US" dirty="0"/>
              <a:t> </a:t>
            </a:r>
            <a:r>
              <a:rPr lang="et-EE" b="0" dirty="0"/>
              <a:t>andmete jaotust </a:t>
            </a:r>
            <a:r>
              <a:rPr lang="et-EE" dirty="0"/>
              <a:t>normaaljaotusega</a:t>
            </a:r>
            <a:endParaRPr lang="en-US" dirty="0"/>
          </a:p>
          <a:p>
            <a:r>
              <a:rPr lang="fi-FI" dirty="0"/>
              <a:t>Residual vs Fitted plot näitab, kas seos on </a:t>
            </a:r>
            <a:r>
              <a:rPr lang="fi-FI" b="0" dirty="0"/>
              <a:t>lineaarne,</a:t>
            </a:r>
            <a:r>
              <a:rPr lang="fi-FI" dirty="0"/>
              <a:t> kas jääkide hajuvus on </a:t>
            </a:r>
            <a:r>
              <a:rPr lang="fi-FI" b="0" dirty="0"/>
              <a:t>ühtlane</a:t>
            </a:r>
            <a:r>
              <a:rPr lang="fi-FI" dirty="0"/>
              <a:t> (homoskedastilisus)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20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63907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5444A00A-82C7-48B2-B253-5F786AF48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570549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vajadusel kahel real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21.04.2026</a:t>
            </a:fld>
            <a:endParaRPr lang="et-EE" dirty="0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89C08F48-2592-4EAF-B750-80A4E88D4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5705497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2"/>
            <a:ext cx="10159444" cy="9710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>
                <a:solidFill>
                  <a:schemeClr val="accent1"/>
                </a:solidFill>
              </a:rPr>
              <a:t>Vajadusel ka KAHEL või kolmel REAL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lt 14">
            <a:extLst>
              <a:ext uri="{FF2B5EF4-FFF2-40B4-BE49-F238E27FC236}">
                <a16:creationId xmlns:a16="http://schemas.microsoft.com/office/drawing/2014/main" id="{8CD51808-37F8-4CCE-B92F-ACC40F621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30480"/>
            <a:ext cx="7350643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 userDrawn="1"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3334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>
                <a:solidFill>
                  <a:schemeClr val="accent1"/>
                </a:solidFill>
              </a:rPr>
              <a:t>Vajadusel ka KAHEL või kolmel REAL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842065DE-1BDE-472C-BDAF-4708E092E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Vaheslaidi pealkiri</a:t>
            </a:r>
          </a:p>
          <a:p>
            <a:pPr lvl="0"/>
            <a:r>
              <a:rPr lang="et-EE" dirty="0"/>
              <a:t>Vajadusel ka kahel või kolmel 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E4206FF8-514E-4505-BE8B-525341DA5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5705497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, </a:t>
            </a:r>
          </a:p>
          <a:p>
            <a:r>
              <a:rPr lang="et-EE" altLang="en-US" sz="1700" b="0" cap="none" dirty="0">
                <a:solidFill>
                  <a:schemeClr val="accent2"/>
                </a:solidFill>
              </a:rPr>
              <a:t>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AC43473-77A6-4CD0-AD49-AF786CA472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3884" y="5947745"/>
            <a:ext cx="2447645" cy="3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36396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lvl="2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dirty="0"/>
              <a:t>REDIGEERI JUHTSLAIDI</a:t>
            </a:r>
            <a:br>
              <a:rPr lang="et-EE" dirty="0"/>
            </a:br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534769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25A7929-01B4-41A5-8560-D9DF8B8D3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21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9" r:id="rId12"/>
    <p:sldLayoutId id="2147483922" r:id="rId13"/>
    <p:sldLayoutId id="2147483923" r:id="rId14"/>
    <p:sldLayoutId id="2147483920" r:id="rId15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358775" indent="-358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358775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orient="horz" pos="34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2" Type="http://schemas.openxmlformats.org/officeDocument/2006/relationships/hyperlink" Target="https://www.praa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1053230" y="3542729"/>
            <a:ext cx="11005986" cy="1205366"/>
          </a:xfrm>
        </p:spPr>
        <p:txBody>
          <a:bodyPr/>
          <a:lstStyle/>
          <a:p>
            <a:r>
              <a:rPr lang="et-EE" sz="2400" dirty="0"/>
              <a:t>Tehisaru agendi kasutamine foneetilises uurimistöös: /s/-hääliku spektraalne varieeruvus eesti noorukite kõnes</a:t>
            </a:r>
          </a:p>
        </p:txBody>
      </p:sp>
      <p:sp>
        <p:nvSpPr>
          <p:cNvPr id="14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1248430" y="5113469"/>
            <a:ext cx="5800895" cy="5433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332B60"/>
                </a:solidFill>
              </a:rPr>
              <a:t>Einar Meister, Aivo Olev</a:t>
            </a:r>
            <a:br>
              <a:rPr lang="et-EE" sz="1800" dirty="0">
                <a:solidFill>
                  <a:srgbClr val="332B60"/>
                </a:solidFill>
              </a:rPr>
            </a:br>
            <a:endParaRPr lang="et-EE" sz="1800" dirty="0">
              <a:solidFill>
                <a:srgbClr val="33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5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Tehisaruagendi kasutamine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t-EE" dirty="0"/>
              <a:t>Spektraalsete tunnuste leidmise ja statistilise analüüsi skriptid genereeriti tehisaruagendi (Claude</a:t>
            </a:r>
            <a:r>
              <a:rPr lang="en-US" dirty="0"/>
              <a:t> Opus</a:t>
            </a:r>
            <a:r>
              <a:rPr lang="et-EE" dirty="0"/>
              <a:t>, Anthropic) abil</a:t>
            </a:r>
            <a:endParaRPr lang="en-US" dirty="0"/>
          </a:p>
          <a:p>
            <a:r>
              <a:rPr lang="en-US" dirty="0"/>
              <a:t>A</a:t>
            </a:r>
            <a:r>
              <a:rPr lang="et-EE" dirty="0"/>
              <a:t>gendile </a:t>
            </a:r>
            <a:r>
              <a:rPr lang="en-US" dirty="0"/>
              <a:t>anti </a:t>
            </a:r>
            <a:r>
              <a:rPr lang="et-EE" dirty="0"/>
              <a:t>juurdepääs korpusele, viide Praati skriptile (Al-Tamimi, 2026) ja uurimisküsimused</a:t>
            </a:r>
            <a:r>
              <a:rPr lang="en-US" dirty="0"/>
              <a:t> -&gt; </a:t>
            </a:r>
            <a:r>
              <a:rPr lang="et-EE" dirty="0"/>
              <a:t>agent tegi veebiotsingud teadusartiklites ja koostas esmase tunnuste eraldamise ning statistilise analüüsi töövoo</a:t>
            </a:r>
            <a:endParaRPr lang="en-US" dirty="0"/>
          </a:p>
          <a:p>
            <a:r>
              <a:rPr lang="et-EE" dirty="0"/>
              <a:t>Ekspert valideeris töövoo ning suunas agenti konsulteerima teaduskirjandusega</a:t>
            </a:r>
            <a:r>
              <a:rPr lang="en-US" dirty="0"/>
              <a:t> -&gt;</a:t>
            </a:r>
            <a:r>
              <a:rPr lang="et-EE" dirty="0"/>
              <a:t> </a:t>
            </a:r>
            <a:r>
              <a:rPr lang="en-US" dirty="0"/>
              <a:t>a</a:t>
            </a:r>
            <a:r>
              <a:rPr lang="et-EE" dirty="0"/>
              <a:t>gent analüüsis 16 uuringut ja pakkus välja lahendused, mille ekspert valideeris ja vajadusel korrigeeris </a:t>
            </a:r>
            <a:endParaRPr lang="en-US" dirty="0"/>
          </a:p>
          <a:p>
            <a:r>
              <a:rPr lang="et-EE" dirty="0"/>
              <a:t>Eksperdi juhendamisel viis agent läbi ka kirjanduse analüüsi eesti keele palatalisatsiooni ja kvantiteedi kohta</a:t>
            </a:r>
            <a:r>
              <a:rPr lang="en-US" dirty="0"/>
              <a:t> -&gt; agent</a:t>
            </a:r>
            <a:r>
              <a:rPr lang="et-EE" dirty="0"/>
              <a:t> tuvasta</a:t>
            </a:r>
            <a:r>
              <a:rPr lang="en-US" dirty="0"/>
              <a:t>s</a:t>
            </a:r>
            <a:r>
              <a:rPr lang="et-EE" dirty="0"/>
              <a:t> asjakohased fonoloogilised piirangud</a:t>
            </a:r>
          </a:p>
          <a:p>
            <a:r>
              <a:rPr lang="et-EE" dirty="0"/>
              <a:t>Agent genereeris lõpliku Praati skripti spektraalsete tunnuste eraldamiseks </a:t>
            </a:r>
            <a:r>
              <a:rPr lang="en-US" dirty="0"/>
              <a:t>ja </a:t>
            </a:r>
            <a:r>
              <a:rPr lang="et-EE" dirty="0"/>
              <a:t>statistilise analüüsi töövoo</a:t>
            </a:r>
            <a:r>
              <a:rPr lang="en-US" dirty="0"/>
              <a:t> </a:t>
            </a:r>
            <a:r>
              <a:rPr lang="et-EE" dirty="0"/>
              <a:t>Pythonis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0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Tehisaruagendi kasutamine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5C94E-29C0-4E13-8098-7502B7E4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76" y="1153319"/>
            <a:ext cx="8276193" cy="49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1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Tehisaruagendi kasutamine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2CA71-FE37-4D52-84F8-B708FEF5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51" y="1481233"/>
            <a:ext cx="4275837" cy="362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69273-5F8A-4098-B302-A79C76D4F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43" y="428206"/>
            <a:ext cx="4610743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1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Tehisaruagendi kasutamine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B9EB8-ACC8-4BD9-87A0-B19524C26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74" y="416481"/>
            <a:ext cx="3686689" cy="1076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3ADD2-D999-4FDC-BA59-64E20A15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66" y="1492956"/>
            <a:ext cx="7392432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8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Tulemused: spektraalsed tunnused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Poiste ja tüdrukute spektraalsete tunnuste jaotused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89989-0D72-4AD1-8DED-F12421E6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059" y="2144410"/>
            <a:ext cx="10130757" cy="23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0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Tulemused: spektraalsed tunnused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Spektraalsete tunnuste keskmised väärtused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69AAE1-196D-4375-8C68-C96E79539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13943"/>
              </p:ext>
            </p:extLst>
          </p:nvPr>
        </p:nvGraphicFramePr>
        <p:xfrm>
          <a:off x="2032000" y="2248353"/>
          <a:ext cx="81280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8685">
                  <a:extLst>
                    <a:ext uri="{9D8B030D-6E8A-4147-A177-3AD203B41FA5}">
                      <a16:colId xmlns:a16="http://schemas.microsoft.com/office/drawing/2014/main" val="1120263088"/>
                    </a:ext>
                  </a:extLst>
                </a:gridCol>
                <a:gridCol w="1801640">
                  <a:extLst>
                    <a:ext uri="{9D8B030D-6E8A-4147-A177-3AD203B41FA5}">
                      <a16:colId xmlns:a16="http://schemas.microsoft.com/office/drawing/2014/main" val="4019551041"/>
                    </a:ext>
                  </a:extLst>
                </a:gridCol>
                <a:gridCol w="1385180">
                  <a:extLst>
                    <a:ext uri="{9D8B030D-6E8A-4147-A177-3AD203B41FA5}">
                      <a16:colId xmlns:a16="http://schemas.microsoft.com/office/drawing/2014/main" val="787884273"/>
                    </a:ext>
                  </a:extLst>
                </a:gridCol>
                <a:gridCol w="1647731">
                  <a:extLst>
                    <a:ext uri="{9D8B030D-6E8A-4147-A177-3AD203B41FA5}">
                      <a16:colId xmlns:a16="http://schemas.microsoft.com/office/drawing/2014/main" val="3344410622"/>
                    </a:ext>
                  </a:extLst>
                </a:gridCol>
                <a:gridCol w="1314764">
                  <a:extLst>
                    <a:ext uri="{9D8B030D-6E8A-4147-A177-3AD203B41FA5}">
                      <a16:colId xmlns:a16="http://schemas.microsoft.com/office/drawing/2014/main" val="3120293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noProof="0"/>
                        <a:t>Tüdrukud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noProof="0"/>
                        <a:t>Poisid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9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noProof="0" dirty="0"/>
                        <a:t>Tunnus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noProof="0"/>
                        <a:t>Keskmine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noProof="0"/>
                        <a:t>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noProof="0"/>
                        <a:t>Keskmine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noProof="0" dirty="0"/>
                        <a:t>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9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CoG (Hz)</a:t>
                      </a:r>
                      <a:endParaRPr lang="fi-FI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5884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761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5235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796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07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StdDev (Hz)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1469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8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Skewness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1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Kurtosis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1.18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2.23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2.38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81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PeakFreq (Hz)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5460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1236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4568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1265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5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32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Tulemused: spektraalsed tunnused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Spektraalsete tunnuste prognoositud arengutrajektoorid vanuse ja soo järgi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03932-9F99-4060-815A-1F5642AFB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84" y="2082929"/>
            <a:ext cx="9639072" cy="1963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CCD04-589F-4C84-9BF6-53E102AE9B7C}"/>
              </a:ext>
            </a:extLst>
          </p:cNvPr>
          <p:cNvSpPr txBox="1"/>
          <p:nvPr/>
        </p:nvSpPr>
        <p:spPr>
          <a:xfrm>
            <a:off x="1742791" y="4282257"/>
            <a:ext cx="1991761" cy="13849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Slopes</a:t>
            </a:r>
          </a:p>
          <a:p>
            <a:r>
              <a:rPr lang="it-IT" sz="1200" dirty="0"/>
              <a:t>Female: B = -29.77 (SE = 15.42), p = 0.054  </a:t>
            </a:r>
          </a:p>
          <a:p>
            <a:r>
              <a:rPr lang="it-IT" sz="1200" dirty="0"/>
              <a:t>Male: B = -104.29 (SE = 18.02), p &lt; 0.001</a:t>
            </a:r>
          </a:p>
          <a:p>
            <a:r>
              <a:rPr lang="it-IT" sz="1200" dirty="0"/>
              <a:t>Age*Gender p=0.0014</a:t>
            </a:r>
            <a:endParaRPr lang="et-EE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30B64-BC2B-480E-A63D-E50CDA94CC79}"/>
              </a:ext>
            </a:extLst>
          </p:cNvPr>
          <p:cNvSpPr txBox="1"/>
          <p:nvPr/>
        </p:nvSpPr>
        <p:spPr>
          <a:xfrm>
            <a:off x="3883939" y="4282256"/>
            <a:ext cx="1747317" cy="13849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Slopes</a:t>
            </a:r>
          </a:p>
          <a:p>
            <a:r>
              <a:rPr lang="it-IT" sz="1200" dirty="0"/>
              <a:t>Female: B = -5.30 (SE = 5.92), p = 0.37</a:t>
            </a:r>
          </a:p>
          <a:p>
            <a:r>
              <a:rPr lang="it-IT" sz="1200" dirty="0"/>
              <a:t>Male: B = 7.20 (SE = 6.83), p = 0.29 Age*Gender p=0.16</a:t>
            </a:r>
            <a:endParaRPr lang="et-E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ECE96-ADEE-475D-9475-1475A2963A3C}"/>
              </a:ext>
            </a:extLst>
          </p:cNvPr>
          <p:cNvSpPr txBox="1"/>
          <p:nvPr/>
        </p:nvSpPr>
        <p:spPr>
          <a:xfrm>
            <a:off x="5809307" y="4282256"/>
            <a:ext cx="1747317" cy="13849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Slopes</a:t>
            </a:r>
          </a:p>
          <a:p>
            <a:r>
              <a:rPr lang="it-IT" sz="1200" dirty="0"/>
              <a:t>Female: B = 0.02 (SE = 0.01), p = 0.19  </a:t>
            </a:r>
          </a:p>
          <a:p>
            <a:r>
              <a:rPr lang="it-IT" sz="1200" dirty="0"/>
              <a:t>Male: B = 0.05 (SE = 0.01), p &lt; 0.001</a:t>
            </a:r>
          </a:p>
          <a:p>
            <a:r>
              <a:rPr lang="it-IT" sz="1200" dirty="0"/>
              <a:t>Age*Gender p=0.06</a:t>
            </a:r>
            <a:endParaRPr lang="et-EE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BA7D2-FD99-434F-A601-C793A59DD433}"/>
              </a:ext>
            </a:extLst>
          </p:cNvPr>
          <p:cNvSpPr txBox="1"/>
          <p:nvPr/>
        </p:nvSpPr>
        <p:spPr>
          <a:xfrm>
            <a:off x="7706011" y="4282255"/>
            <a:ext cx="1747317" cy="13849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Slopes</a:t>
            </a:r>
          </a:p>
          <a:p>
            <a:r>
              <a:rPr lang="it-IT" sz="1200" dirty="0"/>
              <a:t>Female: B = 0.08 (SE = 0.03), p = 0.02</a:t>
            </a:r>
          </a:p>
          <a:p>
            <a:r>
              <a:rPr lang="it-IT" sz="1200" dirty="0"/>
              <a:t>Male: B = 0.06 (SE = 0.04), p = 0.15 Age*Gender p=0.74</a:t>
            </a:r>
            <a:endParaRPr lang="et-E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6FC2A-331C-4208-A663-4EA44F22D7C2}"/>
              </a:ext>
            </a:extLst>
          </p:cNvPr>
          <p:cNvSpPr txBox="1"/>
          <p:nvPr/>
        </p:nvSpPr>
        <p:spPr>
          <a:xfrm>
            <a:off x="9602715" y="4282255"/>
            <a:ext cx="1925368" cy="13849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Slopes</a:t>
            </a:r>
          </a:p>
          <a:p>
            <a:r>
              <a:rPr lang="it-IT" sz="1200" dirty="0"/>
              <a:t>Female: B = -33.80 (SE = 17.73), p=0.06  </a:t>
            </a:r>
          </a:p>
          <a:p>
            <a:r>
              <a:rPr lang="it-IT" sz="1200" dirty="0"/>
              <a:t>Male: B = -124.17 (SE = 20.98), p&lt;0.001</a:t>
            </a:r>
          </a:p>
          <a:p>
            <a:r>
              <a:rPr lang="it-IT" sz="1200" dirty="0"/>
              <a:t>Age*Gender p&lt;0.001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302607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FC0C3-0491-4184-B25D-48C9CF5BB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Tulemused: väLde ja palatalisatsioon</a:t>
            </a:r>
          </a:p>
          <a:p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5EEBB-90F3-4FC4-9641-A59BB47090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b="1" dirty="0"/>
              <a:t>Välde</a:t>
            </a:r>
          </a:p>
          <a:p>
            <a:r>
              <a:rPr lang="et-EE" dirty="0"/>
              <a:t>Q1 ja Q2 sibilandid olid spektraalselt eristamatud, Q3 sibilandid näitasid mõõdukalt kõrgemat raskuskeset (CoG) ja oluliselt pikemaid kestusi</a:t>
            </a:r>
          </a:p>
          <a:p>
            <a:endParaRPr lang="et-EE" b="1" dirty="0"/>
          </a:p>
          <a:p>
            <a:r>
              <a:rPr lang="et-EE" b="1" dirty="0"/>
              <a:t>Palatalisatsioon</a:t>
            </a:r>
            <a:endParaRPr lang="et-EE" dirty="0"/>
          </a:p>
          <a:p>
            <a:r>
              <a:rPr lang="et-EE" dirty="0"/>
              <a:t>Spektraalsed erinevused palataliseeritud ja palataliseerimata /s/-hääliku vahel on valdavalt ebaolulised</a:t>
            </a:r>
          </a:p>
          <a:p>
            <a:r>
              <a:rPr lang="et-EE" dirty="0"/>
              <a:t>See on kooskõlas eesti keele palatalisatsiooni käsitlusega prepalatalisatsioonina - peamine tunnus eelneva vokaali F2-siire, mitte frikatiivi spekter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236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Tulemused: dünaamiline amplituud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2150B-BFF2-4296-9136-32712479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52" y="1481477"/>
            <a:ext cx="7487695" cy="4601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F5735-C511-4859-B6E1-5CDA3FB63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3" y="1360163"/>
            <a:ext cx="4106984" cy="30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3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Tulemused: peakomponentide analüüs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D6E63-4A0E-488F-B1AE-F6736D3B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00" y="1441103"/>
            <a:ext cx="5506743" cy="47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4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sissejuhatus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dirty="0"/>
              <a:t>Kõne akustilis-foneetiline uurimine põhineb erinevate akustiliste tunnuste mõõtmisel ja nende varieeruvuse analüüsil</a:t>
            </a:r>
          </a:p>
          <a:p>
            <a:r>
              <a:rPr lang="et-EE" dirty="0"/>
              <a:t>Akustilise analüüsi </a:t>
            </a:r>
            <a:r>
              <a:rPr lang="et-EE" i="1" dirty="0"/>
              <a:t>de facto </a:t>
            </a:r>
            <a:r>
              <a:rPr lang="et-EE" dirty="0"/>
              <a:t>standard - Praat </a:t>
            </a:r>
            <a:r>
              <a:rPr lang="et-EE" dirty="0">
                <a:hlinkClick r:id="rId2"/>
              </a:rPr>
              <a:t>https://www.praat.org/</a:t>
            </a:r>
            <a:r>
              <a:rPr lang="et-EE" dirty="0"/>
              <a:t> </a:t>
            </a:r>
          </a:p>
          <a:p>
            <a:r>
              <a:rPr lang="et-EE" dirty="0"/>
              <a:t>Statistiline analüüs – R </a:t>
            </a:r>
            <a:r>
              <a:rPr lang="et-EE" dirty="0">
                <a:hlinkClick r:id="rId3"/>
              </a:rPr>
              <a:t>https://www.r-project.org/</a:t>
            </a:r>
            <a:r>
              <a:rPr lang="et-EE" dirty="0"/>
              <a:t> </a:t>
            </a:r>
          </a:p>
          <a:p>
            <a:r>
              <a:rPr lang="et-EE" dirty="0"/>
              <a:t>Arengud suurte keelemudelite ja tehisaruagentide valdkonnas on toonud kaasa uusi võimalusi</a:t>
            </a:r>
          </a:p>
          <a:p>
            <a:r>
              <a:rPr lang="et-EE" dirty="0"/>
              <a:t>Katsetame tehisaruagendi rakendamist foneetilises uuringus, keskendudes /s/-häälikule eesti noorukite kõnes</a:t>
            </a:r>
          </a:p>
        </p:txBody>
      </p:sp>
    </p:spTree>
    <p:extLst>
      <p:ext uri="{BB962C8B-B14F-4D97-AF65-F5344CB8AC3E}">
        <p14:creationId xmlns:p14="http://schemas.microsoft.com/office/powerpoint/2010/main" val="14761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Tulemused: mudeli diagnostika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ACB2D-C421-441D-953C-5B6700D4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99" y="1068308"/>
            <a:ext cx="5797460" cy="57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3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kokkuvõte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t-EE" dirty="0"/>
              <a:t>Uurimus toob esile selged soolised erinevused eesti noorukite /s/-hääliku spektraalsetes omadustes: </a:t>
            </a:r>
            <a:endParaRPr lang="en-US" dirty="0"/>
          </a:p>
          <a:p>
            <a:pPr lvl="2"/>
            <a:r>
              <a:rPr lang="et-EE" dirty="0"/>
              <a:t>naissoost kõnelejad produtseerivad /s/-häälikut kõrgema spektri raskuskeskmega </a:t>
            </a:r>
            <a:endParaRPr lang="en-US" dirty="0"/>
          </a:p>
          <a:p>
            <a:pPr lvl="2"/>
            <a:r>
              <a:rPr lang="et-EE" dirty="0"/>
              <a:t>väiksema standardhälbega </a:t>
            </a:r>
            <a:endParaRPr lang="en-US" dirty="0"/>
          </a:p>
          <a:p>
            <a:pPr lvl="2"/>
            <a:r>
              <a:rPr lang="et-EE" dirty="0"/>
              <a:t>väiksema asümmeetriakordajaga</a:t>
            </a:r>
            <a:endParaRPr lang="en-US" dirty="0"/>
          </a:p>
          <a:p>
            <a:pPr lvl="2"/>
            <a:r>
              <a:rPr lang="et-EE" dirty="0"/>
              <a:t>kõrgema tippsagedusega </a:t>
            </a:r>
            <a:endParaRPr lang="en-US" dirty="0"/>
          </a:p>
          <a:p>
            <a:pPr lvl="1"/>
            <a:r>
              <a:rPr lang="et-EE" dirty="0"/>
              <a:t>Ealised mustrid on kooskõlas teistes keeltes saadud tulemustega</a:t>
            </a:r>
            <a:r>
              <a:rPr lang="en-US" dirty="0"/>
              <a:t> (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t-EE" dirty="0"/>
              <a:t>Koenig </a:t>
            </a:r>
            <a:r>
              <a:rPr lang="et-EE" i="1" dirty="0"/>
              <a:t>et al</a:t>
            </a:r>
            <a:r>
              <a:rPr lang="et-EE" dirty="0"/>
              <a:t>., 2013</a:t>
            </a:r>
            <a:r>
              <a:rPr lang="en-US" dirty="0"/>
              <a:t>)</a:t>
            </a:r>
          </a:p>
          <a:p>
            <a:pPr lvl="1"/>
            <a:r>
              <a:rPr lang="et-EE" dirty="0"/>
              <a:t>Tehisaru abil genereeritud analüüsiskriptide valideerimine näitas kasutatud meetodite ja tõlgenduste põhjendatust</a:t>
            </a:r>
          </a:p>
          <a:p>
            <a:pPr lvl="1"/>
            <a:r>
              <a:rPr lang="et-EE" dirty="0"/>
              <a:t>AI-agentide kasutamine võib pakkuda usaldusväärseid tulemusi, eeldusel et seda rakendatakse koostöös valdkonnaekspertidega</a:t>
            </a:r>
          </a:p>
        </p:txBody>
      </p:sp>
    </p:spTree>
    <p:extLst>
      <p:ext uri="{BB962C8B-B14F-4D97-AF65-F5344CB8AC3E}">
        <p14:creationId xmlns:p14="http://schemas.microsoft.com/office/powerpoint/2010/main" val="595777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Viited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814388"/>
            <a:ext cx="8802241" cy="5494337"/>
          </a:xfrm>
        </p:spPr>
        <p:txBody>
          <a:bodyPr>
            <a:normAutofit fontScale="85000" lnSpcReduction="20000"/>
          </a:bodyPr>
          <a:lstStyle/>
          <a:p>
            <a:r>
              <a:rPr lang="et-EE" sz="1400" dirty="0"/>
              <a:t>Al-Tamimi, Jalal 2026. JalalAl-Tamimi/Praat-Spectral-Analyses-fricatives-stops: V3 (V.3.0). Zenodo. https://zenodo.org/records/18758697</a:t>
            </a:r>
            <a:endParaRPr lang="en-US" sz="1400" dirty="0"/>
          </a:p>
          <a:p>
            <a:r>
              <a:rPr lang="en-US" sz="1400" dirty="0"/>
              <a:t>Fitch, T. W., </a:t>
            </a:r>
            <a:r>
              <a:rPr lang="en-US" sz="1400" dirty="0" err="1"/>
              <a:t>Giedd</a:t>
            </a:r>
            <a:r>
              <a:rPr lang="en-US" sz="1400" dirty="0"/>
              <a:t>, J. N. (1999). Morphology and development of the human vocal tract: A study using magnetic resonance imaging. – Journal of the Acoustical Society of America, 106(3), 1511-1522. https://doi.org/10.1121/1.427148</a:t>
            </a:r>
          </a:p>
          <a:p>
            <a:r>
              <a:rPr lang="en-US" sz="1400" dirty="0"/>
              <a:t>Forrest, K., </a:t>
            </a:r>
            <a:r>
              <a:rPr lang="en-US" sz="1400" dirty="0" err="1"/>
              <a:t>Weismer</a:t>
            </a:r>
            <a:r>
              <a:rPr lang="en-US" sz="1400" dirty="0"/>
              <a:t>, G., </a:t>
            </a:r>
            <a:r>
              <a:rPr lang="en-US" sz="1400" dirty="0" err="1"/>
              <a:t>Milenkovic</a:t>
            </a:r>
            <a:r>
              <a:rPr lang="en-US" sz="1400" dirty="0"/>
              <a:t>, P., &amp; </a:t>
            </a:r>
            <a:r>
              <a:rPr lang="en-US" sz="1400" dirty="0" err="1"/>
              <a:t>Dougall</a:t>
            </a:r>
            <a:r>
              <a:rPr lang="en-US" sz="1400" dirty="0"/>
              <a:t>, R. N. (1988). Statistical analysis of word-initial voiceless </a:t>
            </a:r>
            <a:r>
              <a:rPr lang="en-US" sz="1400" dirty="0" err="1"/>
              <a:t>obstruents</a:t>
            </a:r>
            <a:r>
              <a:rPr lang="en-US" sz="1400" dirty="0"/>
              <a:t>: Preliminary data. Journal of the Acoustical Society of America, 84(1), 115-123.</a:t>
            </a:r>
          </a:p>
          <a:p>
            <a:r>
              <a:rPr lang="et-EE" sz="1400" dirty="0"/>
              <a:t>Iskarous</a:t>
            </a:r>
            <a:r>
              <a:rPr lang="en-US" sz="1400" dirty="0"/>
              <a:t>, K., </a:t>
            </a:r>
            <a:r>
              <a:rPr lang="en-US" sz="1400" dirty="0" err="1"/>
              <a:t>Shadle</a:t>
            </a:r>
            <a:r>
              <a:rPr lang="en-US" sz="1400" dirty="0"/>
              <a:t>, C. H. &amp; Proctor, M. I. (2011). Articulatory–acoustic kinematics: The production of American English /s/</a:t>
            </a:r>
            <a:r>
              <a:rPr lang="et-EE" sz="1400" dirty="0"/>
              <a:t>J. Acoust. Soc. Am. 129 (2),</a:t>
            </a:r>
            <a:r>
              <a:rPr lang="en-US" sz="1400" dirty="0"/>
              <a:t> </a:t>
            </a:r>
            <a:r>
              <a:rPr lang="et-EE" sz="1400" dirty="0"/>
              <a:t>944–954</a:t>
            </a:r>
            <a:r>
              <a:rPr lang="en-US" sz="1400" dirty="0"/>
              <a:t>. DOI: 10.1121/1.3514537</a:t>
            </a:r>
          </a:p>
          <a:p>
            <a:r>
              <a:rPr lang="en-US" sz="1400" dirty="0"/>
              <a:t>Jesus, L. &amp; </a:t>
            </a:r>
            <a:r>
              <a:rPr lang="en-US" sz="1400" dirty="0" err="1"/>
              <a:t>Shadle</a:t>
            </a:r>
            <a:r>
              <a:rPr lang="en-US" sz="1400" dirty="0"/>
              <a:t>, C. H. (2002). A parametric study of the spectral characteristics of European Portuguese fricatives. Journal of Phonetics. Vol. 30(3), 437-464. </a:t>
            </a:r>
            <a:r>
              <a:rPr lang="et-EE" sz="1400" dirty="0"/>
              <a:t>https://doi.org/10.1006/jpho.2002.0169</a:t>
            </a:r>
            <a:endParaRPr lang="en-US" sz="1400" dirty="0"/>
          </a:p>
          <a:p>
            <a:r>
              <a:rPr lang="en-US" sz="1400" dirty="0" err="1"/>
              <a:t>Jongman</a:t>
            </a:r>
            <a:r>
              <a:rPr lang="en-US" sz="1400" dirty="0"/>
              <a:t>, A., Wayland, R., &amp; Wong, S. (2000). Acoustic characteristics of English fricatives. Journal of the Acoustical Society of America, 108(3), 1252-1263.</a:t>
            </a:r>
          </a:p>
          <a:p>
            <a:r>
              <a:rPr lang="en-US" sz="1400" dirty="0"/>
              <a:t>Koenig, L. L., </a:t>
            </a:r>
            <a:r>
              <a:rPr lang="en-US" sz="1400" dirty="0" err="1"/>
              <a:t>Shadle</a:t>
            </a:r>
            <a:r>
              <a:rPr lang="en-US" sz="1400" dirty="0"/>
              <a:t>, C. H., Preston, J. L., &amp; </a:t>
            </a:r>
            <a:r>
              <a:rPr lang="en-US" sz="1400" dirty="0" err="1"/>
              <a:t>Mooshammer</a:t>
            </a:r>
            <a:r>
              <a:rPr lang="en-US" sz="1400" dirty="0"/>
              <a:t>, C. R. (2013). Toward improved spectral measures of /s/: Results from adolescents. Journal of Speech, Language, and Hearing Research, 56(4), 1175-1189.</a:t>
            </a:r>
          </a:p>
          <a:p>
            <a:r>
              <a:rPr lang="en-US" sz="1400" dirty="0"/>
              <a:t>Maas E, Mailend ML. Fricative Contrast and Coarticulation in Children With and Without Speech Sound Disorders. Am J Speech Lang </a:t>
            </a:r>
            <a:r>
              <a:rPr lang="en-US" sz="1400" dirty="0" err="1"/>
              <a:t>Pathol</a:t>
            </a:r>
            <a:r>
              <a:rPr lang="en-US" sz="1400" dirty="0"/>
              <a:t>. 2017 Jun 22;26(2S):649-663. </a:t>
            </a:r>
            <a:r>
              <a:rPr lang="en-US" sz="1400" dirty="0" err="1"/>
              <a:t>doi</a:t>
            </a:r>
            <a:r>
              <a:rPr lang="en-US" sz="1400" dirty="0"/>
              <a:t>: 10.1044/2017_AJSLP-16-0110. PMID: 28654946; PMCID: PMC5576970.</a:t>
            </a:r>
          </a:p>
          <a:p>
            <a:r>
              <a:rPr lang="en-US" sz="1400" dirty="0"/>
              <a:t>Meister, Einar; Meister, Lya (2017). Eesti </a:t>
            </a:r>
            <a:r>
              <a:rPr lang="en-US" sz="1400" dirty="0" err="1"/>
              <a:t>laste</a:t>
            </a:r>
            <a:r>
              <a:rPr lang="en-US" sz="1400" dirty="0"/>
              <a:t> </a:t>
            </a:r>
            <a:r>
              <a:rPr lang="en-US" sz="1400" dirty="0" err="1"/>
              <a:t>kõne</a:t>
            </a:r>
            <a:r>
              <a:rPr lang="en-US" sz="1400" dirty="0"/>
              <a:t> I. </a:t>
            </a:r>
            <a:r>
              <a:rPr lang="en-US" sz="1400" dirty="0" err="1"/>
              <a:t>Põhitooni</a:t>
            </a:r>
            <a:r>
              <a:rPr lang="en-US" sz="1400" dirty="0"/>
              <a:t> </a:t>
            </a:r>
            <a:r>
              <a:rPr lang="en-US" sz="1400" dirty="0" err="1"/>
              <a:t>akustiline</a:t>
            </a:r>
            <a:r>
              <a:rPr lang="en-US" sz="1400" dirty="0"/>
              <a:t> </a:t>
            </a:r>
            <a:r>
              <a:rPr lang="en-US" sz="1400" dirty="0" err="1"/>
              <a:t>analüüs</a:t>
            </a:r>
            <a:r>
              <a:rPr lang="en-US" sz="1400" dirty="0"/>
              <a:t>. Keel ja </a:t>
            </a:r>
            <a:r>
              <a:rPr lang="en-US" sz="1400" dirty="0" err="1"/>
              <a:t>Kirjandus</a:t>
            </a:r>
            <a:r>
              <a:rPr lang="en-US" sz="1400" dirty="0"/>
              <a:t>, 60 (7),  518−533. DOI: 10.54013/kk716a2.</a:t>
            </a:r>
          </a:p>
          <a:p>
            <a:r>
              <a:rPr lang="en-US" sz="1400" dirty="0"/>
              <a:t>Meister, Einar; Meister, Lya (2019). Eesti </a:t>
            </a:r>
            <a:r>
              <a:rPr lang="en-US" sz="1400" dirty="0" err="1"/>
              <a:t>laste</a:t>
            </a:r>
            <a:r>
              <a:rPr lang="en-US" sz="1400" dirty="0"/>
              <a:t> </a:t>
            </a:r>
            <a:r>
              <a:rPr lang="en-US" sz="1400" dirty="0" err="1"/>
              <a:t>kõne</a:t>
            </a:r>
            <a:r>
              <a:rPr lang="en-US" sz="1400" dirty="0"/>
              <a:t> II. </a:t>
            </a:r>
            <a:r>
              <a:rPr lang="en-US" sz="1400" dirty="0" err="1"/>
              <a:t>Vokaalide</a:t>
            </a:r>
            <a:r>
              <a:rPr lang="en-US" sz="1400" dirty="0"/>
              <a:t> </a:t>
            </a:r>
            <a:r>
              <a:rPr lang="en-US" sz="1400" dirty="0" err="1"/>
              <a:t>akustiline</a:t>
            </a:r>
            <a:r>
              <a:rPr lang="en-US" sz="1400" dirty="0"/>
              <a:t> </a:t>
            </a:r>
            <a:r>
              <a:rPr lang="en-US" sz="1400" dirty="0" err="1"/>
              <a:t>analüüs</a:t>
            </a:r>
            <a:r>
              <a:rPr lang="en-US" sz="1400" dirty="0"/>
              <a:t>. Keel ja </a:t>
            </a:r>
            <a:r>
              <a:rPr lang="en-US" sz="1400" dirty="0" err="1"/>
              <a:t>Kirjandus</a:t>
            </a:r>
            <a:r>
              <a:rPr lang="en-US" sz="1400" dirty="0"/>
              <a:t>, 62 (4),  282−295. DOI: 10.54013/kk737a3.</a:t>
            </a:r>
          </a:p>
          <a:p>
            <a:r>
              <a:rPr lang="en-US" sz="1400" dirty="0"/>
              <a:t>Reidy, P. F. (2015). A comparison of spectral estimation methods for the analysis of sibilant fricatives. Journal of the Acoustical Society of America, 137(4), EL428-EL433.</a:t>
            </a:r>
          </a:p>
          <a:p>
            <a:r>
              <a:rPr lang="en-US" sz="1400" dirty="0" err="1"/>
              <a:t>Shadle</a:t>
            </a:r>
            <a:r>
              <a:rPr lang="en-US" sz="1400" dirty="0"/>
              <a:t>, C. H., Koenig, L. L., Mair, S. J., &amp; Preston, J. L. (2023). Refining and extending measures for fricative spectra. Journal of the Acoustical Society of America, 154(3), 2152-2174.</a:t>
            </a:r>
          </a:p>
          <a:p>
            <a:r>
              <a:rPr lang="en-US" sz="1400" dirty="0" err="1"/>
              <a:t>Vorperian</a:t>
            </a:r>
            <a:r>
              <a:rPr lang="en-US" sz="1400" dirty="0"/>
              <a:t>, </a:t>
            </a:r>
            <a:r>
              <a:rPr lang="en-US" sz="1400" dirty="0" err="1"/>
              <a:t>Houri</a:t>
            </a:r>
            <a:r>
              <a:rPr lang="en-US" sz="1400" dirty="0"/>
              <a:t> K., Kent, Ray D. 2007. Vowel acoustic space development in children: A synthesis of acoustic and anatomic data. – Journal of Speech, Language, and Hearing Research, 50(6), 1510-1545. https://doi.org/10.1044/1092-4388(2007/104)</a:t>
            </a:r>
          </a:p>
          <a:p>
            <a:r>
              <a:rPr lang="en-US" sz="1400" dirty="0"/>
              <a:t>Wong, E., &amp; Munson, B. (2025). Beyond spectral moments: Validating alternative measures of sibilant fricatives using listener ratings of children's speech. JASA Express Letters, 5(10), 105202.</a:t>
            </a:r>
          </a:p>
        </p:txBody>
      </p:sp>
    </p:spTree>
    <p:extLst>
      <p:ext uri="{BB962C8B-B14F-4D97-AF65-F5344CB8AC3E}">
        <p14:creationId xmlns:p14="http://schemas.microsoft.com/office/powerpoint/2010/main" val="384591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4448" y="1165350"/>
            <a:ext cx="5137710" cy="3940539"/>
          </a:xfrm>
        </p:spPr>
        <p:txBody>
          <a:bodyPr/>
          <a:lstStyle/>
          <a:p>
            <a:r>
              <a:rPr lang="et-EE" dirty="0"/>
              <a:t>/s/ hääldamisel tekitatakse kitsas õhuvool alveolaarse kitsenduse juures, mille tulemusel tekib kõrgsageduslik müra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09D6C-6B1E-4FAB-9B20-BE2B7F0F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56" y="2082092"/>
            <a:ext cx="7559757" cy="2402892"/>
          </a:xfrm>
          <a:prstGeom prst="rect">
            <a:avLst/>
          </a:prstGeom>
        </p:spPr>
      </p:pic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sissejuhatus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4" name="Pilt 4">
            <a:extLst>
              <a:ext uri="{FF2B5EF4-FFF2-40B4-BE49-F238E27FC236}">
                <a16:creationId xmlns:a16="http://schemas.microsoft.com/office/drawing/2014/main" id="{6CB2EE6D-854A-4680-87BB-CAF2E8723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83" y="4074831"/>
            <a:ext cx="3688061" cy="198587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00611B0-1573-411F-B06C-076CD7B29261}"/>
              </a:ext>
            </a:extLst>
          </p:cNvPr>
          <p:cNvSpPr/>
          <p:nvPr/>
        </p:nvSpPr>
        <p:spPr>
          <a:xfrm>
            <a:off x="3585172" y="3599318"/>
            <a:ext cx="452674" cy="778598"/>
          </a:xfrm>
          <a:prstGeom prst="downArrow">
            <a:avLst/>
          </a:prstGeom>
          <a:solidFill>
            <a:srgbClr val="33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F5E3DEA-DE07-4254-8274-5F5EDEBCD614}"/>
              </a:ext>
            </a:extLst>
          </p:cNvPr>
          <p:cNvSpPr/>
          <p:nvPr/>
        </p:nvSpPr>
        <p:spPr>
          <a:xfrm>
            <a:off x="7073544" y="3573543"/>
            <a:ext cx="452674" cy="778598"/>
          </a:xfrm>
          <a:prstGeom prst="downArrow">
            <a:avLst/>
          </a:prstGeom>
          <a:solidFill>
            <a:srgbClr val="33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CFBEC-A6EF-42A4-A453-7C2A719C9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06" y="3941121"/>
            <a:ext cx="4885688" cy="2253297"/>
          </a:xfrm>
          <a:prstGeom prst="rect">
            <a:avLst/>
          </a:prstGeom>
        </p:spPr>
      </p:pic>
      <p:pic>
        <p:nvPicPr>
          <p:cNvPr id="12" name="Picture 11" descr="isi0001.png">
            <a:extLst>
              <a:ext uri="{FF2B5EF4-FFF2-40B4-BE49-F238E27FC236}">
                <a16:creationId xmlns:a16="http://schemas.microsoft.com/office/drawing/2014/main" id="{E4FC7A25-D0B9-43D9-98F6-7089B56685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4130" y="372658"/>
            <a:ext cx="1584176" cy="195745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982C1A53-6482-4823-BEEB-A4405ADDDB05}"/>
              </a:ext>
            </a:extLst>
          </p:cNvPr>
          <p:cNvSpPr/>
          <p:nvPr/>
        </p:nvSpPr>
        <p:spPr>
          <a:xfrm>
            <a:off x="7333676" y="2102292"/>
            <a:ext cx="452674" cy="778598"/>
          </a:xfrm>
          <a:prstGeom prst="downArrow">
            <a:avLst/>
          </a:prstGeom>
          <a:solidFill>
            <a:srgbClr val="33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3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sissejuhatus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Frikatiivide müraspektri kuju ja energiajaotust kirjeldavad spektrimomendid (Forrest </a:t>
            </a:r>
            <a:r>
              <a:rPr lang="et-EE" i="1" dirty="0"/>
              <a:t>et al</a:t>
            </a:r>
            <a:r>
              <a:rPr lang="et-EE" dirty="0"/>
              <a:t>., 1988):</a:t>
            </a:r>
          </a:p>
          <a:p>
            <a:pPr lvl="2"/>
            <a:r>
              <a:rPr lang="en-US" b="1" dirty="0"/>
              <a:t>R</a:t>
            </a:r>
            <a:r>
              <a:rPr lang="et-EE" b="1" dirty="0"/>
              <a:t>askuskese</a:t>
            </a:r>
            <a:r>
              <a:rPr lang="et-EE" dirty="0"/>
              <a:t> (Centre of Gravity, CoG) – millisel sagedusel paikneb spektri energiajaotuse keskmine</a:t>
            </a:r>
          </a:p>
          <a:p>
            <a:pPr lvl="2"/>
            <a:r>
              <a:rPr lang="en-US" b="1" dirty="0"/>
              <a:t>S</a:t>
            </a:r>
            <a:r>
              <a:rPr lang="et-EE" b="1" dirty="0"/>
              <a:t>tandardhälve</a:t>
            </a:r>
            <a:r>
              <a:rPr lang="et-EE" dirty="0"/>
              <a:t> (StDev) – kui laialt on energia ümber keskmise jaotunud</a:t>
            </a:r>
          </a:p>
          <a:p>
            <a:pPr lvl="2"/>
            <a:r>
              <a:rPr lang="en-US" b="1" dirty="0"/>
              <a:t>A</a:t>
            </a:r>
            <a:r>
              <a:rPr lang="et-EE" b="1" dirty="0"/>
              <a:t>sümmeetriakordaja</a:t>
            </a:r>
            <a:r>
              <a:rPr lang="et-EE" dirty="0"/>
              <a:t> (skewness) – kas energiajaotus on kaldu madalamate või kõrgemate sageduste poole</a:t>
            </a:r>
          </a:p>
          <a:p>
            <a:pPr lvl="2"/>
            <a:r>
              <a:rPr lang="en-US" b="1" dirty="0"/>
              <a:t>J</a:t>
            </a:r>
            <a:r>
              <a:rPr lang="et-EE" b="1" dirty="0"/>
              <a:t>ärskuskordaja</a:t>
            </a:r>
            <a:r>
              <a:rPr lang="et-EE" dirty="0"/>
              <a:t> (kurtosis) – näitab, kui terava või lameda tipuga energiajaotus on </a:t>
            </a:r>
          </a:p>
          <a:p>
            <a:pPr marL="263525" lvl="1" indent="0">
              <a:buNone/>
            </a:pPr>
            <a:r>
              <a:rPr lang="et-EE" dirty="0"/>
              <a:t>Lisaks kasutatakse ka (Shadle et al., 2023, Jongman et al., 2000; Wong &amp; Munson, 2025):</a:t>
            </a:r>
          </a:p>
          <a:p>
            <a:pPr lvl="2"/>
            <a:r>
              <a:rPr lang="et-EE" b="1" dirty="0"/>
              <a:t>Tippsagedus</a:t>
            </a:r>
            <a:r>
              <a:rPr lang="et-EE" dirty="0"/>
              <a:t> (Peak Frequency) – suurima amplituudiga sagedus</a:t>
            </a:r>
          </a:p>
          <a:p>
            <a:pPr lvl="2"/>
            <a:r>
              <a:rPr lang="et-EE" b="1" dirty="0"/>
              <a:t>Energiabalanss</a:t>
            </a:r>
            <a:r>
              <a:rPr lang="et-EE" i="1" dirty="0"/>
              <a:t> </a:t>
            </a:r>
            <a:r>
              <a:rPr lang="et-EE" dirty="0"/>
              <a:t>(Band energy difference) – energia allpool raskuskeset miinus energia sellest kõrgemal</a:t>
            </a:r>
          </a:p>
          <a:p>
            <a:pPr lvl="2"/>
            <a:r>
              <a:rPr lang="et-EE" b="1" dirty="0"/>
              <a:t>Dünaamiline amplituud</a:t>
            </a:r>
            <a:r>
              <a:rPr lang="et-EE" dirty="0"/>
              <a:t> (Dynamic amplitude) – keskmine amplituud vahemikus 2000–11 025 Hz miinus minimaalne amplituud vahemikus 500–2000 Hz</a:t>
            </a:r>
          </a:p>
          <a:p>
            <a:pPr lvl="2"/>
            <a:r>
              <a:rPr lang="et-EE" b="1" dirty="0"/>
              <a:t>Fm</a:t>
            </a:r>
            <a:r>
              <a:rPr lang="et-EE" dirty="0"/>
              <a:t> – LTAS maksimumi sagedus vahemikus 3–7 kHz meestel ja 3–8 kHz naistel</a:t>
            </a:r>
          </a:p>
        </p:txBody>
      </p:sp>
    </p:spTree>
    <p:extLst>
      <p:ext uri="{BB962C8B-B14F-4D97-AF65-F5344CB8AC3E}">
        <p14:creationId xmlns:p14="http://schemas.microsoft.com/office/powerpoint/2010/main" val="34315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sissejuhatus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576024"/>
            <a:ext cx="8802241" cy="4553314"/>
          </a:xfrm>
        </p:spPr>
        <p:txBody>
          <a:bodyPr>
            <a:normAutofit/>
          </a:bodyPr>
          <a:lstStyle/>
          <a:p>
            <a:r>
              <a:rPr lang="et-EE" dirty="0"/>
              <a:t>Frikatiivid on tundlikud kõnetrakti anatoomilise varieeruvuse kui ka sotsiofoneetiliste tegurite suhtes – nende spektraalsed omadused sõltuvad otseselt artikulatoorsest konfiguratsioonist ja kõneleja füsioloogiast</a:t>
            </a:r>
            <a:r>
              <a:rPr lang="en-US" dirty="0"/>
              <a:t> (</a:t>
            </a:r>
            <a:r>
              <a:rPr lang="et-EE" dirty="0"/>
              <a:t>Iskarous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2011; Jesus &amp; </a:t>
            </a:r>
            <a:r>
              <a:rPr lang="en-US" dirty="0" err="1"/>
              <a:t>Shadle</a:t>
            </a:r>
            <a:r>
              <a:rPr lang="en-US" dirty="0"/>
              <a:t>, 2002) </a:t>
            </a:r>
            <a:endParaRPr lang="et-EE" dirty="0"/>
          </a:p>
          <a:p>
            <a:r>
              <a:rPr lang="et-EE" dirty="0"/>
              <a:t>Poistel leiab aset puberteedieas kõri ja hääletrakti suurem kasv võrreldes tüdrukutega (Fitch &amp; Giedd, 1999; Vorperian &amp; Kent, 2007)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poiste</a:t>
            </a:r>
            <a:r>
              <a:rPr lang="et-EE" dirty="0"/>
              <a:t> põhitooni- ja formandisagedused muutuvad</a:t>
            </a:r>
            <a:r>
              <a:rPr lang="en-US" dirty="0"/>
              <a:t> </a:t>
            </a:r>
            <a:r>
              <a:rPr lang="et-EE" dirty="0"/>
              <a:t>madalamaks (nt Meister &amp; Meister 2019)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</a:t>
            </a:r>
            <a:r>
              <a:rPr lang="et-EE" dirty="0"/>
              <a:t>rikatiivide puhul nihkub spektraalne energia madalamate sageduste suunas </a:t>
            </a:r>
          </a:p>
          <a:p>
            <a:r>
              <a:rPr lang="et-EE" dirty="0"/>
              <a:t>/s/-i CoG väärtus on naistel kõrgem (7000–9000 Hz) kui meestel (5000–7000 Hz) (nt Jongman </a:t>
            </a:r>
            <a:r>
              <a:rPr lang="et-EE" i="1" dirty="0"/>
              <a:t>et al</a:t>
            </a:r>
            <a:r>
              <a:rPr lang="et-EE" dirty="0"/>
              <a:t>., 2000; Flipsen </a:t>
            </a:r>
            <a:r>
              <a:rPr lang="et-EE" i="1" dirty="0"/>
              <a:t>et al</a:t>
            </a:r>
            <a:r>
              <a:rPr lang="et-EE" dirty="0"/>
              <a:t>., 2001) </a:t>
            </a:r>
          </a:p>
          <a:p>
            <a:r>
              <a:rPr lang="et-EE" dirty="0"/>
              <a:t>Frikatiivid sobivad hästi kõne arengu ja varieeruvuse uurimiseks (Koenig </a:t>
            </a:r>
            <a:r>
              <a:rPr lang="et-EE" i="1" dirty="0"/>
              <a:t>et al</a:t>
            </a:r>
            <a:r>
              <a:rPr lang="et-EE" dirty="0"/>
              <a:t>., 2013; Maas &amp; Mailend, 2017)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sissejuhatus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t-EE" dirty="0"/>
              <a:t>Eesti keeles on helitu alveolaarne /s/ kõige sagedasem sibilant</a:t>
            </a:r>
          </a:p>
          <a:p>
            <a:r>
              <a:rPr lang="et-EE" dirty="0"/>
              <a:t>Postalveolaarne /š/ esineb ainult võõrsõnades</a:t>
            </a:r>
          </a:p>
          <a:p>
            <a:r>
              <a:rPr lang="et-EE" dirty="0"/>
              <a:t>Fonoloogiliselt osaleb /s/ nii palatalisatsiooni- kui ka vältevastandustes:</a:t>
            </a:r>
          </a:p>
          <a:p>
            <a:pPr lvl="1"/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/kas’si/ -&gt; /kassa/</a:t>
            </a:r>
          </a:p>
          <a:p>
            <a:pPr lvl="1"/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/kas’i/ -&gt; /kas’si/ -&gt; /kas’:si/</a:t>
            </a:r>
          </a:p>
          <a:p>
            <a:pPr lvl="1"/>
            <a:endParaRPr lang="et-EE" dirty="0"/>
          </a:p>
          <a:p>
            <a:r>
              <a:rPr lang="et-EE" dirty="0"/>
              <a:t>Eesti palatalisatsioon on prepalatalisatsioon - peamine akustiline tunnus on eelneva vokaali F2 tõus </a:t>
            </a:r>
          </a:p>
          <a:p>
            <a:r>
              <a:rPr lang="et-EE" dirty="0"/>
              <a:t>CoG väärtus on palataliseeritud variandis madalam frikatiivi alguses ja tõuseb frikatiivi keskel (Malmi et al., 2023)</a:t>
            </a:r>
          </a:p>
          <a:p>
            <a:r>
              <a:rPr lang="et-EE" dirty="0"/>
              <a:t>Frikatiivide spektraalseid omadusi sõltuvalt vältest ei ole seni uuritud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7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uurimisküsimused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t-EE" dirty="0"/>
              <a:t>Kuidas varieeruvad eesti laste /s/-hääliku spektraalsed parameetrid sõltuvalt soost ja vanusest?</a:t>
            </a:r>
          </a:p>
          <a:p>
            <a:r>
              <a:rPr lang="et-EE" dirty="0"/>
              <a:t>Kas /s/-i spektraalsed omadused erinevad kolme välteastme (Q1, Q2, Q3) lõikes?</a:t>
            </a:r>
          </a:p>
          <a:p>
            <a:r>
              <a:rPr lang="et-EE" dirty="0"/>
              <a:t>Kas spektraalsed omadused erinevad palataliseeritud ja palataliseerimata variantides?</a:t>
            </a:r>
          </a:p>
          <a:p>
            <a:r>
              <a:rPr lang="et-EE" dirty="0">
                <a:solidFill>
                  <a:srgbClr val="183042"/>
                </a:solidFill>
              </a:rPr>
              <a:t>Kas AI-agent suudab sünteesida metodoloogiliselt usaldusväärse akustilise ja statistilise analüüsi töövoo?</a:t>
            </a:r>
          </a:p>
          <a:p>
            <a:pPr marL="0" indent="0">
              <a:buNone/>
            </a:pP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7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Meetod: kõnekorpus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Eesti laste/noorte kõnekorpus (Meister &amp; Meister, 2017)</a:t>
            </a:r>
          </a:p>
          <a:p>
            <a:r>
              <a:rPr lang="et-EE" sz="2000" dirty="0"/>
              <a:t>10504 loetud lauset 309 kõnelejalt (176 tüdrukut, 133 poissi) vanuses 9–18 aastat</a:t>
            </a:r>
          </a:p>
          <a:p>
            <a:r>
              <a:rPr lang="et-EE" sz="2000" dirty="0"/>
              <a:t>Signaalifailid (44.1 kHz, 16-bitWAV) ja TextGrid-failid</a:t>
            </a:r>
          </a:p>
          <a:p>
            <a:r>
              <a:rPr lang="et-EE" sz="2000" dirty="0"/>
              <a:t>Metadata: sugu, vanus, murdepiirkond, jm</a:t>
            </a:r>
          </a:p>
          <a:p>
            <a:endParaRPr lang="et-EE" sz="2000" dirty="0"/>
          </a:p>
          <a:p>
            <a:r>
              <a:rPr lang="et-EE" sz="2000" dirty="0"/>
              <a:t>Kokku 52873 /s/-segmenti</a:t>
            </a:r>
          </a:p>
          <a:p>
            <a:r>
              <a:rPr lang="et-EE" sz="2000" dirty="0"/>
              <a:t>Vältevastandusi 1.-2.silbi piiril 32388 (Q1=10416, Q2=20643, Q3=1329)</a:t>
            </a:r>
          </a:p>
          <a:p>
            <a:r>
              <a:rPr lang="et-EE" sz="2000" dirty="0"/>
              <a:t>Palataliseerimata 47777, palataliseeritud 5096</a:t>
            </a:r>
          </a:p>
        </p:txBody>
      </p:sp>
    </p:spTree>
    <p:extLst>
      <p:ext uri="{BB962C8B-B14F-4D97-AF65-F5344CB8AC3E}">
        <p14:creationId xmlns:p14="http://schemas.microsoft.com/office/powerpoint/2010/main" val="137709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Meetod: akustiline ja statistiline analüüs</a:t>
            </a: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576024"/>
            <a:ext cx="8802241" cy="4967651"/>
          </a:xfrm>
        </p:spPr>
        <p:txBody>
          <a:bodyPr>
            <a:normAutofit/>
          </a:bodyPr>
          <a:lstStyle/>
          <a:p>
            <a:r>
              <a:rPr lang="et-EE" sz="1600" b="1" dirty="0">
                <a:latin typeface="+mn-lt"/>
              </a:rPr>
              <a:t>Praat: </a:t>
            </a:r>
            <a:r>
              <a:rPr lang="et-EE" sz="1600" dirty="0">
                <a:latin typeface="+mn-lt"/>
              </a:rPr>
              <a:t>iga segmendi keskosast arvutati FFT spekter sagedusvahemikus 550–11025 Hz ja mõõdeti tunnused:</a:t>
            </a:r>
          </a:p>
          <a:p>
            <a:pPr lvl="1"/>
            <a:r>
              <a:rPr lang="et-EE" sz="1400" b="1" dirty="0"/>
              <a:t>raskuskese (CoG)</a:t>
            </a:r>
          </a:p>
          <a:p>
            <a:pPr lvl="1"/>
            <a:r>
              <a:rPr lang="et-EE" sz="1400" b="1" dirty="0"/>
              <a:t>standardhälve (StdDev)</a:t>
            </a:r>
          </a:p>
          <a:p>
            <a:pPr lvl="1"/>
            <a:r>
              <a:rPr lang="et-EE" sz="1400" b="1" dirty="0"/>
              <a:t>asümmeetriakordaja (skewness)</a:t>
            </a:r>
          </a:p>
          <a:p>
            <a:pPr lvl="1"/>
            <a:r>
              <a:rPr lang="et-EE" sz="1400" b="1" dirty="0"/>
              <a:t>järskuskordaja (kurtosis)</a:t>
            </a:r>
          </a:p>
          <a:p>
            <a:pPr lvl="1"/>
            <a:r>
              <a:rPr lang="et-EE" sz="1400" b="1" dirty="0"/>
              <a:t>tippsagedus (PeakFreq)</a:t>
            </a:r>
          </a:p>
          <a:p>
            <a:pPr lvl="1"/>
            <a:r>
              <a:rPr lang="et-EE" sz="1400" dirty="0"/>
              <a:t>energiabalanss (Band Energy Difference)</a:t>
            </a:r>
          </a:p>
          <a:p>
            <a:pPr lvl="1"/>
            <a:r>
              <a:rPr lang="et-EE" sz="1400" dirty="0"/>
              <a:t>dünaamiline amplituud (Dynamic Amplitude)</a:t>
            </a:r>
          </a:p>
          <a:p>
            <a:pPr lvl="1"/>
            <a:r>
              <a:rPr lang="et-EE" sz="1400" dirty="0"/>
              <a:t>Fm (LTAS max-sagedus)</a:t>
            </a:r>
          </a:p>
          <a:p>
            <a:pPr lvl="1"/>
            <a:endParaRPr lang="et-EE" sz="1400" dirty="0"/>
          </a:p>
          <a:p>
            <a:r>
              <a:rPr lang="et-EE" sz="1600" b="1" dirty="0">
                <a:latin typeface="+mn-lt"/>
              </a:rPr>
              <a:t>R: </a:t>
            </a:r>
            <a:r>
              <a:rPr lang="et-EE" sz="1600" dirty="0">
                <a:latin typeface="+mn-lt"/>
              </a:rPr>
              <a:t>iga tunnuse jaoks sobitati lineaarsed segamudelid:</a:t>
            </a:r>
          </a:p>
          <a:p>
            <a:pPr marL="1258888" indent="0">
              <a:buNone/>
            </a:pPr>
            <a:r>
              <a:rPr lang="et-EE" sz="16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tunnus ~ Age * Gender + (1 | SpeakerID)</a:t>
            </a:r>
          </a:p>
          <a:p>
            <a:pPr marL="1258888" indent="0">
              <a:buNone/>
            </a:pPr>
            <a:r>
              <a:rPr lang="et-EE" sz="16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tunnus ~ Age * Gender + Quantity + (1 | SpeakerID)</a:t>
            </a:r>
          </a:p>
          <a:p>
            <a:pPr marL="1258888" indent="0">
              <a:buNone/>
            </a:pPr>
            <a:r>
              <a:rPr lang="et-EE" sz="16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tunnus ~ Age * Gender + Palatalization + (1 | SpeakerID)</a:t>
            </a:r>
          </a:p>
          <a:p>
            <a:pPr marL="1258888" indent="0">
              <a:buNone/>
            </a:pPr>
            <a:endParaRPr lang="et-EE" sz="1600" b="1" i="1" dirty="0">
              <a:solidFill>
                <a:srgbClr val="0070C0"/>
              </a:solidFill>
              <a:latin typeface="+mn-lt"/>
            </a:endParaRPr>
          </a:p>
          <a:p>
            <a:r>
              <a:rPr lang="et-EE" sz="1600" dirty="0">
                <a:latin typeface="+mn-lt"/>
              </a:rPr>
              <a:t>Tulemuste valideerimine erinevate statistiliste testidega</a:t>
            </a:r>
          </a:p>
        </p:txBody>
      </p:sp>
    </p:spTree>
    <p:extLst>
      <p:ext uri="{BB962C8B-B14F-4D97-AF65-F5344CB8AC3E}">
        <p14:creationId xmlns:p14="http://schemas.microsoft.com/office/powerpoint/2010/main" val="211218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C88CC603F2D49AD8673ACF49082D3" ma:contentTypeVersion="13" ma:contentTypeDescription="Create a new document." ma:contentTypeScope="" ma:versionID="7caa3ebe3be35bd3902af81f31ab6933">
  <xsd:schema xmlns:xsd="http://www.w3.org/2001/XMLSchema" xmlns:xs="http://www.w3.org/2001/XMLSchema" xmlns:p="http://schemas.microsoft.com/office/2006/metadata/properties" xmlns:ns2="5af80887-08b3-4544-b45b-f37a200b57c1" xmlns:ns3="4d5098a2-9ffb-4cb2-8e90-115a59087091" targetNamespace="http://schemas.microsoft.com/office/2006/metadata/properties" ma:root="true" ma:fieldsID="bb964b21d47b10a20a1f3c2ca69dd6c9" ns2:_="" ns3:_="">
    <xsd:import namespace="5af80887-08b3-4544-b45b-f37a200b57c1"/>
    <xsd:import namespace="4d5098a2-9ffb-4cb2-8e90-115a59087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80887-08b3-4544-b45b-f37a200b5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098a2-9ffb-4cb2-8e90-115a59087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9F30A9-C219-464E-950B-8F0A21C1D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f80887-08b3-4544-b45b-f37a200b57c1"/>
    <ds:schemaRef ds:uri="4d5098a2-9ffb-4cb2-8e90-115a59087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B9C855-1340-457B-BBB0-34750AF1C1FB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d5098a2-9ffb-4cb2-8e90-115a59087091"/>
    <ds:schemaRef ds:uri="5af80887-08b3-4544-b45b-f37a200b57c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06D4CA-1897-4E29-82C7-1647A05FD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9026</TotalTime>
  <Words>1965</Words>
  <Application>Microsoft Office PowerPoint</Application>
  <PresentationFormat>Widescreen</PresentationFormat>
  <Paragraphs>184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Anu Teder</dc:creator>
  <cp:lastModifiedBy>Reviewer</cp:lastModifiedBy>
  <cp:revision>261</cp:revision>
  <dcterms:created xsi:type="dcterms:W3CDTF">2018-09-19T06:51:01Z</dcterms:created>
  <dcterms:modified xsi:type="dcterms:W3CDTF">2026-04-21T19:50:16Z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9643374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0x01010003AC88CC603F2D49AD8673ACF49082D3</vt:lpwstr>
  </property>
</Properties>
</file>