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99" r:id="rId3"/>
    <p:sldId id="257" r:id="rId4"/>
    <p:sldId id="259" r:id="rId5"/>
    <p:sldId id="290" r:id="rId6"/>
    <p:sldId id="289" r:id="rId7"/>
    <p:sldId id="295" r:id="rId8"/>
    <p:sldId id="291" r:id="rId9"/>
    <p:sldId id="294" r:id="rId10"/>
    <p:sldId id="296" r:id="rId11"/>
    <p:sldId id="297" r:id="rId12"/>
    <p:sldId id="271" r:id="rId13"/>
    <p:sldId id="298" r:id="rId14"/>
    <p:sldId id="293" r:id="rId15"/>
    <p:sldId id="303" r:id="rId16"/>
    <p:sldId id="279" r:id="rId17"/>
    <p:sldId id="280" r:id="rId18"/>
    <p:sldId id="301" r:id="rId19"/>
    <p:sldId id="304" r:id="rId20"/>
    <p:sldId id="292" r:id="rId21"/>
    <p:sldId id="305" r:id="rId22"/>
    <p:sldId id="306" r:id="rId23"/>
    <p:sldId id="288" r:id="rId24"/>
    <p:sldId id="287" r:id="rId25"/>
    <p:sldId id="300" r:id="rId26"/>
    <p:sldId id="284" r:id="rId27"/>
    <p:sldId id="282" r:id="rId28"/>
    <p:sldId id="285" r:id="rId29"/>
    <p:sldId id="307" r:id="rId30"/>
  </p:sldIdLst>
  <p:sldSz cx="9144000" cy="5143500" type="screen16x9"/>
  <p:notesSz cx="6858000" cy="9144000"/>
  <p:embeddedFontLs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sHpDz3bfWKoFy8SUZMQ6PRtApj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ADCE"/>
    <a:srgbClr val="C8BB00"/>
    <a:srgbClr val="C88B00"/>
    <a:srgbClr val="A73B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EC4944-082B-4419-ACFD-D573831313AC}">
  <a:tblStyle styleId="{A1EC4944-082B-4419-ACFD-D573831313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1"/>
    <p:restoredTop sz="84157"/>
  </p:normalViewPr>
  <p:slideViewPr>
    <p:cSldViewPr snapToGrid="0">
      <p:cViewPr>
        <p:scale>
          <a:sx n="126" d="100"/>
          <a:sy n="126" d="100"/>
        </p:scale>
        <p:origin x="1360" y="28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D64441-5593-5D4E-8975-68A0F050C286}" type="doc">
      <dgm:prSet loTypeId="urn:microsoft.com/office/officeart/2005/8/layout/lProcess2" loCatId="process" qsTypeId="urn:microsoft.com/office/officeart/2005/8/quickstyle/simple3" qsCatId="simple" csTypeId="urn:microsoft.com/office/officeart/2005/8/colors/accent1_2" csCatId="accent1" phldr="1"/>
      <dgm:spPr/>
      <dgm:t>
        <a:bodyPr/>
        <a:lstStyle/>
        <a:p>
          <a:endParaRPr lang="en-GB"/>
        </a:p>
      </dgm:t>
    </dgm:pt>
    <dgm:pt modelId="{67C3746A-0B97-3847-9C8B-83A8D09D36B1}">
      <dgm:prSet custT="1"/>
      <dgm:spPr/>
      <dgm:t>
        <a:bodyPr/>
        <a:lstStyle/>
        <a:p>
          <a:r>
            <a:rPr lang="en-GB" sz="1600" b="1" i="0" dirty="0"/>
            <a:t>EMA HARIDUSTASE</a:t>
          </a:r>
        </a:p>
        <a:p>
          <a:r>
            <a:rPr lang="en-EE" sz="1600" b="0" dirty="0"/>
            <a:t>76% kõrgharidusega</a:t>
          </a:r>
        </a:p>
      </dgm:t>
    </dgm:pt>
    <dgm:pt modelId="{4B96877F-6A11-3548-B666-4EBCFA5D250D}" type="parTrans" cxnId="{D7560BE8-9858-E740-859D-81E6552D867A}">
      <dgm:prSet/>
      <dgm:spPr/>
      <dgm:t>
        <a:bodyPr/>
        <a:lstStyle/>
        <a:p>
          <a:endParaRPr lang="en-GB"/>
        </a:p>
      </dgm:t>
    </dgm:pt>
    <dgm:pt modelId="{A7F722D8-ADC1-D948-A7FB-DE2E71F76924}" type="sibTrans" cxnId="{D7560BE8-9858-E740-859D-81E6552D867A}">
      <dgm:prSet/>
      <dgm:spPr/>
      <dgm:t>
        <a:bodyPr/>
        <a:lstStyle/>
        <a:p>
          <a:endParaRPr lang="en-GB"/>
        </a:p>
      </dgm:t>
    </dgm:pt>
    <dgm:pt modelId="{4B09C529-FFCE-B64B-B7B4-02729DDD7CBF}">
      <dgm:prSet custT="1"/>
      <dgm:spPr/>
      <dgm:t>
        <a:bodyPr/>
        <a:lstStyle/>
        <a:p>
          <a:endParaRPr lang="en-GB" sz="1600" b="1" i="0" dirty="0"/>
        </a:p>
        <a:p>
          <a:r>
            <a:rPr lang="en-GB" sz="1600" b="1" i="0" dirty="0"/>
            <a:t>KODUS KASUTATAVAD KEELED</a:t>
          </a:r>
        </a:p>
        <a:p>
          <a:r>
            <a:rPr lang="en-EE" sz="1400" dirty="0"/>
            <a:t>16 ainult ukraina keel </a:t>
          </a:r>
        </a:p>
        <a:p>
          <a:r>
            <a:rPr lang="en-EE" sz="1400" dirty="0"/>
            <a:t>9 ainult vene keel</a:t>
          </a:r>
        </a:p>
        <a:p>
          <a:r>
            <a:rPr lang="en-EE" sz="1400" dirty="0"/>
            <a:t>9 nii vene kui ka ukraina keel</a:t>
          </a:r>
          <a:endParaRPr lang="en-EE" sz="1400" b="1" dirty="0"/>
        </a:p>
      </dgm:t>
    </dgm:pt>
    <dgm:pt modelId="{2618FD61-6110-2641-A1AD-67F914DA2462}" type="parTrans" cxnId="{5ACC2E7D-D544-044B-8397-CF28CB71361B}">
      <dgm:prSet/>
      <dgm:spPr/>
      <dgm:t>
        <a:bodyPr/>
        <a:lstStyle/>
        <a:p>
          <a:endParaRPr lang="en-GB"/>
        </a:p>
      </dgm:t>
    </dgm:pt>
    <dgm:pt modelId="{543FFCFF-E144-4744-9423-8D6D7AC524FF}" type="sibTrans" cxnId="{5ACC2E7D-D544-044B-8397-CF28CB71361B}">
      <dgm:prSet/>
      <dgm:spPr/>
      <dgm:t>
        <a:bodyPr/>
        <a:lstStyle/>
        <a:p>
          <a:endParaRPr lang="en-GB"/>
        </a:p>
      </dgm:t>
    </dgm:pt>
    <dgm:pt modelId="{491F1B23-711D-6C47-8EE3-BB6F7EA27A81}">
      <dgm:prSet custT="1"/>
      <dgm:spPr/>
      <dgm:t>
        <a:bodyPr/>
        <a:lstStyle/>
        <a:p>
          <a:r>
            <a:rPr lang="en-GB" sz="1600" b="0" i="0" dirty="0" err="1"/>
            <a:t>ei</a:t>
          </a:r>
          <a:r>
            <a:rPr lang="en-GB" sz="1600" b="0" i="0" dirty="0"/>
            <a:t> ole </a:t>
          </a:r>
          <a:r>
            <a:rPr lang="en-GB" sz="1600" b="0" i="0" dirty="0" err="1"/>
            <a:t>statistliselt</a:t>
          </a:r>
          <a:r>
            <a:rPr lang="en-GB" sz="1600" b="0" i="0" dirty="0"/>
            <a:t> </a:t>
          </a:r>
          <a:r>
            <a:rPr lang="en-GB" sz="1600" b="0" i="0" dirty="0" err="1"/>
            <a:t>olulist</a:t>
          </a:r>
          <a:r>
            <a:rPr lang="en-GB" sz="1600" b="0" i="0" dirty="0"/>
            <a:t> </a:t>
          </a:r>
          <a:r>
            <a:rPr lang="en-GB" sz="1600" b="0" i="0" dirty="0" err="1"/>
            <a:t>erinevust</a:t>
          </a:r>
          <a:endParaRPr lang="en-GB" sz="1600" dirty="0"/>
        </a:p>
      </dgm:t>
    </dgm:pt>
    <dgm:pt modelId="{83204AE1-1FCE-6442-9EBE-1498D0DC11D9}" type="parTrans" cxnId="{B11EBBF5-49CE-714E-80CC-128F7E6DD017}">
      <dgm:prSet/>
      <dgm:spPr/>
      <dgm:t>
        <a:bodyPr/>
        <a:lstStyle/>
        <a:p>
          <a:endParaRPr lang="en-GB"/>
        </a:p>
      </dgm:t>
    </dgm:pt>
    <dgm:pt modelId="{BE58C29D-443C-004F-A61E-253725460BCA}" type="sibTrans" cxnId="{B11EBBF5-49CE-714E-80CC-128F7E6DD017}">
      <dgm:prSet/>
      <dgm:spPr/>
      <dgm:t>
        <a:bodyPr/>
        <a:lstStyle/>
        <a:p>
          <a:endParaRPr lang="en-GB"/>
        </a:p>
      </dgm:t>
    </dgm:pt>
    <dgm:pt modelId="{99E65F65-54D9-0945-B583-FB794B48C568}">
      <dgm:prSet custT="1"/>
      <dgm:spPr/>
      <dgm:t>
        <a:bodyPr/>
        <a:lstStyle/>
        <a:p>
          <a:r>
            <a:rPr lang="en-GB" sz="1600" b="0" i="0" dirty="0" err="1"/>
            <a:t>ei</a:t>
          </a:r>
          <a:r>
            <a:rPr lang="en-GB" sz="1600" b="0" i="0" dirty="0"/>
            <a:t> ole </a:t>
          </a:r>
          <a:r>
            <a:rPr lang="en-GB" sz="1600" b="0" i="0" dirty="0" err="1"/>
            <a:t>statistliselt</a:t>
          </a:r>
          <a:r>
            <a:rPr lang="en-GB" sz="1600" b="0" i="0" dirty="0"/>
            <a:t> </a:t>
          </a:r>
          <a:r>
            <a:rPr lang="en-GB" sz="1600" b="0" i="0" dirty="0" err="1"/>
            <a:t>olulist</a:t>
          </a:r>
          <a:r>
            <a:rPr lang="en-GB" sz="1600" b="0" i="0" dirty="0"/>
            <a:t> </a:t>
          </a:r>
          <a:r>
            <a:rPr lang="en-GB" sz="1600" b="0" i="0" dirty="0" err="1"/>
            <a:t>erinevust</a:t>
          </a:r>
          <a:endParaRPr lang="en-GB" sz="1600" dirty="0"/>
        </a:p>
      </dgm:t>
    </dgm:pt>
    <dgm:pt modelId="{B9A21AD3-203E-344E-A0C0-E4BAE07444B3}" type="parTrans" cxnId="{3C53DCAD-DAB1-6F4D-B809-11622357DFC1}">
      <dgm:prSet/>
      <dgm:spPr/>
      <dgm:t>
        <a:bodyPr/>
        <a:lstStyle/>
        <a:p>
          <a:endParaRPr lang="en-GB"/>
        </a:p>
      </dgm:t>
    </dgm:pt>
    <dgm:pt modelId="{38AA3251-BC30-ED47-9A4F-CB2AE15A0CD6}" type="sibTrans" cxnId="{3C53DCAD-DAB1-6F4D-B809-11622357DFC1}">
      <dgm:prSet/>
      <dgm:spPr/>
      <dgm:t>
        <a:bodyPr/>
        <a:lstStyle/>
        <a:p>
          <a:endParaRPr lang="en-GB"/>
        </a:p>
      </dgm:t>
    </dgm:pt>
    <dgm:pt modelId="{FE6CD78F-9C4D-F544-B3B6-ECADA0328268}" type="pres">
      <dgm:prSet presAssocID="{D2D64441-5593-5D4E-8975-68A0F050C286}" presName="theList" presStyleCnt="0">
        <dgm:presLayoutVars>
          <dgm:dir/>
          <dgm:animLvl val="lvl"/>
          <dgm:resizeHandles val="exact"/>
        </dgm:presLayoutVars>
      </dgm:prSet>
      <dgm:spPr/>
    </dgm:pt>
    <dgm:pt modelId="{37581A75-FE55-134C-BBD6-35ECFE7CE0AE}" type="pres">
      <dgm:prSet presAssocID="{67C3746A-0B97-3847-9C8B-83A8D09D36B1}" presName="compNode" presStyleCnt="0"/>
      <dgm:spPr/>
    </dgm:pt>
    <dgm:pt modelId="{CF86D571-51D2-7143-A7AA-C79678C45B87}" type="pres">
      <dgm:prSet presAssocID="{67C3746A-0B97-3847-9C8B-83A8D09D36B1}" presName="aNode" presStyleLbl="bgShp" presStyleIdx="0" presStyleCnt="2"/>
      <dgm:spPr/>
    </dgm:pt>
    <dgm:pt modelId="{B85D112F-3883-DB4E-887C-E652EE619FD6}" type="pres">
      <dgm:prSet presAssocID="{67C3746A-0B97-3847-9C8B-83A8D09D36B1}" presName="textNode" presStyleLbl="bgShp" presStyleIdx="0" presStyleCnt="2"/>
      <dgm:spPr/>
    </dgm:pt>
    <dgm:pt modelId="{33149961-2330-064F-9677-693AE5053D6C}" type="pres">
      <dgm:prSet presAssocID="{67C3746A-0B97-3847-9C8B-83A8D09D36B1}" presName="compChildNode" presStyleCnt="0"/>
      <dgm:spPr/>
    </dgm:pt>
    <dgm:pt modelId="{4D92F12F-A8FA-4D46-99B4-97DBCD14413E}" type="pres">
      <dgm:prSet presAssocID="{67C3746A-0B97-3847-9C8B-83A8D09D36B1}" presName="theInnerList" presStyleCnt="0"/>
      <dgm:spPr/>
    </dgm:pt>
    <dgm:pt modelId="{A7427CAC-0D3C-F547-AD61-0E1437B8D9EB}" type="pres">
      <dgm:prSet presAssocID="{491F1B23-711D-6C47-8EE3-BB6F7EA27A81}" presName="childNode" presStyleLbl="node1" presStyleIdx="0" presStyleCnt="2" custScaleY="63224">
        <dgm:presLayoutVars>
          <dgm:bulletEnabled val="1"/>
        </dgm:presLayoutVars>
      </dgm:prSet>
      <dgm:spPr/>
    </dgm:pt>
    <dgm:pt modelId="{F89E5C18-AE9D-7A46-9273-FB01369D686E}" type="pres">
      <dgm:prSet presAssocID="{67C3746A-0B97-3847-9C8B-83A8D09D36B1}" presName="aSpace" presStyleCnt="0"/>
      <dgm:spPr/>
    </dgm:pt>
    <dgm:pt modelId="{FC4E0DA2-511E-F74A-9EB2-1A81E1C00923}" type="pres">
      <dgm:prSet presAssocID="{4B09C529-FFCE-B64B-B7B4-02729DDD7CBF}" presName="compNode" presStyleCnt="0"/>
      <dgm:spPr/>
    </dgm:pt>
    <dgm:pt modelId="{53E5276C-FE1D-4148-B4AB-70DB61131085}" type="pres">
      <dgm:prSet presAssocID="{4B09C529-FFCE-B64B-B7B4-02729DDD7CBF}" presName="aNode" presStyleLbl="bgShp" presStyleIdx="1" presStyleCnt="2"/>
      <dgm:spPr/>
    </dgm:pt>
    <dgm:pt modelId="{5CB7E90A-F6DD-1745-87A3-1953A1C5D015}" type="pres">
      <dgm:prSet presAssocID="{4B09C529-FFCE-B64B-B7B4-02729DDD7CBF}" presName="textNode" presStyleLbl="bgShp" presStyleIdx="1" presStyleCnt="2"/>
      <dgm:spPr/>
    </dgm:pt>
    <dgm:pt modelId="{9B7E2D60-7401-204F-A304-9E165267517C}" type="pres">
      <dgm:prSet presAssocID="{4B09C529-FFCE-B64B-B7B4-02729DDD7CBF}" presName="compChildNode" presStyleCnt="0"/>
      <dgm:spPr/>
    </dgm:pt>
    <dgm:pt modelId="{9076197F-E0CA-784B-9118-A6C2C16FC43D}" type="pres">
      <dgm:prSet presAssocID="{4B09C529-FFCE-B64B-B7B4-02729DDD7CBF}" presName="theInnerList" presStyleCnt="0"/>
      <dgm:spPr/>
    </dgm:pt>
    <dgm:pt modelId="{D63EA3BE-AF34-2246-913C-56B4E4E13406}" type="pres">
      <dgm:prSet presAssocID="{99E65F65-54D9-0945-B583-FB794B48C568}" presName="childNode" presStyleLbl="node1" presStyleIdx="1" presStyleCnt="2" custScaleY="64520">
        <dgm:presLayoutVars>
          <dgm:bulletEnabled val="1"/>
        </dgm:presLayoutVars>
      </dgm:prSet>
      <dgm:spPr/>
    </dgm:pt>
  </dgm:ptLst>
  <dgm:cxnLst>
    <dgm:cxn modelId="{61362F1B-1CEB-054A-8B0E-4D655860588F}" type="presOf" srcId="{99E65F65-54D9-0945-B583-FB794B48C568}" destId="{D63EA3BE-AF34-2246-913C-56B4E4E13406}" srcOrd="0" destOrd="0" presId="urn:microsoft.com/office/officeart/2005/8/layout/lProcess2"/>
    <dgm:cxn modelId="{FCC5F130-944C-684C-BA0B-6E4C7086544D}" type="presOf" srcId="{D2D64441-5593-5D4E-8975-68A0F050C286}" destId="{FE6CD78F-9C4D-F544-B3B6-ECADA0328268}" srcOrd="0" destOrd="0" presId="urn:microsoft.com/office/officeart/2005/8/layout/lProcess2"/>
    <dgm:cxn modelId="{5ACC2E7D-D544-044B-8397-CF28CB71361B}" srcId="{D2D64441-5593-5D4E-8975-68A0F050C286}" destId="{4B09C529-FFCE-B64B-B7B4-02729DDD7CBF}" srcOrd="1" destOrd="0" parTransId="{2618FD61-6110-2641-A1AD-67F914DA2462}" sibTransId="{543FFCFF-E144-4744-9423-8D6D7AC524FF}"/>
    <dgm:cxn modelId="{C0D07891-64C8-0D47-93C0-AD179D072CE5}" type="presOf" srcId="{4B09C529-FFCE-B64B-B7B4-02729DDD7CBF}" destId="{53E5276C-FE1D-4148-B4AB-70DB61131085}" srcOrd="0" destOrd="0" presId="urn:microsoft.com/office/officeart/2005/8/layout/lProcess2"/>
    <dgm:cxn modelId="{3C53DCAD-DAB1-6F4D-B809-11622357DFC1}" srcId="{4B09C529-FFCE-B64B-B7B4-02729DDD7CBF}" destId="{99E65F65-54D9-0945-B583-FB794B48C568}" srcOrd="0" destOrd="0" parTransId="{B9A21AD3-203E-344E-A0C0-E4BAE07444B3}" sibTransId="{38AA3251-BC30-ED47-9A4F-CB2AE15A0CD6}"/>
    <dgm:cxn modelId="{3C1875D4-B0AD-8D42-BE15-1426FAB27C41}" type="presOf" srcId="{67C3746A-0B97-3847-9C8B-83A8D09D36B1}" destId="{CF86D571-51D2-7143-A7AA-C79678C45B87}" srcOrd="0" destOrd="0" presId="urn:microsoft.com/office/officeart/2005/8/layout/lProcess2"/>
    <dgm:cxn modelId="{9EA790E0-FFE3-2D44-B951-95C01F640448}" type="presOf" srcId="{67C3746A-0B97-3847-9C8B-83A8D09D36B1}" destId="{B85D112F-3883-DB4E-887C-E652EE619FD6}" srcOrd="1" destOrd="0" presId="urn:microsoft.com/office/officeart/2005/8/layout/lProcess2"/>
    <dgm:cxn modelId="{D7560BE8-9858-E740-859D-81E6552D867A}" srcId="{D2D64441-5593-5D4E-8975-68A0F050C286}" destId="{67C3746A-0B97-3847-9C8B-83A8D09D36B1}" srcOrd="0" destOrd="0" parTransId="{4B96877F-6A11-3548-B666-4EBCFA5D250D}" sibTransId="{A7F722D8-ADC1-D948-A7FB-DE2E71F76924}"/>
    <dgm:cxn modelId="{E43BF5EA-5EE0-8A45-B5A7-A7123F845B43}" type="presOf" srcId="{491F1B23-711D-6C47-8EE3-BB6F7EA27A81}" destId="{A7427CAC-0D3C-F547-AD61-0E1437B8D9EB}" srcOrd="0" destOrd="0" presId="urn:microsoft.com/office/officeart/2005/8/layout/lProcess2"/>
    <dgm:cxn modelId="{C25013F0-D90F-A049-AEBB-AA9223D93680}" type="presOf" srcId="{4B09C529-FFCE-B64B-B7B4-02729DDD7CBF}" destId="{5CB7E90A-F6DD-1745-87A3-1953A1C5D015}" srcOrd="1" destOrd="0" presId="urn:microsoft.com/office/officeart/2005/8/layout/lProcess2"/>
    <dgm:cxn modelId="{B11EBBF5-49CE-714E-80CC-128F7E6DD017}" srcId="{67C3746A-0B97-3847-9C8B-83A8D09D36B1}" destId="{491F1B23-711D-6C47-8EE3-BB6F7EA27A81}" srcOrd="0" destOrd="0" parTransId="{83204AE1-1FCE-6442-9EBE-1498D0DC11D9}" sibTransId="{BE58C29D-443C-004F-A61E-253725460BCA}"/>
    <dgm:cxn modelId="{E008418A-B784-5E4E-8AE8-0E0D0FFDBE1A}" type="presParOf" srcId="{FE6CD78F-9C4D-F544-B3B6-ECADA0328268}" destId="{37581A75-FE55-134C-BBD6-35ECFE7CE0AE}" srcOrd="0" destOrd="0" presId="urn:microsoft.com/office/officeart/2005/8/layout/lProcess2"/>
    <dgm:cxn modelId="{C39AF2EE-1C64-884B-977E-BFB8AA579628}" type="presParOf" srcId="{37581A75-FE55-134C-BBD6-35ECFE7CE0AE}" destId="{CF86D571-51D2-7143-A7AA-C79678C45B87}" srcOrd="0" destOrd="0" presId="urn:microsoft.com/office/officeart/2005/8/layout/lProcess2"/>
    <dgm:cxn modelId="{C247AA4A-AB43-204F-A479-12C8CCC96623}" type="presParOf" srcId="{37581A75-FE55-134C-BBD6-35ECFE7CE0AE}" destId="{B85D112F-3883-DB4E-887C-E652EE619FD6}" srcOrd="1" destOrd="0" presId="urn:microsoft.com/office/officeart/2005/8/layout/lProcess2"/>
    <dgm:cxn modelId="{99A9EFF7-7A80-9E44-9FF8-863A08E753A3}" type="presParOf" srcId="{37581A75-FE55-134C-BBD6-35ECFE7CE0AE}" destId="{33149961-2330-064F-9677-693AE5053D6C}" srcOrd="2" destOrd="0" presId="urn:microsoft.com/office/officeart/2005/8/layout/lProcess2"/>
    <dgm:cxn modelId="{0B244D65-E102-6E44-BAA4-46E6EE98AAB6}" type="presParOf" srcId="{33149961-2330-064F-9677-693AE5053D6C}" destId="{4D92F12F-A8FA-4D46-99B4-97DBCD14413E}" srcOrd="0" destOrd="0" presId="urn:microsoft.com/office/officeart/2005/8/layout/lProcess2"/>
    <dgm:cxn modelId="{2BAFBFD2-2775-9342-8165-7B16DB9EFF4C}" type="presParOf" srcId="{4D92F12F-A8FA-4D46-99B4-97DBCD14413E}" destId="{A7427CAC-0D3C-F547-AD61-0E1437B8D9EB}" srcOrd="0" destOrd="0" presId="urn:microsoft.com/office/officeart/2005/8/layout/lProcess2"/>
    <dgm:cxn modelId="{8B68A555-EE85-414B-B518-A0A5CD90F1C2}" type="presParOf" srcId="{FE6CD78F-9C4D-F544-B3B6-ECADA0328268}" destId="{F89E5C18-AE9D-7A46-9273-FB01369D686E}" srcOrd="1" destOrd="0" presId="urn:microsoft.com/office/officeart/2005/8/layout/lProcess2"/>
    <dgm:cxn modelId="{4D80DF4F-0763-BA4F-B84D-ABFD987BC883}" type="presParOf" srcId="{FE6CD78F-9C4D-F544-B3B6-ECADA0328268}" destId="{FC4E0DA2-511E-F74A-9EB2-1A81E1C00923}" srcOrd="2" destOrd="0" presId="urn:microsoft.com/office/officeart/2005/8/layout/lProcess2"/>
    <dgm:cxn modelId="{141440E3-DEE2-3046-AD2F-A65CF0DE4ADC}" type="presParOf" srcId="{FC4E0DA2-511E-F74A-9EB2-1A81E1C00923}" destId="{53E5276C-FE1D-4148-B4AB-70DB61131085}" srcOrd="0" destOrd="0" presId="urn:microsoft.com/office/officeart/2005/8/layout/lProcess2"/>
    <dgm:cxn modelId="{DFEB5F81-7DCF-3440-8A22-1B3AC1BD4E44}" type="presParOf" srcId="{FC4E0DA2-511E-F74A-9EB2-1A81E1C00923}" destId="{5CB7E90A-F6DD-1745-87A3-1953A1C5D015}" srcOrd="1" destOrd="0" presId="urn:microsoft.com/office/officeart/2005/8/layout/lProcess2"/>
    <dgm:cxn modelId="{6E0BE730-E09F-C742-8D24-1116858B5BD9}" type="presParOf" srcId="{FC4E0DA2-511E-F74A-9EB2-1A81E1C00923}" destId="{9B7E2D60-7401-204F-A304-9E165267517C}" srcOrd="2" destOrd="0" presId="urn:microsoft.com/office/officeart/2005/8/layout/lProcess2"/>
    <dgm:cxn modelId="{DF7574A7-15A8-CB42-B62A-4AE9F3DBACA4}" type="presParOf" srcId="{9B7E2D60-7401-204F-A304-9E165267517C}" destId="{9076197F-E0CA-784B-9118-A6C2C16FC43D}" srcOrd="0" destOrd="0" presId="urn:microsoft.com/office/officeart/2005/8/layout/lProcess2"/>
    <dgm:cxn modelId="{15A0DF67-2118-7E4C-B0BE-A4B2EF8BB21F}" type="presParOf" srcId="{9076197F-E0CA-784B-9118-A6C2C16FC43D}" destId="{D63EA3BE-AF34-2246-913C-56B4E4E1340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2820C7-B182-6741-8866-6425E2A54F6F}" type="doc">
      <dgm:prSet loTypeId="urn:microsoft.com/office/officeart/2005/8/layout/hProcess9" loCatId="" qsTypeId="urn:microsoft.com/office/officeart/2005/8/quickstyle/simple1" qsCatId="simple" csTypeId="urn:microsoft.com/office/officeart/2005/8/colors/accent1_2" csCatId="accent1" phldr="1"/>
      <dgm:spPr/>
    </dgm:pt>
    <dgm:pt modelId="{7D151F2C-8C9A-AD48-8175-5E8CE12AC9B7}">
      <dgm:prSet phldrT="[Text]"/>
      <dgm:spPr>
        <a:solidFill>
          <a:schemeClr val="bg1">
            <a:lumMod val="85000"/>
          </a:schemeClr>
        </a:solidFill>
      </dgm:spPr>
      <dgm:t>
        <a:bodyPr/>
        <a:lstStyle/>
        <a:p>
          <a:r>
            <a:rPr lang="en-GB" b="1" dirty="0" err="1">
              <a:solidFill>
                <a:schemeClr val="tx1"/>
              </a:solidFill>
            </a:rPr>
            <a:t>Verbilekseemide</a:t>
          </a:r>
          <a:r>
            <a:rPr lang="en-GB" b="1" dirty="0">
              <a:solidFill>
                <a:schemeClr val="tx1"/>
              </a:solidFill>
            </a:rPr>
            <a:t> </a:t>
          </a:r>
          <a:r>
            <a:rPr lang="en-GB" b="1" dirty="0" err="1">
              <a:solidFill>
                <a:schemeClr val="tx1"/>
              </a:solidFill>
            </a:rPr>
            <a:t>osakaal</a:t>
          </a:r>
          <a:endParaRPr lang="en-GB" b="1" dirty="0">
            <a:solidFill>
              <a:schemeClr val="tx1"/>
            </a:solidFill>
          </a:endParaRPr>
        </a:p>
      </dgm:t>
    </dgm:pt>
    <dgm:pt modelId="{8FFBAAE7-8E9E-D44B-98B3-E0E8684FE79C}" type="parTrans" cxnId="{CF4BB3D2-4782-F745-A8B2-B069162D4FA2}">
      <dgm:prSet/>
      <dgm:spPr/>
      <dgm:t>
        <a:bodyPr/>
        <a:lstStyle/>
        <a:p>
          <a:endParaRPr lang="en-GB"/>
        </a:p>
      </dgm:t>
    </dgm:pt>
    <dgm:pt modelId="{F46FB163-9F88-4843-A177-91577F276D44}" type="sibTrans" cxnId="{CF4BB3D2-4782-F745-A8B2-B069162D4FA2}">
      <dgm:prSet/>
      <dgm:spPr/>
      <dgm:t>
        <a:bodyPr/>
        <a:lstStyle/>
        <a:p>
          <a:endParaRPr lang="en-GB"/>
        </a:p>
      </dgm:t>
    </dgm:pt>
    <dgm:pt modelId="{6983F30E-ED4A-2F4B-9FC9-25A8D1BF3DF5}">
      <dgm:prSet phldrT="[Text]" custT="1"/>
      <dgm:spPr>
        <a:solidFill>
          <a:schemeClr val="bg1">
            <a:lumMod val="85000"/>
          </a:schemeClr>
        </a:solidFill>
      </dgm:spPr>
      <dgm:t>
        <a:bodyPr/>
        <a:lstStyle/>
        <a:p>
          <a:r>
            <a:rPr lang="en-GB" sz="1400" b="1" dirty="0">
              <a:solidFill>
                <a:schemeClr val="tx1"/>
              </a:solidFill>
            </a:rPr>
            <a:t>VL </a:t>
          </a:r>
          <a:r>
            <a:rPr lang="en-GB" sz="1400" b="1" dirty="0" err="1">
              <a:solidFill>
                <a:schemeClr val="tx1"/>
              </a:solidFill>
            </a:rPr>
            <a:t>konstruktsioonide</a:t>
          </a:r>
          <a:r>
            <a:rPr lang="en-GB" sz="1400" b="1" dirty="0">
              <a:solidFill>
                <a:schemeClr val="tx1"/>
              </a:solidFill>
            </a:rPr>
            <a:t> hulk</a:t>
          </a:r>
        </a:p>
      </dgm:t>
    </dgm:pt>
    <dgm:pt modelId="{39B8CA81-DD61-644C-AC56-752C0DC0BA9A}" type="parTrans" cxnId="{34A24EEA-8E2B-FA4F-A501-EAE52C2C63D7}">
      <dgm:prSet/>
      <dgm:spPr/>
      <dgm:t>
        <a:bodyPr/>
        <a:lstStyle/>
        <a:p>
          <a:endParaRPr lang="en-GB"/>
        </a:p>
      </dgm:t>
    </dgm:pt>
    <dgm:pt modelId="{78C4688E-C824-BF42-B519-FA55225FA177}" type="sibTrans" cxnId="{34A24EEA-8E2B-FA4F-A501-EAE52C2C63D7}">
      <dgm:prSet/>
      <dgm:spPr/>
      <dgm:t>
        <a:bodyPr/>
        <a:lstStyle/>
        <a:p>
          <a:endParaRPr lang="en-GB"/>
        </a:p>
      </dgm:t>
    </dgm:pt>
    <dgm:pt modelId="{36552BEF-FB60-BE47-833D-0186B454B239}">
      <dgm:prSet phldrT="[Text]" custT="1"/>
      <dgm:spPr>
        <a:solidFill>
          <a:schemeClr val="bg1">
            <a:lumMod val="85000"/>
          </a:schemeClr>
        </a:solidFill>
      </dgm:spPr>
      <dgm:t>
        <a:bodyPr/>
        <a:lstStyle/>
        <a:p>
          <a:r>
            <a:rPr lang="en-GB" sz="1400" b="1" dirty="0" err="1">
              <a:solidFill>
                <a:schemeClr val="tx1"/>
              </a:solidFill>
            </a:rPr>
            <a:t>Liitsõnade</a:t>
          </a:r>
          <a:r>
            <a:rPr lang="en-GB" sz="1400" b="1" dirty="0"/>
            <a:t> </a:t>
          </a:r>
          <a:r>
            <a:rPr lang="en-GB" sz="1400" b="1" dirty="0" err="1">
              <a:solidFill>
                <a:schemeClr val="tx1"/>
              </a:solidFill>
            </a:rPr>
            <a:t>osakaal</a:t>
          </a:r>
          <a:endParaRPr lang="en-GB" sz="1400" b="1" dirty="0">
            <a:solidFill>
              <a:schemeClr val="tx1"/>
            </a:solidFill>
          </a:endParaRPr>
        </a:p>
      </dgm:t>
    </dgm:pt>
    <dgm:pt modelId="{2A7794F8-A2E6-8748-8A33-D3FB24BFECA5}" type="parTrans" cxnId="{A40857D5-F32D-3348-B524-A7AA16DBC09B}">
      <dgm:prSet/>
      <dgm:spPr/>
      <dgm:t>
        <a:bodyPr/>
        <a:lstStyle/>
        <a:p>
          <a:endParaRPr lang="en-GB"/>
        </a:p>
      </dgm:t>
    </dgm:pt>
    <dgm:pt modelId="{21CF20EA-CDB8-8E43-8EC8-622569C6D3C0}" type="sibTrans" cxnId="{A40857D5-F32D-3348-B524-A7AA16DBC09B}">
      <dgm:prSet/>
      <dgm:spPr/>
      <dgm:t>
        <a:bodyPr/>
        <a:lstStyle/>
        <a:p>
          <a:endParaRPr lang="en-GB"/>
        </a:p>
      </dgm:t>
    </dgm:pt>
    <dgm:pt modelId="{6D2284C1-8124-C645-B8ED-FDEBD702E6D2}">
      <dgm:prSet custT="1"/>
      <dgm:spPr>
        <a:solidFill>
          <a:schemeClr val="bg1">
            <a:lumMod val="85000"/>
          </a:schemeClr>
        </a:solidFill>
      </dgm:spPr>
      <dgm:t>
        <a:bodyPr/>
        <a:lstStyle/>
        <a:p>
          <a:r>
            <a:rPr lang="en-GB" sz="1400" b="1" dirty="0" err="1">
              <a:solidFill>
                <a:schemeClr val="tx1"/>
              </a:solidFill>
            </a:rPr>
            <a:t>Mitmuse</a:t>
          </a:r>
          <a:r>
            <a:rPr lang="en-GB" sz="1400" b="1" dirty="0">
              <a:solidFill>
                <a:schemeClr val="tx1"/>
              </a:solidFill>
            </a:rPr>
            <a:t> </a:t>
          </a:r>
          <a:r>
            <a:rPr lang="en-GB" sz="1400" b="1" dirty="0" err="1">
              <a:solidFill>
                <a:schemeClr val="tx1"/>
              </a:solidFill>
            </a:rPr>
            <a:t>käändevormide</a:t>
          </a:r>
          <a:r>
            <a:rPr lang="en-GB" sz="1400" b="1" dirty="0">
              <a:solidFill>
                <a:schemeClr val="tx1"/>
              </a:solidFill>
            </a:rPr>
            <a:t> </a:t>
          </a:r>
          <a:r>
            <a:rPr lang="en-GB" sz="1400" b="1" dirty="0" err="1">
              <a:solidFill>
                <a:schemeClr val="tx1"/>
              </a:solidFill>
            </a:rPr>
            <a:t>kasutus</a:t>
          </a:r>
          <a:endParaRPr lang="en-GB" sz="1400" b="1" dirty="0">
            <a:solidFill>
              <a:schemeClr val="tx1"/>
            </a:solidFill>
          </a:endParaRPr>
        </a:p>
      </dgm:t>
    </dgm:pt>
    <dgm:pt modelId="{E1EF8D5A-8901-D946-8729-01F6D3A6DFFE}" type="parTrans" cxnId="{13A39D9F-D980-9B40-AD7E-7FC265095113}">
      <dgm:prSet/>
      <dgm:spPr/>
      <dgm:t>
        <a:bodyPr/>
        <a:lstStyle/>
        <a:p>
          <a:endParaRPr lang="en-GB"/>
        </a:p>
      </dgm:t>
    </dgm:pt>
    <dgm:pt modelId="{AE5F86C2-7CA5-914E-987A-60AF1C80D581}" type="sibTrans" cxnId="{13A39D9F-D980-9B40-AD7E-7FC265095113}">
      <dgm:prSet/>
      <dgm:spPr/>
      <dgm:t>
        <a:bodyPr/>
        <a:lstStyle/>
        <a:p>
          <a:endParaRPr lang="en-GB"/>
        </a:p>
      </dgm:t>
    </dgm:pt>
    <dgm:pt modelId="{918893C3-3505-5E48-AA85-EBD6E37D63C6}">
      <dgm:prSet custT="1"/>
      <dgm:spPr>
        <a:solidFill>
          <a:schemeClr val="bg1">
            <a:lumMod val="85000"/>
          </a:schemeClr>
        </a:solidFill>
      </dgm:spPr>
      <dgm:t>
        <a:bodyPr/>
        <a:lstStyle/>
        <a:p>
          <a:r>
            <a:rPr lang="en-GB" sz="1400" b="1" dirty="0" err="1">
              <a:solidFill>
                <a:schemeClr val="tx1"/>
              </a:solidFill>
            </a:rPr>
            <a:t>Verbivormidest</a:t>
          </a:r>
          <a:r>
            <a:rPr lang="en-GB" sz="1400" b="1" dirty="0">
              <a:solidFill>
                <a:schemeClr val="tx1"/>
              </a:solidFill>
            </a:rPr>
            <a:t> </a:t>
          </a:r>
          <a:r>
            <a:rPr lang="en-GB" sz="1400" b="1" dirty="0" err="1">
              <a:solidFill>
                <a:schemeClr val="tx1"/>
              </a:solidFill>
            </a:rPr>
            <a:t>täismineviku</a:t>
          </a:r>
          <a:r>
            <a:rPr lang="en-GB" sz="1400" b="1" dirty="0">
              <a:solidFill>
                <a:schemeClr val="tx1"/>
              </a:solidFill>
            </a:rPr>
            <a:t>  </a:t>
          </a:r>
          <a:r>
            <a:rPr lang="en-GB" sz="1400" b="1" dirty="0" err="1">
              <a:solidFill>
                <a:schemeClr val="tx1"/>
              </a:solidFill>
            </a:rPr>
            <a:t>vormid</a:t>
          </a:r>
          <a:endParaRPr lang="en-GB" sz="1400" b="1" dirty="0">
            <a:solidFill>
              <a:schemeClr val="tx1"/>
            </a:solidFill>
          </a:endParaRPr>
        </a:p>
      </dgm:t>
    </dgm:pt>
    <dgm:pt modelId="{7AB1B945-D8A0-AE4F-AE64-3E05FF929E56}" type="parTrans" cxnId="{7DE06759-CC62-5E48-9930-8BBA2EF92507}">
      <dgm:prSet/>
      <dgm:spPr/>
      <dgm:t>
        <a:bodyPr/>
        <a:lstStyle/>
        <a:p>
          <a:endParaRPr lang="en-GB"/>
        </a:p>
      </dgm:t>
    </dgm:pt>
    <dgm:pt modelId="{1B116772-0B5C-084D-B85E-098C95F2F29F}" type="sibTrans" cxnId="{7DE06759-CC62-5E48-9930-8BBA2EF92507}">
      <dgm:prSet/>
      <dgm:spPr/>
      <dgm:t>
        <a:bodyPr/>
        <a:lstStyle/>
        <a:p>
          <a:endParaRPr lang="en-GB"/>
        </a:p>
      </dgm:t>
    </dgm:pt>
    <dgm:pt modelId="{BE1EBCAA-3026-3047-B418-7C7A788BE4E9}" type="pres">
      <dgm:prSet presAssocID="{C42820C7-B182-6741-8866-6425E2A54F6F}" presName="CompostProcess" presStyleCnt="0">
        <dgm:presLayoutVars>
          <dgm:dir/>
          <dgm:resizeHandles val="exact"/>
        </dgm:presLayoutVars>
      </dgm:prSet>
      <dgm:spPr/>
    </dgm:pt>
    <dgm:pt modelId="{CE7A3793-9DAD-004F-96AD-556BC07288A5}" type="pres">
      <dgm:prSet presAssocID="{C42820C7-B182-6741-8866-6425E2A54F6F}" presName="arrow" presStyleLbl="bgShp" presStyleIdx="0" presStyleCnt="1" custScaleX="116912"/>
      <dgm:spPr/>
    </dgm:pt>
    <dgm:pt modelId="{E4962254-8253-5948-893F-00D8121A60CA}" type="pres">
      <dgm:prSet presAssocID="{C42820C7-B182-6741-8866-6425E2A54F6F}" presName="linearProcess" presStyleCnt="0"/>
      <dgm:spPr/>
    </dgm:pt>
    <dgm:pt modelId="{3B728A28-CB6E-994C-9B76-172D8B4DAEF9}" type="pres">
      <dgm:prSet presAssocID="{7D151F2C-8C9A-AD48-8175-5E8CE12AC9B7}" presName="textNode" presStyleLbl="node1" presStyleIdx="0" presStyleCnt="5" custScaleX="126617">
        <dgm:presLayoutVars>
          <dgm:bulletEnabled val="1"/>
        </dgm:presLayoutVars>
      </dgm:prSet>
      <dgm:spPr/>
    </dgm:pt>
    <dgm:pt modelId="{152CAFEA-4D48-B84C-BB44-54D6D22C0917}" type="pres">
      <dgm:prSet presAssocID="{F46FB163-9F88-4843-A177-91577F276D44}" presName="sibTrans" presStyleCnt="0"/>
      <dgm:spPr/>
    </dgm:pt>
    <dgm:pt modelId="{ACDC746E-3E41-1A4C-8E38-1989BBAE43E6}" type="pres">
      <dgm:prSet presAssocID="{6983F30E-ED4A-2F4B-9FC9-25A8D1BF3DF5}" presName="textNode" presStyleLbl="node1" presStyleIdx="1" presStyleCnt="5" custScaleX="122240">
        <dgm:presLayoutVars>
          <dgm:bulletEnabled val="1"/>
        </dgm:presLayoutVars>
      </dgm:prSet>
      <dgm:spPr/>
    </dgm:pt>
    <dgm:pt modelId="{01F4AACC-7630-D44E-8747-868372BC6476}" type="pres">
      <dgm:prSet presAssocID="{78C4688E-C824-BF42-B519-FA55225FA177}" presName="sibTrans" presStyleCnt="0"/>
      <dgm:spPr/>
    </dgm:pt>
    <dgm:pt modelId="{441F392E-0EF1-1043-AB5B-4AECADB18B09}" type="pres">
      <dgm:prSet presAssocID="{36552BEF-FB60-BE47-833D-0186B454B239}" presName="textNode" presStyleLbl="node1" presStyleIdx="2" presStyleCnt="5" custScaleX="87827">
        <dgm:presLayoutVars>
          <dgm:bulletEnabled val="1"/>
        </dgm:presLayoutVars>
      </dgm:prSet>
      <dgm:spPr/>
    </dgm:pt>
    <dgm:pt modelId="{19AC74D7-A221-814F-844D-12F58281668A}" type="pres">
      <dgm:prSet presAssocID="{21CF20EA-CDB8-8E43-8EC8-622569C6D3C0}" presName="sibTrans" presStyleCnt="0"/>
      <dgm:spPr/>
    </dgm:pt>
    <dgm:pt modelId="{B4793A87-8AE2-0E40-8058-FE7BE9B11C38}" type="pres">
      <dgm:prSet presAssocID="{6D2284C1-8124-C645-B8ED-FDEBD702E6D2}" presName="textNode" presStyleLbl="node1" presStyleIdx="3" presStyleCnt="5" custScaleX="105051">
        <dgm:presLayoutVars>
          <dgm:bulletEnabled val="1"/>
        </dgm:presLayoutVars>
      </dgm:prSet>
      <dgm:spPr/>
    </dgm:pt>
    <dgm:pt modelId="{C3DB1FEF-0356-824D-B13B-D7914DE13596}" type="pres">
      <dgm:prSet presAssocID="{AE5F86C2-7CA5-914E-987A-60AF1C80D581}" presName="sibTrans" presStyleCnt="0"/>
      <dgm:spPr/>
    </dgm:pt>
    <dgm:pt modelId="{4577C60A-D20E-EA4C-AE60-969DB221DD73}" type="pres">
      <dgm:prSet presAssocID="{918893C3-3505-5E48-AA85-EBD6E37D63C6}" presName="textNode" presStyleLbl="node1" presStyleIdx="4" presStyleCnt="5">
        <dgm:presLayoutVars>
          <dgm:bulletEnabled val="1"/>
        </dgm:presLayoutVars>
      </dgm:prSet>
      <dgm:spPr/>
    </dgm:pt>
  </dgm:ptLst>
  <dgm:cxnLst>
    <dgm:cxn modelId="{F6B55126-93DF-F14D-88BA-47C144008DA6}" type="presOf" srcId="{6983F30E-ED4A-2F4B-9FC9-25A8D1BF3DF5}" destId="{ACDC746E-3E41-1A4C-8E38-1989BBAE43E6}" srcOrd="0" destOrd="0" presId="urn:microsoft.com/office/officeart/2005/8/layout/hProcess9"/>
    <dgm:cxn modelId="{93579226-7B84-244E-A6A4-731A69068351}" type="presOf" srcId="{C42820C7-B182-6741-8866-6425E2A54F6F}" destId="{BE1EBCAA-3026-3047-B418-7C7A788BE4E9}" srcOrd="0" destOrd="0" presId="urn:microsoft.com/office/officeart/2005/8/layout/hProcess9"/>
    <dgm:cxn modelId="{874D0E2C-3DFB-0A4E-BBA7-C4BFCE5EE31F}" type="presOf" srcId="{918893C3-3505-5E48-AA85-EBD6E37D63C6}" destId="{4577C60A-D20E-EA4C-AE60-969DB221DD73}" srcOrd="0" destOrd="0" presId="urn:microsoft.com/office/officeart/2005/8/layout/hProcess9"/>
    <dgm:cxn modelId="{7DE06759-CC62-5E48-9930-8BBA2EF92507}" srcId="{C42820C7-B182-6741-8866-6425E2A54F6F}" destId="{918893C3-3505-5E48-AA85-EBD6E37D63C6}" srcOrd="4" destOrd="0" parTransId="{7AB1B945-D8A0-AE4F-AE64-3E05FF929E56}" sibTransId="{1B116772-0B5C-084D-B85E-098C95F2F29F}"/>
    <dgm:cxn modelId="{68C86A77-994C-7249-81EF-56FB59959D14}" type="presOf" srcId="{36552BEF-FB60-BE47-833D-0186B454B239}" destId="{441F392E-0EF1-1043-AB5B-4AECADB18B09}" srcOrd="0" destOrd="0" presId="urn:microsoft.com/office/officeart/2005/8/layout/hProcess9"/>
    <dgm:cxn modelId="{13A39D9F-D980-9B40-AD7E-7FC265095113}" srcId="{C42820C7-B182-6741-8866-6425E2A54F6F}" destId="{6D2284C1-8124-C645-B8ED-FDEBD702E6D2}" srcOrd="3" destOrd="0" parTransId="{E1EF8D5A-8901-D946-8729-01F6D3A6DFFE}" sibTransId="{AE5F86C2-7CA5-914E-987A-60AF1C80D581}"/>
    <dgm:cxn modelId="{E6DC8FC8-701C-ED46-BAC8-BF624BB44A80}" type="presOf" srcId="{7D151F2C-8C9A-AD48-8175-5E8CE12AC9B7}" destId="{3B728A28-CB6E-994C-9B76-172D8B4DAEF9}" srcOrd="0" destOrd="0" presId="urn:microsoft.com/office/officeart/2005/8/layout/hProcess9"/>
    <dgm:cxn modelId="{CF4BB3D2-4782-F745-A8B2-B069162D4FA2}" srcId="{C42820C7-B182-6741-8866-6425E2A54F6F}" destId="{7D151F2C-8C9A-AD48-8175-5E8CE12AC9B7}" srcOrd="0" destOrd="0" parTransId="{8FFBAAE7-8E9E-D44B-98B3-E0E8684FE79C}" sibTransId="{F46FB163-9F88-4843-A177-91577F276D44}"/>
    <dgm:cxn modelId="{A40857D5-F32D-3348-B524-A7AA16DBC09B}" srcId="{C42820C7-B182-6741-8866-6425E2A54F6F}" destId="{36552BEF-FB60-BE47-833D-0186B454B239}" srcOrd="2" destOrd="0" parTransId="{2A7794F8-A2E6-8748-8A33-D3FB24BFECA5}" sibTransId="{21CF20EA-CDB8-8E43-8EC8-622569C6D3C0}"/>
    <dgm:cxn modelId="{34A24EEA-8E2B-FA4F-A501-EAE52C2C63D7}" srcId="{C42820C7-B182-6741-8866-6425E2A54F6F}" destId="{6983F30E-ED4A-2F4B-9FC9-25A8D1BF3DF5}" srcOrd="1" destOrd="0" parTransId="{39B8CA81-DD61-644C-AC56-752C0DC0BA9A}" sibTransId="{78C4688E-C824-BF42-B519-FA55225FA177}"/>
    <dgm:cxn modelId="{C4D728FE-6789-9543-83D6-6E27C5D92BD0}" type="presOf" srcId="{6D2284C1-8124-C645-B8ED-FDEBD702E6D2}" destId="{B4793A87-8AE2-0E40-8058-FE7BE9B11C38}" srcOrd="0" destOrd="0" presId="urn:microsoft.com/office/officeart/2005/8/layout/hProcess9"/>
    <dgm:cxn modelId="{60B759CA-28D2-5F44-BD9D-800241A5315F}" type="presParOf" srcId="{BE1EBCAA-3026-3047-B418-7C7A788BE4E9}" destId="{CE7A3793-9DAD-004F-96AD-556BC07288A5}" srcOrd="0" destOrd="0" presId="urn:microsoft.com/office/officeart/2005/8/layout/hProcess9"/>
    <dgm:cxn modelId="{4B91DF11-C14D-934A-8961-958FCFF91BAB}" type="presParOf" srcId="{BE1EBCAA-3026-3047-B418-7C7A788BE4E9}" destId="{E4962254-8253-5948-893F-00D8121A60CA}" srcOrd="1" destOrd="0" presId="urn:microsoft.com/office/officeart/2005/8/layout/hProcess9"/>
    <dgm:cxn modelId="{5730540C-25EA-734D-B9C6-169F6797FD83}" type="presParOf" srcId="{E4962254-8253-5948-893F-00D8121A60CA}" destId="{3B728A28-CB6E-994C-9B76-172D8B4DAEF9}" srcOrd="0" destOrd="0" presId="urn:microsoft.com/office/officeart/2005/8/layout/hProcess9"/>
    <dgm:cxn modelId="{D38671D3-4724-B744-868D-561A4264013C}" type="presParOf" srcId="{E4962254-8253-5948-893F-00D8121A60CA}" destId="{152CAFEA-4D48-B84C-BB44-54D6D22C0917}" srcOrd="1" destOrd="0" presId="urn:microsoft.com/office/officeart/2005/8/layout/hProcess9"/>
    <dgm:cxn modelId="{24C2A125-D7FC-EE43-B942-BCCBEEFAE807}" type="presParOf" srcId="{E4962254-8253-5948-893F-00D8121A60CA}" destId="{ACDC746E-3E41-1A4C-8E38-1989BBAE43E6}" srcOrd="2" destOrd="0" presId="urn:microsoft.com/office/officeart/2005/8/layout/hProcess9"/>
    <dgm:cxn modelId="{732A97AD-DAEA-6C41-8F2F-AB485D242EF5}" type="presParOf" srcId="{E4962254-8253-5948-893F-00D8121A60CA}" destId="{01F4AACC-7630-D44E-8747-868372BC6476}" srcOrd="3" destOrd="0" presId="urn:microsoft.com/office/officeart/2005/8/layout/hProcess9"/>
    <dgm:cxn modelId="{1027745A-8F2F-0D47-B0CE-5E1A27CC5D39}" type="presParOf" srcId="{E4962254-8253-5948-893F-00D8121A60CA}" destId="{441F392E-0EF1-1043-AB5B-4AECADB18B09}" srcOrd="4" destOrd="0" presId="urn:microsoft.com/office/officeart/2005/8/layout/hProcess9"/>
    <dgm:cxn modelId="{1056476F-B80E-A045-8CB6-81EC5E5192CB}" type="presParOf" srcId="{E4962254-8253-5948-893F-00D8121A60CA}" destId="{19AC74D7-A221-814F-844D-12F58281668A}" srcOrd="5" destOrd="0" presId="urn:microsoft.com/office/officeart/2005/8/layout/hProcess9"/>
    <dgm:cxn modelId="{F322DC41-9351-344A-BE58-A8DB1B813F6C}" type="presParOf" srcId="{E4962254-8253-5948-893F-00D8121A60CA}" destId="{B4793A87-8AE2-0E40-8058-FE7BE9B11C38}" srcOrd="6" destOrd="0" presId="urn:microsoft.com/office/officeart/2005/8/layout/hProcess9"/>
    <dgm:cxn modelId="{E8C18AED-394B-3348-BE42-131318EDA303}" type="presParOf" srcId="{E4962254-8253-5948-893F-00D8121A60CA}" destId="{C3DB1FEF-0356-824D-B13B-D7914DE13596}" srcOrd="7" destOrd="0" presId="urn:microsoft.com/office/officeart/2005/8/layout/hProcess9"/>
    <dgm:cxn modelId="{24A8E40D-E222-6D49-9CE9-480256FB7FC8}" type="presParOf" srcId="{E4962254-8253-5948-893F-00D8121A60CA}" destId="{4577C60A-D20E-EA4C-AE60-969DB221DD73}" srcOrd="8"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83CD3-6C9C-8449-8F4C-6772933278E8}" type="doc">
      <dgm:prSet loTypeId="urn:microsoft.com/office/officeart/2005/8/layout/hList9" loCatId="" qsTypeId="urn:microsoft.com/office/officeart/2005/8/quickstyle/simple1" qsCatId="simple" csTypeId="urn:microsoft.com/office/officeart/2005/8/colors/accent1_2" csCatId="accent1" phldr="1"/>
      <dgm:spPr/>
      <dgm:t>
        <a:bodyPr/>
        <a:lstStyle/>
        <a:p>
          <a:endParaRPr lang="en-GB"/>
        </a:p>
      </dgm:t>
    </dgm:pt>
    <dgm:pt modelId="{CE0D59E3-045C-2045-82A7-8EC642A18AC1}">
      <dgm:prSet phldrT="[Text]"/>
      <dgm:spPr/>
      <dgm:t>
        <a:bodyPr/>
        <a:lstStyle/>
        <a:p>
          <a:r>
            <a:rPr lang="en-GB" dirty="0"/>
            <a:t>1,5 a </a:t>
          </a:r>
          <a:r>
            <a:rPr lang="en-GB" dirty="0" err="1"/>
            <a:t>Eestis</a:t>
          </a:r>
          <a:r>
            <a:rPr lang="en-GB" dirty="0"/>
            <a:t> </a:t>
          </a:r>
          <a:r>
            <a:rPr lang="en-GB" dirty="0" err="1"/>
            <a:t>olnud</a:t>
          </a:r>
          <a:r>
            <a:rPr lang="en-GB" dirty="0"/>
            <a:t> </a:t>
          </a:r>
          <a:r>
            <a:rPr lang="en-GB" dirty="0" err="1"/>
            <a:t>Vabaduse</a:t>
          </a:r>
          <a:r>
            <a:rPr lang="en-GB" dirty="0"/>
            <a:t> Kooli </a:t>
          </a:r>
          <a:r>
            <a:rPr lang="en-GB" dirty="0" err="1"/>
            <a:t>teismelised</a:t>
          </a:r>
          <a:endParaRPr lang="en-GB" dirty="0"/>
        </a:p>
      </dgm:t>
    </dgm:pt>
    <dgm:pt modelId="{772DEB1C-F2AE-B846-A7C7-104E8656AC5B}" type="parTrans" cxnId="{1537634A-765F-734E-8BA9-F067DD3660C3}">
      <dgm:prSet/>
      <dgm:spPr/>
      <dgm:t>
        <a:bodyPr/>
        <a:lstStyle/>
        <a:p>
          <a:endParaRPr lang="en-GB"/>
        </a:p>
      </dgm:t>
    </dgm:pt>
    <dgm:pt modelId="{3BFD342A-8C9A-A64D-A07C-C4AC64D5DD34}" type="sibTrans" cxnId="{1537634A-765F-734E-8BA9-F067DD3660C3}">
      <dgm:prSet/>
      <dgm:spPr/>
      <dgm:t>
        <a:bodyPr/>
        <a:lstStyle/>
        <a:p>
          <a:endParaRPr lang="en-GB"/>
        </a:p>
      </dgm:t>
    </dgm:pt>
    <dgm:pt modelId="{B78C2703-376E-E04C-BD56-F5CED0206B53}">
      <dgm:prSet phldrT="[Text]" custT="1"/>
      <dgm:spPr/>
      <dgm:t>
        <a:bodyPr/>
        <a:lstStyle/>
        <a:p>
          <a:r>
            <a:rPr lang="en-GB" sz="1400" dirty="0" err="1"/>
            <a:t>Passiivne</a:t>
          </a:r>
          <a:r>
            <a:rPr lang="en-GB" sz="1400" dirty="0"/>
            <a:t> </a:t>
          </a:r>
          <a:r>
            <a:rPr lang="en-GB" sz="1400" dirty="0" err="1"/>
            <a:t>elementaarne</a:t>
          </a:r>
          <a:r>
            <a:rPr lang="en-GB" sz="1400" dirty="0"/>
            <a:t> </a:t>
          </a:r>
          <a:r>
            <a:rPr lang="en-GB" sz="1400" dirty="0" err="1"/>
            <a:t>keeleoskus</a:t>
          </a:r>
          <a:endParaRPr lang="en-GB" sz="1400" dirty="0"/>
        </a:p>
      </dgm:t>
    </dgm:pt>
    <dgm:pt modelId="{BED60236-11A3-D84A-8F09-919A34AB03A2}" type="parTrans" cxnId="{94D93FB2-4A63-764D-953B-65BD091D10FC}">
      <dgm:prSet/>
      <dgm:spPr/>
      <dgm:t>
        <a:bodyPr/>
        <a:lstStyle/>
        <a:p>
          <a:endParaRPr lang="en-GB"/>
        </a:p>
      </dgm:t>
    </dgm:pt>
    <dgm:pt modelId="{D788BDBC-3DD3-AD46-8A67-25EFA4D11B0C}" type="sibTrans" cxnId="{94D93FB2-4A63-764D-953B-65BD091D10FC}">
      <dgm:prSet/>
      <dgm:spPr/>
      <dgm:t>
        <a:bodyPr/>
        <a:lstStyle/>
        <a:p>
          <a:endParaRPr lang="en-GB"/>
        </a:p>
      </dgm:t>
    </dgm:pt>
    <dgm:pt modelId="{D4A2BEBD-5F0B-A74A-8CF2-77C3484E465C}">
      <dgm:prSet phldrT="[Text]" custT="1"/>
      <dgm:spPr/>
      <dgm:t>
        <a:bodyPr/>
        <a:lstStyle/>
        <a:p>
          <a:r>
            <a:rPr lang="en-GB" sz="1600" dirty="0" err="1"/>
            <a:t>Jutustamisoskus</a:t>
          </a:r>
          <a:r>
            <a:rPr lang="en-GB" sz="1600" dirty="0"/>
            <a:t> </a:t>
          </a:r>
          <a:r>
            <a:rPr lang="en-GB" sz="1600" dirty="0" err="1"/>
            <a:t>algeline</a:t>
          </a:r>
          <a:r>
            <a:rPr lang="en-GB" sz="1600" dirty="0"/>
            <a:t>, </a:t>
          </a:r>
          <a:r>
            <a:rPr lang="en-GB" sz="1600" dirty="0" err="1"/>
            <a:t>kohati</a:t>
          </a:r>
          <a:r>
            <a:rPr lang="en-GB" sz="1600" dirty="0"/>
            <a:t> </a:t>
          </a:r>
          <a:r>
            <a:rPr lang="en-GB" sz="1600" dirty="0" err="1"/>
            <a:t>nimetamine</a:t>
          </a:r>
          <a:r>
            <a:rPr lang="en-GB" sz="1600" dirty="0"/>
            <a:t>, </a:t>
          </a:r>
        </a:p>
        <a:p>
          <a:r>
            <a:rPr lang="en-GB" sz="1600" dirty="0" err="1"/>
            <a:t>palju</a:t>
          </a:r>
          <a:r>
            <a:rPr lang="en-GB" sz="1600" dirty="0"/>
            <a:t> </a:t>
          </a:r>
          <a:r>
            <a:rPr lang="en-GB" sz="1600" dirty="0" err="1"/>
            <a:t>koodivahetust</a:t>
          </a:r>
          <a:endParaRPr lang="en-GB" sz="1600" dirty="0"/>
        </a:p>
      </dgm:t>
    </dgm:pt>
    <dgm:pt modelId="{FA6D5AD0-FCD1-8A40-80C9-B20495425613}" type="parTrans" cxnId="{EFB7604D-3630-B141-A7F7-C1978CE3423D}">
      <dgm:prSet/>
      <dgm:spPr/>
      <dgm:t>
        <a:bodyPr/>
        <a:lstStyle/>
        <a:p>
          <a:endParaRPr lang="en-GB"/>
        </a:p>
      </dgm:t>
    </dgm:pt>
    <dgm:pt modelId="{9B954EC6-DDFB-204C-805A-63F93380AB21}" type="sibTrans" cxnId="{EFB7604D-3630-B141-A7F7-C1978CE3423D}">
      <dgm:prSet/>
      <dgm:spPr/>
      <dgm:t>
        <a:bodyPr/>
        <a:lstStyle/>
        <a:p>
          <a:endParaRPr lang="en-GB"/>
        </a:p>
      </dgm:t>
    </dgm:pt>
    <dgm:pt modelId="{0254A81E-F7A7-4D48-9BEE-CC96183C5203}">
      <dgm:prSet phldrT="[Text]"/>
      <dgm:spPr/>
      <dgm:t>
        <a:bodyPr/>
        <a:lstStyle/>
        <a:p>
          <a:r>
            <a:rPr lang="en-GB" dirty="0"/>
            <a:t>3,5 a </a:t>
          </a:r>
          <a:r>
            <a:rPr lang="en-GB" dirty="0" err="1"/>
            <a:t>Eestis</a:t>
          </a:r>
          <a:r>
            <a:rPr lang="en-GB" dirty="0"/>
            <a:t> </a:t>
          </a:r>
          <a:r>
            <a:rPr lang="en-GB" dirty="0" err="1"/>
            <a:t>olnud</a:t>
          </a:r>
          <a:r>
            <a:rPr lang="en-GB" dirty="0"/>
            <a:t> </a:t>
          </a:r>
          <a:r>
            <a:rPr lang="en-GB" dirty="0" err="1"/>
            <a:t>Pagulasabi</a:t>
          </a:r>
          <a:r>
            <a:rPr lang="en-GB" dirty="0"/>
            <a:t> </a:t>
          </a:r>
          <a:r>
            <a:rPr lang="en-GB" dirty="0" err="1"/>
            <a:t>grupi</a:t>
          </a:r>
          <a:r>
            <a:rPr lang="en-GB" dirty="0"/>
            <a:t> </a:t>
          </a:r>
          <a:r>
            <a:rPr lang="en-GB" dirty="0" err="1"/>
            <a:t>teismelised</a:t>
          </a:r>
          <a:endParaRPr lang="en-GB" dirty="0"/>
        </a:p>
      </dgm:t>
    </dgm:pt>
    <dgm:pt modelId="{E0FE2BAD-5F3E-5A42-A695-AF2EEC9A64F6}" type="parTrans" cxnId="{691C9600-8E15-2D44-9F4E-B7AB086C5E5E}">
      <dgm:prSet/>
      <dgm:spPr/>
      <dgm:t>
        <a:bodyPr/>
        <a:lstStyle/>
        <a:p>
          <a:endParaRPr lang="en-GB"/>
        </a:p>
      </dgm:t>
    </dgm:pt>
    <dgm:pt modelId="{272F7F7E-3FA7-8546-8D33-03D67DE9EBB7}" type="sibTrans" cxnId="{691C9600-8E15-2D44-9F4E-B7AB086C5E5E}">
      <dgm:prSet/>
      <dgm:spPr/>
      <dgm:t>
        <a:bodyPr/>
        <a:lstStyle/>
        <a:p>
          <a:endParaRPr lang="en-GB"/>
        </a:p>
      </dgm:t>
    </dgm:pt>
    <dgm:pt modelId="{87716236-F823-C245-99DE-B4A7346916F9}">
      <dgm:prSet phldrT="[Text]" custT="1"/>
      <dgm:spPr/>
      <dgm:t>
        <a:bodyPr/>
        <a:lstStyle/>
        <a:p>
          <a:r>
            <a:rPr lang="en-GB" sz="1600" dirty="0" err="1"/>
            <a:t>Jutustamisoskus</a:t>
          </a:r>
          <a:r>
            <a:rPr lang="en-GB" sz="1600" dirty="0"/>
            <a:t> </a:t>
          </a:r>
          <a:r>
            <a:rPr lang="en-GB" sz="1600" dirty="0" err="1"/>
            <a:t>algeline</a:t>
          </a:r>
          <a:r>
            <a:rPr lang="en-GB" sz="1600" dirty="0"/>
            <a:t>, </a:t>
          </a:r>
          <a:r>
            <a:rPr lang="en-GB" sz="1600" dirty="0" err="1"/>
            <a:t>pigem</a:t>
          </a:r>
          <a:r>
            <a:rPr lang="en-GB" sz="1600" dirty="0"/>
            <a:t> </a:t>
          </a:r>
          <a:r>
            <a:rPr lang="en-GB" sz="1600" dirty="0" err="1"/>
            <a:t>nimetamine</a:t>
          </a:r>
          <a:r>
            <a:rPr lang="en-GB" sz="1600" dirty="0"/>
            <a:t>,</a:t>
          </a:r>
        </a:p>
        <a:p>
          <a:r>
            <a:rPr lang="en-GB" sz="1600" dirty="0" err="1"/>
            <a:t>palju</a:t>
          </a:r>
          <a:r>
            <a:rPr lang="en-GB" sz="1600" dirty="0"/>
            <a:t> </a:t>
          </a:r>
          <a:r>
            <a:rPr lang="en-GB" sz="1600" dirty="0" err="1"/>
            <a:t>koodivahetust</a:t>
          </a:r>
          <a:endParaRPr lang="en-GB" sz="1600" dirty="0"/>
        </a:p>
      </dgm:t>
    </dgm:pt>
    <dgm:pt modelId="{8DEEFD55-1C1C-F644-9226-E4EA6C8F0B48}" type="parTrans" cxnId="{AE98C444-7952-0E48-8A6D-06A7B1B7B613}">
      <dgm:prSet/>
      <dgm:spPr/>
      <dgm:t>
        <a:bodyPr/>
        <a:lstStyle/>
        <a:p>
          <a:endParaRPr lang="en-GB"/>
        </a:p>
      </dgm:t>
    </dgm:pt>
    <dgm:pt modelId="{CA46BB28-0A98-A44A-B41E-C670C5CF8EBE}" type="sibTrans" cxnId="{AE98C444-7952-0E48-8A6D-06A7B1B7B613}">
      <dgm:prSet/>
      <dgm:spPr/>
      <dgm:t>
        <a:bodyPr/>
        <a:lstStyle/>
        <a:p>
          <a:endParaRPr lang="en-GB"/>
        </a:p>
      </dgm:t>
    </dgm:pt>
    <dgm:pt modelId="{F467C0BC-68DF-8F40-B2A6-BDFE24529363}">
      <dgm:prSet/>
      <dgm:spPr/>
      <dgm:t>
        <a:bodyPr/>
        <a:lstStyle/>
        <a:p>
          <a:r>
            <a:rPr lang="en-GB" dirty="0"/>
            <a:t>2,5-3,5 a </a:t>
          </a:r>
          <a:r>
            <a:rPr lang="en-GB" dirty="0" err="1"/>
            <a:t>Eestis</a:t>
          </a:r>
          <a:r>
            <a:rPr lang="en-GB" dirty="0"/>
            <a:t> </a:t>
          </a:r>
          <a:r>
            <a:rPr lang="en-GB" dirty="0" err="1"/>
            <a:t>olnud</a:t>
          </a:r>
          <a:r>
            <a:rPr lang="en-GB" dirty="0"/>
            <a:t> </a:t>
          </a:r>
          <a:r>
            <a:rPr lang="en-GB" dirty="0" err="1"/>
            <a:t>Tallinna</a:t>
          </a:r>
          <a:r>
            <a:rPr lang="en-GB" dirty="0"/>
            <a:t> </a:t>
          </a:r>
          <a:r>
            <a:rPr lang="en-GB" dirty="0" err="1"/>
            <a:t>eri</a:t>
          </a:r>
          <a:r>
            <a:rPr lang="en-GB" dirty="0"/>
            <a:t> </a:t>
          </a:r>
          <a:r>
            <a:rPr lang="en-GB" dirty="0" err="1"/>
            <a:t>koolide</a:t>
          </a:r>
          <a:r>
            <a:rPr lang="en-GB" dirty="0"/>
            <a:t> </a:t>
          </a:r>
          <a:r>
            <a:rPr lang="en-GB" dirty="0" err="1"/>
            <a:t>õpilased</a:t>
          </a:r>
          <a:endParaRPr lang="en-GB" dirty="0"/>
        </a:p>
      </dgm:t>
    </dgm:pt>
    <dgm:pt modelId="{7180F442-19B7-5745-AC40-B34C44C9C630}" type="parTrans" cxnId="{DA18CC6D-E54C-894F-84C9-C78B354810C4}">
      <dgm:prSet/>
      <dgm:spPr/>
      <dgm:t>
        <a:bodyPr/>
        <a:lstStyle/>
        <a:p>
          <a:endParaRPr lang="en-GB"/>
        </a:p>
      </dgm:t>
    </dgm:pt>
    <dgm:pt modelId="{C690785A-4FD8-F645-9CA0-EA664A600FE4}" type="sibTrans" cxnId="{DA18CC6D-E54C-894F-84C9-C78B354810C4}">
      <dgm:prSet/>
      <dgm:spPr/>
      <dgm:t>
        <a:bodyPr/>
        <a:lstStyle/>
        <a:p>
          <a:endParaRPr lang="en-GB"/>
        </a:p>
      </dgm:t>
    </dgm:pt>
    <dgm:pt modelId="{D1155F22-6989-8647-9653-89AA7D788C4D}">
      <dgm:prSet custT="1"/>
      <dgm:spPr/>
      <dgm:t>
        <a:bodyPr/>
        <a:lstStyle/>
        <a:p>
          <a:r>
            <a:rPr lang="en-GB" sz="1400" dirty="0" err="1"/>
            <a:t>Elementaarne</a:t>
          </a:r>
          <a:r>
            <a:rPr lang="en-GB" sz="1400" baseline="0" dirty="0"/>
            <a:t> </a:t>
          </a:r>
          <a:r>
            <a:rPr lang="en-GB" sz="1400" baseline="0" dirty="0" err="1"/>
            <a:t>sõnavara</a:t>
          </a:r>
          <a:r>
            <a:rPr lang="en-GB" sz="1400" baseline="0" dirty="0"/>
            <a:t>, </a:t>
          </a:r>
          <a:r>
            <a:rPr lang="en-GB" sz="1400" baseline="0" dirty="0" err="1"/>
            <a:t>mõned</a:t>
          </a:r>
          <a:r>
            <a:rPr lang="en-GB" sz="1400" baseline="0" dirty="0"/>
            <a:t> </a:t>
          </a:r>
          <a:r>
            <a:rPr lang="en-GB" sz="1400" baseline="0" dirty="0" err="1"/>
            <a:t>muutevormid</a:t>
          </a:r>
          <a:endParaRPr lang="en-GB" sz="1400" dirty="0"/>
        </a:p>
      </dgm:t>
    </dgm:pt>
    <dgm:pt modelId="{017455F8-1844-474D-B6B9-5D9432633B15}" type="parTrans" cxnId="{DE75A660-DCED-C647-B931-224F254AAF39}">
      <dgm:prSet/>
      <dgm:spPr/>
      <dgm:t>
        <a:bodyPr/>
        <a:lstStyle/>
        <a:p>
          <a:endParaRPr lang="en-GB"/>
        </a:p>
      </dgm:t>
    </dgm:pt>
    <dgm:pt modelId="{E01645AB-BCE8-CA40-A219-2B3D399D1396}" type="sibTrans" cxnId="{DE75A660-DCED-C647-B931-224F254AAF39}">
      <dgm:prSet/>
      <dgm:spPr/>
      <dgm:t>
        <a:bodyPr/>
        <a:lstStyle/>
        <a:p>
          <a:endParaRPr lang="en-GB"/>
        </a:p>
      </dgm:t>
    </dgm:pt>
    <dgm:pt modelId="{41B89DB0-1C33-4F40-BCE5-EFD309227296}">
      <dgm:prSet custT="1"/>
      <dgm:spPr/>
      <dgm:t>
        <a:bodyPr/>
        <a:lstStyle/>
        <a:p>
          <a:r>
            <a:rPr lang="en-GB" sz="1200" dirty="0" err="1"/>
            <a:t>J</a:t>
          </a:r>
          <a:r>
            <a:rPr lang="en-GB" sz="1400" dirty="0" err="1"/>
            <a:t>utustamisoskus</a:t>
          </a:r>
          <a:r>
            <a:rPr lang="en-GB" sz="1400" dirty="0"/>
            <a:t> </a:t>
          </a:r>
          <a:r>
            <a:rPr lang="en-GB" sz="1400" dirty="0" err="1"/>
            <a:t>olemas</a:t>
          </a:r>
          <a:r>
            <a:rPr lang="en-GB" sz="1400" dirty="0"/>
            <a:t>, </a:t>
          </a:r>
          <a:r>
            <a:rPr lang="en-GB" sz="1400" dirty="0" err="1"/>
            <a:t>piiratud</a:t>
          </a:r>
          <a:r>
            <a:rPr lang="en-GB" sz="1400" dirty="0"/>
            <a:t> </a:t>
          </a:r>
          <a:r>
            <a:rPr lang="en-GB" sz="1400" dirty="0" err="1"/>
            <a:t>valik</a:t>
          </a:r>
          <a:r>
            <a:rPr lang="en-GB" sz="1400" dirty="0"/>
            <a:t> </a:t>
          </a:r>
          <a:r>
            <a:rPr lang="en-GB" sz="1400" dirty="0" err="1"/>
            <a:t>vorme</a:t>
          </a:r>
          <a:r>
            <a:rPr lang="en-GB" sz="1400" dirty="0"/>
            <a:t> </a:t>
          </a:r>
          <a:r>
            <a:rPr lang="en-GB" sz="1400" dirty="0" err="1"/>
            <a:t>ja</a:t>
          </a:r>
          <a:r>
            <a:rPr lang="en-GB" sz="1400" dirty="0"/>
            <a:t> </a:t>
          </a:r>
          <a:r>
            <a:rPr lang="en-GB" sz="1400" dirty="0" err="1"/>
            <a:t>konstruktsioone</a:t>
          </a:r>
          <a:endParaRPr lang="en-GB" sz="1400" dirty="0"/>
        </a:p>
      </dgm:t>
    </dgm:pt>
    <dgm:pt modelId="{2E2B1DA8-3377-D144-9BED-E6562D40298B}" type="parTrans" cxnId="{CBE4BD89-81EE-A644-A428-79676BF8EC9A}">
      <dgm:prSet/>
      <dgm:spPr/>
      <dgm:t>
        <a:bodyPr/>
        <a:lstStyle/>
        <a:p>
          <a:endParaRPr lang="en-GB"/>
        </a:p>
      </dgm:t>
    </dgm:pt>
    <dgm:pt modelId="{3B636133-C6A9-F241-8C26-01A93507E979}" type="sibTrans" cxnId="{CBE4BD89-81EE-A644-A428-79676BF8EC9A}">
      <dgm:prSet/>
      <dgm:spPr/>
      <dgm:t>
        <a:bodyPr/>
        <a:lstStyle/>
        <a:p>
          <a:endParaRPr lang="en-GB"/>
        </a:p>
      </dgm:t>
    </dgm:pt>
    <dgm:pt modelId="{E583E11A-2A00-AF42-A9E3-400FDCDA7ADD}">
      <dgm:prSet custT="1"/>
      <dgm:spPr/>
      <dgm:t>
        <a:bodyPr/>
        <a:lstStyle/>
        <a:p>
          <a:r>
            <a:rPr lang="et-EE" sz="1400" b="0" i="0" dirty="0"/>
            <a:t>Koodivahetuse hulk väike</a:t>
          </a:r>
          <a:endParaRPr lang="en-EE" sz="1400" dirty="0"/>
        </a:p>
      </dgm:t>
    </dgm:pt>
    <dgm:pt modelId="{68D0BB1C-0D5B-0844-9955-EF4FACABF517}" type="parTrans" cxnId="{C085E90E-E295-8A4C-9B0B-B73E2B85692F}">
      <dgm:prSet/>
      <dgm:spPr/>
      <dgm:t>
        <a:bodyPr/>
        <a:lstStyle/>
        <a:p>
          <a:endParaRPr lang="en-GB"/>
        </a:p>
      </dgm:t>
    </dgm:pt>
    <dgm:pt modelId="{C6E95A43-02E3-7548-B170-B9FFC509E4D8}" type="sibTrans" cxnId="{C085E90E-E295-8A4C-9B0B-B73E2B85692F}">
      <dgm:prSet/>
      <dgm:spPr/>
      <dgm:t>
        <a:bodyPr/>
        <a:lstStyle/>
        <a:p>
          <a:endParaRPr lang="en-GB"/>
        </a:p>
      </dgm:t>
    </dgm:pt>
    <dgm:pt modelId="{E6E32376-9EF7-154F-889C-44E4B23BCA85}" type="pres">
      <dgm:prSet presAssocID="{45783CD3-6C9C-8449-8F4C-6772933278E8}" presName="list" presStyleCnt="0">
        <dgm:presLayoutVars>
          <dgm:dir/>
          <dgm:animLvl val="lvl"/>
        </dgm:presLayoutVars>
      </dgm:prSet>
      <dgm:spPr/>
    </dgm:pt>
    <dgm:pt modelId="{A7DC7197-C630-074A-9C8D-6596B9C164BE}" type="pres">
      <dgm:prSet presAssocID="{CE0D59E3-045C-2045-82A7-8EC642A18AC1}" presName="posSpace" presStyleCnt="0"/>
      <dgm:spPr/>
    </dgm:pt>
    <dgm:pt modelId="{C57804C5-E1DD-2341-80C6-A4E12F941EAE}" type="pres">
      <dgm:prSet presAssocID="{CE0D59E3-045C-2045-82A7-8EC642A18AC1}" presName="vertFlow" presStyleCnt="0"/>
      <dgm:spPr/>
    </dgm:pt>
    <dgm:pt modelId="{4BD96BA9-AB9F-5743-941E-C1DB78B820EE}" type="pres">
      <dgm:prSet presAssocID="{CE0D59E3-045C-2045-82A7-8EC642A18AC1}" presName="topSpace" presStyleCnt="0"/>
      <dgm:spPr/>
    </dgm:pt>
    <dgm:pt modelId="{521AF4EB-0727-F34B-B439-4AEED3659B04}" type="pres">
      <dgm:prSet presAssocID="{CE0D59E3-045C-2045-82A7-8EC642A18AC1}" presName="firstComp" presStyleCnt="0"/>
      <dgm:spPr/>
    </dgm:pt>
    <dgm:pt modelId="{DD460BEB-D9A7-7D47-803F-2C8C63B4A3D9}" type="pres">
      <dgm:prSet presAssocID="{CE0D59E3-045C-2045-82A7-8EC642A18AC1}" presName="firstChild" presStyleLbl="bgAccFollowNode1" presStyleIdx="0" presStyleCnt="6" custScaleX="128500" custScaleY="111164" custLinFactNeighborX="17739" custLinFactNeighborY="58270"/>
      <dgm:spPr/>
    </dgm:pt>
    <dgm:pt modelId="{1EF38287-59C2-4A47-92E8-D92C2D6E500E}" type="pres">
      <dgm:prSet presAssocID="{CE0D59E3-045C-2045-82A7-8EC642A18AC1}" presName="firstChildTx" presStyleLbl="bgAccFollowNode1" presStyleIdx="0" presStyleCnt="6">
        <dgm:presLayoutVars>
          <dgm:bulletEnabled val="1"/>
        </dgm:presLayoutVars>
      </dgm:prSet>
      <dgm:spPr/>
    </dgm:pt>
    <dgm:pt modelId="{B839912A-6D04-B04D-89FC-46B7A9114295}" type="pres">
      <dgm:prSet presAssocID="{D4A2BEBD-5F0B-A74A-8CF2-77C3484E465C}" presName="comp" presStyleCnt="0"/>
      <dgm:spPr/>
    </dgm:pt>
    <dgm:pt modelId="{72B42AFA-6F7D-EA4B-B948-492EC111BCBA}" type="pres">
      <dgm:prSet presAssocID="{D4A2BEBD-5F0B-A74A-8CF2-77C3484E465C}" presName="child" presStyleLbl="bgAccFollowNode1" presStyleIdx="1" presStyleCnt="6" custScaleX="140942" custScaleY="193784" custLinFactNeighborX="25598" custLinFactNeighborY="96006"/>
      <dgm:spPr/>
    </dgm:pt>
    <dgm:pt modelId="{40AF390A-071E-7B49-B3A4-E1EFD381C15D}" type="pres">
      <dgm:prSet presAssocID="{D4A2BEBD-5F0B-A74A-8CF2-77C3484E465C}" presName="childTx" presStyleLbl="bgAccFollowNode1" presStyleIdx="1" presStyleCnt="6">
        <dgm:presLayoutVars>
          <dgm:bulletEnabled val="1"/>
        </dgm:presLayoutVars>
      </dgm:prSet>
      <dgm:spPr/>
    </dgm:pt>
    <dgm:pt modelId="{7BD27B6D-DCD6-6045-8484-52436DF3BA70}" type="pres">
      <dgm:prSet presAssocID="{CE0D59E3-045C-2045-82A7-8EC642A18AC1}" presName="negSpace" presStyleCnt="0"/>
      <dgm:spPr/>
    </dgm:pt>
    <dgm:pt modelId="{19801973-2428-6342-B1E0-BBA88C14A24B}" type="pres">
      <dgm:prSet presAssocID="{CE0D59E3-045C-2045-82A7-8EC642A18AC1}" presName="circle" presStyleLbl="node1" presStyleIdx="0" presStyleCnt="3" custScaleX="194884" custScaleY="164435" custLinFactNeighborX="-57573" custLinFactNeighborY="-55433"/>
      <dgm:spPr/>
    </dgm:pt>
    <dgm:pt modelId="{4B37A3AF-250A-E047-A949-65054127E4A2}" type="pres">
      <dgm:prSet presAssocID="{3BFD342A-8C9A-A64D-A07C-C4AC64D5DD34}" presName="transSpace" presStyleCnt="0"/>
      <dgm:spPr/>
    </dgm:pt>
    <dgm:pt modelId="{562B3223-FF80-624E-9D8D-5F8FBC4031F0}" type="pres">
      <dgm:prSet presAssocID="{0254A81E-F7A7-4D48-9BEE-CC96183C5203}" presName="posSpace" presStyleCnt="0"/>
      <dgm:spPr/>
    </dgm:pt>
    <dgm:pt modelId="{0EB26DD0-ACFD-3445-A679-41517AEB96D1}" type="pres">
      <dgm:prSet presAssocID="{0254A81E-F7A7-4D48-9BEE-CC96183C5203}" presName="vertFlow" presStyleCnt="0"/>
      <dgm:spPr/>
    </dgm:pt>
    <dgm:pt modelId="{B1FFD0BC-CB9D-D343-9892-979D93976EC7}" type="pres">
      <dgm:prSet presAssocID="{0254A81E-F7A7-4D48-9BEE-CC96183C5203}" presName="topSpace" presStyleCnt="0"/>
      <dgm:spPr/>
    </dgm:pt>
    <dgm:pt modelId="{EC75A0DB-25C8-A749-9CC0-831585CD83B0}" type="pres">
      <dgm:prSet presAssocID="{0254A81E-F7A7-4D48-9BEE-CC96183C5203}" presName="firstComp" presStyleCnt="0"/>
      <dgm:spPr/>
    </dgm:pt>
    <dgm:pt modelId="{936AAF73-CF20-014D-8D20-D2A8144F0B87}" type="pres">
      <dgm:prSet presAssocID="{0254A81E-F7A7-4D48-9BEE-CC96183C5203}" presName="firstChild" presStyleLbl="bgAccFollowNode1" presStyleIdx="2" presStyleCnt="6" custScaleX="102430" custScaleY="160980" custLinFactNeighborX="79906" custLinFactNeighborY="-18771"/>
      <dgm:spPr/>
    </dgm:pt>
    <dgm:pt modelId="{A46223B2-25D4-A848-A703-C5EBA543AB22}" type="pres">
      <dgm:prSet presAssocID="{0254A81E-F7A7-4D48-9BEE-CC96183C5203}" presName="firstChildTx" presStyleLbl="bgAccFollowNode1" presStyleIdx="2" presStyleCnt="6">
        <dgm:presLayoutVars>
          <dgm:bulletEnabled val="1"/>
        </dgm:presLayoutVars>
      </dgm:prSet>
      <dgm:spPr/>
    </dgm:pt>
    <dgm:pt modelId="{8F5606E0-C444-9347-BF68-F1D335905C48}" type="pres">
      <dgm:prSet presAssocID="{87716236-F823-C245-99DE-B4A7346916F9}" presName="comp" presStyleCnt="0"/>
      <dgm:spPr/>
    </dgm:pt>
    <dgm:pt modelId="{36CDD90C-DA9A-064C-AD5E-D01B1140B44A}" type="pres">
      <dgm:prSet presAssocID="{87716236-F823-C245-99DE-B4A7346916F9}" presName="child" presStyleLbl="bgAccFollowNode1" presStyleIdx="3" presStyleCnt="6" custScaleX="159514" custScaleY="164344" custLinFactNeighborX="-17575" custLinFactNeighborY="3688"/>
      <dgm:spPr/>
    </dgm:pt>
    <dgm:pt modelId="{9B57B701-C6B7-EC49-8A67-31793923773F}" type="pres">
      <dgm:prSet presAssocID="{87716236-F823-C245-99DE-B4A7346916F9}" presName="childTx" presStyleLbl="bgAccFollowNode1" presStyleIdx="3" presStyleCnt="6">
        <dgm:presLayoutVars>
          <dgm:bulletEnabled val="1"/>
        </dgm:presLayoutVars>
      </dgm:prSet>
      <dgm:spPr/>
    </dgm:pt>
    <dgm:pt modelId="{9AB5AC6F-5D3C-C54B-85B7-4B7854D96E60}" type="pres">
      <dgm:prSet presAssocID="{0254A81E-F7A7-4D48-9BEE-CC96183C5203}" presName="negSpace" presStyleCnt="0"/>
      <dgm:spPr/>
    </dgm:pt>
    <dgm:pt modelId="{B5DD9689-5436-9C46-8B07-D662D98A517F}" type="pres">
      <dgm:prSet presAssocID="{0254A81E-F7A7-4D48-9BEE-CC96183C5203}" presName="circle" presStyleLbl="node1" presStyleIdx="1" presStyleCnt="3" custScaleX="276195" custScaleY="252172" custLinFactNeighborX="-96983" custLinFactNeighborY="-33523"/>
      <dgm:spPr/>
    </dgm:pt>
    <dgm:pt modelId="{6F3481F6-ED51-BC42-982E-F191A603235D}" type="pres">
      <dgm:prSet presAssocID="{272F7F7E-3FA7-8546-8D33-03D67DE9EBB7}" presName="transSpace" presStyleCnt="0"/>
      <dgm:spPr/>
    </dgm:pt>
    <dgm:pt modelId="{25851AC8-B471-DC47-B5E4-BAA370F83202}" type="pres">
      <dgm:prSet presAssocID="{F467C0BC-68DF-8F40-B2A6-BDFE24529363}" presName="posSpace" presStyleCnt="0"/>
      <dgm:spPr/>
    </dgm:pt>
    <dgm:pt modelId="{260F3130-57CB-D14D-A388-6910B7283F0B}" type="pres">
      <dgm:prSet presAssocID="{F467C0BC-68DF-8F40-B2A6-BDFE24529363}" presName="vertFlow" presStyleCnt="0"/>
      <dgm:spPr/>
    </dgm:pt>
    <dgm:pt modelId="{926DF2DD-CCA5-1A46-A32D-B3FE3BEE8F76}" type="pres">
      <dgm:prSet presAssocID="{F467C0BC-68DF-8F40-B2A6-BDFE24529363}" presName="topSpace" presStyleCnt="0"/>
      <dgm:spPr/>
    </dgm:pt>
    <dgm:pt modelId="{262FECDD-1E07-EE40-9718-137A2524BC8D}" type="pres">
      <dgm:prSet presAssocID="{F467C0BC-68DF-8F40-B2A6-BDFE24529363}" presName="firstComp" presStyleCnt="0"/>
      <dgm:spPr/>
    </dgm:pt>
    <dgm:pt modelId="{907BC994-72F6-D543-80DB-7B384A5CB576}" type="pres">
      <dgm:prSet presAssocID="{F467C0BC-68DF-8F40-B2A6-BDFE24529363}" presName="firstChild" presStyleLbl="bgAccFollowNode1" presStyleIdx="4" presStyleCnt="6" custScaleX="129301" custScaleY="140816" custLinFactY="2237" custLinFactNeighborX="-73624" custLinFactNeighborY="100000"/>
      <dgm:spPr/>
    </dgm:pt>
    <dgm:pt modelId="{827D9CC5-275B-1E4A-88D2-1A5D044EE6A9}" type="pres">
      <dgm:prSet presAssocID="{F467C0BC-68DF-8F40-B2A6-BDFE24529363}" presName="firstChildTx" presStyleLbl="bgAccFollowNode1" presStyleIdx="4" presStyleCnt="6">
        <dgm:presLayoutVars>
          <dgm:bulletEnabled val="1"/>
        </dgm:presLayoutVars>
      </dgm:prSet>
      <dgm:spPr/>
    </dgm:pt>
    <dgm:pt modelId="{3EACE97E-156E-1148-86DD-F12F1E0EF0C6}" type="pres">
      <dgm:prSet presAssocID="{E583E11A-2A00-AF42-A9E3-400FDCDA7ADD}" presName="comp" presStyleCnt="0"/>
      <dgm:spPr/>
    </dgm:pt>
    <dgm:pt modelId="{33FEFFCC-036B-594F-9874-144810C4FE63}" type="pres">
      <dgm:prSet presAssocID="{E583E11A-2A00-AF42-A9E3-400FDCDA7ADD}" presName="child" presStyleLbl="bgAccFollowNode1" presStyleIdx="5" presStyleCnt="6" custScaleX="115449" custScaleY="79144" custLinFactX="-3734" custLinFactY="21313" custLinFactNeighborX="-100000" custLinFactNeighborY="100000"/>
      <dgm:spPr/>
    </dgm:pt>
    <dgm:pt modelId="{7C7CBB96-0B4D-D441-818A-6C18A1C0E356}" type="pres">
      <dgm:prSet presAssocID="{E583E11A-2A00-AF42-A9E3-400FDCDA7ADD}" presName="childTx" presStyleLbl="bgAccFollowNode1" presStyleIdx="5" presStyleCnt="6">
        <dgm:presLayoutVars>
          <dgm:bulletEnabled val="1"/>
        </dgm:presLayoutVars>
      </dgm:prSet>
      <dgm:spPr/>
    </dgm:pt>
    <dgm:pt modelId="{25B057B2-ED53-404B-9EEC-9CB2ECF6EB7A}" type="pres">
      <dgm:prSet presAssocID="{F467C0BC-68DF-8F40-B2A6-BDFE24529363}" presName="negSpace" presStyleCnt="0"/>
      <dgm:spPr/>
    </dgm:pt>
    <dgm:pt modelId="{4CFA3FFF-0881-F449-AAB4-04155875AA1A}" type="pres">
      <dgm:prSet presAssocID="{F467C0BC-68DF-8F40-B2A6-BDFE24529363}" presName="circle" presStyleLbl="node1" presStyleIdx="2" presStyleCnt="3" custScaleX="224044" custScaleY="202492" custLinFactNeighborX="-61448" custLinFactNeighborY="-54104"/>
      <dgm:spPr/>
    </dgm:pt>
  </dgm:ptLst>
  <dgm:cxnLst>
    <dgm:cxn modelId="{691C9600-8E15-2D44-9F4E-B7AB086C5E5E}" srcId="{45783CD3-6C9C-8449-8F4C-6772933278E8}" destId="{0254A81E-F7A7-4D48-9BEE-CC96183C5203}" srcOrd="1" destOrd="0" parTransId="{E0FE2BAD-5F3E-5A42-A695-AF2EEC9A64F6}" sibTransId="{272F7F7E-3FA7-8546-8D33-03D67DE9EBB7}"/>
    <dgm:cxn modelId="{119DAC04-C19E-3441-B222-23FDB4DDF85E}" type="presOf" srcId="{F467C0BC-68DF-8F40-B2A6-BDFE24529363}" destId="{4CFA3FFF-0881-F449-AAB4-04155875AA1A}" srcOrd="0" destOrd="0" presId="urn:microsoft.com/office/officeart/2005/8/layout/hList9"/>
    <dgm:cxn modelId="{E3D42705-CFF2-1442-B9F7-869EE46084B4}" type="presOf" srcId="{41B89DB0-1C33-4F40-BCE5-EFD309227296}" destId="{907BC994-72F6-D543-80DB-7B384A5CB576}" srcOrd="0" destOrd="0" presId="urn:microsoft.com/office/officeart/2005/8/layout/hList9"/>
    <dgm:cxn modelId="{C085E90E-E295-8A4C-9B0B-B73E2B85692F}" srcId="{F467C0BC-68DF-8F40-B2A6-BDFE24529363}" destId="{E583E11A-2A00-AF42-A9E3-400FDCDA7ADD}" srcOrd="1" destOrd="0" parTransId="{68D0BB1C-0D5B-0844-9955-EF4FACABF517}" sibTransId="{C6E95A43-02E3-7548-B170-B9FFC509E4D8}"/>
    <dgm:cxn modelId="{F29DC719-22C3-2147-82DE-D0B46395DD10}" type="presOf" srcId="{E583E11A-2A00-AF42-A9E3-400FDCDA7ADD}" destId="{33FEFFCC-036B-594F-9874-144810C4FE63}" srcOrd="0" destOrd="0" presId="urn:microsoft.com/office/officeart/2005/8/layout/hList9"/>
    <dgm:cxn modelId="{B5FD5B24-0C36-DC4B-98D4-9C5CE6B149E1}" type="presOf" srcId="{87716236-F823-C245-99DE-B4A7346916F9}" destId="{36CDD90C-DA9A-064C-AD5E-D01B1140B44A}" srcOrd="0" destOrd="0" presId="urn:microsoft.com/office/officeart/2005/8/layout/hList9"/>
    <dgm:cxn modelId="{C2F09144-ED6E-7D40-9D8F-60F8B67E60AE}" type="presOf" srcId="{D4A2BEBD-5F0B-A74A-8CF2-77C3484E465C}" destId="{72B42AFA-6F7D-EA4B-B948-492EC111BCBA}" srcOrd="0" destOrd="0" presId="urn:microsoft.com/office/officeart/2005/8/layout/hList9"/>
    <dgm:cxn modelId="{AE98C444-7952-0E48-8A6D-06A7B1B7B613}" srcId="{0254A81E-F7A7-4D48-9BEE-CC96183C5203}" destId="{87716236-F823-C245-99DE-B4A7346916F9}" srcOrd="1" destOrd="0" parTransId="{8DEEFD55-1C1C-F644-9226-E4EA6C8F0B48}" sibTransId="{CA46BB28-0A98-A44A-B41E-C670C5CF8EBE}"/>
    <dgm:cxn modelId="{1537634A-765F-734E-8BA9-F067DD3660C3}" srcId="{45783CD3-6C9C-8449-8F4C-6772933278E8}" destId="{CE0D59E3-045C-2045-82A7-8EC642A18AC1}" srcOrd="0" destOrd="0" parTransId="{772DEB1C-F2AE-B846-A7C7-104E8656AC5B}" sibTransId="{3BFD342A-8C9A-A64D-A07C-C4AC64D5DD34}"/>
    <dgm:cxn modelId="{EFB7604D-3630-B141-A7F7-C1978CE3423D}" srcId="{CE0D59E3-045C-2045-82A7-8EC642A18AC1}" destId="{D4A2BEBD-5F0B-A74A-8CF2-77C3484E465C}" srcOrd="1" destOrd="0" parTransId="{FA6D5AD0-FCD1-8A40-80C9-B20495425613}" sibTransId="{9B954EC6-DDFB-204C-805A-63F93380AB21}"/>
    <dgm:cxn modelId="{8571944E-F38A-584D-8463-C181F0591CF8}" type="presOf" srcId="{B78C2703-376E-E04C-BD56-F5CED0206B53}" destId="{DD460BEB-D9A7-7D47-803F-2C8C63B4A3D9}" srcOrd="0" destOrd="0" presId="urn:microsoft.com/office/officeart/2005/8/layout/hList9"/>
    <dgm:cxn modelId="{D3985C5C-230A-7945-A686-6874C88F62FB}" type="presOf" srcId="{45783CD3-6C9C-8449-8F4C-6772933278E8}" destId="{E6E32376-9EF7-154F-889C-44E4B23BCA85}" srcOrd="0" destOrd="0" presId="urn:microsoft.com/office/officeart/2005/8/layout/hList9"/>
    <dgm:cxn modelId="{DE75A660-DCED-C647-B931-224F254AAF39}" srcId="{0254A81E-F7A7-4D48-9BEE-CC96183C5203}" destId="{D1155F22-6989-8647-9653-89AA7D788C4D}" srcOrd="0" destOrd="0" parTransId="{017455F8-1844-474D-B6B9-5D9432633B15}" sibTransId="{E01645AB-BCE8-CA40-A219-2B3D399D1396}"/>
    <dgm:cxn modelId="{73DA396B-C7FF-7145-9562-E253D63C8534}" type="presOf" srcId="{D1155F22-6989-8647-9653-89AA7D788C4D}" destId="{A46223B2-25D4-A848-A703-C5EBA543AB22}" srcOrd="1" destOrd="0" presId="urn:microsoft.com/office/officeart/2005/8/layout/hList9"/>
    <dgm:cxn modelId="{DA18CC6D-E54C-894F-84C9-C78B354810C4}" srcId="{45783CD3-6C9C-8449-8F4C-6772933278E8}" destId="{F467C0BC-68DF-8F40-B2A6-BDFE24529363}" srcOrd="2" destOrd="0" parTransId="{7180F442-19B7-5745-AC40-B34C44C9C630}" sibTransId="{C690785A-4FD8-F645-9CA0-EA664A600FE4}"/>
    <dgm:cxn modelId="{CBE4BD89-81EE-A644-A428-79676BF8EC9A}" srcId="{F467C0BC-68DF-8F40-B2A6-BDFE24529363}" destId="{41B89DB0-1C33-4F40-BCE5-EFD309227296}" srcOrd="0" destOrd="0" parTransId="{2E2B1DA8-3377-D144-9BED-E6562D40298B}" sibTransId="{3B636133-C6A9-F241-8C26-01A93507E979}"/>
    <dgm:cxn modelId="{9510F78C-A63C-B647-AFBA-25B1922F8CA6}" type="presOf" srcId="{87716236-F823-C245-99DE-B4A7346916F9}" destId="{9B57B701-C6B7-EC49-8A67-31793923773F}" srcOrd="1" destOrd="0" presId="urn:microsoft.com/office/officeart/2005/8/layout/hList9"/>
    <dgm:cxn modelId="{404B63A6-F503-514C-95D1-5F0DCA62DC63}" type="presOf" srcId="{CE0D59E3-045C-2045-82A7-8EC642A18AC1}" destId="{19801973-2428-6342-B1E0-BBA88C14A24B}" srcOrd="0" destOrd="0" presId="urn:microsoft.com/office/officeart/2005/8/layout/hList9"/>
    <dgm:cxn modelId="{94D93FB2-4A63-764D-953B-65BD091D10FC}" srcId="{CE0D59E3-045C-2045-82A7-8EC642A18AC1}" destId="{B78C2703-376E-E04C-BD56-F5CED0206B53}" srcOrd="0" destOrd="0" parTransId="{BED60236-11A3-D84A-8F09-919A34AB03A2}" sibTransId="{D788BDBC-3DD3-AD46-8A67-25EFA4D11B0C}"/>
    <dgm:cxn modelId="{850575B2-B0EF-B146-85D0-CB5CA244062D}" type="presOf" srcId="{D4A2BEBD-5F0B-A74A-8CF2-77C3484E465C}" destId="{40AF390A-071E-7B49-B3A4-E1EFD381C15D}" srcOrd="1" destOrd="0" presId="urn:microsoft.com/office/officeart/2005/8/layout/hList9"/>
    <dgm:cxn modelId="{13DAE3BA-C043-EA44-B96D-DFC5C6EC2F0A}" type="presOf" srcId="{E583E11A-2A00-AF42-A9E3-400FDCDA7ADD}" destId="{7C7CBB96-0B4D-D441-818A-6C18A1C0E356}" srcOrd="1" destOrd="0" presId="urn:microsoft.com/office/officeart/2005/8/layout/hList9"/>
    <dgm:cxn modelId="{49398AD9-B7C6-FC44-9A91-C55807651255}" type="presOf" srcId="{41B89DB0-1C33-4F40-BCE5-EFD309227296}" destId="{827D9CC5-275B-1E4A-88D2-1A5D044EE6A9}" srcOrd="1" destOrd="0" presId="urn:microsoft.com/office/officeart/2005/8/layout/hList9"/>
    <dgm:cxn modelId="{81D7DEEE-73BC-F945-941E-4F74B40CC748}" type="presOf" srcId="{D1155F22-6989-8647-9653-89AA7D788C4D}" destId="{936AAF73-CF20-014D-8D20-D2A8144F0B87}" srcOrd="0" destOrd="0" presId="urn:microsoft.com/office/officeart/2005/8/layout/hList9"/>
    <dgm:cxn modelId="{109892EF-7D63-B142-9317-2CBFA7F64C4E}" type="presOf" srcId="{B78C2703-376E-E04C-BD56-F5CED0206B53}" destId="{1EF38287-59C2-4A47-92E8-D92C2D6E500E}" srcOrd="1" destOrd="0" presId="urn:microsoft.com/office/officeart/2005/8/layout/hList9"/>
    <dgm:cxn modelId="{9CFDE7F3-96D3-EE44-BAD6-8238478D8439}" type="presOf" srcId="{0254A81E-F7A7-4D48-9BEE-CC96183C5203}" destId="{B5DD9689-5436-9C46-8B07-D662D98A517F}" srcOrd="0" destOrd="0" presId="urn:microsoft.com/office/officeart/2005/8/layout/hList9"/>
    <dgm:cxn modelId="{47D6FAC1-42B0-F74F-B40E-E8C0B81CE763}" type="presParOf" srcId="{E6E32376-9EF7-154F-889C-44E4B23BCA85}" destId="{A7DC7197-C630-074A-9C8D-6596B9C164BE}" srcOrd="0" destOrd="0" presId="urn:microsoft.com/office/officeart/2005/8/layout/hList9"/>
    <dgm:cxn modelId="{2CB3A875-3816-1644-BC00-5581E726EFFA}" type="presParOf" srcId="{E6E32376-9EF7-154F-889C-44E4B23BCA85}" destId="{C57804C5-E1DD-2341-80C6-A4E12F941EAE}" srcOrd="1" destOrd="0" presId="urn:microsoft.com/office/officeart/2005/8/layout/hList9"/>
    <dgm:cxn modelId="{498CE7A1-3FD1-D44B-8D25-07F361029A3E}" type="presParOf" srcId="{C57804C5-E1DD-2341-80C6-A4E12F941EAE}" destId="{4BD96BA9-AB9F-5743-941E-C1DB78B820EE}" srcOrd="0" destOrd="0" presId="urn:microsoft.com/office/officeart/2005/8/layout/hList9"/>
    <dgm:cxn modelId="{7E3C4BC4-D87C-1549-A5A7-2AD6767B88D7}" type="presParOf" srcId="{C57804C5-E1DD-2341-80C6-A4E12F941EAE}" destId="{521AF4EB-0727-F34B-B439-4AEED3659B04}" srcOrd="1" destOrd="0" presId="urn:microsoft.com/office/officeart/2005/8/layout/hList9"/>
    <dgm:cxn modelId="{BA2BFE43-13A8-4C4A-8190-C071843C439C}" type="presParOf" srcId="{521AF4EB-0727-F34B-B439-4AEED3659B04}" destId="{DD460BEB-D9A7-7D47-803F-2C8C63B4A3D9}" srcOrd="0" destOrd="0" presId="urn:microsoft.com/office/officeart/2005/8/layout/hList9"/>
    <dgm:cxn modelId="{665E9B84-3EE0-C546-AC25-20604A3A89DF}" type="presParOf" srcId="{521AF4EB-0727-F34B-B439-4AEED3659B04}" destId="{1EF38287-59C2-4A47-92E8-D92C2D6E500E}" srcOrd="1" destOrd="0" presId="urn:microsoft.com/office/officeart/2005/8/layout/hList9"/>
    <dgm:cxn modelId="{B42FB895-CA4C-B34F-A049-4A839F76E7B0}" type="presParOf" srcId="{C57804C5-E1DD-2341-80C6-A4E12F941EAE}" destId="{B839912A-6D04-B04D-89FC-46B7A9114295}" srcOrd="2" destOrd="0" presId="urn:microsoft.com/office/officeart/2005/8/layout/hList9"/>
    <dgm:cxn modelId="{E774C9ED-4619-6848-9F4B-C86D3B89CD57}" type="presParOf" srcId="{B839912A-6D04-B04D-89FC-46B7A9114295}" destId="{72B42AFA-6F7D-EA4B-B948-492EC111BCBA}" srcOrd="0" destOrd="0" presId="urn:microsoft.com/office/officeart/2005/8/layout/hList9"/>
    <dgm:cxn modelId="{B7656EF5-B143-A64D-8917-7D0A7D08E7F3}" type="presParOf" srcId="{B839912A-6D04-B04D-89FC-46B7A9114295}" destId="{40AF390A-071E-7B49-B3A4-E1EFD381C15D}" srcOrd="1" destOrd="0" presId="urn:microsoft.com/office/officeart/2005/8/layout/hList9"/>
    <dgm:cxn modelId="{DB16497B-8B09-9147-888A-5A3C5D06D041}" type="presParOf" srcId="{E6E32376-9EF7-154F-889C-44E4B23BCA85}" destId="{7BD27B6D-DCD6-6045-8484-52436DF3BA70}" srcOrd="2" destOrd="0" presId="urn:microsoft.com/office/officeart/2005/8/layout/hList9"/>
    <dgm:cxn modelId="{2059C80A-37A3-F74F-B39D-1C0F6A35C5CB}" type="presParOf" srcId="{E6E32376-9EF7-154F-889C-44E4B23BCA85}" destId="{19801973-2428-6342-B1E0-BBA88C14A24B}" srcOrd="3" destOrd="0" presId="urn:microsoft.com/office/officeart/2005/8/layout/hList9"/>
    <dgm:cxn modelId="{0581A053-AB31-7C4F-985A-68230232477F}" type="presParOf" srcId="{E6E32376-9EF7-154F-889C-44E4B23BCA85}" destId="{4B37A3AF-250A-E047-A949-65054127E4A2}" srcOrd="4" destOrd="0" presId="urn:microsoft.com/office/officeart/2005/8/layout/hList9"/>
    <dgm:cxn modelId="{97B85E7D-B3D1-0548-8460-375C70ECF722}" type="presParOf" srcId="{E6E32376-9EF7-154F-889C-44E4B23BCA85}" destId="{562B3223-FF80-624E-9D8D-5F8FBC4031F0}" srcOrd="5" destOrd="0" presId="urn:microsoft.com/office/officeart/2005/8/layout/hList9"/>
    <dgm:cxn modelId="{19155C5C-306F-4F46-84A8-0DF30715265C}" type="presParOf" srcId="{E6E32376-9EF7-154F-889C-44E4B23BCA85}" destId="{0EB26DD0-ACFD-3445-A679-41517AEB96D1}" srcOrd="6" destOrd="0" presId="urn:microsoft.com/office/officeart/2005/8/layout/hList9"/>
    <dgm:cxn modelId="{06BEFA41-46DF-074E-B8A0-377A7525954C}" type="presParOf" srcId="{0EB26DD0-ACFD-3445-A679-41517AEB96D1}" destId="{B1FFD0BC-CB9D-D343-9892-979D93976EC7}" srcOrd="0" destOrd="0" presId="urn:microsoft.com/office/officeart/2005/8/layout/hList9"/>
    <dgm:cxn modelId="{6FFC3BAB-3489-1042-85D0-6D368C8FA972}" type="presParOf" srcId="{0EB26DD0-ACFD-3445-A679-41517AEB96D1}" destId="{EC75A0DB-25C8-A749-9CC0-831585CD83B0}" srcOrd="1" destOrd="0" presId="urn:microsoft.com/office/officeart/2005/8/layout/hList9"/>
    <dgm:cxn modelId="{FE1DC32A-523F-4C42-A1A1-19B4BF2F0235}" type="presParOf" srcId="{EC75A0DB-25C8-A749-9CC0-831585CD83B0}" destId="{936AAF73-CF20-014D-8D20-D2A8144F0B87}" srcOrd="0" destOrd="0" presId="urn:microsoft.com/office/officeart/2005/8/layout/hList9"/>
    <dgm:cxn modelId="{33DFC8D3-B86F-1E45-98C9-FF0A77FD4865}" type="presParOf" srcId="{EC75A0DB-25C8-A749-9CC0-831585CD83B0}" destId="{A46223B2-25D4-A848-A703-C5EBA543AB22}" srcOrd="1" destOrd="0" presId="urn:microsoft.com/office/officeart/2005/8/layout/hList9"/>
    <dgm:cxn modelId="{10477609-BE9F-A341-B405-47EB306B2408}" type="presParOf" srcId="{0EB26DD0-ACFD-3445-A679-41517AEB96D1}" destId="{8F5606E0-C444-9347-BF68-F1D335905C48}" srcOrd="2" destOrd="0" presId="urn:microsoft.com/office/officeart/2005/8/layout/hList9"/>
    <dgm:cxn modelId="{718CBA62-AA4A-2143-9AE3-B74C4ED39907}" type="presParOf" srcId="{8F5606E0-C444-9347-BF68-F1D335905C48}" destId="{36CDD90C-DA9A-064C-AD5E-D01B1140B44A}" srcOrd="0" destOrd="0" presId="urn:microsoft.com/office/officeart/2005/8/layout/hList9"/>
    <dgm:cxn modelId="{68F85B06-4679-604B-A4DE-460B3395F52A}" type="presParOf" srcId="{8F5606E0-C444-9347-BF68-F1D335905C48}" destId="{9B57B701-C6B7-EC49-8A67-31793923773F}" srcOrd="1" destOrd="0" presId="urn:microsoft.com/office/officeart/2005/8/layout/hList9"/>
    <dgm:cxn modelId="{7E130E42-C2DD-E34A-9617-0037D74F1F4F}" type="presParOf" srcId="{E6E32376-9EF7-154F-889C-44E4B23BCA85}" destId="{9AB5AC6F-5D3C-C54B-85B7-4B7854D96E60}" srcOrd="7" destOrd="0" presId="urn:microsoft.com/office/officeart/2005/8/layout/hList9"/>
    <dgm:cxn modelId="{C31B5F17-8345-2B4A-ACF4-230C13F916AF}" type="presParOf" srcId="{E6E32376-9EF7-154F-889C-44E4B23BCA85}" destId="{B5DD9689-5436-9C46-8B07-D662D98A517F}" srcOrd="8" destOrd="0" presId="urn:microsoft.com/office/officeart/2005/8/layout/hList9"/>
    <dgm:cxn modelId="{D3286C0C-C662-6247-AB9E-77F4E0AAD54B}" type="presParOf" srcId="{E6E32376-9EF7-154F-889C-44E4B23BCA85}" destId="{6F3481F6-ED51-BC42-982E-F191A603235D}" srcOrd="9" destOrd="0" presId="urn:microsoft.com/office/officeart/2005/8/layout/hList9"/>
    <dgm:cxn modelId="{42DFF723-5CA9-7E49-A833-0C921D8919BE}" type="presParOf" srcId="{E6E32376-9EF7-154F-889C-44E4B23BCA85}" destId="{25851AC8-B471-DC47-B5E4-BAA370F83202}" srcOrd="10" destOrd="0" presId="urn:microsoft.com/office/officeart/2005/8/layout/hList9"/>
    <dgm:cxn modelId="{1E65E833-68D6-0A40-93D4-B973CCC76F50}" type="presParOf" srcId="{E6E32376-9EF7-154F-889C-44E4B23BCA85}" destId="{260F3130-57CB-D14D-A388-6910B7283F0B}" srcOrd="11" destOrd="0" presId="urn:microsoft.com/office/officeart/2005/8/layout/hList9"/>
    <dgm:cxn modelId="{763F94EC-29D8-A749-A2F5-0DC05AB77A8C}" type="presParOf" srcId="{260F3130-57CB-D14D-A388-6910B7283F0B}" destId="{926DF2DD-CCA5-1A46-A32D-B3FE3BEE8F76}" srcOrd="0" destOrd="0" presId="urn:microsoft.com/office/officeart/2005/8/layout/hList9"/>
    <dgm:cxn modelId="{0375ED1B-5FF9-4647-8F4A-B0B3D194CD18}" type="presParOf" srcId="{260F3130-57CB-D14D-A388-6910B7283F0B}" destId="{262FECDD-1E07-EE40-9718-137A2524BC8D}" srcOrd="1" destOrd="0" presId="urn:microsoft.com/office/officeart/2005/8/layout/hList9"/>
    <dgm:cxn modelId="{75210B64-4E6D-924F-9498-E870966AF94B}" type="presParOf" srcId="{262FECDD-1E07-EE40-9718-137A2524BC8D}" destId="{907BC994-72F6-D543-80DB-7B384A5CB576}" srcOrd="0" destOrd="0" presId="urn:microsoft.com/office/officeart/2005/8/layout/hList9"/>
    <dgm:cxn modelId="{06DD52ED-13DB-5B4C-BE47-9DC6219F20A4}" type="presParOf" srcId="{262FECDD-1E07-EE40-9718-137A2524BC8D}" destId="{827D9CC5-275B-1E4A-88D2-1A5D044EE6A9}" srcOrd="1" destOrd="0" presId="urn:microsoft.com/office/officeart/2005/8/layout/hList9"/>
    <dgm:cxn modelId="{495DD91F-333D-F24A-8E95-F0E8D9BD9CB1}" type="presParOf" srcId="{260F3130-57CB-D14D-A388-6910B7283F0B}" destId="{3EACE97E-156E-1148-86DD-F12F1E0EF0C6}" srcOrd="2" destOrd="0" presId="urn:microsoft.com/office/officeart/2005/8/layout/hList9"/>
    <dgm:cxn modelId="{B84F11C1-812E-F940-A79A-A8301EA3B64F}" type="presParOf" srcId="{3EACE97E-156E-1148-86DD-F12F1E0EF0C6}" destId="{33FEFFCC-036B-594F-9874-144810C4FE63}" srcOrd="0" destOrd="0" presId="urn:microsoft.com/office/officeart/2005/8/layout/hList9"/>
    <dgm:cxn modelId="{FF6BBD8D-926A-AD4B-AAE2-76394032999C}" type="presParOf" srcId="{3EACE97E-156E-1148-86DD-F12F1E0EF0C6}" destId="{7C7CBB96-0B4D-D441-818A-6C18A1C0E356}" srcOrd="1" destOrd="0" presId="urn:microsoft.com/office/officeart/2005/8/layout/hList9"/>
    <dgm:cxn modelId="{8DD530DB-8151-7949-81D3-C69EB01018A9}" type="presParOf" srcId="{E6E32376-9EF7-154F-889C-44E4B23BCA85}" destId="{25B057B2-ED53-404B-9EEC-9CB2ECF6EB7A}" srcOrd="12" destOrd="0" presId="urn:microsoft.com/office/officeart/2005/8/layout/hList9"/>
    <dgm:cxn modelId="{AD5D99F3-7455-564F-9A80-91A44CAAD4B1}" type="presParOf" srcId="{E6E32376-9EF7-154F-889C-44E4B23BCA85}" destId="{4CFA3FFF-0881-F449-AAB4-04155875AA1A}"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6D571-51D2-7143-A7AA-C79678C45B87}">
      <dsp:nvSpPr>
        <dsp:cNvPr id="0" name=""/>
        <dsp:cNvSpPr/>
      </dsp:nvSpPr>
      <dsp:spPr>
        <a:xfrm>
          <a:off x="2733" y="0"/>
          <a:ext cx="2629816" cy="3547492"/>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0" kern="1200" dirty="0"/>
            <a:t>EMA HARIDUSTASE</a:t>
          </a:r>
        </a:p>
        <a:p>
          <a:pPr marL="0" lvl="0" indent="0" algn="ctr" defTabSz="711200">
            <a:lnSpc>
              <a:spcPct val="90000"/>
            </a:lnSpc>
            <a:spcBef>
              <a:spcPct val="0"/>
            </a:spcBef>
            <a:spcAft>
              <a:spcPct val="35000"/>
            </a:spcAft>
            <a:buNone/>
          </a:pPr>
          <a:r>
            <a:rPr lang="en-EE" sz="1600" b="0" kern="1200" dirty="0"/>
            <a:t>76% kõrgharidusega</a:t>
          </a:r>
        </a:p>
      </dsp:txBody>
      <dsp:txXfrm>
        <a:off x="2733" y="0"/>
        <a:ext cx="2629816" cy="1064247"/>
      </dsp:txXfrm>
    </dsp:sp>
    <dsp:sp modelId="{A7427CAC-0D3C-F547-AD61-0E1437B8D9EB}">
      <dsp:nvSpPr>
        <dsp:cNvPr id="0" name=""/>
        <dsp:cNvSpPr/>
      </dsp:nvSpPr>
      <dsp:spPr>
        <a:xfrm>
          <a:off x="265715" y="1488250"/>
          <a:ext cx="2103853" cy="145786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b="0" i="0" kern="1200" dirty="0" err="1"/>
            <a:t>ei</a:t>
          </a:r>
          <a:r>
            <a:rPr lang="en-GB" sz="1600" b="0" i="0" kern="1200" dirty="0"/>
            <a:t> ole </a:t>
          </a:r>
          <a:r>
            <a:rPr lang="en-GB" sz="1600" b="0" i="0" kern="1200" dirty="0" err="1"/>
            <a:t>statistliselt</a:t>
          </a:r>
          <a:r>
            <a:rPr lang="en-GB" sz="1600" b="0" i="0" kern="1200" dirty="0"/>
            <a:t> </a:t>
          </a:r>
          <a:r>
            <a:rPr lang="en-GB" sz="1600" b="0" i="0" kern="1200" dirty="0" err="1"/>
            <a:t>olulist</a:t>
          </a:r>
          <a:r>
            <a:rPr lang="en-GB" sz="1600" b="0" i="0" kern="1200" dirty="0"/>
            <a:t> </a:t>
          </a:r>
          <a:r>
            <a:rPr lang="en-GB" sz="1600" b="0" i="0" kern="1200" dirty="0" err="1"/>
            <a:t>erinevust</a:t>
          </a:r>
          <a:endParaRPr lang="en-GB" sz="1600" kern="1200" dirty="0"/>
        </a:p>
      </dsp:txBody>
      <dsp:txXfrm>
        <a:off x="308414" y="1530949"/>
        <a:ext cx="2018455" cy="1372465"/>
      </dsp:txXfrm>
    </dsp:sp>
    <dsp:sp modelId="{53E5276C-FE1D-4148-B4AB-70DB61131085}">
      <dsp:nvSpPr>
        <dsp:cNvPr id="0" name=""/>
        <dsp:cNvSpPr/>
      </dsp:nvSpPr>
      <dsp:spPr>
        <a:xfrm>
          <a:off x="2829786" y="0"/>
          <a:ext cx="2629816" cy="3547492"/>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b="1" i="0" kern="1200" dirty="0"/>
        </a:p>
        <a:p>
          <a:pPr marL="0" lvl="0" indent="0" algn="ctr" defTabSz="711200">
            <a:lnSpc>
              <a:spcPct val="90000"/>
            </a:lnSpc>
            <a:spcBef>
              <a:spcPct val="0"/>
            </a:spcBef>
            <a:spcAft>
              <a:spcPct val="35000"/>
            </a:spcAft>
            <a:buNone/>
          </a:pPr>
          <a:r>
            <a:rPr lang="en-GB" sz="1600" b="1" i="0" kern="1200" dirty="0"/>
            <a:t>KODUS KASUTATAVAD KEELED</a:t>
          </a:r>
        </a:p>
        <a:p>
          <a:pPr marL="0" lvl="0" indent="0" algn="ctr" defTabSz="711200">
            <a:lnSpc>
              <a:spcPct val="90000"/>
            </a:lnSpc>
            <a:spcBef>
              <a:spcPct val="0"/>
            </a:spcBef>
            <a:spcAft>
              <a:spcPct val="35000"/>
            </a:spcAft>
            <a:buNone/>
          </a:pPr>
          <a:r>
            <a:rPr lang="en-EE" sz="1400" kern="1200" dirty="0"/>
            <a:t>16 ainult ukraina keel </a:t>
          </a:r>
        </a:p>
        <a:p>
          <a:pPr marL="0" lvl="0" indent="0" algn="ctr" defTabSz="711200">
            <a:lnSpc>
              <a:spcPct val="90000"/>
            </a:lnSpc>
            <a:spcBef>
              <a:spcPct val="0"/>
            </a:spcBef>
            <a:spcAft>
              <a:spcPct val="35000"/>
            </a:spcAft>
            <a:buNone/>
          </a:pPr>
          <a:r>
            <a:rPr lang="en-EE" sz="1400" kern="1200" dirty="0"/>
            <a:t>9 ainult vene keel</a:t>
          </a:r>
        </a:p>
        <a:p>
          <a:pPr marL="0" lvl="0" indent="0" algn="ctr" defTabSz="711200">
            <a:lnSpc>
              <a:spcPct val="90000"/>
            </a:lnSpc>
            <a:spcBef>
              <a:spcPct val="0"/>
            </a:spcBef>
            <a:spcAft>
              <a:spcPct val="35000"/>
            </a:spcAft>
            <a:buNone/>
          </a:pPr>
          <a:r>
            <a:rPr lang="en-EE" sz="1400" kern="1200" dirty="0"/>
            <a:t>9 nii vene kui ka ukraina keel</a:t>
          </a:r>
          <a:endParaRPr lang="en-EE" sz="1400" b="1" kern="1200" dirty="0"/>
        </a:p>
      </dsp:txBody>
      <dsp:txXfrm>
        <a:off x="2829786" y="0"/>
        <a:ext cx="2629816" cy="1064247"/>
      </dsp:txXfrm>
    </dsp:sp>
    <dsp:sp modelId="{D63EA3BE-AF34-2246-913C-56B4E4E13406}">
      <dsp:nvSpPr>
        <dsp:cNvPr id="0" name=""/>
        <dsp:cNvSpPr/>
      </dsp:nvSpPr>
      <dsp:spPr>
        <a:xfrm>
          <a:off x="3092768" y="1473308"/>
          <a:ext cx="2103853" cy="148774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b="0" i="0" kern="1200" dirty="0" err="1"/>
            <a:t>ei</a:t>
          </a:r>
          <a:r>
            <a:rPr lang="en-GB" sz="1600" b="0" i="0" kern="1200" dirty="0"/>
            <a:t> ole </a:t>
          </a:r>
          <a:r>
            <a:rPr lang="en-GB" sz="1600" b="0" i="0" kern="1200" dirty="0" err="1"/>
            <a:t>statistliselt</a:t>
          </a:r>
          <a:r>
            <a:rPr lang="en-GB" sz="1600" b="0" i="0" kern="1200" dirty="0"/>
            <a:t> </a:t>
          </a:r>
          <a:r>
            <a:rPr lang="en-GB" sz="1600" b="0" i="0" kern="1200" dirty="0" err="1"/>
            <a:t>olulist</a:t>
          </a:r>
          <a:r>
            <a:rPr lang="en-GB" sz="1600" b="0" i="0" kern="1200" dirty="0"/>
            <a:t> </a:t>
          </a:r>
          <a:r>
            <a:rPr lang="en-GB" sz="1600" b="0" i="0" kern="1200" dirty="0" err="1"/>
            <a:t>erinevust</a:t>
          </a:r>
          <a:endParaRPr lang="en-GB" sz="1600" kern="1200" dirty="0"/>
        </a:p>
      </dsp:txBody>
      <dsp:txXfrm>
        <a:off x="3136343" y="1516883"/>
        <a:ext cx="2016703" cy="1400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A3793-9DAD-004F-96AD-556BC07288A5}">
      <dsp:nvSpPr>
        <dsp:cNvPr id="0" name=""/>
        <dsp:cNvSpPr/>
      </dsp:nvSpPr>
      <dsp:spPr>
        <a:xfrm>
          <a:off x="27700" y="0"/>
          <a:ext cx="8811508" cy="404406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728A28-CB6E-994C-9B76-172D8B4DAEF9}">
      <dsp:nvSpPr>
        <dsp:cNvPr id="0" name=""/>
        <dsp:cNvSpPr/>
      </dsp:nvSpPr>
      <dsp:spPr>
        <a:xfrm>
          <a:off x="96258" y="1213220"/>
          <a:ext cx="1955237" cy="1617627"/>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err="1">
              <a:solidFill>
                <a:schemeClr val="tx1"/>
              </a:solidFill>
            </a:rPr>
            <a:t>Verbilekseemide</a:t>
          </a:r>
          <a:r>
            <a:rPr lang="en-GB" sz="1600" b="1" kern="1200" dirty="0">
              <a:solidFill>
                <a:schemeClr val="tx1"/>
              </a:solidFill>
            </a:rPr>
            <a:t> </a:t>
          </a:r>
          <a:r>
            <a:rPr lang="en-GB" sz="1600" b="1" kern="1200" dirty="0" err="1">
              <a:solidFill>
                <a:schemeClr val="tx1"/>
              </a:solidFill>
            </a:rPr>
            <a:t>osakaal</a:t>
          </a:r>
          <a:endParaRPr lang="en-GB" sz="1600" b="1" kern="1200" dirty="0">
            <a:solidFill>
              <a:schemeClr val="tx1"/>
            </a:solidFill>
          </a:endParaRPr>
        </a:p>
      </dsp:txBody>
      <dsp:txXfrm>
        <a:off x="175224" y="1292186"/>
        <a:ext cx="1797305" cy="1459695"/>
      </dsp:txXfrm>
    </dsp:sp>
    <dsp:sp modelId="{ACDC746E-3E41-1A4C-8E38-1989BBAE43E6}">
      <dsp:nvSpPr>
        <dsp:cNvPr id="0" name=""/>
        <dsp:cNvSpPr/>
      </dsp:nvSpPr>
      <dsp:spPr>
        <a:xfrm>
          <a:off x="2128706" y="1213220"/>
          <a:ext cx="1887647" cy="1617627"/>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solidFill>
            </a:rPr>
            <a:t>VL </a:t>
          </a:r>
          <a:r>
            <a:rPr lang="en-GB" sz="1400" b="1" kern="1200" dirty="0" err="1">
              <a:solidFill>
                <a:schemeClr val="tx1"/>
              </a:solidFill>
            </a:rPr>
            <a:t>konstruktsioonide</a:t>
          </a:r>
          <a:r>
            <a:rPr lang="en-GB" sz="1400" b="1" kern="1200" dirty="0">
              <a:solidFill>
                <a:schemeClr val="tx1"/>
              </a:solidFill>
            </a:rPr>
            <a:t> hulk</a:t>
          </a:r>
        </a:p>
      </dsp:txBody>
      <dsp:txXfrm>
        <a:off x="2207672" y="1292186"/>
        <a:ext cx="1729715" cy="1459695"/>
      </dsp:txXfrm>
    </dsp:sp>
    <dsp:sp modelId="{441F392E-0EF1-1043-AB5B-4AECADB18B09}">
      <dsp:nvSpPr>
        <dsp:cNvPr id="0" name=""/>
        <dsp:cNvSpPr/>
      </dsp:nvSpPr>
      <dsp:spPr>
        <a:xfrm>
          <a:off x="4093565" y="1213220"/>
          <a:ext cx="1356237" cy="1617627"/>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err="1">
              <a:solidFill>
                <a:schemeClr val="tx1"/>
              </a:solidFill>
            </a:rPr>
            <a:t>Liitsõnade</a:t>
          </a:r>
          <a:r>
            <a:rPr lang="en-GB" sz="1400" b="1" kern="1200" dirty="0"/>
            <a:t> </a:t>
          </a:r>
          <a:r>
            <a:rPr lang="en-GB" sz="1400" b="1" kern="1200" dirty="0" err="1">
              <a:solidFill>
                <a:schemeClr val="tx1"/>
              </a:solidFill>
            </a:rPr>
            <a:t>osakaal</a:t>
          </a:r>
          <a:endParaRPr lang="en-GB" sz="1400" b="1" kern="1200" dirty="0">
            <a:solidFill>
              <a:schemeClr val="tx1"/>
            </a:solidFill>
          </a:endParaRPr>
        </a:p>
      </dsp:txBody>
      <dsp:txXfrm>
        <a:off x="4159771" y="1279426"/>
        <a:ext cx="1223825" cy="1485215"/>
      </dsp:txXfrm>
    </dsp:sp>
    <dsp:sp modelId="{B4793A87-8AE2-0E40-8058-FE7BE9B11C38}">
      <dsp:nvSpPr>
        <dsp:cNvPr id="0" name=""/>
        <dsp:cNvSpPr/>
      </dsp:nvSpPr>
      <dsp:spPr>
        <a:xfrm>
          <a:off x="5527013" y="1213220"/>
          <a:ext cx="1622212" cy="1617627"/>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err="1">
              <a:solidFill>
                <a:schemeClr val="tx1"/>
              </a:solidFill>
            </a:rPr>
            <a:t>Mitmuse</a:t>
          </a:r>
          <a:r>
            <a:rPr lang="en-GB" sz="1400" b="1" kern="1200" dirty="0">
              <a:solidFill>
                <a:schemeClr val="tx1"/>
              </a:solidFill>
            </a:rPr>
            <a:t> </a:t>
          </a:r>
          <a:r>
            <a:rPr lang="en-GB" sz="1400" b="1" kern="1200" dirty="0" err="1">
              <a:solidFill>
                <a:schemeClr val="tx1"/>
              </a:solidFill>
            </a:rPr>
            <a:t>käändevormide</a:t>
          </a:r>
          <a:r>
            <a:rPr lang="en-GB" sz="1400" b="1" kern="1200" dirty="0">
              <a:solidFill>
                <a:schemeClr val="tx1"/>
              </a:solidFill>
            </a:rPr>
            <a:t> </a:t>
          </a:r>
          <a:r>
            <a:rPr lang="en-GB" sz="1400" b="1" kern="1200" dirty="0" err="1">
              <a:solidFill>
                <a:schemeClr val="tx1"/>
              </a:solidFill>
            </a:rPr>
            <a:t>kasutus</a:t>
          </a:r>
          <a:endParaRPr lang="en-GB" sz="1400" b="1" kern="1200" dirty="0">
            <a:solidFill>
              <a:schemeClr val="tx1"/>
            </a:solidFill>
          </a:endParaRPr>
        </a:p>
      </dsp:txBody>
      <dsp:txXfrm>
        <a:off x="5605979" y="1292186"/>
        <a:ext cx="1464280" cy="1459695"/>
      </dsp:txXfrm>
    </dsp:sp>
    <dsp:sp modelId="{4577C60A-D20E-EA4C-AE60-969DB221DD73}">
      <dsp:nvSpPr>
        <dsp:cNvPr id="0" name=""/>
        <dsp:cNvSpPr/>
      </dsp:nvSpPr>
      <dsp:spPr>
        <a:xfrm>
          <a:off x="7226436" y="1213220"/>
          <a:ext cx="1544214" cy="1617627"/>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err="1">
              <a:solidFill>
                <a:schemeClr val="tx1"/>
              </a:solidFill>
            </a:rPr>
            <a:t>Verbivormidest</a:t>
          </a:r>
          <a:r>
            <a:rPr lang="en-GB" sz="1400" b="1" kern="1200" dirty="0">
              <a:solidFill>
                <a:schemeClr val="tx1"/>
              </a:solidFill>
            </a:rPr>
            <a:t> </a:t>
          </a:r>
          <a:r>
            <a:rPr lang="en-GB" sz="1400" b="1" kern="1200" dirty="0" err="1">
              <a:solidFill>
                <a:schemeClr val="tx1"/>
              </a:solidFill>
            </a:rPr>
            <a:t>täismineviku</a:t>
          </a:r>
          <a:r>
            <a:rPr lang="en-GB" sz="1400" b="1" kern="1200" dirty="0">
              <a:solidFill>
                <a:schemeClr val="tx1"/>
              </a:solidFill>
            </a:rPr>
            <a:t>  </a:t>
          </a:r>
          <a:r>
            <a:rPr lang="en-GB" sz="1400" b="1" kern="1200" dirty="0" err="1">
              <a:solidFill>
                <a:schemeClr val="tx1"/>
              </a:solidFill>
            </a:rPr>
            <a:t>vormid</a:t>
          </a:r>
          <a:endParaRPr lang="en-GB" sz="1400" b="1" kern="1200" dirty="0">
            <a:solidFill>
              <a:schemeClr val="tx1"/>
            </a:solidFill>
          </a:endParaRPr>
        </a:p>
      </dsp:txBody>
      <dsp:txXfrm>
        <a:off x="7301818" y="1288602"/>
        <a:ext cx="1393450" cy="1466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60BEB-D9A7-7D47-803F-2C8C63B4A3D9}">
      <dsp:nvSpPr>
        <dsp:cNvPr id="0" name=""/>
        <dsp:cNvSpPr/>
      </dsp:nvSpPr>
      <dsp:spPr>
        <a:xfrm>
          <a:off x="-91554" y="1436126"/>
          <a:ext cx="2048843" cy="83879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GB" sz="1400" kern="1200" dirty="0" err="1"/>
            <a:t>Passiivne</a:t>
          </a:r>
          <a:r>
            <a:rPr lang="en-GB" sz="1400" kern="1200" dirty="0"/>
            <a:t> </a:t>
          </a:r>
          <a:r>
            <a:rPr lang="en-GB" sz="1400" kern="1200" dirty="0" err="1"/>
            <a:t>elementaarne</a:t>
          </a:r>
          <a:r>
            <a:rPr lang="en-GB" sz="1400" kern="1200" dirty="0"/>
            <a:t> </a:t>
          </a:r>
          <a:r>
            <a:rPr lang="en-GB" sz="1400" kern="1200" dirty="0" err="1"/>
            <a:t>keeleoskus</a:t>
          </a:r>
          <a:endParaRPr lang="en-GB" sz="1400" kern="1200" dirty="0"/>
        </a:p>
      </dsp:txBody>
      <dsp:txXfrm>
        <a:off x="236260" y="1436126"/>
        <a:ext cx="1721028" cy="838793"/>
      </dsp:txXfrm>
    </dsp:sp>
    <dsp:sp modelId="{72B42AFA-6F7D-EA4B-B948-492EC111BCBA}">
      <dsp:nvSpPr>
        <dsp:cNvPr id="0" name=""/>
        <dsp:cNvSpPr/>
      </dsp:nvSpPr>
      <dsp:spPr>
        <a:xfrm>
          <a:off x="-65437" y="2559659"/>
          <a:ext cx="2247222" cy="146220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GB" sz="1600" kern="1200" dirty="0" err="1"/>
            <a:t>Jutustamisoskus</a:t>
          </a:r>
          <a:r>
            <a:rPr lang="en-GB" sz="1600" kern="1200" dirty="0"/>
            <a:t> </a:t>
          </a:r>
          <a:r>
            <a:rPr lang="en-GB" sz="1600" kern="1200" dirty="0" err="1"/>
            <a:t>algeline</a:t>
          </a:r>
          <a:r>
            <a:rPr lang="en-GB" sz="1600" kern="1200" dirty="0"/>
            <a:t>, </a:t>
          </a:r>
          <a:r>
            <a:rPr lang="en-GB" sz="1600" kern="1200" dirty="0" err="1"/>
            <a:t>kohati</a:t>
          </a:r>
          <a:r>
            <a:rPr lang="en-GB" sz="1600" kern="1200" dirty="0"/>
            <a:t> </a:t>
          </a:r>
          <a:r>
            <a:rPr lang="en-GB" sz="1600" kern="1200" dirty="0" err="1"/>
            <a:t>nimetamine</a:t>
          </a:r>
          <a:r>
            <a:rPr lang="en-GB" sz="1600" kern="1200" dirty="0"/>
            <a:t>, </a:t>
          </a:r>
        </a:p>
        <a:p>
          <a:pPr marL="0" lvl="0" indent="0" algn="l" defTabSz="711200">
            <a:lnSpc>
              <a:spcPct val="90000"/>
            </a:lnSpc>
            <a:spcBef>
              <a:spcPct val="0"/>
            </a:spcBef>
            <a:spcAft>
              <a:spcPct val="35000"/>
            </a:spcAft>
            <a:buNone/>
          </a:pPr>
          <a:r>
            <a:rPr lang="en-GB" sz="1600" kern="1200" dirty="0" err="1"/>
            <a:t>palju</a:t>
          </a:r>
          <a:r>
            <a:rPr lang="en-GB" sz="1600" kern="1200" dirty="0"/>
            <a:t> </a:t>
          </a:r>
          <a:r>
            <a:rPr lang="en-GB" sz="1600" kern="1200" dirty="0" err="1"/>
            <a:t>koodivahetust</a:t>
          </a:r>
          <a:endParaRPr lang="en-GB" sz="1600" kern="1200" dirty="0"/>
        </a:p>
      </dsp:txBody>
      <dsp:txXfrm>
        <a:off x="294118" y="2559659"/>
        <a:ext cx="1887666" cy="1462207"/>
      </dsp:txXfrm>
    </dsp:sp>
    <dsp:sp modelId="{19801973-2428-6342-B1E0-BBA88C14A24B}">
      <dsp:nvSpPr>
        <dsp:cNvPr id="0" name=""/>
        <dsp:cNvSpPr/>
      </dsp:nvSpPr>
      <dsp:spPr>
        <a:xfrm>
          <a:off x="0" y="276712"/>
          <a:ext cx="1469772" cy="12401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1,5 a </a:t>
          </a:r>
          <a:r>
            <a:rPr lang="en-GB" sz="1300" kern="1200" dirty="0" err="1"/>
            <a:t>Eestis</a:t>
          </a:r>
          <a:r>
            <a:rPr lang="en-GB" sz="1300" kern="1200" dirty="0"/>
            <a:t> </a:t>
          </a:r>
          <a:r>
            <a:rPr lang="en-GB" sz="1300" kern="1200" dirty="0" err="1"/>
            <a:t>olnud</a:t>
          </a:r>
          <a:r>
            <a:rPr lang="en-GB" sz="1300" kern="1200" dirty="0"/>
            <a:t> </a:t>
          </a:r>
          <a:r>
            <a:rPr lang="en-GB" sz="1300" kern="1200" dirty="0" err="1"/>
            <a:t>Vabaduse</a:t>
          </a:r>
          <a:r>
            <a:rPr lang="en-GB" sz="1300" kern="1200" dirty="0"/>
            <a:t> Kooli </a:t>
          </a:r>
          <a:r>
            <a:rPr lang="en-GB" sz="1300" kern="1200" dirty="0" err="1"/>
            <a:t>teismelised</a:t>
          </a:r>
          <a:endParaRPr lang="en-GB" sz="1300" kern="1200" dirty="0"/>
        </a:p>
      </dsp:txBody>
      <dsp:txXfrm>
        <a:off x="215243" y="458325"/>
        <a:ext cx="1039286" cy="876906"/>
      </dsp:txXfrm>
    </dsp:sp>
    <dsp:sp modelId="{936AAF73-CF20-014D-8D20-D2A8144F0B87}">
      <dsp:nvSpPr>
        <dsp:cNvPr id="0" name=""/>
        <dsp:cNvSpPr/>
      </dsp:nvSpPr>
      <dsp:spPr>
        <a:xfrm>
          <a:off x="5200390" y="854810"/>
          <a:ext cx="1848379" cy="121468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GB" sz="1400" kern="1200" dirty="0" err="1"/>
            <a:t>Elementaarne</a:t>
          </a:r>
          <a:r>
            <a:rPr lang="en-GB" sz="1400" kern="1200" baseline="0" dirty="0"/>
            <a:t> </a:t>
          </a:r>
          <a:r>
            <a:rPr lang="en-GB" sz="1400" kern="1200" baseline="0" dirty="0" err="1"/>
            <a:t>sõnavara</a:t>
          </a:r>
          <a:r>
            <a:rPr lang="en-GB" sz="1400" kern="1200" baseline="0" dirty="0"/>
            <a:t>, </a:t>
          </a:r>
          <a:r>
            <a:rPr lang="en-GB" sz="1400" kern="1200" baseline="0" dirty="0" err="1"/>
            <a:t>mõned</a:t>
          </a:r>
          <a:r>
            <a:rPr lang="en-GB" sz="1400" kern="1200" baseline="0" dirty="0"/>
            <a:t> </a:t>
          </a:r>
          <a:r>
            <a:rPr lang="en-GB" sz="1400" kern="1200" baseline="0" dirty="0" err="1"/>
            <a:t>muutevormid</a:t>
          </a:r>
          <a:endParaRPr lang="en-GB" sz="1400" kern="1200" dirty="0"/>
        </a:p>
      </dsp:txBody>
      <dsp:txXfrm>
        <a:off x="5496131" y="854810"/>
        <a:ext cx="1552638" cy="1214682"/>
      </dsp:txXfrm>
    </dsp:sp>
    <dsp:sp modelId="{36CDD90C-DA9A-064C-AD5E-D01B1140B44A}">
      <dsp:nvSpPr>
        <dsp:cNvPr id="0" name=""/>
        <dsp:cNvSpPr/>
      </dsp:nvSpPr>
      <dsp:spPr>
        <a:xfrm>
          <a:off x="2926268" y="2238958"/>
          <a:ext cx="2878477" cy="124006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GB" sz="1600" kern="1200" dirty="0" err="1"/>
            <a:t>Jutustamisoskus</a:t>
          </a:r>
          <a:r>
            <a:rPr lang="en-GB" sz="1600" kern="1200" dirty="0"/>
            <a:t> </a:t>
          </a:r>
          <a:r>
            <a:rPr lang="en-GB" sz="1600" kern="1200" dirty="0" err="1"/>
            <a:t>algeline</a:t>
          </a:r>
          <a:r>
            <a:rPr lang="en-GB" sz="1600" kern="1200" dirty="0"/>
            <a:t>, </a:t>
          </a:r>
          <a:r>
            <a:rPr lang="en-GB" sz="1600" kern="1200" dirty="0" err="1"/>
            <a:t>pigem</a:t>
          </a:r>
          <a:r>
            <a:rPr lang="en-GB" sz="1600" kern="1200" dirty="0"/>
            <a:t> </a:t>
          </a:r>
          <a:r>
            <a:rPr lang="en-GB" sz="1600" kern="1200" dirty="0" err="1"/>
            <a:t>nimetamine</a:t>
          </a:r>
          <a:r>
            <a:rPr lang="en-GB" sz="1600" kern="1200" dirty="0"/>
            <a:t>,</a:t>
          </a:r>
        </a:p>
        <a:p>
          <a:pPr marL="0" lvl="0" indent="0" algn="l" defTabSz="711200">
            <a:lnSpc>
              <a:spcPct val="90000"/>
            </a:lnSpc>
            <a:spcBef>
              <a:spcPct val="0"/>
            </a:spcBef>
            <a:spcAft>
              <a:spcPct val="35000"/>
            </a:spcAft>
            <a:buNone/>
          </a:pPr>
          <a:r>
            <a:rPr lang="en-GB" sz="1600" kern="1200" dirty="0" err="1"/>
            <a:t>palju</a:t>
          </a:r>
          <a:r>
            <a:rPr lang="en-GB" sz="1600" kern="1200" dirty="0"/>
            <a:t> </a:t>
          </a:r>
          <a:r>
            <a:rPr lang="en-GB" sz="1600" kern="1200" dirty="0" err="1"/>
            <a:t>koodivahetust</a:t>
          </a:r>
          <a:endParaRPr lang="en-GB" sz="1600" kern="1200" dirty="0"/>
        </a:p>
      </dsp:txBody>
      <dsp:txXfrm>
        <a:off x="3386825" y="2238958"/>
        <a:ext cx="2417920" cy="1240066"/>
      </dsp:txXfrm>
    </dsp:sp>
    <dsp:sp modelId="{B5DD9689-5436-9C46-8B07-D662D98A517F}">
      <dsp:nvSpPr>
        <dsp:cNvPr id="0" name=""/>
        <dsp:cNvSpPr/>
      </dsp:nvSpPr>
      <dsp:spPr>
        <a:xfrm>
          <a:off x="3290145" y="441953"/>
          <a:ext cx="2083002" cy="19018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3,5 a </a:t>
          </a:r>
          <a:r>
            <a:rPr lang="en-GB" sz="1300" kern="1200" dirty="0" err="1"/>
            <a:t>Eestis</a:t>
          </a:r>
          <a:r>
            <a:rPr lang="en-GB" sz="1300" kern="1200" dirty="0"/>
            <a:t> </a:t>
          </a:r>
          <a:r>
            <a:rPr lang="en-GB" sz="1300" kern="1200" dirty="0" err="1"/>
            <a:t>olnud</a:t>
          </a:r>
          <a:r>
            <a:rPr lang="en-GB" sz="1300" kern="1200" dirty="0"/>
            <a:t> </a:t>
          </a:r>
          <a:r>
            <a:rPr lang="en-GB" sz="1300" kern="1200" dirty="0" err="1"/>
            <a:t>Pagulasabi</a:t>
          </a:r>
          <a:r>
            <a:rPr lang="en-GB" sz="1300" kern="1200" dirty="0"/>
            <a:t> </a:t>
          </a:r>
          <a:r>
            <a:rPr lang="en-GB" sz="1300" kern="1200" dirty="0" err="1"/>
            <a:t>grupi</a:t>
          </a:r>
          <a:r>
            <a:rPr lang="en-GB" sz="1300" kern="1200" dirty="0"/>
            <a:t> </a:t>
          </a:r>
          <a:r>
            <a:rPr lang="en-GB" sz="1300" kern="1200" dirty="0" err="1"/>
            <a:t>teismelised</a:t>
          </a:r>
          <a:endParaRPr lang="en-GB" sz="1300" kern="1200" dirty="0"/>
        </a:p>
      </dsp:txBody>
      <dsp:txXfrm>
        <a:off x="3595194" y="720469"/>
        <a:ext cx="1472904" cy="1344793"/>
      </dsp:txXfrm>
    </dsp:sp>
    <dsp:sp modelId="{907BC994-72F6-D543-80DB-7B384A5CB576}">
      <dsp:nvSpPr>
        <dsp:cNvPr id="0" name=""/>
        <dsp:cNvSpPr/>
      </dsp:nvSpPr>
      <dsp:spPr>
        <a:xfrm>
          <a:off x="7127966" y="1767882"/>
          <a:ext cx="1891337" cy="106253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GB" sz="1200" kern="1200" dirty="0" err="1"/>
            <a:t>J</a:t>
          </a:r>
          <a:r>
            <a:rPr lang="en-GB" sz="1400" kern="1200" dirty="0" err="1"/>
            <a:t>utustamisoskus</a:t>
          </a:r>
          <a:r>
            <a:rPr lang="en-GB" sz="1400" kern="1200" dirty="0"/>
            <a:t> </a:t>
          </a:r>
          <a:r>
            <a:rPr lang="en-GB" sz="1400" kern="1200" dirty="0" err="1"/>
            <a:t>olemas</a:t>
          </a:r>
          <a:r>
            <a:rPr lang="en-GB" sz="1400" kern="1200" dirty="0"/>
            <a:t>, </a:t>
          </a:r>
          <a:r>
            <a:rPr lang="en-GB" sz="1400" kern="1200" dirty="0" err="1"/>
            <a:t>piiratud</a:t>
          </a:r>
          <a:r>
            <a:rPr lang="en-GB" sz="1400" kern="1200" dirty="0"/>
            <a:t> </a:t>
          </a:r>
          <a:r>
            <a:rPr lang="en-GB" sz="1400" kern="1200" dirty="0" err="1"/>
            <a:t>valik</a:t>
          </a:r>
          <a:r>
            <a:rPr lang="en-GB" sz="1400" kern="1200" dirty="0"/>
            <a:t> </a:t>
          </a:r>
          <a:r>
            <a:rPr lang="en-GB" sz="1400" kern="1200" dirty="0" err="1"/>
            <a:t>vorme</a:t>
          </a:r>
          <a:r>
            <a:rPr lang="en-GB" sz="1400" kern="1200" dirty="0"/>
            <a:t> </a:t>
          </a:r>
          <a:r>
            <a:rPr lang="en-GB" sz="1400" kern="1200" dirty="0" err="1"/>
            <a:t>ja</a:t>
          </a:r>
          <a:r>
            <a:rPr lang="en-GB" sz="1400" kern="1200" dirty="0"/>
            <a:t> </a:t>
          </a:r>
          <a:r>
            <a:rPr lang="en-GB" sz="1400" kern="1200" dirty="0" err="1"/>
            <a:t>konstruktsioone</a:t>
          </a:r>
          <a:endParaRPr lang="en-GB" sz="1400" kern="1200" dirty="0"/>
        </a:p>
      </dsp:txBody>
      <dsp:txXfrm>
        <a:off x="7430580" y="1767882"/>
        <a:ext cx="1588723" cy="1062534"/>
      </dsp:txXfrm>
    </dsp:sp>
    <dsp:sp modelId="{33FEFFCC-036B-594F-9874-144810C4FE63}">
      <dsp:nvSpPr>
        <dsp:cNvPr id="0" name=""/>
        <dsp:cNvSpPr/>
      </dsp:nvSpPr>
      <dsp:spPr>
        <a:xfrm>
          <a:off x="6788845" y="2974355"/>
          <a:ext cx="1688718" cy="5971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t-EE" sz="1400" b="0" i="0" kern="1200" dirty="0"/>
            <a:t>Koodivahetuse hulk väike</a:t>
          </a:r>
          <a:endParaRPr lang="en-EE" sz="1400" kern="1200" dirty="0"/>
        </a:p>
      </dsp:txBody>
      <dsp:txXfrm>
        <a:off x="7059039" y="2974355"/>
        <a:ext cx="1418523" cy="597185"/>
      </dsp:txXfrm>
    </dsp:sp>
    <dsp:sp modelId="{4CFA3FFF-0881-F449-AAB4-04155875AA1A}">
      <dsp:nvSpPr>
        <dsp:cNvPr id="0" name=""/>
        <dsp:cNvSpPr/>
      </dsp:nvSpPr>
      <dsp:spPr>
        <a:xfrm>
          <a:off x="7295738" y="286735"/>
          <a:ext cx="1689690" cy="15271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2,5-3,5 a </a:t>
          </a:r>
          <a:r>
            <a:rPr lang="en-GB" sz="1300" kern="1200" dirty="0" err="1"/>
            <a:t>Eestis</a:t>
          </a:r>
          <a:r>
            <a:rPr lang="en-GB" sz="1300" kern="1200" dirty="0"/>
            <a:t> </a:t>
          </a:r>
          <a:r>
            <a:rPr lang="en-GB" sz="1300" kern="1200" dirty="0" err="1"/>
            <a:t>olnud</a:t>
          </a:r>
          <a:r>
            <a:rPr lang="en-GB" sz="1300" kern="1200" dirty="0"/>
            <a:t> </a:t>
          </a:r>
          <a:r>
            <a:rPr lang="en-GB" sz="1300" kern="1200" dirty="0" err="1"/>
            <a:t>Tallinna</a:t>
          </a:r>
          <a:r>
            <a:rPr lang="en-GB" sz="1300" kern="1200" dirty="0"/>
            <a:t> </a:t>
          </a:r>
          <a:r>
            <a:rPr lang="en-GB" sz="1300" kern="1200" dirty="0" err="1"/>
            <a:t>eri</a:t>
          </a:r>
          <a:r>
            <a:rPr lang="en-GB" sz="1300" kern="1200" dirty="0"/>
            <a:t> </a:t>
          </a:r>
          <a:r>
            <a:rPr lang="en-GB" sz="1300" kern="1200" dirty="0" err="1"/>
            <a:t>koolide</a:t>
          </a:r>
          <a:r>
            <a:rPr lang="en-GB" sz="1300" kern="1200" dirty="0"/>
            <a:t> </a:t>
          </a:r>
          <a:r>
            <a:rPr lang="en-GB" sz="1300" kern="1200" dirty="0" err="1"/>
            <a:t>õpilased</a:t>
          </a:r>
          <a:endParaRPr lang="en-GB" sz="1300" kern="1200" dirty="0"/>
        </a:p>
      </dsp:txBody>
      <dsp:txXfrm>
        <a:off x="7543187" y="510381"/>
        <a:ext cx="1194792" cy="107985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t-EE" dirty="0"/>
              <a:t>See on mitte ainult laste tee eesti keeleni, vaid ka meie enda tee nende laste keeleoskuse uurimisel</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100" dirty="0"/>
          </a:p>
          <a:p>
            <a:endParaRPr lang="en-GB" sz="1100" dirty="0"/>
          </a:p>
          <a:p>
            <a:endParaRPr lang="et-EE" dirty="0"/>
          </a:p>
        </p:txBody>
      </p:sp>
    </p:spTree>
    <p:extLst>
      <p:ext uri="{BB962C8B-B14F-4D97-AF65-F5344CB8AC3E}">
        <p14:creationId xmlns:p14="http://schemas.microsoft.com/office/powerpoint/2010/main" val="3743908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t-EE" dirty="0"/>
              <a:t>Esimesel testimisel gruppide vahel erinevus, kuid see ei ole statistiliselt oluline.</a:t>
            </a:r>
          </a:p>
          <a:p>
            <a:r>
              <a:rPr lang="en-GB" dirty="0" err="1"/>
              <a:t>Lekseemide</a:t>
            </a:r>
            <a:r>
              <a:rPr lang="en-GB" dirty="0"/>
              <a:t> </a:t>
            </a:r>
            <a:r>
              <a:rPr lang="en-GB" dirty="0" err="1"/>
              <a:t>puhul</a:t>
            </a:r>
            <a:r>
              <a:rPr lang="en-GB" dirty="0"/>
              <a:t> </a:t>
            </a:r>
            <a:r>
              <a:rPr lang="en-GB" dirty="0" err="1"/>
              <a:t>ei</a:t>
            </a:r>
            <a:r>
              <a:rPr lang="en-GB" dirty="0"/>
              <a:t> </a:t>
            </a:r>
            <a:r>
              <a:rPr lang="en-GB" dirty="0" err="1"/>
              <a:t>olnud</a:t>
            </a:r>
            <a:r>
              <a:rPr lang="en-GB" dirty="0"/>
              <a:t> </a:t>
            </a:r>
            <a:r>
              <a:rPr lang="en-GB" dirty="0" err="1"/>
              <a:t>kahe</a:t>
            </a:r>
            <a:r>
              <a:rPr lang="en-GB" dirty="0"/>
              <a:t> </a:t>
            </a:r>
            <a:r>
              <a:rPr lang="en-GB" dirty="0" err="1"/>
              <a:t>rühma</a:t>
            </a:r>
            <a:r>
              <a:rPr lang="en-GB" dirty="0"/>
              <a:t> </a:t>
            </a:r>
            <a:r>
              <a:rPr lang="en-GB" dirty="0" err="1"/>
              <a:t>vahel</a:t>
            </a:r>
            <a:r>
              <a:rPr lang="en-GB" dirty="0"/>
              <a:t> </a:t>
            </a:r>
            <a:r>
              <a:rPr lang="en-GB" dirty="0" err="1"/>
              <a:t>statistiliselt</a:t>
            </a:r>
            <a:r>
              <a:rPr lang="en-GB" dirty="0"/>
              <a:t> </a:t>
            </a:r>
            <a:r>
              <a:rPr lang="en-GB" dirty="0" err="1"/>
              <a:t>olulist</a:t>
            </a:r>
            <a:r>
              <a:rPr lang="en-GB" dirty="0"/>
              <a:t> </a:t>
            </a:r>
            <a:r>
              <a:rPr lang="en-GB" dirty="0" err="1"/>
              <a:t>erinevust</a:t>
            </a:r>
            <a:r>
              <a:rPr lang="en-GB" dirty="0"/>
              <a:t> (</a:t>
            </a:r>
            <a:r>
              <a:rPr lang="en-GB" i="1" dirty="0"/>
              <a:t>U</a:t>
            </a:r>
            <a:r>
              <a:rPr lang="en-GB" dirty="0"/>
              <a:t> = 251, </a:t>
            </a:r>
            <a:r>
              <a:rPr lang="en-GB" i="1" dirty="0"/>
              <a:t>p</a:t>
            </a:r>
            <a:r>
              <a:rPr lang="en-GB" dirty="0"/>
              <a:t> = .055), </a:t>
            </a:r>
          </a:p>
          <a:p>
            <a:r>
              <a:rPr lang="en-GB" dirty="0" err="1"/>
              <a:t>Verbe</a:t>
            </a:r>
            <a:r>
              <a:rPr lang="en-GB" dirty="0"/>
              <a:t> </a:t>
            </a:r>
            <a:r>
              <a:rPr lang="en-GB" dirty="0" err="1"/>
              <a:t>vähem</a:t>
            </a:r>
            <a:r>
              <a:rPr lang="en-GB" dirty="0"/>
              <a:t> </a:t>
            </a:r>
            <a:r>
              <a:rPr lang="en-GB" dirty="0" err="1"/>
              <a:t>kui</a:t>
            </a:r>
            <a:r>
              <a:rPr lang="en-GB" dirty="0"/>
              <a:t> MAIN-testis</a:t>
            </a:r>
            <a:endParaRPr lang="et-EE" dirty="0"/>
          </a:p>
        </p:txBody>
      </p:sp>
    </p:spTree>
    <p:extLst>
      <p:ext uri="{BB962C8B-B14F-4D97-AF65-F5344CB8AC3E}">
        <p14:creationId xmlns:p14="http://schemas.microsoft.com/office/powerpoint/2010/main" val="3668445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err="1"/>
              <a:t>Efektisuurus</a:t>
            </a:r>
            <a:r>
              <a:rPr lang="en-GB" dirty="0"/>
              <a:t> </a:t>
            </a:r>
            <a:r>
              <a:rPr lang="en-GB" dirty="0" err="1"/>
              <a:t>oli</a:t>
            </a:r>
            <a:r>
              <a:rPr lang="en-GB" dirty="0"/>
              <a:t> </a:t>
            </a:r>
            <a:r>
              <a:rPr lang="en-GB" dirty="0" err="1"/>
              <a:t>suur</a:t>
            </a:r>
            <a:r>
              <a:rPr lang="en-GB" dirty="0"/>
              <a:t> (r = 0.490), </a:t>
            </a:r>
            <a:r>
              <a:rPr lang="en-GB" dirty="0" err="1"/>
              <a:t>viidates</a:t>
            </a:r>
            <a:r>
              <a:rPr lang="en-GB" dirty="0"/>
              <a:t> </a:t>
            </a:r>
            <a:r>
              <a:rPr lang="en-GB" dirty="0" err="1"/>
              <a:t>sellele</a:t>
            </a:r>
            <a:r>
              <a:rPr lang="en-GB" dirty="0"/>
              <a:t>, et </a:t>
            </a:r>
            <a:r>
              <a:rPr lang="en-GB" dirty="0" err="1"/>
              <a:t>rühmade</a:t>
            </a:r>
            <a:r>
              <a:rPr lang="en-GB" dirty="0"/>
              <a:t> </a:t>
            </a:r>
            <a:r>
              <a:rPr lang="en-GB" dirty="0" err="1"/>
              <a:t>vahel</a:t>
            </a:r>
            <a:r>
              <a:rPr lang="en-GB" dirty="0"/>
              <a:t> on </a:t>
            </a:r>
            <a:r>
              <a:rPr lang="en-GB" dirty="0" err="1"/>
              <a:t>märkimisväärne</a:t>
            </a:r>
            <a:r>
              <a:rPr lang="en-GB" dirty="0"/>
              <a:t> </a:t>
            </a:r>
            <a:r>
              <a:rPr lang="en-GB" dirty="0" err="1"/>
              <a:t>erinevus</a:t>
            </a:r>
            <a:r>
              <a:rPr lang="en-GB" dirty="0"/>
              <a:t> VL </a:t>
            </a:r>
            <a:r>
              <a:rPr lang="en-GB" dirty="0" err="1"/>
              <a:t>konstruktsioonide</a:t>
            </a:r>
            <a:r>
              <a:rPr lang="en-GB" dirty="0"/>
              <a:t> </a:t>
            </a:r>
            <a:r>
              <a:rPr lang="en-GB" dirty="0" err="1"/>
              <a:t>kasutamises</a:t>
            </a:r>
            <a:r>
              <a:rPr lang="en-GB" dirty="0"/>
              <a:t>. </a:t>
            </a:r>
          </a:p>
          <a:p>
            <a:r>
              <a:rPr lang="en-GB" dirty="0" err="1"/>
              <a:t>Samas</a:t>
            </a:r>
            <a:r>
              <a:rPr lang="en-GB" dirty="0"/>
              <a:t> </a:t>
            </a:r>
            <a:r>
              <a:rPr lang="en-GB" dirty="0" err="1"/>
              <a:t>oli</a:t>
            </a:r>
            <a:r>
              <a:rPr lang="en-GB" dirty="0"/>
              <a:t> </a:t>
            </a:r>
            <a:r>
              <a:rPr lang="en-GB" dirty="0" err="1"/>
              <a:t>kõigis</a:t>
            </a:r>
            <a:r>
              <a:rPr lang="en-GB" dirty="0"/>
              <a:t> </a:t>
            </a:r>
            <a:r>
              <a:rPr lang="en-GB" dirty="0" err="1"/>
              <a:t>konstruktsioonitüüpides</a:t>
            </a:r>
            <a:r>
              <a:rPr lang="en-GB" dirty="0"/>
              <a:t> </a:t>
            </a:r>
            <a:r>
              <a:rPr lang="en-GB" dirty="0" err="1"/>
              <a:t>konstruktsioone</a:t>
            </a:r>
            <a:r>
              <a:rPr lang="en-GB" dirty="0"/>
              <a:t>, </a:t>
            </a:r>
            <a:r>
              <a:rPr lang="en-GB" dirty="0" err="1"/>
              <a:t>milles</a:t>
            </a:r>
            <a:r>
              <a:rPr lang="en-GB" dirty="0"/>
              <a:t> </a:t>
            </a:r>
            <a:r>
              <a:rPr lang="en-GB" dirty="0" err="1"/>
              <a:t>olid</a:t>
            </a:r>
            <a:r>
              <a:rPr lang="en-GB" dirty="0"/>
              <a:t> </a:t>
            </a:r>
            <a:r>
              <a:rPr lang="en-GB" dirty="0" err="1"/>
              <a:t>paremad</a:t>
            </a:r>
            <a:r>
              <a:rPr lang="en-GB" dirty="0"/>
              <a:t> </a:t>
            </a:r>
            <a:r>
              <a:rPr lang="en-GB" dirty="0" err="1"/>
              <a:t>hoopis</a:t>
            </a:r>
            <a:r>
              <a:rPr lang="en-GB" dirty="0"/>
              <a:t> </a:t>
            </a:r>
            <a:r>
              <a:rPr lang="en-GB" dirty="0" err="1"/>
              <a:t>Ukraina</a:t>
            </a:r>
            <a:r>
              <a:rPr lang="en-GB" dirty="0"/>
              <a:t> </a:t>
            </a:r>
            <a:r>
              <a:rPr lang="en-GB" dirty="0" err="1"/>
              <a:t>sõjapõgenikud</a:t>
            </a:r>
            <a:r>
              <a:rPr lang="en-GB" dirty="0"/>
              <a:t>. </a:t>
            </a:r>
            <a:endParaRPr lang="et-EE" dirty="0"/>
          </a:p>
        </p:txBody>
      </p:sp>
    </p:spTree>
    <p:extLst>
      <p:ext uri="{BB962C8B-B14F-4D97-AF65-F5344CB8AC3E}">
        <p14:creationId xmlns:p14="http://schemas.microsoft.com/office/powerpoint/2010/main" val="674263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t-EE" dirty="0"/>
              <a:t>Erinevus</a:t>
            </a:r>
          </a:p>
        </p:txBody>
      </p:sp>
    </p:spTree>
    <p:extLst>
      <p:ext uri="{BB962C8B-B14F-4D97-AF65-F5344CB8AC3E}">
        <p14:creationId xmlns:p14="http://schemas.microsoft.com/office/powerpoint/2010/main" val="21710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151590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t-EE" dirty="0"/>
              <a:t>Uued vormid </a:t>
            </a:r>
            <a:r>
              <a:rPr lang="en-EE" sz="1100" dirty="0"/>
              <a:t>alalütlev (üksikud kasutused).</a:t>
            </a:r>
            <a:endParaRPr lang="et-EE" dirty="0"/>
          </a:p>
        </p:txBody>
      </p:sp>
    </p:spTree>
    <p:extLst>
      <p:ext uri="{BB962C8B-B14F-4D97-AF65-F5344CB8AC3E}">
        <p14:creationId xmlns:p14="http://schemas.microsoft.com/office/powerpoint/2010/main" val="3577577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3665671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1421172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t-EE" dirty="0"/>
              <a:t>Sõnavara väiksem kui </a:t>
            </a:r>
            <a:r>
              <a:rPr lang="et-EE" dirty="0" err="1"/>
              <a:t>FURi</a:t>
            </a:r>
            <a:r>
              <a:rPr lang="et-EE" dirty="0"/>
              <a:t> omadel</a:t>
            </a:r>
          </a:p>
          <a:p>
            <a:r>
              <a:rPr lang="et-EE" dirty="0"/>
              <a:t>Vorme ka vähem veidi</a:t>
            </a:r>
          </a:p>
          <a:p>
            <a:r>
              <a:rPr lang="et-EE" dirty="0"/>
              <a:t>Konstruktsioone ka veidi vähem</a:t>
            </a:r>
          </a:p>
          <a:p>
            <a:endParaRPr lang="et-EE" dirty="0"/>
          </a:p>
          <a:p>
            <a:r>
              <a:rPr lang="et-EE" dirty="0"/>
              <a:t>KAS need andmed võiksid olla võrreldavad MAIN-testi andmetega?</a:t>
            </a:r>
          </a:p>
        </p:txBody>
      </p:sp>
    </p:spTree>
    <p:extLst>
      <p:ext uri="{BB962C8B-B14F-4D97-AF65-F5344CB8AC3E}">
        <p14:creationId xmlns:p14="http://schemas.microsoft.com/office/powerpoint/2010/main" val="1658026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t-EE" sz="1100" dirty="0"/>
              <a:t>Eri mõõtmisvahendeid keerukas võrrelda, sest valim igal juhul eri suuruse ja taustaga.</a:t>
            </a:r>
          </a:p>
          <a:p>
            <a:r>
              <a:rPr lang="et-EE" sz="1100" dirty="0"/>
              <a:t>Samas tulemuste võrdlemisel on näha, et saadud keeleline materjal on üsna sarnane. Verbide osakaal </a:t>
            </a:r>
            <a:r>
              <a:rPr lang="et-EE" sz="1100" dirty="0" err="1"/>
              <a:t>MAINis</a:t>
            </a:r>
            <a:r>
              <a:rPr lang="et-EE" sz="1100" dirty="0"/>
              <a:t> 27%, pildiseerias 19,5%, kirjelduses 20%.</a:t>
            </a:r>
          </a:p>
          <a:p>
            <a:endParaRPr lang="et-EE" dirty="0"/>
          </a:p>
        </p:txBody>
      </p:sp>
    </p:spTree>
    <p:extLst>
      <p:ext uri="{BB962C8B-B14F-4D97-AF65-F5344CB8AC3E}">
        <p14:creationId xmlns:p14="http://schemas.microsoft.com/office/powerpoint/2010/main" val="119366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802279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t-EE" dirty="0"/>
              <a:t>ERINEVAD MÕÕTMISVAHENDID: </a:t>
            </a:r>
            <a:r>
              <a:rPr lang="et-EE" dirty="0" err="1"/>
              <a:t>MAINis</a:t>
            </a:r>
            <a:r>
              <a:rPr lang="et-EE" dirty="0"/>
              <a:t> 27% verbe, </a:t>
            </a:r>
            <a:r>
              <a:rPr lang="et-EE" dirty="0" err="1"/>
              <a:t>FURis</a:t>
            </a:r>
            <a:r>
              <a:rPr lang="et-EE" dirty="0"/>
              <a:t> 20%, PAG 19,5% - justkui </a:t>
            </a:r>
            <a:r>
              <a:rPr lang="et-EE" dirty="0" err="1"/>
              <a:t>MAINis</a:t>
            </a:r>
            <a:r>
              <a:rPr lang="et-EE" dirty="0"/>
              <a:t> rohkem, aga seal valim väike ja ühe lapse verbilembus või väga palju mõjutada.</a:t>
            </a:r>
          </a:p>
          <a:p>
            <a:r>
              <a:rPr lang="et-EE" dirty="0"/>
              <a:t>Liitsõnad näitavad arengut</a:t>
            </a:r>
          </a:p>
          <a:p>
            <a:r>
              <a:rPr lang="et-EE" dirty="0"/>
              <a:t>Verbide osakaal näitab arengut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t-EE" b="0" dirty="0"/>
              <a:t>Keeleoskuse lähtetase mõjutab omandamise kiirust mingil määral – nõrgema keeleoskusega lapsed võivad teha n-ö suurema sammu</a:t>
            </a:r>
            <a:endParaRPr lang="et-EE" cap="small" dirty="0"/>
          </a:p>
          <a:p>
            <a:endParaRPr lang="et-EE" dirty="0"/>
          </a:p>
        </p:txBody>
      </p:sp>
    </p:spTree>
    <p:extLst>
      <p:ext uri="{BB962C8B-B14F-4D97-AF65-F5344CB8AC3E}">
        <p14:creationId xmlns:p14="http://schemas.microsoft.com/office/powerpoint/2010/main" val="3226060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t-EE" dirty="0"/>
              <a:t>Võrrelda saab kehvema keeleoskusega lapsi parema oskusega lastega, aga ka selle meetodi puhul, kus meil on n-ö </a:t>
            </a:r>
            <a:r>
              <a:rPr lang="et-EE" dirty="0" err="1"/>
              <a:t>pikiuuringu</a:t>
            </a:r>
            <a:r>
              <a:rPr lang="et-EE" dirty="0"/>
              <a:t> alget (FUR)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t-EE" dirty="0"/>
              <a:t>Arengut  näeme natuke kvantitatiivsetest andmetest ka, aga kvalitatiivsetest on see paremini näha. Kui kvantitatiivse analüüsiga ei paista areng nii selgelt, on see näha kvalitatiivse analüüsiga (nt verbide osakaalu suurenemine, liitsõnade omandamine)</a:t>
            </a:r>
          </a:p>
          <a:p>
            <a:endParaRPr lang="et-EE" dirty="0"/>
          </a:p>
          <a:p>
            <a:r>
              <a:rPr lang="et-EE" dirty="0"/>
              <a:t>Mis struktuure mööda toimub areng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t-EE" b="0" i="0" dirty="0"/>
              <a:t>Suureneb verbide hulk, liitsõnu tekib juurde, rohkem VL konstruktsioone</a:t>
            </a:r>
            <a:endParaRPr lang="en-EE" dirty="0"/>
          </a:p>
          <a:p>
            <a:endParaRPr lang="et-EE" dirty="0"/>
          </a:p>
        </p:txBody>
      </p:sp>
    </p:spTree>
    <p:extLst>
      <p:ext uri="{BB962C8B-B14F-4D97-AF65-F5344CB8AC3E}">
        <p14:creationId xmlns:p14="http://schemas.microsoft.com/office/powerpoint/2010/main" val="898757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t-EE" dirty="0" err="1"/>
              <a:t>Abramicheva</a:t>
            </a:r>
            <a:r>
              <a:rPr lang="et-EE" dirty="0"/>
              <a:t> jt, </a:t>
            </a:r>
            <a:r>
              <a:rPr lang="et-EE" dirty="0" err="1"/>
              <a:t>Stolki</a:t>
            </a:r>
            <a:r>
              <a:rPr lang="et-EE" dirty="0"/>
              <a:t> väide õige, ka meie materjal näitab, et just teismelised võivad olla riskirühm.</a:t>
            </a:r>
          </a:p>
        </p:txBody>
      </p:sp>
    </p:spTree>
    <p:extLst>
      <p:ext uri="{BB962C8B-B14F-4D97-AF65-F5344CB8AC3E}">
        <p14:creationId xmlns:p14="http://schemas.microsoft.com/office/powerpoint/2010/main" val="2501850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4021031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t-EE" sz="1100" b="0" i="0" u="none" strike="noStrike" cap="none" dirty="0">
                <a:solidFill>
                  <a:srgbClr val="000000"/>
                </a:solidFill>
                <a:effectLst/>
                <a:latin typeface="Arial"/>
                <a:ea typeface="Arial"/>
                <a:cs typeface="Arial"/>
                <a:sym typeface="Arial"/>
              </a:rPr>
              <a:t>TEAME, et sihtrühm on küllalt suur</a:t>
            </a:r>
            <a:endParaRPr lang="en-EE" sz="1100" b="0" i="0" u="none" strike="noStrike" cap="none" dirty="0">
              <a:solidFill>
                <a:srgbClr val="000000"/>
              </a:solidFill>
              <a:effectLst/>
              <a:latin typeface="Arial"/>
              <a:ea typeface="Arial"/>
              <a:cs typeface="Arial"/>
              <a:sym typeface="Arial"/>
            </a:endParaRPr>
          </a:p>
          <a:p>
            <a:pPr lvl="0"/>
            <a:r>
              <a:rPr lang="et-EE" sz="1100" b="0" i="0" u="none" strike="noStrike" cap="none" dirty="0">
                <a:solidFill>
                  <a:srgbClr val="000000"/>
                </a:solidFill>
                <a:effectLst/>
                <a:latin typeface="Arial"/>
                <a:ea typeface="Arial"/>
                <a:cs typeface="Arial"/>
                <a:sym typeface="Arial"/>
              </a:rPr>
              <a:t>Keeleteaduse vaatest uuringuid veel ei ole. </a:t>
            </a:r>
            <a:r>
              <a:rPr lang="en-EE" sz="1100" b="0" i="0" u="none" strike="noStrike" cap="none" dirty="0">
                <a:solidFill>
                  <a:srgbClr val="000000"/>
                </a:solidFill>
                <a:effectLst/>
                <a:latin typeface="Arial"/>
                <a:ea typeface="Arial"/>
                <a:cs typeface="Arial"/>
                <a:sym typeface="Arial"/>
              </a:rPr>
              <a:t>teised sõjapõgenikest laste keeleomandamise uurimused on nt süüria põgenikest, U</a:t>
            </a:r>
            <a:r>
              <a:rPr lang="en-GB" sz="1100" b="0" i="0" u="none" strike="noStrike" cap="none" dirty="0">
                <a:solidFill>
                  <a:srgbClr val="000000"/>
                </a:solidFill>
                <a:effectLst/>
                <a:latin typeface="Arial"/>
                <a:ea typeface="Arial"/>
                <a:cs typeface="Arial"/>
                <a:sym typeface="Arial"/>
              </a:rPr>
              <a:t>k</a:t>
            </a:r>
            <a:r>
              <a:rPr lang="en-EE" sz="1100" b="0" i="0" u="none" strike="noStrike" cap="none" dirty="0">
                <a:solidFill>
                  <a:srgbClr val="000000"/>
                </a:solidFill>
                <a:effectLst/>
                <a:latin typeface="Arial"/>
                <a:ea typeface="Arial"/>
                <a:cs typeface="Arial"/>
                <a:sym typeface="Arial"/>
              </a:rPr>
              <a:t>r omade uuringud alles tasapisi hakkava tulema.</a:t>
            </a:r>
          </a:p>
          <a:p>
            <a:pPr lvl="0"/>
            <a:r>
              <a:rPr lang="et-EE" sz="1100" b="0" i="0" u="none" strike="noStrike" cap="none" dirty="0">
                <a:solidFill>
                  <a:srgbClr val="000000"/>
                </a:solidFill>
                <a:effectLst/>
                <a:latin typeface="Arial"/>
                <a:ea typeface="Arial"/>
                <a:cs typeface="Arial"/>
                <a:sym typeface="Arial"/>
              </a:rPr>
              <a:t>Teada on, et põgenikud omandavad sihtriigi keele aeglasemalt kui muud sisserändajad</a:t>
            </a:r>
            <a:endParaRPr lang="en-EE" sz="1100" b="0" i="0" u="none" strike="noStrike" cap="none" dirty="0">
              <a:solidFill>
                <a:srgbClr val="000000"/>
              </a:solidFill>
              <a:effectLst/>
              <a:latin typeface="Arial"/>
              <a:ea typeface="Arial"/>
              <a:cs typeface="Arial"/>
              <a:sym typeface="Arial"/>
            </a:endParaRPr>
          </a:p>
          <a:p>
            <a:pPr lvl="0"/>
            <a:r>
              <a:rPr lang="et-EE" sz="1100" b="0" i="0" u="none" strike="noStrike" cap="none" dirty="0">
                <a:solidFill>
                  <a:srgbClr val="000000"/>
                </a:solidFill>
                <a:effectLst/>
                <a:latin typeface="Arial"/>
                <a:ea typeface="Arial"/>
                <a:cs typeface="Arial"/>
                <a:sym typeface="Arial"/>
              </a:rPr>
              <a:t>Ukraina laste vanematel oli vabadus valida, kuhu kooli laps. Valitsus julgustas vanemaid panema lapsi eestikeelsesse kooli, osa vanemaid eelistas venekeelseid koole</a:t>
            </a:r>
            <a:r>
              <a:rPr lang="en-EE" sz="1100" b="0" i="0" u="none" strike="noStrike" cap="none" dirty="0">
                <a:solidFill>
                  <a:srgbClr val="000000"/>
                </a:solidFill>
                <a:effectLst/>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63% U </a:t>
            </a:r>
            <a:r>
              <a:rPr lang="en-GB" sz="1100" b="0" i="0" u="none" strike="noStrike" cap="none" dirty="0" err="1">
                <a:solidFill>
                  <a:srgbClr val="000000"/>
                </a:solidFill>
                <a:effectLst/>
                <a:latin typeface="Arial"/>
                <a:ea typeface="Arial"/>
                <a:cs typeface="Arial"/>
                <a:sym typeface="Arial"/>
              </a:rPr>
              <a:t>õppekeel</a:t>
            </a:r>
            <a:r>
              <a:rPr lang="en-GB" sz="1100" b="0" i="0" u="none" strike="noStrike" cap="none" dirty="0">
                <a:solidFill>
                  <a:srgbClr val="000000"/>
                </a:solidFill>
                <a:effectLst/>
                <a:latin typeface="Arial"/>
                <a:ea typeface="Arial"/>
                <a:cs typeface="Arial"/>
                <a:sym typeface="Arial"/>
              </a:rPr>
              <a:t> on </a:t>
            </a:r>
            <a:r>
              <a:rPr lang="en-GB" sz="1100" b="0" i="0" u="none" strike="noStrike" cap="none" dirty="0" err="1">
                <a:solidFill>
                  <a:srgbClr val="000000"/>
                </a:solidFill>
                <a:effectLst/>
                <a:latin typeface="Arial"/>
                <a:ea typeface="Arial"/>
                <a:cs typeface="Arial"/>
                <a:sym typeface="Arial"/>
              </a:rPr>
              <a:t>eesti</a:t>
            </a:r>
            <a:r>
              <a:rPr lang="en-GB" sz="1100" b="0" i="0" u="none" strike="noStrike" cap="none" dirty="0">
                <a:solidFill>
                  <a:srgbClr val="000000"/>
                </a:solidFill>
                <a:effectLst/>
                <a:latin typeface="Arial"/>
                <a:ea typeface="Arial"/>
                <a:cs typeface="Arial"/>
                <a:sym typeface="Arial"/>
              </a:rPr>
              <a:t> keel. </a:t>
            </a:r>
            <a:r>
              <a:rPr lang="en-GB" sz="1100" b="0" i="0" u="none" strike="noStrike" cap="none" dirty="0" err="1">
                <a:solidFill>
                  <a:srgbClr val="000000"/>
                </a:solidFill>
                <a:effectLst/>
                <a:latin typeface="Arial"/>
                <a:ea typeface="Arial"/>
                <a:cs typeface="Arial"/>
                <a:sym typeface="Arial"/>
              </a:rPr>
              <a:t>Samas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isegi</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eesti</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õppekeelega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koolis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võib</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nende</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õpe</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ikkagi</a:t>
            </a:r>
            <a:r>
              <a:rPr lang="en-GB" sz="1100" b="0" i="0" u="none" strike="noStrike" cap="none" dirty="0">
                <a:solidFill>
                  <a:srgbClr val="000000"/>
                </a:solidFill>
                <a:effectLst/>
                <a:latin typeface="Arial"/>
                <a:ea typeface="Arial"/>
                <a:cs typeface="Arial"/>
                <a:sym typeface="Arial"/>
              </a:rPr>
              <a:t> olla </a:t>
            </a:r>
            <a:r>
              <a:rPr lang="en-GB" sz="1100" b="0" i="0" u="none" strike="noStrike" cap="none" dirty="0" err="1">
                <a:solidFill>
                  <a:srgbClr val="000000"/>
                </a:solidFill>
                <a:effectLst/>
                <a:latin typeface="Arial"/>
                <a:ea typeface="Arial"/>
                <a:cs typeface="Arial"/>
                <a:sym typeface="Arial"/>
              </a:rPr>
              <a:t>mingis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mahus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vene</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või</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ukraina</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keeles</a:t>
            </a:r>
            <a:r>
              <a:rPr lang="en-GB" sz="1100" b="0" i="0" u="none" strike="noStrike" cap="none" dirty="0">
                <a:solidFill>
                  <a:srgbClr val="000000"/>
                </a:solidFill>
                <a:effectLst/>
                <a:latin typeface="Arial"/>
                <a:ea typeface="Arial"/>
                <a:cs typeface="Arial"/>
                <a:sym typeface="Arial"/>
              </a:rPr>
              <a:t>. </a:t>
            </a:r>
            <a:endParaRPr lang="en-EE" sz="1100" b="0" i="0" u="none" strike="noStrike" cap="none" dirty="0">
              <a:solidFill>
                <a:srgbClr val="000000"/>
              </a:solidFill>
              <a:effectLst/>
              <a:latin typeface="Arial"/>
              <a:ea typeface="Arial"/>
              <a:cs typeface="Arial"/>
              <a:sym typeface="Arial"/>
            </a:endParaRPr>
          </a:p>
          <a:p>
            <a:pPr lvl="0"/>
            <a:r>
              <a:rPr lang="en-GB" sz="1100" b="0" i="0" u="none" strike="noStrike" cap="none" dirty="0">
                <a:solidFill>
                  <a:srgbClr val="000000"/>
                </a:solidFill>
                <a:effectLst/>
                <a:latin typeface="Arial"/>
                <a:ea typeface="Arial"/>
                <a:cs typeface="Arial"/>
                <a:sym typeface="Arial"/>
              </a:rPr>
              <a:t>“Keel </a:t>
            </a:r>
            <a:r>
              <a:rPr lang="en-GB" sz="1100" b="0" i="0" u="none" strike="noStrike" cap="none" dirty="0" err="1">
                <a:solidFill>
                  <a:srgbClr val="000000"/>
                </a:solidFill>
                <a:effectLst/>
                <a:latin typeface="Arial"/>
                <a:ea typeface="Arial"/>
                <a:cs typeface="Arial"/>
                <a:sym typeface="Arial"/>
              </a:rPr>
              <a:t>kõigepealt</a:t>
            </a:r>
            <a:r>
              <a:rPr lang="en-GB" sz="1100" b="0" i="0" u="none" strike="noStrike" cap="none" dirty="0">
                <a:solidFill>
                  <a:srgbClr val="000000"/>
                </a:solidFill>
                <a:effectLst/>
                <a:latin typeface="Arial"/>
                <a:ea typeface="Arial"/>
                <a:cs typeface="Arial"/>
                <a:sym typeface="Arial"/>
              </a:rPr>
              <a:t>” on </a:t>
            </a:r>
            <a:r>
              <a:rPr lang="en-GB" sz="1100" b="0" i="0" u="none" strike="noStrike" cap="none" dirty="0" err="1">
                <a:solidFill>
                  <a:srgbClr val="000000"/>
                </a:solidFill>
                <a:effectLst/>
                <a:latin typeface="Arial"/>
                <a:ea typeface="Arial"/>
                <a:cs typeface="Arial"/>
                <a:sym typeface="Arial"/>
              </a:rPr>
              <a:t>pikemas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vaates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vähem</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rahakulukas</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meil</a:t>
            </a:r>
            <a:r>
              <a:rPr lang="en-GB" sz="1100" b="0" i="0" u="none" strike="noStrike" cap="none" dirty="0">
                <a:solidFill>
                  <a:srgbClr val="000000"/>
                </a:solidFill>
                <a:effectLst/>
                <a:latin typeface="Arial"/>
                <a:ea typeface="Arial"/>
                <a:cs typeface="Arial"/>
                <a:sym typeface="Arial"/>
              </a:rPr>
              <a:t> aga </a:t>
            </a:r>
            <a:r>
              <a:rPr lang="en-GB" sz="1100" b="0" i="0" u="none" strike="noStrike" cap="none" dirty="0" err="1">
                <a:solidFill>
                  <a:srgbClr val="000000"/>
                </a:solidFill>
                <a:effectLst/>
                <a:latin typeface="Arial"/>
                <a:ea typeface="Arial"/>
                <a:cs typeface="Arial"/>
                <a:sym typeface="Arial"/>
              </a:rPr>
              <a:t>pigem</a:t>
            </a:r>
            <a:r>
              <a:rPr lang="en-GB" sz="1100" b="0" i="0" u="none" strike="noStrike" cap="none" dirty="0">
                <a:solidFill>
                  <a:srgbClr val="000000"/>
                </a:solidFill>
                <a:effectLst/>
                <a:latin typeface="Arial"/>
                <a:ea typeface="Arial"/>
                <a:cs typeface="Arial"/>
                <a:sym typeface="Arial"/>
              </a:rPr>
              <a:t> </a:t>
            </a:r>
            <a:r>
              <a:rPr lang="en-GB" sz="1100" b="0" i="0" u="none" strike="noStrike" cap="none" dirty="0" err="1">
                <a:solidFill>
                  <a:srgbClr val="000000"/>
                </a:solidFill>
                <a:effectLst/>
                <a:latin typeface="Arial"/>
                <a:ea typeface="Arial"/>
                <a:cs typeface="Arial"/>
                <a:sym typeface="Arial"/>
              </a:rPr>
              <a:t>teadvustamata</a:t>
            </a:r>
            <a:r>
              <a:rPr lang="en-GB" sz="1100" b="0" i="0" u="none" strike="noStrike" cap="none" dirty="0">
                <a:solidFill>
                  <a:srgbClr val="000000"/>
                </a:solidFill>
                <a:effectLst/>
                <a:latin typeface="Arial"/>
                <a:ea typeface="Arial"/>
                <a:cs typeface="Arial"/>
                <a:sym typeface="Arial"/>
              </a:rPr>
              <a:t>.</a:t>
            </a:r>
            <a:endParaRPr lang="en-EE" sz="1100" b="0" i="0" u="none" strike="noStrike" cap="none" dirty="0">
              <a:solidFill>
                <a:srgbClr val="000000"/>
              </a:solidFill>
              <a:effectLst/>
              <a:latin typeface="Arial"/>
              <a:ea typeface="Arial"/>
              <a:cs typeface="Arial"/>
              <a:sym typeface="Arial"/>
            </a:endParaRPr>
          </a:p>
          <a:p>
            <a:pPr lvl="0" indent="-476250">
              <a:buChar char="•"/>
            </a:pPr>
            <a:endParaRPr lang="et-EE" sz="5400" noProof="1">
              <a:latin typeface="Times New Roman" panose="02020603050405020304" pitchFamily="18" charset="0"/>
              <a:cs typeface="Times New Roman" panose="02020603050405020304" pitchFamily="18" charset="0"/>
            </a:endParaRPr>
          </a:p>
        </p:txBody>
      </p:sp>
      <p:sp>
        <p:nvSpPr>
          <p:cNvPr id="73" name="Google Shape;7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50" dirty="0"/>
              <a:t>1. </a:t>
            </a:r>
            <a:r>
              <a:rPr lang="en-GB" sz="1050" dirty="0">
                <a:solidFill>
                  <a:srgbClr val="444746"/>
                </a:solidFill>
                <a:latin typeface="Roboto"/>
                <a:ea typeface="Roboto"/>
                <a:cs typeface="Roboto"/>
                <a:sym typeface="Roboto"/>
              </a:rPr>
              <a:t>ÜHISKOND: </a:t>
            </a:r>
            <a:r>
              <a:rPr lang="en-GB" sz="1050" dirty="0" err="1">
                <a:solidFill>
                  <a:srgbClr val="444746"/>
                </a:solidFill>
                <a:latin typeface="Roboto"/>
                <a:ea typeface="Roboto"/>
                <a:cs typeface="Roboto"/>
                <a:sym typeface="Roboto"/>
              </a:rPr>
              <a:t>mõnes</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riigis</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ettevalmistavad</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keeleklassid</a:t>
            </a:r>
            <a:r>
              <a:rPr lang="en-GB" sz="1050" dirty="0">
                <a:solidFill>
                  <a:srgbClr val="444746"/>
                </a:solidFill>
                <a:latin typeface="Roboto"/>
                <a:ea typeface="Roboto"/>
                <a:cs typeface="Roboto"/>
                <a:sym typeface="Roboto"/>
              </a:rPr>
              <a:t> – 6-20 </a:t>
            </a:r>
            <a:r>
              <a:rPr lang="en-GB" sz="1050" dirty="0" err="1">
                <a:solidFill>
                  <a:srgbClr val="444746"/>
                </a:solidFill>
                <a:latin typeface="Roboto"/>
                <a:ea typeface="Roboto"/>
                <a:cs typeface="Roboto"/>
                <a:sym typeface="Roboto"/>
              </a:rPr>
              <a:t>kuud</a:t>
            </a:r>
            <a:r>
              <a:rPr lang="en-GB" sz="1050" dirty="0">
                <a:solidFill>
                  <a:srgbClr val="444746"/>
                </a:solidFill>
                <a:latin typeface="Roboto"/>
                <a:ea typeface="Roboto"/>
                <a:cs typeface="Roboto"/>
                <a:sym typeface="Roboto"/>
              </a:rPr>
              <a:t>, aga </a:t>
            </a:r>
            <a:r>
              <a:rPr lang="en-GB" sz="1050" dirty="0" err="1">
                <a:solidFill>
                  <a:srgbClr val="444746"/>
                </a:solidFill>
                <a:latin typeface="Roboto"/>
                <a:ea typeface="Roboto"/>
                <a:cs typeface="Roboto"/>
                <a:sym typeface="Roboto"/>
              </a:rPr>
              <a:t>õpetajad</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ikka</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kurdavad</a:t>
            </a:r>
            <a:r>
              <a:rPr lang="en-GB" sz="1050" dirty="0">
                <a:solidFill>
                  <a:srgbClr val="444746"/>
                </a:solidFill>
                <a:latin typeface="Roboto"/>
                <a:ea typeface="Roboto"/>
                <a:cs typeface="Roboto"/>
                <a:sym typeface="Roboto"/>
              </a:rPr>
              <a:t>, et </a:t>
            </a:r>
            <a:r>
              <a:rPr lang="en-GB" sz="1050" dirty="0" err="1">
                <a:solidFill>
                  <a:srgbClr val="444746"/>
                </a:solidFill>
                <a:latin typeface="Roboto"/>
                <a:ea typeface="Roboto"/>
                <a:cs typeface="Roboto"/>
                <a:sym typeface="Roboto"/>
              </a:rPr>
              <a:t>keeleoskus</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ebapiisav</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aineõppeks</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liiga</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kauaks</a:t>
            </a:r>
            <a:r>
              <a:rPr lang="en-GB" sz="1050" dirty="0">
                <a:solidFill>
                  <a:srgbClr val="444746"/>
                </a:solidFill>
                <a:latin typeface="Roboto"/>
                <a:ea typeface="Roboto"/>
                <a:cs typeface="Roboto"/>
                <a:sym typeface="Roboto"/>
              </a:rPr>
              <a:t> aga </a:t>
            </a:r>
            <a:r>
              <a:rPr lang="en-GB" sz="1050" dirty="0" err="1">
                <a:solidFill>
                  <a:srgbClr val="444746"/>
                </a:solidFill>
                <a:latin typeface="Roboto"/>
                <a:ea typeface="Roboto"/>
                <a:cs typeface="Roboto"/>
                <a:sym typeface="Roboto"/>
              </a:rPr>
              <a:t>eraldi</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klassi</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jäämine</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soodustab</a:t>
            </a:r>
            <a:r>
              <a:rPr lang="en-GB" sz="1050" dirty="0">
                <a:solidFill>
                  <a:srgbClr val="444746"/>
                </a:solidFill>
                <a:latin typeface="Roboto"/>
                <a:ea typeface="Roboto"/>
                <a:cs typeface="Roboto"/>
                <a:sym typeface="Roboto"/>
              </a:rPr>
              <a:t> </a:t>
            </a:r>
            <a:r>
              <a:rPr lang="en-GB" sz="1050" dirty="0" err="1">
                <a:solidFill>
                  <a:srgbClr val="444746"/>
                </a:solidFill>
                <a:latin typeface="Roboto"/>
                <a:ea typeface="Roboto"/>
                <a:cs typeface="Roboto"/>
                <a:sym typeface="Roboto"/>
              </a:rPr>
              <a:t>segregatsiooni</a:t>
            </a:r>
            <a:r>
              <a:rPr lang="en-GB" sz="1050" dirty="0">
                <a:solidFill>
                  <a:srgbClr val="444746"/>
                </a:solidFill>
                <a:latin typeface="Roboto"/>
                <a:ea typeface="Roboto"/>
                <a:cs typeface="Roboto"/>
                <a:sym typeface="Roboto"/>
              </a:rPr>
              <a:t>.</a:t>
            </a:r>
          </a:p>
          <a:p>
            <a:pPr marL="0" lvl="0" indent="0" algn="l" rtl="0">
              <a:spcBef>
                <a:spcPts val="0"/>
              </a:spcBef>
              <a:spcAft>
                <a:spcPts val="0"/>
              </a:spcAft>
              <a:buNone/>
            </a:pPr>
            <a:r>
              <a:rPr lang="en-GB" sz="1100" noProof="1">
                <a:latin typeface="Times New Roman" panose="02020603050405020304" pitchFamily="18" charset="0"/>
                <a:cs typeface="Times New Roman" panose="02020603050405020304" pitchFamily="18" charset="0"/>
              </a:rPr>
              <a:t>Stolk: Koolikatkestus on see, mis mõjub kõige halvemini</a:t>
            </a:r>
            <a:endParaRPr lang="en-GB" sz="105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GB" sz="105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050" dirty="0"/>
              <a:t>– II-III </a:t>
            </a:r>
            <a:r>
              <a:rPr lang="en-GB" sz="1050" dirty="0" err="1"/>
              <a:t>kooliastmes</a:t>
            </a:r>
            <a:r>
              <a:rPr lang="en-GB" sz="1050" dirty="0"/>
              <a:t> </a:t>
            </a:r>
            <a:r>
              <a:rPr lang="en-GB" sz="1050" dirty="0" err="1"/>
              <a:t>õpilaste</a:t>
            </a:r>
            <a:r>
              <a:rPr lang="en-GB" sz="1050" dirty="0"/>
              <a:t> E2 </a:t>
            </a:r>
            <a:r>
              <a:rPr lang="en-GB" sz="1050" dirty="0" err="1"/>
              <a:t>oskuse</a:t>
            </a:r>
            <a:r>
              <a:rPr lang="en-GB" sz="1050" dirty="0"/>
              <a:t> </a:t>
            </a:r>
            <a:r>
              <a:rPr lang="en-GB" sz="1050" dirty="0" err="1"/>
              <a:t>areng</a:t>
            </a:r>
            <a:r>
              <a:rPr lang="en-GB" sz="1050" dirty="0"/>
              <a:t> </a:t>
            </a:r>
            <a:r>
              <a:rPr lang="en-GB" sz="1050" dirty="0" err="1"/>
              <a:t>vähe</a:t>
            </a:r>
            <a:r>
              <a:rPr lang="en-GB" sz="1050" dirty="0"/>
              <a:t> </a:t>
            </a:r>
            <a:r>
              <a:rPr lang="en-GB" sz="1050" dirty="0" err="1"/>
              <a:t>uuritud</a:t>
            </a:r>
            <a:r>
              <a:rPr lang="en-GB" sz="1050" dirty="0"/>
              <a:t>, </a:t>
            </a:r>
            <a:r>
              <a:rPr lang="en-GB" sz="1050" dirty="0" err="1"/>
              <a:t>andmeid</a:t>
            </a:r>
            <a:r>
              <a:rPr lang="en-GB" sz="1050" dirty="0"/>
              <a:t> </a:t>
            </a:r>
            <a:r>
              <a:rPr lang="en-GB" sz="1050" dirty="0" err="1"/>
              <a:t>veidi</a:t>
            </a:r>
            <a:r>
              <a:rPr lang="en-GB" sz="1050" dirty="0"/>
              <a:t> on, aga </a:t>
            </a:r>
            <a:r>
              <a:rPr lang="en-GB" sz="1050" dirty="0" err="1"/>
              <a:t>lünklikult</a:t>
            </a:r>
            <a:r>
              <a:rPr lang="en-GB" sz="1050" dirty="0"/>
              <a:t> </a:t>
            </a:r>
            <a:r>
              <a:rPr lang="en-GB" sz="1050" dirty="0" err="1"/>
              <a:t>ja</a:t>
            </a:r>
            <a:r>
              <a:rPr lang="en-GB" sz="1050" dirty="0"/>
              <a:t> </a:t>
            </a:r>
            <a:r>
              <a:rPr lang="en-GB" sz="1050" dirty="0" err="1"/>
              <a:t>osa</a:t>
            </a:r>
            <a:r>
              <a:rPr lang="en-GB" sz="1050" dirty="0"/>
              <a:t> </a:t>
            </a:r>
            <a:r>
              <a:rPr lang="en-GB" sz="1050" dirty="0" err="1"/>
              <a:t>veel</a:t>
            </a:r>
            <a:r>
              <a:rPr lang="en-GB" sz="1050" dirty="0"/>
              <a:t> </a:t>
            </a:r>
            <a:r>
              <a:rPr lang="en-GB" sz="1050" dirty="0" err="1"/>
              <a:t>projektiaruannetes</a:t>
            </a:r>
            <a:r>
              <a:rPr lang="en-GB" sz="1050" dirty="0"/>
              <a:t> </a:t>
            </a:r>
            <a:r>
              <a:rPr lang="en-GB" sz="1050" dirty="0" err="1"/>
              <a:t>ja</a:t>
            </a:r>
            <a:r>
              <a:rPr lang="en-GB" sz="1050" dirty="0"/>
              <a:t> </a:t>
            </a:r>
            <a:r>
              <a:rPr lang="en-GB" sz="1050" dirty="0" err="1"/>
              <a:t>mitte</a:t>
            </a:r>
            <a:r>
              <a:rPr lang="en-GB" sz="1050" dirty="0"/>
              <a:t> </a:t>
            </a:r>
            <a:r>
              <a:rPr lang="en-GB" sz="1050" dirty="0" err="1"/>
              <a:t>teadusartiklites</a:t>
            </a:r>
            <a:r>
              <a:rPr lang="en-GB" sz="1050" dirty="0"/>
              <a:t>. </a:t>
            </a:r>
            <a:r>
              <a:rPr lang="en-GB" sz="1050" dirty="0" err="1"/>
              <a:t>Mõnevõrra</a:t>
            </a:r>
            <a:r>
              <a:rPr lang="en-GB" sz="1050" dirty="0"/>
              <a:t> on </a:t>
            </a:r>
            <a:r>
              <a:rPr lang="en-GB" sz="1050" dirty="0" err="1"/>
              <a:t>andmeid</a:t>
            </a:r>
            <a:r>
              <a:rPr lang="en-GB" sz="1050" dirty="0"/>
              <a:t> </a:t>
            </a:r>
            <a:r>
              <a:rPr lang="en-GB" sz="1050" dirty="0" err="1"/>
              <a:t>sõnavara</a:t>
            </a:r>
            <a:r>
              <a:rPr lang="en-GB" sz="1050" dirty="0"/>
              <a:t> </a:t>
            </a:r>
            <a:r>
              <a:rPr lang="en-GB" sz="1050" dirty="0" err="1"/>
              <a:t>omandamise</a:t>
            </a:r>
            <a:r>
              <a:rPr lang="en-GB" sz="1050" dirty="0"/>
              <a:t> </a:t>
            </a:r>
            <a:r>
              <a:rPr lang="en-GB" sz="1050" dirty="0" err="1"/>
              <a:t>kohta</a:t>
            </a:r>
            <a:r>
              <a:rPr lang="en-GB" sz="1050" dirty="0"/>
              <a:t>, </a:t>
            </a:r>
            <a:r>
              <a:rPr lang="en-GB" sz="1050" dirty="0" err="1"/>
              <a:t>natuke</a:t>
            </a:r>
            <a:r>
              <a:rPr lang="en-GB" sz="1050" dirty="0"/>
              <a:t> </a:t>
            </a:r>
            <a:r>
              <a:rPr lang="en-GB" sz="1050" dirty="0" err="1"/>
              <a:t>hierarhiliste</a:t>
            </a:r>
            <a:r>
              <a:rPr lang="en-GB" sz="1050" dirty="0"/>
              <a:t> </a:t>
            </a:r>
            <a:r>
              <a:rPr lang="en-GB" sz="1050" dirty="0" err="1"/>
              <a:t>baaskonstruktsioonide</a:t>
            </a:r>
            <a:r>
              <a:rPr lang="en-GB" sz="1050" dirty="0"/>
              <a:t> </a:t>
            </a:r>
            <a:r>
              <a:rPr lang="en-GB" sz="1050" dirty="0" err="1"/>
              <a:t>kohta</a:t>
            </a:r>
            <a:r>
              <a:rPr lang="en-GB" sz="1050" dirty="0"/>
              <a:t>, </a:t>
            </a:r>
            <a:r>
              <a:rPr lang="en-GB" sz="1050" dirty="0" err="1"/>
              <a:t>terviklikku</a:t>
            </a:r>
            <a:r>
              <a:rPr lang="en-GB" sz="1050" dirty="0"/>
              <a:t> </a:t>
            </a:r>
            <a:r>
              <a:rPr lang="en-GB" sz="1050" dirty="0" err="1"/>
              <a:t>pikiuuringut</a:t>
            </a:r>
            <a:r>
              <a:rPr lang="en-GB" sz="1050" dirty="0"/>
              <a:t> (</a:t>
            </a:r>
            <a:r>
              <a:rPr lang="en-GB" sz="1050" dirty="0" err="1"/>
              <a:t>nullist</a:t>
            </a:r>
            <a:r>
              <a:rPr lang="en-GB" sz="1050" dirty="0"/>
              <a:t> </a:t>
            </a:r>
            <a:r>
              <a:rPr lang="en-GB" sz="1050" dirty="0" err="1"/>
              <a:t>vaba</a:t>
            </a:r>
            <a:r>
              <a:rPr lang="en-GB" sz="1050" dirty="0"/>
              <a:t> </a:t>
            </a:r>
            <a:r>
              <a:rPr lang="en-GB" sz="1050" dirty="0" err="1"/>
              <a:t>keelekasutuseni</a:t>
            </a:r>
            <a:r>
              <a:rPr lang="en-GB" sz="1050" dirty="0"/>
              <a:t>) </a:t>
            </a:r>
            <a:r>
              <a:rPr lang="en-GB" sz="1050" dirty="0" err="1"/>
              <a:t>ei</a:t>
            </a:r>
            <a:r>
              <a:rPr lang="en-GB" sz="1050" dirty="0"/>
              <a:t> ole.</a:t>
            </a:r>
          </a:p>
          <a:p>
            <a:pPr marL="0" lvl="0" indent="0" algn="l" rtl="0">
              <a:spcBef>
                <a:spcPts val="0"/>
              </a:spcBef>
              <a:spcAft>
                <a:spcPts val="0"/>
              </a:spcAft>
              <a:buClr>
                <a:schemeClr val="dk1"/>
              </a:buClr>
              <a:buSzPts val="1100"/>
              <a:buFont typeface="Arial"/>
              <a:buNone/>
            </a:pPr>
            <a:endParaRPr lang="en-GB" sz="1050" dirty="0"/>
          </a:p>
          <a:p>
            <a:pPr marL="0" lvl="0" indent="0" algn="l" rtl="0">
              <a:spcBef>
                <a:spcPts val="0"/>
              </a:spcBef>
              <a:spcAft>
                <a:spcPts val="0"/>
              </a:spcAft>
              <a:buClr>
                <a:schemeClr val="dk1"/>
              </a:buClr>
              <a:buSzPts val="1100"/>
              <a:buFont typeface="Arial"/>
              <a:buNone/>
            </a:pPr>
            <a:r>
              <a:rPr lang="en-EE" sz="1050" dirty="0">
                <a:solidFill>
                  <a:srgbClr val="444746"/>
                </a:solidFill>
                <a:latin typeface="Roboto"/>
                <a:ea typeface="Roboto"/>
                <a:cs typeface="Roboto"/>
                <a:sym typeface="Roboto"/>
              </a:rPr>
              <a:t>2. Teooriaraamistikest sotsiolingvistiline vaatenurk keerukas – eeskujuks süüria laste peal tehtud uuringud – eesti omad ei sobitu konteksti, meil teine olukord, ükskeelne vene kogukond jms.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EE" sz="1050" dirty="0">
                <a:solidFill>
                  <a:srgbClr val="444746"/>
                </a:solidFill>
                <a:latin typeface="Roboto"/>
                <a:ea typeface="Roboto"/>
                <a:cs typeface="Roboto"/>
                <a:sym typeface="Roboto"/>
              </a:rPr>
              <a:t>Senistes uuringutes harva keskendutud keelele – meie olema aga tahtnud just nimelt keele endaga tegeleda. Seega ion need Ukr laste uuringud, mis meil olemas, pigem katsetused, just meetodilt.</a:t>
            </a:r>
          </a:p>
          <a:p>
            <a:pPr marL="0" lvl="0" indent="0" algn="l" rtl="0">
              <a:spcBef>
                <a:spcPts val="0"/>
              </a:spcBef>
              <a:spcAft>
                <a:spcPts val="0"/>
              </a:spcAft>
              <a:buClr>
                <a:schemeClr val="dk1"/>
              </a:buClr>
              <a:buSzPts val="1100"/>
              <a:buFont typeface="Arial"/>
              <a:buNone/>
            </a:pPr>
            <a:endParaRPr lang="en-EE" sz="1050" dirty="0">
              <a:solidFill>
                <a:srgbClr val="444746"/>
              </a:solidFill>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EE" sz="1050" dirty="0">
                <a:solidFill>
                  <a:srgbClr val="444746"/>
                </a:solidFill>
                <a:latin typeface="Roboto"/>
                <a:ea typeface="Roboto"/>
                <a:cs typeface="Roboto"/>
                <a:sym typeface="Roboto"/>
              </a:rPr>
              <a:t>Ka standardiseeritud hindamisvahendeid veel ei ole.</a:t>
            </a:r>
          </a:p>
          <a:p>
            <a:pPr marL="0" lvl="0" indent="0" algn="l" rtl="0">
              <a:spcBef>
                <a:spcPts val="0"/>
              </a:spcBef>
              <a:spcAft>
                <a:spcPts val="0"/>
              </a:spcAft>
              <a:buClr>
                <a:schemeClr val="dk1"/>
              </a:buClr>
              <a:buSzPts val="1100"/>
              <a:buFont typeface="Arial"/>
              <a:buNone/>
            </a:pPr>
            <a:endParaRPr lang="en-EE" sz="1050"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EE" sz="1050" dirty="0">
                <a:solidFill>
                  <a:srgbClr val="444746"/>
                </a:solidFill>
                <a:latin typeface="Roboto"/>
                <a:ea typeface="Roboto"/>
                <a:cs typeface="Roboto"/>
                <a:sym typeface="Roboto"/>
              </a:rPr>
              <a:t>3. </a:t>
            </a:r>
            <a:endParaRPr dirty="0"/>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t-EE" dirty="0"/>
              <a:t>Võtta kuidagi kokku see, mis praeguseks olemas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EE" sz="1100" dirty="0">
                <a:solidFill>
                  <a:srgbClr val="444746"/>
                </a:solidFill>
                <a:latin typeface="Roboto"/>
                <a:ea typeface="Roboto"/>
                <a:cs typeface="Roboto"/>
                <a:sym typeface="Roboto"/>
              </a:rPr>
              <a:t>KOOL: kas eraldi võik kõik põgenikud koos?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EE" sz="1100" dirty="0">
                <a:solidFill>
                  <a:srgbClr val="444746"/>
                </a:solidFill>
                <a:latin typeface="Roboto"/>
                <a:ea typeface="Roboto"/>
                <a:cs typeface="Roboto"/>
                <a:sym typeface="Roboto"/>
              </a:rPr>
              <a:t>Kuigi on juba ette teada, et parimad lahendused on ressursinahukamad, ei tähenda see seda, et mõnd lahendust ei võiks pidada paremaks kui teist</a:t>
            </a:r>
          </a:p>
          <a:p>
            <a:endParaRPr lang="et-EE" dirty="0"/>
          </a:p>
        </p:txBody>
      </p:sp>
    </p:spTree>
    <p:extLst>
      <p:ext uri="{BB962C8B-B14F-4D97-AF65-F5344CB8AC3E}">
        <p14:creationId xmlns:p14="http://schemas.microsoft.com/office/powerpoint/2010/main" val="592731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EE" sz="1100" dirty="0">
                <a:solidFill>
                  <a:srgbClr val="444746"/>
                </a:solidFill>
                <a:latin typeface="Roboto"/>
                <a:ea typeface="Roboto"/>
                <a:cs typeface="Roboto"/>
                <a:sym typeface="Roboto"/>
              </a:rPr>
              <a:t>Meie uurimused on suuresti avastuslikud – eeskuju väga ei ole, </a:t>
            </a:r>
            <a:r>
              <a:rPr lang="et-EE" dirty="0"/>
              <a:t>Raamdokumendi keeletasemega me väga ei tegele, lingvistile ütlevad need tasemed veidi vähe.</a:t>
            </a:r>
          </a:p>
          <a:p>
            <a:endParaRPr lang="et-EE"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t-EE" sz="1100" dirty="0"/>
              <a:t>Kasutuspõhine lähenemine kui katus paljudele erinevatele suundadele. </a:t>
            </a:r>
          </a:p>
          <a:p>
            <a:r>
              <a:rPr lang="et-EE" dirty="0" err="1"/>
              <a:t>Javadi</a:t>
            </a:r>
            <a:r>
              <a:rPr lang="et-EE" dirty="0"/>
              <a:t>, </a:t>
            </a:r>
            <a:r>
              <a:rPr lang="et-EE" dirty="0" err="1"/>
              <a:t>Kazemirad</a:t>
            </a:r>
            <a:r>
              <a:rPr lang="et-EE" dirty="0"/>
              <a:t>: </a:t>
            </a:r>
            <a:r>
              <a:rPr lang="et-EE" dirty="0" err="1"/>
              <a:t>Usage-based</a:t>
            </a:r>
            <a:r>
              <a:rPr lang="et-EE" dirty="0"/>
              <a:t>’ </a:t>
            </a:r>
            <a:r>
              <a:rPr lang="et-EE" dirty="0" err="1"/>
              <a:t>is</a:t>
            </a:r>
            <a:r>
              <a:rPr lang="et-EE" dirty="0"/>
              <a:t> a </a:t>
            </a:r>
            <a:r>
              <a:rPr lang="et-EE" dirty="0" err="1"/>
              <a:t>label</a:t>
            </a:r>
            <a:r>
              <a:rPr lang="et-EE" dirty="0"/>
              <a:t> </a:t>
            </a:r>
            <a:r>
              <a:rPr lang="et-EE" dirty="0" err="1"/>
              <a:t>for</a:t>
            </a:r>
            <a:r>
              <a:rPr lang="et-EE" dirty="0"/>
              <a:t> </a:t>
            </a:r>
            <a:r>
              <a:rPr lang="et-EE" dirty="0" err="1"/>
              <a:t>various</a:t>
            </a:r>
            <a:r>
              <a:rPr lang="et-EE" dirty="0"/>
              <a:t> </a:t>
            </a:r>
            <a:r>
              <a:rPr lang="et-EE" dirty="0" err="1"/>
              <a:t>approaches</a:t>
            </a:r>
            <a:r>
              <a:rPr lang="et-EE" dirty="0"/>
              <a:t> </a:t>
            </a:r>
            <a:r>
              <a:rPr lang="et-EE" dirty="0" err="1"/>
              <a:t>to</a:t>
            </a:r>
            <a:r>
              <a:rPr lang="et-EE" dirty="0"/>
              <a:t> </a:t>
            </a:r>
            <a:r>
              <a:rPr lang="et-EE" dirty="0" err="1"/>
              <a:t>second</a:t>
            </a:r>
            <a:r>
              <a:rPr lang="et-EE" dirty="0"/>
              <a:t> </a:t>
            </a:r>
            <a:r>
              <a:rPr lang="et-EE" dirty="0" err="1"/>
              <a:t>language</a:t>
            </a:r>
            <a:r>
              <a:rPr lang="et-EE" dirty="0"/>
              <a:t> </a:t>
            </a:r>
            <a:r>
              <a:rPr lang="et-EE" dirty="0" err="1"/>
              <a:t>acquisition</a:t>
            </a:r>
            <a:r>
              <a:rPr lang="et-EE" dirty="0"/>
              <a:t> </a:t>
            </a:r>
            <a:r>
              <a:rPr lang="et-EE" dirty="0" err="1"/>
              <a:t>which</a:t>
            </a:r>
            <a:r>
              <a:rPr lang="et-EE" dirty="0"/>
              <a:t> </a:t>
            </a:r>
            <a:r>
              <a:rPr lang="et-EE" dirty="0" err="1"/>
              <a:t>minimally</a:t>
            </a:r>
            <a:r>
              <a:rPr lang="et-EE" dirty="0"/>
              <a:t> </a:t>
            </a:r>
            <a:r>
              <a:rPr lang="et-EE" dirty="0" err="1"/>
              <a:t>share</a:t>
            </a:r>
            <a:r>
              <a:rPr lang="et-EE" dirty="0"/>
              <a:t> </a:t>
            </a:r>
            <a:r>
              <a:rPr lang="et-EE" dirty="0" err="1"/>
              <a:t>two</a:t>
            </a:r>
            <a:r>
              <a:rPr lang="et-EE" dirty="0"/>
              <a:t> </a:t>
            </a:r>
            <a:r>
              <a:rPr lang="et-EE" dirty="0" err="1"/>
              <a:t>working</a:t>
            </a:r>
            <a:r>
              <a:rPr lang="et-EE" dirty="0"/>
              <a:t> </a:t>
            </a:r>
            <a:r>
              <a:rPr lang="et-EE" dirty="0" err="1"/>
              <a:t>hypotheses</a:t>
            </a:r>
            <a:r>
              <a:rPr lang="et-EE" dirty="0"/>
              <a:t>:</a:t>
            </a:r>
          </a:p>
          <a:p>
            <a:r>
              <a:rPr lang="et-EE" dirty="0"/>
              <a:t>In </a:t>
            </a:r>
            <a:r>
              <a:rPr lang="et-EE" dirty="0" err="1"/>
              <a:t>usage-based</a:t>
            </a:r>
            <a:r>
              <a:rPr lang="et-EE" dirty="0"/>
              <a:t> </a:t>
            </a:r>
            <a:r>
              <a:rPr lang="et-EE" dirty="0" err="1"/>
              <a:t>linguistics</a:t>
            </a:r>
            <a:r>
              <a:rPr lang="et-EE" dirty="0"/>
              <a:t>, </a:t>
            </a:r>
            <a:r>
              <a:rPr lang="et-EE" dirty="0" err="1"/>
              <a:t>there</a:t>
            </a:r>
            <a:r>
              <a:rPr lang="et-EE" dirty="0"/>
              <a:t> </a:t>
            </a:r>
            <a:r>
              <a:rPr lang="et-EE" dirty="0" err="1"/>
              <a:t>is</a:t>
            </a:r>
            <a:r>
              <a:rPr lang="et-EE" dirty="0"/>
              <a:t> a </a:t>
            </a:r>
            <a:r>
              <a:rPr lang="et-EE" dirty="0" err="1"/>
              <a:t>close</a:t>
            </a:r>
            <a:r>
              <a:rPr lang="et-EE" dirty="0"/>
              <a:t> </a:t>
            </a:r>
            <a:r>
              <a:rPr lang="et-EE" dirty="0" err="1"/>
              <a:t>relationship</a:t>
            </a:r>
            <a:r>
              <a:rPr lang="et-EE" dirty="0"/>
              <a:t> </a:t>
            </a:r>
            <a:r>
              <a:rPr lang="et-EE" dirty="0" err="1"/>
              <a:t>between</a:t>
            </a:r>
            <a:r>
              <a:rPr lang="et-EE" dirty="0"/>
              <a:t> </a:t>
            </a:r>
            <a:r>
              <a:rPr lang="et-EE" dirty="0" err="1"/>
              <a:t>lexical</a:t>
            </a:r>
            <a:r>
              <a:rPr lang="et-EE" dirty="0"/>
              <a:t> and </a:t>
            </a:r>
            <a:r>
              <a:rPr lang="et-EE" dirty="0" err="1"/>
              <a:t>grammatical</a:t>
            </a:r>
            <a:r>
              <a:rPr lang="et-EE" dirty="0"/>
              <a:t> </a:t>
            </a:r>
            <a:r>
              <a:rPr lang="et-EE" dirty="0" err="1"/>
              <a:t>knowledge</a:t>
            </a:r>
            <a:r>
              <a:rPr lang="et-EE" dirty="0"/>
              <a:t>, </a:t>
            </a:r>
            <a:r>
              <a:rPr lang="et-EE" dirty="0" err="1"/>
              <a:t>because</a:t>
            </a:r>
            <a:r>
              <a:rPr lang="et-EE" dirty="0"/>
              <a:t> </a:t>
            </a:r>
            <a:r>
              <a:rPr lang="et-EE" dirty="0" err="1"/>
              <a:t>abstract</a:t>
            </a:r>
            <a:r>
              <a:rPr lang="et-EE" dirty="0"/>
              <a:t> </a:t>
            </a:r>
            <a:r>
              <a:rPr lang="et-EE" dirty="0" err="1"/>
              <a:t>representations</a:t>
            </a:r>
            <a:r>
              <a:rPr lang="et-EE" dirty="0"/>
              <a:t> of </a:t>
            </a:r>
            <a:r>
              <a:rPr lang="et-EE" dirty="0" err="1"/>
              <a:t>linguistic</a:t>
            </a:r>
            <a:r>
              <a:rPr lang="et-EE" dirty="0"/>
              <a:t> </a:t>
            </a:r>
            <a:r>
              <a:rPr lang="et-EE" dirty="0" err="1"/>
              <a:t>structure</a:t>
            </a:r>
            <a:r>
              <a:rPr lang="et-EE" dirty="0"/>
              <a:t> are </a:t>
            </a:r>
            <a:r>
              <a:rPr lang="et-EE" dirty="0" err="1"/>
              <a:t>derived</a:t>
            </a:r>
            <a:r>
              <a:rPr lang="et-EE" dirty="0"/>
              <a:t> </a:t>
            </a:r>
            <a:r>
              <a:rPr lang="et-EE" dirty="0" err="1"/>
              <a:t>from</a:t>
            </a:r>
            <a:r>
              <a:rPr lang="et-EE" dirty="0"/>
              <a:t> </a:t>
            </a:r>
            <a:r>
              <a:rPr lang="et-EE" dirty="0" err="1"/>
              <a:t>language</a:t>
            </a:r>
            <a:r>
              <a:rPr lang="et-EE" dirty="0"/>
              <a:t> </a:t>
            </a:r>
            <a:r>
              <a:rPr lang="et-EE" dirty="0" err="1"/>
              <a:t>users</a:t>
            </a:r>
            <a:r>
              <a:rPr lang="et-EE" dirty="0"/>
              <a:t>’ </a:t>
            </a:r>
          </a:p>
          <a:p>
            <a:r>
              <a:rPr lang="et-EE" dirty="0"/>
              <a:t>Sisendi kvaliteet ja hulk on tähtis ja seda peame edasistes uuringutes rohkem vaatama</a:t>
            </a:r>
          </a:p>
          <a:p>
            <a:r>
              <a:rPr lang="et-EE" dirty="0"/>
              <a:t>Kuigi ei ole absoluutselt </a:t>
            </a:r>
            <a:r>
              <a:rPr lang="et-EE" dirty="0" err="1"/>
              <a:t>holistiline</a:t>
            </a:r>
            <a:r>
              <a:rPr lang="et-EE" dirty="0"/>
              <a:t>, on see siiski kolme põhitasandit – leksikoni, morfoloogiat ja süntaksit vaatlev kvalitatiivse ja kvantitatiivse metoodika kombinatsioon.</a:t>
            </a:r>
          </a:p>
          <a:p>
            <a:r>
              <a:rPr lang="et-EE" dirty="0"/>
              <a:t>Abstraktsemat laadi konstruktsioonid – hierarhilised baaskonstruktsioonid (õigemini nende tüübid)</a:t>
            </a:r>
          </a:p>
          <a:p>
            <a:endParaRPr lang="et-EE" dirty="0"/>
          </a:p>
        </p:txBody>
      </p:sp>
    </p:spTree>
    <p:extLst>
      <p:ext uri="{BB962C8B-B14F-4D97-AF65-F5344CB8AC3E}">
        <p14:creationId xmlns:p14="http://schemas.microsoft.com/office/powerpoint/2010/main" val="445281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592690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10448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err="1"/>
              <a:t>Parem</a:t>
            </a:r>
            <a:r>
              <a:rPr lang="en-GB" dirty="0"/>
              <a:t> </a:t>
            </a:r>
            <a:r>
              <a:rPr lang="en-GB" dirty="0" err="1"/>
              <a:t>jutustamisoskus</a:t>
            </a:r>
            <a:r>
              <a:rPr lang="en-GB" dirty="0"/>
              <a:t> </a:t>
            </a:r>
            <a:r>
              <a:rPr lang="en-GB" dirty="0" err="1"/>
              <a:t>ukraina</a:t>
            </a:r>
            <a:r>
              <a:rPr lang="en-GB" dirty="0"/>
              <a:t> </a:t>
            </a:r>
            <a:r>
              <a:rPr lang="en-GB" dirty="0" err="1"/>
              <a:t>keeles</a:t>
            </a:r>
            <a:r>
              <a:rPr lang="en-GB" dirty="0"/>
              <a:t> </a:t>
            </a:r>
            <a:r>
              <a:rPr lang="en-GB" dirty="0" err="1"/>
              <a:t>ei</a:t>
            </a:r>
            <a:r>
              <a:rPr lang="en-GB" dirty="0"/>
              <a:t> </a:t>
            </a:r>
            <a:r>
              <a:rPr lang="en-GB" dirty="0" err="1"/>
              <a:t>tinginud</a:t>
            </a:r>
            <a:r>
              <a:rPr lang="en-GB" dirty="0"/>
              <a:t> </a:t>
            </a:r>
            <a:r>
              <a:rPr lang="en-GB" dirty="0" err="1"/>
              <a:t>paremat</a:t>
            </a:r>
            <a:r>
              <a:rPr lang="en-GB" dirty="0"/>
              <a:t> </a:t>
            </a:r>
            <a:r>
              <a:rPr lang="en-GB" dirty="0" err="1"/>
              <a:t>jutustamisoskust</a:t>
            </a:r>
            <a:r>
              <a:rPr lang="en-GB" dirty="0"/>
              <a:t> </a:t>
            </a:r>
            <a:r>
              <a:rPr lang="en-GB" dirty="0" err="1"/>
              <a:t>eesti</a:t>
            </a:r>
            <a:r>
              <a:rPr lang="en-GB" dirty="0"/>
              <a:t> </a:t>
            </a:r>
            <a:r>
              <a:rPr lang="en-GB" dirty="0" err="1"/>
              <a:t>keeles</a:t>
            </a:r>
            <a:r>
              <a:rPr lang="en-GB" dirty="0"/>
              <a:t>.</a:t>
            </a:r>
          </a:p>
          <a:p>
            <a:endParaRPr lang="et-EE" dirty="0"/>
          </a:p>
        </p:txBody>
      </p:sp>
    </p:spTree>
    <p:extLst>
      <p:ext uri="{BB962C8B-B14F-4D97-AF65-F5344CB8AC3E}">
        <p14:creationId xmlns:p14="http://schemas.microsoft.com/office/powerpoint/2010/main" val="1997353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02">
  <p:cSld name="BLANK_1_1">
    <p:bg>
      <p:bgPr>
        <a:solidFill>
          <a:srgbClr val="CF003A"/>
        </a:solidFill>
        <a:effectLst/>
      </p:bgPr>
    </p:bg>
    <p:spTree>
      <p:nvGrpSpPr>
        <p:cNvPr id="1" name="Shape 8"/>
        <p:cNvGrpSpPr/>
        <p:nvPr/>
      </p:nvGrpSpPr>
      <p:grpSpPr>
        <a:xfrm>
          <a:off x="0" y="0"/>
          <a:ext cx="0" cy="0"/>
          <a:chOff x="0" y="0"/>
          <a:chExt cx="0" cy="0"/>
        </a:xfrm>
      </p:grpSpPr>
      <p:pic>
        <p:nvPicPr>
          <p:cNvPr id="9" name="Google Shape;9;p14"/>
          <p:cNvPicPr preferRelativeResize="0"/>
          <p:nvPr/>
        </p:nvPicPr>
        <p:blipFill rotWithShape="1">
          <a:blip r:embed="rId2">
            <a:alphaModFix/>
          </a:blip>
          <a:srcRect/>
          <a:stretch/>
        </p:blipFill>
        <p:spPr>
          <a:xfrm>
            <a:off x="183200" y="4307350"/>
            <a:ext cx="1410175" cy="784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
        <p:cNvGrpSpPr/>
        <p:nvPr/>
      </p:nvGrpSpPr>
      <p:grpSpPr>
        <a:xfrm>
          <a:off x="0" y="0"/>
          <a:ext cx="0" cy="0"/>
          <a:chOff x="0" y="0"/>
          <a:chExt cx="0" cy="0"/>
        </a:xfrm>
      </p:grpSpPr>
      <p:sp>
        <p:nvSpPr>
          <p:cNvPr id="11" name="Google Shape;11;p15"/>
          <p:cNvSpPr txBox="1">
            <a:spLocks noGrp="1"/>
          </p:cNvSpPr>
          <p:nvPr>
            <p:ph type="ctrTitle"/>
          </p:nvPr>
        </p:nvSpPr>
        <p:spPr>
          <a:xfrm>
            <a:off x="2727434" y="833891"/>
            <a:ext cx="5273700" cy="1790700"/>
          </a:xfrm>
          <a:prstGeom prst="rect">
            <a:avLst/>
          </a:prstGeom>
          <a:noFill/>
          <a:ln>
            <a:noFill/>
          </a:ln>
        </p:spPr>
        <p:txBody>
          <a:bodyPr spcFirstLastPara="1" wrap="square" lIns="68575" tIns="34275" rIns="68575" bIns="34275" anchor="b" anchorCtr="0">
            <a:normAutofit/>
          </a:bodyPr>
          <a:lstStyle>
            <a:lvl1pPr lvl="0" algn="l">
              <a:lnSpc>
                <a:spcPct val="80000"/>
              </a:lnSpc>
              <a:spcBef>
                <a:spcPts val="0"/>
              </a:spcBef>
              <a:spcAft>
                <a:spcPts val="0"/>
              </a:spcAft>
              <a:buClr>
                <a:schemeClr val="dk1"/>
              </a:buClr>
              <a:buSzPts val="4500"/>
              <a:buFont typeface="Times New Roman"/>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 name="Google Shape;12;p15"/>
          <p:cNvSpPr txBox="1">
            <a:spLocks noGrp="1"/>
          </p:cNvSpPr>
          <p:nvPr>
            <p:ph type="subTitle" idx="1"/>
          </p:nvPr>
        </p:nvSpPr>
        <p:spPr>
          <a:xfrm>
            <a:off x="2727434" y="2701529"/>
            <a:ext cx="5273700" cy="1241700"/>
          </a:xfrm>
          <a:prstGeom prst="rect">
            <a:avLst/>
          </a:prstGeom>
          <a:noFill/>
          <a:ln>
            <a:noFill/>
          </a:ln>
        </p:spPr>
        <p:txBody>
          <a:bodyPr spcFirstLastPara="1" wrap="square" lIns="68575" tIns="34275" rIns="68575" bIns="34275" anchor="t" anchorCtr="0">
            <a:normAutofit/>
          </a:bodyPr>
          <a:lstStyle>
            <a:lvl1pPr lvl="0" algn="l">
              <a:lnSpc>
                <a:spcPct val="100000"/>
              </a:lnSpc>
              <a:spcBef>
                <a:spcPts val="1200"/>
              </a:spcBef>
              <a:spcAft>
                <a:spcPts val="0"/>
              </a:spcAft>
              <a:buSzPts val="1800"/>
              <a:buNone/>
              <a:defRPr sz="1800"/>
            </a:lvl1pPr>
            <a:lvl2pPr lvl="1" algn="ctr">
              <a:lnSpc>
                <a:spcPct val="100000"/>
              </a:lnSpc>
              <a:spcBef>
                <a:spcPts val="1200"/>
              </a:spcBef>
              <a:spcAft>
                <a:spcPts val="0"/>
              </a:spcAft>
              <a:buSzPts val="1500"/>
              <a:buNone/>
              <a:defRPr sz="1500"/>
            </a:lvl2pPr>
            <a:lvl3pPr lvl="2" algn="ctr">
              <a:lnSpc>
                <a:spcPct val="100000"/>
              </a:lnSpc>
              <a:spcBef>
                <a:spcPts val="1200"/>
              </a:spcBef>
              <a:spcAft>
                <a:spcPts val="0"/>
              </a:spcAft>
              <a:buSzPts val="1400"/>
              <a:buNone/>
              <a:defRPr sz="1400"/>
            </a:lvl3pPr>
            <a:lvl4pPr lvl="3" algn="ctr">
              <a:lnSpc>
                <a:spcPct val="100000"/>
              </a:lnSpc>
              <a:spcBef>
                <a:spcPts val="1200"/>
              </a:spcBef>
              <a:spcAft>
                <a:spcPts val="0"/>
              </a:spcAft>
              <a:buSzPts val="1200"/>
              <a:buNone/>
              <a:defRPr sz="1200"/>
            </a:lvl4pPr>
            <a:lvl5pPr lvl="4" algn="ctr">
              <a:lnSpc>
                <a:spcPct val="100000"/>
              </a:lnSpc>
              <a:spcBef>
                <a:spcPts val="1200"/>
              </a:spcBef>
              <a:spcAft>
                <a:spcPts val="0"/>
              </a:spcAft>
              <a:buSzPts val="1200"/>
              <a:buNone/>
              <a:defRPr sz="1200"/>
            </a:lvl5pPr>
            <a:lvl6pPr lvl="5" algn="ctr">
              <a:lnSpc>
                <a:spcPct val="100000"/>
              </a:lnSpc>
              <a:spcBef>
                <a:spcPts val="400"/>
              </a:spcBef>
              <a:spcAft>
                <a:spcPts val="0"/>
              </a:spcAft>
              <a:buClr>
                <a:schemeClr val="dk1"/>
              </a:buClr>
              <a:buSzPts val="1200"/>
              <a:buNone/>
              <a:defRPr sz="1200"/>
            </a:lvl6pPr>
            <a:lvl7pPr lvl="6" algn="ctr">
              <a:lnSpc>
                <a:spcPct val="100000"/>
              </a:lnSpc>
              <a:spcBef>
                <a:spcPts val="400"/>
              </a:spcBef>
              <a:spcAft>
                <a:spcPts val="0"/>
              </a:spcAft>
              <a:buClr>
                <a:schemeClr val="dk1"/>
              </a:buClr>
              <a:buSzPts val="1200"/>
              <a:buNone/>
              <a:defRPr sz="1200"/>
            </a:lvl7pPr>
            <a:lvl8pPr lvl="7" algn="ctr">
              <a:lnSpc>
                <a:spcPct val="100000"/>
              </a:lnSpc>
              <a:spcBef>
                <a:spcPts val="400"/>
              </a:spcBef>
              <a:spcAft>
                <a:spcPts val="0"/>
              </a:spcAft>
              <a:buClr>
                <a:schemeClr val="dk1"/>
              </a:buClr>
              <a:buSzPts val="1200"/>
              <a:buNone/>
              <a:defRPr sz="1200"/>
            </a:lvl8pPr>
            <a:lvl9pPr lvl="8" algn="ctr">
              <a:lnSpc>
                <a:spcPct val="100000"/>
              </a:lnSpc>
              <a:spcBef>
                <a:spcPts val="400"/>
              </a:spcBef>
              <a:spcAft>
                <a:spcPts val="0"/>
              </a:spcAft>
              <a:buClr>
                <a:schemeClr val="dk1"/>
              </a:buClr>
              <a:buSzPts val="1200"/>
              <a:buNone/>
              <a:defRPr sz="1200"/>
            </a:lvl9pPr>
          </a:lstStyle>
          <a:p>
            <a:endParaRPr/>
          </a:p>
        </p:txBody>
      </p:sp>
      <p:cxnSp>
        <p:nvCxnSpPr>
          <p:cNvPr id="13" name="Google Shape;13;p15"/>
          <p:cNvCxnSpPr/>
          <p:nvPr/>
        </p:nvCxnSpPr>
        <p:spPr>
          <a:xfrm flipH="1">
            <a:off x="1466234" y="764627"/>
            <a:ext cx="804000" cy="3105900"/>
          </a:xfrm>
          <a:prstGeom prst="straightConnector1">
            <a:avLst/>
          </a:prstGeom>
          <a:noFill/>
          <a:ln w="101600" cap="flat" cmpd="sng">
            <a:solidFill>
              <a:schemeClr val="accent1"/>
            </a:solidFill>
            <a:prstDash val="solid"/>
            <a:miter lim="800000"/>
            <a:headEnd type="none" w="sm" len="sm"/>
            <a:tailEnd type="none" w="sm" len="sm"/>
          </a:ln>
        </p:spPr>
      </p:cxnSp>
      <p:pic>
        <p:nvPicPr>
          <p:cNvPr id="14" name="Google Shape;14;p15"/>
          <p:cNvPicPr preferRelativeResize="0"/>
          <p:nvPr/>
        </p:nvPicPr>
        <p:blipFill rotWithShape="1">
          <a:blip r:embed="rId2">
            <a:alphaModFix/>
          </a:blip>
          <a:srcRect/>
          <a:stretch/>
        </p:blipFill>
        <p:spPr>
          <a:xfrm>
            <a:off x="183200" y="4307350"/>
            <a:ext cx="1410175" cy="784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5"/>
        <p:cNvGrpSpPr/>
        <p:nvPr/>
      </p:nvGrpSpPr>
      <p:grpSpPr>
        <a:xfrm>
          <a:off x="0" y="0"/>
          <a:ext cx="0" cy="0"/>
          <a:chOff x="0" y="0"/>
          <a:chExt cx="0" cy="0"/>
        </a:xfrm>
      </p:grpSpPr>
      <p:sp>
        <p:nvSpPr>
          <p:cNvPr id="16" name="Google Shape;16;p16"/>
          <p:cNvSpPr txBox="1">
            <a:spLocks noGrp="1"/>
          </p:cNvSpPr>
          <p:nvPr>
            <p:ph type="title"/>
          </p:nvPr>
        </p:nvSpPr>
        <p:spPr>
          <a:xfrm>
            <a:off x="2657516" y="1293541"/>
            <a:ext cx="5925395" cy="1202948"/>
          </a:xfrm>
          <a:prstGeom prst="rect">
            <a:avLst/>
          </a:prstGeom>
          <a:noFill/>
          <a:ln>
            <a:noFill/>
          </a:ln>
        </p:spPr>
        <p:txBody>
          <a:bodyPr spcFirstLastPara="1" wrap="square" lIns="68575" tIns="34275" rIns="68575" bIns="34275" anchor="ctr" anchorCtr="0">
            <a:normAutofit/>
          </a:bodyPr>
          <a:lstStyle>
            <a:lvl1pPr lvl="0" algn="l">
              <a:lnSpc>
                <a:spcPct val="80000"/>
              </a:lnSpc>
              <a:spcBef>
                <a:spcPts val="0"/>
              </a:spcBef>
              <a:spcAft>
                <a:spcPts val="0"/>
              </a:spcAft>
              <a:buSzPts val="4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7" name="Google Shape;17;p16"/>
          <p:cNvCxnSpPr/>
          <p:nvPr/>
        </p:nvCxnSpPr>
        <p:spPr>
          <a:xfrm rot="10800000" flipH="1">
            <a:off x="1360448" y="1271239"/>
            <a:ext cx="468351" cy="2371733"/>
          </a:xfrm>
          <a:prstGeom prst="straightConnector1">
            <a:avLst/>
          </a:prstGeom>
          <a:noFill/>
          <a:ln w="57150" cap="flat" cmpd="sng">
            <a:solidFill>
              <a:schemeClr val="accent1"/>
            </a:solidFill>
            <a:prstDash val="solid"/>
            <a:round/>
            <a:headEnd type="none" w="sm" len="sm"/>
            <a:tailEnd type="none" w="sm" len="sm"/>
          </a:ln>
        </p:spPr>
      </p:cxnSp>
      <p:sp>
        <p:nvSpPr>
          <p:cNvPr id="18" name="Google Shape;18;p16"/>
          <p:cNvSpPr txBox="1">
            <a:spLocks noGrp="1"/>
          </p:cNvSpPr>
          <p:nvPr>
            <p:ph type="body" idx="1"/>
          </p:nvPr>
        </p:nvSpPr>
        <p:spPr>
          <a:xfrm>
            <a:off x="2657475" y="2497491"/>
            <a:ext cx="5925436" cy="1194218"/>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1200"/>
              </a:spcBef>
              <a:spcAft>
                <a:spcPts val="0"/>
              </a:spcAft>
              <a:buSzPts val="2100"/>
              <a:buChar char="•"/>
              <a:defRPr sz="2400"/>
            </a:lvl1pPr>
            <a:lvl2pPr marL="914400" lvl="1" indent="-342900" algn="l">
              <a:lnSpc>
                <a:spcPct val="90000"/>
              </a:lnSpc>
              <a:spcBef>
                <a:spcPts val="600"/>
              </a:spcBef>
              <a:spcAft>
                <a:spcPts val="0"/>
              </a:spcAft>
              <a:buSzPts val="1800"/>
              <a:buChar char="•"/>
              <a:defRPr sz="2000"/>
            </a:lvl2pPr>
            <a:lvl3pPr marL="1371600" lvl="2" indent="-323850" algn="l">
              <a:lnSpc>
                <a:spcPct val="90000"/>
              </a:lnSpc>
              <a:spcBef>
                <a:spcPts val="600"/>
              </a:spcBef>
              <a:spcAft>
                <a:spcPts val="0"/>
              </a:spcAft>
              <a:buSzPts val="1500"/>
              <a:buChar char="•"/>
              <a:defRPr sz="1600"/>
            </a:lvl3pPr>
            <a:lvl4pPr marL="1828800" lvl="3" indent="-317500" algn="l">
              <a:lnSpc>
                <a:spcPct val="90000"/>
              </a:lnSpc>
              <a:spcBef>
                <a:spcPts val="1800"/>
              </a:spcBef>
              <a:spcAft>
                <a:spcPts val="0"/>
              </a:spcAft>
              <a:buSzPts val="1400"/>
              <a:buChar char="•"/>
              <a:defRPr sz="1600"/>
            </a:lvl4pPr>
            <a:lvl5pPr marL="2286000" lvl="4" indent="-317500" algn="l">
              <a:lnSpc>
                <a:spcPct val="90000"/>
              </a:lnSpc>
              <a:spcBef>
                <a:spcPts val="1800"/>
              </a:spcBef>
              <a:spcAft>
                <a:spcPts val="0"/>
              </a:spcAft>
              <a:buSzPts val="1400"/>
              <a:buChar char="•"/>
              <a:defRPr sz="1600"/>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and image 1">
  <p:cSld name="1_Title and Content">
    <p:spTree>
      <p:nvGrpSpPr>
        <p:cNvPr id="1" name="Shape 32"/>
        <p:cNvGrpSpPr/>
        <p:nvPr/>
      </p:nvGrpSpPr>
      <p:grpSpPr>
        <a:xfrm>
          <a:off x="0" y="0"/>
          <a:ext cx="0" cy="0"/>
          <a:chOff x="0" y="0"/>
          <a:chExt cx="0" cy="0"/>
        </a:xfrm>
      </p:grpSpPr>
      <p:sp>
        <p:nvSpPr>
          <p:cNvPr id="33" name="Google Shape;33;p19"/>
          <p:cNvSpPr txBox="1">
            <a:spLocks noGrp="1"/>
          </p:cNvSpPr>
          <p:nvPr>
            <p:ph type="title"/>
          </p:nvPr>
        </p:nvSpPr>
        <p:spPr>
          <a:xfrm>
            <a:off x="335875" y="238775"/>
            <a:ext cx="4236000" cy="994200"/>
          </a:xfrm>
          <a:prstGeom prst="rect">
            <a:avLst/>
          </a:prstGeom>
          <a:noFill/>
          <a:ln>
            <a:noFill/>
          </a:ln>
        </p:spPr>
        <p:txBody>
          <a:bodyPr spcFirstLastPara="1" wrap="square" lIns="68575" tIns="34275" rIns="68575" bIns="34275" anchor="t" anchorCtr="0">
            <a:normAutofit/>
          </a:bodyPr>
          <a:lstStyle>
            <a:lvl1pPr lvl="0" algn="l">
              <a:lnSpc>
                <a:spcPct val="8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 name="Google Shape;34;p19"/>
          <p:cNvSpPr txBox="1">
            <a:spLocks noGrp="1"/>
          </p:cNvSpPr>
          <p:nvPr>
            <p:ph type="body" idx="1"/>
          </p:nvPr>
        </p:nvSpPr>
        <p:spPr>
          <a:xfrm>
            <a:off x="335850" y="1369225"/>
            <a:ext cx="4236000" cy="3032100"/>
          </a:xfrm>
          <a:prstGeom prst="rect">
            <a:avLst/>
          </a:prstGeom>
          <a:noFill/>
          <a:ln>
            <a:noFill/>
          </a:ln>
        </p:spPr>
        <p:txBody>
          <a:bodyPr spcFirstLastPara="1" wrap="square" lIns="68575" tIns="34275" rIns="68575" bIns="34275" anchor="t" anchorCtr="0">
            <a:normAutofit/>
          </a:bodyPr>
          <a:lstStyle>
            <a:lvl1pPr marL="457200" lvl="0" indent="-317500" algn="l">
              <a:lnSpc>
                <a:spcPct val="115000"/>
              </a:lnSpc>
              <a:spcBef>
                <a:spcPts val="1200"/>
              </a:spcBef>
              <a:spcAft>
                <a:spcPts val="0"/>
              </a:spcAft>
              <a:buSzPts val="1400"/>
              <a:buChar char="•"/>
              <a:defRPr/>
            </a:lvl1pPr>
            <a:lvl2pPr marL="914400" lvl="1" indent="-317500" algn="l">
              <a:lnSpc>
                <a:spcPct val="115000"/>
              </a:lnSpc>
              <a:spcBef>
                <a:spcPts val="1200"/>
              </a:spcBef>
              <a:spcAft>
                <a:spcPts val="0"/>
              </a:spcAft>
              <a:buSzPts val="1400"/>
              <a:buChar char="•"/>
              <a:defRPr/>
            </a:lvl2pPr>
            <a:lvl3pPr marL="1371600" lvl="2" indent="-317500" algn="l">
              <a:lnSpc>
                <a:spcPct val="115000"/>
              </a:lnSpc>
              <a:spcBef>
                <a:spcPts val="1200"/>
              </a:spcBef>
              <a:spcAft>
                <a:spcPts val="0"/>
              </a:spcAft>
              <a:buSzPts val="1400"/>
              <a:buChar char="•"/>
              <a:defRPr/>
            </a:lvl3pPr>
            <a:lvl4pPr marL="1828800" lvl="3" indent="-317500" algn="l">
              <a:lnSpc>
                <a:spcPct val="115000"/>
              </a:lnSpc>
              <a:spcBef>
                <a:spcPts val="1200"/>
              </a:spcBef>
              <a:spcAft>
                <a:spcPts val="0"/>
              </a:spcAft>
              <a:buSzPts val="1400"/>
              <a:buChar char="•"/>
              <a:defRPr/>
            </a:lvl4pPr>
            <a:lvl5pPr marL="2286000" lvl="4" indent="-317500" algn="l">
              <a:lnSpc>
                <a:spcPct val="115000"/>
              </a:lnSpc>
              <a:spcBef>
                <a:spcPts val="1200"/>
              </a:spcBef>
              <a:spcAft>
                <a:spcPts val="0"/>
              </a:spcAft>
              <a:buSzPts val="1400"/>
              <a:buChar char="•"/>
              <a:defRPr/>
            </a:lvl5pPr>
            <a:lvl6pPr marL="2743200" lvl="5" indent="-317500" algn="l">
              <a:lnSpc>
                <a:spcPct val="115000"/>
              </a:lnSpc>
              <a:spcBef>
                <a:spcPts val="400"/>
              </a:spcBef>
              <a:spcAft>
                <a:spcPts val="0"/>
              </a:spcAft>
              <a:buClr>
                <a:schemeClr val="dk1"/>
              </a:buClr>
              <a:buSzPts val="1400"/>
              <a:buChar char="•"/>
              <a:defRPr/>
            </a:lvl6pPr>
            <a:lvl7pPr marL="3200400" lvl="6" indent="-317500" algn="l">
              <a:lnSpc>
                <a:spcPct val="115000"/>
              </a:lnSpc>
              <a:spcBef>
                <a:spcPts val="400"/>
              </a:spcBef>
              <a:spcAft>
                <a:spcPts val="0"/>
              </a:spcAft>
              <a:buClr>
                <a:schemeClr val="dk1"/>
              </a:buClr>
              <a:buSzPts val="1400"/>
              <a:buChar char="•"/>
              <a:defRPr/>
            </a:lvl7pPr>
            <a:lvl8pPr marL="3657600" lvl="7" indent="-317500" algn="l">
              <a:lnSpc>
                <a:spcPct val="115000"/>
              </a:lnSpc>
              <a:spcBef>
                <a:spcPts val="400"/>
              </a:spcBef>
              <a:spcAft>
                <a:spcPts val="0"/>
              </a:spcAft>
              <a:buClr>
                <a:schemeClr val="dk1"/>
              </a:buClr>
              <a:buSzPts val="1400"/>
              <a:buChar char="•"/>
              <a:defRPr/>
            </a:lvl8pPr>
            <a:lvl9pPr marL="4114800" lvl="8" indent="-317500" algn="l">
              <a:lnSpc>
                <a:spcPct val="115000"/>
              </a:lnSpc>
              <a:spcBef>
                <a:spcPts val="400"/>
              </a:spcBef>
              <a:spcAft>
                <a:spcPts val="0"/>
              </a:spcAft>
              <a:buClr>
                <a:schemeClr val="dk1"/>
              </a:buClr>
              <a:buSzPts val="1400"/>
              <a:buChar char="•"/>
              <a:defRPr/>
            </a:lvl9pPr>
          </a:lstStyle>
          <a:p>
            <a:endParaRPr/>
          </a:p>
        </p:txBody>
      </p:sp>
      <p:sp>
        <p:nvSpPr>
          <p:cNvPr id="35" name="Google Shape;35;p19"/>
          <p:cNvSpPr>
            <a:spLocks noGrp="1"/>
          </p:cNvSpPr>
          <p:nvPr>
            <p:ph type="pic" idx="2"/>
          </p:nvPr>
        </p:nvSpPr>
        <p:spPr>
          <a:xfrm>
            <a:off x="5237475" y="-165425"/>
            <a:ext cx="6048300" cy="5506500"/>
          </a:xfrm>
          <a:prstGeom prst="roundRect">
            <a:avLst>
              <a:gd name="adj" fmla="val 50000"/>
            </a:avLst>
          </a:prstGeom>
          <a:noFill/>
          <a:ln>
            <a:noFill/>
          </a:ln>
        </p:spPr>
      </p:sp>
      <p:pic>
        <p:nvPicPr>
          <p:cNvPr id="36" name="Google Shape;36;p19"/>
          <p:cNvPicPr preferRelativeResize="0"/>
          <p:nvPr/>
        </p:nvPicPr>
        <p:blipFill rotWithShape="1">
          <a:blip r:embed="rId2">
            <a:alphaModFix/>
          </a:blip>
          <a:srcRect/>
          <a:stretch/>
        </p:blipFill>
        <p:spPr>
          <a:xfrm>
            <a:off x="183200" y="4307350"/>
            <a:ext cx="1410175" cy="784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2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80000"/>
              </a:lnSpc>
              <a:spcBef>
                <a:spcPts val="0"/>
              </a:spcBef>
              <a:spcAft>
                <a:spcPts val="0"/>
              </a:spcAft>
              <a:buClr>
                <a:schemeClr val="dk1"/>
              </a:buClr>
              <a:buSzPts val="4500"/>
              <a:buFont typeface="Times New Roman"/>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20"/>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200"/>
              </a:spcBef>
              <a:spcAft>
                <a:spcPts val="0"/>
              </a:spcAft>
              <a:buSzPts val="1800"/>
              <a:buNone/>
              <a:defRPr sz="1800"/>
            </a:lvl1pPr>
            <a:lvl2pPr lvl="1" algn="ctr">
              <a:lnSpc>
                <a:spcPct val="90000"/>
              </a:lnSpc>
              <a:spcBef>
                <a:spcPts val="1200"/>
              </a:spcBef>
              <a:spcAft>
                <a:spcPts val="0"/>
              </a:spcAft>
              <a:buSzPts val="1500"/>
              <a:buNone/>
              <a:defRPr sz="1500"/>
            </a:lvl2pPr>
            <a:lvl3pPr lvl="2" algn="ctr">
              <a:lnSpc>
                <a:spcPct val="90000"/>
              </a:lnSpc>
              <a:spcBef>
                <a:spcPts val="1200"/>
              </a:spcBef>
              <a:spcAft>
                <a:spcPts val="0"/>
              </a:spcAft>
              <a:buSzPts val="1400"/>
              <a:buNone/>
              <a:defRPr sz="1400"/>
            </a:lvl3pPr>
            <a:lvl4pPr lvl="3" algn="ctr">
              <a:lnSpc>
                <a:spcPct val="90000"/>
              </a:lnSpc>
              <a:spcBef>
                <a:spcPts val="1200"/>
              </a:spcBef>
              <a:spcAft>
                <a:spcPts val="0"/>
              </a:spcAft>
              <a:buSzPts val="1200"/>
              <a:buNone/>
              <a:defRPr sz="1200"/>
            </a:lvl4pPr>
            <a:lvl5pPr lvl="4" algn="ctr">
              <a:lnSpc>
                <a:spcPct val="90000"/>
              </a:lnSpc>
              <a:spcBef>
                <a:spcPts val="12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40" name="Google Shape;40;p20"/>
          <p:cNvCxnSpPr/>
          <p:nvPr/>
        </p:nvCxnSpPr>
        <p:spPr>
          <a:xfrm flipH="1">
            <a:off x="8490806" y="-73479"/>
            <a:ext cx="245400" cy="1078800"/>
          </a:xfrm>
          <a:prstGeom prst="straightConnector1">
            <a:avLst/>
          </a:prstGeom>
          <a:noFill/>
          <a:ln w="50800" cap="flat" cmpd="sng">
            <a:solidFill>
              <a:schemeClr val="accent1"/>
            </a:solidFill>
            <a:prstDash val="solid"/>
            <a:miter lim="800000"/>
            <a:headEnd type="none" w="sm" len="sm"/>
            <a:tailEnd type="none" w="sm" len="sm"/>
          </a:ln>
        </p:spPr>
      </p:cxnSp>
      <p:cxnSp>
        <p:nvCxnSpPr>
          <p:cNvPr id="41" name="Google Shape;41;p20"/>
          <p:cNvCxnSpPr/>
          <p:nvPr/>
        </p:nvCxnSpPr>
        <p:spPr>
          <a:xfrm flipH="1">
            <a:off x="8258127" y="-73479"/>
            <a:ext cx="245400" cy="1078800"/>
          </a:xfrm>
          <a:prstGeom prst="straightConnector1">
            <a:avLst/>
          </a:prstGeom>
          <a:noFill/>
          <a:ln w="50800" cap="flat" cmpd="sng">
            <a:solidFill>
              <a:schemeClr val="accent1"/>
            </a:solidFill>
            <a:prstDash val="solid"/>
            <a:miter lim="800000"/>
            <a:headEnd type="none" w="sm" len="sm"/>
            <a:tailEnd type="none" w="sm" len="sm"/>
          </a:ln>
        </p:spPr>
      </p:cxnSp>
      <p:pic>
        <p:nvPicPr>
          <p:cNvPr id="42" name="Google Shape;42;p20"/>
          <p:cNvPicPr preferRelativeResize="0"/>
          <p:nvPr/>
        </p:nvPicPr>
        <p:blipFill rotWithShape="1">
          <a:blip r:embed="rId2">
            <a:alphaModFix/>
          </a:blip>
          <a:srcRect/>
          <a:stretch/>
        </p:blipFill>
        <p:spPr>
          <a:xfrm>
            <a:off x="183200" y="4307350"/>
            <a:ext cx="1410175" cy="784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 image">
  <p:cSld name="4_Title and Content_1">
    <p:spTree>
      <p:nvGrpSpPr>
        <p:cNvPr id="1" name="Shape 43"/>
        <p:cNvGrpSpPr/>
        <p:nvPr/>
      </p:nvGrpSpPr>
      <p:grpSpPr>
        <a:xfrm>
          <a:off x="0" y="0"/>
          <a:ext cx="0" cy="0"/>
          <a:chOff x="0" y="0"/>
          <a:chExt cx="0" cy="0"/>
        </a:xfrm>
      </p:grpSpPr>
      <p:sp>
        <p:nvSpPr>
          <p:cNvPr id="44" name="Google Shape;44;p21"/>
          <p:cNvSpPr txBox="1">
            <a:spLocks noGrp="1"/>
          </p:cNvSpPr>
          <p:nvPr>
            <p:ph type="title"/>
          </p:nvPr>
        </p:nvSpPr>
        <p:spPr>
          <a:xfrm>
            <a:off x="381000" y="1983334"/>
            <a:ext cx="8382000" cy="994200"/>
          </a:xfrm>
          <a:prstGeom prst="rect">
            <a:avLst/>
          </a:prstGeom>
          <a:noFill/>
          <a:ln>
            <a:noFill/>
          </a:ln>
        </p:spPr>
        <p:txBody>
          <a:bodyPr spcFirstLastPara="1" wrap="square" lIns="68575" tIns="34275" rIns="68575" bIns="34275" anchor="ctr" anchorCtr="0">
            <a:noAutofit/>
          </a:bodyPr>
          <a:lstStyle>
            <a:lvl1pPr lvl="0" algn="ctr">
              <a:lnSpc>
                <a:spcPct val="80000"/>
              </a:lnSpc>
              <a:spcBef>
                <a:spcPts val="0"/>
              </a:spcBef>
              <a:spcAft>
                <a:spcPts val="0"/>
              </a:spcAft>
              <a:buClr>
                <a:schemeClr val="dk1"/>
              </a:buClr>
              <a:buSzPts val="3600"/>
              <a:buFont typeface="Times New Roman"/>
              <a:buNone/>
              <a:defRPr sz="3600"/>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45" name="Google Shape;45;p21"/>
          <p:cNvSpPr>
            <a:spLocks noGrp="1"/>
          </p:cNvSpPr>
          <p:nvPr>
            <p:ph type="pic" idx="2"/>
          </p:nvPr>
        </p:nvSpPr>
        <p:spPr>
          <a:xfrm>
            <a:off x="6602469" y="355675"/>
            <a:ext cx="1799700" cy="1748100"/>
          </a:xfrm>
          <a:prstGeom prst="ellipse">
            <a:avLst/>
          </a:prstGeom>
          <a:noFill/>
          <a:ln>
            <a:noFill/>
          </a:ln>
        </p:spPr>
      </p:sp>
      <p:sp>
        <p:nvSpPr>
          <p:cNvPr id="46" name="Google Shape;46;p21"/>
          <p:cNvSpPr>
            <a:spLocks noGrp="1"/>
          </p:cNvSpPr>
          <p:nvPr>
            <p:ph type="pic" idx="3"/>
          </p:nvPr>
        </p:nvSpPr>
        <p:spPr>
          <a:xfrm>
            <a:off x="4620970" y="355675"/>
            <a:ext cx="1799700" cy="1748100"/>
          </a:xfrm>
          <a:prstGeom prst="ellipse">
            <a:avLst/>
          </a:prstGeom>
          <a:noFill/>
          <a:ln>
            <a:noFill/>
          </a:ln>
        </p:spPr>
      </p:sp>
      <p:sp>
        <p:nvSpPr>
          <p:cNvPr id="47" name="Google Shape;47;p21"/>
          <p:cNvSpPr>
            <a:spLocks noGrp="1"/>
          </p:cNvSpPr>
          <p:nvPr>
            <p:ph type="pic" idx="4"/>
          </p:nvPr>
        </p:nvSpPr>
        <p:spPr>
          <a:xfrm>
            <a:off x="2631774" y="355675"/>
            <a:ext cx="1799700" cy="1748100"/>
          </a:xfrm>
          <a:prstGeom prst="ellipse">
            <a:avLst/>
          </a:prstGeom>
          <a:noFill/>
          <a:ln>
            <a:noFill/>
          </a:ln>
        </p:spPr>
      </p:sp>
      <p:sp>
        <p:nvSpPr>
          <p:cNvPr id="48" name="Google Shape;48;p21"/>
          <p:cNvSpPr>
            <a:spLocks noGrp="1"/>
          </p:cNvSpPr>
          <p:nvPr>
            <p:ph type="pic" idx="5"/>
          </p:nvPr>
        </p:nvSpPr>
        <p:spPr>
          <a:xfrm>
            <a:off x="650275" y="355675"/>
            <a:ext cx="1799700" cy="1748100"/>
          </a:xfrm>
          <a:prstGeom prst="ellipse">
            <a:avLst/>
          </a:prstGeom>
          <a:noFill/>
          <a:ln>
            <a:noFill/>
          </a:ln>
        </p:spPr>
      </p:sp>
      <p:sp>
        <p:nvSpPr>
          <p:cNvPr id="49" name="Google Shape;49;p21"/>
          <p:cNvSpPr>
            <a:spLocks noGrp="1"/>
          </p:cNvSpPr>
          <p:nvPr>
            <p:ph type="pic" idx="6"/>
          </p:nvPr>
        </p:nvSpPr>
        <p:spPr>
          <a:xfrm>
            <a:off x="6602469" y="2852209"/>
            <a:ext cx="1799700" cy="1748100"/>
          </a:xfrm>
          <a:prstGeom prst="ellipse">
            <a:avLst/>
          </a:prstGeom>
          <a:noFill/>
          <a:ln>
            <a:noFill/>
          </a:ln>
        </p:spPr>
      </p:sp>
      <p:sp>
        <p:nvSpPr>
          <p:cNvPr id="50" name="Google Shape;50;p21"/>
          <p:cNvSpPr>
            <a:spLocks noGrp="1"/>
          </p:cNvSpPr>
          <p:nvPr>
            <p:ph type="pic" idx="7"/>
          </p:nvPr>
        </p:nvSpPr>
        <p:spPr>
          <a:xfrm>
            <a:off x="4620970" y="2852209"/>
            <a:ext cx="1799700" cy="1748100"/>
          </a:xfrm>
          <a:prstGeom prst="ellipse">
            <a:avLst/>
          </a:prstGeom>
          <a:noFill/>
          <a:ln>
            <a:noFill/>
          </a:ln>
        </p:spPr>
      </p:sp>
      <p:sp>
        <p:nvSpPr>
          <p:cNvPr id="51" name="Google Shape;51;p21"/>
          <p:cNvSpPr>
            <a:spLocks noGrp="1"/>
          </p:cNvSpPr>
          <p:nvPr>
            <p:ph type="pic" idx="8"/>
          </p:nvPr>
        </p:nvSpPr>
        <p:spPr>
          <a:xfrm>
            <a:off x="2631774" y="2852209"/>
            <a:ext cx="1799700" cy="1748100"/>
          </a:xfrm>
          <a:prstGeom prst="ellipse">
            <a:avLst/>
          </a:prstGeom>
          <a:noFill/>
          <a:ln>
            <a:noFill/>
          </a:ln>
        </p:spPr>
      </p:sp>
      <p:sp>
        <p:nvSpPr>
          <p:cNvPr id="52" name="Google Shape;52;p21"/>
          <p:cNvSpPr>
            <a:spLocks noGrp="1"/>
          </p:cNvSpPr>
          <p:nvPr>
            <p:ph type="pic" idx="9"/>
          </p:nvPr>
        </p:nvSpPr>
        <p:spPr>
          <a:xfrm>
            <a:off x="650275" y="2852209"/>
            <a:ext cx="1799700" cy="1748100"/>
          </a:xfrm>
          <a:prstGeom prst="ellipse">
            <a:avLst/>
          </a:prstGeom>
          <a:noFill/>
          <a:ln>
            <a:noFill/>
          </a:ln>
        </p:spPr>
      </p:sp>
      <p:pic>
        <p:nvPicPr>
          <p:cNvPr id="53" name="Google Shape;53;p21"/>
          <p:cNvPicPr preferRelativeResize="0"/>
          <p:nvPr/>
        </p:nvPicPr>
        <p:blipFill rotWithShape="1">
          <a:blip r:embed="rId2">
            <a:alphaModFix/>
          </a:blip>
          <a:srcRect/>
          <a:stretch/>
        </p:blipFill>
        <p:spPr>
          <a:xfrm>
            <a:off x="183200" y="4307350"/>
            <a:ext cx="1410175" cy="7847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02">
  <p:cSld name="2_Title Slide_1">
    <p:bg>
      <p:bgPr>
        <a:solidFill>
          <a:srgbClr val="CF003A"/>
        </a:solidFill>
        <a:effectLst/>
      </p:bgPr>
    </p:bg>
    <p:spTree>
      <p:nvGrpSpPr>
        <p:cNvPr id="1" name="Shape 54"/>
        <p:cNvGrpSpPr/>
        <p:nvPr/>
      </p:nvGrpSpPr>
      <p:grpSpPr>
        <a:xfrm>
          <a:off x="0" y="0"/>
          <a:ext cx="0" cy="0"/>
          <a:chOff x="0" y="0"/>
          <a:chExt cx="0" cy="0"/>
        </a:xfrm>
      </p:grpSpPr>
      <p:sp>
        <p:nvSpPr>
          <p:cNvPr id="55" name="Google Shape;55;p2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80000"/>
              </a:lnSpc>
              <a:spcBef>
                <a:spcPts val="0"/>
              </a:spcBef>
              <a:spcAft>
                <a:spcPts val="0"/>
              </a:spcAft>
              <a:buClr>
                <a:schemeClr val="lt1"/>
              </a:buClr>
              <a:buSzPts val="4500"/>
              <a:buFont typeface="Times New Roman"/>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 name="Google Shape;56;p2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200"/>
              </a:spcBef>
              <a:spcAft>
                <a:spcPts val="0"/>
              </a:spcAft>
              <a:buSzPts val="1800"/>
              <a:buNone/>
              <a:defRPr sz="1800">
                <a:solidFill>
                  <a:schemeClr val="lt1"/>
                </a:solidFill>
              </a:defRPr>
            </a:lvl1pPr>
            <a:lvl2pPr lvl="1" algn="ctr">
              <a:lnSpc>
                <a:spcPct val="90000"/>
              </a:lnSpc>
              <a:spcBef>
                <a:spcPts val="1200"/>
              </a:spcBef>
              <a:spcAft>
                <a:spcPts val="0"/>
              </a:spcAft>
              <a:buSzPts val="1500"/>
              <a:buNone/>
              <a:defRPr sz="1500"/>
            </a:lvl2pPr>
            <a:lvl3pPr lvl="2" algn="ctr">
              <a:lnSpc>
                <a:spcPct val="90000"/>
              </a:lnSpc>
              <a:spcBef>
                <a:spcPts val="1200"/>
              </a:spcBef>
              <a:spcAft>
                <a:spcPts val="0"/>
              </a:spcAft>
              <a:buSzPts val="1400"/>
              <a:buNone/>
              <a:defRPr sz="1400"/>
            </a:lvl3pPr>
            <a:lvl4pPr lvl="3" algn="ctr">
              <a:lnSpc>
                <a:spcPct val="90000"/>
              </a:lnSpc>
              <a:spcBef>
                <a:spcPts val="1200"/>
              </a:spcBef>
              <a:spcAft>
                <a:spcPts val="0"/>
              </a:spcAft>
              <a:buSzPts val="1200"/>
              <a:buNone/>
              <a:defRPr sz="1200"/>
            </a:lvl4pPr>
            <a:lvl5pPr lvl="4" algn="ctr">
              <a:lnSpc>
                <a:spcPct val="90000"/>
              </a:lnSpc>
              <a:spcBef>
                <a:spcPts val="12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57" name="Google Shape;57;p22"/>
          <p:cNvPicPr preferRelativeResize="0"/>
          <p:nvPr/>
        </p:nvPicPr>
        <p:blipFill rotWithShape="1">
          <a:blip r:embed="rId2">
            <a:alphaModFix/>
          </a:blip>
          <a:srcRect/>
          <a:stretch/>
        </p:blipFill>
        <p:spPr>
          <a:xfrm>
            <a:off x="183200" y="4307350"/>
            <a:ext cx="1410175" cy="7847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02">
  <p:cSld name="OBJECT_1_1">
    <p:bg>
      <p:bgPr>
        <a:solidFill>
          <a:srgbClr val="CF003A"/>
        </a:solidFill>
        <a:effectLst/>
      </p:bgPr>
    </p:bg>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335875" y="273850"/>
            <a:ext cx="8502300" cy="994200"/>
          </a:xfrm>
          <a:prstGeom prst="rect">
            <a:avLst/>
          </a:prstGeom>
          <a:noFill/>
          <a:ln>
            <a:noFill/>
          </a:ln>
        </p:spPr>
        <p:txBody>
          <a:bodyPr spcFirstLastPara="1" wrap="square" lIns="68575" tIns="34275" rIns="68575" bIns="34275" anchor="t" anchorCtr="0">
            <a:normAutofit/>
          </a:bodyPr>
          <a:lstStyle>
            <a:lvl1pPr lvl="0" algn="l">
              <a:lnSpc>
                <a:spcPct val="8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23"/>
          <p:cNvSpPr txBox="1">
            <a:spLocks noGrp="1"/>
          </p:cNvSpPr>
          <p:nvPr>
            <p:ph type="body" idx="1"/>
          </p:nvPr>
        </p:nvSpPr>
        <p:spPr>
          <a:xfrm>
            <a:off x="335875" y="1369225"/>
            <a:ext cx="8179500" cy="3032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200"/>
              </a:spcBef>
              <a:spcAft>
                <a:spcPts val="0"/>
              </a:spcAft>
              <a:buClr>
                <a:schemeClr val="lt1"/>
              </a:buClr>
              <a:buSzPts val="1400"/>
              <a:buChar char="•"/>
              <a:defRPr>
                <a:solidFill>
                  <a:schemeClr val="lt1"/>
                </a:solidFill>
              </a:defRPr>
            </a:lvl1pPr>
            <a:lvl2pPr marL="914400" lvl="1" indent="-317500" algn="l">
              <a:lnSpc>
                <a:spcPct val="90000"/>
              </a:lnSpc>
              <a:spcBef>
                <a:spcPts val="1200"/>
              </a:spcBef>
              <a:spcAft>
                <a:spcPts val="0"/>
              </a:spcAft>
              <a:buClr>
                <a:schemeClr val="lt1"/>
              </a:buClr>
              <a:buSzPts val="1400"/>
              <a:buChar char="•"/>
              <a:defRPr>
                <a:solidFill>
                  <a:schemeClr val="lt1"/>
                </a:solidFill>
              </a:defRPr>
            </a:lvl2pPr>
            <a:lvl3pPr marL="1371600" lvl="2" indent="-317500" algn="l">
              <a:lnSpc>
                <a:spcPct val="90000"/>
              </a:lnSpc>
              <a:spcBef>
                <a:spcPts val="1200"/>
              </a:spcBef>
              <a:spcAft>
                <a:spcPts val="0"/>
              </a:spcAft>
              <a:buClr>
                <a:schemeClr val="lt1"/>
              </a:buClr>
              <a:buSzPts val="1400"/>
              <a:buChar char="•"/>
              <a:defRPr>
                <a:solidFill>
                  <a:schemeClr val="lt1"/>
                </a:solidFill>
              </a:defRPr>
            </a:lvl3pPr>
            <a:lvl4pPr marL="1828800" lvl="3" indent="-317500" algn="l">
              <a:lnSpc>
                <a:spcPct val="90000"/>
              </a:lnSpc>
              <a:spcBef>
                <a:spcPts val="1200"/>
              </a:spcBef>
              <a:spcAft>
                <a:spcPts val="0"/>
              </a:spcAft>
              <a:buClr>
                <a:schemeClr val="lt1"/>
              </a:buClr>
              <a:buSzPts val="1400"/>
              <a:buChar char="•"/>
              <a:defRPr>
                <a:solidFill>
                  <a:schemeClr val="lt1"/>
                </a:solidFill>
              </a:defRPr>
            </a:lvl4pPr>
            <a:lvl5pPr marL="2286000" lvl="4" indent="-317500" algn="l">
              <a:lnSpc>
                <a:spcPct val="90000"/>
              </a:lnSpc>
              <a:spcBef>
                <a:spcPts val="12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cxnSp>
        <p:nvCxnSpPr>
          <p:cNvPr id="61" name="Google Shape;61;p23"/>
          <p:cNvCxnSpPr/>
          <p:nvPr/>
        </p:nvCxnSpPr>
        <p:spPr>
          <a:xfrm flipH="1">
            <a:off x="8490806" y="-73479"/>
            <a:ext cx="245400" cy="1078800"/>
          </a:xfrm>
          <a:prstGeom prst="straightConnector1">
            <a:avLst/>
          </a:prstGeom>
          <a:noFill/>
          <a:ln w="50800" cap="flat" cmpd="sng">
            <a:solidFill>
              <a:schemeClr val="lt1"/>
            </a:solidFill>
            <a:prstDash val="solid"/>
            <a:miter lim="800000"/>
            <a:headEnd type="none" w="sm" len="sm"/>
            <a:tailEnd type="none" w="sm" len="sm"/>
          </a:ln>
        </p:spPr>
      </p:cxnSp>
      <p:cxnSp>
        <p:nvCxnSpPr>
          <p:cNvPr id="62" name="Google Shape;62;p23"/>
          <p:cNvCxnSpPr/>
          <p:nvPr/>
        </p:nvCxnSpPr>
        <p:spPr>
          <a:xfrm flipH="1">
            <a:off x="8258127" y="-73479"/>
            <a:ext cx="245400" cy="1078800"/>
          </a:xfrm>
          <a:prstGeom prst="straightConnector1">
            <a:avLst/>
          </a:prstGeom>
          <a:noFill/>
          <a:ln w="50800" cap="flat" cmpd="sng">
            <a:solidFill>
              <a:schemeClr val="lt1"/>
            </a:solidFill>
            <a:prstDash val="solid"/>
            <a:miter lim="800000"/>
            <a:headEnd type="none" w="sm" len="sm"/>
            <a:tailEnd type="none" w="sm" len="sm"/>
          </a:ln>
        </p:spPr>
      </p:cxnSp>
      <p:pic>
        <p:nvPicPr>
          <p:cNvPr id="63" name="Google Shape;63;p23"/>
          <p:cNvPicPr preferRelativeResize="0"/>
          <p:nvPr/>
        </p:nvPicPr>
        <p:blipFill rotWithShape="1">
          <a:blip r:embed="rId2">
            <a:alphaModFix/>
          </a:blip>
          <a:srcRect/>
          <a:stretch/>
        </p:blipFill>
        <p:spPr>
          <a:xfrm>
            <a:off x="183200" y="4307350"/>
            <a:ext cx="1410175" cy="7847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335875" y="273850"/>
            <a:ext cx="8502300" cy="994200"/>
          </a:xfrm>
          <a:prstGeom prst="rect">
            <a:avLst/>
          </a:prstGeom>
          <a:noFill/>
          <a:ln>
            <a:noFill/>
          </a:ln>
        </p:spPr>
        <p:txBody>
          <a:bodyPr spcFirstLastPara="1" wrap="square" lIns="68575" tIns="34275" rIns="68575" bIns="34275" anchor="ctr" anchorCtr="0">
            <a:normAutofit/>
          </a:bodyPr>
          <a:lstStyle>
            <a:lvl1pPr marR="0" lvl="0" algn="l" rtl="0">
              <a:lnSpc>
                <a:spcPct val="80000"/>
              </a:lnSpc>
              <a:spcBef>
                <a:spcPts val="0"/>
              </a:spcBef>
              <a:spcAft>
                <a:spcPts val="0"/>
              </a:spcAft>
              <a:buClr>
                <a:schemeClr val="dk1"/>
              </a:buClr>
              <a:buSzPts val="4100"/>
              <a:buFont typeface="Times New Roman"/>
              <a:buNone/>
              <a:defRPr sz="4100" b="0" i="1"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335875" y="1369225"/>
            <a:ext cx="8179500" cy="30321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1200"/>
              </a:spcBef>
              <a:spcAft>
                <a:spcPts val="0"/>
              </a:spcAft>
              <a:buClr>
                <a:schemeClr val="accent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12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1200"/>
              </a:spcBef>
              <a:spcAft>
                <a:spcPts val="0"/>
              </a:spcAft>
              <a:buClr>
                <a:schemeClr val="accent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12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120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03">
          <p15:clr>
            <a:srgbClr val="F26B43"/>
          </p15:clr>
        </p15:guide>
        <p15:guide id="2" pos="397">
          <p15:clr>
            <a:srgbClr val="F26B43"/>
          </p15:clr>
        </p15:guide>
        <p15:guide id="3" pos="212">
          <p15:clr>
            <a:srgbClr val="E46962"/>
          </p15:clr>
        </p15:guide>
        <p15:guide id="4" orient="horz" pos="205">
          <p15:clr>
            <a:srgbClr val="E46962"/>
          </p15:clr>
        </p15:guide>
        <p15:guide id="5" pos="283">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2.wdp"/><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jpeg"/><Relationship Id="rId4" Type="http://schemas.openxmlformats.org/officeDocument/2006/relationships/image" Target="../media/image13.jpg"/><Relationship Id="rId9" Type="http://schemas.openxmlformats.org/officeDocument/2006/relationships/image" Target="../media/image18.jpg"/></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3390/languagbes7040309"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Google Shape;68;p1"/>
          <p:cNvSpPr txBox="1"/>
          <p:nvPr/>
        </p:nvSpPr>
        <p:spPr>
          <a:xfrm>
            <a:off x="88232" y="152400"/>
            <a:ext cx="8871284" cy="4042611"/>
          </a:xfrm>
          <a:prstGeom prst="rect">
            <a:avLst/>
          </a:prstGeom>
          <a:noFill/>
          <a:ln>
            <a:noFill/>
          </a:ln>
        </p:spPr>
        <p:txBody>
          <a:bodyPr spcFirstLastPara="1" wrap="square" lIns="91425" tIns="91425" rIns="91425" bIns="91425" anchor="t" anchorCtr="0">
            <a:noAutofit/>
          </a:bodyPr>
          <a:lstStyle/>
          <a:p>
            <a:pPr lvl="0" algn="ctr"/>
            <a:r>
              <a:rPr lang="en-GB" sz="3600" b="1" dirty="0" err="1">
                <a:solidFill>
                  <a:schemeClr val="bg1"/>
                </a:solidFill>
                <a:latin typeface="+mj-lt"/>
              </a:rPr>
              <a:t>Teekond</a:t>
            </a:r>
            <a:r>
              <a:rPr lang="en-GB" sz="3600" b="1" dirty="0">
                <a:solidFill>
                  <a:schemeClr val="bg1"/>
                </a:solidFill>
                <a:latin typeface="+mj-lt"/>
              </a:rPr>
              <a:t> </a:t>
            </a:r>
            <a:r>
              <a:rPr lang="en-GB" sz="3600" b="1" dirty="0" err="1">
                <a:solidFill>
                  <a:schemeClr val="bg1"/>
                </a:solidFill>
                <a:latin typeface="+mj-lt"/>
              </a:rPr>
              <a:t>eesti</a:t>
            </a:r>
            <a:r>
              <a:rPr lang="en-GB" sz="3600" b="1" dirty="0">
                <a:solidFill>
                  <a:schemeClr val="bg1"/>
                </a:solidFill>
                <a:latin typeface="+mj-lt"/>
              </a:rPr>
              <a:t> </a:t>
            </a:r>
            <a:r>
              <a:rPr lang="en-GB" sz="3600" b="1" dirty="0" err="1">
                <a:solidFill>
                  <a:schemeClr val="bg1"/>
                </a:solidFill>
                <a:latin typeface="+mj-lt"/>
              </a:rPr>
              <a:t>keeleni</a:t>
            </a:r>
            <a:r>
              <a:rPr lang="en-GB" sz="3600" b="1" dirty="0">
                <a:solidFill>
                  <a:schemeClr val="bg1"/>
                </a:solidFill>
                <a:latin typeface="+mj-lt"/>
              </a:rPr>
              <a:t>: </a:t>
            </a:r>
          </a:p>
          <a:p>
            <a:pPr lvl="0" algn="ctr"/>
            <a:r>
              <a:rPr lang="en-GB" sz="3600" b="1" dirty="0" err="1">
                <a:solidFill>
                  <a:schemeClr val="bg1"/>
                </a:solidFill>
                <a:latin typeface="+mj-lt"/>
              </a:rPr>
              <a:t>Ukraina</a:t>
            </a:r>
            <a:r>
              <a:rPr lang="en-GB" sz="3600" b="1" dirty="0">
                <a:solidFill>
                  <a:schemeClr val="bg1"/>
                </a:solidFill>
                <a:latin typeface="+mj-lt"/>
              </a:rPr>
              <a:t> </a:t>
            </a:r>
            <a:r>
              <a:rPr lang="en-GB" sz="3600" b="1" dirty="0" err="1">
                <a:solidFill>
                  <a:schemeClr val="bg1"/>
                </a:solidFill>
                <a:latin typeface="+mj-lt"/>
              </a:rPr>
              <a:t>sõjapõgenikest</a:t>
            </a:r>
            <a:r>
              <a:rPr lang="en-GB" sz="3600" b="1" dirty="0">
                <a:solidFill>
                  <a:schemeClr val="bg1"/>
                </a:solidFill>
                <a:latin typeface="+mj-lt"/>
              </a:rPr>
              <a:t> </a:t>
            </a:r>
            <a:r>
              <a:rPr lang="en-GB" sz="3600" b="1" dirty="0" err="1">
                <a:solidFill>
                  <a:schemeClr val="bg1"/>
                </a:solidFill>
                <a:latin typeface="+mj-lt"/>
              </a:rPr>
              <a:t>laste</a:t>
            </a:r>
            <a:r>
              <a:rPr lang="en-GB" sz="3600" b="1" dirty="0">
                <a:solidFill>
                  <a:schemeClr val="bg1"/>
                </a:solidFill>
                <a:latin typeface="+mj-lt"/>
              </a:rPr>
              <a:t> </a:t>
            </a:r>
            <a:r>
              <a:rPr lang="en-GB" sz="3600" b="1" dirty="0" err="1">
                <a:solidFill>
                  <a:schemeClr val="bg1"/>
                </a:solidFill>
                <a:latin typeface="+mj-lt"/>
              </a:rPr>
              <a:t>keeleoskuse</a:t>
            </a:r>
            <a:r>
              <a:rPr lang="en-GB" sz="3600" b="1" dirty="0">
                <a:solidFill>
                  <a:schemeClr val="bg1"/>
                </a:solidFill>
                <a:latin typeface="+mj-lt"/>
              </a:rPr>
              <a:t> </a:t>
            </a:r>
            <a:r>
              <a:rPr lang="en-GB" sz="3600" b="1" dirty="0" err="1">
                <a:solidFill>
                  <a:schemeClr val="bg1"/>
                </a:solidFill>
                <a:latin typeface="+mj-lt"/>
              </a:rPr>
              <a:t>kujunemine</a:t>
            </a:r>
            <a:endParaRPr lang="en-GB" sz="3600" b="1" dirty="0">
              <a:solidFill>
                <a:schemeClr val="bg1"/>
              </a:solidFill>
              <a:latin typeface="+mj-lt"/>
            </a:endParaRPr>
          </a:p>
          <a:p>
            <a:pPr lvl="0">
              <a:lnSpc>
                <a:spcPct val="150000"/>
              </a:lnSpc>
            </a:pPr>
            <a:endParaRPr lang="en-GB" sz="2000" dirty="0">
              <a:solidFill>
                <a:schemeClr val="bg1"/>
              </a:solidFill>
              <a:latin typeface="+mj-lt"/>
            </a:endParaRPr>
          </a:p>
          <a:p>
            <a:pPr lvl="0">
              <a:lnSpc>
                <a:spcPct val="150000"/>
              </a:lnSpc>
            </a:pPr>
            <a:endParaRPr lang="en-GB" sz="2000" dirty="0">
              <a:solidFill>
                <a:schemeClr val="bg1"/>
              </a:solidFill>
              <a:latin typeface="+mj-lt"/>
            </a:endParaRPr>
          </a:p>
          <a:p>
            <a:pPr lvl="0" algn="ctr">
              <a:lnSpc>
                <a:spcPct val="150000"/>
              </a:lnSpc>
            </a:pPr>
            <a:r>
              <a:rPr lang="en-GB" sz="2200" b="1" dirty="0">
                <a:solidFill>
                  <a:schemeClr val="bg1"/>
                </a:solidFill>
                <a:latin typeface="+mj-lt"/>
              </a:rPr>
              <a:t>Reili Argus</a:t>
            </a:r>
          </a:p>
          <a:p>
            <a:pPr lvl="0" algn="ctr">
              <a:lnSpc>
                <a:spcPct val="150000"/>
              </a:lnSpc>
            </a:pPr>
            <a:r>
              <a:rPr lang="en-GB" sz="1800" dirty="0">
                <a:solidFill>
                  <a:schemeClr val="bg1"/>
                </a:solidFill>
              </a:rPr>
              <a:t>Keel(</a:t>
            </a:r>
            <a:r>
              <a:rPr lang="en-GB" sz="1800" dirty="0" err="1">
                <a:solidFill>
                  <a:schemeClr val="bg1"/>
                </a:solidFill>
              </a:rPr>
              <a:t>eõpe</a:t>
            </a:r>
            <a:r>
              <a:rPr lang="en-GB" sz="1800" dirty="0">
                <a:solidFill>
                  <a:schemeClr val="bg1"/>
                </a:solidFill>
              </a:rPr>
              <a:t>) </a:t>
            </a:r>
            <a:r>
              <a:rPr lang="en-GB" sz="1800" dirty="0" err="1">
                <a:solidFill>
                  <a:schemeClr val="bg1"/>
                </a:solidFill>
              </a:rPr>
              <a:t>muutuvas</a:t>
            </a:r>
            <a:r>
              <a:rPr lang="en-GB" sz="1800" dirty="0">
                <a:solidFill>
                  <a:schemeClr val="bg1"/>
                </a:solidFill>
              </a:rPr>
              <a:t> </a:t>
            </a:r>
            <a:r>
              <a:rPr lang="en-GB" sz="1800" dirty="0" err="1">
                <a:solidFill>
                  <a:schemeClr val="bg1"/>
                </a:solidFill>
              </a:rPr>
              <a:t>maailmas</a:t>
            </a:r>
            <a:endParaRPr lang="en-GB" sz="1800" dirty="0">
              <a:solidFill>
                <a:schemeClr val="bg1"/>
              </a:solidFill>
            </a:endParaRPr>
          </a:p>
          <a:p>
            <a:pPr lvl="0" algn="ctr">
              <a:lnSpc>
                <a:spcPct val="150000"/>
              </a:lnSpc>
            </a:pPr>
            <a:r>
              <a:rPr lang="en-GB" sz="1800" dirty="0">
                <a:solidFill>
                  <a:schemeClr val="bg1"/>
                </a:solidFill>
                <a:latin typeface="+mj-lt"/>
              </a:rPr>
              <a:t>Eesti </a:t>
            </a:r>
            <a:r>
              <a:rPr lang="en-GB" sz="1800" dirty="0" err="1">
                <a:solidFill>
                  <a:schemeClr val="bg1"/>
                </a:solidFill>
                <a:latin typeface="+mj-lt"/>
              </a:rPr>
              <a:t>Rakenduslingvistika</a:t>
            </a:r>
            <a:r>
              <a:rPr lang="en-GB" sz="1800" dirty="0">
                <a:solidFill>
                  <a:schemeClr val="bg1"/>
                </a:solidFill>
                <a:latin typeface="+mj-lt"/>
              </a:rPr>
              <a:t> </a:t>
            </a:r>
            <a:r>
              <a:rPr lang="en-GB" sz="1800" dirty="0" err="1">
                <a:solidFill>
                  <a:schemeClr val="bg1"/>
                </a:solidFill>
                <a:latin typeface="+mj-lt"/>
              </a:rPr>
              <a:t>Ühingu</a:t>
            </a:r>
            <a:r>
              <a:rPr lang="en-GB" sz="1800" dirty="0">
                <a:solidFill>
                  <a:schemeClr val="bg1"/>
                </a:solidFill>
                <a:latin typeface="+mj-lt"/>
              </a:rPr>
              <a:t> </a:t>
            </a:r>
            <a:r>
              <a:rPr lang="en-GB" sz="1800" dirty="0" err="1">
                <a:solidFill>
                  <a:schemeClr val="bg1"/>
                </a:solidFill>
                <a:latin typeface="+mj-lt"/>
              </a:rPr>
              <a:t>kevadkonverents</a:t>
            </a:r>
            <a:endParaRPr lang="en-GB" sz="2400" dirty="0">
              <a:solidFill>
                <a:schemeClr val="bg1"/>
              </a:solidFill>
              <a:latin typeface="+mj-lt"/>
            </a:endParaRPr>
          </a:p>
          <a:p>
            <a:pPr lvl="0" algn="ctr"/>
            <a:br>
              <a:rPr lang="en-GB" sz="2400" dirty="0">
                <a:solidFill>
                  <a:schemeClr val="bg1"/>
                </a:solidFill>
                <a:latin typeface="+mj-lt"/>
                <a:cs typeface="Times New Roman" panose="02020603050405020304" pitchFamily="18" charset="0"/>
              </a:rPr>
            </a:br>
            <a:r>
              <a:rPr lang="en-GB" sz="2000" dirty="0">
                <a:solidFill>
                  <a:schemeClr val="bg1"/>
                </a:solidFill>
                <a:latin typeface="+mj-lt"/>
                <a:cs typeface="Times New Roman" panose="02020603050405020304" pitchFamily="18" charset="0"/>
              </a:rPr>
              <a:t>23.04.2026</a:t>
            </a:r>
            <a:endParaRPr lang="en-GB" sz="2000" b="0" i="1" u="none" strike="noStrike" cap="none" dirty="0">
              <a:solidFill>
                <a:schemeClr val="bg1"/>
              </a:solidFill>
              <a:latin typeface="+mj-lt"/>
              <a:ea typeface="Times New Roman"/>
              <a:cs typeface="Times New Roman"/>
              <a:sym typeface="Times New Roman"/>
            </a:endParaRPr>
          </a:p>
        </p:txBody>
      </p:sp>
      <p:cxnSp>
        <p:nvCxnSpPr>
          <p:cNvPr id="69" name="Google Shape;69;p1"/>
          <p:cNvCxnSpPr/>
          <p:nvPr/>
        </p:nvCxnSpPr>
        <p:spPr>
          <a:xfrm flipH="1">
            <a:off x="8490806" y="-73479"/>
            <a:ext cx="245400" cy="1078800"/>
          </a:xfrm>
          <a:prstGeom prst="straightConnector1">
            <a:avLst/>
          </a:prstGeom>
          <a:noFill/>
          <a:ln w="50800" cap="flat" cmpd="sng">
            <a:solidFill>
              <a:schemeClr val="accent1"/>
            </a:solidFill>
            <a:prstDash val="solid"/>
            <a:miter lim="800000"/>
            <a:headEnd type="none" w="sm" len="sm"/>
            <a:tailEnd type="none" w="sm" len="sm"/>
          </a:ln>
        </p:spPr>
      </p:cxnSp>
      <p:cxnSp>
        <p:nvCxnSpPr>
          <p:cNvPr id="70" name="Google Shape;70;p1"/>
          <p:cNvCxnSpPr/>
          <p:nvPr/>
        </p:nvCxnSpPr>
        <p:spPr>
          <a:xfrm flipH="1">
            <a:off x="8258127" y="-73479"/>
            <a:ext cx="245400" cy="1078800"/>
          </a:xfrm>
          <a:prstGeom prst="straightConnector1">
            <a:avLst/>
          </a:prstGeom>
          <a:noFill/>
          <a:ln w="50800" cap="flat" cmpd="sng">
            <a:solidFill>
              <a:schemeClr val="accent1"/>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8CBEC-6A95-1855-C6B8-7F924E2AB4FF}"/>
              </a:ext>
            </a:extLst>
          </p:cNvPr>
          <p:cNvSpPr>
            <a:spLocks noGrp="1"/>
          </p:cNvSpPr>
          <p:nvPr>
            <p:ph type="ctrTitle"/>
          </p:nvPr>
        </p:nvSpPr>
        <p:spPr>
          <a:xfrm>
            <a:off x="2852125" y="201169"/>
            <a:ext cx="5953270" cy="1048512"/>
          </a:xfrm>
        </p:spPr>
        <p:txBody>
          <a:bodyPr>
            <a:normAutofit/>
          </a:bodyPr>
          <a:lstStyle/>
          <a:p>
            <a:r>
              <a:rPr lang="et-EE" b="1" dirty="0"/>
              <a:t>Esimene uuring. Kokku</a:t>
            </a:r>
          </a:p>
        </p:txBody>
      </p:sp>
      <p:sp>
        <p:nvSpPr>
          <p:cNvPr id="3" name="Subtitle 2">
            <a:extLst>
              <a:ext uri="{FF2B5EF4-FFF2-40B4-BE49-F238E27FC236}">
                <a16:creationId xmlns:a16="http://schemas.microsoft.com/office/drawing/2014/main" id="{D800605F-3E3D-0EAC-11F2-D1351473557C}"/>
              </a:ext>
            </a:extLst>
          </p:cNvPr>
          <p:cNvSpPr>
            <a:spLocks noGrp="1"/>
          </p:cNvSpPr>
          <p:nvPr>
            <p:ph type="subTitle" idx="1"/>
          </p:nvPr>
        </p:nvSpPr>
        <p:spPr>
          <a:xfrm>
            <a:off x="2258291" y="1537855"/>
            <a:ext cx="6751597" cy="3252075"/>
          </a:xfrm>
        </p:spPr>
        <p:txBody>
          <a:bodyPr>
            <a:normAutofit/>
          </a:bodyPr>
          <a:lstStyle/>
          <a:p>
            <a:pPr>
              <a:buFont typeface="Arial" panose="020B0604020202020204" pitchFamily="34" charset="0"/>
              <a:buChar char="•"/>
            </a:pPr>
            <a:r>
              <a:rPr lang="et-EE" dirty="0"/>
              <a:t>Passiivne elementaarne keeleoskus pärast 1,5 aastat Eestis elamist on olemas.</a:t>
            </a:r>
          </a:p>
          <a:p>
            <a:pPr>
              <a:buFont typeface="Arial" panose="020B0604020202020204" pitchFamily="34" charset="0"/>
              <a:buChar char="•"/>
            </a:pPr>
            <a:endParaRPr lang="et-EE" dirty="0"/>
          </a:p>
          <a:p>
            <a:pPr>
              <a:buFont typeface="Arial" panose="020B0604020202020204" pitchFamily="34" charset="0"/>
              <a:buChar char="•"/>
            </a:pPr>
            <a:r>
              <a:rPr lang="et-EE" dirty="0"/>
              <a:t>Aktiivne keeleoskus esialgu algeline, lausemoodustus väga raske.</a:t>
            </a:r>
          </a:p>
          <a:p>
            <a:pPr>
              <a:buFont typeface="Arial" panose="020B0604020202020204" pitchFamily="34" charset="0"/>
              <a:buChar char="•"/>
            </a:pPr>
            <a:endParaRPr lang="et-EE" dirty="0"/>
          </a:p>
          <a:p>
            <a:pPr>
              <a:buFont typeface="Arial" panose="020B0604020202020204" pitchFamily="34" charset="0"/>
              <a:buChar char="•"/>
            </a:pPr>
            <a:r>
              <a:rPr lang="et-EE" dirty="0"/>
              <a:t>Üllatavalt palju verbe, ka verbivormistik rikkalikum kui nimisõnadel. Võimalik metoodika mõju?</a:t>
            </a:r>
          </a:p>
        </p:txBody>
      </p:sp>
    </p:spTree>
    <p:extLst>
      <p:ext uri="{BB962C8B-B14F-4D97-AF65-F5344CB8AC3E}">
        <p14:creationId xmlns:p14="http://schemas.microsoft.com/office/powerpoint/2010/main" val="305431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AD82-6D8C-278F-E5E7-09FCA97378FF}"/>
              </a:ext>
            </a:extLst>
          </p:cNvPr>
          <p:cNvSpPr>
            <a:spLocks noGrp="1"/>
          </p:cNvSpPr>
          <p:nvPr>
            <p:ph type="ctrTitle"/>
          </p:nvPr>
        </p:nvSpPr>
        <p:spPr>
          <a:xfrm>
            <a:off x="2396836" y="188725"/>
            <a:ext cx="6441696" cy="792479"/>
          </a:xfrm>
        </p:spPr>
        <p:txBody>
          <a:bodyPr>
            <a:normAutofit fontScale="90000"/>
          </a:bodyPr>
          <a:lstStyle/>
          <a:p>
            <a:r>
              <a:rPr lang="et-EE" b="1" dirty="0"/>
              <a:t>Teine uuring: pildikirjeldus</a:t>
            </a:r>
          </a:p>
        </p:txBody>
      </p:sp>
      <p:sp>
        <p:nvSpPr>
          <p:cNvPr id="3" name="Subtitle 2">
            <a:extLst>
              <a:ext uri="{FF2B5EF4-FFF2-40B4-BE49-F238E27FC236}">
                <a16:creationId xmlns:a16="http://schemas.microsoft.com/office/drawing/2014/main" id="{4EFEDB02-F6C4-249D-7158-B9DA6A42D463}"/>
              </a:ext>
            </a:extLst>
          </p:cNvPr>
          <p:cNvSpPr>
            <a:spLocks noGrp="1"/>
          </p:cNvSpPr>
          <p:nvPr>
            <p:ph type="subTitle" idx="1"/>
          </p:nvPr>
        </p:nvSpPr>
        <p:spPr>
          <a:xfrm>
            <a:off x="2230582" y="1217677"/>
            <a:ext cx="3926378" cy="2354580"/>
          </a:xfrm>
        </p:spPr>
        <p:txBody>
          <a:bodyPr>
            <a:normAutofit/>
          </a:bodyPr>
          <a:lstStyle/>
          <a:p>
            <a:r>
              <a:rPr lang="et-EE" sz="2000" dirty="0"/>
              <a:t>Pildikirjeldus: poolspontaanne kõne, lindistatud, transkribeeritud</a:t>
            </a:r>
          </a:p>
          <a:p>
            <a:r>
              <a:rPr lang="et-EE" sz="2000" dirty="0"/>
              <a:t>Esimene testimine pärast 2,5 aastat Eestis viibimist, teine aasta hiljem</a:t>
            </a:r>
          </a:p>
        </p:txBody>
      </p:sp>
      <p:pic>
        <p:nvPicPr>
          <p:cNvPr id="4" name="Google Shape;113;p40">
            <a:extLst>
              <a:ext uri="{FF2B5EF4-FFF2-40B4-BE49-F238E27FC236}">
                <a16:creationId xmlns:a16="http://schemas.microsoft.com/office/drawing/2014/main" id="{CB0ACC39-B6A2-37AD-1248-A5DBCC9144F0}"/>
              </a:ext>
            </a:extLst>
          </p:cNvPr>
          <p:cNvPicPr preferRelativeResize="0"/>
          <p:nvPr/>
        </p:nvPicPr>
        <p:blipFill rotWithShape="1">
          <a:blip r:embed="rId3">
            <a:alphaModFix/>
          </a:blip>
          <a:srcRect/>
          <a:stretch/>
        </p:blipFill>
        <p:spPr>
          <a:xfrm>
            <a:off x="6156960" y="1217677"/>
            <a:ext cx="2852260" cy="1946402"/>
          </a:xfrm>
          <a:prstGeom prst="rect">
            <a:avLst/>
          </a:prstGeom>
          <a:noFill/>
          <a:ln>
            <a:noFill/>
          </a:ln>
        </p:spPr>
      </p:pic>
      <p:sp>
        <p:nvSpPr>
          <p:cNvPr id="6" name="Rounded Rectangle 5">
            <a:extLst>
              <a:ext uri="{FF2B5EF4-FFF2-40B4-BE49-F238E27FC236}">
                <a16:creationId xmlns:a16="http://schemas.microsoft.com/office/drawing/2014/main" id="{94C86E68-7E34-A697-AD53-6B9C21CA0BCD}"/>
              </a:ext>
            </a:extLst>
          </p:cNvPr>
          <p:cNvSpPr/>
          <p:nvPr/>
        </p:nvSpPr>
        <p:spPr>
          <a:xfrm>
            <a:off x="1745673" y="3619585"/>
            <a:ext cx="7263547" cy="13351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t-EE" sz="1800" b="1" dirty="0"/>
              <a:t>Eesmärk</a:t>
            </a:r>
            <a:r>
              <a:rPr lang="et-EE" sz="1800" dirty="0"/>
              <a:t>: võrrelda </a:t>
            </a:r>
            <a:r>
              <a:rPr lang="en-GB" sz="1800" dirty="0" err="1"/>
              <a:t>eri</a:t>
            </a:r>
            <a:r>
              <a:rPr lang="en-GB" sz="1800" dirty="0"/>
              <a:t> </a:t>
            </a:r>
            <a:r>
              <a:rPr lang="en-GB" sz="1800" dirty="0" err="1"/>
              <a:t>tüüpi</a:t>
            </a:r>
            <a:r>
              <a:rPr lang="en-GB" sz="1800" dirty="0"/>
              <a:t> </a:t>
            </a:r>
            <a:r>
              <a:rPr lang="en-GB" sz="1800" dirty="0" err="1"/>
              <a:t>koolides</a:t>
            </a:r>
            <a:r>
              <a:rPr lang="en-GB" sz="1800" dirty="0"/>
              <a:t> </a:t>
            </a:r>
            <a:r>
              <a:rPr lang="en-GB" sz="1800" dirty="0" err="1"/>
              <a:t>õppivate</a:t>
            </a:r>
            <a:r>
              <a:rPr lang="en-GB" sz="1800" dirty="0"/>
              <a:t> </a:t>
            </a:r>
            <a:r>
              <a:rPr lang="en-GB" sz="1800" dirty="0" err="1"/>
              <a:t>Ukraina</a:t>
            </a:r>
            <a:r>
              <a:rPr lang="en-GB" sz="1800" dirty="0"/>
              <a:t> </a:t>
            </a:r>
            <a:r>
              <a:rPr lang="en-GB" sz="1800" dirty="0" err="1"/>
              <a:t>sõjapõgenikest</a:t>
            </a:r>
            <a:r>
              <a:rPr lang="en-GB" sz="1800" dirty="0"/>
              <a:t> </a:t>
            </a:r>
            <a:r>
              <a:rPr lang="en-GB" sz="1800" dirty="0" err="1"/>
              <a:t>laste</a:t>
            </a:r>
            <a:r>
              <a:rPr lang="en-GB" sz="1800" dirty="0"/>
              <a:t> </a:t>
            </a:r>
            <a:r>
              <a:rPr lang="en-GB" sz="1800" dirty="0" err="1"/>
              <a:t>ja</a:t>
            </a:r>
            <a:r>
              <a:rPr lang="en-GB" sz="1800" dirty="0"/>
              <a:t> </a:t>
            </a:r>
            <a:r>
              <a:rPr lang="en-GB" sz="1800" dirty="0" err="1"/>
              <a:t>kohalike</a:t>
            </a:r>
            <a:r>
              <a:rPr lang="en-GB" sz="1800" dirty="0"/>
              <a:t> E2 </a:t>
            </a:r>
            <a:r>
              <a:rPr lang="en-GB" sz="1800" dirty="0" err="1"/>
              <a:t>laste</a:t>
            </a:r>
            <a:r>
              <a:rPr lang="en-GB" sz="1800" dirty="0"/>
              <a:t> </a:t>
            </a:r>
            <a:r>
              <a:rPr lang="en-GB" sz="1800" dirty="0" err="1"/>
              <a:t>eesti</a:t>
            </a:r>
            <a:r>
              <a:rPr lang="en-GB" sz="1800" dirty="0"/>
              <a:t> </a:t>
            </a:r>
            <a:r>
              <a:rPr lang="en-GB" sz="1800" dirty="0" err="1"/>
              <a:t>keele</a:t>
            </a:r>
            <a:r>
              <a:rPr lang="en-GB" sz="1800" dirty="0"/>
              <a:t> </a:t>
            </a:r>
            <a:r>
              <a:rPr lang="en-GB" sz="1800" dirty="0" err="1"/>
              <a:t>oskust</a:t>
            </a:r>
            <a:r>
              <a:rPr lang="en-GB" sz="1800" dirty="0"/>
              <a:t>;</a:t>
            </a:r>
          </a:p>
          <a:p>
            <a:r>
              <a:rPr lang="en-GB" sz="1800" dirty="0" err="1"/>
              <a:t>teha</a:t>
            </a:r>
            <a:r>
              <a:rPr lang="en-GB" sz="1800" dirty="0"/>
              <a:t> </a:t>
            </a:r>
            <a:r>
              <a:rPr lang="en-GB" sz="1800" dirty="0" err="1"/>
              <a:t>kindlaks</a:t>
            </a:r>
            <a:r>
              <a:rPr lang="en-GB" sz="1800" dirty="0"/>
              <a:t> </a:t>
            </a:r>
            <a:r>
              <a:rPr lang="en-GB" sz="1800" dirty="0" err="1"/>
              <a:t>seosed</a:t>
            </a:r>
            <a:r>
              <a:rPr lang="en-GB" sz="1800" dirty="0"/>
              <a:t> </a:t>
            </a:r>
            <a:r>
              <a:rPr lang="en-GB" sz="1800" dirty="0" err="1"/>
              <a:t>keeleoskuse</a:t>
            </a:r>
            <a:r>
              <a:rPr lang="en-GB" sz="1800" dirty="0"/>
              <a:t> </a:t>
            </a:r>
            <a:r>
              <a:rPr lang="en-GB" sz="1800" dirty="0" err="1"/>
              <a:t>ja</a:t>
            </a:r>
            <a:r>
              <a:rPr lang="en-GB" sz="1800" dirty="0"/>
              <a:t> </a:t>
            </a:r>
            <a:r>
              <a:rPr lang="en-GB" sz="1800" dirty="0" err="1"/>
              <a:t>keelekeskkonna</a:t>
            </a:r>
            <a:r>
              <a:rPr lang="en-GB" sz="1800" dirty="0"/>
              <a:t> </a:t>
            </a:r>
            <a:r>
              <a:rPr lang="en-GB" sz="1800" dirty="0" err="1"/>
              <a:t>tegurite</a:t>
            </a:r>
            <a:r>
              <a:rPr lang="en-GB" sz="1800" dirty="0"/>
              <a:t> </a:t>
            </a:r>
            <a:r>
              <a:rPr lang="en-GB" sz="1800" dirty="0" err="1"/>
              <a:t>vahel</a:t>
            </a:r>
            <a:r>
              <a:rPr lang="en-GB" sz="1800" dirty="0"/>
              <a:t>.</a:t>
            </a:r>
            <a:endParaRPr lang="et-EE" sz="1800" dirty="0"/>
          </a:p>
        </p:txBody>
      </p:sp>
    </p:spTree>
    <p:extLst>
      <p:ext uri="{BB962C8B-B14F-4D97-AF65-F5344CB8AC3E}">
        <p14:creationId xmlns:p14="http://schemas.microsoft.com/office/powerpoint/2010/main" val="3604324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DC723-5D9D-C0EF-C4F3-44F03B6E4CF6}"/>
              </a:ext>
            </a:extLst>
          </p:cNvPr>
          <p:cNvSpPr>
            <a:spLocks noGrp="1"/>
          </p:cNvSpPr>
          <p:nvPr>
            <p:ph type="title"/>
          </p:nvPr>
        </p:nvSpPr>
        <p:spPr>
          <a:xfrm>
            <a:off x="2383196" y="212887"/>
            <a:ext cx="5925395" cy="1202948"/>
          </a:xfrm>
        </p:spPr>
        <p:txBody>
          <a:bodyPr/>
          <a:lstStyle/>
          <a:p>
            <a:r>
              <a:rPr lang="et-EE" b="1" dirty="0"/>
              <a:t>Analüüsi põhimõtted</a:t>
            </a:r>
          </a:p>
        </p:txBody>
      </p:sp>
      <p:sp>
        <p:nvSpPr>
          <p:cNvPr id="3" name="Text Placeholder 2">
            <a:extLst>
              <a:ext uri="{FF2B5EF4-FFF2-40B4-BE49-F238E27FC236}">
                <a16:creationId xmlns:a16="http://schemas.microsoft.com/office/drawing/2014/main" id="{FCEF08AE-8C18-894D-7480-A68FF56A1FEC}"/>
              </a:ext>
            </a:extLst>
          </p:cNvPr>
          <p:cNvSpPr>
            <a:spLocks noGrp="1"/>
          </p:cNvSpPr>
          <p:nvPr>
            <p:ph type="body" idx="1"/>
          </p:nvPr>
        </p:nvSpPr>
        <p:spPr>
          <a:xfrm>
            <a:off x="1911928" y="1415835"/>
            <a:ext cx="7232072" cy="3727665"/>
          </a:xfrm>
        </p:spPr>
        <p:txBody>
          <a:bodyPr>
            <a:normAutofit lnSpcReduction="10000"/>
          </a:bodyPr>
          <a:lstStyle/>
          <a:p>
            <a:pPr>
              <a:spcAft>
                <a:spcPts val="600"/>
              </a:spcAft>
            </a:pPr>
            <a:r>
              <a:rPr lang="en-GB" sz="2000" b="1" dirty="0" err="1"/>
              <a:t>Kvantitatiivne</a:t>
            </a:r>
            <a:r>
              <a:rPr lang="en-GB" sz="2000" b="1" dirty="0"/>
              <a:t> </a:t>
            </a:r>
            <a:r>
              <a:rPr lang="en-GB" sz="2000" b="1" dirty="0" err="1"/>
              <a:t>analüüs</a:t>
            </a:r>
            <a:r>
              <a:rPr lang="en-GB" sz="2000" dirty="0"/>
              <a:t>: Mann-Whitney U test, Kruskal-</a:t>
            </a:r>
            <a:r>
              <a:rPr lang="en-GB" sz="2000" dirty="0" err="1"/>
              <a:t>Wallise</a:t>
            </a:r>
            <a:r>
              <a:rPr lang="en-GB" sz="2000" dirty="0"/>
              <a:t> test, </a:t>
            </a:r>
            <a:r>
              <a:rPr lang="en-GB" sz="2000" dirty="0" err="1"/>
              <a:t>Spearmani</a:t>
            </a:r>
            <a:r>
              <a:rPr lang="en-GB" sz="2000" dirty="0"/>
              <a:t> </a:t>
            </a:r>
            <a:r>
              <a:rPr lang="en-GB" sz="2000" dirty="0" err="1"/>
              <a:t>korrelatsioonikordaja</a:t>
            </a:r>
            <a:r>
              <a:rPr lang="en-GB" sz="2000" dirty="0"/>
              <a:t>. </a:t>
            </a:r>
          </a:p>
          <a:p>
            <a:pPr>
              <a:spcAft>
                <a:spcPts val="600"/>
              </a:spcAft>
            </a:pPr>
            <a:r>
              <a:rPr lang="en-GB" sz="2000" b="1" dirty="0" err="1"/>
              <a:t>Kvalitatiivne</a:t>
            </a:r>
            <a:r>
              <a:rPr lang="en-GB" sz="2000" b="1" dirty="0"/>
              <a:t> </a:t>
            </a:r>
            <a:r>
              <a:rPr lang="en-GB" sz="2000" b="1" dirty="0" err="1"/>
              <a:t>analüüs</a:t>
            </a:r>
            <a:r>
              <a:rPr lang="en-GB" sz="2000" b="1" dirty="0"/>
              <a:t>: </a:t>
            </a:r>
          </a:p>
          <a:p>
            <a:pPr marL="571500" lvl="1" indent="0">
              <a:spcAft>
                <a:spcPts val="600"/>
              </a:spcAft>
              <a:buNone/>
            </a:pPr>
            <a:r>
              <a:rPr lang="en-GB" dirty="0"/>
              <a:t>1) </a:t>
            </a:r>
            <a:r>
              <a:rPr lang="en-GB" dirty="0" err="1"/>
              <a:t>sõnavara</a:t>
            </a:r>
            <a:r>
              <a:rPr lang="en-GB" dirty="0"/>
              <a:t> (</a:t>
            </a:r>
            <a:r>
              <a:rPr lang="en-GB" dirty="0" err="1"/>
              <a:t>sh</a:t>
            </a:r>
            <a:r>
              <a:rPr lang="en-GB" dirty="0"/>
              <a:t> </a:t>
            </a:r>
            <a:r>
              <a:rPr lang="en-GB" dirty="0" err="1"/>
              <a:t>sõnavara</a:t>
            </a:r>
            <a:r>
              <a:rPr lang="en-GB" dirty="0"/>
              <a:t> </a:t>
            </a:r>
            <a:r>
              <a:rPr lang="en-GB" dirty="0" err="1"/>
              <a:t>üldine</a:t>
            </a:r>
            <a:r>
              <a:rPr lang="en-GB" dirty="0"/>
              <a:t> hulk, </a:t>
            </a:r>
            <a:r>
              <a:rPr lang="en-GB" dirty="0" err="1"/>
              <a:t>st</a:t>
            </a:r>
            <a:r>
              <a:rPr lang="en-GB" dirty="0"/>
              <a:t> </a:t>
            </a:r>
            <a:r>
              <a:rPr lang="en-GB" dirty="0" err="1"/>
              <a:t>ulatus</a:t>
            </a:r>
            <a:r>
              <a:rPr lang="en-GB" dirty="0"/>
              <a:t>, </a:t>
            </a:r>
            <a:r>
              <a:rPr lang="en-GB" dirty="0" err="1"/>
              <a:t>varieeruvus</a:t>
            </a:r>
            <a:r>
              <a:rPr lang="en-GB" dirty="0"/>
              <a:t>); </a:t>
            </a:r>
          </a:p>
          <a:p>
            <a:pPr marL="571500" lvl="1" indent="0">
              <a:spcAft>
                <a:spcPts val="600"/>
              </a:spcAft>
              <a:buNone/>
            </a:pPr>
            <a:r>
              <a:rPr lang="en-GB" dirty="0"/>
              <a:t>2) </a:t>
            </a:r>
            <a:r>
              <a:rPr lang="en-GB" dirty="0" err="1"/>
              <a:t>sõnade</a:t>
            </a:r>
            <a:r>
              <a:rPr lang="en-GB" dirty="0"/>
              <a:t> </a:t>
            </a:r>
            <a:r>
              <a:rPr lang="en-GB" dirty="0" err="1"/>
              <a:t>sõnaliigiline</a:t>
            </a:r>
            <a:r>
              <a:rPr lang="en-GB" dirty="0"/>
              <a:t> </a:t>
            </a:r>
            <a:r>
              <a:rPr lang="en-GB" dirty="0" err="1"/>
              <a:t>jaotumine</a:t>
            </a:r>
            <a:r>
              <a:rPr lang="en-GB" dirty="0"/>
              <a:t> (</a:t>
            </a:r>
            <a:r>
              <a:rPr lang="en-GB" dirty="0" err="1"/>
              <a:t>nt</a:t>
            </a:r>
            <a:r>
              <a:rPr lang="en-GB" dirty="0"/>
              <a:t> </a:t>
            </a:r>
            <a:r>
              <a:rPr lang="en-GB" dirty="0" err="1"/>
              <a:t>nimisõnade</a:t>
            </a:r>
            <a:r>
              <a:rPr lang="en-GB" dirty="0"/>
              <a:t> </a:t>
            </a:r>
            <a:r>
              <a:rPr lang="en-GB" dirty="0" err="1"/>
              <a:t>osakaal</a:t>
            </a:r>
            <a:r>
              <a:rPr lang="en-GB" dirty="0"/>
              <a:t>, </a:t>
            </a:r>
            <a:r>
              <a:rPr lang="en-GB" dirty="0" err="1"/>
              <a:t>nimisõnade</a:t>
            </a:r>
            <a:r>
              <a:rPr lang="en-GB" dirty="0"/>
              <a:t> </a:t>
            </a:r>
            <a:r>
              <a:rPr lang="en-GB" dirty="0" err="1"/>
              <a:t>ja</a:t>
            </a:r>
            <a:r>
              <a:rPr lang="en-GB" dirty="0"/>
              <a:t> </a:t>
            </a:r>
            <a:r>
              <a:rPr lang="en-GB" dirty="0" err="1"/>
              <a:t>verbide</a:t>
            </a:r>
            <a:r>
              <a:rPr lang="en-GB" dirty="0"/>
              <a:t> </a:t>
            </a:r>
            <a:r>
              <a:rPr lang="en-GB" dirty="0" err="1"/>
              <a:t>suhe</a:t>
            </a:r>
            <a:r>
              <a:rPr lang="en-GB" dirty="0"/>
              <a:t>)</a:t>
            </a:r>
          </a:p>
          <a:p>
            <a:pPr marL="571500" lvl="1" indent="0">
              <a:spcAft>
                <a:spcPts val="600"/>
              </a:spcAft>
              <a:buNone/>
            </a:pPr>
            <a:r>
              <a:rPr lang="en-GB" dirty="0"/>
              <a:t>3) </a:t>
            </a:r>
            <a:r>
              <a:rPr lang="en-GB" dirty="0" err="1"/>
              <a:t>vormimoodustus</a:t>
            </a:r>
            <a:r>
              <a:rPr lang="en-GB" dirty="0"/>
              <a:t> (</a:t>
            </a:r>
            <a:r>
              <a:rPr lang="en-GB" dirty="0" err="1"/>
              <a:t>eri</a:t>
            </a:r>
            <a:r>
              <a:rPr lang="en-GB" dirty="0"/>
              <a:t> NS </a:t>
            </a:r>
            <a:r>
              <a:rPr lang="en-GB" dirty="0" err="1"/>
              <a:t>ja</a:t>
            </a:r>
            <a:r>
              <a:rPr lang="en-GB" dirty="0"/>
              <a:t> TS </a:t>
            </a:r>
            <a:r>
              <a:rPr lang="en-GB" dirty="0" err="1"/>
              <a:t>vormide</a:t>
            </a:r>
            <a:r>
              <a:rPr lang="en-GB" dirty="0"/>
              <a:t> </a:t>
            </a:r>
            <a:r>
              <a:rPr lang="en-GB" dirty="0" err="1"/>
              <a:t>arv</a:t>
            </a:r>
            <a:r>
              <a:rPr lang="en-GB" dirty="0"/>
              <a:t>)</a:t>
            </a:r>
          </a:p>
          <a:p>
            <a:pPr marL="571500" lvl="1" indent="0">
              <a:spcAft>
                <a:spcPts val="600"/>
              </a:spcAft>
              <a:buNone/>
            </a:pPr>
            <a:r>
              <a:rPr lang="en-GB" dirty="0"/>
              <a:t>4) </a:t>
            </a:r>
            <a:r>
              <a:rPr lang="en-GB" dirty="0" err="1"/>
              <a:t>hierarhilised</a:t>
            </a:r>
            <a:r>
              <a:rPr lang="en-GB" dirty="0"/>
              <a:t> </a:t>
            </a:r>
            <a:r>
              <a:rPr lang="en-GB" dirty="0" err="1"/>
              <a:t>baaskonstruktsioonid</a:t>
            </a:r>
            <a:r>
              <a:rPr lang="en-GB" dirty="0"/>
              <a:t> (</a:t>
            </a:r>
            <a:r>
              <a:rPr lang="en-GB" dirty="0" err="1"/>
              <a:t>sh</a:t>
            </a:r>
            <a:r>
              <a:rPr lang="en-GB" dirty="0"/>
              <a:t> </a:t>
            </a:r>
            <a:r>
              <a:rPr lang="en-GB" dirty="0" err="1"/>
              <a:t>fraasiliigid</a:t>
            </a:r>
            <a:r>
              <a:rPr lang="en-GB" dirty="0"/>
              <a:t> </a:t>
            </a:r>
            <a:r>
              <a:rPr lang="en-GB" dirty="0" err="1"/>
              <a:t>ja</a:t>
            </a:r>
            <a:r>
              <a:rPr lang="en-GB" dirty="0"/>
              <a:t> </a:t>
            </a:r>
            <a:r>
              <a:rPr lang="en-GB" dirty="0" err="1"/>
              <a:t>fraasitüübid</a:t>
            </a:r>
            <a:r>
              <a:rPr lang="en-GB" dirty="0"/>
              <a:t>, VL </a:t>
            </a:r>
            <a:r>
              <a:rPr lang="en-GB" dirty="0" err="1"/>
              <a:t>kombinatsioonid</a:t>
            </a:r>
            <a:r>
              <a:rPr lang="en-GB" dirty="0"/>
              <a:t>). </a:t>
            </a:r>
          </a:p>
        </p:txBody>
      </p:sp>
    </p:spTree>
    <p:extLst>
      <p:ext uri="{BB962C8B-B14F-4D97-AF65-F5344CB8AC3E}">
        <p14:creationId xmlns:p14="http://schemas.microsoft.com/office/powerpoint/2010/main" val="1636693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A45CD-066A-A611-8292-D43BF2488FC6}"/>
              </a:ext>
            </a:extLst>
          </p:cNvPr>
          <p:cNvSpPr>
            <a:spLocks noGrp="1"/>
          </p:cNvSpPr>
          <p:nvPr>
            <p:ph type="title"/>
          </p:nvPr>
        </p:nvSpPr>
        <p:spPr>
          <a:xfrm>
            <a:off x="2938808" y="153708"/>
            <a:ext cx="5925395" cy="1202948"/>
          </a:xfrm>
        </p:spPr>
        <p:txBody>
          <a:bodyPr/>
          <a:lstStyle/>
          <a:p>
            <a:r>
              <a:rPr lang="et-EE" b="1" dirty="0"/>
              <a:t>Tulemused 1. Sõnavara</a:t>
            </a:r>
          </a:p>
        </p:txBody>
      </p:sp>
      <p:graphicFrame>
        <p:nvGraphicFramePr>
          <p:cNvPr id="6" name="Table 5">
            <a:extLst>
              <a:ext uri="{FF2B5EF4-FFF2-40B4-BE49-F238E27FC236}">
                <a16:creationId xmlns:a16="http://schemas.microsoft.com/office/drawing/2014/main" id="{6E93AD4D-0857-6A54-D87E-1B6EE5CE396B}"/>
              </a:ext>
            </a:extLst>
          </p:cNvPr>
          <p:cNvGraphicFramePr>
            <a:graphicFrameLocks noGrp="1"/>
          </p:cNvGraphicFramePr>
          <p:nvPr>
            <p:extLst>
              <p:ext uri="{D42A27DB-BD31-4B8C-83A1-F6EECF244321}">
                <p14:modId xmlns:p14="http://schemas.microsoft.com/office/powerpoint/2010/main" val="191607139"/>
              </p:ext>
            </p:extLst>
          </p:nvPr>
        </p:nvGraphicFramePr>
        <p:xfrm>
          <a:off x="1901211" y="1356656"/>
          <a:ext cx="6962990" cy="1664363"/>
        </p:xfrm>
        <a:graphic>
          <a:graphicData uri="http://schemas.openxmlformats.org/drawingml/2006/table">
            <a:tbl>
              <a:tblPr firstRow="1" bandRow="1">
                <a:tableStyleId>{9D7B26C5-4107-4FEC-AEDC-1716B250A1EF}</a:tableStyleId>
              </a:tblPr>
              <a:tblGrid>
                <a:gridCol w="1392598">
                  <a:extLst>
                    <a:ext uri="{9D8B030D-6E8A-4147-A177-3AD203B41FA5}">
                      <a16:colId xmlns:a16="http://schemas.microsoft.com/office/drawing/2014/main" val="3335392722"/>
                    </a:ext>
                  </a:extLst>
                </a:gridCol>
                <a:gridCol w="1392598">
                  <a:extLst>
                    <a:ext uri="{9D8B030D-6E8A-4147-A177-3AD203B41FA5}">
                      <a16:colId xmlns:a16="http://schemas.microsoft.com/office/drawing/2014/main" val="887924259"/>
                    </a:ext>
                  </a:extLst>
                </a:gridCol>
                <a:gridCol w="1392598">
                  <a:extLst>
                    <a:ext uri="{9D8B030D-6E8A-4147-A177-3AD203B41FA5}">
                      <a16:colId xmlns:a16="http://schemas.microsoft.com/office/drawing/2014/main" val="3264189366"/>
                    </a:ext>
                  </a:extLst>
                </a:gridCol>
                <a:gridCol w="1392598">
                  <a:extLst>
                    <a:ext uri="{9D8B030D-6E8A-4147-A177-3AD203B41FA5}">
                      <a16:colId xmlns:a16="http://schemas.microsoft.com/office/drawing/2014/main" val="1284224025"/>
                    </a:ext>
                  </a:extLst>
                </a:gridCol>
                <a:gridCol w="1392598">
                  <a:extLst>
                    <a:ext uri="{9D8B030D-6E8A-4147-A177-3AD203B41FA5}">
                      <a16:colId xmlns:a16="http://schemas.microsoft.com/office/drawing/2014/main" val="649941387"/>
                    </a:ext>
                  </a:extLst>
                </a:gridCol>
              </a:tblGrid>
              <a:tr h="362920">
                <a:tc>
                  <a:txBody>
                    <a:bodyPr/>
                    <a:lstStyle/>
                    <a:p>
                      <a:pPr algn="ctr"/>
                      <a:endParaRPr lang="et-EE" sz="1600" dirty="0"/>
                    </a:p>
                  </a:txBody>
                  <a:tcPr/>
                </a:tc>
                <a:tc gridSpan="2">
                  <a:txBody>
                    <a:bodyPr/>
                    <a:lstStyle/>
                    <a:p>
                      <a:pPr algn="ctr"/>
                      <a:r>
                        <a:rPr lang="et-EE" sz="1600" b="1" dirty="0"/>
                        <a:t>2024</a:t>
                      </a:r>
                    </a:p>
                  </a:txBody>
                  <a:tcPr/>
                </a:tc>
                <a:tc hMerge="1">
                  <a:txBody>
                    <a:bodyPr/>
                    <a:lstStyle/>
                    <a:p>
                      <a:endParaRPr lang="et-EE" dirty="0"/>
                    </a:p>
                  </a:txBody>
                  <a:tcPr/>
                </a:tc>
                <a:tc gridSpan="2">
                  <a:txBody>
                    <a:bodyPr/>
                    <a:lstStyle/>
                    <a:p>
                      <a:pPr algn="ctr"/>
                      <a:r>
                        <a:rPr lang="et-EE" sz="1600" b="1" dirty="0"/>
                        <a:t>2025</a:t>
                      </a:r>
                    </a:p>
                  </a:txBody>
                  <a:tcPr/>
                </a:tc>
                <a:tc hMerge="1">
                  <a:txBody>
                    <a:bodyPr/>
                    <a:lstStyle/>
                    <a:p>
                      <a:endParaRPr lang="et-EE" dirty="0"/>
                    </a:p>
                  </a:txBody>
                  <a:tcPr/>
                </a:tc>
                <a:extLst>
                  <a:ext uri="{0D108BD9-81ED-4DB2-BD59-A6C34878D82A}">
                    <a16:rowId xmlns:a16="http://schemas.microsoft.com/office/drawing/2014/main" val="3483076020"/>
                  </a:ext>
                </a:extLst>
              </a:tr>
              <a:tr h="626863">
                <a:tc>
                  <a:txBody>
                    <a:bodyPr/>
                    <a:lstStyle/>
                    <a:p>
                      <a:endParaRPr lang="et-EE" sz="1600" dirty="0"/>
                    </a:p>
                  </a:txBody>
                  <a:tcPr/>
                </a:tc>
                <a:tc>
                  <a:txBody>
                    <a:bodyPr/>
                    <a:lstStyle/>
                    <a:p>
                      <a:r>
                        <a:rPr lang="et-EE" sz="1600" dirty="0"/>
                        <a:t>UKR põgenikud</a:t>
                      </a:r>
                    </a:p>
                  </a:txBody>
                  <a:tcPr/>
                </a:tc>
                <a:tc>
                  <a:txBody>
                    <a:bodyPr/>
                    <a:lstStyle/>
                    <a:p>
                      <a:r>
                        <a:rPr lang="et-EE" sz="1600" dirty="0"/>
                        <a:t>Kohalikud E2 õppijad</a:t>
                      </a:r>
                    </a:p>
                  </a:txBody>
                  <a:tcPr/>
                </a:tc>
                <a:tc>
                  <a:txBody>
                    <a:bodyPr/>
                    <a:lstStyle/>
                    <a:p>
                      <a:r>
                        <a:rPr lang="et-EE" sz="1600" dirty="0"/>
                        <a:t>UKR põgenikud</a:t>
                      </a:r>
                    </a:p>
                  </a:txBody>
                  <a:tcPr/>
                </a:tc>
                <a:tc>
                  <a:txBody>
                    <a:bodyPr/>
                    <a:lstStyle/>
                    <a:p>
                      <a:r>
                        <a:rPr lang="et-EE" sz="1600" dirty="0"/>
                        <a:t>Kohalikud E2 õppijad</a:t>
                      </a:r>
                    </a:p>
                  </a:txBody>
                  <a:tcPr/>
                </a:tc>
                <a:extLst>
                  <a:ext uri="{0D108BD9-81ED-4DB2-BD59-A6C34878D82A}">
                    <a16:rowId xmlns:a16="http://schemas.microsoft.com/office/drawing/2014/main" val="3227452577"/>
                  </a:ext>
                </a:extLst>
              </a:tr>
              <a:tr h="6745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t-EE" sz="1600" dirty="0"/>
                        <a:t>Lekseemide keskmine arv</a:t>
                      </a:r>
                    </a:p>
                  </a:txBody>
                  <a:tcPr/>
                </a:tc>
                <a:tc>
                  <a:txBody>
                    <a:bodyPr/>
                    <a:lstStyle/>
                    <a:p>
                      <a:r>
                        <a:rPr lang="et-EE" sz="1600" dirty="0"/>
                        <a:t>28</a:t>
                      </a:r>
                    </a:p>
                  </a:txBody>
                  <a:tcPr/>
                </a:tc>
                <a:tc>
                  <a:txBody>
                    <a:bodyPr/>
                    <a:lstStyle/>
                    <a:p>
                      <a:r>
                        <a:rPr lang="et-EE" sz="1600" dirty="0"/>
                        <a:t>34,75</a:t>
                      </a:r>
                    </a:p>
                  </a:txBody>
                  <a:tcPr/>
                </a:tc>
                <a:tc>
                  <a:txBody>
                    <a:bodyPr/>
                    <a:lstStyle/>
                    <a:p>
                      <a:r>
                        <a:rPr lang="et-EE" sz="1600" dirty="0"/>
                        <a:t>35,4</a:t>
                      </a:r>
                    </a:p>
                  </a:txBody>
                  <a:tcPr/>
                </a:tc>
                <a:tc>
                  <a:txBody>
                    <a:bodyPr/>
                    <a:lstStyle/>
                    <a:p>
                      <a:r>
                        <a:rPr lang="et-EE" sz="1600" dirty="0"/>
                        <a:t>35,4</a:t>
                      </a:r>
                    </a:p>
                  </a:txBody>
                  <a:tcPr/>
                </a:tc>
                <a:extLst>
                  <a:ext uri="{0D108BD9-81ED-4DB2-BD59-A6C34878D82A}">
                    <a16:rowId xmlns:a16="http://schemas.microsoft.com/office/drawing/2014/main" val="3801789450"/>
                  </a:ext>
                </a:extLst>
              </a:tr>
            </a:tbl>
          </a:graphicData>
        </a:graphic>
      </p:graphicFrame>
      <p:sp>
        <p:nvSpPr>
          <p:cNvPr id="9" name="TextBox 8">
            <a:extLst>
              <a:ext uri="{FF2B5EF4-FFF2-40B4-BE49-F238E27FC236}">
                <a16:creationId xmlns:a16="http://schemas.microsoft.com/office/drawing/2014/main" id="{A0FC7885-1E49-1F82-D7A2-86DD5F50C151}"/>
              </a:ext>
            </a:extLst>
          </p:cNvPr>
          <p:cNvSpPr txBox="1"/>
          <p:nvPr/>
        </p:nvSpPr>
        <p:spPr>
          <a:xfrm>
            <a:off x="182880" y="3666172"/>
            <a:ext cx="8961120"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err="1"/>
              <a:t>Arengumuster</a:t>
            </a:r>
            <a:r>
              <a:rPr lang="en-US" sz="1800" dirty="0"/>
              <a:t> </a:t>
            </a:r>
            <a:r>
              <a:rPr lang="en-US" sz="1800" dirty="0" err="1"/>
              <a:t>sarnane</a:t>
            </a:r>
            <a:r>
              <a:rPr lang="en-US" sz="1800" dirty="0"/>
              <a:t>, pole </a:t>
            </a:r>
            <a:r>
              <a:rPr lang="en-US" sz="1800" dirty="0" err="1"/>
              <a:t>tõendeid</a:t>
            </a:r>
            <a:r>
              <a:rPr lang="en-US" sz="1800" dirty="0"/>
              <a:t>, et </a:t>
            </a:r>
            <a:r>
              <a:rPr lang="en-US" sz="1800" dirty="0" err="1"/>
              <a:t>ühe</a:t>
            </a:r>
            <a:r>
              <a:rPr lang="en-US" sz="1800" dirty="0"/>
              <a:t> </a:t>
            </a:r>
            <a:r>
              <a:rPr lang="en-US" sz="1800" dirty="0" err="1"/>
              <a:t>rühma</a:t>
            </a:r>
            <a:r>
              <a:rPr lang="en-US" sz="1800" dirty="0"/>
              <a:t> </a:t>
            </a:r>
            <a:r>
              <a:rPr lang="en-US" sz="1800" dirty="0" err="1"/>
              <a:t>tulemus</a:t>
            </a:r>
            <a:r>
              <a:rPr lang="en-US" sz="1800" dirty="0"/>
              <a:t> </a:t>
            </a:r>
            <a:r>
              <a:rPr lang="en-US" sz="1800" dirty="0" err="1"/>
              <a:t>paraneks</a:t>
            </a:r>
            <a:r>
              <a:rPr lang="en-US" sz="1800" dirty="0"/>
              <a:t> </a:t>
            </a:r>
            <a:r>
              <a:rPr lang="en-US" sz="1800" dirty="0" err="1"/>
              <a:t>rohkem</a:t>
            </a:r>
            <a:r>
              <a:rPr lang="en-US" sz="1800" dirty="0"/>
              <a:t> </a:t>
            </a:r>
            <a:r>
              <a:rPr lang="en-US" sz="1800" dirty="0" err="1"/>
              <a:t>või</a:t>
            </a:r>
            <a:r>
              <a:rPr lang="en-US" sz="1800" dirty="0"/>
              <a:t> </a:t>
            </a:r>
            <a:r>
              <a:rPr lang="en-US" sz="1800" dirty="0" err="1"/>
              <a:t>vähem</a:t>
            </a:r>
            <a:r>
              <a:rPr lang="en-US" sz="1800" dirty="0"/>
              <a:t> </a:t>
            </a:r>
            <a:r>
              <a:rPr lang="en-US" sz="1800" dirty="0" err="1"/>
              <a:t>kui</a:t>
            </a:r>
            <a:r>
              <a:rPr lang="en-US" sz="1800" dirty="0"/>
              <a:t> </a:t>
            </a:r>
            <a:r>
              <a:rPr lang="en-US" sz="1800" dirty="0" err="1"/>
              <a:t>teise</a:t>
            </a:r>
            <a:r>
              <a:rPr lang="en-US" sz="1800" dirty="0"/>
              <a:t>, </a:t>
            </a:r>
            <a:r>
              <a:rPr lang="en-US" sz="1800" dirty="0" err="1"/>
              <a:t>kui</a:t>
            </a:r>
            <a:r>
              <a:rPr lang="en-US" sz="1800" dirty="0"/>
              <a:t> </a:t>
            </a:r>
            <a:r>
              <a:rPr lang="en-US" sz="1800" dirty="0" err="1"/>
              <a:t>võtta</a:t>
            </a:r>
            <a:r>
              <a:rPr lang="en-US" sz="1800" dirty="0"/>
              <a:t> </a:t>
            </a:r>
            <a:r>
              <a:rPr lang="en-US" sz="1800" dirty="0" err="1"/>
              <a:t>arvesse</a:t>
            </a:r>
            <a:r>
              <a:rPr lang="en-US" sz="1800" dirty="0"/>
              <a:t> </a:t>
            </a:r>
            <a:r>
              <a:rPr lang="en-US" sz="1800" dirty="0" err="1"/>
              <a:t>algustaset</a:t>
            </a:r>
            <a:r>
              <a:rPr lang="en-US" sz="1800" dirty="0"/>
              <a:t> (u </a:t>
            </a:r>
            <a:r>
              <a:rPr lang="en-US" sz="1800" dirty="0" err="1"/>
              <a:t>kolmandik</a:t>
            </a:r>
            <a:r>
              <a:rPr lang="en-US" sz="1800" dirty="0"/>
              <a:t> </a:t>
            </a:r>
            <a:r>
              <a:rPr lang="en-US" sz="1800" dirty="0" err="1"/>
              <a:t>tugevamatest</a:t>
            </a:r>
            <a:r>
              <a:rPr lang="en-US" sz="1800" dirty="0"/>
              <a:t> </a:t>
            </a:r>
            <a:r>
              <a:rPr lang="en-US" sz="1800" dirty="0" err="1"/>
              <a:t>tulemustest</a:t>
            </a:r>
            <a:r>
              <a:rPr lang="en-US" sz="1800" dirty="0"/>
              <a:t> on </a:t>
            </a:r>
            <a:r>
              <a:rPr lang="en-US" sz="1800" dirty="0" err="1"/>
              <a:t>seletatav</a:t>
            </a:r>
            <a:r>
              <a:rPr lang="en-US" sz="1800" dirty="0"/>
              <a:t> </a:t>
            </a:r>
            <a:r>
              <a:rPr lang="en-US" sz="1800" dirty="0" err="1"/>
              <a:t>parema</a:t>
            </a:r>
            <a:r>
              <a:rPr lang="en-US" sz="1800" dirty="0"/>
              <a:t> </a:t>
            </a:r>
            <a:r>
              <a:rPr lang="en-US" sz="1800" dirty="0" err="1"/>
              <a:t>algustasemega</a:t>
            </a:r>
            <a:r>
              <a:rPr lang="en-US" sz="1800" dirty="0"/>
              <a:t>).</a:t>
            </a:r>
          </a:p>
          <a:p>
            <a:r>
              <a:rPr lang="en-US" sz="1800" dirty="0"/>
              <a:t> </a:t>
            </a:r>
          </a:p>
          <a:p>
            <a:pPr marL="285750" indent="-285750">
              <a:buFont typeface="Arial" panose="020B0604020202020204" pitchFamily="34" charset="0"/>
              <a:buChar char="•"/>
            </a:pPr>
            <a:r>
              <a:rPr lang="en-US" sz="1800" dirty="0"/>
              <a:t>20% (</a:t>
            </a:r>
            <a:r>
              <a:rPr lang="en-US" sz="1800" dirty="0" err="1"/>
              <a:t>mõlemal</a:t>
            </a:r>
            <a:r>
              <a:rPr lang="en-US" sz="1800" dirty="0"/>
              <a:t> </a:t>
            </a:r>
            <a:r>
              <a:rPr lang="en-US" sz="1800" dirty="0" err="1"/>
              <a:t>testimiskorral</a:t>
            </a:r>
            <a:r>
              <a:rPr lang="en-US" sz="1800" dirty="0"/>
              <a:t>) </a:t>
            </a:r>
            <a:r>
              <a:rPr lang="en-US" sz="1800" dirty="0" err="1"/>
              <a:t>kõikidest</a:t>
            </a:r>
            <a:r>
              <a:rPr lang="en-US" sz="1800" dirty="0"/>
              <a:t> </a:t>
            </a:r>
            <a:r>
              <a:rPr lang="en-US" sz="1800" dirty="0" err="1"/>
              <a:t>lekseemidest</a:t>
            </a:r>
            <a:r>
              <a:rPr lang="en-US" sz="1800" dirty="0"/>
              <a:t> on verbid.</a:t>
            </a:r>
            <a:endParaRPr lang="et-EE" sz="1800" dirty="0"/>
          </a:p>
        </p:txBody>
      </p:sp>
      <p:sp>
        <p:nvSpPr>
          <p:cNvPr id="3" name="TextBox 2">
            <a:extLst>
              <a:ext uri="{FF2B5EF4-FFF2-40B4-BE49-F238E27FC236}">
                <a16:creationId xmlns:a16="http://schemas.microsoft.com/office/drawing/2014/main" id="{D52D1958-C6B1-8CF3-DD38-3B9352A44A99}"/>
              </a:ext>
            </a:extLst>
          </p:cNvPr>
          <p:cNvSpPr txBox="1"/>
          <p:nvPr/>
        </p:nvSpPr>
        <p:spPr>
          <a:xfrm>
            <a:off x="7027025" y="3093453"/>
            <a:ext cx="1837175" cy="307777"/>
          </a:xfrm>
          <a:prstGeom prst="rect">
            <a:avLst/>
          </a:prstGeom>
          <a:noFill/>
        </p:spPr>
        <p:txBody>
          <a:bodyPr wrap="square" rtlCol="0">
            <a:spAutoFit/>
          </a:bodyPr>
          <a:lstStyle/>
          <a:p>
            <a:r>
              <a:rPr lang="en-GB" i="1" dirty="0"/>
              <a:t>U</a:t>
            </a:r>
            <a:r>
              <a:rPr lang="en-GB" dirty="0"/>
              <a:t> = 251, </a:t>
            </a:r>
            <a:r>
              <a:rPr lang="en-GB" i="1" dirty="0"/>
              <a:t>p</a:t>
            </a:r>
            <a:r>
              <a:rPr lang="en-GB" dirty="0"/>
              <a:t> = 0,055</a:t>
            </a:r>
            <a:endParaRPr lang="et-EE" dirty="0"/>
          </a:p>
        </p:txBody>
      </p:sp>
    </p:spTree>
    <p:extLst>
      <p:ext uri="{BB962C8B-B14F-4D97-AF65-F5344CB8AC3E}">
        <p14:creationId xmlns:p14="http://schemas.microsoft.com/office/powerpoint/2010/main" val="4174280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37DD-92BB-1123-7997-A710B0195D0E}"/>
              </a:ext>
            </a:extLst>
          </p:cNvPr>
          <p:cNvSpPr>
            <a:spLocks noGrp="1"/>
          </p:cNvSpPr>
          <p:nvPr>
            <p:ph type="ctrTitle"/>
          </p:nvPr>
        </p:nvSpPr>
        <p:spPr>
          <a:xfrm>
            <a:off x="2272145" y="175139"/>
            <a:ext cx="6701170" cy="739262"/>
          </a:xfrm>
        </p:spPr>
        <p:txBody>
          <a:bodyPr>
            <a:normAutofit/>
          </a:bodyPr>
          <a:lstStyle/>
          <a:p>
            <a:r>
              <a:rPr lang="et-EE" sz="4000" b="1" dirty="0"/>
              <a:t>Tulemused 2. Vormimoodustus</a:t>
            </a:r>
          </a:p>
        </p:txBody>
      </p:sp>
      <p:sp>
        <p:nvSpPr>
          <p:cNvPr id="3" name="Subtitle 2">
            <a:extLst>
              <a:ext uri="{FF2B5EF4-FFF2-40B4-BE49-F238E27FC236}">
                <a16:creationId xmlns:a16="http://schemas.microsoft.com/office/drawing/2014/main" id="{FE03556F-C195-94BF-E014-72A7CB44447A}"/>
              </a:ext>
            </a:extLst>
          </p:cNvPr>
          <p:cNvSpPr>
            <a:spLocks noGrp="1"/>
          </p:cNvSpPr>
          <p:nvPr>
            <p:ph type="subTitle" idx="1"/>
          </p:nvPr>
        </p:nvSpPr>
        <p:spPr>
          <a:xfrm>
            <a:off x="2117833" y="3726662"/>
            <a:ext cx="6855479" cy="1241700"/>
          </a:xfrm>
        </p:spPr>
        <p:txBody>
          <a:bodyPr/>
          <a:lstStyle/>
          <a:p>
            <a:pPr>
              <a:buFont typeface="Arial" panose="020B0604020202020204" pitchFamily="34" charset="0"/>
              <a:buChar char="•"/>
            </a:pPr>
            <a:r>
              <a:rPr lang="et-EE" dirty="0"/>
              <a:t>Eri vormide keskmise hulga vahel on 2024 selge erinevus.</a:t>
            </a:r>
          </a:p>
          <a:p>
            <a:pPr>
              <a:buFont typeface="Arial" panose="020B0604020202020204" pitchFamily="34" charset="0"/>
              <a:buChar char="•"/>
            </a:pPr>
            <a:r>
              <a:rPr lang="et-EE" dirty="0"/>
              <a:t>Erinevus taandub aastaga.</a:t>
            </a:r>
          </a:p>
          <a:p>
            <a:endParaRPr lang="et-EE" dirty="0"/>
          </a:p>
        </p:txBody>
      </p:sp>
      <p:graphicFrame>
        <p:nvGraphicFramePr>
          <p:cNvPr id="4" name="Table 3">
            <a:extLst>
              <a:ext uri="{FF2B5EF4-FFF2-40B4-BE49-F238E27FC236}">
                <a16:creationId xmlns:a16="http://schemas.microsoft.com/office/drawing/2014/main" id="{E2270552-9B09-885F-E98B-760DF01452D8}"/>
              </a:ext>
            </a:extLst>
          </p:cNvPr>
          <p:cNvGraphicFramePr>
            <a:graphicFrameLocks noGrp="1"/>
          </p:cNvGraphicFramePr>
          <p:nvPr>
            <p:extLst>
              <p:ext uri="{D42A27DB-BD31-4B8C-83A1-F6EECF244321}">
                <p14:modId xmlns:p14="http://schemas.microsoft.com/office/powerpoint/2010/main" val="1456032995"/>
              </p:ext>
            </p:extLst>
          </p:nvPr>
        </p:nvGraphicFramePr>
        <p:xfrm>
          <a:off x="2197768" y="1416839"/>
          <a:ext cx="6775546" cy="2076667"/>
        </p:xfrm>
        <a:graphic>
          <a:graphicData uri="http://schemas.openxmlformats.org/drawingml/2006/table">
            <a:tbl>
              <a:tblPr firstRow="1" bandRow="1">
                <a:tableStyleId>{9D7B26C5-4107-4FEC-AEDC-1716B250A1EF}</a:tableStyleId>
              </a:tblPr>
              <a:tblGrid>
                <a:gridCol w="1417052">
                  <a:extLst>
                    <a:ext uri="{9D8B030D-6E8A-4147-A177-3AD203B41FA5}">
                      <a16:colId xmlns:a16="http://schemas.microsoft.com/office/drawing/2014/main" val="3335392722"/>
                    </a:ext>
                  </a:extLst>
                </a:gridCol>
                <a:gridCol w="1265172">
                  <a:extLst>
                    <a:ext uri="{9D8B030D-6E8A-4147-A177-3AD203B41FA5}">
                      <a16:colId xmlns:a16="http://schemas.microsoft.com/office/drawing/2014/main" val="887924259"/>
                    </a:ext>
                  </a:extLst>
                </a:gridCol>
                <a:gridCol w="1411154">
                  <a:extLst>
                    <a:ext uri="{9D8B030D-6E8A-4147-A177-3AD203B41FA5}">
                      <a16:colId xmlns:a16="http://schemas.microsoft.com/office/drawing/2014/main" val="3264189366"/>
                    </a:ext>
                  </a:extLst>
                </a:gridCol>
                <a:gridCol w="1327059">
                  <a:extLst>
                    <a:ext uri="{9D8B030D-6E8A-4147-A177-3AD203B41FA5}">
                      <a16:colId xmlns:a16="http://schemas.microsoft.com/office/drawing/2014/main" val="1284224025"/>
                    </a:ext>
                  </a:extLst>
                </a:gridCol>
                <a:gridCol w="1355109">
                  <a:extLst>
                    <a:ext uri="{9D8B030D-6E8A-4147-A177-3AD203B41FA5}">
                      <a16:colId xmlns:a16="http://schemas.microsoft.com/office/drawing/2014/main" val="649941387"/>
                    </a:ext>
                  </a:extLst>
                </a:gridCol>
              </a:tblGrid>
              <a:tr h="268478">
                <a:tc>
                  <a:txBody>
                    <a:bodyPr/>
                    <a:lstStyle/>
                    <a:p>
                      <a:pPr algn="ctr"/>
                      <a:endParaRPr lang="et-EE" sz="1800" dirty="0"/>
                    </a:p>
                  </a:txBody>
                  <a:tcPr/>
                </a:tc>
                <a:tc gridSpan="2">
                  <a:txBody>
                    <a:bodyPr/>
                    <a:lstStyle/>
                    <a:p>
                      <a:pPr algn="ctr"/>
                      <a:r>
                        <a:rPr lang="et-EE" sz="1800" b="1" dirty="0"/>
                        <a:t>2024</a:t>
                      </a:r>
                    </a:p>
                  </a:txBody>
                  <a:tcPr/>
                </a:tc>
                <a:tc hMerge="1">
                  <a:txBody>
                    <a:bodyPr/>
                    <a:lstStyle/>
                    <a:p>
                      <a:endParaRPr lang="et-EE" dirty="0"/>
                    </a:p>
                  </a:txBody>
                  <a:tcPr/>
                </a:tc>
                <a:tc gridSpan="2">
                  <a:txBody>
                    <a:bodyPr/>
                    <a:lstStyle/>
                    <a:p>
                      <a:pPr algn="ctr"/>
                      <a:r>
                        <a:rPr lang="et-EE" sz="1800" b="1" dirty="0"/>
                        <a:t>2025</a:t>
                      </a:r>
                    </a:p>
                  </a:txBody>
                  <a:tcPr/>
                </a:tc>
                <a:tc hMerge="1">
                  <a:txBody>
                    <a:bodyPr/>
                    <a:lstStyle/>
                    <a:p>
                      <a:endParaRPr lang="et-EE" dirty="0"/>
                    </a:p>
                  </a:txBody>
                  <a:tcPr/>
                </a:tc>
                <a:extLst>
                  <a:ext uri="{0D108BD9-81ED-4DB2-BD59-A6C34878D82A}">
                    <a16:rowId xmlns:a16="http://schemas.microsoft.com/office/drawing/2014/main" val="3483076020"/>
                  </a:ext>
                </a:extLst>
              </a:tr>
              <a:tr h="796507">
                <a:tc>
                  <a:txBody>
                    <a:bodyPr/>
                    <a:lstStyle/>
                    <a:p>
                      <a:endParaRPr lang="et-EE" sz="1800" dirty="0"/>
                    </a:p>
                  </a:txBody>
                  <a:tcPr/>
                </a:tc>
                <a:tc>
                  <a:txBody>
                    <a:bodyPr/>
                    <a:lstStyle/>
                    <a:p>
                      <a:r>
                        <a:rPr lang="et-EE" sz="1800" dirty="0"/>
                        <a:t>UKR põgenikud</a:t>
                      </a:r>
                    </a:p>
                  </a:txBody>
                  <a:tcPr/>
                </a:tc>
                <a:tc>
                  <a:txBody>
                    <a:bodyPr/>
                    <a:lstStyle/>
                    <a:p>
                      <a:r>
                        <a:rPr lang="et-EE" sz="1800" dirty="0"/>
                        <a:t>Kohalikud E2 õppijad</a:t>
                      </a:r>
                    </a:p>
                  </a:txBody>
                  <a:tcPr/>
                </a:tc>
                <a:tc>
                  <a:txBody>
                    <a:bodyPr/>
                    <a:lstStyle/>
                    <a:p>
                      <a:r>
                        <a:rPr lang="et-EE" sz="1800" dirty="0"/>
                        <a:t>UKR põgenikud</a:t>
                      </a:r>
                    </a:p>
                  </a:txBody>
                  <a:tcPr/>
                </a:tc>
                <a:tc>
                  <a:txBody>
                    <a:bodyPr/>
                    <a:lstStyle/>
                    <a:p>
                      <a:r>
                        <a:rPr lang="et-EE" sz="1800" dirty="0"/>
                        <a:t>Kohalikud E2 õppijad</a:t>
                      </a:r>
                    </a:p>
                  </a:txBody>
                  <a:tcPr/>
                </a:tc>
                <a:extLst>
                  <a:ext uri="{0D108BD9-81ED-4DB2-BD59-A6C34878D82A}">
                    <a16:rowId xmlns:a16="http://schemas.microsoft.com/office/drawing/2014/main" val="3227452577"/>
                  </a:ext>
                </a:extLst>
              </a:tr>
              <a:tr h="52960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t-EE" sz="1800" dirty="0"/>
                        <a:t>Vormide keskmine arv</a:t>
                      </a:r>
                    </a:p>
                  </a:txBody>
                  <a:tcPr/>
                </a:tc>
                <a:tc>
                  <a:txBody>
                    <a:bodyPr/>
                    <a:lstStyle/>
                    <a:p>
                      <a:r>
                        <a:rPr lang="et-EE" sz="1800" dirty="0"/>
                        <a:t>6</a:t>
                      </a:r>
                    </a:p>
                  </a:txBody>
                  <a:tcPr/>
                </a:tc>
                <a:tc>
                  <a:txBody>
                    <a:bodyPr/>
                    <a:lstStyle/>
                    <a:p>
                      <a:r>
                        <a:rPr lang="et-EE" sz="1800" dirty="0"/>
                        <a:t>9,1</a:t>
                      </a:r>
                    </a:p>
                  </a:txBody>
                  <a:tcPr/>
                </a:tc>
                <a:tc>
                  <a:txBody>
                    <a:bodyPr/>
                    <a:lstStyle/>
                    <a:p>
                      <a:r>
                        <a:rPr lang="et-EE" sz="1800" dirty="0"/>
                        <a:t>8,1</a:t>
                      </a:r>
                    </a:p>
                  </a:txBody>
                  <a:tcPr/>
                </a:tc>
                <a:tc>
                  <a:txBody>
                    <a:bodyPr/>
                    <a:lstStyle/>
                    <a:p>
                      <a:r>
                        <a:rPr lang="et-EE" sz="1800" dirty="0"/>
                        <a:t>8,3</a:t>
                      </a:r>
                    </a:p>
                  </a:txBody>
                  <a:tcPr/>
                </a:tc>
                <a:extLst>
                  <a:ext uri="{0D108BD9-81ED-4DB2-BD59-A6C34878D82A}">
                    <a16:rowId xmlns:a16="http://schemas.microsoft.com/office/drawing/2014/main" val="3801789450"/>
                  </a:ext>
                </a:extLst>
              </a:tr>
            </a:tbl>
          </a:graphicData>
        </a:graphic>
      </p:graphicFrame>
    </p:spTree>
    <p:extLst>
      <p:ext uri="{BB962C8B-B14F-4D97-AF65-F5344CB8AC3E}">
        <p14:creationId xmlns:p14="http://schemas.microsoft.com/office/powerpoint/2010/main" val="3652158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0F81-B69B-2D24-16EA-000EF134B28F}"/>
              </a:ext>
            </a:extLst>
          </p:cNvPr>
          <p:cNvSpPr>
            <a:spLocks noGrp="1"/>
          </p:cNvSpPr>
          <p:nvPr>
            <p:ph type="ctrTitle"/>
          </p:nvPr>
        </p:nvSpPr>
        <p:spPr>
          <a:xfrm>
            <a:off x="2341419" y="120316"/>
            <a:ext cx="6705044" cy="762000"/>
          </a:xfrm>
        </p:spPr>
        <p:txBody>
          <a:bodyPr>
            <a:noAutofit/>
          </a:bodyPr>
          <a:lstStyle/>
          <a:p>
            <a:r>
              <a:rPr lang="et-EE" sz="4000" b="1" dirty="0"/>
              <a:t>Tulemused 3. Konstruktsioonid</a:t>
            </a:r>
          </a:p>
        </p:txBody>
      </p:sp>
      <p:sp>
        <p:nvSpPr>
          <p:cNvPr id="3" name="Subtitle 2">
            <a:extLst>
              <a:ext uri="{FF2B5EF4-FFF2-40B4-BE49-F238E27FC236}">
                <a16:creationId xmlns:a16="http://schemas.microsoft.com/office/drawing/2014/main" id="{C83869F8-B145-6B11-A588-5AD13C75BDC4}"/>
              </a:ext>
            </a:extLst>
          </p:cNvPr>
          <p:cNvSpPr>
            <a:spLocks noGrp="1"/>
          </p:cNvSpPr>
          <p:nvPr>
            <p:ph type="subTitle" idx="1"/>
          </p:nvPr>
        </p:nvSpPr>
        <p:spPr>
          <a:xfrm>
            <a:off x="2036619" y="4119965"/>
            <a:ext cx="6912862" cy="844284"/>
          </a:xfrm>
        </p:spPr>
        <p:txBody>
          <a:bodyPr>
            <a:normAutofit fontScale="92500" lnSpcReduction="20000"/>
          </a:bodyPr>
          <a:lstStyle/>
          <a:p>
            <a:r>
              <a:rPr lang="et-EE" dirty="0"/>
              <a:t>Gruppide vahel erinevused ainult 2024: </a:t>
            </a:r>
            <a:r>
              <a:rPr lang="en-GB" dirty="0"/>
              <a:t>FT </a:t>
            </a:r>
            <a:r>
              <a:rPr lang="en-GB" dirty="0" err="1"/>
              <a:t>konstruktsioonides</a:t>
            </a:r>
            <a:r>
              <a:rPr lang="en-GB" dirty="0"/>
              <a:t> </a:t>
            </a:r>
            <a:r>
              <a:rPr lang="en-GB" dirty="0" err="1"/>
              <a:t>ei</a:t>
            </a:r>
            <a:r>
              <a:rPr lang="en-GB" dirty="0"/>
              <a:t> </a:t>
            </a:r>
            <a:r>
              <a:rPr lang="en-GB" dirty="0" err="1"/>
              <a:t>olnud</a:t>
            </a:r>
            <a:r>
              <a:rPr lang="en-GB" dirty="0"/>
              <a:t> </a:t>
            </a:r>
            <a:r>
              <a:rPr lang="en-GB" dirty="0" err="1"/>
              <a:t>erinevust</a:t>
            </a:r>
            <a:r>
              <a:rPr lang="en-GB" dirty="0"/>
              <a:t> (</a:t>
            </a:r>
            <a:r>
              <a:rPr lang="en-GB" i="1" dirty="0"/>
              <a:t>U</a:t>
            </a:r>
            <a:r>
              <a:rPr lang="en-GB" dirty="0"/>
              <a:t> = 302, </a:t>
            </a:r>
            <a:r>
              <a:rPr lang="en-GB" i="1" dirty="0"/>
              <a:t>p</a:t>
            </a:r>
            <a:r>
              <a:rPr lang="en-GB" dirty="0"/>
              <a:t> = 0,291), VL </a:t>
            </a:r>
            <a:r>
              <a:rPr lang="en-GB" dirty="0" err="1"/>
              <a:t>konstruktsioonide</a:t>
            </a:r>
            <a:r>
              <a:rPr lang="en-GB" dirty="0"/>
              <a:t> </a:t>
            </a:r>
            <a:r>
              <a:rPr lang="en-GB" dirty="0" err="1"/>
              <a:t>puhul</a:t>
            </a:r>
            <a:r>
              <a:rPr lang="en-GB" dirty="0"/>
              <a:t> aga </a:t>
            </a:r>
            <a:r>
              <a:rPr lang="en-GB" dirty="0" err="1"/>
              <a:t>oluline</a:t>
            </a:r>
            <a:r>
              <a:rPr lang="en-GB" dirty="0"/>
              <a:t> </a:t>
            </a:r>
            <a:r>
              <a:rPr lang="en-GB" dirty="0" err="1"/>
              <a:t>erinevus</a:t>
            </a:r>
            <a:r>
              <a:rPr lang="en-GB" dirty="0"/>
              <a:t>  (</a:t>
            </a:r>
            <a:r>
              <a:rPr lang="en-GB" i="1" dirty="0"/>
              <a:t>U</a:t>
            </a:r>
            <a:r>
              <a:rPr lang="en-GB" dirty="0"/>
              <a:t> = 185, </a:t>
            </a:r>
            <a:r>
              <a:rPr lang="en-GB" i="1" dirty="0"/>
              <a:t>p</a:t>
            </a:r>
            <a:r>
              <a:rPr lang="en-GB" dirty="0"/>
              <a:t> = 0,002). </a:t>
            </a:r>
            <a:endParaRPr lang="et-EE" dirty="0"/>
          </a:p>
        </p:txBody>
      </p:sp>
      <p:graphicFrame>
        <p:nvGraphicFramePr>
          <p:cNvPr id="5" name="Table 4">
            <a:extLst>
              <a:ext uri="{FF2B5EF4-FFF2-40B4-BE49-F238E27FC236}">
                <a16:creationId xmlns:a16="http://schemas.microsoft.com/office/drawing/2014/main" id="{C64C36B7-3329-402B-9D8C-411743DDA916}"/>
              </a:ext>
            </a:extLst>
          </p:cNvPr>
          <p:cNvGraphicFramePr>
            <a:graphicFrameLocks noGrp="1"/>
          </p:cNvGraphicFramePr>
          <p:nvPr>
            <p:extLst>
              <p:ext uri="{D42A27DB-BD31-4B8C-83A1-F6EECF244321}">
                <p14:modId xmlns:p14="http://schemas.microsoft.com/office/powerpoint/2010/main" val="477020522"/>
              </p:ext>
            </p:extLst>
          </p:nvPr>
        </p:nvGraphicFramePr>
        <p:xfrm>
          <a:off x="2133601" y="1245234"/>
          <a:ext cx="6912862" cy="2663125"/>
        </p:xfrm>
        <a:graphic>
          <a:graphicData uri="http://schemas.openxmlformats.org/drawingml/2006/table">
            <a:tbl>
              <a:tblPr firstRow="1" bandRow="1">
                <a:tableStyleId>{9D7B26C5-4107-4FEC-AEDC-1716B250A1EF}</a:tableStyleId>
              </a:tblPr>
              <a:tblGrid>
                <a:gridCol w="2031780">
                  <a:extLst>
                    <a:ext uri="{9D8B030D-6E8A-4147-A177-3AD203B41FA5}">
                      <a16:colId xmlns:a16="http://schemas.microsoft.com/office/drawing/2014/main" val="3335392722"/>
                    </a:ext>
                  </a:extLst>
                </a:gridCol>
                <a:gridCol w="1157636">
                  <a:extLst>
                    <a:ext uri="{9D8B030D-6E8A-4147-A177-3AD203B41FA5}">
                      <a16:colId xmlns:a16="http://schemas.microsoft.com/office/drawing/2014/main" val="887924259"/>
                    </a:ext>
                  </a:extLst>
                </a:gridCol>
                <a:gridCol w="1295619">
                  <a:extLst>
                    <a:ext uri="{9D8B030D-6E8A-4147-A177-3AD203B41FA5}">
                      <a16:colId xmlns:a16="http://schemas.microsoft.com/office/drawing/2014/main" val="3264189366"/>
                    </a:ext>
                  </a:extLst>
                </a:gridCol>
                <a:gridCol w="1178897">
                  <a:extLst>
                    <a:ext uri="{9D8B030D-6E8A-4147-A177-3AD203B41FA5}">
                      <a16:colId xmlns:a16="http://schemas.microsoft.com/office/drawing/2014/main" val="1284224025"/>
                    </a:ext>
                  </a:extLst>
                </a:gridCol>
                <a:gridCol w="1248930">
                  <a:extLst>
                    <a:ext uri="{9D8B030D-6E8A-4147-A177-3AD203B41FA5}">
                      <a16:colId xmlns:a16="http://schemas.microsoft.com/office/drawing/2014/main" val="649941387"/>
                    </a:ext>
                  </a:extLst>
                </a:gridCol>
              </a:tblGrid>
              <a:tr h="313625">
                <a:tc>
                  <a:txBody>
                    <a:bodyPr/>
                    <a:lstStyle/>
                    <a:p>
                      <a:pPr algn="ctr"/>
                      <a:endParaRPr lang="et-EE" sz="1600" dirty="0"/>
                    </a:p>
                  </a:txBody>
                  <a:tcPr/>
                </a:tc>
                <a:tc gridSpan="2">
                  <a:txBody>
                    <a:bodyPr/>
                    <a:lstStyle/>
                    <a:p>
                      <a:pPr algn="ctr"/>
                      <a:r>
                        <a:rPr lang="et-EE" sz="1600" b="1" dirty="0"/>
                        <a:t>2024</a:t>
                      </a:r>
                    </a:p>
                  </a:txBody>
                  <a:tcPr/>
                </a:tc>
                <a:tc hMerge="1">
                  <a:txBody>
                    <a:bodyPr/>
                    <a:lstStyle/>
                    <a:p>
                      <a:endParaRPr lang="et-EE" dirty="0"/>
                    </a:p>
                  </a:txBody>
                  <a:tcPr/>
                </a:tc>
                <a:tc gridSpan="2">
                  <a:txBody>
                    <a:bodyPr/>
                    <a:lstStyle/>
                    <a:p>
                      <a:pPr algn="ctr"/>
                      <a:r>
                        <a:rPr lang="et-EE" sz="1600" b="1" dirty="0"/>
                        <a:t>2025</a:t>
                      </a:r>
                    </a:p>
                  </a:txBody>
                  <a:tcPr/>
                </a:tc>
                <a:tc hMerge="1">
                  <a:txBody>
                    <a:bodyPr/>
                    <a:lstStyle/>
                    <a:p>
                      <a:endParaRPr lang="et-EE" dirty="0"/>
                    </a:p>
                  </a:txBody>
                  <a:tcPr/>
                </a:tc>
                <a:extLst>
                  <a:ext uri="{0D108BD9-81ED-4DB2-BD59-A6C34878D82A}">
                    <a16:rowId xmlns:a16="http://schemas.microsoft.com/office/drawing/2014/main" val="3483076020"/>
                  </a:ext>
                </a:extLst>
              </a:tr>
              <a:tr h="541715">
                <a:tc>
                  <a:txBody>
                    <a:bodyPr/>
                    <a:lstStyle/>
                    <a:p>
                      <a:endParaRPr lang="et-EE" sz="1600" dirty="0"/>
                    </a:p>
                  </a:txBody>
                  <a:tcPr/>
                </a:tc>
                <a:tc>
                  <a:txBody>
                    <a:bodyPr/>
                    <a:lstStyle/>
                    <a:p>
                      <a:r>
                        <a:rPr lang="et-EE" sz="1600" dirty="0"/>
                        <a:t>UKR põgenikud</a:t>
                      </a:r>
                    </a:p>
                  </a:txBody>
                  <a:tcPr/>
                </a:tc>
                <a:tc>
                  <a:txBody>
                    <a:bodyPr/>
                    <a:lstStyle/>
                    <a:p>
                      <a:r>
                        <a:rPr lang="et-EE" sz="1600" dirty="0"/>
                        <a:t>Kohalikud E2 õppijad</a:t>
                      </a:r>
                    </a:p>
                  </a:txBody>
                  <a:tcPr/>
                </a:tc>
                <a:tc>
                  <a:txBody>
                    <a:bodyPr/>
                    <a:lstStyle/>
                    <a:p>
                      <a:r>
                        <a:rPr lang="et-EE" sz="1600" dirty="0"/>
                        <a:t>UKR põgenikud</a:t>
                      </a:r>
                    </a:p>
                  </a:txBody>
                  <a:tcPr/>
                </a:tc>
                <a:tc>
                  <a:txBody>
                    <a:bodyPr/>
                    <a:lstStyle/>
                    <a:p>
                      <a:r>
                        <a:rPr lang="et-EE" sz="1600" dirty="0"/>
                        <a:t>Kohalikud E2 õppijad</a:t>
                      </a:r>
                    </a:p>
                  </a:txBody>
                  <a:tcPr/>
                </a:tc>
                <a:extLst>
                  <a:ext uri="{0D108BD9-81ED-4DB2-BD59-A6C34878D82A}">
                    <a16:rowId xmlns:a16="http://schemas.microsoft.com/office/drawing/2014/main" val="3227452577"/>
                  </a:ext>
                </a:extLst>
              </a:tr>
              <a:tr h="769806">
                <a:tc>
                  <a:txBody>
                    <a:bodyPr/>
                    <a:lstStyle/>
                    <a:p>
                      <a:pPr rtl="0" fontAlgn="t">
                        <a:buNone/>
                      </a:pPr>
                      <a:r>
                        <a:rPr lang="en-GB" sz="1600" b="0" u="none" strike="noStrike" dirty="0">
                          <a:solidFill>
                            <a:srgbClr val="000000"/>
                          </a:solidFill>
                          <a:effectLst/>
                        </a:rPr>
                        <a:t>FT </a:t>
                      </a:r>
                      <a:r>
                        <a:rPr lang="en-GB" sz="1600" b="0" u="none" strike="noStrike" dirty="0" err="1">
                          <a:solidFill>
                            <a:srgbClr val="000000"/>
                          </a:solidFill>
                          <a:effectLst/>
                        </a:rPr>
                        <a:t>konstruktsioonide</a:t>
                      </a:r>
                      <a:r>
                        <a:rPr lang="en-GB" sz="1600" b="0" u="none" strike="noStrike" dirty="0">
                          <a:solidFill>
                            <a:srgbClr val="000000"/>
                          </a:solidFill>
                          <a:effectLst/>
                        </a:rPr>
                        <a:t> </a:t>
                      </a:r>
                      <a:r>
                        <a:rPr lang="en-GB" sz="1600" b="0" u="none" strike="noStrike" dirty="0" err="1">
                          <a:solidFill>
                            <a:srgbClr val="000000"/>
                          </a:solidFill>
                          <a:effectLst/>
                        </a:rPr>
                        <a:t>keskmine</a:t>
                      </a:r>
                      <a:endParaRPr lang="en-GB" sz="1600" dirty="0">
                        <a:effectLst/>
                      </a:endParaRPr>
                    </a:p>
                  </a:txBody>
                  <a:tcPr/>
                </a:tc>
                <a:tc>
                  <a:txBody>
                    <a:bodyPr/>
                    <a:lstStyle/>
                    <a:p>
                      <a:pPr rtl="0" fontAlgn="t">
                        <a:buNone/>
                      </a:pPr>
                      <a:r>
                        <a:rPr lang="en-EE" sz="1800" b="0" i="0" u="none" strike="noStrike" dirty="0">
                          <a:solidFill>
                            <a:srgbClr val="000000"/>
                          </a:solidFill>
                          <a:effectLst/>
                          <a:latin typeface="Calibri" panose="020F0502020204030204" pitchFamily="34" charset="0"/>
                        </a:rPr>
                        <a:t>2,1</a:t>
                      </a:r>
                      <a:endParaRPr lang="en-EE" sz="1800" dirty="0">
                        <a:effectLst/>
                      </a:endParaRPr>
                    </a:p>
                  </a:txBody>
                  <a:tcPr/>
                </a:tc>
                <a:tc>
                  <a:txBody>
                    <a:bodyPr/>
                    <a:lstStyle/>
                    <a:p>
                      <a:pPr rtl="0" fontAlgn="t">
                        <a:buNone/>
                      </a:pPr>
                      <a:r>
                        <a:rPr lang="en-EE" sz="1800" b="0" i="0" u="none" strike="noStrike" dirty="0">
                          <a:solidFill>
                            <a:srgbClr val="000000"/>
                          </a:solidFill>
                          <a:effectLst/>
                          <a:latin typeface="Calibri" panose="020F0502020204030204" pitchFamily="34" charset="0"/>
                        </a:rPr>
                        <a:t>2,6</a:t>
                      </a:r>
                      <a:endParaRPr lang="en-EE" sz="1800" dirty="0">
                        <a:effectLst/>
                      </a:endParaRPr>
                    </a:p>
                  </a:txBody>
                  <a:tcPr/>
                </a:tc>
                <a:tc>
                  <a:txBody>
                    <a:bodyPr/>
                    <a:lstStyle/>
                    <a:p>
                      <a:pPr rtl="0" fontAlgn="t">
                        <a:buNone/>
                      </a:pPr>
                      <a:r>
                        <a:rPr lang="en-EE" sz="1800" b="0" i="0" u="none" strike="noStrike" dirty="0">
                          <a:solidFill>
                            <a:srgbClr val="000000"/>
                          </a:solidFill>
                          <a:effectLst/>
                          <a:latin typeface="Calibri" panose="020F0502020204030204" pitchFamily="34" charset="0"/>
                        </a:rPr>
                        <a:t>2,6</a:t>
                      </a:r>
                      <a:endParaRPr lang="en-EE" sz="1800" dirty="0">
                        <a:effectLst/>
                      </a:endParaRPr>
                    </a:p>
                  </a:txBody>
                  <a:tcPr/>
                </a:tc>
                <a:tc>
                  <a:txBody>
                    <a:bodyPr/>
                    <a:lstStyle/>
                    <a:p>
                      <a:pPr rtl="0" fontAlgn="t">
                        <a:buNone/>
                      </a:pPr>
                      <a:r>
                        <a:rPr lang="en-EE" sz="1800" b="0" i="0" u="none" strike="noStrike" dirty="0">
                          <a:solidFill>
                            <a:srgbClr val="000000"/>
                          </a:solidFill>
                          <a:effectLst/>
                          <a:latin typeface="Calibri" panose="020F0502020204030204" pitchFamily="34" charset="0"/>
                        </a:rPr>
                        <a:t>3,0</a:t>
                      </a:r>
                      <a:endParaRPr lang="en-EE" sz="1800" dirty="0">
                        <a:effectLst/>
                      </a:endParaRPr>
                    </a:p>
                  </a:txBody>
                  <a:tcPr/>
                </a:tc>
                <a:extLst>
                  <a:ext uri="{0D108BD9-81ED-4DB2-BD59-A6C34878D82A}">
                    <a16:rowId xmlns:a16="http://schemas.microsoft.com/office/drawing/2014/main" val="3801789450"/>
                  </a:ext>
                </a:extLst>
              </a:tr>
              <a:tr h="925765">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GB" sz="1600" b="0" u="none" strike="noStrike" dirty="0">
                          <a:solidFill>
                            <a:srgbClr val="000000"/>
                          </a:solidFill>
                          <a:effectLst/>
                        </a:rPr>
                        <a:t>VL </a:t>
                      </a:r>
                      <a:r>
                        <a:rPr lang="en-GB" sz="1600" b="0" u="none" strike="noStrike" dirty="0" err="1">
                          <a:solidFill>
                            <a:srgbClr val="000000"/>
                          </a:solidFill>
                          <a:effectLst/>
                        </a:rPr>
                        <a:t>konstruktsioonide</a:t>
                      </a:r>
                      <a:r>
                        <a:rPr lang="en-GB" sz="1600" b="0" u="none" strike="noStrike" dirty="0">
                          <a:solidFill>
                            <a:srgbClr val="000000"/>
                          </a:solidFill>
                          <a:effectLst/>
                        </a:rPr>
                        <a:t> </a:t>
                      </a:r>
                      <a:r>
                        <a:rPr lang="en-GB" sz="1600" b="0" u="none" strike="noStrike" dirty="0" err="1">
                          <a:solidFill>
                            <a:srgbClr val="000000"/>
                          </a:solidFill>
                          <a:effectLst/>
                        </a:rPr>
                        <a:t>keskmine</a:t>
                      </a:r>
                      <a:endParaRPr lang="en-GB" sz="1600" dirty="0">
                        <a:effectLst/>
                      </a:endParaRPr>
                    </a:p>
                  </a:txBody>
                  <a:tcPr/>
                </a:tc>
                <a:tc>
                  <a:txBody>
                    <a:bodyPr/>
                    <a:lstStyle/>
                    <a:p>
                      <a:pPr rtl="0" fontAlgn="t">
                        <a:buNone/>
                      </a:pPr>
                      <a:r>
                        <a:rPr lang="en-EE" sz="1800" b="0" i="0" u="none" strike="noStrike" dirty="0">
                          <a:solidFill>
                            <a:srgbClr val="000000"/>
                          </a:solidFill>
                          <a:effectLst/>
                          <a:latin typeface="Calibri" panose="020F0502020204030204" pitchFamily="34" charset="0"/>
                        </a:rPr>
                        <a:t>3,2</a:t>
                      </a:r>
                      <a:endParaRPr lang="en-EE" sz="1800" dirty="0">
                        <a:effectLst/>
                      </a:endParaRPr>
                    </a:p>
                  </a:txBody>
                  <a:tcPr/>
                </a:tc>
                <a:tc>
                  <a:txBody>
                    <a:bodyPr/>
                    <a:lstStyle/>
                    <a:p>
                      <a:pPr rtl="0" fontAlgn="t">
                        <a:buNone/>
                      </a:pPr>
                      <a:r>
                        <a:rPr lang="en-EE" sz="1800" b="0" i="0" u="none" strike="noStrike" dirty="0">
                          <a:solidFill>
                            <a:srgbClr val="000000"/>
                          </a:solidFill>
                          <a:effectLst/>
                          <a:latin typeface="Calibri" panose="020F0502020204030204" pitchFamily="34" charset="0"/>
                        </a:rPr>
                        <a:t>4,4</a:t>
                      </a:r>
                      <a:endParaRPr lang="en-EE" sz="1800" dirty="0">
                        <a:effectLst/>
                      </a:endParaRPr>
                    </a:p>
                  </a:txBody>
                  <a:tcPr/>
                </a:tc>
                <a:tc>
                  <a:txBody>
                    <a:bodyPr/>
                    <a:lstStyle/>
                    <a:p>
                      <a:pPr rtl="0" fontAlgn="t">
                        <a:buNone/>
                      </a:pPr>
                      <a:r>
                        <a:rPr lang="en-EE" sz="1800" b="0" i="0" u="none" strike="noStrike" dirty="0">
                          <a:solidFill>
                            <a:srgbClr val="000000"/>
                          </a:solidFill>
                          <a:effectLst/>
                          <a:latin typeface="Calibri" panose="020F0502020204030204" pitchFamily="34" charset="0"/>
                        </a:rPr>
                        <a:t>4,0</a:t>
                      </a:r>
                      <a:endParaRPr lang="en-EE" sz="1800" dirty="0">
                        <a:effectLst/>
                      </a:endParaRPr>
                    </a:p>
                  </a:txBody>
                  <a:tcPr/>
                </a:tc>
                <a:tc>
                  <a:txBody>
                    <a:bodyPr/>
                    <a:lstStyle/>
                    <a:p>
                      <a:pPr rtl="0" fontAlgn="t">
                        <a:buNone/>
                      </a:pPr>
                      <a:r>
                        <a:rPr lang="en-EE" sz="1800" b="0" i="0" u="none" strike="noStrike" dirty="0">
                          <a:solidFill>
                            <a:srgbClr val="000000"/>
                          </a:solidFill>
                          <a:effectLst/>
                          <a:latin typeface="Calibri" panose="020F0502020204030204" pitchFamily="34" charset="0"/>
                        </a:rPr>
                        <a:t>4,8</a:t>
                      </a:r>
                      <a:endParaRPr lang="en-EE" sz="1800" dirty="0">
                        <a:effectLst/>
                      </a:endParaRPr>
                    </a:p>
                  </a:txBody>
                  <a:tcPr/>
                </a:tc>
                <a:extLst>
                  <a:ext uri="{0D108BD9-81ED-4DB2-BD59-A6C34878D82A}">
                    <a16:rowId xmlns:a16="http://schemas.microsoft.com/office/drawing/2014/main" val="3586128782"/>
                  </a:ext>
                </a:extLst>
              </a:tr>
            </a:tbl>
          </a:graphicData>
        </a:graphic>
      </p:graphicFrame>
    </p:spTree>
    <p:extLst>
      <p:ext uri="{BB962C8B-B14F-4D97-AF65-F5344CB8AC3E}">
        <p14:creationId xmlns:p14="http://schemas.microsoft.com/office/powerpoint/2010/main" val="3569012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10B6-EF17-F543-5EB4-8D044E2F84A4}"/>
              </a:ext>
            </a:extLst>
          </p:cNvPr>
          <p:cNvSpPr>
            <a:spLocks noGrp="1"/>
          </p:cNvSpPr>
          <p:nvPr>
            <p:ph type="ctrTitle"/>
          </p:nvPr>
        </p:nvSpPr>
        <p:spPr>
          <a:xfrm>
            <a:off x="240633" y="216130"/>
            <a:ext cx="7912767" cy="698270"/>
          </a:xfrm>
        </p:spPr>
        <p:txBody>
          <a:bodyPr>
            <a:normAutofit fontScale="90000"/>
          </a:bodyPr>
          <a:lstStyle/>
          <a:p>
            <a:r>
              <a:rPr lang="et-EE" sz="4000" b="1" dirty="0"/>
              <a:t>Tulemused 4. Erinevused </a:t>
            </a:r>
            <a:r>
              <a:rPr lang="et-EE" sz="4000" b="1" dirty="0" err="1"/>
              <a:t>klassitüübiti</a:t>
            </a:r>
            <a:endParaRPr lang="et-EE" sz="4000" b="1" dirty="0"/>
          </a:p>
        </p:txBody>
      </p:sp>
      <p:sp>
        <p:nvSpPr>
          <p:cNvPr id="5" name="Rectangle 1">
            <a:extLst>
              <a:ext uri="{FF2B5EF4-FFF2-40B4-BE49-F238E27FC236}">
                <a16:creationId xmlns:a16="http://schemas.microsoft.com/office/drawing/2014/main" id="{F8FB0DE7-D227-A6E0-F70B-26BD8A4B4EB9}"/>
              </a:ext>
            </a:extLst>
          </p:cNvPr>
          <p:cNvSpPr>
            <a:spLocks noChangeArrowheads="1"/>
          </p:cNvSpPr>
          <p:nvPr/>
        </p:nvSpPr>
        <p:spPr bwMode="auto">
          <a:xfrm>
            <a:off x="2815389" y="3001087"/>
            <a:ext cx="7057851" cy="25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t-EE"/>
          </a:p>
        </p:txBody>
      </p:sp>
      <p:graphicFrame>
        <p:nvGraphicFramePr>
          <p:cNvPr id="3" name="Table 2">
            <a:extLst>
              <a:ext uri="{FF2B5EF4-FFF2-40B4-BE49-F238E27FC236}">
                <a16:creationId xmlns:a16="http://schemas.microsoft.com/office/drawing/2014/main" id="{0729B672-3E19-CC27-2EBF-B6D91CE38E87}"/>
              </a:ext>
            </a:extLst>
          </p:cNvPr>
          <p:cNvGraphicFramePr>
            <a:graphicFrameLocks noGrp="1"/>
          </p:cNvGraphicFramePr>
          <p:nvPr>
            <p:extLst>
              <p:ext uri="{D42A27DB-BD31-4B8C-83A1-F6EECF244321}">
                <p14:modId xmlns:p14="http://schemas.microsoft.com/office/powerpoint/2010/main" val="3790870206"/>
              </p:ext>
            </p:extLst>
          </p:nvPr>
        </p:nvGraphicFramePr>
        <p:xfrm>
          <a:off x="529391" y="1036496"/>
          <a:ext cx="7740314" cy="3213268"/>
        </p:xfrm>
        <a:graphic>
          <a:graphicData uri="http://schemas.openxmlformats.org/drawingml/2006/table">
            <a:tbl>
              <a:tblPr firstRow="1" bandRow="1">
                <a:tableStyleId>{9D7B26C5-4107-4FEC-AEDC-1716B250A1EF}</a:tableStyleId>
              </a:tblPr>
              <a:tblGrid>
                <a:gridCol w="2454441">
                  <a:extLst>
                    <a:ext uri="{9D8B030D-6E8A-4147-A177-3AD203B41FA5}">
                      <a16:colId xmlns:a16="http://schemas.microsoft.com/office/drawing/2014/main" val="3335392722"/>
                    </a:ext>
                  </a:extLst>
                </a:gridCol>
                <a:gridCol w="1610922">
                  <a:extLst>
                    <a:ext uri="{9D8B030D-6E8A-4147-A177-3AD203B41FA5}">
                      <a16:colId xmlns:a16="http://schemas.microsoft.com/office/drawing/2014/main" val="887924259"/>
                    </a:ext>
                  </a:extLst>
                </a:gridCol>
                <a:gridCol w="1908074">
                  <a:extLst>
                    <a:ext uri="{9D8B030D-6E8A-4147-A177-3AD203B41FA5}">
                      <a16:colId xmlns:a16="http://schemas.microsoft.com/office/drawing/2014/main" val="3264189366"/>
                    </a:ext>
                  </a:extLst>
                </a:gridCol>
                <a:gridCol w="1766877">
                  <a:extLst>
                    <a:ext uri="{9D8B030D-6E8A-4147-A177-3AD203B41FA5}">
                      <a16:colId xmlns:a16="http://schemas.microsoft.com/office/drawing/2014/main" val="1284224025"/>
                    </a:ext>
                  </a:extLst>
                </a:gridCol>
              </a:tblGrid>
              <a:tr h="1046319">
                <a:tc>
                  <a:txBody>
                    <a:bodyPr/>
                    <a:lstStyle/>
                    <a:p>
                      <a:pPr fontAlgn="t">
                        <a:buNone/>
                      </a:pPr>
                      <a:br>
                        <a:rPr lang="en-EE" sz="1600" dirty="0">
                          <a:effectLst/>
                        </a:rPr>
                      </a:br>
                      <a:r>
                        <a:rPr lang="en-EE" sz="1600" dirty="0">
                          <a:effectLst/>
                        </a:rPr>
                        <a:t>  2024</a:t>
                      </a:r>
                    </a:p>
                  </a:txBody>
                  <a:tcPr marL="63500" marR="63500" marT="63500" marB="63500"/>
                </a:tc>
                <a:tc>
                  <a:txBody>
                    <a:bodyPr/>
                    <a:lstStyle/>
                    <a:p>
                      <a:pPr rtl="0" fontAlgn="t">
                        <a:buNone/>
                      </a:pPr>
                      <a:endParaRPr lang="en-GB" sz="1600" b="0" u="none" strike="noStrike" dirty="0">
                        <a:solidFill>
                          <a:srgbClr val="000000"/>
                        </a:solidFill>
                        <a:effectLst/>
                      </a:endParaRPr>
                    </a:p>
                    <a:p>
                      <a:pPr rtl="0" fontAlgn="t">
                        <a:buNone/>
                      </a:pPr>
                      <a:r>
                        <a:rPr lang="en-GB" sz="1600" b="0" u="none" strike="noStrike" dirty="0" err="1">
                          <a:solidFill>
                            <a:srgbClr val="000000"/>
                          </a:solidFill>
                          <a:effectLst/>
                        </a:rPr>
                        <a:t>Lekseemide</a:t>
                      </a:r>
                      <a:r>
                        <a:rPr lang="en-GB" sz="1600" b="0" u="none" strike="noStrike" dirty="0">
                          <a:solidFill>
                            <a:srgbClr val="000000"/>
                          </a:solidFill>
                          <a:effectLst/>
                        </a:rPr>
                        <a:t> </a:t>
                      </a:r>
                      <a:r>
                        <a:rPr lang="en-GB" sz="1600" b="0" u="none" strike="noStrike" dirty="0" err="1">
                          <a:solidFill>
                            <a:srgbClr val="000000"/>
                          </a:solidFill>
                          <a:effectLst/>
                        </a:rPr>
                        <a:t>mediaan</a:t>
                      </a:r>
                      <a:r>
                        <a:rPr lang="en-GB" sz="1600" b="0" u="none" strike="noStrike" dirty="0">
                          <a:solidFill>
                            <a:srgbClr val="000000"/>
                          </a:solidFill>
                          <a:effectLst/>
                        </a:rPr>
                        <a:t> </a:t>
                      </a:r>
                      <a:r>
                        <a:rPr lang="en-GB" sz="1600" b="0" u="none" strike="noStrike" dirty="0" err="1">
                          <a:solidFill>
                            <a:srgbClr val="000000"/>
                          </a:solidFill>
                          <a:effectLst/>
                        </a:rPr>
                        <a:t>ja</a:t>
                      </a:r>
                      <a:r>
                        <a:rPr lang="en-GB" sz="1600" b="0" u="none" strike="noStrike" dirty="0">
                          <a:solidFill>
                            <a:srgbClr val="000000"/>
                          </a:solidFill>
                          <a:effectLst/>
                        </a:rPr>
                        <a:t> </a:t>
                      </a:r>
                      <a:r>
                        <a:rPr lang="en-GB" sz="1600" b="0" u="none" strike="noStrike" dirty="0" err="1">
                          <a:solidFill>
                            <a:srgbClr val="000000"/>
                          </a:solidFill>
                          <a:effectLst/>
                        </a:rPr>
                        <a:t>vahemik</a:t>
                      </a:r>
                      <a:endParaRPr lang="en-GB" sz="1600" dirty="0">
                        <a:effectLst/>
                      </a:endParaRPr>
                    </a:p>
                  </a:txBody>
                  <a:tcPr marL="63500" marR="63500" marT="63500" marB="63500"/>
                </a:tc>
                <a:tc>
                  <a:txBody>
                    <a:bodyPr/>
                    <a:lstStyle/>
                    <a:p>
                      <a:pPr rtl="0" fontAlgn="t">
                        <a:buNone/>
                      </a:pPr>
                      <a:r>
                        <a:rPr lang="en-GB" sz="1600" b="0" u="none" strike="noStrike" dirty="0">
                          <a:solidFill>
                            <a:srgbClr val="000000"/>
                          </a:solidFill>
                          <a:effectLst/>
                        </a:rPr>
                        <a:t>FT </a:t>
                      </a:r>
                      <a:r>
                        <a:rPr lang="en-GB" sz="1600" b="0" u="none" strike="noStrike" dirty="0" err="1">
                          <a:solidFill>
                            <a:srgbClr val="000000"/>
                          </a:solidFill>
                          <a:effectLst/>
                        </a:rPr>
                        <a:t>konstruktsioonide</a:t>
                      </a:r>
                      <a:r>
                        <a:rPr lang="en-GB" sz="1600" b="0" u="none" strike="noStrike" dirty="0">
                          <a:solidFill>
                            <a:srgbClr val="000000"/>
                          </a:solidFill>
                          <a:effectLst/>
                        </a:rPr>
                        <a:t> </a:t>
                      </a:r>
                      <a:r>
                        <a:rPr lang="en-GB" sz="1600" b="0" u="none" strike="noStrike" dirty="0" err="1">
                          <a:solidFill>
                            <a:srgbClr val="000000"/>
                          </a:solidFill>
                          <a:effectLst/>
                        </a:rPr>
                        <a:t>mediaan</a:t>
                      </a:r>
                      <a:r>
                        <a:rPr lang="en-GB" sz="1600" b="0" u="none" strike="noStrike" dirty="0">
                          <a:solidFill>
                            <a:srgbClr val="000000"/>
                          </a:solidFill>
                          <a:effectLst/>
                        </a:rPr>
                        <a:t> </a:t>
                      </a:r>
                      <a:r>
                        <a:rPr lang="en-GB" sz="1600" b="0" u="none" strike="noStrike" dirty="0" err="1">
                          <a:solidFill>
                            <a:srgbClr val="000000"/>
                          </a:solidFill>
                          <a:effectLst/>
                        </a:rPr>
                        <a:t>ja</a:t>
                      </a:r>
                      <a:r>
                        <a:rPr lang="en-GB" sz="1600" b="0" u="none" strike="noStrike" dirty="0">
                          <a:solidFill>
                            <a:srgbClr val="000000"/>
                          </a:solidFill>
                          <a:effectLst/>
                        </a:rPr>
                        <a:t> </a:t>
                      </a:r>
                      <a:r>
                        <a:rPr lang="en-GB" sz="1600" b="0" u="none" strike="noStrike" dirty="0" err="1">
                          <a:solidFill>
                            <a:srgbClr val="000000"/>
                          </a:solidFill>
                          <a:effectLst/>
                        </a:rPr>
                        <a:t>vahemik</a:t>
                      </a:r>
                      <a:endParaRPr lang="en-GB" sz="1600" dirty="0">
                        <a:effectLst/>
                      </a:endParaRPr>
                    </a:p>
                  </a:txBody>
                  <a:tcPr marL="63500" marR="63500" marT="63500" marB="63500"/>
                </a:tc>
                <a:tc>
                  <a:txBody>
                    <a:bodyPr/>
                    <a:lstStyle/>
                    <a:p>
                      <a:pPr rtl="0" fontAlgn="t">
                        <a:buNone/>
                      </a:pPr>
                      <a:r>
                        <a:rPr lang="en-GB" sz="1600" b="0" u="none" strike="noStrike" dirty="0">
                          <a:solidFill>
                            <a:srgbClr val="000000"/>
                          </a:solidFill>
                          <a:effectLst/>
                        </a:rPr>
                        <a:t>VL </a:t>
                      </a:r>
                      <a:r>
                        <a:rPr lang="en-GB" sz="1600" b="0" u="none" strike="noStrike" dirty="0" err="1">
                          <a:solidFill>
                            <a:srgbClr val="000000"/>
                          </a:solidFill>
                          <a:effectLst/>
                        </a:rPr>
                        <a:t>konstruktsioonide</a:t>
                      </a:r>
                      <a:r>
                        <a:rPr lang="en-GB" sz="1600" b="0" u="none" strike="noStrike" dirty="0">
                          <a:solidFill>
                            <a:srgbClr val="000000"/>
                          </a:solidFill>
                          <a:effectLst/>
                        </a:rPr>
                        <a:t> </a:t>
                      </a:r>
                      <a:r>
                        <a:rPr lang="en-GB" sz="1600" b="0" u="none" strike="noStrike" dirty="0" err="1">
                          <a:solidFill>
                            <a:srgbClr val="000000"/>
                          </a:solidFill>
                          <a:effectLst/>
                        </a:rPr>
                        <a:t>mediaan</a:t>
                      </a:r>
                      <a:r>
                        <a:rPr lang="en-GB" sz="1600" b="0" u="none" strike="noStrike" dirty="0">
                          <a:solidFill>
                            <a:srgbClr val="000000"/>
                          </a:solidFill>
                          <a:effectLst/>
                        </a:rPr>
                        <a:t> </a:t>
                      </a:r>
                      <a:r>
                        <a:rPr lang="en-GB" sz="1600" b="0" u="none" strike="noStrike" dirty="0" err="1">
                          <a:solidFill>
                            <a:srgbClr val="000000"/>
                          </a:solidFill>
                          <a:effectLst/>
                        </a:rPr>
                        <a:t>ja</a:t>
                      </a:r>
                      <a:r>
                        <a:rPr lang="en-GB" sz="1600" b="0" u="none" strike="noStrike" dirty="0">
                          <a:solidFill>
                            <a:srgbClr val="000000"/>
                          </a:solidFill>
                          <a:effectLst/>
                        </a:rPr>
                        <a:t> </a:t>
                      </a:r>
                      <a:r>
                        <a:rPr lang="en-GB" sz="1600" b="0" u="none" strike="noStrike" dirty="0" err="1">
                          <a:solidFill>
                            <a:srgbClr val="000000"/>
                          </a:solidFill>
                          <a:effectLst/>
                        </a:rPr>
                        <a:t>vahemik</a:t>
                      </a:r>
                      <a:endParaRPr lang="en-GB" sz="1600" dirty="0">
                        <a:effectLst/>
                      </a:endParaRPr>
                    </a:p>
                  </a:txBody>
                  <a:tcPr marL="63500" marR="63500" marT="63500" marB="63500"/>
                </a:tc>
                <a:extLst>
                  <a:ext uri="{0D108BD9-81ED-4DB2-BD59-A6C34878D82A}">
                    <a16:rowId xmlns:a16="http://schemas.microsoft.com/office/drawing/2014/main" val="3227452577"/>
                  </a:ext>
                </a:extLst>
              </a:tr>
              <a:tr h="685533">
                <a:tc>
                  <a:txBody>
                    <a:bodyPr/>
                    <a:lstStyle/>
                    <a:p>
                      <a:pPr rtl="0" fontAlgn="t">
                        <a:buNone/>
                      </a:pPr>
                      <a:r>
                        <a:rPr lang="en-GB" sz="1600" b="1" u="none" strike="noStrike" dirty="0" err="1">
                          <a:solidFill>
                            <a:srgbClr val="000000"/>
                          </a:solidFill>
                          <a:effectLst/>
                        </a:rPr>
                        <a:t>Sõjapõgenikud</a:t>
                      </a:r>
                      <a:r>
                        <a:rPr lang="en-GB" sz="1600" b="1" u="none" strike="noStrike" dirty="0">
                          <a:solidFill>
                            <a:srgbClr val="000000"/>
                          </a:solidFill>
                          <a:effectLst/>
                        </a:rPr>
                        <a:t> </a:t>
                      </a:r>
                      <a:r>
                        <a:rPr lang="en-GB" sz="1600" b="1" u="none" strike="noStrike" dirty="0" err="1">
                          <a:solidFill>
                            <a:srgbClr val="000000"/>
                          </a:solidFill>
                          <a:effectLst/>
                        </a:rPr>
                        <a:t>eraldi</a:t>
                      </a:r>
                      <a:r>
                        <a:rPr lang="en-GB" sz="1600" b="1" u="none" strike="noStrike" dirty="0">
                          <a:solidFill>
                            <a:srgbClr val="000000"/>
                          </a:solidFill>
                          <a:effectLst/>
                        </a:rPr>
                        <a:t> </a:t>
                      </a:r>
                      <a:r>
                        <a:rPr lang="en-GB" sz="1600" b="1" u="none" strike="noStrike" dirty="0" err="1">
                          <a:solidFill>
                            <a:srgbClr val="000000"/>
                          </a:solidFill>
                          <a:effectLst/>
                        </a:rPr>
                        <a:t>klassis</a:t>
                      </a:r>
                      <a:endParaRPr lang="en-GB" sz="1600" b="1" dirty="0">
                        <a:effectLst/>
                      </a:endParaRPr>
                    </a:p>
                  </a:txBody>
                  <a:tcPr marL="63500" marR="63500" marT="63500" marB="63500"/>
                </a:tc>
                <a:tc>
                  <a:txBody>
                    <a:bodyPr/>
                    <a:lstStyle/>
                    <a:p>
                      <a:pPr rtl="0" fontAlgn="t">
                        <a:buNone/>
                      </a:pPr>
                      <a:r>
                        <a:rPr lang="en-EE" sz="1600" b="0" u="none" strike="noStrike" dirty="0">
                          <a:solidFill>
                            <a:srgbClr val="000000"/>
                          </a:solidFill>
                          <a:effectLst/>
                        </a:rPr>
                        <a:t>23,5 (11-75)</a:t>
                      </a:r>
                      <a:endParaRPr lang="en-EE" sz="1600" dirty="0">
                        <a:effectLst/>
                      </a:endParaRPr>
                    </a:p>
                  </a:txBody>
                  <a:tcPr marL="63500" marR="63500" marT="63500" marB="63500"/>
                </a:tc>
                <a:tc>
                  <a:txBody>
                    <a:bodyPr/>
                    <a:lstStyle/>
                    <a:p>
                      <a:pPr rtl="0" fontAlgn="t">
                        <a:buNone/>
                      </a:pPr>
                      <a:r>
                        <a:rPr lang="en-EE" sz="1600" b="0" u="none" strike="noStrike" dirty="0">
                          <a:solidFill>
                            <a:srgbClr val="000000"/>
                          </a:solidFill>
                          <a:effectLst/>
                        </a:rPr>
                        <a:t>2 (0-8)</a:t>
                      </a:r>
                      <a:endParaRPr lang="en-EE" sz="1600" dirty="0">
                        <a:effectLst/>
                      </a:endParaRPr>
                    </a:p>
                  </a:txBody>
                  <a:tcPr marL="63500" marR="63500" marT="63500" marB="63500"/>
                </a:tc>
                <a:tc>
                  <a:txBody>
                    <a:bodyPr/>
                    <a:lstStyle/>
                    <a:p>
                      <a:pPr rtl="0" fontAlgn="t">
                        <a:buNone/>
                      </a:pPr>
                      <a:r>
                        <a:rPr lang="en-EE" sz="1600" b="0" u="none" strike="noStrike">
                          <a:solidFill>
                            <a:srgbClr val="000000"/>
                          </a:solidFill>
                          <a:effectLst/>
                        </a:rPr>
                        <a:t>3 (0-7)</a:t>
                      </a:r>
                      <a:endParaRPr lang="en-EE" sz="1600">
                        <a:effectLst/>
                      </a:endParaRPr>
                    </a:p>
                  </a:txBody>
                  <a:tcPr marL="63500" marR="63500" marT="63500" marB="63500"/>
                </a:tc>
                <a:extLst>
                  <a:ext uri="{0D108BD9-81ED-4DB2-BD59-A6C34878D82A}">
                    <a16:rowId xmlns:a16="http://schemas.microsoft.com/office/drawing/2014/main" val="343911756"/>
                  </a:ext>
                </a:extLst>
              </a:tr>
              <a:tr h="607947">
                <a:tc>
                  <a:txBody>
                    <a:bodyPr/>
                    <a:lstStyle/>
                    <a:p>
                      <a:pPr rtl="0" fontAlgn="t">
                        <a:buNone/>
                      </a:pPr>
                      <a:r>
                        <a:rPr lang="en-GB" sz="1600" b="1" u="none" strike="noStrike" dirty="0" err="1">
                          <a:solidFill>
                            <a:srgbClr val="000000"/>
                          </a:solidFill>
                          <a:effectLst/>
                        </a:rPr>
                        <a:t>Sõjapõgenikud</a:t>
                      </a:r>
                      <a:r>
                        <a:rPr lang="en-GB" sz="1600" b="1" u="none" strike="noStrike" dirty="0">
                          <a:solidFill>
                            <a:srgbClr val="000000"/>
                          </a:solidFill>
                          <a:effectLst/>
                        </a:rPr>
                        <a:t> </a:t>
                      </a:r>
                      <a:r>
                        <a:rPr lang="en-GB" sz="1600" b="1" u="none" strike="noStrike" dirty="0" err="1">
                          <a:solidFill>
                            <a:srgbClr val="000000"/>
                          </a:solidFill>
                          <a:effectLst/>
                        </a:rPr>
                        <a:t>tavaklassis</a:t>
                      </a:r>
                      <a:endParaRPr lang="en-GB" sz="1600" b="1" dirty="0">
                        <a:effectLst/>
                      </a:endParaRPr>
                    </a:p>
                  </a:txBody>
                  <a:tcPr marL="63500" marR="63500" marT="63500" marB="63500"/>
                </a:tc>
                <a:tc>
                  <a:txBody>
                    <a:bodyPr/>
                    <a:lstStyle/>
                    <a:p>
                      <a:pPr rtl="0" fontAlgn="t">
                        <a:buNone/>
                      </a:pPr>
                      <a:r>
                        <a:rPr lang="en-EE" sz="1600" b="0" u="none" strike="noStrike" dirty="0">
                          <a:solidFill>
                            <a:srgbClr val="000000"/>
                          </a:solidFill>
                          <a:effectLst/>
                        </a:rPr>
                        <a:t>23 (6-42)</a:t>
                      </a:r>
                      <a:endParaRPr lang="en-EE" sz="1600" dirty="0">
                        <a:effectLst/>
                      </a:endParaRPr>
                    </a:p>
                  </a:txBody>
                  <a:tcPr marL="63500" marR="63500" marT="63500" marB="63500"/>
                </a:tc>
                <a:tc>
                  <a:txBody>
                    <a:bodyPr/>
                    <a:lstStyle/>
                    <a:p>
                      <a:pPr rtl="0" fontAlgn="t">
                        <a:buNone/>
                      </a:pPr>
                      <a:r>
                        <a:rPr lang="en-EE" sz="1600" b="0" u="none" strike="noStrike" dirty="0">
                          <a:solidFill>
                            <a:srgbClr val="000000"/>
                          </a:solidFill>
                          <a:effectLst/>
                        </a:rPr>
                        <a:t>2 (0-5)</a:t>
                      </a:r>
                      <a:endParaRPr lang="en-EE" sz="1600" dirty="0">
                        <a:effectLst/>
                      </a:endParaRPr>
                    </a:p>
                  </a:txBody>
                  <a:tcPr marL="63500" marR="63500" marT="63500" marB="63500"/>
                </a:tc>
                <a:tc>
                  <a:txBody>
                    <a:bodyPr/>
                    <a:lstStyle/>
                    <a:p>
                      <a:pPr rtl="0" fontAlgn="t">
                        <a:buNone/>
                      </a:pPr>
                      <a:r>
                        <a:rPr lang="en-EE" sz="1600" b="0" u="none" strike="noStrike" dirty="0">
                          <a:solidFill>
                            <a:srgbClr val="000000"/>
                          </a:solidFill>
                          <a:effectLst/>
                        </a:rPr>
                        <a:t>2 (1-5)</a:t>
                      </a:r>
                      <a:endParaRPr lang="en-EE" sz="1600" dirty="0">
                        <a:effectLst/>
                      </a:endParaRPr>
                    </a:p>
                  </a:txBody>
                  <a:tcPr marL="63500" marR="63500" marT="63500" marB="63500"/>
                </a:tc>
                <a:extLst>
                  <a:ext uri="{0D108BD9-81ED-4DB2-BD59-A6C34878D82A}">
                    <a16:rowId xmlns:a16="http://schemas.microsoft.com/office/drawing/2014/main" val="3801789450"/>
                  </a:ext>
                </a:extLst>
              </a:tr>
              <a:tr h="810695">
                <a:tc>
                  <a:txBody>
                    <a:bodyPr/>
                    <a:lstStyle/>
                    <a:p>
                      <a:pPr rtl="0" fontAlgn="t">
                        <a:buNone/>
                      </a:pPr>
                      <a:r>
                        <a:rPr lang="en-GB" sz="1600" b="1" u="none" strike="noStrike" dirty="0" err="1">
                          <a:solidFill>
                            <a:srgbClr val="000000"/>
                          </a:solidFill>
                          <a:effectLst/>
                        </a:rPr>
                        <a:t>Kohalikud</a:t>
                      </a:r>
                      <a:r>
                        <a:rPr lang="en-GB" sz="1600" b="1" u="none" strike="noStrike" dirty="0">
                          <a:solidFill>
                            <a:srgbClr val="000000"/>
                          </a:solidFill>
                          <a:effectLst/>
                        </a:rPr>
                        <a:t> K2 </a:t>
                      </a:r>
                      <a:r>
                        <a:rPr lang="en-GB" sz="1600" b="1" u="none" strike="noStrike" dirty="0" err="1">
                          <a:solidFill>
                            <a:srgbClr val="000000"/>
                          </a:solidFill>
                          <a:effectLst/>
                        </a:rPr>
                        <a:t>õppijad</a:t>
                      </a:r>
                      <a:r>
                        <a:rPr lang="en-GB" sz="1600" b="1" u="none" strike="noStrike" dirty="0">
                          <a:solidFill>
                            <a:srgbClr val="000000"/>
                          </a:solidFill>
                          <a:effectLst/>
                        </a:rPr>
                        <a:t> </a:t>
                      </a:r>
                      <a:r>
                        <a:rPr lang="en-GB" sz="1600" b="1" u="none" strike="noStrike" dirty="0" err="1">
                          <a:solidFill>
                            <a:srgbClr val="000000"/>
                          </a:solidFill>
                          <a:effectLst/>
                        </a:rPr>
                        <a:t>tavaklassis</a:t>
                      </a:r>
                      <a:endParaRPr lang="en-GB" sz="1600" b="1" dirty="0">
                        <a:effectLst/>
                      </a:endParaRPr>
                    </a:p>
                  </a:txBody>
                  <a:tcPr marL="63500" marR="63500" marT="63500" marB="63500"/>
                </a:tc>
                <a:tc>
                  <a:txBody>
                    <a:bodyPr/>
                    <a:lstStyle/>
                    <a:p>
                      <a:pPr rtl="0" fontAlgn="t">
                        <a:buNone/>
                      </a:pPr>
                      <a:r>
                        <a:rPr lang="en-EE" sz="1600" b="0" u="none" strike="noStrike">
                          <a:solidFill>
                            <a:srgbClr val="000000"/>
                          </a:solidFill>
                          <a:effectLst/>
                        </a:rPr>
                        <a:t>29,5 (17-78)</a:t>
                      </a:r>
                      <a:endParaRPr lang="en-EE" sz="1600" dirty="0">
                        <a:effectLst/>
                      </a:endParaRPr>
                    </a:p>
                  </a:txBody>
                  <a:tcPr marL="63500" marR="63500" marT="63500" marB="63500"/>
                </a:tc>
                <a:tc>
                  <a:txBody>
                    <a:bodyPr/>
                    <a:lstStyle/>
                    <a:p>
                      <a:pPr rtl="0" fontAlgn="t">
                        <a:buNone/>
                      </a:pPr>
                      <a:r>
                        <a:rPr lang="en-EE" sz="1600" b="0" u="none" strike="noStrike" dirty="0">
                          <a:solidFill>
                            <a:srgbClr val="000000"/>
                          </a:solidFill>
                          <a:effectLst/>
                        </a:rPr>
                        <a:t>2,5 (0-7)</a:t>
                      </a:r>
                      <a:endParaRPr lang="en-EE" sz="1600" dirty="0">
                        <a:effectLst/>
                      </a:endParaRPr>
                    </a:p>
                  </a:txBody>
                  <a:tcPr marL="63500" marR="63500" marT="63500" marB="63500"/>
                </a:tc>
                <a:tc>
                  <a:txBody>
                    <a:bodyPr/>
                    <a:lstStyle/>
                    <a:p>
                      <a:pPr rtl="0" fontAlgn="t">
                        <a:buNone/>
                      </a:pPr>
                      <a:r>
                        <a:rPr lang="en-EE" sz="1600" b="0" u="none" strike="noStrike" dirty="0">
                          <a:solidFill>
                            <a:srgbClr val="000000"/>
                          </a:solidFill>
                          <a:effectLst/>
                        </a:rPr>
                        <a:t>4 (1-8)</a:t>
                      </a:r>
                      <a:endParaRPr lang="en-EE" sz="1600" dirty="0">
                        <a:effectLst/>
                      </a:endParaRPr>
                    </a:p>
                  </a:txBody>
                  <a:tcPr marL="63500" marR="63500" marT="63500" marB="63500"/>
                </a:tc>
                <a:extLst>
                  <a:ext uri="{0D108BD9-81ED-4DB2-BD59-A6C34878D82A}">
                    <a16:rowId xmlns:a16="http://schemas.microsoft.com/office/drawing/2014/main" val="3586128782"/>
                  </a:ext>
                </a:extLst>
              </a:tr>
            </a:tbl>
          </a:graphicData>
        </a:graphic>
      </p:graphicFrame>
      <p:sp>
        <p:nvSpPr>
          <p:cNvPr id="7" name="TextBox 6">
            <a:extLst>
              <a:ext uri="{FF2B5EF4-FFF2-40B4-BE49-F238E27FC236}">
                <a16:creationId xmlns:a16="http://schemas.microsoft.com/office/drawing/2014/main" id="{06EC2250-D5F9-699E-800B-EAC78140AD1C}"/>
              </a:ext>
            </a:extLst>
          </p:cNvPr>
          <p:cNvSpPr txBox="1"/>
          <p:nvPr/>
        </p:nvSpPr>
        <p:spPr>
          <a:xfrm>
            <a:off x="1876461" y="4591798"/>
            <a:ext cx="7057852" cy="523220"/>
          </a:xfrm>
          <a:prstGeom prst="rect">
            <a:avLst/>
          </a:prstGeom>
          <a:noFill/>
        </p:spPr>
        <p:txBody>
          <a:bodyPr wrap="square" rtlCol="0">
            <a:spAutoFit/>
          </a:bodyPr>
          <a:lstStyle/>
          <a:p>
            <a:r>
              <a:rPr lang="en-EE" dirty="0"/>
              <a:t>Lekseemide arvu ja fraasitüüpide test ei näidanud statistiliselt olulisi rühmadevahelisi erinevusi (χ² = 3.74, p = 0,154 ning χ² = 1.33 ja p = 0,514). </a:t>
            </a:r>
          </a:p>
        </p:txBody>
      </p:sp>
    </p:spTree>
    <p:extLst>
      <p:ext uri="{BB962C8B-B14F-4D97-AF65-F5344CB8AC3E}">
        <p14:creationId xmlns:p14="http://schemas.microsoft.com/office/powerpoint/2010/main" val="1215128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033A8-C2A5-60FC-7434-EFB284F94C24}"/>
              </a:ext>
            </a:extLst>
          </p:cNvPr>
          <p:cNvSpPr>
            <a:spLocks noGrp="1"/>
          </p:cNvSpPr>
          <p:nvPr>
            <p:ph type="title"/>
          </p:nvPr>
        </p:nvSpPr>
        <p:spPr>
          <a:xfrm>
            <a:off x="110836" y="128155"/>
            <a:ext cx="8825346" cy="1271155"/>
          </a:xfrm>
        </p:spPr>
        <p:txBody>
          <a:bodyPr>
            <a:normAutofit/>
          </a:bodyPr>
          <a:lstStyle/>
          <a:p>
            <a:r>
              <a:rPr lang="et-EE" sz="4000" b="1" dirty="0"/>
              <a:t>Tulemused 5. </a:t>
            </a:r>
            <a:r>
              <a:rPr lang="en-GB" sz="4000" b="1" dirty="0" err="1"/>
              <a:t>Keelelise</a:t>
            </a:r>
            <a:r>
              <a:rPr lang="en-GB" sz="4000" b="1" dirty="0"/>
              <a:t> </a:t>
            </a:r>
            <a:r>
              <a:rPr lang="en-GB" sz="4000" b="1" dirty="0" err="1"/>
              <a:t>kasvukeskkonna</a:t>
            </a:r>
            <a:r>
              <a:rPr lang="en-GB" sz="4000" b="1" dirty="0"/>
              <a:t> </a:t>
            </a:r>
            <a:r>
              <a:rPr lang="en-GB" sz="4000" b="1" dirty="0" err="1"/>
              <a:t>tegurid</a:t>
            </a:r>
            <a:endParaRPr lang="et-EE" sz="4000" dirty="0"/>
          </a:p>
        </p:txBody>
      </p:sp>
      <p:graphicFrame>
        <p:nvGraphicFramePr>
          <p:cNvPr id="4" name="Diagram 3">
            <a:extLst>
              <a:ext uri="{FF2B5EF4-FFF2-40B4-BE49-F238E27FC236}">
                <a16:creationId xmlns:a16="http://schemas.microsoft.com/office/drawing/2014/main" id="{44D98F5A-9B60-2E04-EC5C-831855050804}"/>
              </a:ext>
            </a:extLst>
          </p:cNvPr>
          <p:cNvGraphicFramePr/>
          <p:nvPr>
            <p:extLst>
              <p:ext uri="{D42A27DB-BD31-4B8C-83A1-F6EECF244321}">
                <p14:modId xmlns:p14="http://schemas.microsoft.com/office/powerpoint/2010/main" val="1134671731"/>
              </p:ext>
            </p:extLst>
          </p:nvPr>
        </p:nvGraphicFramePr>
        <p:xfrm>
          <a:off x="2614863" y="1048571"/>
          <a:ext cx="5462337" cy="3547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044736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AB97E-9164-2301-66E4-C3165FC6436C}"/>
              </a:ext>
            </a:extLst>
          </p:cNvPr>
          <p:cNvSpPr>
            <a:spLocks noGrp="1"/>
          </p:cNvSpPr>
          <p:nvPr>
            <p:ph type="title"/>
          </p:nvPr>
        </p:nvSpPr>
        <p:spPr>
          <a:xfrm>
            <a:off x="317376" y="128155"/>
            <a:ext cx="8509248" cy="1202948"/>
          </a:xfrm>
        </p:spPr>
        <p:txBody>
          <a:bodyPr/>
          <a:lstStyle/>
          <a:p>
            <a:r>
              <a:rPr lang="et-EE" b="1" dirty="0"/>
              <a:t>Tulemused 6. Kvalitatiivne analüüs näitab muutust</a:t>
            </a:r>
            <a:endParaRPr lang="et-EE" dirty="0"/>
          </a:p>
        </p:txBody>
      </p:sp>
      <p:sp>
        <p:nvSpPr>
          <p:cNvPr id="7" name="Rounded Rectangle 6">
            <a:extLst>
              <a:ext uri="{FF2B5EF4-FFF2-40B4-BE49-F238E27FC236}">
                <a16:creationId xmlns:a16="http://schemas.microsoft.com/office/drawing/2014/main" id="{1399AA38-4867-EFED-26C4-4827B41CC180}"/>
              </a:ext>
            </a:extLst>
          </p:cNvPr>
          <p:cNvSpPr/>
          <p:nvPr/>
        </p:nvSpPr>
        <p:spPr>
          <a:xfrm>
            <a:off x="1969167" y="1219904"/>
            <a:ext cx="6942221" cy="17639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95250" indent="0">
              <a:buNone/>
            </a:pPr>
            <a:r>
              <a:rPr lang="et-EE" sz="1600" b="1" dirty="0"/>
              <a:t>ESIMENE TESTIMISKORD</a:t>
            </a:r>
          </a:p>
          <a:p>
            <a:pPr marL="285750" indent="-285750">
              <a:buFont typeface="Arial" panose="020B0604020202020204" pitchFamily="34" charset="0"/>
              <a:buChar char="•"/>
            </a:pPr>
            <a:r>
              <a:rPr lang="et-EE" sz="1600" dirty="0">
                <a:solidFill>
                  <a:schemeClr val="tx1"/>
                </a:solidFill>
              </a:rPr>
              <a:t>  Sõnavaras nimisõnade ülekaal, eriti nõrgematel, kes </a:t>
            </a:r>
            <a:r>
              <a:rPr lang="en-EE" sz="1600" dirty="0">
                <a:solidFill>
                  <a:schemeClr val="tx1"/>
                </a:solidFill>
              </a:rPr>
              <a:t>pigem nimetavad pildil olevaid asju/olendeid, nende kirjeldustes on ka rohkem kordusi. </a:t>
            </a:r>
          </a:p>
          <a:p>
            <a:pPr marL="285750" indent="-285750">
              <a:buFont typeface="Arial" panose="020B0604020202020204" pitchFamily="34" charset="0"/>
              <a:buChar char="•"/>
            </a:pPr>
            <a:r>
              <a:rPr lang="en-EE" sz="1600" dirty="0">
                <a:solidFill>
                  <a:schemeClr val="tx1"/>
                </a:solidFill>
              </a:rPr>
              <a:t> Üksikud liitsõnad (</a:t>
            </a:r>
            <a:r>
              <a:rPr lang="en-EE" sz="1600" i="1" dirty="0">
                <a:solidFill>
                  <a:schemeClr val="tx1"/>
                </a:solidFill>
              </a:rPr>
              <a:t>vanaema</a:t>
            </a:r>
            <a:r>
              <a:rPr lang="en-EE" sz="1600" dirty="0">
                <a:solidFill>
                  <a:schemeClr val="tx1"/>
                </a:solidFill>
              </a:rPr>
              <a:t>) ja tuletised (</a:t>
            </a:r>
            <a:r>
              <a:rPr lang="en-EE" sz="1600" i="1" dirty="0">
                <a:solidFill>
                  <a:schemeClr val="tx1"/>
                </a:solidFill>
              </a:rPr>
              <a:t>ujumine</a:t>
            </a:r>
            <a:r>
              <a:rPr lang="en-EE" sz="1600" dirty="0">
                <a:solidFill>
                  <a:schemeClr val="tx1"/>
                </a:solidFill>
              </a:rPr>
              <a:t>). </a:t>
            </a:r>
          </a:p>
        </p:txBody>
      </p:sp>
      <p:sp>
        <p:nvSpPr>
          <p:cNvPr id="10" name="Rounded Rectangle 9">
            <a:extLst>
              <a:ext uri="{FF2B5EF4-FFF2-40B4-BE49-F238E27FC236}">
                <a16:creationId xmlns:a16="http://schemas.microsoft.com/office/drawing/2014/main" id="{E03C5C07-E337-D904-E9E4-A3D3EEA17843}"/>
              </a:ext>
            </a:extLst>
          </p:cNvPr>
          <p:cNvSpPr/>
          <p:nvPr/>
        </p:nvSpPr>
        <p:spPr>
          <a:xfrm>
            <a:off x="1884403" y="3104851"/>
            <a:ext cx="7026985" cy="17639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95250" indent="0">
              <a:spcAft>
                <a:spcPts val="600"/>
              </a:spcAft>
              <a:buNone/>
            </a:pPr>
            <a:r>
              <a:rPr lang="en-EE" sz="1600" b="1" dirty="0"/>
              <a:t>TEINE TESTIMISKORD</a:t>
            </a:r>
          </a:p>
          <a:p>
            <a:pPr marL="285750" indent="-285750">
              <a:buFont typeface="Arial" panose="020B0604020202020204" pitchFamily="34" charset="0"/>
              <a:buChar char="•"/>
            </a:pPr>
            <a:r>
              <a:rPr lang="en-EE" sz="1600" dirty="0"/>
              <a:t>Oluliselt kasvanud tegusõnade hulk (keskm 5,5 &gt; 14)</a:t>
            </a:r>
          </a:p>
          <a:p>
            <a:pPr marL="285750" indent="-285750">
              <a:buFont typeface="Arial" panose="020B0604020202020204" pitchFamily="34" charset="0"/>
              <a:buChar char="•"/>
            </a:pPr>
            <a:r>
              <a:rPr lang="et-EE" sz="1600" dirty="0"/>
              <a:t>Vormidest lisanduvad mitmuse</a:t>
            </a:r>
            <a:r>
              <a:rPr lang="en-EE" sz="1600" dirty="0"/>
              <a:t> omastav, omastav ja alalütlev.</a:t>
            </a:r>
          </a:p>
          <a:p>
            <a:pPr marL="285750" indent="-285750">
              <a:buFont typeface="Arial" panose="020B0604020202020204" pitchFamily="34" charset="0"/>
              <a:buChar char="•"/>
            </a:pPr>
            <a:r>
              <a:rPr lang="en-EE" sz="1600" dirty="0"/>
              <a:t>Liitsõnade hulk suurem:</a:t>
            </a:r>
            <a:r>
              <a:rPr lang="en-EE" sz="1600" i="1" dirty="0"/>
              <a:t> piknikutekk, aastaaeg, ujumisriided, ujumiskoht, täiskasvanu, *päikesekruum, *suvikreem</a:t>
            </a:r>
            <a:r>
              <a:rPr lang="en-EE" sz="1600" dirty="0">
                <a:solidFill>
                  <a:schemeClr val="tx1"/>
                </a:solidFill>
              </a:rPr>
              <a:t>. </a:t>
            </a:r>
          </a:p>
        </p:txBody>
      </p:sp>
    </p:spTree>
    <p:extLst>
      <p:ext uri="{BB962C8B-B14F-4D97-AF65-F5344CB8AC3E}">
        <p14:creationId xmlns:p14="http://schemas.microsoft.com/office/powerpoint/2010/main" val="300001754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C0C31A-1BD2-8574-20B4-D97485F72A60}"/>
              </a:ext>
            </a:extLst>
          </p:cNvPr>
          <p:cNvSpPr>
            <a:spLocks noGrp="1"/>
          </p:cNvSpPr>
          <p:nvPr>
            <p:ph type="subTitle" idx="1"/>
          </p:nvPr>
        </p:nvSpPr>
        <p:spPr>
          <a:xfrm>
            <a:off x="0" y="-127989"/>
            <a:ext cx="8088906" cy="1189482"/>
          </a:xfrm>
        </p:spPr>
        <p:txBody>
          <a:bodyPr>
            <a:noAutofit/>
          </a:bodyPr>
          <a:lstStyle/>
          <a:p>
            <a:pPr marL="95250" indent="0">
              <a:buNone/>
            </a:pPr>
            <a:r>
              <a:rPr lang="et-EE" sz="3600" b="1" i="1" dirty="0">
                <a:latin typeface="Times New Roman" panose="02020603050405020304" pitchFamily="18" charset="0"/>
                <a:cs typeface="Times New Roman" panose="02020603050405020304" pitchFamily="18" charset="0"/>
              </a:rPr>
              <a:t>Sama lapse aastase vahega tehtud lindistus</a:t>
            </a:r>
          </a:p>
        </p:txBody>
      </p:sp>
      <p:pic>
        <p:nvPicPr>
          <p:cNvPr id="4" name="Picture 3">
            <a:extLst>
              <a:ext uri="{FF2B5EF4-FFF2-40B4-BE49-F238E27FC236}">
                <a16:creationId xmlns:a16="http://schemas.microsoft.com/office/drawing/2014/main" id="{98E208FF-5D84-55D8-6394-6B2AB6540BA0}"/>
              </a:ext>
            </a:extLst>
          </p:cNvPr>
          <p:cNvPicPr>
            <a:picLocks noChangeAspect="1"/>
          </p:cNvPicPr>
          <p:nvPr/>
        </p:nvPicPr>
        <p:blipFill>
          <a:blip r:embed="rId3"/>
          <a:stretch>
            <a:fillRect/>
          </a:stretch>
        </p:blipFill>
        <p:spPr>
          <a:xfrm>
            <a:off x="321076" y="1274618"/>
            <a:ext cx="3694724" cy="2970841"/>
          </a:xfrm>
          <a:prstGeom prst="rect">
            <a:avLst/>
          </a:prstGeom>
        </p:spPr>
        <p:style>
          <a:lnRef idx="2">
            <a:schemeClr val="accent2"/>
          </a:lnRef>
          <a:fillRef idx="1">
            <a:schemeClr val="lt1"/>
          </a:fillRef>
          <a:effectRef idx="0">
            <a:schemeClr val="accent2"/>
          </a:effectRef>
          <a:fontRef idx="minor">
            <a:schemeClr val="dk1"/>
          </a:fontRef>
        </p:style>
      </p:pic>
      <p:pic>
        <p:nvPicPr>
          <p:cNvPr id="5" name="Picture 4">
            <a:extLst>
              <a:ext uri="{FF2B5EF4-FFF2-40B4-BE49-F238E27FC236}">
                <a16:creationId xmlns:a16="http://schemas.microsoft.com/office/drawing/2014/main" id="{DAD3CDEB-80B6-F8B6-60DB-C95A2F6F1101}"/>
              </a:ext>
            </a:extLst>
          </p:cNvPr>
          <p:cNvPicPr>
            <a:picLocks noChangeAspect="1"/>
          </p:cNvPicPr>
          <p:nvPr/>
        </p:nvPicPr>
        <p:blipFill>
          <a:blip r:embed="rId4"/>
          <a:stretch>
            <a:fillRect/>
          </a:stretch>
        </p:blipFill>
        <p:spPr>
          <a:xfrm>
            <a:off x="5170954" y="799294"/>
            <a:ext cx="3694724" cy="4344206"/>
          </a:xfrm>
          <a:prstGeom prst="rect">
            <a:avLst/>
          </a:prstGeom>
        </p:spPr>
        <p:style>
          <a:lnRef idx="2">
            <a:schemeClr val="accent2"/>
          </a:lnRef>
          <a:fillRef idx="1">
            <a:schemeClr val="lt1"/>
          </a:fillRef>
          <a:effectRef idx="0">
            <a:schemeClr val="accent2"/>
          </a:effectRef>
          <a:fontRef idx="minor">
            <a:schemeClr val="dk1"/>
          </a:fontRef>
        </p:style>
      </p:pic>
      <p:cxnSp>
        <p:nvCxnSpPr>
          <p:cNvPr id="8" name="Straight Connector 7">
            <a:extLst>
              <a:ext uri="{FF2B5EF4-FFF2-40B4-BE49-F238E27FC236}">
                <a16:creationId xmlns:a16="http://schemas.microsoft.com/office/drawing/2014/main" id="{AD1EE7CB-DE32-2B72-4DE1-EE5EA3BBDC97}"/>
              </a:ext>
            </a:extLst>
          </p:cNvPr>
          <p:cNvCxnSpPr/>
          <p:nvPr/>
        </p:nvCxnSpPr>
        <p:spPr>
          <a:xfrm>
            <a:off x="5755573" y="1938977"/>
            <a:ext cx="126274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124FBC-79C5-5833-1654-CF0F0C24732C}"/>
              </a:ext>
            </a:extLst>
          </p:cNvPr>
          <p:cNvCxnSpPr/>
          <p:nvPr/>
        </p:nvCxnSpPr>
        <p:spPr>
          <a:xfrm>
            <a:off x="5851825" y="2379245"/>
            <a:ext cx="190862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5DE99F-4168-3137-B89D-AD38B62ABF25}"/>
              </a:ext>
            </a:extLst>
          </p:cNvPr>
          <p:cNvCxnSpPr>
            <a:cxnSpLocks/>
          </p:cNvCxnSpPr>
          <p:nvPr/>
        </p:nvCxnSpPr>
        <p:spPr>
          <a:xfrm flipV="1">
            <a:off x="7377706" y="5054185"/>
            <a:ext cx="1487972" cy="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9A988C-4A66-29AE-A043-29676B3F09E5}"/>
              </a:ext>
            </a:extLst>
          </p:cNvPr>
          <p:cNvCxnSpPr>
            <a:cxnSpLocks/>
          </p:cNvCxnSpPr>
          <p:nvPr/>
        </p:nvCxnSpPr>
        <p:spPr>
          <a:xfrm>
            <a:off x="858253" y="2852369"/>
            <a:ext cx="14970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8CFFEA-3036-D020-860E-41F54B976F4A}"/>
              </a:ext>
            </a:extLst>
          </p:cNvPr>
          <p:cNvCxnSpPr/>
          <p:nvPr/>
        </p:nvCxnSpPr>
        <p:spPr>
          <a:xfrm>
            <a:off x="5917627" y="4405880"/>
            <a:ext cx="65380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931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6D0F-112B-40C4-418E-446C33645D76}"/>
              </a:ext>
            </a:extLst>
          </p:cNvPr>
          <p:cNvSpPr>
            <a:spLocks noGrp="1"/>
          </p:cNvSpPr>
          <p:nvPr>
            <p:ph type="ctrTitle"/>
          </p:nvPr>
        </p:nvSpPr>
        <p:spPr>
          <a:xfrm>
            <a:off x="1032164" y="153967"/>
            <a:ext cx="6858000" cy="646956"/>
          </a:xfrm>
        </p:spPr>
        <p:txBody>
          <a:bodyPr>
            <a:normAutofit/>
          </a:bodyPr>
          <a:lstStyle/>
          <a:p>
            <a:r>
              <a:rPr lang="et-EE" b="1" dirty="0"/>
              <a:t>Ettekande teekaart</a:t>
            </a:r>
          </a:p>
        </p:txBody>
      </p:sp>
      <p:pic>
        <p:nvPicPr>
          <p:cNvPr id="13" name="Picture 12">
            <a:extLst>
              <a:ext uri="{FF2B5EF4-FFF2-40B4-BE49-F238E27FC236}">
                <a16:creationId xmlns:a16="http://schemas.microsoft.com/office/drawing/2014/main" id="{4E116997-3ACC-EF64-5D14-99C238B80335}"/>
              </a:ext>
            </a:extLst>
          </p:cNvPr>
          <p:cNvPicPr>
            <a:picLocks noChangeAspect="1"/>
          </p:cNvPicPr>
          <p:nvPr/>
        </p:nvPicPr>
        <p:blipFill>
          <a:blip r:embed="rId3">
            <a:alphaModFix amt="40000"/>
            <a:extLst>
              <a:ext uri="{BEBA8EAE-BF5A-486C-A8C5-ECC9F3942E4B}">
                <a14:imgProps xmlns:a14="http://schemas.microsoft.com/office/drawing/2010/main">
                  <a14:imgLayer r:embed="rId4">
                    <a14:imgEffect>
                      <a14:sharpenSoften amount="-23000"/>
                    </a14:imgEffect>
                    <a14:imgEffect>
                      <a14:brightnessContrast bright="5000" contrast="-1000"/>
                    </a14:imgEffect>
                  </a14:imgLayer>
                </a14:imgProps>
              </a:ext>
            </a:extLst>
          </a:blip>
          <a:stretch>
            <a:fillRect/>
          </a:stretch>
        </p:blipFill>
        <p:spPr>
          <a:xfrm>
            <a:off x="152399" y="153967"/>
            <a:ext cx="8866910" cy="4835566"/>
          </a:xfrm>
          <a:prstGeom prst="rect">
            <a:avLst/>
          </a:prstGeom>
          <a:effectLst>
            <a:outerShdw blurRad="699834" dist="50800" dir="3000000" sx="48000" sy="48000" algn="ctr" rotWithShape="0">
              <a:srgbClr val="000000">
                <a:alpha val="24963"/>
              </a:srgbClr>
            </a:outerShdw>
            <a:reflection stA="43000" endPos="0" dist="50800" dir="5400000" sy="-100000" algn="bl" rotWithShape="0"/>
          </a:effectLst>
        </p:spPr>
      </p:pic>
      <p:sp>
        <p:nvSpPr>
          <p:cNvPr id="15" name="Rounded Rectangle 14">
            <a:extLst>
              <a:ext uri="{FF2B5EF4-FFF2-40B4-BE49-F238E27FC236}">
                <a16:creationId xmlns:a16="http://schemas.microsoft.com/office/drawing/2014/main" id="{F09C9962-2D9B-2B4C-06C5-C72C905549AE}"/>
              </a:ext>
            </a:extLst>
          </p:cNvPr>
          <p:cNvSpPr/>
          <p:nvPr/>
        </p:nvSpPr>
        <p:spPr>
          <a:xfrm>
            <a:off x="7135096" y="3033607"/>
            <a:ext cx="1406232" cy="802575"/>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t-EE" dirty="0"/>
              <a:t>TAUST</a:t>
            </a:r>
          </a:p>
        </p:txBody>
      </p:sp>
      <p:sp>
        <p:nvSpPr>
          <p:cNvPr id="16" name="Rounded Rectangle 15">
            <a:extLst>
              <a:ext uri="{FF2B5EF4-FFF2-40B4-BE49-F238E27FC236}">
                <a16:creationId xmlns:a16="http://schemas.microsoft.com/office/drawing/2014/main" id="{9A053CDF-D0CA-B6A7-60CE-BD661EB78BCB}"/>
              </a:ext>
            </a:extLst>
          </p:cNvPr>
          <p:cNvSpPr/>
          <p:nvPr/>
        </p:nvSpPr>
        <p:spPr>
          <a:xfrm>
            <a:off x="2646216" y="1334605"/>
            <a:ext cx="1302328" cy="627082"/>
          </a:xfrm>
          <a:prstGeom prst="roundRect">
            <a:avLst/>
          </a:prstGeom>
          <a:solidFill>
            <a:schemeClr val="accent6">
              <a:lumMod val="10000"/>
              <a:lumOff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t-EE" dirty="0"/>
              <a:t>3. uuring: pildiseeria</a:t>
            </a:r>
          </a:p>
        </p:txBody>
      </p:sp>
      <p:sp>
        <p:nvSpPr>
          <p:cNvPr id="17" name="Rounded Rectangle 16">
            <a:extLst>
              <a:ext uri="{FF2B5EF4-FFF2-40B4-BE49-F238E27FC236}">
                <a16:creationId xmlns:a16="http://schemas.microsoft.com/office/drawing/2014/main" id="{38C2EBF5-1033-EEE8-2C9C-5323C97D5B67}"/>
              </a:ext>
            </a:extLst>
          </p:cNvPr>
          <p:cNvSpPr/>
          <p:nvPr/>
        </p:nvSpPr>
        <p:spPr>
          <a:xfrm>
            <a:off x="4738252" y="2594264"/>
            <a:ext cx="1316182" cy="802575"/>
          </a:xfrm>
          <a:prstGeom prst="roundRect">
            <a:avLst/>
          </a:prstGeom>
          <a:solidFill>
            <a:schemeClr val="accent6">
              <a:lumMod val="10000"/>
              <a:lumOff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t-EE" dirty="0"/>
              <a:t>1. uuring: </a:t>
            </a:r>
            <a:r>
              <a:rPr lang="et-EE" dirty="0" err="1"/>
              <a:t>MAIN-test</a:t>
            </a:r>
            <a:endParaRPr lang="et-EE" dirty="0"/>
          </a:p>
        </p:txBody>
      </p:sp>
      <p:sp>
        <p:nvSpPr>
          <p:cNvPr id="18" name="Rounded Rectangle 17">
            <a:extLst>
              <a:ext uri="{FF2B5EF4-FFF2-40B4-BE49-F238E27FC236}">
                <a16:creationId xmlns:a16="http://schemas.microsoft.com/office/drawing/2014/main" id="{00A2129C-098A-B93F-0187-ABECB14AA596}"/>
              </a:ext>
            </a:extLst>
          </p:cNvPr>
          <p:cNvSpPr/>
          <p:nvPr/>
        </p:nvSpPr>
        <p:spPr>
          <a:xfrm>
            <a:off x="1517078" y="2831188"/>
            <a:ext cx="1316171" cy="745507"/>
          </a:xfrm>
          <a:prstGeom prst="roundRect">
            <a:avLst/>
          </a:prstGeom>
          <a:solidFill>
            <a:schemeClr val="accent6">
              <a:lumMod val="10000"/>
              <a:lumOff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t-EE" dirty="0"/>
              <a:t>2. uuring: pildikirjeldus</a:t>
            </a:r>
          </a:p>
        </p:txBody>
      </p:sp>
      <p:sp>
        <p:nvSpPr>
          <p:cNvPr id="19" name="Rounded Rectangle 18">
            <a:extLst>
              <a:ext uri="{FF2B5EF4-FFF2-40B4-BE49-F238E27FC236}">
                <a16:creationId xmlns:a16="http://schemas.microsoft.com/office/drawing/2014/main" id="{9AA97456-A4DD-945B-36B9-6F0269294CCF}"/>
              </a:ext>
            </a:extLst>
          </p:cNvPr>
          <p:cNvSpPr/>
          <p:nvPr/>
        </p:nvSpPr>
        <p:spPr>
          <a:xfrm>
            <a:off x="5126180" y="936668"/>
            <a:ext cx="1260762" cy="646956"/>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t-EE" dirty="0"/>
              <a:t>Kokkuvõte ja järeldusi</a:t>
            </a:r>
          </a:p>
        </p:txBody>
      </p:sp>
      <p:cxnSp>
        <p:nvCxnSpPr>
          <p:cNvPr id="21" name="Straight Connector 20">
            <a:extLst>
              <a:ext uri="{FF2B5EF4-FFF2-40B4-BE49-F238E27FC236}">
                <a16:creationId xmlns:a16="http://schemas.microsoft.com/office/drawing/2014/main" id="{7D522A12-BF0D-60AC-7067-F937F037F17F}"/>
              </a:ext>
            </a:extLst>
          </p:cNvPr>
          <p:cNvCxnSpPr/>
          <p:nvPr/>
        </p:nvCxnSpPr>
        <p:spPr>
          <a:xfrm>
            <a:off x="7827819" y="3836182"/>
            <a:ext cx="0" cy="1008000"/>
          </a:xfrm>
          <a:prstGeom prst="line">
            <a:avLst/>
          </a:prstGeom>
          <a:ln w="184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204DF7-5E97-5DB2-0C8B-2ACDEBC48BA0}"/>
              </a:ext>
            </a:extLst>
          </p:cNvPr>
          <p:cNvCxnSpPr/>
          <p:nvPr/>
        </p:nvCxnSpPr>
        <p:spPr>
          <a:xfrm>
            <a:off x="3297380" y="2011343"/>
            <a:ext cx="0" cy="1008000"/>
          </a:xfrm>
          <a:prstGeom prst="line">
            <a:avLst/>
          </a:prstGeom>
          <a:ln w="184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2E48BF-3E8E-673E-90A8-08621B55C97B}"/>
              </a:ext>
            </a:extLst>
          </p:cNvPr>
          <p:cNvCxnSpPr/>
          <p:nvPr/>
        </p:nvCxnSpPr>
        <p:spPr>
          <a:xfrm>
            <a:off x="2175163" y="3576695"/>
            <a:ext cx="0" cy="1008000"/>
          </a:xfrm>
          <a:prstGeom prst="line">
            <a:avLst/>
          </a:prstGeom>
          <a:ln w="184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C6F81F-CC20-D3A9-1B68-FE6B7B158461}"/>
              </a:ext>
            </a:extLst>
          </p:cNvPr>
          <p:cNvCxnSpPr/>
          <p:nvPr/>
        </p:nvCxnSpPr>
        <p:spPr>
          <a:xfrm>
            <a:off x="5396343" y="3438028"/>
            <a:ext cx="0" cy="1008000"/>
          </a:xfrm>
          <a:prstGeom prst="line">
            <a:avLst/>
          </a:prstGeom>
          <a:ln w="184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7597488-1485-FA82-D6FB-3FD9844EDFB9}"/>
              </a:ext>
            </a:extLst>
          </p:cNvPr>
          <p:cNvCxnSpPr>
            <a:cxnSpLocks/>
          </p:cNvCxnSpPr>
          <p:nvPr/>
        </p:nvCxnSpPr>
        <p:spPr>
          <a:xfrm>
            <a:off x="5714996" y="1586707"/>
            <a:ext cx="0" cy="749959"/>
          </a:xfrm>
          <a:prstGeom prst="line">
            <a:avLst/>
          </a:prstGeom>
          <a:ln w="184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862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A95B-7954-6C23-64C4-1479B19DCCBC}"/>
              </a:ext>
            </a:extLst>
          </p:cNvPr>
          <p:cNvSpPr>
            <a:spLocks noGrp="1"/>
          </p:cNvSpPr>
          <p:nvPr>
            <p:ph type="title"/>
          </p:nvPr>
        </p:nvSpPr>
        <p:spPr>
          <a:xfrm>
            <a:off x="1233055" y="153073"/>
            <a:ext cx="6677890" cy="847712"/>
          </a:xfrm>
        </p:spPr>
        <p:txBody>
          <a:bodyPr/>
          <a:lstStyle/>
          <a:p>
            <a:r>
              <a:rPr lang="et-EE" b="1" dirty="0"/>
              <a:t>Kolmas uuring: pildiseeria</a:t>
            </a:r>
          </a:p>
        </p:txBody>
      </p:sp>
      <p:sp>
        <p:nvSpPr>
          <p:cNvPr id="3" name="Text Placeholder 2">
            <a:extLst>
              <a:ext uri="{FF2B5EF4-FFF2-40B4-BE49-F238E27FC236}">
                <a16:creationId xmlns:a16="http://schemas.microsoft.com/office/drawing/2014/main" id="{275DF05B-0F0D-3828-1488-CE128D3E0BEF}"/>
              </a:ext>
            </a:extLst>
          </p:cNvPr>
          <p:cNvSpPr>
            <a:spLocks noGrp="1"/>
          </p:cNvSpPr>
          <p:nvPr>
            <p:ph type="body" idx="1"/>
          </p:nvPr>
        </p:nvSpPr>
        <p:spPr>
          <a:xfrm>
            <a:off x="1676401" y="1340532"/>
            <a:ext cx="2958648" cy="2462437"/>
          </a:xfrm>
        </p:spPr>
        <p:txBody>
          <a:bodyPr>
            <a:normAutofit/>
          </a:bodyPr>
          <a:lstStyle/>
          <a:p>
            <a:r>
              <a:rPr lang="et-EE" dirty="0"/>
              <a:t>Pildiseeria järgi (ehk poolspontaanne) jutustamine </a:t>
            </a:r>
          </a:p>
        </p:txBody>
      </p:sp>
      <p:pic>
        <p:nvPicPr>
          <p:cNvPr id="1026" name="Picture 2">
            <a:extLst>
              <a:ext uri="{FF2B5EF4-FFF2-40B4-BE49-F238E27FC236}">
                <a16:creationId xmlns:a16="http://schemas.microsoft.com/office/drawing/2014/main" id="{F88EDD6F-9F7A-23A7-671F-206EE9D20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049" y="1326469"/>
            <a:ext cx="4176441" cy="24765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99C03724-DB9E-5590-DAB9-99498711C590}"/>
              </a:ext>
            </a:extLst>
          </p:cNvPr>
          <p:cNvSpPr/>
          <p:nvPr/>
        </p:nvSpPr>
        <p:spPr>
          <a:xfrm>
            <a:off x="2193579" y="3802969"/>
            <a:ext cx="6617911" cy="12238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t-EE" sz="1600" dirty="0"/>
              <a:t>Pagulasabi teismeliste Ukraina pagulaste rühm (59 noort vanuses 12-18) pärast 3,5 aastat Eestis viibimist, 4 kuud hiljem kordustestimine (33 noort)</a:t>
            </a:r>
          </a:p>
        </p:txBody>
      </p:sp>
    </p:spTree>
    <p:extLst>
      <p:ext uri="{BB962C8B-B14F-4D97-AF65-F5344CB8AC3E}">
        <p14:creationId xmlns:p14="http://schemas.microsoft.com/office/powerpoint/2010/main" val="295892284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70E3-F7E6-458B-4365-B58F7354C7D8}"/>
              </a:ext>
            </a:extLst>
          </p:cNvPr>
          <p:cNvSpPr>
            <a:spLocks noGrp="1"/>
          </p:cNvSpPr>
          <p:nvPr>
            <p:ph type="title"/>
          </p:nvPr>
        </p:nvSpPr>
        <p:spPr>
          <a:xfrm>
            <a:off x="401782" y="104309"/>
            <a:ext cx="8742218" cy="1051465"/>
          </a:xfrm>
        </p:spPr>
        <p:txBody>
          <a:bodyPr>
            <a:normAutofit fontScale="90000"/>
          </a:bodyPr>
          <a:lstStyle/>
          <a:p>
            <a:r>
              <a:rPr lang="et-EE" b="1" dirty="0"/>
              <a:t>Tulemused 1. Sõnavara, vormid, konstruktsioonid</a:t>
            </a:r>
            <a:endParaRPr lang="et-EE" dirty="0"/>
          </a:p>
        </p:txBody>
      </p:sp>
      <p:graphicFrame>
        <p:nvGraphicFramePr>
          <p:cNvPr id="4" name="Table 3">
            <a:extLst>
              <a:ext uri="{FF2B5EF4-FFF2-40B4-BE49-F238E27FC236}">
                <a16:creationId xmlns:a16="http://schemas.microsoft.com/office/drawing/2014/main" id="{77EFF8A4-D6D0-AD2F-269B-06C0D9148F27}"/>
              </a:ext>
            </a:extLst>
          </p:cNvPr>
          <p:cNvGraphicFramePr>
            <a:graphicFrameLocks noGrp="1"/>
          </p:cNvGraphicFramePr>
          <p:nvPr>
            <p:extLst>
              <p:ext uri="{D42A27DB-BD31-4B8C-83A1-F6EECF244321}">
                <p14:modId xmlns:p14="http://schemas.microsoft.com/office/powerpoint/2010/main" val="1394888426"/>
              </p:ext>
            </p:extLst>
          </p:nvPr>
        </p:nvGraphicFramePr>
        <p:xfrm>
          <a:off x="1925781" y="1314019"/>
          <a:ext cx="7038110" cy="1343506"/>
        </p:xfrm>
        <a:graphic>
          <a:graphicData uri="http://schemas.openxmlformats.org/drawingml/2006/table">
            <a:tbl>
              <a:tblPr firstRow="1" bandRow="1">
                <a:tableStyleId>{9D7B26C5-4107-4FEC-AEDC-1716B250A1EF}</a:tableStyleId>
              </a:tblPr>
              <a:tblGrid>
                <a:gridCol w="4087091">
                  <a:extLst>
                    <a:ext uri="{9D8B030D-6E8A-4147-A177-3AD203B41FA5}">
                      <a16:colId xmlns:a16="http://schemas.microsoft.com/office/drawing/2014/main" val="3335392722"/>
                    </a:ext>
                  </a:extLst>
                </a:gridCol>
                <a:gridCol w="1565563">
                  <a:extLst>
                    <a:ext uri="{9D8B030D-6E8A-4147-A177-3AD203B41FA5}">
                      <a16:colId xmlns:a16="http://schemas.microsoft.com/office/drawing/2014/main" val="887924259"/>
                    </a:ext>
                  </a:extLst>
                </a:gridCol>
                <a:gridCol w="1385456">
                  <a:extLst>
                    <a:ext uri="{9D8B030D-6E8A-4147-A177-3AD203B41FA5}">
                      <a16:colId xmlns:a16="http://schemas.microsoft.com/office/drawing/2014/main" val="1284224025"/>
                    </a:ext>
                  </a:extLst>
                </a:gridCol>
              </a:tblGrid>
              <a:tr h="351378">
                <a:tc>
                  <a:txBody>
                    <a:bodyPr/>
                    <a:lstStyle/>
                    <a:p>
                      <a:r>
                        <a:rPr lang="et-EE" sz="1600" dirty="0"/>
                        <a:t>Ainult need, kellel 2 testikorda (N=33)</a:t>
                      </a:r>
                    </a:p>
                  </a:txBody>
                  <a:tcPr/>
                </a:tc>
                <a:tc>
                  <a:txBody>
                    <a:bodyPr/>
                    <a:lstStyle/>
                    <a:p>
                      <a:r>
                        <a:rPr lang="et-EE" sz="1600" dirty="0"/>
                        <a:t>2025</a:t>
                      </a:r>
                    </a:p>
                  </a:txBody>
                  <a:tcPr/>
                </a:tc>
                <a:tc>
                  <a:txBody>
                    <a:bodyPr/>
                    <a:lstStyle/>
                    <a:p>
                      <a:r>
                        <a:rPr lang="et-EE" sz="1600" dirty="0"/>
                        <a:t>2026</a:t>
                      </a:r>
                    </a:p>
                  </a:txBody>
                  <a:tcPr/>
                </a:tc>
                <a:extLst>
                  <a:ext uri="{0D108BD9-81ED-4DB2-BD59-A6C34878D82A}">
                    <a16:rowId xmlns:a16="http://schemas.microsoft.com/office/drawing/2014/main" val="3227452577"/>
                  </a:ext>
                </a:extLst>
              </a:tr>
              <a:tr h="49606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t-EE" sz="1600" dirty="0"/>
                        <a:t>Lekseemide keskmine arv</a:t>
                      </a:r>
                    </a:p>
                  </a:txBody>
                  <a:tcPr/>
                </a:tc>
                <a:tc>
                  <a:txBody>
                    <a:bodyPr/>
                    <a:lstStyle/>
                    <a:p>
                      <a:r>
                        <a:rPr lang="et-EE" sz="1600" dirty="0"/>
                        <a:t>30</a:t>
                      </a:r>
                    </a:p>
                  </a:txBody>
                  <a:tcPr/>
                </a:tc>
                <a:tc>
                  <a:txBody>
                    <a:bodyPr/>
                    <a:lstStyle/>
                    <a:p>
                      <a:r>
                        <a:rPr lang="et-EE" sz="1600" dirty="0"/>
                        <a:t>34</a:t>
                      </a:r>
                    </a:p>
                  </a:txBody>
                  <a:tcPr/>
                </a:tc>
                <a:extLst>
                  <a:ext uri="{0D108BD9-81ED-4DB2-BD59-A6C34878D82A}">
                    <a16:rowId xmlns:a16="http://schemas.microsoft.com/office/drawing/2014/main" val="3801789450"/>
                  </a:ext>
                </a:extLst>
              </a:tr>
              <a:tr h="49606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t-EE" sz="1600" dirty="0"/>
                        <a:t>Eri vormide keskmine arv</a:t>
                      </a:r>
                    </a:p>
                  </a:txBody>
                  <a:tcPr/>
                </a:tc>
                <a:tc>
                  <a:txBody>
                    <a:bodyPr/>
                    <a:lstStyle/>
                    <a:p>
                      <a:r>
                        <a:rPr lang="et-EE" sz="1600" dirty="0"/>
                        <a:t>6,9</a:t>
                      </a:r>
                    </a:p>
                  </a:txBody>
                  <a:tcPr/>
                </a:tc>
                <a:tc>
                  <a:txBody>
                    <a:bodyPr/>
                    <a:lstStyle/>
                    <a:p>
                      <a:r>
                        <a:rPr lang="et-EE" sz="1600" dirty="0"/>
                        <a:t>8,5</a:t>
                      </a:r>
                    </a:p>
                  </a:txBody>
                  <a:tcPr/>
                </a:tc>
                <a:extLst>
                  <a:ext uri="{0D108BD9-81ED-4DB2-BD59-A6C34878D82A}">
                    <a16:rowId xmlns:a16="http://schemas.microsoft.com/office/drawing/2014/main" val="698289102"/>
                  </a:ext>
                </a:extLst>
              </a:tr>
            </a:tbl>
          </a:graphicData>
        </a:graphic>
      </p:graphicFrame>
      <p:sp>
        <p:nvSpPr>
          <p:cNvPr id="5" name="TextBox 4">
            <a:extLst>
              <a:ext uri="{FF2B5EF4-FFF2-40B4-BE49-F238E27FC236}">
                <a16:creationId xmlns:a16="http://schemas.microsoft.com/office/drawing/2014/main" id="{94DC47EE-1ABD-E9E8-7819-A83788323EF7}"/>
              </a:ext>
            </a:extLst>
          </p:cNvPr>
          <p:cNvSpPr txBox="1"/>
          <p:nvPr/>
        </p:nvSpPr>
        <p:spPr>
          <a:xfrm>
            <a:off x="401782" y="4405745"/>
            <a:ext cx="8597285" cy="584775"/>
          </a:xfrm>
          <a:prstGeom prst="rect">
            <a:avLst/>
          </a:prstGeom>
          <a:noFill/>
        </p:spPr>
        <p:txBody>
          <a:bodyPr wrap="square" rtlCol="0">
            <a:spAutoFit/>
          </a:bodyPr>
          <a:lstStyle/>
          <a:p>
            <a:r>
              <a:rPr lang="et-EE" sz="1600" dirty="0"/>
              <a:t>19,5% moodustavad verbilekseemid</a:t>
            </a:r>
          </a:p>
          <a:p>
            <a:r>
              <a:rPr lang="et-EE" sz="1600" dirty="0"/>
              <a:t>Esmasel hinnangul tulemused sarnased 1,5 aastat Eestis viibinud laste omadega.</a:t>
            </a:r>
          </a:p>
        </p:txBody>
      </p:sp>
      <p:graphicFrame>
        <p:nvGraphicFramePr>
          <p:cNvPr id="6" name="Table 5">
            <a:extLst>
              <a:ext uri="{FF2B5EF4-FFF2-40B4-BE49-F238E27FC236}">
                <a16:creationId xmlns:a16="http://schemas.microsoft.com/office/drawing/2014/main" id="{8F65CEA4-2448-0A8D-6202-548B29378FC1}"/>
              </a:ext>
            </a:extLst>
          </p:cNvPr>
          <p:cNvGraphicFramePr>
            <a:graphicFrameLocks noGrp="1"/>
          </p:cNvGraphicFramePr>
          <p:nvPr>
            <p:extLst>
              <p:ext uri="{D42A27DB-BD31-4B8C-83A1-F6EECF244321}">
                <p14:modId xmlns:p14="http://schemas.microsoft.com/office/powerpoint/2010/main" val="3972627264"/>
              </p:ext>
            </p:extLst>
          </p:nvPr>
        </p:nvGraphicFramePr>
        <p:xfrm>
          <a:off x="1925781" y="2882133"/>
          <a:ext cx="7038110" cy="1343505"/>
        </p:xfrm>
        <a:graphic>
          <a:graphicData uri="http://schemas.openxmlformats.org/drawingml/2006/table">
            <a:tbl>
              <a:tblPr firstRow="1" bandRow="1">
                <a:tableStyleId>{9D7B26C5-4107-4FEC-AEDC-1716B250A1EF}</a:tableStyleId>
              </a:tblPr>
              <a:tblGrid>
                <a:gridCol w="4313210">
                  <a:extLst>
                    <a:ext uri="{9D8B030D-6E8A-4147-A177-3AD203B41FA5}">
                      <a16:colId xmlns:a16="http://schemas.microsoft.com/office/drawing/2014/main" val="3439915711"/>
                    </a:ext>
                  </a:extLst>
                </a:gridCol>
                <a:gridCol w="2724900">
                  <a:extLst>
                    <a:ext uri="{9D8B030D-6E8A-4147-A177-3AD203B41FA5}">
                      <a16:colId xmlns:a16="http://schemas.microsoft.com/office/drawing/2014/main" val="2808183072"/>
                    </a:ext>
                  </a:extLst>
                </a:gridCol>
              </a:tblGrid>
              <a:tr h="4478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t-EE" sz="1600" dirty="0"/>
                        <a:t>Esimene testimiskord N=59</a:t>
                      </a:r>
                    </a:p>
                  </a:txBody>
                  <a:tcPr/>
                </a:tc>
                <a:tc>
                  <a:txBody>
                    <a:bodyPr/>
                    <a:lstStyle/>
                    <a:p>
                      <a:r>
                        <a:rPr lang="et-EE" sz="1600" dirty="0"/>
                        <a:t>2025</a:t>
                      </a:r>
                    </a:p>
                  </a:txBody>
                  <a:tcPr/>
                </a:tc>
                <a:extLst>
                  <a:ext uri="{0D108BD9-81ED-4DB2-BD59-A6C34878D82A}">
                    <a16:rowId xmlns:a16="http://schemas.microsoft.com/office/drawing/2014/main" val="2953246446"/>
                  </a:ext>
                </a:extLst>
              </a:tr>
              <a:tr h="4478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u="none" strike="noStrike" dirty="0">
                          <a:solidFill>
                            <a:srgbClr val="000000"/>
                          </a:solidFill>
                          <a:effectLst/>
                        </a:rPr>
                        <a:t>FT </a:t>
                      </a:r>
                      <a:r>
                        <a:rPr lang="en-GB" sz="1600" b="0" u="none" strike="noStrike" dirty="0" err="1">
                          <a:solidFill>
                            <a:srgbClr val="000000"/>
                          </a:solidFill>
                          <a:effectLst/>
                        </a:rPr>
                        <a:t>konstruktsioonide</a:t>
                      </a:r>
                      <a:r>
                        <a:rPr lang="en-GB" sz="1600" b="0" u="none" strike="noStrike" dirty="0">
                          <a:solidFill>
                            <a:srgbClr val="000000"/>
                          </a:solidFill>
                          <a:effectLst/>
                        </a:rPr>
                        <a:t> </a:t>
                      </a:r>
                      <a:r>
                        <a:rPr lang="en-GB" sz="1600" b="0" u="none" strike="noStrike" dirty="0" err="1">
                          <a:solidFill>
                            <a:srgbClr val="000000"/>
                          </a:solidFill>
                          <a:effectLst/>
                        </a:rPr>
                        <a:t>keskmine</a:t>
                      </a:r>
                      <a:r>
                        <a:rPr lang="en-GB" sz="1600" b="0" u="none" strike="noStrike" dirty="0">
                          <a:solidFill>
                            <a:srgbClr val="000000"/>
                          </a:solidFill>
                          <a:effectLst/>
                        </a:rPr>
                        <a:t> </a:t>
                      </a:r>
                      <a:r>
                        <a:rPr lang="en-GB" sz="1600" b="0" u="none" strike="noStrike" dirty="0" err="1">
                          <a:solidFill>
                            <a:srgbClr val="000000"/>
                          </a:solidFill>
                          <a:effectLst/>
                        </a:rPr>
                        <a:t>arv</a:t>
                      </a:r>
                      <a:endParaRPr lang="et-EE" sz="1600" dirty="0"/>
                    </a:p>
                  </a:txBody>
                  <a:tcPr/>
                </a:tc>
                <a:tc>
                  <a:txBody>
                    <a:bodyPr/>
                    <a:lstStyle/>
                    <a:p>
                      <a:r>
                        <a:rPr lang="et-EE" sz="1600" dirty="0"/>
                        <a:t>2,2</a:t>
                      </a:r>
                    </a:p>
                  </a:txBody>
                  <a:tcPr/>
                </a:tc>
                <a:extLst>
                  <a:ext uri="{0D108BD9-81ED-4DB2-BD59-A6C34878D82A}">
                    <a16:rowId xmlns:a16="http://schemas.microsoft.com/office/drawing/2014/main" val="2077758650"/>
                  </a:ext>
                </a:extLst>
              </a:tr>
              <a:tr h="4478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u="none" strike="noStrike" dirty="0">
                          <a:solidFill>
                            <a:srgbClr val="000000"/>
                          </a:solidFill>
                          <a:effectLst/>
                        </a:rPr>
                        <a:t>VL </a:t>
                      </a:r>
                      <a:r>
                        <a:rPr lang="en-GB" sz="1600" b="0" u="none" strike="noStrike" dirty="0" err="1">
                          <a:solidFill>
                            <a:srgbClr val="000000"/>
                          </a:solidFill>
                          <a:effectLst/>
                        </a:rPr>
                        <a:t>konstruktsioonide</a:t>
                      </a:r>
                      <a:r>
                        <a:rPr lang="en-GB" sz="1600" b="0" u="none" strike="noStrike" dirty="0">
                          <a:solidFill>
                            <a:srgbClr val="000000"/>
                          </a:solidFill>
                          <a:effectLst/>
                        </a:rPr>
                        <a:t> </a:t>
                      </a:r>
                      <a:r>
                        <a:rPr lang="en-GB" sz="1600" b="0" u="none" strike="noStrike" dirty="0" err="1">
                          <a:solidFill>
                            <a:srgbClr val="000000"/>
                          </a:solidFill>
                          <a:effectLst/>
                        </a:rPr>
                        <a:t>keskmine</a:t>
                      </a:r>
                      <a:r>
                        <a:rPr lang="en-GB" sz="1600" b="0" u="none" strike="noStrike" dirty="0">
                          <a:solidFill>
                            <a:srgbClr val="000000"/>
                          </a:solidFill>
                          <a:effectLst/>
                        </a:rPr>
                        <a:t> </a:t>
                      </a:r>
                      <a:r>
                        <a:rPr lang="en-GB" sz="1600" b="0" u="none" strike="noStrike" dirty="0" err="1">
                          <a:solidFill>
                            <a:srgbClr val="000000"/>
                          </a:solidFill>
                          <a:effectLst/>
                        </a:rPr>
                        <a:t>arv</a:t>
                      </a:r>
                      <a:r>
                        <a:rPr lang="en-GB" sz="1600" b="0" u="none" strike="noStrike" dirty="0">
                          <a:solidFill>
                            <a:srgbClr val="000000"/>
                          </a:solidFill>
                          <a:effectLst/>
                        </a:rPr>
                        <a:t> </a:t>
                      </a:r>
                      <a:endParaRPr lang="et-EE" sz="1600" dirty="0"/>
                    </a:p>
                  </a:txBody>
                  <a:tcPr/>
                </a:tc>
                <a:tc>
                  <a:txBody>
                    <a:bodyPr/>
                    <a:lstStyle/>
                    <a:p>
                      <a:r>
                        <a:rPr lang="et-EE" sz="1600" dirty="0"/>
                        <a:t>2,8</a:t>
                      </a:r>
                    </a:p>
                  </a:txBody>
                  <a:tcPr/>
                </a:tc>
                <a:extLst>
                  <a:ext uri="{0D108BD9-81ED-4DB2-BD59-A6C34878D82A}">
                    <a16:rowId xmlns:a16="http://schemas.microsoft.com/office/drawing/2014/main" val="3339959035"/>
                  </a:ext>
                </a:extLst>
              </a:tr>
            </a:tbl>
          </a:graphicData>
        </a:graphic>
      </p:graphicFrame>
    </p:spTree>
    <p:extLst>
      <p:ext uri="{BB962C8B-B14F-4D97-AF65-F5344CB8AC3E}">
        <p14:creationId xmlns:p14="http://schemas.microsoft.com/office/powerpoint/2010/main" val="137739063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9A384-32D3-E2F9-1DE5-7CE3B8F718F6}"/>
              </a:ext>
            </a:extLst>
          </p:cNvPr>
          <p:cNvSpPr>
            <a:spLocks noGrp="1"/>
          </p:cNvSpPr>
          <p:nvPr>
            <p:ph type="title"/>
          </p:nvPr>
        </p:nvSpPr>
        <p:spPr>
          <a:xfrm>
            <a:off x="2747420" y="114719"/>
            <a:ext cx="5555673" cy="968980"/>
          </a:xfrm>
        </p:spPr>
        <p:txBody>
          <a:bodyPr>
            <a:normAutofit/>
          </a:bodyPr>
          <a:lstStyle/>
          <a:p>
            <a:r>
              <a:rPr lang="et-EE" sz="4000" b="1" dirty="0"/>
              <a:t>Kolmas uuring. Kokku</a:t>
            </a:r>
          </a:p>
        </p:txBody>
      </p:sp>
      <p:sp>
        <p:nvSpPr>
          <p:cNvPr id="3" name="Text Placeholder 2">
            <a:extLst>
              <a:ext uri="{FF2B5EF4-FFF2-40B4-BE49-F238E27FC236}">
                <a16:creationId xmlns:a16="http://schemas.microsoft.com/office/drawing/2014/main" id="{E20B0BFA-AE39-32FA-CE5D-F6901C67FCE4}"/>
              </a:ext>
            </a:extLst>
          </p:cNvPr>
          <p:cNvSpPr>
            <a:spLocks noGrp="1"/>
          </p:cNvSpPr>
          <p:nvPr>
            <p:ph type="body" idx="1"/>
          </p:nvPr>
        </p:nvSpPr>
        <p:spPr>
          <a:xfrm>
            <a:off x="3618745" y="1006720"/>
            <a:ext cx="5525255" cy="4136780"/>
          </a:xfrm>
        </p:spPr>
        <p:txBody>
          <a:bodyPr>
            <a:normAutofit/>
          </a:bodyPr>
          <a:lstStyle/>
          <a:p>
            <a:pPr>
              <a:spcAft>
                <a:spcPts val="1200"/>
              </a:spcAft>
            </a:pPr>
            <a:r>
              <a:rPr lang="et-EE" sz="2000" dirty="0"/>
              <a:t>Tulemused kahe uuringu (</a:t>
            </a:r>
            <a:r>
              <a:rPr lang="et-EE" sz="2000" dirty="0" err="1"/>
              <a:t>MAINi</a:t>
            </a:r>
            <a:r>
              <a:rPr lang="et-EE" sz="2000" dirty="0"/>
              <a:t> ja pildikirjelduse) vahepeal</a:t>
            </a:r>
          </a:p>
          <a:p>
            <a:pPr>
              <a:spcAft>
                <a:spcPts val="1200"/>
              </a:spcAft>
            </a:pPr>
            <a:r>
              <a:rPr lang="et-EE" sz="2000" dirty="0"/>
              <a:t>Individuaalsed erinevused väga suured: 4 last nn nulliringiga, samas mõni sidus ja pikk jutustus</a:t>
            </a:r>
          </a:p>
          <a:p>
            <a:pPr>
              <a:spcAft>
                <a:spcPts val="1200"/>
              </a:spcAft>
            </a:pPr>
            <a:r>
              <a:rPr lang="et-EE" sz="2000" dirty="0"/>
              <a:t>Parema keeleoskusega lastel </a:t>
            </a:r>
            <a:r>
              <a:rPr lang="et-EE" sz="2000" b="1" dirty="0"/>
              <a:t>huvitavamaid</a:t>
            </a:r>
            <a:r>
              <a:rPr lang="et-EE" sz="2000" dirty="0"/>
              <a:t> </a:t>
            </a:r>
            <a:r>
              <a:rPr lang="et-EE" sz="2000" b="1" dirty="0"/>
              <a:t>sõnu</a:t>
            </a:r>
            <a:r>
              <a:rPr lang="et-EE" sz="2000" dirty="0"/>
              <a:t>, nt </a:t>
            </a:r>
            <a:r>
              <a:rPr lang="et-EE" sz="2000" i="1" dirty="0"/>
              <a:t>emotsioon, huligaan, röntgen, šokk</a:t>
            </a:r>
            <a:endParaRPr lang="et-EE" sz="2000" dirty="0"/>
          </a:p>
          <a:p>
            <a:pPr>
              <a:spcAft>
                <a:spcPts val="1200"/>
              </a:spcAft>
            </a:pPr>
            <a:r>
              <a:rPr lang="et-EE" sz="2000" dirty="0"/>
              <a:t>Küllalt palju </a:t>
            </a:r>
            <a:r>
              <a:rPr lang="et-EE" sz="2000" b="1" dirty="0"/>
              <a:t>liitsõnu</a:t>
            </a:r>
            <a:r>
              <a:rPr lang="et-EE" sz="2000" dirty="0"/>
              <a:t>: </a:t>
            </a:r>
            <a:r>
              <a:rPr lang="et-EE" sz="2000" i="1" dirty="0"/>
              <a:t>kivimaja, haiglamaja, sularaha, politseiauto, kiirabiauto </a:t>
            </a:r>
            <a:r>
              <a:rPr lang="et-EE" sz="2000" dirty="0"/>
              <a:t>jne</a:t>
            </a:r>
          </a:p>
        </p:txBody>
      </p:sp>
      <p:pic>
        <p:nvPicPr>
          <p:cNvPr id="4" name="Picture 3">
            <a:extLst>
              <a:ext uri="{FF2B5EF4-FFF2-40B4-BE49-F238E27FC236}">
                <a16:creationId xmlns:a16="http://schemas.microsoft.com/office/drawing/2014/main" id="{AEE5CF03-ABE3-F974-4C49-514C8B49304E}"/>
              </a:ext>
            </a:extLst>
          </p:cNvPr>
          <p:cNvPicPr>
            <a:picLocks noChangeAspect="1"/>
          </p:cNvPicPr>
          <p:nvPr/>
        </p:nvPicPr>
        <p:blipFill>
          <a:blip r:embed="rId2"/>
          <a:stretch>
            <a:fillRect/>
          </a:stretch>
        </p:blipFill>
        <p:spPr>
          <a:xfrm>
            <a:off x="152401" y="1006720"/>
            <a:ext cx="3383462" cy="3452985"/>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421456610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C990-F03E-E14D-E24E-F35D3078C51D}"/>
              </a:ext>
            </a:extLst>
          </p:cNvPr>
          <p:cNvSpPr>
            <a:spLocks noGrp="1"/>
          </p:cNvSpPr>
          <p:nvPr>
            <p:ph type="title"/>
          </p:nvPr>
        </p:nvSpPr>
        <p:spPr>
          <a:xfrm>
            <a:off x="124694" y="272716"/>
            <a:ext cx="8894614" cy="1132858"/>
          </a:xfrm>
        </p:spPr>
        <p:txBody>
          <a:bodyPr>
            <a:normAutofit fontScale="90000"/>
          </a:bodyPr>
          <a:lstStyle/>
          <a:p>
            <a:r>
              <a:rPr lang="en-GB" sz="4400" b="1" dirty="0" err="1"/>
              <a:t>Kokkuvõte</a:t>
            </a:r>
            <a:r>
              <a:rPr lang="en-GB" sz="4400" b="1" dirty="0"/>
              <a:t> 1. Mida </a:t>
            </a:r>
            <a:r>
              <a:rPr lang="en-GB" sz="4400" b="1" dirty="0" err="1"/>
              <a:t>saime</a:t>
            </a:r>
            <a:r>
              <a:rPr lang="en-GB" sz="4400" b="1" dirty="0"/>
              <a:t> </a:t>
            </a:r>
            <a:r>
              <a:rPr lang="en-GB" sz="4400" b="1" dirty="0" err="1"/>
              <a:t>teada</a:t>
            </a:r>
            <a:r>
              <a:rPr lang="en-GB" sz="4400" b="1" dirty="0"/>
              <a:t> </a:t>
            </a:r>
            <a:r>
              <a:rPr lang="en-GB" sz="4400" b="1" dirty="0" err="1"/>
              <a:t>meetodi</a:t>
            </a:r>
            <a:r>
              <a:rPr lang="en-GB" sz="4400" b="1" dirty="0"/>
              <a:t> </a:t>
            </a:r>
            <a:r>
              <a:rPr lang="en-GB" sz="4400" b="1" dirty="0" err="1"/>
              <a:t>kohta</a:t>
            </a:r>
            <a:r>
              <a:rPr lang="en-GB" sz="4400" b="1" dirty="0"/>
              <a:t>?</a:t>
            </a:r>
            <a:br>
              <a:rPr lang="en-GB" sz="4400" dirty="0"/>
            </a:br>
            <a:endParaRPr lang="et-EE" dirty="0"/>
          </a:p>
        </p:txBody>
      </p:sp>
      <p:sp>
        <p:nvSpPr>
          <p:cNvPr id="3" name="Text Placeholder 2">
            <a:extLst>
              <a:ext uri="{FF2B5EF4-FFF2-40B4-BE49-F238E27FC236}">
                <a16:creationId xmlns:a16="http://schemas.microsoft.com/office/drawing/2014/main" id="{2A864498-D399-9B63-AB42-15A7CF807D3C}"/>
              </a:ext>
            </a:extLst>
          </p:cNvPr>
          <p:cNvSpPr>
            <a:spLocks noGrp="1"/>
          </p:cNvSpPr>
          <p:nvPr>
            <p:ph type="body" idx="1"/>
          </p:nvPr>
        </p:nvSpPr>
        <p:spPr>
          <a:xfrm>
            <a:off x="1953491" y="1267031"/>
            <a:ext cx="7065816" cy="3730085"/>
          </a:xfrm>
        </p:spPr>
        <p:txBody>
          <a:bodyPr>
            <a:normAutofit fontScale="92500" lnSpcReduction="10000"/>
          </a:bodyPr>
          <a:lstStyle/>
          <a:p>
            <a:pPr>
              <a:spcAft>
                <a:spcPts val="1200"/>
              </a:spcAft>
            </a:pPr>
            <a:r>
              <a:rPr lang="et-EE" dirty="0"/>
              <a:t>MAIN: lapsik süžee võib tulemusi mõjutada, samas hea meetod näha passiivset keeleoskust.</a:t>
            </a:r>
          </a:p>
          <a:p>
            <a:pPr>
              <a:spcAft>
                <a:spcPts val="1200"/>
              </a:spcAft>
            </a:pPr>
            <a:r>
              <a:rPr lang="et-EE" dirty="0"/>
              <a:t>Pildikirjeldus: annab võimaluse kasutada rohkelt nimisõnu, samas kasutavad parema keeleoskusega lapsed ka rohkem verbe.</a:t>
            </a:r>
          </a:p>
          <a:p>
            <a:pPr>
              <a:spcAft>
                <a:spcPts val="1200"/>
              </a:spcAft>
            </a:pPr>
            <a:r>
              <a:rPr lang="et-EE" dirty="0"/>
              <a:t>Pildiseeria: ei julge väita, et on parem meetod kui MAIN või pildikirjeldus, kuigi muutevormide mõttes küllalt hea.</a:t>
            </a:r>
          </a:p>
          <a:p>
            <a:pPr>
              <a:spcAft>
                <a:spcPts val="1200"/>
              </a:spcAft>
            </a:pPr>
            <a:r>
              <a:rPr lang="et-EE" dirty="0"/>
              <a:t>Verbide osakaalu mõttes on </a:t>
            </a:r>
            <a:r>
              <a:rPr lang="et-EE" dirty="0" err="1"/>
              <a:t>MAIN-test</a:t>
            </a:r>
            <a:r>
              <a:rPr lang="et-EE" dirty="0"/>
              <a:t> parem.</a:t>
            </a:r>
          </a:p>
        </p:txBody>
      </p:sp>
    </p:spTree>
    <p:extLst>
      <p:ext uri="{BB962C8B-B14F-4D97-AF65-F5344CB8AC3E}">
        <p14:creationId xmlns:p14="http://schemas.microsoft.com/office/powerpoint/2010/main" val="103919353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78513-9577-F007-2815-73B72D005174}"/>
              </a:ext>
            </a:extLst>
          </p:cNvPr>
          <p:cNvSpPr>
            <a:spLocks noGrp="1"/>
          </p:cNvSpPr>
          <p:nvPr>
            <p:ph type="title"/>
          </p:nvPr>
        </p:nvSpPr>
        <p:spPr>
          <a:xfrm>
            <a:off x="235527" y="0"/>
            <a:ext cx="8669192" cy="1202948"/>
          </a:xfrm>
        </p:spPr>
        <p:txBody>
          <a:bodyPr/>
          <a:lstStyle/>
          <a:p>
            <a:r>
              <a:rPr lang="et-EE" b="1" dirty="0"/>
              <a:t>Kokkuvõte 2. Mida me teada saime</a:t>
            </a:r>
          </a:p>
        </p:txBody>
      </p:sp>
      <p:sp>
        <p:nvSpPr>
          <p:cNvPr id="7" name="TextBox 6">
            <a:extLst>
              <a:ext uri="{FF2B5EF4-FFF2-40B4-BE49-F238E27FC236}">
                <a16:creationId xmlns:a16="http://schemas.microsoft.com/office/drawing/2014/main" id="{865C119C-15EA-60D2-CEDA-A740D58B9B25}"/>
              </a:ext>
            </a:extLst>
          </p:cNvPr>
          <p:cNvSpPr txBox="1"/>
          <p:nvPr/>
        </p:nvSpPr>
        <p:spPr>
          <a:xfrm>
            <a:off x="792054" y="1063005"/>
            <a:ext cx="2503739" cy="3365629"/>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t-EE" b="1" cap="small" dirty="0"/>
              <a:t>Keeleteadus</a:t>
            </a:r>
          </a:p>
          <a:p>
            <a:endParaRPr lang="et-EE" b="1" cap="small" dirty="0"/>
          </a:p>
          <a:p>
            <a:pPr marL="285750" indent="-285750">
              <a:spcAft>
                <a:spcPts val="600"/>
              </a:spcAft>
              <a:buFont typeface="Arial" panose="020B0604020202020204" pitchFamily="34" charset="0"/>
              <a:buChar char="•"/>
            </a:pPr>
            <a:r>
              <a:rPr lang="et-EE" dirty="0"/>
              <a:t>Erinevate mõõtmisvahenditega suhteliselt sarnased tulemused</a:t>
            </a:r>
          </a:p>
          <a:p>
            <a:pPr marL="285750" indent="-285750">
              <a:spcAft>
                <a:spcPts val="600"/>
              </a:spcAft>
              <a:buFont typeface="Arial" panose="020B0604020202020204" pitchFamily="34" charset="0"/>
              <a:buChar char="•"/>
            </a:pPr>
            <a:r>
              <a:rPr lang="et-EE" dirty="0"/>
              <a:t>Kvantitatiivne </a:t>
            </a:r>
            <a:r>
              <a:rPr lang="et-EE" b="1" dirty="0"/>
              <a:t>ja</a:t>
            </a:r>
            <a:r>
              <a:rPr lang="et-EE" dirty="0"/>
              <a:t> kvalitatiivne andmestik </a:t>
            </a:r>
          </a:p>
          <a:p>
            <a:pPr marL="285750" indent="-285750">
              <a:spcAft>
                <a:spcPts val="600"/>
              </a:spcAft>
              <a:buFont typeface="Arial" panose="020B0604020202020204" pitchFamily="34" charset="0"/>
              <a:buChar char="•"/>
            </a:pPr>
            <a:r>
              <a:rPr lang="et-EE" dirty="0"/>
              <a:t>Arengu seisukohast kõige olulisemad struktuurid</a:t>
            </a:r>
            <a:r>
              <a:rPr lang="en-GB" dirty="0"/>
              <a:t> on </a:t>
            </a:r>
            <a:r>
              <a:rPr lang="en-GB" dirty="0" err="1"/>
              <a:t>seotud</a:t>
            </a:r>
            <a:r>
              <a:rPr lang="en-GB" dirty="0"/>
              <a:t> </a:t>
            </a:r>
            <a:r>
              <a:rPr lang="en-GB" dirty="0" err="1"/>
              <a:t>verbidega</a:t>
            </a:r>
            <a:endParaRPr lang="en-GB" dirty="0"/>
          </a:p>
          <a:p>
            <a:endParaRPr lang="en-GB" dirty="0"/>
          </a:p>
        </p:txBody>
      </p:sp>
      <p:sp>
        <p:nvSpPr>
          <p:cNvPr id="8" name="TextBox 7">
            <a:extLst>
              <a:ext uri="{FF2B5EF4-FFF2-40B4-BE49-F238E27FC236}">
                <a16:creationId xmlns:a16="http://schemas.microsoft.com/office/drawing/2014/main" id="{BAB7E94E-D95B-DF49-4AA7-9B869F0C5435}"/>
              </a:ext>
            </a:extLst>
          </p:cNvPr>
          <p:cNvSpPr txBox="1"/>
          <p:nvPr/>
        </p:nvSpPr>
        <p:spPr>
          <a:xfrm>
            <a:off x="3780201" y="1558650"/>
            <a:ext cx="2283031" cy="3253264"/>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rtlCol="0">
            <a:spAutoFit/>
          </a:bodyPr>
          <a:lstStyle>
            <a:defPPr marR="0" lvl="0" algn="l" rtl="0">
              <a:lnSpc>
                <a:spcPct val="100000"/>
              </a:lnSpc>
              <a:spcBef>
                <a:spcPts val="0"/>
              </a:spcBef>
              <a:spcAft>
                <a:spcPts val="0"/>
              </a:spcAft>
            </a:defPPr>
            <a:lvl1pPr>
              <a:defRPr b="1"/>
            </a:lvl1pPr>
          </a:lstStyle>
          <a:p>
            <a:r>
              <a:rPr lang="et-EE" cap="small" dirty="0"/>
              <a:t>Kool ehk keeleõpe</a:t>
            </a:r>
          </a:p>
          <a:p>
            <a:endParaRPr lang="et-EE" cap="small" dirty="0"/>
          </a:p>
          <a:p>
            <a:pPr marL="285750" indent="-285750">
              <a:spcAft>
                <a:spcPts val="600"/>
              </a:spcAft>
              <a:buFont typeface="Arial" panose="020B0604020202020204" pitchFamily="34" charset="0"/>
              <a:buChar char="•"/>
            </a:pPr>
            <a:r>
              <a:rPr lang="et-EE" b="0" dirty="0"/>
              <a:t>Koolitüüp rolli ei paista mängivat</a:t>
            </a:r>
          </a:p>
          <a:p>
            <a:pPr marL="285750" indent="-285750">
              <a:spcAft>
                <a:spcPts val="600"/>
              </a:spcAft>
              <a:buFont typeface="Arial" panose="020B0604020202020204" pitchFamily="34" charset="0"/>
              <a:buChar char="•"/>
            </a:pPr>
            <a:r>
              <a:rPr lang="et-EE" b="0" dirty="0"/>
              <a:t>Eesti keele arengut nägime katkendlikust nimetamisest sidusa jutustuseni</a:t>
            </a:r>
          </a:p>
          <a:p>
            <a:pPr marL="285750" indent="-285750">
              <a:spcAft>
                <a:spcPts val="600"/>
              </a:spcAft>
              <a:buFont typeface="Arial" panose="020B0604020202020204" pitchFamily="34" charset="0"/>
              <a:buChar char="•"/>
            </a:pPr>
            <a:r>
              <a:rPr lang="et-EE" b="0" dirty="0"/>
              <a:t>Keeleoskuse lähtetase mõjutab omandamise kiirust mingil määral</a:t>
            </a:r>
            <a:endParaRPr lang="et-EE" cap="small" dirty="0"/>
          </a:p>
        </p:txBody>
      </p:sp>
      <p:sp>
        <p:nvSpPr>
          <p:cNvPr id="9" name="TextBox 8">
            <a:extLst>
              <a:ext uri="{FF2B5EF4-FFF2-40B4-BE49-F238E27FC236}">
                <a16:creationId xmlns:a16="http://schemas.microsoft.com/office/drawing/2014/main" id="{8A99C9E4-6C71-4924-7ED4-8E4A56250CF2}"/>
              </a:ext>
            </a:extLst>
          </p:cNvPr>
          <p:cNvSpPr txBox="1"/>
          <p:nvPr/>
        </p:nvSpPr>
        <p:spPr>
          <a:xfrm>
            <a:off x="6547640" y="1202948"/>
            <a:ext cx="2357079" cy="384250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spcAft>
                <a:spcPts val="600"/>
              </a:spcAft>
            </a:pPr>
            <a:r>
              <a:rPr lang="et-EE" b="1" cap="small" dirty="0"/>
              <a:t>Ühiskond</a:t>
            </a:r>
          </a:p>
          <a:p>
            <a:pPr algn="ctr">
              <a:spcAft>
                <a:spcPts val="600"/>
              </a:spcAft>
            </a:pPr>
            <a:endParaRPr lang="et-EE" b="1" dirty="0"/>
          </a:p>
          <a:p>
            <a:pPr marL="285750" indent="-285750">
              <a:spcAft>
                <a:spcPts val="600"/>
              </a:spcAft>
              <a:buFont typeface="Arial" panose="020B0604020202020204" pitchFamily="34" charset="0"/>
              <a:buChar char="•"/>
            </a:pPr>
            <a:r>
              <a:rPr lang="en-GB" dirty="0" err="1"/>
              <a:t>Pagulaste</a:t>
            </a:r>
            <a:r>
              <a:rPr lang="en-GB" dirty="0"/>
              <a:t> </a:t>
            </a:r>
            <a:r>
              <a:rPr lang="en-GB" dirty="0" err="1"/>
              <a:t>keeleõpe</a:t>
            </a:r>
            <a:r>
              <a:rPr lang="en-GB" dirty="0"/>
              <a:t> </a:t>
            </a:r>
            <a:r>
              <a:rPr lang="en-GB" dirty="0" err="1"/>
              <a:t>ei</a:t>
            </a:r>
            <a:r>
              <a:rPr lang="en-GB" dirty="0"/>
              <a:t> </a:t>
            </a:r>
            <a:r>
              <a:rPr lang="en-GB" dirty="0" err="1"/>
              <a:t>pruugi</a:t>
            </a:r>
            <a:r>
              <a:rPr lang="en-GB" dirty="0"/>
              <a:t> olla </a:t>
            </a:r>
            <a:r>
              <a:rPr lang="en-GB" dirty="0" err="1"/>
              <a:t>kohalike</a:t>
            </a:r>
            <a:r>
              <a:rPr lang="en-GB" dirty="0"/>
              <a:t> E2 </a:t>
            </a:r>
            <a:r>
              <a:rPr lang="en-GB" dirty="0" err="1"/>
              <a:t>õppijate</a:t>
            </a:r>
            <a:r>
              <a:rPr lang="en-GB" dirty="0"/>
              <a:t> </a:t>
            </a:r>
            <a:r>
              <a:rPr lang="en-GB" dirty="0" err="1"/>
              <a:t>omast</a:t>
            </a:r>
            <a:r>
              <a:rPr lang="en-GB" dirty="0"/>
              <a:t> </a:t>
            </a:r>
            <a:r>
              <a:rPr lang="en-GB" dirty="0" err="1"/>
              <a:t>aeglasem</a:t>
            </a:r>
            <a:endParaRPr lang="en-GB" dirty="0"/>
          </a:p>
          <a:p>
            <a:pPr marL="285750" indent="-285750">
              <a:spcAft>
                <a:spcPts val="600"/>
              </a:spcAft>
              <a:buFont typeface="Arial" panose="020B0604020202020204" pitchFamily="34" charset="0"/>
              <a:buChar char="•"/>
            </a:pPr>
            <a:r>
              <a:rPr lang="en-GB" dirty="0" err="1"/>
              <a:t>Teismelised</a:t>
            </a:r>
            <a:r>
              <a:rPr lang="en-GB" dirty="0"/>
              <a:t> on </a:t>
            </a:r>
            <a:r>
              <a:rPr lang="en-GB" dirty="0" err="1"/>
              <a:t>riskirühm</a:t>
            </a:r>
            <a:endParaRPr lang="en-GB" dirty="0"/>
          </a:p>
          <a:p>
            <a:pPr marL="285750" indent="-285750">
              <a:spcAft>
                <a:spcPts val="600"/>
              </a:spcAft>
              <a:buFont typeface="Arial" panose="020B0604020202020204" pitchFamily="34" charset="0"/>
              <a:buChar char="•"/>
            </a:pPr>
            <a:r>
              <a:rPr lang="en-GB" dirty="0" err="1"/>
              <a:t>Pagulaste</a:t>
            </a:r>
            <a:r>
              <a:rPr lang="en-GB" dirty="0"/>
              <a:t> </a:t>
            </a:r>
            <a:r>
              <a:rPr lang="en-GB" dirty="0" err="1"/>
              <a:t>tarbeks</a:t>
            </a:r>
            <a:r>
              <a:rPr lang="en-GB" dirty="0"/>
              <a:t> </a:t>
            </a:r>
            <a:r>
              <a:rPr lang="en-GB" dirty="0" err="1"/>
              <a:t>parimad</a:t>
            </a:r>
            <a:r>
              <a:rPr lang="en-GB" dirty="0"/>
              <a:t> (</a:t>
            </a:r>
            <a:r>
              <a:rPr lang="en-GB" dirty="0" err="1"/>
              <a:t>keele</a:t>
            </a:r>
            <a:r>
              <a:rPr lang="en-GB" dirty="0"/>
              <a:t>)</a:t>
            </a:r>
            <a:r>
              <a:rPr lang="en-GB" dirty="0" err="1"/>
              <a:t>õppe-lahendused</a:t>
            </a:r>
            <a:r>
              <a:rPr lang="en-GB" dirty="0"/>
              <a:t> </a:t>
            </a:r>
            <a:r>
              <a:rPr lang="en-GB" dirty="0" err="1"/>
              <a:t>peaksid</a:t>
            </a:r>
            <a:r>
              <a:rPr lang="en-GB" dirty="0"/>
              <a:t> </a:t>
            </a:r>
            <a:r>
              <a:rPr lang="en-GB" dirty="0" err="1"/>
              <a:t>puudutama</a:t>
            </a:r>
            <a:r>
              <a:rPr lang="en-GB" dirty="0"/>
              <a:t> </a:t>
            </a:r>
            <a:r>
              <a:rPr lang="en-GB" dirty="0" err="1"/>
              <a:t>kohest</a:t>
            </a:r>
            <a:r>
              <a:rPr lang="en-GB" dirty="0"/>
              <a:t> </a:t>
            </a:r>
            <a:r>
              <a:rPr lang="en-GB" dirty="0" err="1"/>
              <a:t>ja</a:t>
            </a:r>
            <a:r>
              <a:rPr lang="en-GB" dirty="0"/>
              <a:t> </a:t>
            </a:r>
            <a:r>
              <a:rPr lang="en-GB" dirty="0" err="1"/>
              <a:t>intensiivset</a:t>
            </a:r>
            <a:r>
              <a:rPr lang="en-GB" dirty="0"/>
              <a:t> </a:t>
            </a:r>
            <a:r>
              <a:rPr lang="en-GB" dirty="0" err="1"/>
              <a:t>keeleõpet</a:t>
            </a:r>
            <a:endParaRPr lang="en-GB" dirty="0"/>
          </a:p>
        </p:txBody>
      </p:sp>
    </p:spTree>
    <p:extLst>
      <p:ext uri="{BB962C8B-B14F-4D97-AF65-F5344CB8AC3E}">
        <p14:creationId xmlns:p14="http://schemas.microsoft.com/office/powerpoint/2010/main" val="394374116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A72E851-3BCF-FEE4-A20C-11D3BF22358B}"/>
              </a:ext>
            </a:extLst>
          </p:cNvPr>
          <p:cNvPicPr>
            <a:picLocks noChangeAspect="1"/>
          </p:cNvPicPr>
          <p:nvPr/>
        </p:nvPicPr>
        <p:blipFill>
          <a:blip r:embed="rId3">
            <a:alphaModFix amt="40000"/>
            <a:extLst>
              <a:ext uri="{BEBA8EAE-BF5A-486C-A8C5-ECC9F3942E4B}">
                <a14:imgProps xmlns:a14="http://schemas.microsoft.com/office/drawing/2010/main">
                  <a14:imgLayer r:embed="rId4">
                    <a14:imgEffect>
                      <a14:sharpenSoften amount="-23000"/>
                    </a14:imgEffect>
                    <a14:imgEffect>
                      <a14:brightnessContrast bright="5000" contrast="-1000"/>
                    </a14:imgEffect>
                  </a14:imgLayer>
                </a14:imgProps>
              </a:ext>
            </a:extLst>
          </a:blip>
          <a:stretch>
            <a:fillRect/>
          </a:stretch>
        </p:blipFill>
        <p:spPr>
          <a:xfrm>
            <a:off x="124692" y="138547"/>
            <a:ext cx="8866908" cy="5004953"/>
          </a:xfrm>
          <a:prstGeom prst="rect">
            <a:avLst/>
          </a:prstGeom>
          <a:effectLst>
            <a:outerShdw blurRad="699834" dist="50800" dir="3000000" sx="48000" sy="48000" algn="ctr" rotWithShape="0">
              <a:srgbClr val="000000">
                <a:alpha val="24963"/>
              </a:srgbClr>
            </a:outerShdw>
            <a:reflection stA="43000" endPos="0" dist="50800" dir="5400000" sy="-100000" algn="bl" rotWithShape="0"/>
          </a:effectLst>
        </p:spPr>
      </p:pic>
      <p:sp>
        <p:nvSpPr>
          <p:cNvPr id="2" name="Title 1">
            <a:extLst>
              <a:ext uri="{FF2B5EF4-FFF2-40B4-BE49-F238E27FC236}">
                <a16:creationId xmlns:a16="http://schemas.microsoft.com/office/drawing/2014/main" id="{63AAC969-DBEE-23B8-1CBF-21CC08C44725}"/>
              </a:ext>
            </a:extLst>
          </p:cNvPr>
          <p:cNvSpPr>
            <a:spLocks noGrp="1"/>
          </p:cNvSpPr>
          <p:nvPr>
            <p:ph type="ctrTitle"/>
          </p:nvPr>
        </p:nvSpPr>
        <p:spPr>
          <a:xfrm>
            <a:off x="0" y="138546"/>
            <a:ext cx="8312727" cy="1191490"/>
          </a:xfrm>
        </p:spPr>
        <p:txBody>
          <a:bodyPr>
            <a:normAutofit fontScale="90000"/>
          </a:bodyPr>
          <a:lstStyle/>
          <a:p>
            <a:r>
              <a:rPr lang="et-EE" sz="4000" b="1" dirty="0"/>
              <a:t>Kokkuvõte 2. Õppija teekond ehk milliseid struktuure pidi on eesti keele arengut näha</a:t>
            </a:r>
          </a:p>
        </p:txBody>
      </p:sp>
      <p:graphicFrame>
        <p:nvGraphicFramePr>
          <p:cNvPr id="11" name="Diagram 10">
            <a:extLst>
              <a:ext uri="{FF2B5EF4-FFF2-40B4-BE49-F238E27FC236}">
                <a16:creationId xmlns:a16="http://schemas.microsoft.com/office/drawing/2014/main" id="{6A9D2475-485A-BEF8-2D50-97D6B9E14149}"/>
              </a:ext>
            </a:extLst>
          </p:cNvPr>
          <p:cNvGraphicFramePr/>
          <p:nvPr>
            <p:extLst>
              <p:ext uri="{D42A27DB-BD31-4B8C-83A1-F6EECF244321}">
                <p14:modId xmlns:p14="http://schemas.microsoft.com/office/powerpoint/2010/main" val="3116205921"/>
              </p:ext>
            </p:extLst>
          </p:nvPr>
        </p:nvGraphicFramePr>
        <p:xfrm>
          <a:off x="124691" y="1330035"/>
          <a:ext cx="8866909" cy="40440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66851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E896-FF08-4CB0-1E8D-01790B260C0D}"/>
              </a:ext>
            </a:extLst>
          </p:cNvPr>
          <p:cNvSpPr>
            <a:spLocks noGrp="1"/>
          </p:cNvSpPr>
          <p:nvPr>
            <p:ph type="ctrTitle"/>
          </p:nvPr>
        </p:nvSpPr>
        <p:spPr>
          <a:xfrm>
            <a:off x="1143000" y="0"/>
            <a:ext cx="6858000" cy="997527"/>
          </a:xfrm>
        </p:spPr>
        <p:txBody>
          <a:bodyPr>
            <a:normAutofit/>
          </a:bodyPr>
          <a:lstStyle/>
          <a:p>
            <a:r>
              <a:rPr lang="et-EE" b="1" dirty="0"/>
              <a:t>Arutluseks. Eri grupid</a:t>
            </a:r>
          </a:p>
        </p:txBody>
      </p:sp>
      <p:graphicFrame>
        <p:nvGraphicFramePr>
          <p:cNvPr id="5" name="Diagram 4">
            <a:extLst>
              <a:ext uri="{FF2B5EF4-FFF2-40B4-BE49-F238E27FC236}">
                <a16:creationId xmlns:a16="http://schemas.microsoft.com/office/drawing/2014/main" id="{9CE96817-1913-9114-A8D4-1C5FB3B726A5}"/>
              </a:ext>
            </a:extLst>
          </p:cNvPr>
          <p:cNvGraphicFramePr/>
          <p:nvPr>
            <p:extLst>
              <p:ext uri="{D42A27DB-BD31-4B8C-83A1-F6EECF244321}">
                <p14:modId xmlns:p14="http://schemas.microsoft.com/office/powerpoint/2010/main" val="3775396045"/>
              </p:ext>
            </p:extLst>
          </p:nvPr>
        </p:nvGraphicFramePr>
        <p:xfrm>
          <a:off x="124690" y="997526"/>
          <a:ext cx="9019309" cy="4145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9204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6A0D4-D5BC-46C9-5B39-4B9E8AA31043}"/>
              </a:ext>
            </a:extLst>
          </p:cNvPr>
          <p:cNvSpPr>
            <a:spLocks noGrp="1"/>
          </p:cNvSpPr>
          <p:nvPr>
            <p:ph type="title"/>
          </p:nvPr>
        </p:nvSpPr>
        <p:spPr>
          <a:xfrm>
            <a:off x="986658" y="262763"/>
            <a:ext cx="7866396" cy="1202948"/>
          </a:xfrm>
        </p:spPr>
        <p:txBody>
          <a:bodyPr/>
          <a:lstStyle/>
          <a:p>
            <a:r>
              <a:rPr lang="et-EE" b="1" dirty="0"/>
              <a:t>Arutluseks ehk kuidas edasi</a:t>
            </a:r>
          </a:p>
        </p:txBody>
      </p:sp>
      <p:sp>
        <p:nvSpPr>
          <p:cNvPr id="3" name="Text Placeholder 2">
            <a:extLst>
              <a:ext uri="{FF2B5EF4-FFF2-40B4-BE49-F238E27FC236}">
                <a16:creationId xmlns:a16="http://schemas.microsoft.com/office/drawing/2014/main" id="{889FA19C-268F-D53B-C0F5-1893A3E4FF12}"/>
              </a:ext>
            </a:extLst>
          </p:cNvPr>
          <p:cNvSpPr>
            <a:spLocks noGrp="1"/>
          </p:cNvSpPr>
          <p:nvPr>
            <p:ph type="body" idx="1"/>
          </p:nvPr>
        </p:nvSpPr>
        <p:spPr>
          <a:xfrm>
            <a:off x="2036618" y="1548063"/>
            <a:ext cx="6816435" cy="3332674"/>
          </a:xfrm>
        </p:spPr>
        <p:txBody>
          <a:bodyPr>
            <a:normAutofit fontScale="92500" lnSpcReduction="10000"/>
          </a:bodyPr>
          <a:lstStyle/>
          <a:p>
            <a:pPr>
              <a:spcAft>
                <a:spcPts val="1200"/>
              </a:spcAft>
            </a:pPr>
            <a:r>
              <a:rPr lang="en-GB" sz="2200" dirty="0" err="1"/>
              <a:t>Luua</a:t>
            </a:r>
            <a:r>
              <a:rPr lang="en-GB" sz="2200" dirty="0"/>
              <a:t> </a:t>
            </a:r>
            <a:r>
              <a:rPr lang="en-GB" sz="2200" dirty="0" err="1"/>
              <a:t>pildikirjelduskatse</a:t>
            </a:r>
            <a:r>
              <a:rPr lang="en-GB" sz="2200" dirty="0"/>
              <a:t> </a:t>
            </a:r>
            <a:r>
              <a:rPr lang="en-GB" sz="2200" dirty="0" err="1"/>
              <a:t>elementidest</a:t>
            </a:r>
            <a:r>
              <a:rPr lang="en-GB" sz="2200" dirty="0"/>
              <a:t> </a:t>
            </a:r>
            <a:r>
              <a:rPr lang="en-GB" sz="2200" dirty="0" err="1"/>
              <a:t>pildiseeria</a:t>
            </a:r>
            <a:r>
              <a:rPr lang="en-GB" sz="2200" dirty="0"/>
              <a:t> </a:t>
            </a:r>
            <a:r>
              <a:rPr lang="en-GB" sz="2200" dirty="0" err="1"/>
              <a:t>ja</a:t>
            </a:r>
            <a:r>
              <a:rPr lang="en-GB" sz="2200" dirty="0"/>
              <a:t> </a:t>
            </a:r>
            <a:r>
              <a:rPr lang="en-GB" sz="2200" dirty="0" err="1"/>
              <a:t>katsetada</a:t>
            </a:r>
            <a:r>
              <a:rPr lang="en-GB" sz="2200" dirty="0"/>
              <a:t> </a:t>
            </a:r>
            <a:r>
              <a:rPr lang="en-GB" sz="2200" dirty="0" err="1"/>
              <a:t>sama</a:t>
            </a:r>
            <a:r>
              <a:rPr lang="en-GB" sz="2200" dirty="0"/>
              <a:t> </a:t>
            </a:r>
            <a:r>
              <a:rPr lang="en-GB" sz="2200" dirty="0" err="1"/>
              <a:t>sihtrühmaga</a:t>
            </a:r>
            <a:r>
              <a:rPr lang="en-GB" sz="2200" dirty="0"/>
              <a:t> </a:t>
            </a:r>
            <a:r>
              <a:rPr lang="en-GB" sz="2200" dirty="0" err="1"/>
              <a:t>mõlemat</a:t>
            </a:r>
            <a:r>
              <a:rPr lang="en-GB" sz="2200" dirty="0"/>
              <a:t> </a:t>
            </a:r>
            <a:r>
              <a:rPr lang="en-GB" sz="2200" dirty="0" err="1"/>
              <a:t>meetodit</a:t>
            </a:r>
            <a:r>
              <a:rPr lang="en-GB" sz="2200" dirty="0"/>
              <a:t>.</a:t>
            </a:r>
          </a:p>
          <a:p>
            <a:pPr>
              <a:spcAft>
                <a:spcPts val="1200"/>
              </a:spcAft>
            </a:pPr>
            <a:r>
              <a:rPr lang="en-GB" sz="2200" dirty="0" err="1"/>
              <a:t>Töötada</a:t>
            </a:r>
            <a:r>
              <a:rPr lang="en-GB" sz="2200" dirty="0"/>
              <a:t> </a:t>
            </a:r>
            <a:r>
              <a:rPr lang="en-GB" sz="2200" dirty="0" err="1"/>
              <a:t>välja</a:t>
            </a:r>
            <a:r>
              <a:rPr lang="en-GB" sz="2200" dirty="0"/>
              <a:t> </a:t>
            </a:r>
            <a:r>
              <a:rPr lang="en-GB" sz="2200" dirty="0" err="1"/>
              <a:t>seni</a:t>
            </a:r>
            <a:r>
              <a:rPr lang="en-GB" sz="2200" dirty="0"/>
              <a:t> </a:t>
            </a:r>
            <a:r>
              <a:rPr lang="en-GB" sz="2200" dirty="0" err="1"/>
              <a:t>kasutatud</a:t>
            </a:r>
            <a:r>
              <a:rPr lang="en-GB" sz="2200" dirty="0"/>
              <a:t> </a:t>
            </a:r>
            <a:r>
              <a:rPr lang="en-GB" sz="2200" dirty="0" err="1"/>
              <a:t>analüüsimeetodi</a:t>
            </a:r>
            <a:r>
              <a:rPr lang="en-GB" sz="2200" dirty="0"/>
              <a:t> </a:t>
            </a:r>
            <a:r>
              <a:rPr lang="en-GB" sz="2200" dirty="0" err="1"/>
              <a:t>põhimõtted</a:t>
            </a:r>
            <a:r>
              <a:rPr lang="en-GB" sz="2200" dirty="0"/>
              <a:t> </a:t>
            </a:r>
            <a:r>
              <a:rPr lang="en-GB" sz="2200" dirty="0" err="1"/>
              <a:t>nii</a:t>
            </a:r>
            <a:r>
              <a:rPr lang="en-GB" sz="2200" dirty="0"/>
              <a:t>, et </a:t>
            </a:r>
            <a:r>
              <a:rPr lang="en-GB" sz="2200" dirty="0" err="1"/>
              <a:t>arengu</a:t>
            </a:r>
            <a:r>
              <a:rPr lang="en-GB" sz="2200" dirty="0"/>
              <a:t> </a:t>
            </a:r>
            <a:r>
              <a:rPr lang="en-GB" sz="2200" dirty="0" err="1"/>
              <a:t>seisukohast</a:t>
            </a:r>
            <a:r>
              <a:rPr lang="en-GB" sz="2200" dirty="0"/>
              <a:t> </a:t>
            </a:r>
            <a:r>
              <a:rPr lang="en-GB" sz="2200" dirty="0" err="1"/>
              <a:t>olulised</a:t>
            </a:r>
            <a:r>
              <a:rPr lang="en-GB" sz="2200" dirty="0"/>
              <a:t> </a:t>
            </a:r>
            <a:r>
              <a:rPr lang="en-GB" sz="2200" dirty="0" err="1"/>
              <a:t>struktuurid</a:t>
            </a:r>
            <a:r>
              <a:rPr lang="en-GB" sz="2200" dirty="0"/>
              <a:t> </a:t>
            </a:r>
            <a:r>
              <a:rPr lang="en-GB" sz="2200" dirty="0" err="1"/>
              <a:t>oleksid</a:t>
            </a:r>
            <a:r>
              <a:rPr lang="en-GB" sz="2200" dirty="0"/>
              <a:t> </a:t>
            </a:r>
            <a:r>
              <a:rPr lang="en-GB" sz="2200" dirty="0" err="1"/>
              <a:t>tähelepanu</a:t>
            </a:r>
            <a:r>
              <a:rPr lang="en-GB" sz="2200" dirty="0"/>
              <a:t> </a:t>
            </a:r>
            <a:r>
              <a:rPr lang="en-GB" sz="2200" dirty="0" err="1"/>
              <a:t>keskmes</a:t>
            </a:r>
            <a:r>
              <a:rPr lang="en-GB" sz="2200" dirty="0"/>
              <a:t>. </a:t>
            </a:r>
            <a:r>
              <a:rPr lang="en-GB" sz="2200" dirty="0" err="1"/>
              <a:t>Kirjeldada</a:t>
            </a:r>
            <a:r>
              <a:rPr lang="en-GB" sz="2200" dirty="0"/>
              <a:t> see </a:t>
            </a:r>
            <a:r>
              <a:rPr lang="en-GB" sz="2200" dirty="0" err="1"/>
              <a:t>kõik</a:t>
            </a:r>
            <a:r>
              <a:rPr lang="en-GB" sz="2200" dirty="0"/>
              <a:t> </a:t>
            </a:r>
            <a:r>
              <a:rPr lang="en-GB" sz="2200" dirty="0" err="1"/>
              <a:t>selgemaks</a:t>
            </a:r>
            <a:r>
              <a:rPr lang="en-GB" sz="2200" dirty="0"/>
              <a:t> </a:t>
            </a:r>
            <a:r>
              <a:rPr lang="en-GB" sz="2200" dirty="0" err="1"/>
              <a:t>metoodiliseks</a:t>
            </a:r>
            <a:r>
              <a:rPr lang="en-GB" sz="2200" dirty="0"/>
              <a:t> </a:t>
            </a:r>
            <a:r>
              <a:rPr lang="en-GB" sz="2200" dirty="0" err="1"/>
              <a:t>raamistikuks</a:t>
            </a:r>
            <a:r>
              <a:rPr lang="en-GB" sz="2200" dirty="0"/>
              <a:t>.</a:t>
            </a:r>
          </a:p>
          <a:p>
            <a:pPr>
              <a:spcAft>
                <a:spcPts val="1200"/>
              </a:spcAft>
            </a:pPr>
            <a:r>
              <a:rPr lang="en-GB" sz="2200" dirty="0" err="1"/>
              <a:t>Parem</a:t>
            </a:r>
            <a:r>
              <a:rPr lang="en-GB" sz="2200" dirty="0"/>
              <a:t> </a:t>
            </a:r>
            <a:r>
              <a:rPr lang="en-GB" sz="2200" dirty="0" err="1"/>
              <a:t>taustategurite</a:t>
            </a:r>
            <a:r>
              <a:rPr lang="en-GB" sz="2200" dirty="0"/>
              <a:t> (</a:t>
            </a:r>
            <a:r>
              <a:rPr lang="en-GB" sz="2200" dirty="0" err="1"/>
              <a:t>kodukeeled</a:t>
            </a:r>
            <a:r>
              <a:rPr lang="en-GB" sz="2200" dirty="0"/>
              <a:t>, </a:t>
            </a:r>
            <a:r>
              <a:rPr lang="en-GB" sz="2200" dirty="0" err="1"/>
              <a:t>eesti</a:t>
            </a:r>
            <a:r>
              <a:rPr lang="en-GB" sz="2200" dirty="0"/>
              <a:t> </a:t>
            </a:r>
            <a:r>
              <a:rPr lang="en-GB" sz="2200" dirty="0" err="1"/>
              <a:t>keelega</a:t>
            </a:r>
            <a:r>
              <a:rPr lang="en-GB" sz="2200" dirty="0"/>
              <a:t> </a:t>
            </a:r>
            <a:r>
              <a:rPr lang="en-GB" sz="2200" dirty="0" err="1"/>
              <a:t>seotud</a:t>
            </a:r>
            <a:r>
              <a:rPr lang="en-GB" sz="2200" dirty="0"/>
              <a:t> </a:t>
            </a:r>
            <a:r>
              <a:rPr lang="en-GB" sz="2200" dirty="0" err="1"/>
              <a:t>tegevused</a:t>
            </a:r>
            <a:r>
              <a:rPr lang="en-GB" sz="2200" dirty="0"/>
              <a:t>, </a:t>
            </a:r>
            <a:r>
              <a:rPr lang="en-GB" sz="2200" dirty="0" err="1"/>
              <a:t>pere</a:t>
            </a:r>
            <a:r>
              <a:rPr lang="en-GB" sz="2200" dirty="0"/>
              <a:t> </a:t>
            </a:r>
            <a:r>
              <a:rPr lang="en-GB" sz="2200" dirty="0" err="1"/>
              <a:t>suhtumine</a:t>
            </a:r>
            <a:r>
              <a:rPr lang="en-GB" sz="2200" dirty="0"/>
              <a:t> </a:t>
            </a:r>
            <a:r>
              <a:rPr lang="en-GB" sz="2200" dirty="0" err="1"/>
              <a:t>keeleõppesse</a:t>
            </a:r>
            <a:r>
              <a:rPr lang="en-GB" sz="2200" dirty="0"/>
              <a:t> </a:t>
            </a:r>
            <a:r>
              <a:rPr lang="en-GB" sz="2200" dirty="0" err="1"/>
              <a:t>jne</a:t>
            </a:r>
            <a:r>
              <a:rPr lang="en-GB" sz="2200" dirty="0"/>
              <a:t>) </a:t>
            </a:r>
            <a:r>
              <a:rPr lang="en-GB" sz="2200" dirty="0" err="1"/>
              <a:t>kirjeldus</a:t>
            </a:r>
            <a:r>
              <a:rPr lang="en-GB" sz="2200" dirty="0"/>
              <a:t> (</a:t>
            </a:r>
            <a:r>
              <a:rPr lang="en-GB" sz="2200" dirty="0" err="1"/>
              <a:t>järgnev</a:t>
            </a:r>
            <a:r>
              <a:rPr lang="en-GB" sz="2200" dirty="0"/>
              <a:t> </a:t>
            </a:r>
            <a:r>
              <a:rPr lang="en-GB" sz="2200" dirty="0" err="1"/>
              <a:t>Nordforski</a:t>
            </a:r>
            <a:r>
              <a:rPr lang="en-GB" sz="2200" dirty="0"/>
              <a:t> </a:t>
            </a:r>
            <a:r>
              <a:rPr lang="en-GB" sz="2200" dirty="0" err="1"/>
              <a:t>projekti</a:t>
            </a:r>
            <a:r>
              <a:rPr lang="en-GB" sz="2200" dirty="0"/>
              <a:t> </a:t>
            </a:r>
            <a:r>
              <a:rPr lang="en-GB" sz="2200" dirty="0" err="1"/>
              <a:t>uuring</a:t>
            </a:r>
            <a:r>
              <a:rPr lang="en-GB" sz="2200" dirty="0"/>
              <a:t>).</a:t>
            </a:r>
          </a:p>
          <a:p>
            <a:endParaRPr lang="en-GB" dirty="0"/>
          </a:p>
        </p:txBody>
      </p:sp>
    </p:spTree>
    <p:extLst>
      <p:ext uri="{BB962C8B-B14F-4D97-AF65-F5344CB8AC3E}">
        <p14:creationId xmlns:p14="http://schemas.microsoft.com/office/powerpoint/2010/main" val="21723403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983492-74A3-9208-B6EB-EB8C840AE183}"/>
              </a:ext>
            </a:extLst>
          </p:cNvPr>
          <p:cNvSpPr>
            <a:spLocks noGrp="1"/>
          </p:cNvSpPr>
          <p:nvPr>
            <p:ph type="title"/>
          </p:nvPr>
        </p:nvSpPr>
        <p:spPr>
          <a:xfrm>
            <a:off x="1556284" y="2393857"/>
            <a:ext cx="7349836" cy="686242"/>
          </a:xfrm>
        </p:spPr>
        <p:txBody>
          <a:bodyPr/>
          <a:lstStyle/>
          <a:p>
            <a:r>
              <a:rPr lang="et-EE" dirty="0"/>
              <a:t>Aitäh meeskonnale, partneritele ja rahastajatele!</a:t>
            </a:r>
          </a:p>
        </p:txBody>
      </p:sp>
      <p:pic>
        <p:nvPicPr>
          <p:cNvPr id="28" name="Picture Placeholder 27">
            <a:extLst>
              <a:ext uri="{FF2B5EF4-FFF2-40B4-BE49-F238E27FC236}">
                <a16:creationId xmlns:a16="http://schemas.microsoft.com/office/drawing/2014/main" id="{73BC5F91-5574-E3B6-8619-6FAEA99CA840}"/>
              </a:ext>
            </a:extLst>
          </p:cNvPr>
          <p:cNvPicPr>
            <a:picLocks noGrp="1" noChangeAspect="1"/>
          </p:cNvPicPr>
          <p:nvPr>
            <p:ph type="pic" idx="2"/>
          </p:nvPr>
        </p:nvPicPr>
        <p:blipFill>
          <a:blip r:embed="rId3"/>
          <a:srcRect t="19948" b="19948"/>
          <a:stretch>
            <a:fillRect/>
          </a:stretch>
        </p:blipFill>
        <p:spPr>
          <a:xfrm>
            <a:off x="7061615" y="186499"/>
            <a:ext cx="1391454" cy="1350963"/>
          </a:xfrm>
          <a:prstGeom prst="ellipse">
            <a:avLst/>
          </a:prstGeom>
          <a:noFill/>
          <a:ln>
            <a:noFill/>
          </a:ln>
        </p:spPr>
      </p:pic>
      <p:pic>
        <p:nvPicPr>
          <p:cNvPr id="19" name="Picture Placeholder 18">
            <a:extLst>
              <a:ext uri="{FF2B5EF4-FFF2-40B4-BE49-F238E27FC236}">
                <a16:creationId xmlns:a16="http://schemas.microsoft.com/office/drawing/2014/main" id="{9D03DAAA-374D-E9B8-9DF9-B2BE9BB90545}"/>
              </a:ext>
            </a:extLst>
          </p:cNvPr>
          <p:cNvPicPr>
            <a:picLocks noGrp="1" noChangeAspect="1"/>
          </p:cNvPicPr>
          <p:nvPr>
            <p:ph type="pic" idx="3"/>
          </p:nvPr>
        </p:nvPicPr>
        <p:blipFill>
          <a:blip r:embed="rId4"/>
          <a:srcRect t="1455" b="1455"/>
          <a:stretch>
            <a:fillRect/>
          </a:stretch>
        </p:blipFill>
        <p:spPr>
          <a:xfrm>
            <a:off x="5049398" y="579879"/>
            <a:ext cx="1648925" cy="1601648"/>
          </a:xfrm>
          <a:prstGeom prst="ellipse">
            <a:avLst/>
          </a:prstGeom>
          <a:noFill/>
          <a:ln>
            <a:noFill/>
          </a:ln>
        </p:spPr>
      </p:pic>
      <p:pic>
        <p:nvPicPr>
          <p:cNvPr id="17" name="Picture Placeholder 16">
            <a:extLst>
              <a:ext uri="{FF2B5EF4-FFF2-40B4-BE49-F238E27FC236}">
                <a16:creationId xmlns:a16="http://schemas.microsoft.com/office/drawing/2014/main" id="{E438A4A5-82C4-D6F7-11B8-D768B336DB56}"/>
              </a:ext>
            </a:extLst>
          </p:cNvPr>
          <p:cNvPicPr>
            <a:picLocks noGrp="1" noChangeAspect="1"/>
          </p:cNvPicPr>
          <p:nvPr>
            <p:ph type="pic" idx="4"/>
          </p:nvPr>
        </p:nvPicPr>
        <p:blipFill>
          <a:blip r:embed="rId5"/>
          <a:srcRect t="9742" b="9742"/>
          <a:stretch>
            <a:fillRect/>
          </a:stretch>
        </p:blipFill>
        <p:spPr>
          <a:xfrm>
            <a:off x="344159" y="543192"/>
            <a:ext cx="2111713" cy="2051168"/>
          </a:xfrm>
          <a:prstGeom prst="ellipse">
            <a:avLst/>
          </a:prstGeom>
          <a:noFill/>
          <a:ln>
            <a:noFill/>
          </a:ln>
        </p:spPr>
      </p:pic>
      <p:pic>
        <p:nvPicPr>
          <p:cNvPr id="3" name="Picture Placeholder 2">
            <a:extLst>
              <a:ext uri="{FF2B5EF4-FFF2-40B4-BE49-F238E27FC236}">
                <a16:creationId xmlns:a16="http://schemas.microsoft.com/office/drawing/2014/main" id="{92F7E944-F502-943B-53FF-1AC2547B673A}"/>
              </a:ext>
            </a:extLst>
          </p:cNvPr>
          <p:cNvPicPr>
            <a:picLocks noGrp="1" noChangeAspect="1"/>
          </p:cNvPicPr>
          <p:nvPr>
            <p:ph type="pic" idx="5"/>
          </p:nvPr>
        </p:nvPicPr>
        <p:blipFill>
          <a:blip r:embed="rId6"/>
          <a:srcRect l="15685" r="15685"/>
          <a:stretch>
            <a:fillRect/>
          </a:stretch>
        </p:blipFill>
        <p:spPr>
          <a:xfrm>
            <a:off x="2631772" y="293247"/>
            <a:ext cx="2054335" cy="1971686"/>
          </a:xfrm>
          <a:prstGeom prst="ellipse">
            <a:avLst/>
          </a:prstGeom>
          <a:noFill/>
          <a:ln>
            <a:noFill/>
          </a:ln>
        </p:spPr>
      </p:pic>
      <p:pic>
        <p:nvPicPr>
          <p:cNvPr id="34" name="Picture Placeholder 33">
            <a:extLst>
              <a:ext uri="{FF2B5EF4-FFF2-40B4-BE49-F238E27FC236}">
                <a16:creationId xmlns:a16="http://schemas.microsoft.com/office/drawing/2014/main" id="{45B72A38-AD3E-8387-E741-3CC1AB21F67D}"/>
              </a:ext>
            </a:extLst>
          </p:cNvPr>
          <p:cNvPicPr>
            <a:picLocks noGrp="1" noChangeAspect="1"/>
          </p:cNvPicPr>
          <p:nvPr>
            <p:ph type="pic" idx="6"/>
          </p:nvPr>
        </p:nvPicPr>
        <p:blipFill>
          <a:blip r:embed="rId7"/>
          <a:srcRect l="16508" r="16508"/>
          <a:stretch>
            <a:fillRect/>
          </a:stretch>
        </p:blipFill>
        <p:spPr>
          <a:xfrm>
            <a:off x="7284100" y="2852209"/>
            <a:ext cx="1626832" cy="1580188"/>
          </a:xfrm>
          <a:prstGeom prst="ellipse">
            <a:avLst/>
          </a:prstGeom>
          <a:noFill/>
          <a:ln>
            <a:noFill/>
          </a:ln>
        </p:spPr>
      </p:pic>
      <p:pic>
        <p:nvPicPr>
          <p:cNvPr id="21" name="Picture Placeholder 20">
            <a:extLst>
              <a:ext uri="{FF2B5EF4-FFF2-40B4-BE49-F238E27FC236}">
                <a16:creationId xmlns:a16="http://schemas.microsoft.com/office/drawing/2014/main" id="{035FBD4F-7FF2-C602-4699-636933B6E3F3}"/>
              </a:ext>
            </a:extLst>
          </p:cNvPr>
          <p:cNvPicPr>
            <a:picLocks noGrp="1" noChangeAspect="1"/>
          </p:cNvPicPr>
          <p:nvPr>
            <p:ph type="pic" idx="7"/>
          </p:nvPr>
        </p:nvPicPr>
        <p:blipFill>
          <a:blip r:embed="rId8"/>
          <a:srcRect t="13591" b="13591"/>
          <a:stretch>
            <a:fillRect/>
          </a:stretch>
        </p:blipFill>
        <p:spPr>
          <a:xfrm>
            <a:off x="4481264" y="3177731"/>
            <a:ext cx="1574400" cy="1529259"/>
          </a:xfrm>
          <a:prstGeom prst="ellipse">
            <a:avLst/>
          </a:prstGeom>
          <a:noFill/>
          <a:ln>
            <a:noFill/>
          </a:ln>
        </p:spPr>
      </p:pic>
      <p:pic>
        <p:nvPicPr>
          <p:cNvPr id="14" name="Picture Placeholder 13">
            <a:extLst>
              <a:ext uri="{FF2B5EF4-FFF2-40B4-BE49-F238E27FC236}">
                <a16:creationId xmlns:a16="http://schemas.microsoft.com/office/drawing/2014/main" id="{88F3E83C-3596-C0CE-1DD8-C50FFAD9D0E9}"/>
              </a:ext>
            </a:extLst>
          </p:cNvPr>
          <p:cNvPicPr>
            <a:picLocks noGrp="1" noChangeAspect="1"/>
          </p:cNvPicPr>
          <p:nvPr>
            <p:ph type="pic" idx="8"/>
          </p:nvPr>
        </p:nvPicPr>
        <p:blipFill>
          <a:blip r:embed="rId9"/>
          <a:srcRect t="17608" b="17608"/>
          <a:stretch>
            <a:fillRect/>
          </a:stretch>
        </p:blipFill>
        <p:spPr>
          <a:xfrm>
            <a:off x="2748375" y="3525203"/>
            <a:ext cx="1628365" cy="1581677"/>
          </a:xfrm>
          <a:prstGeom prst="ellipse">
            <a:avLst/>
          </a:prstGeom>
          <a:noFill/>
          <a:ln>
            <a:noFill/>
          </a:ln>
        </p:spPr>
      </p:pic>
      <p:pic>
        <p:nvPicPr>
          <p:cNvPr id="8" name="Picture Placeholder 7">
            <a:extLst>
              <a:ext uri="{FF2B5EF4-FFF2-40B4-BE49-F238E27FC236}">
                <a16:creationId xmlns:a16="http://schemas.microsoft.com/office/drawing/2014/main" id="{DE2BF4A2-11C7-E443-DBDF-48951897CB61}"/>
              </a:ext>
            </a:extLst>
          </p:cNvPr>
          <p:cNvPicPr>
            <a:picLocks noGrp="1" noChangeAspect="1"/>
          </p:cNvPicPr>
          <p:nvPr>
            <p:ph type="pic" idx="9"/>
          </p:nvPr>
        </p:nvPicPr>
        <p:blipFill>
          <a:blip r:embed="rId10"/>
          <a:srcRect t="17640" b="17640"/>
          <a:stretch>
            <a:fillRect/>
          </a:stretch>
        </p:blipFill>
        <p:spPr>
          <a:xfrm>
            <a:off x="832072" y="2852209"/>
            <a:ext cx="1799700" cy="1748100"/>
          </a:xfrm>
          <a:prstGeom prst="ellipse">
            <a:avLst/>
          </a:prstGeom>
          <a:noFill/>
          <a:ln>
            <a:noFill/>
          </a:ln>
        </p:spPr>
      </p:pic>
      <p:pic>
        <p:nvPicPr>
          <p:cNvPr id="26" name="Picture 25">
            <a:extLst>
              <a:ext uri="{FF2B5EF4-FFF2-40B4-BE49-F238E27FC236}">
                <a16:creationId xmlns:a16="http://schemas.microsoft.com/office/drawing/2014/main" id="{D748C99A-8946-EDEA-52A3-71D794674279}"/>
              </a:ext>
            </a:extLst>
          </p:cNvPr>
          <p:cNvPicPr>
            <a:picLocks noChangeAspect="1"/>
          </p:cNvPicPr>
          <p:nvPr/>
        </p:nvPicPr>
        <p:blipFill>
          <a:blip r:embed="rId11"/>
          <a:stretch>
            <a:fillRect/>
          </a:stretch>
        </p:blipFill>
        <p:spPr>
          <a:xfrm>
            <a:off x="6283385" y="4093253"/>
            <a:ext cx="1710679" cy="1050247"/>
          </a:xfrm>
          <a:prstGeom prst="rect">
            <a:avLst/>
          </a:prstGeom>
        </p:spPr>
      </p:pic>
      <p:pic>
        <p:nvPicPr>
          <p:cNvPr id="35" name="Picture 34">
            <a:extLst>
              <a:ext uri="{FF2B5EF4-FFF2-40B4-BE49-F238E27FC236}">
                <a16:creationId xmlns:a16="http://schemas.microsoft.com/office/drawing/2014/main" id="{1EAF5F06-A73A-57A1-0A74-D7E43D2532AD}"/>
              </a:ext>
            </a:extLst>
          </p:cNvPr>
          <p:cNvPicPr>
            <a:picLocks noChangeAspect="1"/>
          </p:cNvPicPr>
          <p:nvPr/>
        </p:nvPicPr>
        <p:blipFill>
          <a:blip r:embed="rId12"/>
          <a:stretch>
            <a:fillRect/>
          </a:stretch>
        </p:blipFill>
        <p:spPr>
          <a:xfrm>
            <a:off x="6706415" y="1512889"/>
            <a:ext cx="2199705" cy="784678"/>
          </a:xfrm>
          <a:prstGeom prst="rect">
            <a:avLst/>
          </a:prstGeom>
        </p:spPr>
      </p:pic>
    </p:spTree>
    <p:extLst>
      <p:ext uri="{BB962C8B-B14F-4D97-AF65-F5344CB8AC3E}">
        <p14:creationId xmlns:p14="http://schemas.microsoft.com/office/powerpoint/2010/main" val="1413434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93AB1C9-5EEC-1181-89DF-AAF70B89ACB8}"/>
              </a:ext>
            </a:extLst>
          </p:cNvPr>
          <p:cNvSpPr>
            <a:spLocks noGrp="1"/>
          </p:cNvSpPr>
          <p:nvPr>
            <p:ph type="title"/>
          </p:nvPr>
        </p:nvSpPr>
        <p:spPr>
          <a:xfrm>
            <a:off x="5420580" y="171323"/>
            <a:ext cx="3626438" cy="1202948"/>
          </a:xfrm>
        </p:spPr>
        <p:txBody>
          <a:bodyPr/>
          <a:lstStyle/>
          <a:p>
            <a:r>
              <a:rPr lang="et-EE" b="1" dirty="0"/>
              <a:t>Kirjandus</a:t>
            </a:r>
          </a:p>
        </p:txBody>
      </p:sp>
      <p:sp>
        <p:nvSpPr>
          <p:cNvPr id="12" name="Text Placeholder 11">
            <a:extLst>
              <a:ext uri="{FF2B5EF4-FFF2-40B4-BE49-F238E27FC236}">
                <a16:creationId xmlns:a16="http://schemas.microsoft.com/office/drawing/2014/main" id="{23BFB459-758E-6665-BFDA-9F83E19B41AD}"/>
              </a:ext>
            </a:extLst>
          </p:cNvPr>
          <p:cNvSpPr>
            <a:spLocks noGrp="1"/>
          </p:cNvSpPr>
          <p:nvPr>
            <p:ph type="body" idx="1"/>
          </p:nvPr>
        </p:nvSpPr>
        <p:spPr>
          <a:xfrm>
            <a:off x="1891125" y="1123220"/>
            <a:ext cx="7058911" cy="4020279"/>
          </a:xfrm>
        </p:spPr>
        <p:txBody>
          <a:bodyPr>
            <a:normAutofit fontScale="55000" lnSpcReduction="20000"/>
          </a:bodyPr>
          <a:lstStyle/>
          <a:p>
            <a:pPr marL="95250" indent="0">
              <a:buNone/>
            </a:pPr>
            <a:r>
              <a:rPr lang="en-GB" dirty="0" err="1"/>
              <a:t>Abramischeva</a:t>
            </a:r>
            <a:r>
              <a:rPr lang="en-GB" dirty="0"/>
              <a:t>, Olena 2025. Second language learning in a multilingual environment: displaced Ukrainian primary school students’ experiences of learning German in Switzerland. Journal of Vasyl </a:t>
            </a:r>
            <a:r>
              <a:rPr lang="en-GB" dirty="0" err="1"/>
              <a:t>Stefanyk</a:t>
            </a:r>
            <a:r>
              <a:rPr lang="en-GB" dirty="0"/>
              <a:t> </a:t>
            </a:r>
            <a:r>
              <a:rPr lang="en-GB" dirty="0" err="1"/>
              <a:t>Precarpathian</a:t>
            </a:r>
            <a:r>
              <a:rPr lang="en-GB" dirty="0"/>
              <a:t> National University http://</a:t>
            </a:r>
            <a:r>
              <a:rPr lang="en-GB" dirty="0" err="1"/>
              <a:t>journals.pnu.edu.ua</a:t>
            </a:r>
            <a:r>
              <a:rPr lang="en-GB" dirty="0"/>
              <a:t> Vol. 12, No. 1 (2025), 28-57.</a:t>
            </a:r>
          </a:p>
          <a:p>
            <a:pPr marL="95250" indent="0">
              <a:buNone/>
            </a:pPr>
            <a:r>
              <a:rPr lang="en-GB" dirty="0"/>
              <a:t>Diessel, Holger. “Usage-Based Linguistics.” </a:t>
            </a:r>
            <a:r>
              <a:rPr lang="en-GB" i="1" dirty="0" err="1"/>
              <a:t>Encyclopedia</a:t>
            </a:r>
            <a:r>
              <a:rPr lang="en-GB" i="1" dirty="0"/>
              <a:t> of Evolutionary Psychological Science</a:t>
            </a:r>
            <a:r>
              <a:rPr lang="en-GB" dirty="0"/>
              <a:t> (2005): n. </a:t>
            </a:r>
            <a:r>
              <a:rPr lang="en-GB" dirty="0" err="1"/>
              <a:t>pag</a:t>
            </a:r>
            <a:r>
              <a:rPr lang="en-GB" dirty="0"/>
              <a:t>.</a:t>
            </a:r>
            <a:r>
              <a:rPr lang="en-EE" dirty="0"/>
              <a:t>Franck, Julie; Delage, Helene 2022. The Interplay of Emotions, Executive Functions, Memory and Language: Challenges for Refugee Children. – Languages 7(4), 309. DOI: </a:t>
            </a:r>
            <a:r>
              <a:rPr lang="en-EE" u="sng" dirty="0">
                <a:hlinkClick r:id="rId2"/>
              </a:rPr>
              <a:t>https://doi.org/10.3390/languagbes7040309</a:t>
            </a:r>
            <a:r>
              <a:rPr lang="en-EE" dirty="0"/>
              <a:t>).</a:t>
            </a:r>
          </a:p>
          <a:p>
            <a:pPr marL="95250" indent="0">
              <a:buNone/>
            </a:pPr>
            <a:r>
              <a:rPr lang="lt-LT" dirty="0" err="1"/>
              <a:t>Gagarina</a:t>
            </a:r>
            <a:r>
              <a:rPr lang="lt-LT" dirty="0"/>
              <a:t>, </a:t>
            </a:r>
            <a:r>
              <a:rPr lang="lt-LT" dirty="0" err="1"/>
              <a:t>N</a:t>
            </a:r>
            <a:r>
              <a:rPr lang="lt-LT" dirty="0"/>
              <a:t>., </a:t>
            </a:r>
            <a:r>
              <a:rPr lang="lt-LT" dirty="0" err="1"/>
              <a:t>Klop</a:t>
            </a:r>
            <a:r>
              <a:rPr lang="lt-LT" dirty="0"/>
              <a:t>, D., </a:t>
            </a:r>
            <a:r>
              <a:rPr lang="lt-LT" dirty="0" err="1"/>
              <a:t>Kunnari</a:t>
            </a:r>
            <a:r>
              <a:rPr lang="lt-LT" dirty="0"/>
              <a:t>, </a:t>
            </a:r>
            <a:r>
              <a:rPr lang="lt-LT" dirty="0" err="1"/>
              <a:t>S</a:t>
            </a:r>
            <a:r>
              <a:rPr lang="lt-LT" dirty="0"/>
              <a:t>., </a:t>
            </a:r>
            <a:r>
              <a:rPr lang="lt-LT" dirty="0" err="1"/>
              <a:t>Tantele</a:t>
            </a:r>
            <a:r>
              <a:rPr lang="lt-LT" dirty="0"/>
              <a:t>, </a:t>
            </a:r>
            <a:r>
              <a:rPr lang="lt-LT" dirty="0" err="1"/>
              <a:t>K</a:t>
            </a:r>
            <a:r>
              <a:rPr lang="lt-LT" dirty="0"/>
              <a:t>., </a:t>
            </a:r>
            <a:r>
              <a:rPr lang="lt-LT" dirty="0" err="1"/>
              <a:t>Välimaa</a:t>
            </a:r>
            <a:r>
              <a:rPr lang="lt-LT" dirty="0"/>
              <a:t>, </a:t>
            </a:r>
            <a:r>
              <a:rPr lang="lt-LT" dirty="0" err="1"/>
              <a:t>T</a:t>
            </a:r>
            <a:r>
              <a:rPr lang="lt-LT" dirty="0"/>
              <a:t>., Balčiūnienė, I., </a:t>
            </a:r>
            <a:r>
              <a:rPr lang="lt-LT" dirty="0" err="1"/>
              <a:t>Bohnacker</a:t>
            </a:r>
            <a:r>
              <a:rPr lang="lt-LT" dirty="0"/>
              <a:t>, U. &amp;</a:t>
            </a:r>
            <a:r>
              <a:rPr lang="lt-LT" dirty="0" err="1"/>
              <a:t>Walters</a:t>
            </a:r>
            <a:r>
              <a:rPr lang="lt-LT" dirty="0"/>
              <a:t>, </a:t>
            </a:r>
            <a:r>
              <a:rPr lang="lt-LT" dirty="0" err="1"/>
              <a:t>J</a:t>
            </a:r>
            <a:r>
              <a:rPr lang="lt-LT" dirty="0"/>
              <a:t>. 2015. </a:t>
            </a:r>
            <a:r>
              <a:rPr lang="lt-LT" dirty="0" err="1"/>
              <a:t>Assessment</a:t>
            </a:r>
            <a:r>
              <a:rPr lang="lt-LT" dirty="0"/>
              <a:t> </a:t>
            </a:r>
            <a:r>
              <a:rPr lang="lt-LT" dirty="0" err="1"/>
              <a:t>of</a:t>
            </a:r>
            <a:r>
              <a:rPr lang="lt-LT" dirty="0"/>
              <a:t> </a:t>
            </a:r>
            <a:r>
              <a:rPr lang="lt-LT" dirty="0" err="1"/>
              <a:t>narrative</a:t>
            </a:r>
            <a:r>
              <a:rPr lang="lt-LT" dirty="0"/>
              <a:t> </a:t>
            </a:r>
            <a:r>
              <a:rPr lang="lt-LT" dirty="0" err="1"/>
              <a:t>abilities</a:t>
            </a:r>
            <a:r>
              <a:rPr lang="lt-LT" dirty="0"/>
              <a:t> </a:t>
            </a:r>
            <a:r>
              <a:rPr lang="lt-LT" dirty="0" err="1"/>
              <a:t>in</a:t>
            </a:r>
            <a:r>
              <a:rPr lang="lt-LT" dirty="0"/>
              <a:t> </a:t>
            </a:r>
            <a:r>
              <a:rPr lang="lt-LT" dirty="0" err="1"/>
              <a:t>bilingual</a:t>
            </a:r>
            <a:r>
              <a:rPr lang="lt-LT" dirty="0"/>
              <a:t> </a:t>
            </a:r>
            <a:r>
              <a:rPr lang="lt-LT" dirty="0" err="1"/>
              <a:t>children</a:t>
            </a:r>
            <a:r>
              <a:rPr lang="lt-LT" dirty="0"/>
              <a:t>. </a:t>
            </a:r>
            <a:r>
              <a:rPr lang="lt-LT" dirty="0" err="1"/>
              <a:t>In</a:t>
            </a:r>
            <a:r>
              <a:rPr lang="lt-LT" dirty="0"/>
              <a:t> </a:t>
            </a:r>
            <a:r>
              <a:rPr lang="lt-LT" dirty="0" err="1"/>
              <a:t>S</a:t>
            </a:r>
            <a:r>
              <a:rPr lang="lt-LT" dirty="0"/>
              <a:t>. </a:t>
            </a:r>
            <a:r>
              <a:rPr lang="lt-LT" dirty="0" err="1"/>
              <a:t>Armon-Lotem</a:t>
            </a:r>
            <a:r>
              <a:rPr lang="lt-LT" dirty="0"/>
              <a:t>, </a:t>
            </a:r>
            <a:r>
              <a:rPr lang="lt-LT" dirty="0" err="1"/>
              <a:t>J.de</a:t>
            </a:r>
            <a:r>
              <a:rPr lang="lt-LT" dirty="0"/>
              <a:t> </a:t>
            </a:r>
            <a:r>
              <a:rPr lang="lt-LT" dirty="0" err="1"/>
              <a:t>Jong</a:t>
            </a:r>
            <a:r>
              <a:rPr lang="lt-LT" dirty="0"/>
              <a:t> &amp; </a:t>
            </a:r>
            <a:r>
              <a:rPr lang="lt-LT" dirty="0" err="1"/>
              <a:t>N</a:t>
            </a:r>
            <a:r>
              <a:rPr lang="lt-LT" dirty="0"/>
              <a:t>. </a:t>
            </a:r>
            <a:r>
              <a:rPr lang="lt-LT" dirty="0" err="1"/>
              <a:t>Meir</a:t>
            </a:r>
            <a:r>
              <a:rPr lang="lt-LT" dirty="0"/>
              <a:t> (</a:t>
            </a:r>
            <a:r>
              <a:rPr lang="lt-LT" dirty="0" err="1"/>
              <a:t>eds</a:t>
            </a:r>
            <a:r>
              <a:rPr lang="lt-LT" dirty="0"/>
              <a:t>.) </a:t>
            </a:r>
            <a:r>
              <a:rPr lang="lt-LT" dirty="0" err="1"/>
              <a:t>Methods</a:t>
            </a:r>
            <a:r>
              <a:rPr lang="lt-LT" dirty="0"/>
              <a:t> </a:t>
            </a:r>
            <a:r>
              <a:rPr lang="lt-LT" dirty="0" err="1"/>
              <a:t>for</a:t>
            </a:r>
            <a:r>
              <a:rPr lang="lt-LT" dirty="0"/>
              <a:t> </a:t>
            </a:r>
            <a:r>
              <a:rPr lang="lt-LT" dirty="0" err="1"/>
              <a:t>assessing</a:t>
            </a:r>
            <a:r>
              <a:rPr lang="lt-LT" dirty="0"/>
              <a:t> </a:t>
            </a:r>
            <a:r>
              <a:rPr lang="lt-LT" dirty="0" err="1"/>
              <a:t>multilingual</a:t>
            </a:r>
            <a:r>
              <a:rPr lang="lt-LT" dirty="0"/>
              <a:t> </a:t>
            </a:r>
            <a:r>
              <a:rPr lang="lt-LT" dirty="0" err="1"/>
              <a:t>children</a:t>
            </a:r>
            <a:r>
              <a:rPr lang="lt-LT" dirty="0"/>
              <a:t>: </a:t>
            </a:r>
            <a:r>
              <a:rPr lang="lt-LT" dirty="0" err="1"/>
              <a:t>Disentanglingbilingualism</a:t>
            </a:r>
            <a:r>
              <a:rPr lang="lt-LT" dirty="0"/>
              <a:t> </a:t>
            </a:r>
            <a:r>
              <a:rPr lang="lt-LT" dirty="0" err="1"/>
              <a:t>from</a:t>
            </a:r>
            <a:r>
              <a:rPr lang="lt-LT" dirty="0"/>
              <a:t> </a:t>
            </a:r>
            <a:r>
              <a:rPr lang="lt-LT" dirty="0" err="1"/>
              <a:t>language</a:t>
            </a:r>
            <a:r>
              <a:rPr lang="lt-LT" dirty="0"/>
              <a:t> </a:t>
            </a:r>
            <a:r>
              <a:rPr lang="lt-LT" dirty="0" err="1"/>
              <a:t>impairment</a:t>
            </a:r>
            <a:r>
              <a:rPr lang="lt-LT" dirty="0"/>
              <a:t>. </a:t>
            </a:r>
            <a:r>
              <a:rPr lang="lt-LT" dirty="0" err="1"/>
              <a:t>Bristol</a:t>
            </a:r>
            <a:r>
              <a:rPr lang="lt-LT" dirty="0"/>
              <a:t>, UK: </a:t>
            </a:r>
            <a:r>
              <a:rPr lang="lt-LT" dirty="0" err="1"/>
              <a:t>Multilingual</a:t>
            </a:r>
            <a:r>
              <a:rPr lang="lt-LT" dirty="0"/>
              <a:t> </a:t>
            </a:r>
            <a:r>
              <a:rPr lang="lt-LT" dirty="0" err="1"/>
              <a:t>Matters</a:t>
            </a:r>
            <a:r>
              <a:rPr lang="lt-LT" dirty="0"/>
              <a:t> </a:t>
            </a:r>
            <a:br>
              <a:rPr lang="lt-LT" dirty="0"/>
            </a:br>
            <a:r>
              <a:rPr lang="lt-LT" i="1" dirty="0"/>
              <a:t>(PDF) MAIN: </a:t>
            </a:r>
            <a:r>
              <a:rPr lang="lt-LT" i="1" dirty="0" err="1"/>
              <a:t>Multilingual</a:t>
            </a:r>
            <a:r>
              <a:rPr lang="lt-LT" i="1" dirty="0"/>
              <a:t> </a:t>
            </a:r>
            <a:r>
              <a:rPr lang="lt-LT" i="1" dirty="0" err="1"/>
              <a:t>Assessment</a:t>
            </a:r>
            <a:r>
              <a:rPr lang="lt-LT" i="1" dirty="0"/>
              <a:t> </a:t>
            </a:r>
            <a:r>
              <a:rPr lang="lt-LT" i="1" dirty="0" err="1"/>
              <a:t>Instrument</a:t>
            </a:r>
            <a:r>
              <a:rPr lang="lt-LT" i="1" dirty="0"/>
              <a:t> </a:t>
            </a:r>
            <a:r>
              <a:rPr lang="lt-LT" i="1" dirty="0" err="1"/>
              <a:t>for</a:t>
            </a:r>
            <a:r>
              <a:rPr lang="lt-LT" i="1" dirty="0"/>
              <a:t> </a:t>
            </a:r>
            <a:r>
              <a:rPr lang="lt-LT" i="1" dirty="0" err="1"/>
              <a:t>Narratives</a:t>
            </a:r>
            <a:r>
              <a:rPr lang="lt-LT" i="1" dirty="0"/>
              <a:t> – </a:t>
            </a:r>
            <a:r>
              <a:rPr lang="lt-LT" i="1" dirty="0" err="1"/>
              <a:t>Revised</a:t>
            </a:r>
            <a:r>
              <a:rPr lang="lt-LT" dirty="0"/>
              <a:t>. </a:t>
            </a:r>
          </a:p>
          <a:p>
            <a:pPr marL="95250" indent="0">
              <a:buNone/>
            </a:pPr>
            <a:r>
              <a:rPr lang="et-EE" dirty="0" err="1"/>
              <a:t>Javadi</a:t>
            </a:r>
            <a:r>
              <a:rPr lang="et-EE" dirty="0"/>
              <a:t>,  </a:t>
            </a:r>
            <a:r>
              <a:rPr lang="en-GB" dirty="0"/>
              <a:t> </a:t>
            </a:r>
            <a:r>
              <a:rPr lang="en-GB" dirty="0" err="1"/>
              <a:t>Yaghoob</a:t>
            </a:r>
            <a:r>
              <a:rPr lang="en-GB" dirty="0"/>
              <a:t> ; Fakhereh  </a:t>
            </a:r>
            <a:r>
              <a:rPr lang="et-EE" dirty="0" err="1"/>
              <a:t>Kazemirad</a:t>
            </a:r>
            <a:r>
              <a:rPr lang="et-EE" dirty="0"/>
              <a:t> 2020.</a:t>
            </a:r>
            <a:r>
              <a:rPr lang="en-GB" dirty="0"/>
              <a:t>  Usage-based Approaches to Second Language Acquisition: Cognitive and Social Aspects . </a:t>
            </a:r>
            <a:r>
              <a:rPr lang="en-GB" i="1" dirty="0"/>
              <a:t>Journal of Language Teaching and Research, Vol. 11, No. 3, pp. 473-479,</a:t>
            </a:r>
            <a:endParaRPr lang="en-GB" dirty="0"/>
          </a:p>
          <a:p>
            <a:pPr marL="95250" indent="0">
              <a:buNone/>
            </a:pPr>
            <a:r>
              <a:rPr lang="en-GB" dirty="0"/>
              <a:t>Yvonne Stolk, Ida Kaplan &amp; Josef Szwarc (2023): Majority language acquisition by children of refugee background: a review, International Journal of Inclusive Education, DOI: 10.1080/13603116.2023.2210593</a:t>
            </a:r>
            <a:endParaRPr lang="et-EE" dirty="0"/>
          </a:p>
        </p:txBody>
      </p:sp>
    </p:spTree>
    <p:extLst>
      <p:ext uri="{BB962C8B-B14F-4D97-AF65-F5344CB8AC3E}">
        <p14:creationId xmlns:p14="http://schemas.microsoft.com/office/powerpoint/2010/main" val="393315373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ctrTitle"/>
          </p:nvPr>
        </p:nvSpPr>
        <p:spPr>
          <a:xfrm>
            <a:off x="399568" y="57118"/>
            <a:ext cx="8705087" cy="722766"/>
          </a:xfrm>
          <a:prstGeom prst="rect">
            <a:avLst/>
          </a:prstGeom>
          <a:noFill/>
          <a:ln>
            <a:noFill/>
          </a:ln>
        </p:spPr>
        <p:txBody>
          <a:bodyPr spcFirstLastPara="1" wrap="square" lIns="68575" tIns="34275" rIns="68575" bIns="34275" anchor="b" anchorCtr="0">
            <a:noAutofit/>
          </a:bodyPr>
          <a:lstStyle/>
          <a:p>
            <a:pPr marL="0" lvl="0" indent="0" algn="l" rtl="0">
              <a:lnSpc>
                <a:spcPct val="80000"/>
              </a:lnSpc>
              <a:spcBef>
                <a:spcPts val="0"/>
              </a:spcBef>
              <a:spcAft>
                <a:spcPts val="0"/>
              </a:spcAft>
              <a:buClr>
                <a:schemeClr val="dk1"/>
              </a:buClr>
              <a:buSzPts val="4500"/>
              <a:buFont typeface="Times New Roman"/>
              <a:buNone/>
            </a:pPr>
            <a:r>
              <a:rPr lang="en-EE" sz="4000" b="1" dirty="0"/>
              <a:t>Taustaks ehk mida me juba teame</a:t>
            </a:r>
            <a:endParaRPr sz="4000" dirty="0"/>
          </a:p>
        </p:txBody>
      </p:sp>
      <p:sp>
        <p:nvSpPr>
          <p:cNvPr id="76" name="Google Shape;76;p2"/>
          <p:cNvSpPr txBox="1">
            <a:spLocks noGrp="1"/>
          </p:cNvSpPr>
          <p:nvPr>
            <p:ph type="subTitle" idx="1"/>
          </p:nvPr>
        </p:nvSpPr>
        <p:spPr>
          <a:xfrm>
            <a:off x="2329712" y="1230086"/>
            <a:ext cx="6730569" cy="722766"/>
          </a:xfrm>
          <a:prstGeom prst="rect">
            <a:avLst/>
          </a:prstGeom>
          <a:noFill/>
          <a:ln>
            <a:noFill/>
          </a:ln>
        </p:spPr>
        <p:txBody>
          <a:bodyPr spcFirstLastPara="1" wrap="square" lIns="68575" tIns="34275" rIns="68575" bIns="34275" anchor="t" anchorCtr="0">
            <a:normAutofit fontScale="92500" lnSpcReduction="10000"/>
          </a:bodyPr>
          <a:lstStyle/>
          <a:p>
            <a:r>
              <a:rPr lang="en-GB" dirty="0"/>
              <a:t>Eesti </a:t>
            </a:r>
            <a:r>
              <a:rPr lang="en-GB" dirty="0" err="1"/>
              <a:t>koolisüsteemis</a:t>
            </a:r>
            <a:r>
              <a:rPr lang="en-GB" dirty="0"/>
              <a:t> </a:t>
            </a:r>
            <a:r>
              <a:rPr lang="en-GB" dirty="0" err="1"/>
              <a:t>ligi</a:t>
            </a:r>
            <a:r>
              <a:rPr lang="en-GB" dirty="0"/>
              <a:t> 9000 </a:t>
            </a:r>
            <a:r>
              <a:rPr lang="en-GB" dirty="0" err="1"/>
              <a:t>Ukraina</a:t>
            </a:r>
            <a:r>
              <a:rPr lang="en-GB" dirty="0"/>
              <a:t> </a:t>
            </a:r>
            <a:r>
              <a:rPr lang="en-GB" dirty="0" err="1"/>
              <a:t>sõjapõgeniku</a:t>
            </a:r>
            <a:r>
              <a:rPr lang="en-GB" dirty="0"/>
              <a:t> </a:t>
            </a:r>
            <a:r>
              <a:rPr lang="en-GB" dirty="0" err="1"/>
              <a:t>taustaga</a:t>
            </a:r>
            <a:r>
              <a:rPr lang="en-GB" dirty="0"/>
              <a:t> last. </a:t>
            </a:r>
            <a:br>
              <a:rPr lang="en-GB" dirty="0"/>
            </a:br>
            <a:endParaRPr lang="en-GB" dirty="0"/>
          </a:p>
          <a:p>
            <a:pPr marL="457200" lvl="0" indent="-383917" algn="l" rtl="0">
              <a:lnSpc>
                <a:spcPct val="100000"/>
              </a:lnSpc>
              <a:spcBef>
                <a:spcPts val="1200"/>
              </a:spcBef>
              <a:spcAft>
                <a:spcPts val="0"/>
              </a:spcAft>
              <a:buSzPts val="2146"/>
              <a:buFont typeface="Arial"/>
              <a:buChar char="•"/>
            </a:pPr>
            <a:endParaRPr sz="2000" dirty="0"/>
          </a:p>
        </p:txBody>
      </p:sp>
      <p:sp>
        <p:nvSpPr>
          <p:cNvPr id="2" name="TextBox 1">
            <a:extLst>
              <a:ext uri="{FF2B5EF4-FFF2-40B4-BE49-F238E27FC236}">
                <a16:creationId xmlns:a16="http://schemas.microsoft.com/office/drawing/2014/main" id="{6DD8BE24-8502-4670-4443-1D2EECEBD88D}"/>
              </a:ext>
            </a:extLst>
          </p:cNvPr>
          <p:cNvSpPr txBox="1"/>
          <p:nvPr/>
        </p:nvSpPr>
        <p:spPr>
          <a:xfrm>
            <a:off x="2078183" y="2130490"/>
            <a:ext cx="2493817" cy="2247424"/>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t-EE" b="1" cap="small" dirty="0"/>
              <a:t>Keeleteadus</a:t>
            </a:r>
          </a:p>
          <a:p>
            <a:endParaRPr lang="en-GB" dirty="0"/>
          </a:p>
          <a:p>
            <a:r>
              <a:rPr lang="en-GB" dirty="0" err="1"/>
              <a:t>Sõjapõgenikud</a:t>
            </a:r>
            <a:r>
              <a:rPr lang="en-GB" dirty="0"/>
              <a:t> </a:t>
            </a:r>
            <a:r>
              <a:rPr lang="en-GB" dirty="0" err="1"/>
              <a:t>omandavad</a:t>
            </a:r>
            <a:r>
              <a:rPr lang="en-GB" dirty="0"/>
              <a:t> </a:t>
            </a:r>
            <a:r>
              <a:rPr lang="en-GB" dirty="0" err="1"/>
              <a:t>sihtriigi</a:t>
            </a:r>
            <a:r>
              <a:rPr lang="en-GB" dirty="0"/>
              <a:t> </a:t>
            </a:r>
            <a:r>
              <a:rPr lang="en-GB" dirty="0" err="1"/>
              <a:t>keelt</a:t>
            </a:r>
            <a:r>
              <a:rPr lang="en-GB" dirty="0"/>
              <a:t> </a:t>
            </a:r>
            <a:r>
              <a:rPr lang="en-GB" dirty="0" err="1"/>
              <a:t>aeglasemalt</a:t>
            </a:r>
            <a:r>
              <a:rPr lang="en-GB" dirty="0"/>
              <a:t> </a:t>
            </a:r>
            <a:r>
              <a:rPr lang="en-GB" dirty="0" err="1"/>
              <a:t>kui</a:t>
            </a:r>
            <a:r>
              <a:rPr lang="en-GB" dirty="0"/>
              <a:t> </a:t>
            </a:r>
            <a:r>
              <a:rPr lang="en-GB" dirty="0" err="1"/>
              <a:t>mitte-põgeniku</a:t>
            </a:r>
            <a:r>
              <a:rPr lang="en-GB" dirty="0"/>
              <a:t> </a:t>
            </a:r>
            <a:r>
              <a:rPr lang="en-GB" dirty="0" err="1"/>
              <a:t>taustaga</a:t>
            </a:r>
            <a:r>
              <a:rPr lang="en-GB" dirty="0"/>
              <a:t> </a:t>
            </a:r>
            <a:r>
              <a:rPr lang="en-GB" dirty="0" err="1"/>
              <a:t>sisserändajad</a:t>
            </a:r>
            <a:r>
              <a:rPr lang="en-GB" dirty="0"/>
              <a:t> (Franck, Delage 2022)</a:t>
            </a:r>
          </a:p>
          <a:p>
            <a:endParaRPr lang="en-GB" b="1" dirty="0"/>
          </a:p>
        </p:txBody>
      </p:sp>
      <p:sp>
        <p:nvSpPr>
          <p:cNvPr id="3" name="TextBox 2">
            <a:extLst>
              <a:ext uri="{FF2B5EF4-FFF2-40B4-BE49-F238E27FC236}">
                <a16:creationId xmlns:a16="http://schemas.microsoft.com/office/drawing/2014/main" id="{FFB06302-8851-CEF9-F064-1A81DE7396AF}"/>
              </a:ext>
            </a:extLst>
          </p:cNvPr>
          <p:cNvSpPr txBox="1"/>
          <p:nvPr/>
        </p:nvSpPr>
        <p:spPr>
          <a:xfrm>
            <a:off x="4821676" y="2109398"/>
            <a:ext cx="1994464" cy="2208133"/>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rtlCol="0">
            <a:spAutoFit/>
          </a:bodyPr>
          <a:lstStyle>
            <a:defPPr marR="0" lvl="0" algn="l" rtl="0">
              <a:lnSpc>
                <a:spcPct val="100000"/>
              </a:lnSpc>
              <a:spcBef>
                <a:spcPts val="0"/>
              </a:spcBef>
              <a:spcAft>
                <a:spcPts val="0"/>
              </a:spcAft>
            </a:defPPr>
            <a:lvl1pPr>
              <a:defRPr b="1"/>
            </a:lvl1pPr>
          </a:lstStyle>
          <a:p>
            <a:r>
              <a:rPr lang="et-EE" cap="small" dirty="0"/>
              <a:t>Kool ehk keeleõpe</a:t>
            </a:r>
          </a:p>
          <a:p>
            <a:endParaRPr lang="et-EE" cap="small" dirty="0"/>
          </a:p>
          <a:p>
            <a:r>
              <a:rPr lang="en-GB" b="0" dirty="0" err="1"/>
              <a:t>Õpilased</a:t>
            </a:r>
            <a:r>
              <a:rPr lang="en-GB" b="0" dirty="0"/>
              <a:t> </a:t>
            </a:r>
            <a:r>
              <a:rPr lang="en-GB" b="0" dirty="0" err="1"/>
              <a:t>eri</a:t>
            </a:r>
            <a:r>
              <a:rPr lang="en-GB" b="0" dirty="0"/>
              <a:t> </a:t>
            </a:r>
            <a:r>
              <a:rPr lang="en-GB" b="0" dirty="0" err="1"/>
              <a:t>tüüpi</a:t>
            </a:r>
            <a:r>
              <a:rPr lang="en-GB" b="0" dirty="0"/>
              <a:t> </a:t>
            </a:r>
            <a:r>
              <a:rPr lang="en-GB" b="0" dirty="0" err="1"/>
              <a:t>koolides</a:t>
            </a:r>
            <a:r>
              <a:rPr lang="en-GB" b="0" dirty="0"/>
              <a:t> </a:t>
            </a:r>
          </a:p>
          <a:p>
            <a:endParaRPr lang="en-GB" b="0" dirty="0"/>
          </a:p>
          <a:p>
            <a:r>
              <a:rPr lang="en-GB" b="0" dirty="0"/>
              <a:t>Ka </a:t>
            </a:r>
            <a:r>
              <a:rPr lang="en-GB" b="0" dirty="0" err="1"/>
              <a:t>eestikeelses</a:t>
            </a:r>
            <a:r>
              <a:rPr lang="en-GB" b="0" dirty="0"/>
              <a:t> </a:t>
            </a:r>
            <a:r>
              <a:rPr lang="en-GB" b="0" dirty="0" err="1"/>
              <a:t>koolis</a:t>
            </a:r>
            <a:r>
              <a:rPr lang="en-GB" b="0" dirty="0"/>
              <a:t> </a:t>
            </a:r>
            <a:r>
              <a:rPr lang="en-GB" b="0" dirty="0" err="1"/>
              <a:t>keeleõpe</a:t>
            </a:r>
            <a:r>
              <a:rPr lang="en-GB" b="0" dirty="0"/>
              <a:t> </a:t>
            </a:r>
            <a:r>
              <a:rPr lang="en-GB" b="0" dirty="0" err="1"/>
              <a:t>korraldatud</a:t>
            </a:r>
            <a:r>
              <a:rPr lang="en-GB" b="0" dirty="0"/>
              <a:t> </a:t>
            </a:r>
            <a:r>
              <a:rPr lang="en-GB" b="0" dirty="0" err="1"/>
              <a:t>eri</a:t>
            </a:r>
            <a:r>
              <a:rPr lang="en-GB" b="0" dirty="0"/>
              <a:t> </a:t>
            </a:r>
            <a:r>
              <a:rPr lang="en-GB" b="0" dirty="0" err="1"/>
              <a:t>moel</a:t>
            </a:r>
            <a:r>
              <a:rPr lang="en-GB" b="0" dirty="0"/>
              <a:t>.</a:t>
            </a:r>
          </a:p>
          <a:p>
            <a:pPr algn="ctr"/>
            <a:endParaRPr lang="en-GB" b="0" dirty="0"/>
          </a:p>
        </p:txBody>
      </p:sp>
      <p:sp>
        <p:nvSpPr>
          <p:cNvPr id="4" name="TextBox 3">
            <a:extLst>
              <a:ext uri="{FF2B5EF4-FFF2-40B4-BE49-F238E27FC236}">
                <a16:creationId xmlns:a16="http://schemas.microsoft.com/office/drawing/2014/main" id="{8149DD86-EEC4-8871-19D6-BC55ADCA8347}"/>
              </a:ext>
            </a:extLst>
          </p:cNvPr>
          <p:cNvSpPr txBox="1"/>
          <p:nvPr/>
        </p:nvSpPr>
        <p:spPr>
          <a:xfrm>
            <a:off x="7065816" y="2227453"/>
            <a:ext cx="1994464" cy="285892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t-EE" b="1" cap="small" dirty="0"/>
              <a:t>Ühiskond</a:t>
            </a:r>
          </a:p>
          <a:p>
            <a:endParaRPr lang="et-EE" b="1" dirty="0"/>
          </a:p>
          <a:p>
            <a:r>
              <a:rPr lang="en-GB" dirty="0"/>
              <a:t>“Keel </a:t>
            </a:r>
            <a:r>
              <a:rPr lang="en-GB" dirty="0" err="1"/>
              <a:t>kõigepealt</a:t>
            </a:r>
            <a:r>
              <a:rPr lang="en-GB" dirty="0"/>
              <a:t>” </a:t>
            </a:r>
            <a:r>
              <a:rPr lang="en-GB" dirty="0" err="1"/>
              <a:t>lähenemine</a:t>
            </a:r>
            <a:r>
              <a:rPr lang="en-GB" dirty="0"/>
              <a:t> </a:t>
            </a:r>
            <a:r>
              <a:rPr lang="en-GB" dirty="0" err="1"/>
              <a:t>Skandinaavias</a:t>
            </a:r>
            <a:endParaRPr lang="en-GB" dirty="0"/>
          </a:p>
          <a:p>
            <a:endParaRPr lang="en-GB" dirty="0"/>
          </a:p>
          <a:p>
            <a:r>
              <a:rPr lang="en-GB" dirty="0" err="1"/>
              <a:t>Noored</a:t>
            </a:r>
            <a:r>
              <a:rPr lang="en-GB" dirty="0"/>
              <a:t> </a:t>
            </a:r>
            <a:r>
              <a:rPr lang="en-GB" dirty="0" err="1"/>
              <a:t>ja</a:t>
            </a:r>
            <a:r>
              <a:rPr lang="en-GB" dirty="0"/>
              <a:t> </a:t>
            </a:r>
            <a:r>
              <a:rPr lang="en-GB" dirty="0" err="1"/>
              <a:t>koolikatkestusega</a:t>
            </a:r>
            <a:r>
              <a:rPr lang="en-GB" dirty="0"/>
              <a:t> </a:t>
            </a:r>
            <a:r>
              <a:rPr lang="en-GB" dirty="0" err="1"/>
              <a:t>õpilased</a:t>
            </a:r>
            <a:r>
              <a:rPr lang="en-GB" dirty="0"/>
              <a:t> </a:t>
            </a:r>
            <a:r>
              <a:rPr lang="en-GB" dirty="0" err="1"/>
              <a:t>kõige</a:t>
            </a:r>
            <a:r>
              <a:rPr lang="en-GB" dirty="0"/>
              <a:t> </a:t>
            </a:r>
            <a:r>
              <a:rPr lang="en-GB" dirty="0" err="1"/>
              <a:t>haavatavamad</a:t>
            </a:r>
            <a:r>
              <a:rPr lang="en-GB" dirty="0"/>
              <a:t> (</a:t>
            </a:r>
            <a:r>
              <a:rPr lang="en-GB" dirty="0" err="1"/>
              <a:t>Abramischeva</a:t>
            </a:r>
            <a:r>
              <a:rPr lang="en-GB" dirty="0"/>
              <a:t> 2025, Stolk </a:t>
            </a:r>
            <a:r>
              <a:rPr lang="en-GB" dirty="0" err="1"/>
              <a:t>jt</a:t>
            </a:r>
            <a:r>
              <a:rPr lang="en-GB" dirty="0"/>
              <a:t> 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ctrTitle"/>
          </p:nvPr>
        </p:nvSpPr>
        <p:spPr>
          <a:xfrm>
            <a:off x="2695062" y="356790"/>
            <a:ext cx="6448938" cy="679200"/>
          </a:xfrm>
          <a:prstGeom prst="rect">
            <a:avLst/>
          </a:prstGeom>
          <a:noFill/>
          <a:ln>
            <a:noFill/>
          </a:ln>
        </p:spPr>
        <p:txBody>
          <a:bodyPr spcFirstLastPara="1" wrap="square" lIns="68575" tIns="34275" rIns="68575" bIns="34275" anchor="b" anchorCtr="0">
            <a:normAutofit/>
          </a:bodyPr>
          <a:lstStyle/>
          <a:p>
            <a:pPr lvl="0"/>
            <a:r>
              <a:rPr lang="en-EE" sz="4400" b="1" dirty="0"/>
              <a:t>Mida me veel ei tea</a:t>
            </a:r>
            <a:endParaRPr sz="4400" dirty="0"/>
          </a:p>
        </p:txBody>
      </p:sp>
      <p:sp>
        <p:nvSpPr>
          <p:cNvPr id="4" name="TextBox 3">
            <a:extLst>
              <a:ext uri="{FF2B5EF4-FFF2-40B4-BE49-F238E27FC236}">
                <a16:creationId xmlns:a16="http://schemas.microsoft.com/office/drawing/2014/main" id="{A6C48368-579F-50C3-3A87-BC51648AEC75}"/>
              </a:ext>
            </a:extLst>
          </p:cNvPr>
          <p:cNvSpPr txBox="1"/>
          <p:nvPr/>
        </p:nvSpPr>
        <p:spPr>
          <a:xfrm>
            <a:off x="4084538" y="1373117"/>
            <a:ext cx="2156597" cy="2752189"/>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t-EE" sz="1600" b="1" cap="small" dirty="0"/>
              <a:t>Keeleteadus</a:t>
            </a:r>
          </a:p>
          <a:p>
            <a:r>
              <a:rPr lang="en-GB" sz="1600" dirty="0"/>
              <a:t>E2 </a:t>
            </a:r>
            <a:r>
              <a:rPr lang="en-GB" sz="1600" dirty="0" err="1"/>
              <a:t>uurimustes</a:t>
            </a:r>
            <a:r>
              <a:rPr lang="en-GB" sz="1600" dirty="0"/>
              <a:t> </a:t>
            </a:r>
            <a:r>
              <a:rPr lang="en-GB" sz="1600" dirty="0" err="1"/>
              <a:t>lünki</a:t>
            </a:r>
            <a:endParaRPr lang="en-GB" sz="1600" dirty="0"/>
          </a:p>
          <a:p>
            <a:endParaRPr lang="en-GB" sz="1600" dirty="0"/>
          </a:p>
          <a:p>
            <a:r>
              <a:rPr lang="en-GB" sz="1600" dirty="0" err="1"/>
              <a:t>Sobiv</a:t>
            </a:r>
            <a:r>
              <a:rPr lang="en-GB" sz="1600" dirty="0"/>
              <a:t> </a:t>
            </a:r>
            <a:r>
              <a:rPr lang="en-GB" sz="1600" dirty="0" err="1"/>
              <a:t>teoreetiline</a:t>
            </a:r>
            <a:r>
              <a:rPr lang="en-GB" sz="1600" dirty="0"/>
              <a:t> </a:t>
            </a:r>
            <a:r>
              <a:rPr lang="en-GB" sz="1600" dirty="0" err="1"/>
              <a:t>raamistik</a:t>
            </a:r>
            <a:r>
              <a:rPr lang="en-GB" sz="1600" dirty="0"/>
              <a:t>?</a:t>
            </a:r>
          </a:p>
          <a:p>
            <a:endParaRPr lang="en-GB" sz="1600" dirty="0"/>
          </a:p>
          <a:p>
            <a:r>
              <a:rPr lang="en-GB" sz="1600" dirty="0" err="1"/>
              <a:t>Sobiva</a:t>
            </a:r>
            <a:r>
              <a:rPr lang="en-GB" sz="1600" dirty="0"/>
              <a:t> </a:t>
            </a:r>
            <a:r>
              <a:rPr lang="en-GB" sz="1600" dirty="0" err="1"/>
              <a:t>meetodi</a:t>
            </a:r>
            <a:r>
              <a:rPr lang="en-GB" sz="1600" dirty="0"/>
              <a:t> </a:t>
            </a:r>
            <a:r>
              <a:rPr lang="en-GB" sz="1600" dirty="0" err="1"/>
              <a:t>valik</a:t>
            </a:r>
            <a:r>
              <a:rPr lang="en-GB" sz="1600" dirty="0"/>
              <a:t> </a:t>
            </a:r>
            <a:r>
              <a:rPr lang="en-GB" sz="1600" dirty="0" err="1"/>
              <a:t>tihti</a:t>
            </a:r>
            <a:r>
              <a:rPr lang="en-GB" sz="1600" dirty="0"/>
              <a:t> </a:t>
            </a:r>
            <a:r>
              <a:rPr lang="en-GB" sz="1600" dirty="0" err="1"/>
              <a:t>veel</a:t>
            </a:r>
            <a:r>
              <a:rPr lang="en-GB" sz="1600" dirty="0"/>
              <a:t> </a:t>
            </a:r>
            <a:r>
              <a:rPr lang="en-GB" sz="1600" dirty="0" err="1"/>
              <a:t>katsetusfaasis</a:t>
            </a:r>
            <a:endParaRPr lang="en-GB" sz="1600" dirty="0"/>
          </a:p>
        </p:txBody>
      </p:sp>
      <p:sp>
        <p:nvSpPr>
          <p:cNvPr id="7" name="TextBox 6">
            <a:extLst>
              <a:ext uri="{FF2B5EF4-FFF2-40B4-BE49-F238E27FC236}">
                <a16:creationId xmlns:a16="http://schemas.microsoft.com/office/drawing/2014/main" id="{60BBBDA4-AFEF-3DF3-3C87-DD4B049D8C95}"/>
              </a:ext>
            </a:extLst>
          </p:cNvPr>
          <p:cNvSpPr txBox="1"/>
          <p:nvPr/>
        </p:nvSpPr>
        <p:spPr>
          <a:xfrm>
            <a:off x="6491044" y="1849894"/>
            <a:ext cx="2156597" cy="2990374"/>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rtlCol="0">
            <a:spAutoFit/>
          </a:bodyPr>
          <a:lstStyle>
            <a:defPPr marR="0" lvl="0" algn="l" rtl="0">
              <a:lnSpc>
                <a:spcPct val="100000"/>
              </a:lnSpc>
              <a:spcBef>
                <a:spcPts val="0"/>
              </a:spcBef>
              <a:spcAft>
                <a:spcPts val="0"/>
              </a:spcAft>
            </a:defPPr>
            <a:lvl1pPr>
              <a:defRPr b="1"/>
            </a:lvl1pPr>
          </a:lstStyle>
          <a:p>
            <a:r>
              <a:rPr lang="et-EE" sz="1600" cap="small" dirty="0"/>
              <a:t>Kool ehk keeleõpe</a:t>
            </a:r>
          </a:p>
          <a:p>
            <a:endParaRPr lang="et-EE" sz="1600" cap="small" dirty="0"/>
          </a:p>
          <a:p>
            <a:r>
              <a:rPr lang="en-GB" sz="1600" b="0" dirty="0"/>
              <a:t>Milline </a:t>
            </a:r>
            <a:r>
              <a:rPr lang="en-GB" sz="1600" b="0" dirty="0" err="1"/>
              <a:t>koolikorraldus</a:t>
            </a:r>
            <a:r>
              <a:rPr lang="en-GB" sz="1600" b="0" dirty="0"/>
              <a:t> </a:t>
            </a:r>
            <a:r>
              <a:rPr lang="en-GB" sz="1600" b="0" dirty="0" err="1"/>
              <a:t>kõige</a:t>
            </a:r>
            <a:r>
              <a:rPr lang="en-GB" sz="1600" b="0" dirty="0"/>
              <a:t> </a:t>
            </a:r>
            <a:r>
              <a:rPr lang="en-GB" sz="1600" b="0" dirty="0" err="1"/>
              <a:t>paremini</a:t>
            </a:r>
            <a:r>
              <a:rPr lang="en-GB" sz="1600" b="0" dirty="0"/>
              <a:t> </a:t>
            </a:r>
            <a:r>
              <a:rPr lang="en-GB" sz="1600" b="0" dirty="0" err="1"/>
              <a:t>töötab</a:t>
            </a:r>
            <a:endParaRPr lang="en-GB" sz="1600" b="0" dirty="0"/>
          </a:p>
          <a:p>
            <a:endParaRPr lang="en-GB" sz="1600" b="0" dirty="0"/>
          </a:p>
          <a:p>
            <a:r>
              <a:rPr lang="en-GB" sz="1600" b="0" dirty="0" err="1"/>
              <a:t>Keeleoskuse</a:t>
            </a:r>
            <a:r>
              <a:rPr lang="en-GB" sz="1600" b="0" dirty="0"/>
              <a:t> </a:t>
            </a:r>
            <a:r>
              <a:rPr lang="en-GB" sz="1600" b="0" dirty="0" err="1"/>
              <a:t>hindamisvahendid</a:t>
            </a:r>
            <a:r>
              <a:rPr lang="en-GB" sz="1600" b="0" dirty="0"/>
              <a:t> </a:t>
            </a:r>
            <a:r>
              <a:rPr lang="en-GB" sz="1600" b="0" dirty="0" err="1"/>
              <a:t>arendamisfaasis</a:t>
            </a:r>
            <a:endParaRPr lang="en-GB" sz="1600" b="0" dirty="0"/>
          </a:p>
        </p:txBody>
      </p:sp>
      <p:sp>
        <p:nvSpPr>
          <p:cNvPr id="10" name="TextBox 9">
            <a:extLst>
              <a:ext uri="{FF2B5EF4-FFF2-40B4-BE49-F238E27FC236}">
                <a16:creationId xmlns:a16="http://schemas.microsoft.com/office/drawing/2014/main" id="{84CA9C53-ED46-4FDE-81AB-89D421745560}"/>
              </a:ext>
            </a:extLst>
          </p:cNvPr>
          <p:cNvSpPr txBox="1"/>
          <p:nvPr/>
        </p:nvSpPr>
        <p:spPr>
          <a:xfrm>
            <a:off x="1824568" y="2571750"/>
            <a:ext cx="2156597" cy="226153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t-EE" sz="1600" b="1" cap="small" dirty="0"/>
              <a:t>Ühiskond</a:t>
            </a:r>
          </a:p>
          <a:p>
            <a:endParaRPr lang="et-EE" sz="1600" b="1" dirty="0"/>
          </a:p>
          <a:p>
            <a:r>
              <a:rPr lang="en-GB" sz="1600" dirty="0" err="1"/>
              <a:t>Puudu</a:t>
            </a:r>
            <a:r>
              <a:rPr lang="en-GB" sz="1600" dirty="0"/>
              <a:t> </a:t>
            </a:r>
            <a:r>
              <a:rPr lang="en-GB" sz="1600" dirty="0" err="1"/>
              <a:t>teadmised</a:t>
            </a:r>
            <a:r>
              <a:rPr lang="en-GB" sz="1600" dirty="0"/>
              <a:t> </a:t>
            </a:r>
            <a:r>
              <a:rPr lang="en-GB" sz="1600" dirty="0" err="1"/>
              <a:t>selle</a:t>
            </a:r>
            <a:r>
              <a:rPr lang="en-GB" sz="1600" dirty="0"/>
              <a:t> </a:t>
            </a:r>
            <a:r>
              <a:rPr lang="en-GB" sz="1600" dirty="0" err="1"/>
              <a:t>kohta</a:t>
            </a:r>
            <a:r>
              <a:rPr lang="en-GB" sz="1600" dirty="0"/>
              <a:t>, </a:t>
            </a:r>
            <a:r>
              <a:rPr lang="en-GB" sz="1600" dirty="0" err="1"/>
              <a:t>kuidas</a:t>
            </a:r>
            <a:r>
              <a:rPr lang="en-GB" sz="1600" dirty="0"/>
              <a:t> </a:t>
            </a:r>
            <a:r>
              <a:rPr lang="en-GB" sz="1600" dirty="0" err="1"/>
              <a:t>põgenikest</a:t>
            </a:r>
            <a:r>
              <a:rPr lang="en-GB" sz="1600" dirty="0"/>
              <a:t> lapsed </a:t>
            </a:r>
            <a:r>
              <a:rPr lang="en-GB" sz="1600" dirty="0" err="1"/>
              <a:t>kiiremini</a:t>
            </a:r>
            <a:r>
              <a:rPr lang="en-GB" sz="1600" dirty="0"/>
              <a:t> </a:t>
            </a:r>
            <a:r>
              <a:rPr lang="en-GB" sz="1600" dirty="0" err="1"/>
              <a:t>ja</a:t>
            </a:r>
            <a:r>
              <a:rPr lang="en-GB" sz="1600" dirty="0"/>
              <a:t> </a:t>
            </a:r>
            <a:r>
              <a:rPr lang="en-GB" sz="1600" dirty="0" err="1"/>
              <a:t>valutumalt</a:t>
            </a:r>
            <a:r>
              <a:rPr lang="en-GB" sz="1600" dirty="0"/>
              <a:t> Eesti </a:t>
            </a:r>
            <a:r>
              <a:rPr lang="en-GB" sz="1600" dirty="0" err="1"/>
              <a:t>ühiskonda</a:t>
            </a:r>
            <a:r>
              <a:rPr lang="en-GB" sz="1600" dirty="0"/>
              <a:t> </a:t>
            </a:r>
            <a:r>
              <a:rPr lang="en-GB" sz="1600" dirty="0" err="1"/>
              <a:t>sulatada</a:t>
            </a:r>
            <a:endParaRPr lang="en-GB"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87F5-20F1-B18B-6E18-515D96138CA6}"/>
              </a:ext>
            </a:extLst>
          </p:cNvPr>
          <p:cNvSpPr>
            <a:spLocks noGrp="1"/>
          </p:cNvSpPr>
          <p:nvPr>
            <p:ph type="ctrTitle"/>
          </p:nvPr>
        </p:nvSpPr>
        <p:spPr>
          <a:xfrm>
            <a:off x="810489" y="156662"/>
            <a:ext cx="7723911" cy="667252"/>
          </a:xfrm>
        </p:spPr>
        <p:txBody>
          <a:bodyPr>
            <a:normAutofit/>
          </a:bodyPr>
          <a:lstStyle/>
          <a:p>
            <a:r>
              <a:rPr lang="en-EE" sz="4000" b="1" dirty="0"/>
              <a:t>Mida teada tahame ehk eesmärk</a:t>
            </a:r>
            <a:endParaRPr lang="et-EE" sz="4000" dirty="0"/>
          </a:p>
        </p:txBody>
      </p:sp>
      <p:sp>
        <p:nvSpPr>
          <p:cNvPr id="3" name="Subtitle 2">
            <a:extLst>
              <a:ext uri="{FF2B5EF4-FFF2-40B4-BE49-F238E27FC236}">
                <a16:creationId xmlns:a16="http://schemas.microsoft.com/office/drawing/2014/main" id="{0A9EC09E-42AF-05D0-8526-51533F71F89E}"/>
              </a:ext>
            </a:extLst>
          </p:cNvPr>
          <p:cNvSpPr>
            <a:spLocks noGrp="1"/>
          </p:cNvSpPr>
          <p:nvPr>
            <p:ph type="subTitle" idx="1"/>
          </p:nvPr>
        </p:nvSpPr>
        <p:spPr>
          <a:xfrm>
            <a:off x="2493818" y="887986"/>
            <a:ext cx="6604460" cy="1103676"/>
          </a:xfrm>
        </p:spPr>
        <p:txBody>
          <a:bodyPr>
            <a:normAutofit/>
          </a:bodyPr>
          <a:lstStyle/>
          <a:p>
            <a:r>
              <a:rPr lang="en-EE" dirty="0"/>
              <a:t>Ülevaade Ukraina sõjapõgenikest laste eesti keele oskuse arengust </a:t>
            </a:r>
            <a:r>
              <a:rPr lang="en-EE" b="1" dirty="0"/>
              <a:t>sõnavara</a:t>
            </a:r>
            <a:r>
              <a:rPr lang="en-EE" dirty="0"/>
              <a:t>, </a:t>
            </a:r>
            <a:r>
              <a:rPr lang="en-EE" b="1" dirty="0"/>
              <a:t>vormi</a:t>
            </a:r>
            <a:r>
              <a:rPr lang="en-EE" dirty="0"/>
              <a:t> ja </a:t>
            </a:r>
            <a:r>
              <a:rPr lang="en-EE" b="1" dirty="0"/>
              <a:t>grammatika</a:t>
            </a:r>
            <a:r>
              <a:rPr lang="en-EE" dirty="0"/>
              <a:t> tasandil.</a:t>
            </a:r>
            <a:endParaRPr lang="et-EE" dirty="0"/>
          </a:p>
          <a:p>
            <a:endParaRPr lang="et-EE" dirty="0"/>
          </a:p>
        </p:txBody>
      </p:sp>
      <p:sp>
        <p:nvSpPr>
          <p:cNvPr id="4" name="TextBox 3">
            <a:extLst>
              <a:ext uri="{FF2B5EF4-FFF2-40B4-BE49-F238E27FC236}">
                <a16:creationId xmlns:a16="http://schemas.microsoft.com/office/drawing/2014/main" id="{DB905A2A-9198-BE48-CCC1-B1BBC4897940}"/>
              </a:ext>
            </a:extLst>
          </p:cNvPr>
          <p:cNvSpPr txBox="1"/>
          <p:nvPr/>
        </p:nvSpPr>
        <p:spPr>
          <a:xfrm>
            <a:off x="1939636" y="2209943"/>
            <a:ext cx="2430478" cy="2776895"/>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t-EE" sz="1600" b="1" cap="small" dirty="0"/>
              <a:t>Keeleteadus</a:t>
            </a:r>
          </a:p>
          <a:p>
            <a:pPr marL="285750" indent="-285750">
              <a:buFont typeface="Arial" panose="020B0604020202020204" pitchFamily="34" charset="0"/>
              <a:buChar char="•"/>
            </a:pPr>
            <a:r>
              <a:rPr lang="et-EE" sz="1600" dirty="0"/>
              <a:t>Erinevad mõõtmisvahendid</a:t>
            </a:r>
          </a:p>
          <a:p>
            <a:pPr marL="285750" indent="-285750">
              <a:buFont typeface="Arial" panose="020B0604020202020204" pitchFamily="34" charset="0"/>
              <a:buChar char="•"/>
            </a:pPr>
            <a:r>
              <a:rPr lang="et-EE" sz="1600" dirty="0"/>
              <a:t>Kvantitatiivne vs. kvalitatiivne andmestik</a:t>
            </a:r>
          </a:p>
          <a:p>
            <a:pPr marL="285750" indent="-285750">
              <a:buFont typeface="Arial" panose="020B0604020202020204" pitchFamily="34" charset="0"/>
              <a:buChar char="•"/>
            </a:pPr>
            <a:r>
              <a:rPr lang="et-EE" sz="1600" dirty="0"/>
              <a:t>Arengu seisukohast kõige olulisemad struktuurid</a:t>
            </a:r>
            <a:endParaRPr lang="en-GB" sz="1600" dirty="0"/>
          </a:p>
        </p:txBody>
      </p:sp>
      <p:sp>
        <p:nvSpPr>
          <p:cNvPr id="5" name="TextBox 4">
            <a:extLst>
              <a:ext uri="{FF2B5EF4-FFF2-40B4-BE49-F238E27FC236}">
                <a16:creationId xmlns:a16="http://schemas.microsoft.com/office/drawing/2014/main" id="{4B0CB829-05B7-B30D-A3A5-1157C3D7D0A7}"/>
              </a:ext>
            </a:extLst>
          </p:cNvPr>
          <p:cNvSpPr txBox="1"/>
          <p:nvPr/>
        </p:nvSpPr>
        <p:spPr>
          <a:xfrm>
            <a:off x="4529737" y="1991662"/>
            <a:ext cx="2338255" cy="2281476"/>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wrap="square" rtlCol="0">
            <a:spAutoFit/>
          </a:bodyPr>
          <a:lstStyle>
            <a:defPPr marR="0" lvl="0" algn="l" rtl="0">
              <a:lnSpc>
                <a:spcPct val="100000"/>
              </a:lnSpc>
              <a:spcBef>
                <a:spcPts val="0"/>
              </a:spcBef>
              <a:spcAft>
                <a:spcPts val="0"/>
              </a:spcAft>
            </a:defPPr>
            <a:lvl1pPr>
              <a:defRPr b="1"/>
            </a:lvl1pPr>
          </a:lstStyle>
          <a:p>
            <a:r>
              <a:rPr lang="et-EE" sz="1600" cap="small" dirty="0"/>
              <a:t>Kool ehk keeleõpe</a:t>
            </a:r>
          </a:p>
          <a:p>
            <a:pPr marL="285750" indent="-285750">
              <a:buFont typeface="Arial" panose="020B0604020202020204" pitchFamily="34" charset="0"/>
              <a:buChar char="•"/>
            </a:pPr>
            <a:r>
              <a:rPr lang="et-EE" sz="1600" b="0" dirty="0"/>
              <a:t>Kas mängib rolli koolitüüp?</a:t>
            </a:r>
          </a:p>
          <a:p>
            <a:pPr marL="285750" indent="-285750">
              <a:buFont typeface="Arial" panose="020B0604020202020204" pitchFamily="34" charset="0"/>
              <a:buChar char="•"/>
            </a:pPr>
            <a:endParaRPr lang="et-EE" sz="1600" b="0" dirty="0"/>
          </a:p>
          <a:p>
            <a:pPr marL="285750" indent="-285750">
              <a:buFont typeface="Arial" panose="020B0604020202020204" pitchFamily="34" charset="0"/>
              <a:buChar char="•"/>
            </a:pPr>
            <a:r>
              <a:rPr lang="et-EE" sz="1600" b="0" dirty="0"/>
              <a:t>Kas keeleoskuse lähtetase mõjutab omandamise kiirust?</a:t>
            </a:r>
            <a:endParaRPr lang="et-EE" sz="1600" cap="small" dirty="0"/>
          </a:p>
        </p:txBody>
      </p:sp>
      <p:sp>
        <p:nvSpPr>
          <p:cNvPr id="6" name="TextBox 5">
            <a:extLst>
              <a:ext uri="{FF2B5EF4-FFF2-40B4-BE49-F238E27FC236}">
                <a16:creationId xmlns:a16="http://schemas.microsoft.com/office/drawing/2014/main" id="{EEDA4A9E-4756-B77C-5473-89A1515157F6}"/>
              </a:ext>
            </a:extLst>
          </p:cNvPr>
          <p:cNvSpPr txBox="1"/>
          <p:nvPr/>
        </p:nvSpPr>
        <p:spPr>
          <a:xfrm>
            <a:off x="7027615" y="2254899"/>
            <a:ext cx="1994464" cy="2420600"/>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t-EE" sz="1600" b="1" cap="small" dirty="0"/>
              <a:t>Ühiskond</a:t>
            </a:r>
          </a:p>
          <a:p>
            <a:endParaRPr lang="et-EE" sz="1600" b="1" dirty="0"/>
          </a:p>
          <a:p>
            <a:pPr marL="285750" indent="-285750">
              <a:buFont typeface="Arial" panose="020B0604020202020204" pitchFamily="34" charset="0"/>
              <a:buChar char="•"/>
            </a:pPr>
            <a:r>
              <a:rPr lang="en-GB" sz="1600" dirty="0" err="1"/>
              <a:t>Pagulaste</a:t>
            </a:r>
            <a:r>
              <a:rPr lang="en-GB" sz="1600" dirty="0"/>
              <a:t> </a:t>
            </a:r>
            <a:r>
              <a:rPr lang="en-GB" sz="1600" dirty="0" err="1"/>
              <a:t>tarbeks</a:t>
            </a:r>
            <a:r>
              <a:rPr lang="en-GB" sz="1600" dirty="0"/>
              <a:t> </a:t>
            </a:r>
            <a:r>
              <a:rPr lang="en-GB" sz="1600" dirty="0" err="1"/>
              <a:t>parimad</a:t>
            </a:r>
            <a:r>
              <a:rPr lang="en-GB" sz="1600" dirty="0"/>
              <a:t> (</a:t>
            </a:r>
            <a:r>
              <a:rPr lang="en-GB" sz="1600" dirty="0" err="1"/>
              <a:t>keele</a:t>
            </a:r>
            <a:r>
              <a:rPr lang="en-GB" sz="1600" dirty="0"/>
              <a:t>)</a:t>
            </a:r>
            <a:r>
              <a:rPr lang="en-GB" sz="1600" dirty="0" err="1"/>
              <a:t>õppe-lahendused</a:t>
            </a:r>
            <a:endParaRPr lang="en-GB" dirty="0"/>
          </a:p>
          <a:p>
            <a:endParaRPr lang="en-GB" dirty="0"/>
          </a:p>
          <a:p>
            <a:endParaRPr lang="et-EE" dirty="0"/>
          </a:p>
        </p:txBody>
      </p:sp>
    </p:spTree>
    <p:extLst>
      <p:ext uri="{BB962C8B-B14F-4D97-AF65-F5344CB8AC3E}">
        <p14:creationId xmlns:p14="http://schemas.microsoft.com/office/powerpoint/2010/main" val="1893159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2369-621A-4EB7-8ECA-D2977FC022CF}"/>
              </a:ext>
            </a:extLst>
          </p:cNvPr>
          <p:cNvSpPr>
            <a:spLocks noGrp="1"/>
          </p:cNvSpPr>
          <p:nvPr>
            <p:ph type="title"/>
          </p:nvPr>
        </p:nvSpPr>
        <p:spPr>
          <a:xfrm>
            <a:off x="164592" y="0"/>
            <a:ext cx="8814816" cy="1081047"/>
          </a:xfrm>
        </p:spPr>
        <p:txBody>
          <a:bodyPr>
            <a:normAutofit/>
          </a:bodyPr>
          <a:lstStyle/>
          <a:p>
            <a:r>
              <a:rPr lang="et-EE" sz="4000" b="1" dirty="0"/>
              <a:t>Kuidas meie lähenemist kirjeldada?</a:t>
            </a:r>
          </a:p>
        </p:txBody>
      </p:sp>
      <p:sp>
        <p:nvSpPr>
          <p:cNvPr id="4" name="TextBox 3">
            <a:extLst>
              <a:ext uri="{FF2B5EF4-FFF2-40B4-BE49-F238E27FC236}">
                <a16:creationId xmlns:a16="http://schemas.microsoft.com/office/drawing/2014/main" id="{1543B111-C28B-E6E6-E0BC-0FB80911886E}"/>
              </a:ext>
            </a:extLst>
          </p:cNvPr>
          <p:cNvSpPr txBox="1"/>
          <p:nvPr/>
        </p:nvSpPr>
        <p:spPr>
          <a:xfrm>
            <a:off x="1951828" y="1993912"/>
            <a:ext cx="7027580" cy="1464231"/>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t-EE" sz="1600" dirty="0"/>
              <a:t>Kasutuspõhiste lähenemiste keskmes: 1) sisendkeel ja 2) keeleõppe kognitiivsed mehhanismid (vt nt ülevaadet </a:t>
            </a:r>
            <a:r>
              <a:rPr lang="et-EE" sz="1600" dirty="0" err="1"/>
              <a:t>Javadi</a:t>
            </a:r>
            <a:r>
              <a:rPr lang="et-EE" sz="1600" dirty="0"/>
              <a:t>, </a:t>
            </a:r>
            <a:r>
              <a:rPr lang="et-EE" sz="1600" dirty="0" err="1"/>
              <a:t>Kazemirad</a:t>
            </a:r>
            <a:r>
              <a:rPr lang="et-EE" sz="1600" dirty="0"/>
              <a:t> 2020). </a:t>
            </a:r>
          </a:p>
          <a:p>
            <a:pPr marL="285750" indent="-285750">
              <a:buFont typeface="Arial" panose="020B0604020202020204" pitchFamily="34" charset="0"/>
              <a:buChar char="•"/>
            </a:pPr>
            <a:r>
              <a:rPr lang="et-EE" sz="1600" dirty="0"/>
              <a:t>Tihe seos leksika ja grammatika vahel: abstraktsed keelelised struktuurid tulenevad keelekasutaja kogemustest kindlate keelenditega (</a:t>
            </a:r>
            <a:r>
              <a:rPr lang="et-EE" sz="1600" dirty="0" err="1"/>
              <a:t>Diessel</a:t>
            </a:r>
            <a:r>
              <a:rPr lang="et-EE" sz="1600" dirty="0"/>
              <a:t> 2017).</a:t>
            </a:r>
            <a:endParaRPr lang="et-EE" dirty="0"/>
          </a:p>
        </p:txBody>
      </p:sp>
      <p:sp>
        <p:nvSpPr>
          <p:cNvPr id="7" name="Rounded Rectangle 6">
            <a:extLst>
              <a:ext uri="{FF2B5EF4-FFF2-40B4-BE49-F238E27FC236}">
                <a16:creationId xmlns:a16="http://schemas.microsoft.com/office/drawing/2014/main" id="{0D7FEDEE-94B0-E91D-9011-CB292D27F222}"/>
              </a:ext>
            </a:extLst>
          </p:cNvPr>
          <p:cNvSpPr/>
          <p:nvPr/>
        </p:nvSpPr>
        <p:spPr>
          <a:xfrm>
            <a:off x="4052454" y="1186373"/>
            <a:ext cx="2272145" cy="573767"/>
          </a:xfrm>
          <a:prstGeom prst="roundRect">
            <a:avLst/>
          </a:prstGeom>
          <a:solidFill>
            <a:schemeClr val="tx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t-EE" sz="2000" dirty="0"/>
              <a:t>Kasutuspõhine?</a:t>
            </a:r>
          </a:p>
        </p:txBody>
      </p:sp>
      <p:sp>
        <p:nvSpPr>
          <p:cNvPr id="8" name="Rounded Rectangle 7">
            <a:extLst>
              <a:ext uri="{FF2B5EF4-FFF2-40B4-BE49-F238E27FC236}">
                <a16:creationId xmlns:a16="http://schemas.microsoft.com/office/drawing/2014/main" id="{82FB8E8B-47FA-2935-2E71-C0A590CAEBBB}"/>
              </a:ext>
            </a:extLst>
          </p:cNvPr>
          <p:cNvSpPr/>
          <p:nvPr/>
        </p:nvSpPr>
        <p:spPr>
          <a:xfrm>
            <a:off x="1981199" y="3597477"/>
            <a:ext cx="1870363" cy="702213"/>
          </a:xfrm>
          <a:prstGeom prst="roundRect">
            <a:avLst/>
          </a:prstGeom>
          <a:solidFill>
            <a:schemeClr val="tx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t-EE" sz="2000" dirty="0"/>
              <a:t>Alt üles</a:t>
            </a:r>
          </a:p>
        </p:txBody>
      </p:sp>
      <p:sp>
        <p:nvSpPr>
          <p:cNvPr id="11" name="Rounded Rectangle 10">
            <a:extLst>
              <a:ext uri="{FF2B5EF4-FFF2-40B4-BE49-F238E27FC236}">
                <a16:creationId xmlns:a16="http://schemas.microsoft.com/office/drawing/2014/main" id="{8BC61925-C1C4-1208-A89B-BAB0113CC388}"/>
              </a:ext>
            </a:extLst>
          </p:cNvPr>
          <p:cNvSpPr/>
          <p:nvPr/>
        </p:nvSpPr>
        <p:spPr>
          <a:xfrm>
            <a:off x="5292438" y="3691915"/>
            <a:ext cx="3686970" cy="964937"/>
          </a:xfrm>
          <a:prstGeom prst="roundRect">
            <a:avLst/>
          </a:prstGeom>
          <a:solidFill>
            <a:schemeClr val="tx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t-EE" sz="2000" dirty="0"/>
              <a:t>Kvantitatiivse ja kvalitatiivse kombinatsioon</a:t>
            </a:r>
          </a:p>
        </p:txBody>
      </p:sp>
      <p:sp>
        <p:nvSpPr>
          <p:cNvPr id="13" name="Rounded Rectangle 12">
            <a:extLst>
              <a:ext uri="{FF2B5EF4-FFF2-40B4-BE49-F238E27FC236}">
                <a16:creationId xmlns:a16="http://schemas.microsoft.com/office/drawing/2014/main" id="{723B4CA2-7BDB-807F-A174-E54B6838D6A4}"/>
              </a:ext>
            </a:extLst>
          </p:cNvPr>
          <p:cNvSpPr/>
          <p:nvPr/>
        </p:nvSpPr>
        <p:spPr>
          <a:xfrm>
            <a:off x="1018309" y="4439024"/>
            <a:ext cx="3796144" cy="587913"/>
          </a:xfrm>
          <a:prstGeom prst="roundRect">
            <a:avLst/>
          </a:prstGeom>
          <a:solidFill>
            <a:schemeClr val="tx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t-EE" sz="2000" dirty="0"/>
              <a:t>Leksika, morfoloogia, süntaks</a:t>
            </a:r>
          </a:p>
        </p:txBody>
      </p:sp>
    </p:spTree>
    <p:extLst>
      <p:ext uri="{BB962C8B-B14F-4D97-AF65-F5344CB8AC3E}">
        <p14:creationId xmlns:p14="http://schemas.microsoft.com/office/powerpoint/2010/main" val="26181557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7E39-C6BB-CCA8-3B07-8ACF72333457}"/>
              </a:ext>
            </a:extLst>
          </p:cNvPr>
          <p:cNvSpPr>
            <a:spLocks noGrp="1"/>
          </p:cNvSpPr>
          <p:nvPr>
            <p:ph type="ctrTitle"/>
          </p:nvPr>
        </p:nvSpPr>
        <p:spPr>
          <a:xfrm>
            <a:off x="3633411" y="207265"/>
            <a:ext cx="4984115" cy="804672"/>
          </a:xfrm>
        </p:spPr>
        <p:txBody>
          <a:bodyPr>
            <a:normAutofit fontScale="90000"/>
          </a:bodyPr>
          <a:lstStyle/>
          <a:p>
            <a:r>
              <a:rPr lang="et-EE" b="1" dirty="0"/>
              <a:t>Kolm uuringut. Valim</a:t>
            </a:r>
          </a:p>
        </p:txBody>
      </p:sp>
      <p:graphicFrame>
        <p:nvGraphicFramePr>
          <p:cNvPr id="9" name="Table 8">
            <a:extLst>
              <a:ext uri="{FF2B5EF4-FFF2-40B4-BE49-F238E27FC236}">
                <a16:creationId xmlns:a16="http://schemas.microsoft.com/office/drawing/2014/main" id="{EB94AB1F-8664-FB7F-5477-2DF70CE9D548}"/>
              </a:ext>
            </a:extLst>
          </p:cNvPr>
          <p:cNvGraphicFramePr>
            <a:graphicFrameLocks noGrp="1"/>
          </p:cNvGraphicFramePr>
          <p:nvPr>
            <p:extLst>
              <p:ext uri="{D42A27DB-BD31-4B8C-83A1-F6EECF244321}">
                <p14:modId xmlns:p14="http://schemas.microsoft.com/office/powerpoint/2010/main" val="3703202183"/>
              </p:ext>
            </p:extLst>
          </p:nvPr>
        </p:nvGraphicFramePr>
        <p:xfrm>
          <a:off x="2255520" y="1609586"/>
          <a:ext cx="6693212" cy="2892084"/>
        </p:xfrm>
        <a:graphic>
          <a:graphicData uri="http://schemas.openxmlformats.org/drawingml/2006/table">
            <a:tbl>
              <a:tblPr firstRow="1" bandRow="1">
                <a:tableStyleId>{9D7B26C5-4107-4FEC-AEDC-1716B250A1EF}</a:tableStyleId>
              </a:tblPr>
              <a:tblGrid>
                <a:gridCol w="2072640">
                  <a:extLst>
                    <a:ext uri="{9D8B030D-6E8A-4147-A177-3AD203B41FA5}">
                      <a16:colId xmlns:a16="http://schemas.microsoft.com/office/drawing/2014/main" val="3056077726"/>
                    </a:ext>
                  </a:extLst>
                </a:gridCol>
                <a:gridCol w="1085088">
                  <a:extLst>
                    <a:ext uri="{9D8B030D-6E8A-4147-A177-3AD203B41FA5}">
                      <a16:colId xmlns:a16="http://schemas.microsoft.com/office/drawing/2014/main" val="3479558610"/>
                    </a:ext>
                  </a:extLst>
                </a:gridCol>
                <a:gridCol w="1024128">
                  <a:extLst>
                    <a:ext uri="{9D8B030D-6E8A-4147-A177-3AD203B41FA5}">
                      <a16:colId xmlns:a16="http://schemas.microsoft.com/office/drawing/2014/main" val="1936719472"/>
                    </a:ext>
                  </a:extLst>
                </a:gridCol>
                <a:gridCol w="2511356">
                  <a:extLst>
                    <a:ext uri="{9D8B030D-6E8A-4147-A177-3AD203B41FA5}">
                      <a16:colId xmlns:a16="http://schemas.microsoft.com/office/drawing/2014/main" val="652761577"/>
                    </a:ext>
                  </a:extLst>
                </a:gridCol>
              </a:tblGrid>
              <a:tr h="66704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t-EE" sz="1800" dirty="0"/>
                        <a:t>Meetodi tüüp</a:t>
                      </a:r>
                    </a:p>
                  </a:txBody>
                  <a:tcPr/>
                </a:tc>
                <a:tc>
                  <a:txBody>
                    <a:bodyPr/>
                    <a:lstStyle/>
                    <a:p>
                      <a:r>
                        <a:rPr lang="et-EE" sz="1800" dirty="0"/>
                        <a:t>Valimi suurus</a:t>
                      </a:r>
                    </a:p>
                  </a:txBody>
                  <a:tcPr/>
                </a:tc>
                <a:tc>
                  <a:txBody>
                    <a:bodyPr/>
                    <a:lstStyle/>
                    <a:p>
                      <a:r>
                        <a:rPr lang="et-EE" sz="1800" dirty="0"/>
                        <a:t>Laste vanus</a:t>
                      </a:r>
                    </a:p>
                  </a:txBody>
                  <a:tcPr/>
                </a:tc>
                <a:tc>
                  <a:txBody>
                    <a:bodyPr/>
                    <a:lstStyle/>
                    <a:p>
                      <a:r>
                        <a:rPr lang="et-EE" sz="1800" dirty="0"/>
                        <a:t>Staatus</a:t>
                      </a:r>
                    </a:p>
                  </a:txBody>
                  <a:tcPr/>
                </a:tc>
                <a:extLst>
                  <a:ext uri="{0D108BD9-81ED-4DB2-BD59-A6C34878D82A}">
                    <a16:rowId xmlns:a16="http://schemas.microsoft.com/office/drawing/2014/main" val="2004346030"/>
                  </a:ext>
                </a:extLst>
              </a:tr>
              <a:tr h="66704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t-EE" sz="1600" dirty="0" err="1"/>
                        <a:t>MAIN-test</a:t>
                      </a:r>
                      <a:r>
                        <a:rPr lang="et-EE" sz="1600" dirty="0"/>
                        <a:t> ehk pildiseeriapõhine jutustamine</a:t>
                      </a:r>
                    </a:p>
                  </a:txBody>
                  <a:tcPr/>
                </a:tc>
                <a:tc>
                  <a:txBody>
                    <a:bodyPr/>
                    <a:lstStyle/>
                    <a:p>
                      <a:r>
                        <a:rPr lang="et-EE" sz="1600" dirty="0"/>
                        <a:t>15</a:t>
                      </a:r>
                    </a:p>
                  </a:txBody>
                  <a:tcPr/>
                </a:tc>
                <a:tc>
                  <a:txBody>
                    <a:bodyPr/>
                    <a:lstStyle/>
                    <a:p>
                      <a:r>
                        <a:rPr lang="et-EE" sz="1600" dirty="0"/>
                        <a:t>13-15</a:t>
                      </a:r>
                    </a:p>
                  </a:txBody>
                  <a:tcPr/>
                </a:tc>
                <a:tc>
                  <a:txBody>
                    <a:bodyPr/>
                    <a:lstStyle/>
                    <a:p>
                      <a:r>
                        <a:rPr lang="et-EE" sz="1600" dirty="0"/>
                        <a:t>Olnud Eestis 1,5 aastat, Vabaduse Koolist</a:t>
                      </a:r>
                    </a:p>
                  </a:txBody>
                  <a:tcPr/>
                </a:tc>
                <a:extLst>
                  <a:ext uri="{0D108BD9-81ED-4DB2-BD59-A6C34878D82A}">
                    <a16:rowId xmlns:a16="http://schemas.microsoft.com/office/drawing/2014/main" val="98276081"/>
                  </a:ext>
                </a:extLst>
              </a:tr>
              <a:tr h="3381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t-EE" sz="1600" dirty="0"/>
                        <a:t>Pildikirjelduskatse</a:t>
                      </a:r>
                    </a:p>
                  </a:txBody>
                  <a:tcPr/>
                </a:tc>
                <a:tc>
                  <a:txBody>
                    <a:bodyPr/>
                    <a:lstStyle/>
                    <a:p>
                      <a:r>
                        <a:rPr lang="et-EE" sz="1600" dirty="0"/>
                        <a:t>33 +22</a:t>
                      </a:r>
                    </a:p>
                  </a:txBody>
                  <a:tcPr/>
                </a:tc>
                <a:tc>
                  <a:txBody>
                    <a:bodyPr/>
                    <a:lstStyle/>
                    <a:p>
                      <a:r>
                        <a:rPr lang="et-EE" sz="1600" dirty="0"/>
                        <a:t>9-10</a:t>
                      </a:r>
                    </a:p>
                  </a:txBody>
                  <a:tcPr/>
                </a:tc>
                <a:tc>
                  <a:txBody>
                    <a:bodyPr/>
                    <a:lstStyle/>
                    <a:p>
                      <a:r>
                        <a:rPr lang="et-EE" sz="1600" dirty="0"/>
                        <a:t>Olnud Eestis 2,5 ja 3,5 aastat, Tallinna eri koolidest</a:t>
                      </a:r>
                    </a:p>
                  </a:txBody>
                  <a:tcPr/>
                </a:tc>
                <a:extLst>
                  <a:ext uri="{0D108BD9-81ED-4DB2-BD59-A6C34878D82A}">
                    <a16:rowId xmlns:a16="http://schemas.microsoft.com/office/drawing/2014/main" val="3620335467"/>
                  </a:ext>
                </a:extLst>
              </a:tr>
              <a:tr h="3381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t-EE" sz="1600" dirty="0"/>
                        <a:t>Pildiseeria põhjal jutustamine</a:t>
                      </a:r>
                    </a:p>
                  </a:txBody>
                  <a:tcPr/>
                </a:tc>
                <a:tc>
                  <a:txBody>
                    <a:bodyPr/>
                    <a:lstStyle/>
                    <a:p>
                      <a:r>
                        <a:rPr lang="et-EE" sz="1600" dirty="0"/>
                        <a:t>59 (33)</a:t>
                      </a:r>
                    </a:p>
                  </a:txBody>
                  <a:tcPr/>
                </a:tc>
                <a:tc>
                  <a:txBody>
                    <a:bodyPr/>
                    <a:lstStyle/>
                    <a:p>
                      <a:r>
                        <a:rPr lang="et-EE" sz="1600" dirty="0"/>
                        <a:t>12-18</a:t>
                      </a:r>
                    </a:p>
                  </a:txBody>
                  <a:tcPr/>
                </a:tc>
                <a:tc>
                  <a:txBody>
                    <a:bodyPr/>
                    <a:lstStyle/>
                    <a:p>
                      <a:r>
                        <a:rPr lang="et-EE" sz="1600" dirty="0"/>
                        <a:t>Olnud Eestis 3,5 aastat, Pagulasabi programmist</a:t>
                      </a:r>
                    </a:p>
                  </a:txBody>
                  <a:tcPr/>
                </a:tc>
                <a:extLst>
                  <a:ext uri="{0D108BD9-81ED-4DB2-BD59-A6C34878D82A}">
                    <a16:rowId xmlns:a16="http://schemas.microsoft.com/office/drawing/2014/main" val="2610912940"/>
                  </a:ext>
                </a:extLst>
              </a:tr>
            </a:tbl>
          </a:graphicData>
        </a:graphic>
      </p:graphicFrame>
    </p:spTree>
    <p:extLst>
      <p:ext uri="{BB962C8B-B14F-4D97-AF65-F5344CB8AC3E}">
        <p14:creationId xmlns:p14="http://schemas.microsoft.com/office/powerpoint/2010/main" val="2418149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F80A-72D9-1AD6-C5F5-A6AD06FFF10F}"/>
              </a:ext>
            </a:extLst>
          </p:cNvPr>
          <p:cNvSpPr>
            <a:spLocks noGrp="1"/>
          </p:cNvSpPr>
          <p:nvPr>
            <p:ph type="ctrTitle"/>
          </p:nvPr>
        </p:nvSpPr>
        <p:spPr>
          <a:xfrm>
            <a:off x="2408472" y="168089"/>
            <a:ext cx="6491687" cy="649330"/>
          </a:xfrm>
        </p:spPr>
        <p:txBody>
          <a:bodyPr>
            <a:normAutofit fontScale="90000"/>
          </a:bodyPr>
          <a:lstStyle/>
          <a:p>
            <a:r>
              <a:rPr lang="et-EE" b="1" dirty="0"/>
              <a:t>Esimene uuring: </a:t>
            </a:r>
            <a:r>
              <a:rPr lang="et-EE" b="1" dirty="0" err="1"/>
              <a:t>MAIN-test</a:t>
            </a:r>
            <a:endParaRPr lang="et-EE" b="1" dirty="0"/>
          </a:p>
        </p:txBody>
      </p:sp>
      <p:sp>
        <p:nvSpPr>
          <p:cNvPr id="3" name="Subtitle 2">
            <a:extLst>
              <a:ext uri="{FF2B5EF4-FFF2-40B4-BE49-F238E27FC236}">
                <a16:creationId xmlns:a16="http://schemas.microsoft.com/office/drawing/2014/main" id="{D3062989-2E2C-0CD2-6315-5FFD41C28AAC}"/>
              </a:ext>
            </a:extLst>
          </p:cNvPr>
          <p:cNvSpPr>
            <a:spLocks noGrp="1"/>
          </p:cNvSpPr>
          <p:nvPr>
            <p:ph type="subTitle" idx="1"/>
          </p:nvPr>
        </p:nvSpPr>
        <p:spPr>
          <a:xfrm>
            <a:off x="2310937" y="1163207"/>
            <a:ext cx="3782290" cy="2217302"/>
          </a:xfrm>
        </p:spPr>
        <p:txBody>
          <a:bodyPr>
            <a:normAutofit fontScale="92500"/>
          </a:bodyPr>
          <a:lstStyle/>
          <a:p>
            <a:r>
              <a:rPr lang="et-EE" sz="2000" dirty="0"/>
              <a:t>Jutustamistest ukraina ja eesti keeles.</a:t>
            </a:r>
          </a:p>
          <a:p>
            <a:r>
              <a:rPr lang="et-EE" sz="2000" dirty="0"/>
              <a:t>Mõistmine ja jutustamine, mõistmisel sisukomponendid ja jutustamisel sõnavara, vorme ja jutustuse ülesehitus</a:t>
            </a:r>
          </a:p>
          <a:p>
            <a:endParaRPr lang="et-EE" dirty="0"/>
          </a:p>
        </p:txBody>
      </p:sp>
      <p:pic>
        <p:nvPicPr>
          <p:cNvPr id="4" name="Picture 3">
            <a:extLst>
              <a:ext uri="{FF2B5EF4-FFF2-40B4-BE49-F238E27FC236}">
                <a16:creationId xmlns:a16="http://schemas.microsoft.com/office/drawing/2014/main" id="{34DA84DF-2BF0-CBFF-FF80-99970ECE2292}"/>
              </a:ext>
            </a:extLst>
          </p:cNvPr>
          <p:cNvPicPr>
            <a:picLocks noChangeAspect="1"/>
          </p:cNvPicPr>
          <p:nvPr/>
        </p:nvPicPr>
        <p:blipFill>
          <a:blip r:embed="rId3"/>
          <a:stretch>
            <a:fillRect/>
          </a:stretch>
        </p:blipFill>
        <p:spPr>
          <a:xfrm>
            <a:off x="6278897" y="1163207"/>
            <a:ext cx="2773430" cy="1940211"/>
          </a:xfrm>
          <a:prstGeom prst="rect">
            <a:avLst/>
          </a:prstGeom>
        </p:spPr>
      </p:pic>
      <p:sp>
        <p:nvSpPr>
          <p:cNvPr id="6" name="Rounded Rectangle 5">
            <a:extLst>
              <a:ext uri="{FF2B5EF4-FFF2-40B4-BE49-F238E27FC236}">
                <a16:creationId xmlns:a16="http://schemas.microsoft.com/office/drawing/2014/main" id="{006220C5-8354-D3CA-3966-045BFF1548BA}"/>
              </a:ext>
            </a:extLst>
          </p:cNvPr>
          <p:cNvSpPr/>
          <p:nvPr/>
        </p:nvSpPr>
        <p:spPr>
          <a:xfrm>
            <a:off x="1745673" y="3457819"/>
            <a:ext cx="7306654" cy="15566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t-EE" sz="2000" b="1" dirty="0"/>
              <a:t>Eesmärk</a:t>
            </a:r>
            <a:r>
              <a:rPr lang="et-EE" sz="2000" dirty="0"/>
              <a:t>: </a:t>
            </a:r>
          </a:p>
          <a:p>
            <a:pPr marL="285750" indent="-285750">
              <a:buFont typeface="Arial" panose="020B0604020202020204" pitchFamily="34" charset="0"/>
              <a:buChar char="•"/>
            </a:pPr>
            <a:r>
              <a:rPr lang="et-EE" sz="2000" dirty="0"/>
              <a:t>teha kindlaks, kas jutustamisoskus esimeses keeles tingib parema jutustamisoskuse teises keeles (vt </a:t>
            </a:r>
            <a:r>
              <a:rPr lang="et-EE" sz="2000" dirty="0" err="1"/>
              <a:t>Gagarina</a:t>
            </a:r>
            <a:r>
              <a:rPr lang="et-EE" sz="2000" dirty="0"/>
              <a:t> jt 2019); </a:t>
            </a:r>
          </a:p>
          <a:p>
            <a:pPr marL="285750" indent="-285750">
              <a:buFont typeface="Arial" panose="020B0604020202020204" pitchFamily="34" charset="0"/>
              <a:buChar char="•"/>
            </a:pPr>
            <a:r>
              <a:rPr lang="et-EE" sz="2000" dirty="0"/>
              <a:t>milline on laste eesti keele oskus.</a:t>
            </a:r>
          </a:p>
        </p:txBody>
      </p:sp>
    </p:spTree>
    <p:extLst>
      <p:ext uri="{BB962C8B-B14F-4D97-AF65-F5344CB8AC3E}">
        <p14:creationId xmlns:p14="http://schemas.microsoft.com/office/powerpoint/2010/main" val="808116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2CF9-2F21-EABC-50E4-325A5B48123D}"/>
              </a:ext>
            </a:extLst>
          </p:cNvPr>
          <p:cNvSpPr>
            <a:spLocks noGrp="1"/>
          </p:cNvSpPr>
          <p:nvPr>
            <p:ph type="ctrTitle"/>
          </p:nvPr>
        </p:nvSpPr>
        <p:spPr>
          <a:xfrm>
            <a:off x="4322084" y="227313"/>
            <a:ext cx="3605927" cy="612955"/>
          </a:xfrm>
        </p:spPr>
        <p:txBody>
          <a:bodyPr>
            <a:normAutofit fontScale="90000"/>
          </a:bodyPr>
          <a:lstStyle/>
          <a:p>
            <a:r>
              <a:rPr lang="et-EE" b="1" dirty="0"/>
              <a:t>Tulemused 1</a:t>
            </a:r>
          </a:p>
        </p:txBody>
      </p:sp>
      <p:pic>
        <p:nvPicPr>
          <p:cNvPr id="1026" name="Picture 2">
            <a:extLst>
              <a:ext uri="{FF2B5EF4-FFF2-40B4-BE49-F238E27FC236}">
                <a16:creationId xmlns:a16="http://schemas.microsoft.com/office/drawing/2014/main" id="{9988AA52-C701-84B0-7849-30E971FF5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8" y="227313"/>
            <a:ext cx="2908116" cy="2640578"/>
          </a:xfrm>
          <a:prstGeom prst="rect">
            <a:avLst/>
          </a:prstGeom>
          <a:ln/>
        </p:spPr>
        <p:style>
          <a:lnRef idx="2">
            <a:schemeClr val="accent1"/>
          </a:lnRef>
          <a:fillRef idx="1">
            <a:schemeClr val="lt1"/>
          </a:fillRef>
          <a:effectRef idx="0">
            <a:schemeClr val="accent1"/>
          </a:effectRef>
          <a:fontRef idx="minor">
            <a:schemeClr val="dk1"/>
          </a:fontRef>
        </p:style>
      </p:pic>
      <p:graphicFrame>
        <p:nvGraphicFramePr>
          <p:cNvPr id="5" name="Table 4">
            <a:extLst>
              <a:ext uri="{FF2B5EF4-FFF2-40B4-BE49-F238E27FC236}">
                <a16:creationId xmlns:a16="http://schemas.microsoft.com/office/drawing/2014/main" id="{8DEC8F2C-7E0D-FB2E-0F8E-BB809AD2C9EA}"/>
              </a:ext>
            </a:extLst>
          </p:cNvPr>
          <p:cNvGraphicFramePr>
            <a:graphicFrameLocks noGrp="1"/>
          </p:cNvGraphicFramePr>
          <p:nvPr>
            <p:extLst>
              <p:ext uri="{D42A27DB-BD31-4B8C-83A1-F6EECF244321}">
                <p14:modId xmlns:p14="http://schemas.microsoft.com/office/powerpoint/2010/main" val="3020321329"/>
              </p:ext>
            </p:extLst>
          </p:nvPr>
        </p:nvGraphicFramePr>
        <p:xfrm>
          <a:off x="3289908" y="1034873"/>
          <a:ext cx="5743255" cy="3881313"/>
        </p:xfrm>
        <a:graphic>
          <a:graphicData uri="http://schemas.openxmlformats.org/drawingml/2006/table">
            <a:tbl>
              <a:tblPr firstRow="1" bandRow="1">
                <a:tableStyleId>{9D7B26C5-4107-4FEC-AEDC-1716B250A1EF}</a:tableStyleId>
              </a:tblPr>
              <a:tblGrid>
                <a:gridCol w="2293474">
                  <a:extLst>
                    <a:ext uri="{9D8B030D-6E8A-4147-A177-3AD203B41FA5}">
                      <a16:colId xmlns:a16="http://schemas.microsoft.com/office/drawing/2014/main" val="4049263366"/>
                    </a:ext>
                  </a:extLst>
                </a:gridCol>
                <a:gridCol w="3449781">
                  <a:extLst>
                    <a:ext uri="{9D8B030D-6E8A-4147-A177-3AD203B41FA5}">
                      <a16:colId xmlns:a16="http://schemas.microsoft.com/office/drawing/2014/main" val="3333398701"/>
                    </a:ext>
                  </a:extLst>
                </a:gridCol>
              </a:tblGrid>
              <a:tr h="682145">
                <a:tc>
                  <a:txBody>
                    <a:bodyPr/>
                    <a:lstStyle/>
                    <a:p>
                      <a:r>
                        <a:rPr lang="en-GB" sz="1500" dirty="0"/>
                        <a:t>Lugu </a:t>
                      </a:r>
                      <a:r>
                        <a:rPr lang="en-GB" sz="1500" dirty="0" err="1"/>
                        <a:t>mõisteti</a:t>
                      </a:r>
                      <a:r>
                        <a:rPr lang="en-GB" sz="1500" dirty="0"/>
                        <a:t> </a:t>
                      </a:r>
                      <a:r>
                        <a:rPr lang="en-GB" sz="1500" dirty="0" err="1"/>
                        <a:t>hästi</a:t>
                      </a:r>
                      <a:r>
                        <a:rPr lang="en-GB" sz="1500" dirty="0"/>
                        <a:t> </a:t>
                      </a:r>
                      <a:endParaRPr lang="et-EE" sz="1500" dirty="0"/>
                    </a:p>
                  </a:txBody>
                  <a:tcPr/>
                </a:tc>
                <a:tc>
                  <a:txBody>
                    <a:bodyPr/>
                    <a:lstStyle/>
                    <a:p>
                      <a:r>
                        <a:rPr lang="en-GB" sz="1500" b="0" dirty="0" err="1"/>
                        <a:t>Keskm</a:t>
                      </a:r>
                      <a:r>
                        <a:rPr lang="en-GB" sz="1500" b="0" dirty="0"/>
                        <a:t> 6 </a:t>
                      </a:r>
                      <a:r>
                        <a:rPr lang="en-GB" sz="1500" b="0" dirty="0" err="1"/>
                        <a:t>punkti</a:t>
                      </a:r>
                      <a:r>
                        <a:rPr lang="en-GB" sz="1500" b="0" dirty="0"/>
                        <a:t> 10-st, </a:t>
                      </a:r>
                      <a:r>
                        <a:rPr lang="en-GB" sz="1500" b="0" dirty="0" err="1"/>
                        <a:t>kahel</a:t>
                      </a:r>
                      <a:r>
                        <a:rPr lang="en-GB" sz="1500" b="0" dirty="0"/>
                        <a:t> </a:t>
                      </a:r>
                      <a:r>
                        <a:rPr lang="en-GB" sz="1500" b="0" dirty="0" err="1"/>
                        <a:t>lapsel</a:t>
                      </a:r>
                      <a:r>
                        <a:rPr lang="en-GB" sz="1500" b="0" dirty="0"/>
                        <a:t> </a:t>
                      </a:r>
                      <a:r>
                        <a:rPr lang="en-GB" sz="1500" b="0" dirty="0" err="1"/>
                        <a:t>maksimum</a:t>
                      </a:r>
                      <a:endParaRPr lang="et-EE" sz="1500" b="0" dirty="0"/>
                    </a:p>
                  </a:txBody>
                  <a:tcPr/>
                </a:tc>
                <a:extLst>
                  <a:ext uri="{0D108BD9-81ED-4DB2-BD59-A6C34878D82A}">
                    <a16:rowId xmlns:a16="http://schemas.microsoft.com/office/drawing/2014/main" val="2824256492"/>
                  </a:ext>
                </a:extLst>
              </a:tr>
              <a:tr h="792642">
                <a:tc>
                  <a:txBody>
                    <a:bodyPr/>
                    <a:lstStyle/>
                    <a:p>
                      <a:r>
                        <a:rPr lang="en-GB" sz="1500" b="1" dirty="0"/>
                        <a:t>Loo </a:t>
                      </a:r>
                      <a:r>
                        <a:rPr lang="en-GB" sz="1500" b="1" dirty="0" err="1"/>
                        <a:t>jutustamiseks</a:t>
                      </a:r>
                      <a:r>
                        <a:rPr lang="en-GB" sz="1500" b="1" dirty="0"/>
                        <a:t> </a:t>
                      </a:r>
                      <a:r>
                        <a:rPr lang="en-GB" sz="1500" b="1" dirty="0" err="1"/>
                        <a:t>puudu</a:t>
                      </a:r>
                      <a:r>
                        <a:rPr lang="en-GB" sz="1500" b="1" dirty="0"/>
                        <a:t> </a:t>
                      </a:r>
                      <a:r>
                        <a:rPr lang="en-GB" sz="1500" b="1" dirty="0" err="1"/>
                        <a:t>keelevahendeid</a:t>
                      </a:r>
                      <a:endParaRPr lang="et-EE" sz="1500" b="1" dirty="0"/>
                    </a:p>
                  </a:txBody>
                  <a:tcPr/>
                </a:tc>
                <a:tc>
                  <a:txBody>
                    <a:bodyPr/>
                    <a:lstStyle/>
                    <a:p>
                      <a:r>
                        <a:rPr lang="en-GB" sz="1500" dirty="0" err="1"/>
                        <a:t>Sisupunkte</a:t>
                      </a:r>
                      <a:r>
                        <a:rPr lang="en-GB" sz="1500" dirty="0"/>
                        <a:t> max 16-st </a:t>
                      </a:r>
                      <a:r>
                        <a:rPr lang="en-GB" sz="1500" dirty="0" err="1"/>
                        <a:t>keskmiselt</a:t>
                      </a:r>
                      <a:r>
                        <a:rPr lang="en-GB" sz="1500" dirty="0"/>
                        <a:t> 5</a:t>
                      </a:r>
                      <a:endParaRPr lang="et-EE" sz="1500" dirty="0"/>
                    </a:p>
                  </a:txBody>
                  <a:tcPr/>
                </a:tc>
                <a:extLst>
                  <a:ext uri="{0D108BD9-81ED-4DB2-BD59-A6C34878D82A}">
                    <a16:rowId xmlns:a16="http://schemas.microsoft.com/office/drawing/2014/main" val="2886185207"/>
                  </a:ext>
                </a:extLst>
              </a:tr>
              <a:tr h="792642">
                <a:tc>
                  <a:txBody>
                    <a:bodyPr/>
                    <a:lstStyle/>
                    <a:p>
                      <a:r>
                        <a:rPr lang="en-GB" sz="1500" b="1" dirty="0" err="1"/>
                        <a:t>Inviduaalsed</a:t>
                      </a:r>
                      <a:r>
                        <a:rPr lang="en-GB" sz="1500" b="1" dirty="0"/>
                        <a:t> </a:t>
                      </a:r>
                      <a:r>
                        <a:rPr lang="en-GB" sz="1500" b="1" dirty="0" err="1"/>
                        <a:t>erinevused</a:t>
                      </a:r>
                      <a:r>
                        <a:rPr lang="en-GB" sz="1500" b="1" dirty="0"/>
                        <a:t> </a:t>
                      </a:r>
                      <a:r>
                        <a:rPr lang="en-GB" sz="1500" b="1" dirty="0" err="1"/>
                        <a:t>väga</a:t>
                      </a:r>
                      <a:r>
                        <a:rPr lang="en-GB" sz="1500" b="1" dirty="0"/>
                        <a:t> </a:t>
                      </a:r>
                      <a:r>
                        <a:rPr lang="en-GB" sz="1500" b="1" dirty="0" err="1"/>
                        <a:t>suured</a:t>
                      </a:r>
                      <a:endParaRPr lang="et-EE" sz="1500" b="1" dirty="0"/>
                    </a:p>
                  </a:txBody>
                  <a:tcPr/>
                </a:tc>
                <a:tc>
                  <a:txBody>
                    <a:bodyPr/>
                    <a:lstStyle/>
                    <a:p>
                      <a:r>
                        <a:rPr lang="en-GB" sz="1500" dirty="0" err="1"/>
                        <a:t>Sõnavara</a:t>
                      </a:r>
                      <a:r>
                        <a:rPr lang="en-GB" sz="1500" dirty="0"/>
                        <a:t> 0-44 </a:t>
                      </a:r>
                      <a:r>
                        <a:rPr lang="en-GB" sz="1500" dirty="0" err="1"/>
                        <a:t>lekseemi</a:t>
                      </a:r>
                      <a:r>
                        <a:rPr lang="en-GB" sz="1500" dirty="0"/>
                        <a:t>, </a:t>
                      </a:r>
                      <a:r>
                        <a:rPr lang="en-GB" sz="1500" dirty="0" err="1"/>
                        <a:t>keskmine</a:t>
                      </a:r>
                      <a:r>
                        <a:rPr lang="en-GB" sz="1500" dirty="0"/>
                        <a:t> 20</a:t>
                      </a:r>
                      <a:endParaRPr lang="et-EE" sz="1500" dirty="0"/>
                    </a:p>
                  </a:txBody>
                  <a:tcPr/>
                </a:tc>
                <a:extLst>
                  <a:ext uri="{0D108BD9-81ED-4DB2-BD59-A6C34878D82A}">
                    <a16:rowId xmlns:a16="http://schemas.microsoft.com/office/drawing/2014/main" val="1809773483"/>
                  </a:ext>
                </a:extLst>
              </a:tr>
              <a:tr h="559512">
                <a:tc>
                  <a:txBody>
                    <a:bodyPr/>
                    <a:lstStyle/>
                    <a:p>
                      <a:r>
                        <a:rPr lang="en-GB" sz="1500" b="1" dirty="0" err="1"/>
                        <a:t>Sõnaliigilid</a:t>
                      </a:r>
                      <a:r>
                        <a:rPr lang="en-GB" sz="1500" b="1" dirty="0"/>
                        <a:t>: </a:t>
                      </a:r>
                      <a:r>
                        <a:rPr lang="en-GB" sz="1500" b="1" dirty="0" err="1"/>
                        <a:t>verbe</a:t>
                      </a:r>
                      <a:r>
                        <a:rPr lang="en-GB" sz="1500" b="1" dirty="0"/>
                        <a:t> </a:t>
                      </a:r>
                      <a:r>
                        <a:rPr lang="en-GB" sz="1500" b="1" dirty="0" err="1"/>
                        <a:t>rohkem</a:t>
                      </a:r>
                      <a:r>
                        <a:rPr lang="en-GB" sz="1500" b="1" dirty="0"/>
                        <a:t> </a:t>
                      </a:r>
                      <a:r>
                        <a:rPr lang="en-GB" sz="1500" b="1" dirty="0" err="1"/>
                        <a:t>kui</a:t>
                      </a:r>
                      <a:r>
                        <a:rPr lang="en-GB" sz="1500" b="1" dirty="0"/>
                        <a:t> </a:t>
                      </a:r>
                      <a:r>
                        <a:rPr lang="en-GB" sz="1500" b="1" dirty="0" err="1"/>
                        <a:t>nimisõnu</a:t>
                      </a:r>
                      <a:endParaRPr lang="et-EE" sz="1500" b="1" dirty="0"/>
                    </a:p>
                  </a:txBody>
                  <a:tcPr/>
                </a:tc>
                <a:tc>
                  <a:txBody>
                    <a:bodyPr/>
                    <a:lstStyle/>
                    <a:p>
                      <a:r>
                        <a:rPr lang="en-GB" sz="1500" dirty="0" err="1"/>
                        <a:t>Keskm</a:t>
                      </a:r>
                      <a:r>
                        <a:rPr lang="en-GB" sz="1500" dirty="0"/>
                        <a:t> 5,2 </a:t>
                      </a:r>
                      <a:r>
                        <a:rPr lang="en-GB" sz="1500" dirty="0" err="1"/>
                        <a:t>verbi</a:t>
                      </a:r>
                      <a:r>
                        <a:rPr lang="en-GB" sz="1500" dirty="0"/>
                        <a:t> </a:t>
                      </a:r>
                      <a:r>
                        <a:rPr lang="en-GB" sz="1500" dirty="0" err="1"/>
                        <a:t>jutustuses</a:t>
                      </a:r>
                      <a:r>
                        <a:rPr lang="en-GB" sz="1500" dirty="0"/>
                        <a:t>,</a:t>
                      </a:r>
                    </a:p>
                    <a:p>
                      <a:r>
                        <a:rPr lang="en-GB" sz="1500" dirty="0"/>
                        <a:t>27% </a:t>
                      </a:r>
                      <a:r>
                        <a:rPr lang="en-GB" sz="1500" dirty="0" err="1"/>
                        <a:t>lekseemidest</a:t>
                      </a:r>
                      <a:r>
                        <a:rPr lang="en-GB" sz="1500" dirty="0"/>
                        <a:t> verbid </a:t>
                      </a:r>
                      <a:endParaRPr lang="et-EE" sz="1500" dirty="0"/>
                    </a:p>
                  </a:txBody>
                  <a:tcPr/>
                </a:tc>
                <a:extLst>
                  <a:ext uri="{0D108BD9-81ED-4DB2-BD59-A6C34878D82A}">
                    <a16:rowId xmlns:a16="http://schemas.microsoft.com/office/drawing/2014/main" val="963334642"/>
                  </a:ext>
                </a:extLst>
              </a:tr>
              <a:tr h="566170">
                <a:tc>
                  <a:txBody>
                    <a:bodyPr/>
                    <a:lstStyle/>
                    <a:p>
                      <a:r>
                        <a:rPr lang="et-EE" sz="1500" b="1" dirty="0"/>
                        <a:t>Vormid</a:t>
                      </a:r>
                    </a:p>
                  </a:txBody>
                  <a:tcPr/>
                </a:tc>
                <a:tc>
                  <a:txBody>
                    <a:bodyPr/>
                    <a:lstStyle/>
                    <a:p>
                      <a:r>
                        <a:rPr lang="en-GB" sz="1500" dirty="0" err="1"/>
                        <a:t>Keskm</a:t>
                      </a:r>
                      <a:r>
                        <a:rPr lang="en-GB" sz="1500" dirty="0"/>
                        <a:t> 5,6 </a:t>
                      </a:r>
                      <a:r>
                        <a:rPr lang="en-GB" sz="1500" dirty="0" err="1"/>
                        <a:t>eri</a:t>
                      </a:r>
                      <a:r>
                        <a:rPr lang="en-GB" sz="1500" dirty="0"/>
                        <a:t> </a:t>
                      </a:r>
                      <a:r>
                        <a:rPr lang="en-GB" sz="1500" dirty="0" err="1"/>
                        <a:t>vormi</a:t>
                      </a:r>
                      <a:r>
                        <a:rPr lang="en-GB" sz="1500" dirty="0"/>
                        <a:t>; </a:t>
                      </a:r>
                    </a:p>
                    <a:p>
                      <a:r>
                        <a:rPr lang="en-GB" sz="1500" dirty="0"/>
                        <a:t>NS 2,6 </a:t>
                      </a:r>
                      <a:r>
                        <a:rPr lang="en-GB" sz="1500" dirty="0" err="1"/>
                        <a:t>vormi</a:t>
                      </a:r>
                      <a:r>
                        <a:rPr lang="en-GB" sz="1500" dirty="0"/>
                        <a:t> </a:t>
                      </a:r>
                      <a:r>
                        <a:rPr lang="en-GB" sz="1500" dirty="0" err="1"/>
                        <a:t>ja</a:t>
                      </a:r>
                      <a:r>
                        <a:rPr lang="en-GB" sz="1500" dirty="0"/>
                        <a:t> TS 3,2 </a:t>
                      </a:r>
                      <a:r>
                        <a:rPr lang="en-GB" sz="1500" dirty="0" err="1"/>
                        <a:t>vormi</a:t>
                      </a:r>
                      <a:endParaRPr lang="et-EE" sz="1500" dirty="0"/>
                    </a:p>
                  </a:txBody>
                  <a:tcPr/>
                </a:tc>
                <a:extLst>
                  <a:ext uri="{0D108BD9-81ED-4DB2-BD59-A6C34878D82A}">
                    <a16:rowId xmlns:a16="http://schemas.microsoft.com/office/drawing/2014/main" val="3362756287"/>
                  </a:ext>
                </a:extLst>
              </a:tr>
              <a:tr h="488202">
                <a:tc>
                  <a:txBody>
                    <a:bodyPr/>
                    <a:lstStyle/>
                    <a:p>
                      <a:r>
                        <a:rPr lang="en-GB" sz="1500" b="1" dirty="0" err="1"/>
                        <a:t>Koodivahetust</a:t>
                      </a:r>
                      <a:r>
                        <a:rPr lang="en-GB" sz="1500" b="1" dirty="0"/>
                        <a:t> </a:t>
                      </a:r>
                      <a:r>
                        <a:rPr lang="en-GB" sz="1500" b="1" dirty="0" err="1"/>
                        <a:t>palju</a:t>
                      </a:r>
                      <a:endParaRPr lang="et-EE" sz="1500" b="1" dirty="0"/>
                    </a:p>
                  </a:txBody>
                  <a:tcPr/>
                </a:tc>
                <a:tc>
                  <a:txBody>
                    <a:bodyPr/>
                    <a:lstStyle/>
                    <a:p>
                      <a:r>
                        <a:rPr lang="en-GB" sz="1500" dirty="0" err="1"/>
                        <a:t>Ingl</a:t>
                      </a:r>
                      <a:r>
                        <a:rPr lang="en-GB" sz="1500" dirty="0"/>
                        <a:t>, </a:t>
                      </a:r>
                      <a:r>
                        <a:rPr lang="en-GB" sz="1500" dirty="0" err="1"/>
                        <a:t>vene</a:t>
                      </a:r>
                      <a:r>
                        <a:rPr lang="en-GB" sz="1500" dirty="0"/>
                        <a:t>, </a:t>
                      </a:r>
                      <a:r>
                        <a:rPr lang="en-GB" sz="1500" dirty="0" err="1"/>
                        <a:t>ukr</a:t>
                      </a:r>
                      <a:r>
                        <a:rPr lang="en-GB" sz="1500" dirty="0"/>
                        <a:t> </a:t>
                      </a:r>
                      <a:r>
                        <a:rPr lang="en-GB" sz="1500" dirty="0" err="1"/>
                        <a:t>sõnu</a:t>
                      </a:r>
                      <a:r>
                        <a:rPr lang="en-GB" sz="1500" dirty="0"/>
                        <a:t> </a:t>
                      </a:r>
                      <a:r>
                        <a:rPr lang="en-GB" sz="1500" dirty="0" err="1"/>
                        <a:t>keskm</a:t>
                      </a:r>
                      <a:r>
                        <a:rPr lang="en-GB" sz="1500" dirty="0"/>
                        <a:t> 6,1</a:t>
                      </a:r>
                      <a:endParaRPr lang="et-EE" sz="1500" dirty="0"/>
                    </a:p>
                  </a:txBody>
                  <a:tcPr/>
                </a:tc>
                <a:extLst>
                  <a:ext uri="{0D108BD9-81ED-4DB2-BD59-A6C34878D82A}">
                    <a16:rowId xmlns:a16="http://schemas.microsoft.com/office/drawing/2014/main" val="760312867"/>
                  </a:ext>
                </a:extLst>
              </a:tr>
            </a:tbl>
          </a:graphicData>
        </a:graphic>
      </p:graphicFrame>
    </p:spTree>
    <p:extLst>
      <p:ext uri="{BB962C8B-B14F-4D97-AF65-F5344CB8AC3E}">
        <p14:creationId xmlns:p14="http://schemas.microsoft.com/office/powerpoint/2010/main" val="3381889379"/>
      </p:ext>
    </p:extLst>
  </p:cSld>
  <p:clrMapOvr>
    <a:masterClrMapping/>
  </p:clrMapOvr>
</p:sld>
</file>

<file path=ppt/theme/theme1.xml><?xml version="1.0" encoding="utf-8"?>
<a:theme xmlns:a="http://schemas.openxmlformats.org/drawingml/2006/main" name="TLÜ-01">
  <a:themeElements>
    <a:clrScheme name="TLÜ">
      <a:dk1>
        <a:srgbClr val="3C4445"/>
      </a:dk1>
      <a:lt1>
        <a:srgbClr val="FFFFFF"/>
      </a:lt1>
      <a:dk2>
        <a:srgbClr val="44546A"/>
      </a:dk2>
      <a:lt2>
        <a:srgbClr val="E7E6E6"/>
      </a:lt2>
      <a:accent1>
        <a:srgbClr val="DB224C"/>
      </a:accent1>
      <a:accent2>
        <a:srgbClr val="F5ABB4"/>
      </a:accent2>
      <a:accent3>
        <a:srgbClr val="F26479"/>
      </a:accent3>
      <a:accent4>
        <a:srgbClr val="EA2C5E"/>
      </a:accent4>
      <a:accent5>
        <a:srgbClr val="AA0029"/>
      </a:accent5>
      <a:accent6>
        <a:srgbClr val="520E1B"/>
      </a:accent6>
      <a:hlink>
        <a:srgbClr val="DB224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66498</TotalTime>
  <Words>2506</Words>
  <Application>Microsoft Macintosh PowerPoint</Application>
  <PresentationFormat>On-screen Show (16:9)</PresentationFormat>
  <Paragraphs>336</Paragraphs>
  <Slides>29</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Times New Roman</vt:lpstr>
      <vt:lpstr>Roboto</vt:lpstr>
      <vt:lpstr>TLÜ-01</vt:lpstr>
      <vt:lpstr>PowerPoint Presentation</vt:lpstr>
      <vt:lpstr>Ettekande teekaart</vt:lpstr>
      <vt:lpstr>Taustaks ehk mida me juba teame</vt:lpstr>
      <vt:lpstr>Mida me veel ei tea</vt:lpstr>
      <vt:lpstr>Mida teada tahame ehk eesmärk</vt:lpstr>
      <vt:lpstr>Kuidas meie lähenemist kirjeldada?</vt:lpstr>
      <vt:lpstr>Kolm uuringut. Valim</vt:lpstr>
      <vt:lpstr>Esimene uuring: MAIN-test</vt:lpstr>
      <vt:lpstr>Tulemused 1</vt:lpstr>
      <vt:lpstr>Esimene uuring. Kokku</vt:lpstr>
      <vt:lpstr>Teine uuring: pildikirjeldus</vt:lpstr>
      <vt:lpstr>Analüüsi põhimõtted</vt:lpstr>
      <vt:lpstr>Tulemused 1. Sõnavara</vt:lpstr>
      <vt:lpstr>Tulemused 2. Vormimoodustus</vt:lpstr>
      <vt:lpstr>Tulemused 3. Konstruktsioonid</vt:lpstr>
      <vt:lpstr>Tulemused 4. Erinevused klassitüübiti</vt:lpstr>
      <vt:lpstr>Tulemused 5. Keelelise kasvukeskkonna tegurid</vt:lpstr>
      <vt:lpstr>Tulemused 6. Kvalitatiivne analüüs näitab muutust</vt:lpstr>
      <vt:lpstr>PowerPoint Presentation</vt:lpstr>
      <vt:lpstr>Kolmas uuring: pildiseeria</vt:lpstr>
      <vt:lpstr>Tulemused 1. Sõnavara, vormid, konstruktsioonid</vt:lpstr>
      <vt:lpstr>Kolmas uuring. Kokku</vt:lpstr>
      <vt:lpstr>Kokkuvõte 1. Mida saime teada meetodi kohta? </vt:lpstr>
      <vt:lpstr>Kokkuvõte 2. Mida me teada saime</vt:lpstr>
      <vt:lpstr>Kokkuvõte 2. Õppija teekond ehk milliseid struktuure pidi on eesti keele arengut näha</vt:lpstr>
      <vt:lpstr>Arutluseks. Eri grupid</vt:lpstr>
      <vt:lpstr>Arutluseks ehk kuidas edasi</vt:lpstr>
      <vt:lpstr>Aitäh meeskonnale, partneritele ja rahastajatele!</vt:lpstr>
      <vt:lpstr>Kirjandus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Reili</cp:lastModifiedBy>
  <cp:revision>221</cp:revision>
  <dcterms:modified xsi:type="dcterms:W3CDTF">2026-04-22T19:11:04Z</dcterms:modified>
</cp:coreProperties>
</file>