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5143500" cx="9144000"/>
  <p:notesSz cx="6858000" cy="9144000"/>
  <p:embeddedFontLst>
    <p:embeddedFont>
      <p:font typeface="Montserrat SemiBold"/>
      <p:regular r:id="rId27"/>
      <p:bold r:id="rId28"/>
      <p:italic r:id="rId29"/>
      <p:boldItalic r:id="rId30"/>
    </p:embeddedFont>
    <p:embeddedFont>
      <p:font typeface="Montserrat"/>
      <p:regular r:id="rId31"/>
      <p:bold r:id="rId32"/>
      <p:italic r:id="rId33"/>
      <p:boldItalic r:id="rId34"/>
    </p:embeddedFont>
    <p:embeddedFont>
      <p:font typeface="Montserrat Medium"/>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MontserratSemiBold-bold.fntdata"/><Relationship Id="rId27" Type="http://schemas.openxmlformats.org/officeDocument/2006/relationships/font" Target="fonts/MontserratSemiBold-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ontserratSemi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Montserrat-regular.fntdata"/><Relationship Id="rId30" Type="http://schemas.openxmlformats.org/officeDocument/2006/relationships/font" Target="fonts/MontserratSemiBold-boldItalic.fntdata"/><Relationship Id="rId11" Type="http://schemas.openxmlformats.org/officeDocument/2006/relationships/slide" Target="slides/slide6.xml"/><Relationship Id="rId33" Type="http://schemas.openxmlformats.org/officeDocument/2006/relationships/font" Target="fonts/Montserrat-italic.fntdata"/><Relationship Id="rId10" Type="http://schemas.openxmlformats.org/officeDocument/2006/relationships/slide" Target="slides/slide5.xml"/><Relationship Id="rId32" Type="http://schemas.openxmlformats.org/officeDocument/2006/relationships/font" Target="fonts/Montserrat-bold.fntdata"/><Relationship Id="rId13" Type="http://schemas.openxmlformats.org/officeDocument/2006/relationships/slide" Target="slides/slide8.xml"/><Relationship Id="rId35" Type="http://schemas.openxmlformats.org/officeDocument/2006/relationships/font" Target="fonts/MontserratMedium-regular.fntdata"/><Relationship Id="rId12" Type="http://schemas.openxmlformats.org/officeDocument/2006/relationships/slide" Target="slides/slide7.xml"/><Relationship Id="rId34" Type="http://schemas.openxmlformats.org/officeDocument/2006/relationships/font" Target="fonts/Montserrat-boldItalic.fntdata"/><Relationship Id="rId15" Type="http://schemas.openxmlformats.org/officeDocument/2006/relationships/slide" Target="slides/slide10.xml"/><Relationship Id="rId37" Type="http://schemas.openxmlformats.org/officeDocument/2006/relationships/font" Target="fonts/MontserratMedium-italic.fntdata"/><Relationship Id="rId14" Type="http://schemas.openxmlformats.org/officeDocument/2006/relationships/slide" Target="slides/slide9.xml"/><Relationship Id="rId36" Type="http://schemas.openxmlformats.org/officeDocument/2006/relationships/font" Target="fonts/MontserratMedium-bold.fntdata"/><Relationship Id="rId17" Type="http://schemas.openxmlformats.org/officeDocument/2006/relationships/slide" Target="slides/slide12.xml"/><Relationship Id="rId16" Type="http://schemas.openxmlformats.org/officeDocument/2006/relationships/slide" Target="slides/slide11.xml"/><Relationship Id="rId38" Type="http://schemas.openxmlformats.org/officeDocument/2006/relationships/font" Target="fonts/MontserratMedium-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 name="Shape 45"/>
        <p:cNvGrpSpPr/>
        <p:nvPr/>
      </p:nvGrpSpPr>
      <p:grpSpPr>
        <a:xfrm>
          <a:off x="0" y="0"/>
          <a:ext cx="0" cy="0"/>
          <a:chOff x="0" y="0"/>
          <a:chExt cx="0" cy="0"/>
        </a:xfrm>
      </p:grpSpPr>
      <p:sp>
        <p:nvSpPr>
          <p:cNvPr id="46" name="Google Shape;4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47" name="Google Shape;4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 name="Shape 51"/>
        <p:cNvGrpSpPr/>
        <p:nvPr/>
      </p:nvGrpSpPr>
      <p:grpSpPr>
        <a:xfrm>
          <a:off x="0" y="0"/>
          <a:ext cx="0" cy="0"/>
          <a:chOff x="0" y="0"/>
          <a:chExt cx="0" cy="0"/>
        </a:xfrm>
      </p:grpSpPr>
      <p:sp>
        <p:nvSpPr>
          <p:cNvPr id="52" name="Google Shape;52;g3d5b8793e1e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 name="Google Shape;53;g3d5b8793e1e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t"/>
              <a:t>Lu</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3d5b8793e1e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3d5b8793e1e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3d5b8793e1e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3d5b8793e1e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d64e3ee37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d64e3ee37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d7fc515a6f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d7fc515a6f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d7fc515a6f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3d7fc515a6f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d7fc515a6f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d7fc515a6f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d7fc515a6f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d7fc515a6f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d7fc515a6f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d7fc515a6f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d7fc515a6f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3d7fc515a6f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d7fc515a6f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3d7fc515a6f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3d64e3ee37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3d64e3ee37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d64e3ee37f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3d64e3ee37f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d7fc515a6f_0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d7fc515a6f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d7fc515a6f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3d7fc515a6f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97842fe644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97842fe644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d7fc515a6f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3d7fc515a6f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d7fc515a6f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3d7fc515a6f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d7fc515a6f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3d7fc515a6f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3d5b8793e1e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3d5b8793e1e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0" y="0"/>
            <a:ext cx="6483600" cy="5034900"/>
          </a:xfrm>
          <a:prstGeom prst="rect">
            <a:avLst/>
          </a:prstGeom>
          <a:solidFill>
            <a:srgbClr val="202030"/>
          </a:solidFill>
          <a:ln cap="flat" cmpd="sng" w="9525">
            <a:solidFill>
              <a:srgbClr val="20203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202030"/>
              </a:solidFill>
              <a:latin typeface="Montserrat Medium"/>
              <a:ea typeface="Montserrat Medium"/>
              <a:cs typeface="Montserrat Medium"/>
              <a:sym typeface="Montserrat Medium"/>
            </a:endParaRPr>
          </a:p>
        </p:txBody>
      </p:sp>
      <p:sp>
        <p:nvSpPr>
          <p:cNvPr id="11" name="Google Shape;11;p2"/>
          <p:cNvSpPr/>
          <p:nvPr/>
        </p:nvSpPr>
        <p:spPr>
          <a:xfrm>
            <a:off x="6483600" y="0"/>
            <a:ext cx="2660400" cy="5034900"/>
          </a:xfrm>
          <a:prstGeom prst="rect">
            <a:avLst/>
          </a:prstGeom>
          <a:solidFill>
            <a:srgbClr val="FEC601"/>
          </a:solidFill>
          <a:ln cap="flat" cmpd="sng" w="9525">
            <a:solidFill>
              <a:srgbClr val="FEC60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12" name="Google Shape;12;p2"/>
          <p:cNvSpPr txBox="1"/>
          <p:nvPr>
            <p:ph idx="1" type="subTitle"/>
          </p:nvPr>
        </p:nvSpPr>
        <p:spPr>
          <a:xfrm>
            <a:off x="144000" y="873150"/>
            <a:ext cx="4704600" cy="7644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000"/>
              <a:buNone/>
              <a:defRPr>
                <a:solidFill>
                  <a:schemeClr val="lt1"/>
                </a:solidFill>
              </a:defRPr>
            </a:lvl1pPr>
            <a:lvl2pPr lvl="1">
              <a:spcBef>
                <a:spcPts val="0"/>
              </a:spcBef>
              <a:spcAft>
                <a:spcPts val="0"/>
              </a:spcAft>
              <a:buClr>
                <a:schemeClr val="lt1"/>
              </a:buClr>
              <a:buSzPts val="2000"/>
              <a:buNone/>
              <a:defRPr>
                <a:solidFill>
                  <a:schemeClr val="lt1"/>
                </a:solidFill>
              </a:defRPr>
            </a:lvl2pPr>
            <a:lvl3pPr lvl="2">
              <a:spcBef>
                <a:spcPts val="0"/>
              </a:spcBef>
              <a:spcAft>
                <a:spcPts val="0"/>
              </a:spcAft>
              <a:buClr>
                <a:schemeClr val="lt1"/>
              </a:buClr>
              <a:buSzPts val="2000"/>
              <a:buNone/>
              <a:defRPr>
                <a:solidFill>
                  <a:schemeClr val="lt1"/>
                </a:solidFill>
              </a:defRPr>
            </a:lvl3pPr>
            <a:lvl4pPr lvl="3">
              <a:spcBef>
                <a:spcPts val="0"/>
              </a:spcBef>
              <a:spcAft>
                <a:spcPts val="0"/>
              </a:spcAft>
              <a:buClr>
                <a:schemeClr val="lt1"/>
              </a:buClr>
              <a:buSzPts val="2000"/>
              <a:buNone/>
              <a:defRPr>
                <a:solidFill>
                  <a:schemeClr val="lt1"/>
                </a:solidFill>
              </a:defRPr>
            </a:lvl4pPr>
            <a:lvl5pPr lvl="4">
              <a:spcBef>
                <a:spcPts val="0"/>
              </a:spcBef>
              <a:spcAft>
                <a:spcPts val="0"/>
              </a:spcAft>
              <a:buClr>
                <a:schemeClr val="lt1"/>
              </a:buClr>
              <a:buSzPts val="2000"/>
              <a:buNone/>
              <a:defRPr>
                <a:solidFill>
                  <a:schemeClr val="lt1"/>
                </a:solidFill>
              </a:defRPr>
            </a:lvl5pPr>
            <a:lvl6pPr lvl="5">
              <a:spcBef>
                <a:spcPts val="0"/>
              </a:spcBef>
              <a:spcAft>
                <a:spcPts val="0"/>
              </a:spcAft>
              <a:buClr>
                <a:schemeClr val="lt1"/>
              </a:buClr>
              <a:buSzPts val="2000"/>
              <a:buNone/>
              <a:defRPr>
                <a:solidFill>
                  <a:schemeClr val="lt1"/>
                </a:solidFill>
              </a:defRPr>
            </a:lvl6pPr>
            <a:lvl7pPr lvl="6">
              <a:spcBef>
                <a:spcPts val="0"/>
              </a:spcBef>
              <a:spcAft>
                <a:spcPts val="0"/>
              </a:spcAft>
              <a:buClr>
                <a:schemeClr val="lt1"/>
              </a:buClr>
              <a:buSzPts val="2000"/>
              <a:buNone/>
              <a:defRPr>
                <a:solidFill>
                  <a:schemeClr val="lt1"/>
                </a:solidFill>
              </a:defRPr>
            </a:lvl7pPr>
            <a:lvl8pPr lvl="7">
              <a:spcBef>
                <a:spcPts val="0"/>
              </a:spcBef>
              <a:spcAft>
                <a:spcPts val="0"/>
              </a:spcAft>
              <a:buClr>
                <a:schemeClr val="lt1"/>
              </a:buClr>
              <a:buSzPts val="2000"/>
              <a:buNone/>
              <a:defRPr>
                <a:solidFill>
                  <a:schemeClr val="lt1"/>
                </a:solidFill>
              </a:defRPr>
            </a:lvl8pPr>
            <a:lvl9pPr lvl="8">
              <a:spcBef>
                <a:spcPts val="0"/>
              </a:spcBef>
              <a:spcAft>
                <a:spcPts val="0"/>
              </a:spcAft>
              <a:buClr>
                <a:schemeClr val="lt1"/>
              </a:buClr>
              <a:buSzPts val="2000"/>
              <a:buNone/>
              <a:defRPr>
                <a:solidFill>
                  <a:schemeClr val="lt1"/>
                </a:solidFill>
              </a:defRPr>
            </a:lvl9pPr>
          </a:lstStyle>
          <a:p/>
        </p:txBody>
      </p:sp>
      <p:sp>
        <p:nvSpPr>
          <p:cNvPr id="13" name="Google Shape;13;p2"/>
          <p:cNvSpPr txBox="1"/>
          <p:nvPr/>
        </p:nvSpPr>
        <p:spPr>
          <a:xfrm>
            <a:off x="144000" y="1637550"/>
            <a:ext cx="4513500" cy="954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5000">
                <a:solidFill>
                  <a:srgbClr val="FEC601"/>
                </a:solidFill>
                <a:latin typeface="Montserrat SemiBold"/>
                <a:ea typeface="Montserrat SemiBold"/>
                <a:cs typeface="Montserrat SemiBold"/>
                <a:sym typeface="Montserrat SemiBold"/>
              </a:rPr>
              <a:t>NutiLugemik</a:t>
            </a:r>
            <a:endParaRPr sz="5000">
              <a:solidFill>
                <a:srgbClr val="FEC601"/>
              </a:solidFill>
              <a:latin typeface="Montserrat SemiBold"/>
              <a:ea typeface="Montserrat SemiBold"/>
              <a:cs typeface="Montserrat SemiBold"/>
              <a:sym typeface="Montserrat SemiBold"/>
            </a:endParaRPr>
          </a:p>
        </p:txBody>
      </p:sp>
      <p:sp>
        <p:nvSpPr>
          <p:cNvPr id="14" name="Google Shape;14;p2"/>
          <p:cNvSpPr txBox="1"/>
          <p:nvPr/>
        </p:nvSpPr>
        <p:spPr>
          <a:xfrm>
            <a:off x="144000" y="2591850"/>
            <a:ext cx="5150400" cy="1569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3000">
                <a:solidFill>
                  <a:schemeClr val="lt1"/>
                </a:solidFill>
                <a:latin typeface="Montserrat Medium"/>
                <a:ea typeface="Montserrat Medium"/>
                <a:cs typeface="Montserrat Medium"/>
                <a:sym typeface="Montserrat Medium"/>
              </a:rPr>
              <a:t>Veebirakendus </a:t>
            </a:r>
            <a:endParaRPr sz="3000">
              <a:solidFill>
                <a:schemeClr val="lt1"/>
              </a:solidFill>
              <a:latin typeface="Montserrat Medium"/>
              <a:ea typeface="Montserrat Medium"/>
              <a:cs typeface="Montserrat Medium"/>
              <a:sym typeface="Montserrat Medium"/>
            </a:endParaRPr>
          </a:p>
          <a:p>
            <a:pPr indent="0" lvl="0" marL="0" rtl="0" algn="l">
              <a:spcBef>
                <a:spcPts val="0"/>
              </a:spcBef>
              <a:spcAft>
                <a:spcPts val="0"/>
              </a:spcAft>
              <a:buNone/>
            </a:pPr>
            <a:r>
              <a:rPr lang="et" sz="3000">
                <a:solidFill>
                  <a:schemeClr val="lt1"/>
                </a:solidFill>
                <a:latin typeface="Montserrat Medium"/>
                <a:ea typeface="Montserrat Medium"/>
                <a:cs typeface="Montserrat Medium"/>
                <a:sym typeface="Montserrat Medium"/>
              </a:rPr>
              <a:t>suulise lugemisoskuse arendamiseks</a:t>
            </a:r>
            <a:endParaRPr sz="3000">
              <a:solidFill>
                <a:schemeClr val="lt1"/>
              </a:solidFill>
              <a:latin typeface="Montserrat Medium"/>
              <a:ea typeface="Montserrat Medium"/>
              <a:cs typeface="Montserrat Medium"/>
              <a:sym typeface="Montserrat Medium"/>
            </a:endParaRPr>
          </a:p>
        </p:txBody>
      </p:sp>
      <p:pic>
        <p:nvPicPr>
          <p:cNvPr descr="A couple of children reading books&#10;&#10;AI-generated content may be incorrect." id="15" name="Google Shape;15;p2"/>
          <p:cNvPicPr preferRelativeResize="0"/>
          <p:nvPr/>
        </p:nvPicPr>
        <p:blipFill rotWithShape="1">
          <a:blip r:embed="rId2">
            <a:alphaModFix/>
          </a:blip>
          <a:srcRect b="0" l="0" r="0" t="0"/>
          <a:stretch/>
        </p:blipFill>
        <p:spPr>
          <a:xfrm>
            <a:off x="5058575" y="698100"/>
            <a:ext cx="3935498" cy="3638701"/>
          </a:xfrm>
          <a:prstGeom prst="rect">
            <a:avLst/>
          </a:prstGeom>
          <a:noFill/>
          <a:ln>
            <a:noFill/>
          </a:ln>
        </p:spPr>
      </p:pic>
      <p:sp>
        <p:nvSpPr>
          <p:cNvPr id="16" name="Google Shape;16;p2"/>
          <p:cNvSpPr/>
          <p:nvPr/>
        </p:nvSpPr>
        <p:spPr>
          <a:xfrm>
            <a:off x="0" y="5034900"/>
            <a:ext cx="9144000" cy="108600"/>
          </a:xfrm>
          <a:prstGeom prst="rect">
            <a:avLst/>
          </a:prstGeom>
          <a:solidFill>
            <a:srgbClr val="EA7317"/>
          </a:solidFill>
          <a:ln cap="flat" cmpd="sng" w="9525">
            <a:solidFill>
              <a:srgbClr val="EA7317"/>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3"/>
          <p:cNvSpPr/>
          <p:nvPr/>
        </p:nvSpPr>
        <p:spPr>
          <a:xfrm>
            <a:off x="-100" y="-9450"/>
            <a:ext cx="9144000" cy="5044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19" name="Google Shape;19;p3"/>
          <p:cNvSpPr/>
          <p:nvPr/>
        </p:nvSpPr>
        <p:spPr>
          <a:xfrm>
            <a:off x="9625" y="-9625"/>
            <a:ext cx="9144000" cy="696000"/>
          </a:xfrm>
          <a:prstGeom prst="rect">
            <a:avLst/>
          </a:prstGeom>
          <a:solidFill>
            <a:srgbClr val="007BFF"/>
          </a:solidFill>
          <a:ln cap="flat" cmpd="sng" w="9525">
            <a:solidFill>
              <a:srgbClr val="007B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20" name="Google Shape;20;p3"/>
          <p:cNvSpPr txBox="1"/>
          <p:nvPr>
            <p:ph type="title"/>
          </p:nvPr>
        </p:nvSpPr>
        <p:spPr>
          <a:xfrm>
            <a:off x="311700" y="52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3000"/>
              <a:buNone/>
              <a:defRPr sz="3000">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1" name="Google Shape;21;p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55600" lvl="0" marL="457200">
              <a:spcBef>
                <a:spcPts val="0"/>
              </a:spcBef>
              <a:spcAft>
                <a:spcPts val="0"/>
              </a:spcAft>
              <a:buSzPts val="2000"/>
              <a:buChar char="●"/>
              <a:defRPr sz="2000"/>
            </a:lvl1pPr>
            <a:lvl2pPr indent="-355600" lvl="1" marL="914400">
              <a:spcBef>
                <a:spcPts val="0"/>
              </a:spcBef>
              <a:spcAft>
                <a:spcPts val="0"/>
              </a:spcAft>
              <a:buSzPts val="2000"/>
              <a:buChar char="○"/>
              <a:defRPr sz="2000"/>
            </a:lvl2pPr>
            <a:lvl3pPr indent="-355600" lvl="2" marL="1371600">
              <a:spcBef>
                <a:spcPts val="0"/>
              </a:spcBef>
              <a:spcAft>
                <a:spcPts val="0"/>
              </a:spcAft>
              <a:buSzPts val="2000"/>
              <a:buChar char="■"/>
              <a:defRPr sz="2000"/>
            </a:lvl3pPr>
            <a:lvl4pPr indent="-355600" lvl="3" marL="1828800">
              <a:spcBef>
                <a:spcPts val="0"/>
              </a:spcBef>
              <a:spcAft>
                <a:spcPts val="0"/>
              </a:spcAft>
              <a:buSzPts val="2000"/>
              <a:buChar char="●"/>
              <a:defRPr sz="2000"/>
            </a:lvl4pPr>
            <a:lvl5pPr indent="-355600" lvl="4" marL="2286000">
              <a:spcBef>
                <a:spcPts val="0"/>
              </a:spcBef>
              <a:spcAft>
                <a:spcPts val="0"/>
              </a:spcAft>
              <a:buSzPts val="2000"/>
              <a:buChar char="○"/>
              <a:defRPr sz="2000"/>
            </a:lvl5pPr>
            <a:lvl6pPr indent="-355600" lvl="5" marL="2743200">
              <a:spcBef>
                <a:spcPts val="0"/>
              </a:spcBef>
              <a:spcAft>
                <a:spcPts val="0"/>
              </a:spcAft>
              <a:buSzPts val="2000"/>
              <a:buChar char="■"/>
              <a:defRPr sz="2000"/>
            </a:lvl6pPr>
            <a:lvl7pPr indent="-355600" lvl="6" marL="3200400">
              <a:spcBef>
                <a:spcPts val="0"/>
              </a:spcBef>
              <a:spcAft>
                <a:spcPts val="0"/>
              </a:spcAft>
              <a:buSzPts val="2000"/>
              <a:buChar char="●"/>
              <a:defRPr sz="2000"/>
            </a:lvl7pPr>
            <a:lvl8pPr indent="-355600" lvl="7" marL="3657600">
              <a:spcBef>
                <a:spcPts val="0"/>
              </a:spcBef>
              <a:spcAft>
                <a:spcPts val="0"/>
              </a:spcAft>
              <a:buSzPts val="2000"/>
              <a:buChar char="○"/>
              <a:defRPr sz="2000"/>
            </a:lvl8pPr>
            <a:lvl9pPr indent="-355600" lvl="8" marL="4114800">
              <a:spcBef>
                <a:spcPts val="0"/>
              </a:spcBef>
              <a:spcAft>
                <a:spcPts val="0"/>
              </a:spcAft>
              <a:buSzPts val="2000"/>
              <a:buChar char="■"/>
              <a:defRPr sz="2000"/>
            </a:lvl9pPr>
          </a:lstStyle>
          <a:p/>
        </p:txBody>
      </p:sp>
      <p:sp>
        <p:nvSpPr>
          <p:cNvPr id="22" name="Google Shape;22;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t"/>
              <a:t>‹#›</a:t>
            </a:fld>
            <a:endParaRPr/>
          </a:p>
        </p:txBody>
      </p:sp>
      <p:sp>
        <p:nvSpPr>
          <p:cNvPr id="23" name="Google Shape;23;p3"/>
          <p:cNvSpPr/>
          <p:nvPr/>
        </p:nvSpPr>
        <p:spPr>
          <a:xfrm>
            <a:off x="0" y="5034900"/>
            <a:ext cx="9144000" cy="108600"/>
          </a:xfrm>
          <a:prstGeom prst="rect">
            <a:avLst/>
          </a:prstGeom>
          <a:solidFill>
            <a:srgbClr val="FEC601"/>
          </a:solidFill>
          <a:ln cap="flat" cmpd="sng" w="9525">
            <a:solidFill>
              <a:srgbClr val="FEC60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4"/>
          <p:cNvSpPr/>
          <p:nvPr/>
        </p:nvSpPr>
        <p:spPr>
          <a:xfrm>
            <a:off x="-100" y="-9450"/>
            <a:ext cx="9144000" cy="5044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26" name="Google Shape;26;p4"/>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55600" lvl="0" marL="457200">
              <a:spcBef>
                <a:spcPts val="0"/>
              </a:spcBef>
              <a:spcAft>
                <a:spcPts val="0"/>
              </a:spcAft>
              <a:buSzPts val="2000"/>
              <a:buChar char="●"/>
              <a:defRPr/>
            </a:lvl1pPr>
            <a:lvl2pPr indent="-355600" lvl="1" marL="914400">
              <a:spcBef>
                <a:spcPts val="0"/>
              </a:spcBef>
              <a:spcAft>
                <a:spcPts val="0"/>
              </a:spcAft>
              <a:buSzPts val="2000"/>
              <a:buChar char="○"/>
              <a:defRPr/>
            </a:lvl2pPr>
            <a:lvl3pPr indent="-355600" lvl="2" marL="1371600">
              <a:spcBef>
                <a:spcPts val="0"/>
              </a:spcBef>
              <a:spcAft>
                <a:spcPts val="0"/>
              </a:spcAft>
              <a:buSzPts val="2000"/>
              <a:buChar char="■"/>
              <a:defRPr/>
            </a:lvl3pPr>
            <a:lvl4pPr indent="-355600" lvl="3" marL="1828800">
              <a:spcBef>
                <a:spcPts val="0"/>
              </a:spcBef>
              <a:spcAft>
                <a:spcPts val="0"/>
              </a:spcAft>
              <a:buSzPts val="2000"/>
              <a:buChar char="●"/>
              <a:defRPr/>
            </a:lvl4pPr>
            <a:lvl5pPr indent="-355600" lvl="4" marL="2286000">
              <a:spcBef>
                <a:spcPts val="0"/>
              </a:spcBef>
              <a:spcAft>
                <a:spcPts val="0"/>
              </a:spcAft>
              <a:buSzPts val="2000"/>
              <a:buChar char="○"/>
              <a:defRPr/>
            </a:lvl5pPr>
            <a:lvl6pPr indent="-355600" lvl="5" marL="2743200">
              <a:spcBef>
                <a:spcPts val="0"/>
              </a:spcBef>
              <a:spcAft>
                <a:spcPts val="0"/>
              </a:spcAft>
              <a:buSzPts val="2000"/>
              <a:buChar char="■"/>
              <a:defRPr/>
            </a:lvl6pPr>
            <a:lvl7pPr indent="-355600" lvl="6" marL="3200400">
              <a:spcBef>
                <a:spcPts val="0"/>
              </a:spcBef>
              <a:spcAft>
                <a:spcPts val="0"/>
              </a:spcAft>
              <a:buSzPts val="2000"/>
              <a:buChar char="●"/>
              <a:defRPr/>
            </a:lvl7pPr>
            <a:lvl8pPr indent="-355600" lvl="7" marL="3657600">
              <a:spcBef>
                <a:spcPts val="0"/>
              </a:spcBef>
              <a:spcAft>
                <a:spcPts val="0"/>
              </a:spcAft>
              <a:buSzPts val="2000"/>
              <a:buChar char="○"/>
              <a:defRPr/>
            </a:lvl8pPr>
            <a:lvl9pPr indent="-355600" lvl="8" marL="4114800">
              <a:spcBef>
                <a:spcPts val="0"/>
              </a:spcBef>
              <a:spcAft>
                <a:spcPts val="0"/>
              </a:spcAft>
              <a:buSzPts val="2000"/>
              <a:buChar char="■"/>
              <a:defRPr/>
            </a:lvl9pPr>
          </a:lstStyle>
          <a:p/>
        </p:txBody>
      </p:sp>
      <p:sp>
        <p:nvSpPr>
          <p:cNvPr id="27" name="Google Shape;27;p4"/>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55600" lvl="0" marL="457200">
              <a:spcBef>
                <a:spcPts val="0"/>
              </a:spcBef>
              <a:spcAft>
                <a:spcPts val="0"/>
              </a:spcAft>
              <a:buSzPts val="2000"/>
              <a:buChar char="●"/>
              <a:defRPr/>
            </a:lvl1pPr>
            <a:lvl2pPr indent="-355600" lvl="1" marL="914400">
              <a:spcBef>
                <a:spcPts val="0"/>
              </a:spcBef>
              <a:spcAft>
                <a:spcPts val="0"/>
              </a:spcAft>
              <a:buSzPts val="2000"/>
              <a:buChar char="○"/>
              <a:defRPr/>
            </a:lvl2pPr>
            <a:lvl3pPr indent="-355600" lvl="2" marL="1371600">
              <a:spcBef>
                <a:spcPts val="0"/>
              </a:spcBef>
              <a:spcAft>
                <a:spcPts val="0"/>
              </a:spcAft>
              <a:buSzPts val="2000"/>
              <a:buChar char="■"/>
              <a:defRPr/>
            </a:lvl3pPr>
            <a:lvl4pPr indent="-355600" lvl="3" marL="1828800">
              <a:spcBef>
                <a:spcPts val="0"/>
              </a:spcBef>
              <a:spcAft>
                <a:spcPts val="0"/>
              </a:spcAft>
              <a:buSzPts val="2000"/>
              <a:buChar char="●"/>
              <a:defRPr/>
            </a:lvl4pPr>
            <a:lvl5pPr indent="-355600" lvl="4" marL="2286000">
              <a:spcBef>
                <a:spcPts val="0"/>
              </a:spcBef>
              <a:spcAft>
                <a:spcPts val="0"/>
              </a:spcAft>
              <a:buSzPts val="2000"/>
              <a:buChar char="○"/>
              <a:defRPr/>
            </a:lvl5pPr>
            <a:lvl6pPr indent="-355600" lvl="5" marL="2743200">
              <a:spcBef>
                <a:spcPts val="0"/>
              </a:spcBef>
              <a:spcAft>
                <a:spcPts val="0"/>
              </a:spcAft>
              <a:buSzPts val="2000"/>
              <a:buChar char="■"/>
              <a:defRPr/>
            </a:lvl6pPr>
            <a:lvl7pPr indent="-355600" lvl="6" marL="3200400">
              <a:spcBef>
                <a:spcPts val="0"/>
              </a:spcBef>
              <a:spcAft>
                <a:spcPts val="0"/>
              </a:spcAft>
              <a:buSzPts val="2000"/>
              <a:buChar char="●"/>
              <a:defRPr/>
            </a:lvl7pPr>
            <a:lvl8pPr indent="-355600" lvl="7" marL="3657600">
              <a:spcBef>
                <a:spcPts val="0"/>
              </a:spcBef>
              <a:spcAft>
                <a:spcPts val="0"/>
              </a:spcAft>
              <a:buSzPts val="2000"/>
              <a:buChar char="○"/>
              <a:defRPr/>
            </a:lvl8pPr>
            <a:lvl9pPr indent="-355600" lvl="8" marL="4114800">
              <a:spcBef>
                <a:spcPts val="0"/>
              </a:spcBef>
              <a:spcAft>
                <a:spcPts val="0"/>
              </a:spcAft>
              <a:buSzPts val="2000"/>
              <a:buChar char="■"/>
              <a:defRPr/>
            </a:lvl9pPr>
          </a:lstStyle>
          <a:p/>
        </p:txBody>
      </p:sp>
      <p:sp>
        <p:nvSpPr>
          <p:cNvPr id="28" name="Google Shape;28;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t"/>
              <a:t>‹#›</a:t>
            </a:fld>
            <a:endParaRPr/>
          </a:p>
        </p:txBody>
      </p:sp>
      <p:sp>
        <p:nvSpPr>
          <p:cNvPr id="29" name="Google Shape;29;p4"/>
          <p:cNvSpPr/>
          <p:nvPr/>
        </p:nvSpPr>
        <p:spPr>
          <a:xfrm>
            <a:off x="0" y="5034900"/>
            <a:ext cx="9144000" cy="108600"/>
          </a:xfrm>
          <a:prstGeom prst="rect">
            <a:avLst/>
          </a:prstGeom>
          <a:solidFill>
            <a:srgbClr val="007BFF"/>
          </a:solidFill>
          <a:ln cap="flat" cmpd="sng" w="9525">
            <a:solidFill>
              <a:srgbClr val="007B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30" name="Google Shape;30;p4"/>
          <p:cNvSpPr/>
          <p:nvPr/>
        </p:nvSpPr>
        <p:spPr>
          <a:xfrm>
            <a:off x="0" y="-9550"/>
            <a:ext cx="9144000" cy="696000"/>
          </a:xfrm>
          <a:prstGeom prst="rect">
            <a:avLst/>
          </a:prstGeom>
          <a:solidFill>
            <a:srgbClr val="EA7317"/>
          </a:solidFill>
          <a:ln cap="flat" cmpd="sng" w="9525">
            <a:solidFill>
              <a:srgbClr val="EA7317"/>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31" name="Google Shape;31;p4"/>
          <p:cNvSpPr txBox="1"/>
          <p:nvPr>
            <p:ph type="title"/>
          </p:nvPr>
        </p:nvSpPr>
        <p:spPr>
          <a:xfrm>
            <a:off x="311700" y="52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sp>
        <p:nvSpPr>
          <p:cNvPr id="33" name="Google Shape;33;p5"/>
          <p:cNvSpPr/>
          <p:nvPr/>
        </p:nvSpPr>
        <p:spPr>
          <a:xfrm>
            <a:off x="-100" y="-9450"/>
            <a:ext cx="9144000" cy="5044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34" name="Google Shape;3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t"/>
              <a:t>‹#›</a:t>
            </a:fld>
            <a:endParaRPr/>
          </a:p>
        </p:txBody>
      </p:sp>
      <p:sp>
        <p:nvSpPr>
          <p:cNvPr id="35" name="Google Shape;35;p5"/>
          <p:cNvSpPr/>
          <p:nvPr/>
        </p:nvSpPr>
        <p:spPr>
          <a:xfrm>
            <a:off x="0" y="5034900"/>
            <a:ext cx="9144000" cy="108600"/>
          </a:xfrm>
          <a:prstGeom prst="rect">
            <a:avLst/>
          </a:prstGeom>
          <a:solidFill>
            <a:srgbClr val="EA7317"/>
          </a:solidFill>
          <a:ln cap="flat" cmpd="sng" w="9525">
            <a:solidFill>
              <a:srgbClr val="EA7317"/>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36" name="Google Shape;36;p5"/>
          <p:cNvSpPr/>
          <p:nvPr/>
        </p:nvSpPr>
        <p:spPr>
          <a:xfrm>
            <a:off x="9625" y="-9625"/>
            <a:ext cx="9144000" cy="696000"/>
          </a:xfrm>
          <a:prstGeom prst="rect">
            <a:avLst/>
          </a:prstGeom>
          <a:solidFill>
            <a:srgbClr val="FEC601"/>
          </a:solidFill>
          <a:ln cap="flat" cmpd="sng" w="9525">
            <a:solidFill>
              <a:srgbClr val="FEC60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37" name="Google Shape;37;p5"/>
          <p:cNvSpPr txBox="1"/>
          <p:nvPr>
            <p:ph type="title"/>
          </p:nvPr>
        </p:nvSpPr>
        <p:spPr>
          <a:xfrm>
            <a:off x="311700" y="52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8" name="Shape 38"/>
        <p:cNvGrpSpPr/>
        <p:nvPr/>
      </p:nvGrpSpPr>
      <p:grpSpPr>
        <a:xfrm>
          <a:off x="0" y="0"/>
          <a:ext cx="0" cy="0"/>
          <a:chOff x="0" y="0"/>
          <a:chExt cx="0" cy="0"/>
        </a:xfrm>
      </p:grpSpPr>
      <p:sp>
        <p:nvSpPr>
          <p:cNvPr id="39" name="Google Shape;39;p6"/>
          <p:cNvSpPr/>
          <p:nvPr/>
        </p:nvSpPr>
        <p:spPr>
          <a:xfrm>
            <a:off x="0" y="0"/>
            <a:ext cx="9144000" cy="5143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40" name="Google Shape;40;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t"/>
              <a:t>‹#›</a:t>
            </a:fld>
            <a:endParaRPr/>
          </a:p>
        </p:txBody>
      </p:sp>
      <p:sp>
        <p:nvSpPr>
          <p:cNvPr id="41" name="Google Shape;41;p6"/>
          <p:cNvSpPr/>
          <p:nvPr/>
        </p:nvSpPr>
        <p:spPr>
          <a:xfrm>
            <a:off x="0" y="5034900"/>
            <a:ext cx="9144000" cy="108600"/>
          </a:xfrm>
          <a:prstGeom prst="rect">
            <a:avLst/>
          </a:prstGeom>
          <a:solidFill>
            <a:srgbClr val="202030"/>
          </a:solidFill>
          <a:ln cap="flat" cmpd="sng" w="9525">
            <a:solidFill>
              <a:srgbClr val="20203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handatud küljendus 1">
  <p:cSld name="CUSTOM">
    <p:spTree>
      <p:nvGrpSpPr>
        <p:cNvPr id="42" name="Shape 42"/>
        <p:cNvGrpSpPr/>
        <p:nvPr/>
      </p:nvGrpSpPr>
      <p:grpSpPr>
        <a:xfrm>
          <a:off x="0" y="0"/>
          <a:ext cx="0" cy="0"/>
          <a:chOff x="0" y="0"/>
          <a:chExt cx="0" cy="0"/>
        </a:xfrm>
      </p:grpSpPr>
      <p:sp>
        <p:nvSpPr>
          <p:cNvPr id="43" name="Google Shape;43;p7"/>
          <p:cNvSpPr/>
          <p:nvPr/>
        </p:nvSpPr>
        <p:spPr>
          <a:xfrm>
            <a:off x="6483600" y="0"/>
            <a:ext cx="2660400" cy="5034900"/>
          </a:xfrm>
          <a:prstGeom prst="rect">
            <a:avLst/>
          </a:prstGeom>
          <a:solidFill>
            <a:srgbClr val="FEC601"/>
          </a:solidFill>
          <a:ln cap="flat" cmpd="sng" w="9525">
            <a:solidFill>
              <a:srgbClr val="FEC60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
        <p:nvSpPr>
          <p:cNvPr id="44" name="Google Shape;44;p7"/>
          <p:cNvSpPr/>
          <p:nvPr/>
        </p:nvSpPr>
        <p:spPr>
          <a:xfrm>
            <a:off x="0" y="5034900"/>
            <a:ext cx="9144000" cy="108600"/>
          </a:xfrm>
          <a:prstGeom prst="rect">
            <a:avLst/>
          </a:prstGeom>
          <a:solidFill>
            <a:srgbClr val="EA7317"/>
          </a:solidFill>
          <a:ln cap="flat" cmpd="sng" w="9525">
            <a:solidFill>
              <a:srgbClr val="EA7317"/>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Montserrat Medium"/>
              <a:ea typeface="Montserrat Medium"/>
              <a:cs typeface="Montserrat Medium"/>
              <a:sym typeface="Montserrat Medium"/>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202030"/>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000"/>
              <a:buFont typeface="Montserrat SemiBold"/>
              <a:buNone/>
              <a:defRPr sz="3000">
                <a:solidFill>
                  <a:schemeClr val="dk1"/>
                </a:solidFill>
                <a:latin typeface="Montserrat SemiBold"/>
                <a:ea typeface="Montserrat SemiBold"/>
                <a:cs typeface="Montserrat SemiBold"/>
                <a:sym typeface="Montserrat SemiBol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55600" lvl="0" marL="4572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1pPr>
            <a:lvl2pPr indent="-355600" lvl="1" marL="9144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2pPr>
            <a:lvl3pPr indent="-355600" lvl="2" marL="13716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3pPr>
            <a:lvl4pPr indent="-355600" lvl="3" marL="18288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4pPr>
            <a:lvl5pPr indent="-355600" lvl="4" marL="22860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5pPr>
            <a:lvl6pPr indent="-355600" lvl="5" marL="27432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6pPr>
            <a:lvl7pPr indent="-355600" lvl="6" marL="32004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7pPr>
            <a:lvl8pPr indent="-355600" lvl="7" marL="36576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8pPr>
            <a:lvl9pPr indent="-355600" lvl="8" marL="4114800">
              <a:lnSpc>
                <a:spcPct val="115000"/>
              </a:lnSpc>
              <a:spcBef>
                <a:spcPts val="0"/>
              </a:spcBef>
              <a:spcAft>
                <a:spcPts val="0"/>
              </a:spcAft>
              <a:buClr>
                <a:schemeClr val="dk1"/>
              </a:buClr>
              <a:buSzPts val="2000"/>
              <a:buFont typeface="Montserrat Medium"/>
              <a:buChar char="■"/>
              <a:defRPr sz="2000">
                <a:solidFill>
                  <a:schemeClr val="dk1"/>
                </a:solidFill>
                <a:latin typeface="Montserrat Medium"/>
                <a:ea typeface="Montserrat Medium"/>
                <a:cs typeface="Montserrat Medium"/>
                <a:sym typeface="Montserrat Medium"/>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t"/>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9.png"/><Relationship Id="rId4" Type="http://schemas.openxmlformats.org/officeDocument/2006/relationships/image" Target="../media/image13.png"/><Relationship Id="rId5" Type="http://schemas.openxmlformats.org/officeDocument/2006/relationships/image" Target="../media/image2.png"/><Relationship Id="rId6"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png"/><Relationship Id="rId6" Type="http://schemas.openxmlformats.org/officeDocument/2006/relationships/hyperlink" Target="http://drive.google.com/file/d/1FiaI7Q_NLa5u-Rv8TbEf8s9ixNNjZ8GH/view" TargetMode="External"/><Relationship Id="rId7" Type="http://schemas.openxmlformats.org/officeDocument/2006/relationships/image" Target="../media/image6.png"/><Relationship Id="rId8" Type="http://schemas.openxmlformats.org/officeDocument/2006/relationships/hyperlink" Target="http://drive.google.com/file/d/1a-bFj3KIFj4dD68wJgNxFhe95XJ2lM5z/view"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hyperlink" Target="http://drive.google.com/file/d/1AiPKbhSbhZBzjbYaUpKGhi1SR5f3ZtN-/view" TargetMode="External"/><Relationship Id="rId5"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hyperlink" Target="https://bark.cs.taltech.ee/autosegment2/" TargetMode="Externa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image" Target="../media/image18.png"/><Relationship Id="rId5" Type="http://schemas.openxmlformats.org/officeDocument/2006/relationships/hyperlink" Target="http://drive.google.com/file/d/1dwFcs6K15kGefKLvgpN8OIHZRRrRzm-P/view" TargetMode="External"/><Relationship Id="rId6"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 Id="rId3" Type="http://schemas.openxmlformats.org/officeDocument/2006/relationships/hyperlink" Target="mailto:INFO@nutilugemik.ee" TargetMode="Externa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 name="Shape 48"/>
        <p:cNvGrpSpPr/>
        <p:nvPr/>
      </p:nvGrpSpPr>
      <p:grpSpPr>
        <a:xfrm>
          <a:off x="0" y="0"/>
          <a:ext cx="0" cy="0"/>
          <a:chOff x="0" y="0"/>
          <a:chExt cx="0" cy="0"/>
        </a:xfrm>
      </p:grpSpPr>
      <p:sp>
        <p:nvSpPr>
          <p:cNvPr id="49" name="Google Shape;49;p8"/>
          <p:cNvSpPr txBox="1"/>
          <p:nvPr>
            <p:ph idx="1" type="subTitle"/>
          </p:nvPr>
        </p:nvSpPr>
        <p:spPr>
          <a:xfrm>
            <a:off x="206075" y="1392266"/>
            <a:ext cx="4704600" cy="404100"/>
          </a:xfrm>
          <a:prstGeom prst="rect">
            <a:avLst/>
          </a:prstGeom>
        </p:spPr>
        <p:txBody>
          <a:bodyPr anchorCtr="0" anchor="t" bIns="91425" lIns="91425" spcFirstLastPara="1" rIns="91425" wrap="square" tIns="91425">
            <a:spAutoFit/>
          </a:bodyPr>
          <a:lstStyle/>
          <a:p>
            <a:pPr indent="0" lvl="0" marL="0" rtl="0" algn="l">
              <a:lnSpc>
                <a:spcPct val="95000"/>
              </a:lnSpc>
              <a:spcBef>
                <a:spcPts val="0"/>
              </a:spcBef>
              <a:spcAft>
                <a:spcPts val="1200"/>
              </a:spcAft>
              <a:buSzPts val="935"/>
              <a:buNone/>
            </a:pPr>
            <a:r>
              <a:rPr lang="et" sz="1500">
                <a:solidFill>
                  <a:srgbClr val="CCCCCC"/>
                </a:solidFill>
              </a:rPr>
              <a:t>ERÜ KEVADKONVERENTS 2026</a:t>
            </a:r>
            <a:endParaRPr sz="1500">
              <a:solidFill>
                <a:srgbClr val="CCCCCC"/>
              </a:solidFill>
            </a:endParaRPr>
          </a:p>
        </p:txBody>
      </p:sp>
      <p:sp>
        <p:nvSpPr>
          <p:cNvPr id="50" name="Google Shape;50;p8"/>
          <p:cNvSpPr txBox="1"/>
          <p:nvPr/>
        </p:nvSpPr>
        <p:spPr>
          <a:xfrm>
            <a:off x="9638875" y="5414750"/>
            <a:ext cx="59445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2000">
              <a:solidFill>
                <a:schemeClr val="dk1"/>
              </a:solidFill>
              <a:latin typeface="Montserrat Medium"/>
              <a:ea typeface="Montserrat Medium"/>
              <a:cs typeface="Montserrat Medium"/>
              <a:sym typeface="Montserrat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9"/>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t">
                <a:latin typeface="Montserrat"/>
                <a:ea typeface="Montserrat"/>
                <a:cs typeface="Montserrat"/>
                <a:sym typeface="Montserrat"/>
              </a:rPr>
              <a:t>MIKS SEE ON PRAEGU OLULINE?</a:t>
            </a:r>
            <a:endParaRPr b="1">
              <a:latin typeface="Montserrat"/>
              <a:ea typeface="Montserrat"/>
              <a:cs typeface="Montserrat"/>
              <a:sym typeface="Montserrat"/>
            </a:endParaRPr>
          </a:p>
        </p:txBody>
      </p:sp>
      <p:pic>
        <p:nvPicPr>
          <p:cNvPr id="56" name="Google Shape;56;p9"/>
          <p:cNvPicPr preferRelativeResize="0"/>
          <p:nvPr/>
        </p:nvPicPr>
        <p:blipFill>
          <a:blip r:embed="rId3">
            <a:alphaModFix/>
          </a:blip>
          <a:stretch>
            <a:fillRect/>
          </a:stretch>
        </p:blipFill>
        <p:spPr>
          <a:xfrm>
            <a:off x="110050" y="1433200"/>
            <a:ext cx="2929525" cy="1733292"/>
          </a:xfrm>
          <a:prstGeom prst="rect">
            <a:avLst/>
          </a:prstGeom>
          <a:noFill/>
          <a:ln>
            <a:noFill/>
          </a:ln>
        </p:spPr>
      </p:pic>
      <p:pic>
        <p:nvPicPr>
          <p:cNvPr id="57" name="Google Shape;57;p9"/>
          <p:cNvPicPr preferRelativeResize="0"/>
          <p:nvPr/>
        </p:nvPicPr>
        <p:blipFill>
          <a:blip r:embed="rId4">
            <a:alphaModFix/>
          </a:blip>
          <a:stretch>
            <a:fillRect/>
          </a:stretch>
        </p:blipFill>
        <p:spPr>
          <a:xfrm>
            <a:off x="5696575" y="1433200"/>
            <a:ext cx="3337380" cy="1680100"/>
          </a:xfrm>
          <a:prstGeom prst="rect">
            <a:avLst/>
          </a:prstGeom>
          <a:noFill/>
          <a:ln>
            <a:noFill/>
          </a:ln>
        </p:spPr>
      </p:pic>
      <p:pic>
        <p:nvPicPr>
          <p:cNvPr id="58" name="Google Shape;58;p9" title="Screenshot 2026-04-20 at 14-43-06 Möödunud aastal saabus Eestisse 1374 inimest enam kui siit lahkus Statistikaamet.png"/>
          <p:cNvPicPr preferRelativeResize="0"/>
          <p:nvPr/>
        </p:nvPicPr>
        <p:blipFill>
          <a:blip r:embed="rId5">
            <a:alphaModFix/>
          </a:blip>
          <a:stretch>
            <a:fillRect/>
          </a:stretch>
        </p:blipFill>
        <p:spPr>
          <a:xfrm>
            <a:off x="3039575" y="1433199"/>
            <a:ext cx="2657011" cy="1757925"/>
          </a:xfrm>
          <a:prstGeom prst="rect">
            <a:avLst/>
          </a:prstGeom>
          <a:noFill/>
          <a:ln>
            <a:noFill/>
          </a:ln>
        </p:spPr>
      </p:pic>
      <p:sp>
        <p:nvSpPr>
          <p:cNvPr id="59" name="Google Shape;59;p9"/>
          <p:cNvSpPr txBox="1"/>
          <p:nvPr/>
        </p:nvSpPr>
        <p:spPr>
          <a:xfrm>
            <a:off x="110063" y="3536813"/>
            <a:ext cx="2929500" cy="1108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t" sz="2000">
                <a:solidFill>
                  <a:schemeClr val="dk1"/>
                </a:solidFill>
                <a:latin typeface="Montserrat"/>
                <a:ea typeface="Montserrat"/>
                <a:cs typeface="Montserrat"/>
                <a:sym typeface="Montserrat"/>
              </a:rPr>
              <a:t>EESTIKEELSELE HARIDUSELE ÜLEMINEK</a:t>
            </a:r>
            <a:endParaRPr b="1" sz="2000">
              <a:solidFill>
                <a:schemeClr val="dk1"/>
              </a:solidFill>
              <a:latin typeface="Montserrat"/>
              <a:ea typeface="Montserrat"/>
              <a:cs typeface="Montserrat"/>
              <a:sym typeface="Montserrat"/>
            </a:endParaRPr>
          </a:p>
        </p:txBody>
      </p:sp>
      <p:sp>
        <p:nvSpPr>
          <p:cNvPr id="60" name="Google Shape;60;p9"/>
          <p:cNvSpPr txBox="1"/>
          <p:nvPr/>
        </p:nvSpPr>
        <p:spPr>
          <a:xfrm>
            <a:off x="3039525" y="3605904"/>
            <a:ext cx="2657100" cy="800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t" sz="2000">
                <a:solidFill>
                  <a:schemeClr val="dk1"/>
                </a:solidFill>
                <a:latin typeface="Montserrat"/>
                <a:ea typeface="Montserrat"/>
                <a:cs typeface="Montserrat"/>
                <a:sym typeface="Montserrat"/>
              </a:rPr>
              <a:t>L2 KÕNELEJATE KASV</a:t>
            </a:r>
            <a:endParaRPr b="1" sz="2000">
              <a:solidFill>
                <a:schemeClr val="dk1"/>
              </a:solidFill>
              <a:latin typeface="Montserrat"/>
              <a:ea typeface="Montserrat"/>
              <a:cs typeface="Montserrat"/>
              <a:sym typeface="Montserrat"/>
            </a:endParaRPr>
          </a:p>
        </p:txBody>
      </p:sp>
      <p:sp>
        <p:nvSpPr>
          <p:cNvPr id="61" name="Google Shape;61;p9"/>
          <p:cNvSpPr txBox="1"/>
          <p:nvPr/>
        </p:nvSpPr>
        <p:spPr>
          <a:xfrm>
            <a:off x="5931550" y="3690713"/>
            <a:ext cx="2867400" cy="800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t" sz="2000">
                <a:solidFill>
                  <a:schemeClr val="dk1"/>
                </a:solidFill>
                <a:latin typeface="Montserrat"/>
                <a:ea typeface="Montserrat"/>
                <a:cs typeface="Montserrat"/>
                <a:sym typeface="Montserrat"/>
              </a:rPr>
              <a:t>LUGEMISOSKUSE LANGUSTREND</a:t>
            </a:r>
            <a:endParaRPr b="1" sz="2000">
              <a:solidFill>
                <a:schemeClr val="dk1"/>
              </a:solidFill>
              <a:latin typeface="Montserrat"/>
              <a:ea typeface="Montserrat"/>
              <a:cs typeface="Montserrat"/>
              <a:sym typeface="Montserrat"/>
            </a:endParaRPr>
          </a:p>
        </p:txBody>
      </p:sp>
      <p:pic>
        <p:nvPicPr>
          <p:cNvPr id="62" name="Google Shape;62;p9"/>
          <p:cNvPicPr preferRelativeResize="0"/>
          <p:nvPr/>
        </p:nvPicPr>
        <p:blipFill>
          <a:blip r:embed="rId6">
            <a:alphaModFix/>
          </a:blip>
          <a:stretch>
            <a:fillRect/>
          </a:stretch>
        </p:blipFill>
        <p:spPr>
          <a:xfrm>
            <a:off x="8204774" y="4401075"/>
            <a:ext cx="939226" cy="742425"/>
          </a:xfrm>
          <a:prstGeom prst="rect">
            <a:avLst/>
          </a:prstGeom>
          <a:noFill/>
          <a:ln>
            <a:noFill/>
          </a:ln>
        </p:spPr>
      </p:pic>
      <p:sp>
        <p:nvSpPr>
          <p:cNvPr id="63" name="Google Shape;63;p9"/>
          <p:cNvSpPr txBox="1"/>
          <p:nvPr/>
        </p:nvSpPr>
        <p:spPr>
          <a:xfrm>
            <a:off x="110075" y="3113300"/>
            <a:ext cx="29295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1000">
                <a:solidFill>
                  <a:schemeClr val="dk2"/>
                </a:solidFill>
                <a:latin typeface="Montserrat Medium"/>
                <a:ea typeface="Montserrat Medium"/>
                <a:cs typeface="Montserrat Medium"/>
                <a:sym typeface="Montserrat Medium"/>
              </a:rPr>
              <a:t>Joonis 1. HARNO eestikeelsele haridusele üleminek. [1]</a:t>
            </a:r>
            <a:endParaRPr sz="1000">
              <a:solidFill>
                <a:schemeClr val="dk2"/>
              </a:solidFill>
              <a:latin typeface="Montserrat Medium"/>
              <a:ea typeface="Montserrat Medium"/>
              <a:cs typeface="Montserrat Medium"/>
              <a:sym typeface="Montserrat Medium"/>
            </a:endParaRPr>
          </a:p>
        </p:txBody>
      </p:sp>
      <p:sp>
        <p:nvSpPr>
          <p:cNvPr id="64" name="Google Shape;64;p9"/>
          <p:cNvSpPr txBox="1"/>
          <p:nvPr/>
        </p:nvSpPr>
        <p:spPr>
          <a:xfrm>
            <a:off x="3039575" y="3191125"/>
            <a:ext cx="26571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1000">
                <a:solidFill>
                  <a:schemeClr val="dk2"/>
                </a:solidFill>
                <a:latin typeface="Montserrat Medium"/>
                <a:ea typeface="Montserrat Medium"/>
                <a:cs typeface="Montserrat Medium"/>
                <a:sym typeface="Montserrat Medium"/>
              </a:rPr>
              <a:t>Joonis 2. Sisseränne Eestisse (rahvuste kaupa).  [2]</a:t>
            </a:r>
            <a:endParaRPr sz="1000">
              <a:solidFill>
                <a:schemeClr val="dk2"/>
              </a:solidFill>
              <a:latin typeface="Montserrat Medium"/>
              <a:ea typeface="Montserrat Medium"/>
              <a:cs typeface="Montserrat Medium"/>
              <a:sym typeface="Montserrat Medium"/>
            </a:endParaRPr>
          </a:p>
        </p:txBody>
      </p:sp>
      <p:sp>
        <p:nvSpPr>
          <p:cNvPr id="65" name="Google Shape;65;p9"/>
          <p:cNvSpPr txBox="1"/>
          <p:nvPr/>
        </p:nvSpPr>
        <p:spPr>
          <a:xfrm>
            <a:off x="5696675" y="3232650"/>
            <a:ext cx="2657100" cy="33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1000">
                <a:solidFill>
                  <a:schemeClr val="dk2"/>
                </a:solidFill>
                <a:latin typeface="Montserrat Medium"/>
                <a:ea typeface="Montserrat Medium"/>
                <a:cs typeface="Montserrat Medium"/>
                <a:sym typeface="Montserrat Medium"/>
              </a:rPr>
              <a:t>Joonis 3. Laste lugemispädevus.  [3]</a:t>
            </a:r>
            <a:endParaRPr sz="1000">
              <a:solidFill>
                <a:schemeClr val="dk2"/>
              </a:solidFill>
              <a:latin typeface="Montserrat Medium"/>
              <a:ea typeface="Montserrat Medium"/>
              <a:cs typeface="Montserrat Medium"/>
              <a:sym typeface="Montserrat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0"/>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SUULINE LUGEMISOSKUS</a:t>
            </a:r>
            <a:endParaRPr/>
          </a:p>
        </p:txBody>
      </p:sp>
      <p:sp>
        <p:nvSpPr>
          <p:cNvPr id="71" name="Google Shape;71;p10"/>
          <p:cNvSpPr txBox="1"/>
          <p:nvPr/>
        </p:nvSpPr>
        <p:spPr>
          <a:xfrm>
            <a:off x="93875" y="1401900"/>
            <a:ext cx="4434600" cy="241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2000">
                <a:solidFill>
                  <a:schemeClr val="dk1"/>
                </a:solidFill>
                <a:latin typeface="Montserrat Medium"/>
                <a:ea typeface="Montserrat Medium"/>
                <a:cs typeface="Montserrat Medium"/>
                <a:sym typeface="Montserrat Medium"/>
              </a:rPr>
              <a:t>Lugemisoskus tähtsus:</a:t>
            </a:r>
            <a:endParaRPr sz="2000">
              <a:solidFill>
                <a:schemeClr val="dk1"/>
              </a:solidFill>
              <a:latin typeface="Montserrat Medium"/>
              <a:ea typeface="Montserrat Medium"/>
              <a:cs typeface="Montserrat Medium"/>
              <a:sym typeface="Montserrat Medium"/>
            </a:endParaRPr>
          </a:p>
          <a:p>
            <a:pPr indent="0" lvl="0" marL="0" rtl="0" algn="l">
              <a:spcBef>
                <a:spcPts val="0"/>
              </a:spcBef>
              <a:spcAft>
                <a:spcPts val="0"/>
              </a:spcAft>
              <a:buNone/>
            </a:pPr>
            <a:r>
              <a:t/>
            </a:r>
            <a:endParaRPr sz="5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akadeemilise edu alus</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toetab eneseväljendust</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arendab kriitilist mõtlemist</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aitab luua ja hoida sõprussuhteid</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oluline kognitiivne oskus [4]</a:t>
            </a:r>
            <a:endParaRPr sz="2000">
              <a:solidFill>
                <a:schemeClr val="dk1"/>
              </a:solidFill>
              <a:latin typeface="Montserrat Medium"/>
              <a:ea typeface="Montserrat Medium"/>
              <a:cs typeface="Montserrat Medium"/>
              <a:sym typeface="Montserrat Medium"/>
            </a:endParaRPr>
          </a:p>
        </p:txBody>
      </p:sp>
      <p:sp>
        <p:nvSpPr>
          <p:cNvPr id="72" name="Google Shape;72;p10"/>
          <p:cNvSpPr txBox="1"/>
          <p:nvPr/>
        </p:nvSpPr>
        <p:spPr>
          <a:xfrm>
            <a:off x="4528425" y="1401900"/>
            <a:ext cx="4572000" cy="210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2000">
                <a:solidFill>
                  <a:schemeClr val="dk1"/>
                </a:solidFill>
                <a:latin typeface="Montserrat Medium"/>
                <a:ea typeface="Montserrat Medium"/>
                <a:cs typeface="Montserrat Medium"/>
                <a:sym typeface="Montserrat Medium"/>
              </a:rPr>
              <a:t>Peamised raskused:</a:t>
            </a:r>
            <a:endParaRPr sz="2000">
              <a:solidFill>
                <a:schemeClr val="dk1"/>
              </a:solidFill>
              <a:latin typeface="Montserrat Medium"/>
              <a:ea typeface="Montserrat Medium"/>
              <a:cs typeface="Montserrat Medium"/>
              <a:sym typeface="Montserrat Medium"/>
            </a:endParaRPr>
          </a:p>
          <a:p>
            <a:pPr indent="0" lvl="0" marL="0" rtl="0" algn="l">
              <a:spcBef>
                <a:spcPts val="0"/>
              </a:spcBef>
              <a:spcAft>
                <a:spcPts val="0"/>
              </a:spcAft>
              <a:buNone/>
            </a:pPr>
            <a:r>
              <a:t/>
            </a:r>
            <a:endParaRPr sz="5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a:t>
            </a:r>
            <a:r>
              <a:rPr lang="et" sz="2000">
                <a:solidFill>
                  <a:schemeClr val="dk1"/>
                </a:solidFill>
                <a:latin typeface="Montserrat Medium"/>
                <a:ea typeface="Montserrat Medium"/>
                <a:cs typeface="Montserrat Medium"/>
                <a:sym typeface="Montserrat Medium"/>
              </a:rPr>
              <a:t>eglane dekodeerimine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ebapiisav fonoloogiline </a:t>
            </a:r>
            <a:r>
              <a:rPr lang="et" sz="2000">
                <a:solidFill>
                  <a:schemeClr val="dk1"/>
                </a:solidFill>
                <a:latin typeface="Montserrat Medium"/>
                <a:ea typeface="Montserrat Medium"/>
                <a:cs typeface="Montserrat Medium"/>
                <a:sym typeface="Montserrat Medium"/>
              </a:rPr>
              <a:t>teadlikkus</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pausid ja kõhklused</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loetust arusaamine [5]</a:t>
            </a:r>
            <a:endParaRPr sz="2000">
              <a:solidFill>
                <a:schemeClr val="dk1"/>
              </a:solidFill>
              <a:latin typeface="Montserrat Medium"/>
              <a:ea typeface="Montserrat Medium"/>
              <a:cs typeface="Montserrat Medium"/>
              <a:sym typeface="Montserrat Medium"/>
            </a:endParaRPr>
          </a:p>
        </p:txBody>
      </p:sp>
      <p:pic>
        <p:nvPicPr>
          <p:cNvPr id="73" name="Google Shape;73;p10"/>
          <p:cNvPicPr preferRelativeResize="0"/>
          <p:nvPr/>
        </p:nvPicPr>
        <p:blipFill>
          <a:blip r:embed="rId3">
            <a:alphaModFix/>
          </a:blip>
          <a:stretch>
            <a:fillRect/>
          </a:stretch>
        </p:blipFill>
        <p:spPr>
          <a:xfrm>
            <a:off x="8204774" y="4401075"/>
            <a:ext cx="939226" cy="7424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1"/>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a:t>
            </a:r>
            <a:endParaRPr/>
          </a:p>
        </p:txBody>
      </p:sp>
      <p:sp>
        <p:nvSpPr>
          <p:cNvPr id="79" name="Google Shape;79;p11"/>
          <p:cNvSpPr txBox="1"/>
          <p:nvPr/>
        </p:nvSpPr>
        <p:spPr>
          <a:xfrm>
            <a:off x="47975" y="993813"/>
            <a:ext cx="5068200" cy="26475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Automaatne tekstide raskuse hindamine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Algeline kõneanalüüs</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Kõne salvestamine ja tagasimängimine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Karaoke- ja sünkroonlugemine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Tagasiside kõne tempole ja soravusele [6]</a:t>
            </a:r>
            <a:endParaRPr sz="2000">
              <a:solidFill>
                <a:schemeClr val="dk1"/>
              </a:solidFill>
              <a:latin typeface="Montserrat Medium"/>
              <a:ea typeface="Montserrat Medium"/>
              <a:cs typeface="Montserrat Medium"/>
              <a:sym typeface="Montserrat Medium"/>
            </a:endParaRPr>
          </a:p>
        </p:txBody>
      </p:sp>
      <p:pic>
        <p:nvPicPr>
          <p:cNvPr id="80" name="Google Shape;80;p11"/>
          <p:cNvPicPr preferRelativeResize="0"/>
          <p:nvPr/>
        </p:nvPicPr>
        <p:blipFill>
          <a:blip r:embed="rId3">
            <a:alphaModFix/>
          </a:blip>
          <a:stretch>
            <a:fillRect/>
          </a:stretch>
        </p:blipFill>
        <p:spPr>
          <a:xfrm>
            <a:off x="8204774" y="4401075"/>
            <a:ext cx="939226" cy="742425"/>
          </a:xfrm>
          <a:prstGeom prst="rect">
            <a:avLst/>
          </a:prstGeom>
          <a:noFill/>
          <a:ln>
            <a:noFill/>
          </a:ln>
        </p:spPr>
      </p:pic>
      <p:pic>
        <p:nvPicPr>
          <p:cNvPr id="81" name="Google Shape;81;p11"/>
          <p:cNvPicPr preferRelativeResize="0"/>
          <p:nvPr/>
        </p:nvPicPr>
        <p:blipFill>
          <a:blip r:embed="rId4">
            <a:alphaModFix/>
          </a:blip>
          <a:stretch>
            <a:fillRect/>
          </a:stretch>
        </p:blipFill>
        <p:spPr>
          <a:xfrm>
            <a:off x="4802965" y="1088875"/>
            <a:ext cx="4293038" cy="26475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2"/>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pic>
        <p:nvPicPr>
          <p:cNvPr id="87" name="Google Shape;87;p12"/>
          <p:cNvPicPr preferRelativeResize="0"/>
          <p:nvPr/>
        </p:nvPicPr>
        <p:blipFill>
          <a:blip r:embed="rId3">
            <a:alphaModFix/>
          </a:blip>
          <a:stretch>
            <a:fillRect/>
          </a:stretch>
        </p:blipFill>
        <p:spPr>
          <a:xfrm>
            <a:off x="226475" y="762250"/>
            <a:ext cx="8691062" cy="421397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3"/>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pic>
        <p:nvPicPr>
          <p:cNvPr id="93" name="Google Shape;93;p13"/>
          <p:cNvPicPr preferRelativeResize="0"/>
          <p:nvPr/>
        </p:nvPicPr>
        <p:blipFill>
          <a:blip r:embed="rId3">
            <a:alphaModFix/>
          </a:blip>
          <a:stretch>
            <a:fillRect/>
          </a:stretch>
        </p:blipFill>
        <p:spPr>
          <a:xfrm>
            <a:off x="408950" y="762250"/>
            <a:ext cx="8326100" cy="42139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4"/>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pic>
        <p:nvPicPr>
          <p:cNvPr id="99" name="Google Shape;99;p14"/>
          <p:cNvPicPr preferRelativeResize="0"/>
          <p:nvPr/>
        </p:nvPicPr>
        <p:blipFill>
          <a:blip r:embed="rId3">
            <a:alphaModFix/>
          </a:blip>
          <a:stretch>
            <a:fillRect/>
          </a:stretch>
        </p:blipFill>
        <p:spPr>
          <a:xfrm>
            <a:off x="446650" y="762225"/>
            <a:ext cx="8250691" cy="42139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5"/>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pic>
        <p:nvPicPr>
          <p:cNvPr id="105" name="Google Shape;105;p15"/>
          <p:cNvPicPr preferRelativeResize="0"/>
          <p:nvPr/>
        </p:nvPicPr>
        <p:blipFill>
          <a:blip r:embed="rId3">
            <a:alphaModFix/>
          </a:blip>
          <a:stretch>
            <a:fillRect/>
          </a:stretch>
        </p:blipFill>
        <p:spPr>
          <a:xfrm>
            <a:off x="152400" y="777125"/>
            <a:ext cx="8691062" cy="421397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pic>
        <p:nvPicPr>
          <p:cNvPr id="111" name="Google Shape;111;p16"/>
          <p:cNvPicPr preferRelativeResize="0"/>
          <p:nvPr/>
        </p:nvPicPr>
        <p:blipFill>
          <a:blip r:embed="rId3">
            <a:alphaModFix/>
          </a:blip>
          <a:stretch>
            <a:fillRect/>
          </a:stretch>
        </p:blipFill>
        <p:spPr>
          <a:xfrm>
            <a:off x="999888" y="747350"/>
            <a:ext cx="7144223" cy="4213975"/>
          </a:xfrm>
          <a:prstGeom prst="rect">
            <a:avLst/>
          </a:prstGeom>
          <a:noFill/>
          <a:ln>
            <a:noFill/>
          </a:ln>
        </p:spPr>
      </p:pic>
      <p:pic>
        <p:nvPicPr>
          <p:cNvPr id="112" name="Google Shape;112;p16"/>
          <p:cNvPicPr preferRelativeResize="0"/>
          <p:nvPr/>
        </p:nvPicPr>
        <p:blipFill>
          <a:blip r:embed="rId4">
            <a:alphaModFix/>
          </a:blip>
          <a:stretch>
            <a:fillRect/>
          </a:stretch>
        </p:blipFill>
        <p:spPr>
          <a:xfrm>
            <a:off x="8204774" y="4401075"/>
            <a:ext cx="939226" cy="7424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7"/>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sp>
        <p:nvSpPr>
          <p:cNvPr id="118" name="Google Shape;118;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9" name="Google Shape;119;p17"/>
          <p:cNvPicPr preferRelativeResize="0"/>
          <p:nvPr/>
        </p:nvPicPr>
        <p:blipFill>
          <a:blip r:embed="rId3">
            <a:alphaModFix/>
          </a:blip>
          <a:stretch>
            <a:fillRect/>
          </a:stretch>
        </p:blipFill>
        <p:spPr>
          <a:xfrm>
            <a:off x="75100" y="805450"/>
            <a:ext cx="8993802" cy="411045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8"/>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pic>
        <p:nvPicPr>
          <p:cNvPr id="125" name="Google Shape;125;p18"/>
          <p:cNvPicPr preferRelativeResize="0"/>
          <p:nvPr/>
        </p:nvPicPr>
        <p:blipFill>
          <a:blip r:embed="rId3">
            <a:alphaModFix/>
          </a:blip>
          <a:stretch>
            <a:fillRect/>
          </a:stretch>
        </p:blipFill>
        <p:spPr>
          <a:xfrm>
            <a:off x="999888" y="762225"/>
            <a:ext cx="7144223" cy="4213975"/>
          </a:xfrm>
          <a:prstGeom prst="rect">
            <a:avLst/>
          </a:prstGeom>
          <a:noFill/>
          <a:ln>
            <a:noFill/>
          </a:ln>
        </p:spPr>
      </p:pic>
      <p:pic>
        <p:nvPicPr>
          <p:cNvPr id="126" name="Google Shape;126;p18"/>
          <p:cNvPicPr preferRelativeResize="0"/>
          <p:nvPr/>
        </p:nvPicPr>
        <p:blipFill>
          <a:blip r:embed="rId4">
            <a:alphaModFix/>
          </a:blip>
          <a:stretch>
            <a:fillRect/>
          </a:stretch>
        </p:blipFill>
        <p:spPr>
          <a:xfrm>
            <a:off x="8204774" y="4401075"/>
            <a:ext cx="939226" cy="742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9"/>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NUTILUGEMIK DEMO</a:t>
            </a:r>
            <a:endParaRPr/>
          </a:p>
        </p:txBody>
      </p:sp>
      <p:pic>
        <p:nvPicPr>
          <p:cNvPr id="132" name="Google Shape;132;p19"/>
          <p:cNvPicPr preferRelativeResize="0"/>
          <p:nvPr/>
        </p:nvPicPr>
        <p:blipFill>
          <a:blip r:embed="rId3">
            <a:alphaModFix/>
          </a:blip>
          <a:stretch>
            <a:fillRect/>
          </a:stretch>
        </p:blipFill>
        <p:spPr>
          <a:xfrm>
            <a:off x="999888" y="747350"/>
            <a:ext cx="7144223" cy="4213975"/>
          </a:xfrm>
          <a:prstGeom prst="rect">
            <a:avLst/>
          </a:prstGeom>
          <a:noFill/>
          <a:ln>
            <a:noFill/>
          </a:ln>
        </p:spPr>
      </p:pic>
      <p:pic>
        <p:nvPicPr>
          <p:cNvPr id="133" name="Google Shape;133;p19"/>
          <p:cNvPicPr preferRelativeResize="0"/>
          <p:nvPr/>
        </p:nvPicPr>
        <p:blipFill>
          <a:blip r:embed="rId4">
            <a:alphaModFix/>
          </a:blip>
          <a:stretch>
            <a:fillRect/>
          </a:stretch>
        </p:blipFill>
        <p:spPr>
          <a:xfrm>
            <a:off x="8204774" y="4401075"/>
            <a:ext cx="939226" cy="7424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0"/>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VÄLISED TÖÖRIISTAD</a:t>
            </a:r>
            <a:endParaRPr/>
          </a:p>
        </p:txBody>
      </p:sp>
      <p:sp>
        <p:nvSpPr>
          <p:cNvPr id="139" name="Google Shape;139;p20"/>
          <p:cNvSpPr txBox="1"/>
          <p:nvPr/>
        </p:nvSpPr>
        <p:spPr>
          <a:xfrm>
            <a:off x="311700" y="975625"/>
            <a:ext cx="5083500" cy="8004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teksti raskusastme hindamine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kõnesüntees</a:t>
            </a:r>
            <a:endParaRPr sz="2000">
              <a:solidFill>
                <a:schemeClr val="dk1"/>
              </a:solidFill>
              <a:latin typeface="Montserrat Medium"/>
              <a:ea typeface="Montserrat Medium"/>
              <a:cs typeface="Montserrat Medium"/>
              <a:sym typeface="Montserrat Medium"/>
            </a:endParaRPr>
          </a:p>
        </p:txBody>
      </p:sp>
      <p:pic>
        <p:nvPicPr>
          <p:cNvPr id="140" name="Google Shape;140;p20"/>
          <p:cNvPicPr preferRelativeResize="0"/>
          <p:nvPr/>
        </p:nvPicPr>
        <p:blipFill>
          <a:blip r:embed="rId3">
            <a:alphaModFix/>
          </a:blip>
          <a:stretch>
            <a:fillRect/>
          </a:stretch>
        </p:blipFill>
        <p:spPr>
          <a:xfrm>
            <a:off x="2710850" y="2035425"/>
            <a:ext cx="1665300" cy="1665300"/>
          </a:xfrm>
          <a:prstGeom prst="rect">
            <a:avLst/>
          </a:prstGeom>
          <a:noFill/>
          <a:ln>
            <a:noFill/>
          </a:ln>
        </p:spPr>
      </p:pic>
      <p:pic>
        <p:nvPicPr>
          <p:cNvPr id="141" name="Google Shape;141;p20"/>
          <p:cNvPicPr preferRelativeResize="0"/>
          <p:nvPr/>
        </p:nvPicPr>
        <p:blipFill>
          <a:blip r:embed="rId4">
            <a:alphaModFix/>
          </a:blip>
          <a:stretch>
            <a:fillRect/>
          </a:stretch>
        </p:blipFill>
        <p:spPr>
          <a:xfrm>
            <a:off x="4680242" y="1991625"/>
            <a:ext cx="1752900" cy="1752900"/>
          </a:xfrm>
          <a:prstGeom prst="rect">
            <a:avLst/>
          </a:prstGeom>
          <a:noFill/>
          <a:ln>
            <a:noFill/>
          </a:ln>
        </p:spPr>
      </p:pic>
      <p:pic>
        <p:nvPicPr>
          <p:cNvPr id="142" name="Google Shape;142;p20"/>
          <p:cNvPicPr preferRelativeResize="0"/>
          <p:nvPr/>
        </p:nvPicPr>
        <p:blipFill>
          <a:blip r:embed="rId5">
            <a:alphaModFix/>
          </a:blip>
          <a:stretch>
            <a:fillRect/>
          </a:stretch>
        </p:blipFill>
        <p:spPr>
          <a:xfrm>
            <a:off x="8204774" y="4401075"/>
            <a:ext cx="939226" cy="742425"/>
          </a:xfrm>
          <a:prstGeom prst="rect">
            <a:avLst/>
          </a:prstGeom>
          <a:noFill/>
          <a:ln>
            <a:noFill/>
          </a:ln>
        </p:spPr>
      </p:pic>
      <p:pic>
        <p:nvPicPr>
          <p:cNvPr id="143" name="Google Shape;143;p20" title="intro_tambet.wav">
            <a:hlinkClick r:id="rId6"/>
          </p:cNvPr>
          <p:cNvPicPr preferRelativeResize="0"/>
          <p:nvPr/>
        </p:nvPicPr>
        <p:blipFill>
          <a:blip r:embed="rId7">
            <a:alphaModFix/>
          </a:blip>
          <a:stretch>
            <a:fillRect/>
          </a:stretch>
        </p:blipFill>
        <p:spPr>
          <a:xfrm>
            <a:off x="2453250" y="3290825"/>
            <a:ext cx="800400" cy="800400"/>
          </a:xfrm>
          <a:prstGeom prst="rect">
            <a:avLst/>
          </a:prstGeom>
          <a:noFill/>
          <a:ln>
            <a:noFill/>
          </a:ln>
        </p:spPr>
      </p:pic>
      <p:pic>
        <p:nvPicPr>
          <p:cNvPr id="144" name="Google Shape;144;p20" title="intro_mari.wav">
            <a:hlinkClick r:id="rId8"/>
          </p:cNvPr>
          <p:cNvPicPr preferRelativeResize="0"/>
          <p:nvPr/>
        </p:nvPicPr>
        <p:blipFill>
          <a:blip r:embed="rId7">
            <a:alphaModFix/>
          </a:blip>
          <a:stretch>
            <a:fillRect/>
          </a:stretch>
        </p:blipFill>
        <p:spPr>
          <a:xfrm>
            <a:off x="4430949" y="3290825"/>
            <a:ext cx="800400" cy="800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1"/>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KÕNEKORPUS</a:t>
            </a:r>
            <a:endParaRPr/>
          </a:p>
        </p:txBody>
      </p:sp>
      <p:sp>
        <p:nvSpPr>
          <p:cNvPr id="150" name="Google Shape;150;p2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55600" lvl="0" marL="457200" rtl="0" algn="l">
              <a:spcBef>
                <a:spcPts val="0"/>
              </a:spcBef>
              <a:spcAft>
                <a:spcPts val="0"/>
              </a:spcAft>
              <a:buSzPts val="2000"/>
              <a:buChar char="●"/>
            </a:pPr>
            <a:r>
              <a:rPr lang="et"/>
              <a:t>Kõnetuvastuse ja lugemisvigade hindamiseks</a:t>
            </a:r>
            <a:endParaRPr/>
          </a:p>
          <a:p>
            <a:pPr indent="-355600" lvl="0" marL="457200" rtl="0" algn="l">
              <a:spcBef>
                <a:spcPts val="0"/>
              </a:spcBef>
              <a:spcAft>
                <a:spcPts val="0"/>
              </a:spcAft>
              <a:buSzPts val="2000"/>
              <a:buChar char="●"/>
            </a:pPr>
            <a:r>
              <a:rPr lang="et"/>
              <a:t>Eesmärk: vähemalt 100 last, igaühelt 10 - 15 min</a:t>
            </a:r>
            <a:endParaRPr/>
          </a:p>
          <a:p>
            <a:pPr indent="-355600" lvl="0" marL="457200" rtl="0" algn="l">
              <a:spcBef>
                <a:spcPts val="0"/>
              </a:spcBef>
              <a:spcAft>
                <a:spcPts val="0"/>
              </a:spcAft>
              <a:buSzPts val="2000"/>
              <a:buChar char="●"/>
            </a:pPr>
            <a:r>
              <a:rPr lang="et"/>
              <a:t>Lugemissalvestuste kogumine ja märgendamine</a:t>
            </a:r>
            <a:endParaRPr/>
          </a:p>
          <a:p>
            <a:pPr indent="-355600" lvl="0" marL="457200" rtl="0" algn="l">
              <a:spcBef>
                <a:spcPts val="0"/>
              </a:spcBef>
              <a:spcAft>
                <a:spcPts val="0"/>
              </a:spcAft>
              <a:buSzPts val="2000"/>
              <a:buChar char="●"/>
            </a:pPr>
            <a:r>
              <a:rPr lang="et"/>
              <a:t>Eetika ja andmekaitse</a:t>
            </a:r>
            <a:endParaRPr/>
          </a:p>
          <a:p>
            <a:pPr indent="-355600" lvl="1" marL="914400" rtl="0" algn="l">
              <a:spcBef>
                <a:spcPts val="0"/>
              </a:spcBef>
              <a:spcAft>
                <a:spcPts val="0"/>
              </a:spcAft>
              <a:buSzPts val="2000"/>
              <a:buChar char="○"/>
            </a:pPr>
            <a:r>
              <a:rPr lang="et"/>
              <a:t>TTÜ akadeemilise eetika komisjoni nõusolek</a:t>
            </a:r>
            <a:endParaRPr/>
          </a:p>
          <a:p>
            <a:pPr indent="-355600" lvl="1" marL="914400" rtl="0" algn="l">
              <a:spcBef>
                <a:spcPts val="0"/>
              </a:spcBef>
              <a:spcAft>
                <a:spcPts val="0"/>
              </a:spcAft>
              <a:buSzPts val="2000"/>
              <a:buChar char="○"/>
            </a:pPr>
            <a:r>
              <a:rPr lang="et"/>
              <a:t>lapsevanema kirjalik nõusolek</a:t>
            </a:r>
            <a:endParaRPr/>
          </a:p>
          <a:p>
            <a:pPr indent="-355600" lvl="1" marL="914400" rtl="0" algn="l">
              <a:spcBef>
                <a:spcPts val="0"/>
              </a:spcBef>
              <a:spcAft>
                <a:spcPts val="0"/>
              </a:spcAft>
              <a:buSzPts val="2000"/>
              <a:buChar char="○"/>
            </a:pPr>
            <a:r>
              <a:rPr lang="et"/>
              <a:t>täiendavad selgitused rakenduse veebilehel</a:t>
            </a:r>
            <a:endParaRPr/>
          </a:p>
          <a:p>
            <a:pPr indent="-355600" lvl="1" marL="914400" rtl="0" algn="l">
              <a:spcBef>
                <a:spcPts val="0"/>
              </a:spcBef>
              <a:spcAft>
                <a:spcPts val="0"/>
              </a:spcAft>
              <a:buSzPts val="2000"/>
              <a:buChar char="○"/>
            </a:pPr>
            <a:r>
              <a:rPr lang="et"/>
              <a:t>turvaline server, ligipääs ainult töörühma liikmetele</a:t>
            </a:r>
            <a:endParaRPr/>
          </a:p>
        </p:txBody>
      </p:sp>
      <p:pic>
        <p:nvPicPr>
          <p:cNvPr id="151" name="Google Shape;151;p21"/>
          <p:cNvPicPr preferRelativeResize="0"/>
          <p:nvPr/>
        </p:nvPicPr>
        <p:blipFill>
          <a:blip r:embed="rId3">
            <a:alphaModFix/>
          </a:blip>
          <a:stretch>
            <a:fillRect/>
          </a:stretch>
        </p:blipFill>
        <p:spPr>
          <a:xfrm>
            <a:off x="8204774" y="4401075"/>
            <a:ext cx="939226" cy="7424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2"/>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KÕNEKORPUS – SALVESTUSED</a:t>
            </a:r>
            <a:endParaRPr/>
          </a:p>
        </p:txBody>
      </p:sp>
      <p:sp>
        <p:nvSpPr>
          <p:cNvPr id="157" name="Google Shape;157;p22"/>
          <p:cNvSpPr txBox="1"/>
          <p:nvPr/>
        </p:nvSpPr>
        <p:spPr>
          <a:xfrm>
            <a:off x="311700" y="992600"/>
            <a:ext cx="4946100" cy="14160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Pelgulinna Gümnaasium</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Kindluse Kool</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Jüri Gümnaasium</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Peetri Lasteaed-Põhikool</a:t>
            </a:r>
            <a:endParaRPr sz="2000">
              <a:solidFill>
                <a:schemeClr val="dk1"/>
              </a:solidFill>
              <a:latin typeface="Montserrat Medium"/>
              <a:ea typeface="Montserrat Medium"/>
              <a:cs typeface="Montserrat Medium"/>
              <a:sym typeface="Montserrat Medium"/>
            </a:endParaRPr>
          </a:p>
        </p:txBody>
      </p:sp>
      <p:sp>
        <p:nvSpPr>
          <p:cNvPr id="158" name="Google Shape;158;p22"/>
          <p:cNvSpPr txBox="1"/>
          <p:nvPr/>
        </p:nvSpPr>
        <p:spPr>
          <a:xfrm>
            <a:off x="311700" y="3908475"/>
            <a:ext cx="40749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2000">
                <a:solidFill>
                  <a:schemeClr val="dk1"/>
                </a:solidFill>
                <a:latin typeface="Montserrat Medium"/>
                <a:ea typeface="Montserrat Medium"/>
                <a:cs typeface="Montserrat Medium"/>
                <a:sym typeface="Montserrat Medium"/>
              </a:rPr>
              <a:t>K</a:t>
            </a:r>
            <a:r>
              <a:rPr lang="et" sz="2000">
                <a:solidFill>
                  <a:schemeClr val="dk1"/>
                </a:solidFill>
                <a:latin typeface="Montserrat Medium"/>
                <a:ea typeface="Montserrat Medium"/>
                <a:cs typeface="Montserrat Medium"/>
                <a:sym typeface="Montserrat Medium"/>
              </a:rPr>
              <a:t>eskmiselt 12 min kõne</a:t>
            </a:r>
            <a:endParaRPr sz="2000">
              <a:solidFill>
                <a:schemeClr val="dk1"/>
              </a:solidFill>
              <a:latin typeface="Montserrat Medium"/>
              <a:ea typeface="Montserrat Medium"/>
              <a:cs typeface="Montserrat Medium"/>
              <a:sym typeface="Montserrat Medium"/>
            </a:endParaRPr>
          </a:p>
        </p:txBody>
      </p:sp>
      <p:pic>
        <p:nvPicPr>
          <p:cNvPr id="159" name="Google Shape;159;p22"/>
          <p:cNvPicPr preferRelativeResize="0"/>
          <p:nvPr/>
        </p:nvPicPr>
        <p:blipFill>
          <a:blip r:embed="rId3">
            <a:alphaModFix/>
          </a:blip>
          <a:stretch>
            <a:fillRect/>
          </a:stretch>
        </p:blipFill>
        <p:spPr>
          <a:xfrm>
            <a:off x="8204774" y="4401075"/>
            <a:ext cx="939226" cy="742425"/>
          </a:xfrm>
          <a:prstGeom prst="rect">
            <a:avLst/>
          </a:prstGeom>
          <a:noFill/>
          <a:ln>
            <a:noFill/>
          </a:ln>
        </p:spPr>
      </p:pic>
      <p:pic>
        <p:nvPicPr>
          <p:cNvPr id="160" name="Google Shape;160;p22" title="P4eb328_FEMALE_98_2026-04-10_09-08-59_v2_changeGender.wav">
            <a:hlinkClick r:id="rId4"/>
          </p:cNvPr>
          <p:cNvPicPr preferRelativeResize="0"/>
          <p:nvPr/>
        </p:nvPicPr>
        <p:blipFill>
          <a:blip r:embed="rId5">
            <a:alphaModFix/>
          </a:blip>
          <a:stretch>
            <a:fillRect/>
          </a:stretch>
        </p:blipFill>
        <p:spPr>
          <a:xfrm>
            <a:off x="4720600" y="3229900"/>
            <a:ext cx="1125450" cy="1125450"/>
          </a:xfrm>
          <a:prstGeom prst="rect">
            <a:avLst/>
          </a:prstGeom>
          <a:noFill/>
          <a:ln>
            <a:noFill/>
          </a:ln>
        </p:spPr>
      </p:pic>
      <p:sp>
        <p:nvSpPr>
          <p:cNvPr id="161" name="Google Shape;161;p22"/>
          <p:cNvSpPr txBox="1"/>
          <p:nvPr/>
        </p:nvSpPr>
        <p:spPr>
          <a:xfrm>
            <a:off x="311700" y="3125775"/>
            <a:ext cx="52302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2000">
                <a:solidFill>
                  <a:schemeClr val="dk1"/>
                </a:solidFill>
                <a:latin typeface="Montserrat Medium"/>
                <a:ea typeface="Montserrat Medium"/>
                <a:cs typeface="Montserrat Medium"/>
                <a:sym typeface="Montserrat Medium"/>
              </a:rPr>
              <a:t>Samas klassis nii veerivad kui ka ladusad lugejad</a:t>
            </a:r>
            <a:endParaRPr sz="2000">
              <a:solidFill>
                <a:schemeClr val="dk1"/>
              </a:solidFill>
              <a:latin typeface="Montserrat Medium"/>
              <a:ea typeface="Montserrat Medium"/>
              <a:cs typeface="Montserrat Medium"/>
              <a:sym typeface="Montserrat Medium"/>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3"/>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KÕNEKORPUS – MÄRGENDAMINE</a:t>
            </a:r>
            <a:endParaRPr/>
          </a:p>
        </p:txBody>
      </p:sp>
      <p:sp>
        <p:nvSpPr>
          <p:cNvPr id="167" name="Google Shape;167;p23"/>
          <p:cNvSpPr txBox="1"/>
          <p:nvPr/>
        </p:nvSpPr>
        <p:spPr>
          <a:xfrm>
            <a:off x="484650" y="1463550"/>
            <a:ext cx="7836900" cy="1108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2000">
                <a:solidFill>
                  <a:schemeClr val="dk1"/>
                </a:solidFill>
                <a:latin typeface="Montserrat Medium"/>
                <a:ea typeface="Montserrat Medium"/>
                <a:cs typeface="Montserrat Medium"/>
                <a:sym typeface="Montserrat Medium"/>
              </a:rPr>
              <a:t>Sõnatase: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asendamine, ärajätmine, lisamine, kordamine, eneseparandus, moonutatud sõna</a:t>
            </a:r>
            <a:endParaRPr sz="2000">
              <a:solidFill>
                <a:schemeClr val="dk1"/>
              </a:solidFill>
              <a:latin typeface="Montserrat Medium"/>
              <a:ea typeface="Montserrat Medium"/>
              <a:cs typeface="Montserrat Medium"/>
              <a:sym typeface="Montserrat Medium"/>
            </a:endParaRPr>
          </a:p>
        </p:txBody>
      </p:sp>
      <p:sp>
        <p:nvSpPr>
          <p:cNvPr id="168" name="Google Shape;168;p23"/>
          <p:cNvSpPr txBox="1"/>
          <p:nvPr/>
        </p:nvSpPr>
        <p:spPr>
          <a:xfrm>
            <a:off x="484650" y="2571738"/>
            <a:ext cx="8174700" cy="1108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2000">
                <a:solidFill>
                  <a:schemeClr val="dk1"/>
                </a:solidFill>
                <a:latin typeface="Montserrat Medium"/>
                <a:ea typeface="Montserrat Medium"/>
                <a:cs typeface="Montserrat Medium"/>
                <a:sym typeface="Montserrat Medium"/>
              </a:rPr>
              <a:t>Häälikutase: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asendamine, ärajätmine, lisamine, ümberpaigutus, vokaali/konsonandi pikkuse viga</a:t>
            </a:r>
            <a:endParaRPr sz="2000">
              <a:solidFill>
                <a:schemeClr val="dk1"/>
              </a:solidFill>
              <a:latin typeface="Montserrat Medium"/>
              <a:ea typeface="Montserrat Medium"/>
              <a:cs typeface="Montserrat Medium"/>
              <a:sym typeface="Montserrat Medium"/>
            </a:endParaRPr>
          </a:p>
        </p:txBody>
      </p:sp>
      <p:pic>
        <p:nvPicPr>
          <p:cNvPr id="169" name="Google Shape;169;p23"/>
          <p:cNvPicPr preferRelativeResize="0"/>
          <p:nvPr/>
        </p:nvPicPr>
        <p:blipFill>
          <a:blip r:embed="rId3">
            <a:alphaModFix/>
          </a:blip>
          <a:stretch>
            <a:fillRect/>
          </a:stretch>
        </p:blipFill>
        <p:spPr>
          <a:xfrm>
            <a:off x="8204774" y="4401075"/>
            <a:ext cx="939226" cy="742425"/>
          </a:xfrm>
          <a:prstGeom prst="rect">
            <a:avLst/>
          </a:prstGeom>
          <a:noFill/>
          <a:ln>
            <a:noFill/>
          </a:ln>
        </p:spPr>
      </p:pic>
      <p:sp>
        <p:nvSpPr>
          <p:cNvPr id="170" name="Google Shape;170;p23"/>
          <p:cNvSpPr txBox="1"/>
          <p:nvPr/>
        </p:nvSpPr>
        <p:spPr>
          <a:xfrm>
            <a:off x="484650" y="970950"/>
            <a:ext cx="55026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t" sz="2000">
                <a:solidFill>
                  <a:schemeClr val="dk1"/>
                </a:solidFill>
                <a:latin typeface="Montserrat"/>
                <a:ea typeface="Montserrat"/>
                <a:cs typeface="Montserrat"/>
                <a:sym typeface="Montserrat"/>
              </a:rPr>
              <a:t>Lugemisvigade klassifitseerimine</a:t>
            </a:r>
            <a:r>
              <a:rPr lang="et" sz="2000">
                <a:solidFill>
                  <a:schemeClr val="dk1"/>
                </a:solidFill>
                <a:latin typeface="Montserrat Medium"/>
                <a:ea typeface="Montserrat Medium"/>
                <a:cs typeface="Montserrat Medium"/>
                <a:sym typeface="Montserrat Medium"/>
              </a:rPr>
              <a:t> [7 - 9] </a:t>
            </a:r>
            <a:endParaRPr sz="2000">
              <a:solidFill>
                <a:schemeClr val="dk1"/>
              </a:solidFill>
              <a:latin typeface="Montserrat Medium"/>
              <a:ea typeface="Montserrat Medium"/>
              <a:cs typeface="Montserrat Medium"/>
              <a:sym typeface="Montserrat Medium"/>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4"/>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KÕNEKORPUS – MÄRGENDAMINE</a:t>
            </a:r>
            <a:endParaRPr/>
          </a:p>
        </p:txBody>
      </p:sp>
      <p:sp>
        <p:nvSpPr>
          <p:cNvPr id="176" name="Google Shape;176;p24"/>
          <p:cNvSpPr txBox="1"/>
          <p:nvPr/>
        </p:nvSpPr>
        <p:spPr>
          <a:xfrm>
            <a:off x="311700" y="1071500"/>
            <a:ext cx="8651400" cy="17238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Praat TextGrid formaat</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kasutatud autosegmenteerija: </a:t>
            </a:r>
            <a:r>
              <a:rPr lang="et" sz="2000" u="sng">
                <a:solidFill>
                  <a:schemeClr val="hlink"/>
                </a:solidFill>
                <a:latin typeface="Montserrat Medium"/>
                <a:ea typeface="Montserrat Medium"/>
                <a:cs typeface="Montserrat Medium"/>
                <a:sym typeface="Montserrat Medium"/>
                <a:hlinkClick r:id="rId3"/>
              </a:rPr>
              <a:t>https://bark.cs.taltech.ee/autosegment2/</a:t>
            </a:r>
            <a:r>
              <a:rPr lang="et" sz="2000">
                <a:solidFill>
                  <a:schemeClr val="dk1"/>
                </a:solidFill>
                <a:latin typeface="Montserrat Medium"/>
                <a:ea typeface="Montserrat Medium"/>
                <a:cs typeface="Montserrat Medium"/>
                <a:sym typeface="Montserrat Medium"/>
              </a:rPr>
              <a:t> [10]</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käsitsi: sõna- ja häälikupiiride korrigeerimine, vigade klassifitseerimine</a:t>
            </a:r>
            <a:endParaRPr sz="2000">
              <a:solidFill>
                <a:schemeClr val="dk1"/>
              </a:solidFill>
              <a:latin typeface="Montserrat Medium"/>
              <a:ea typeface="Montserrat Medium"/>
              <a:cs typeface="Montserrat Medium"/>
              <a:sym typeface="Montserrat Medium"/>
            </a:endParaRPr>
          </a:p>
        </p:txBody>
      </p:sp>
      <p:pic>
        <p:nvPicPr>
          <p:cNvPr id="177" name="Google Shape;177;p24"/>
          <p:cNvPicPr preferRelativeResize="0"/>
          <p:nvPr/>
        </p:nvPicPr>
        <p:blipFill>
          <a:blip r:embed="rId4">
            <a:alphaModFix/>
          </a:blip>
          <a:stretch>
            <a:fillRect/>
          </a:stretch>
        </p:blipFill>
        <p:spPr>
          <a:xfrm>
            <a:off x="8204774" y="4401075"/>
            <a:ext cx="939226" cy="7424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5"/>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KÕNEKORPUS – MÄRGENDAMINE</a:t>
            </a:r>
            <a:endParaRPr/>
          </a:p>
        </p:txBody>
      </p:sp>
      <p:pic>
        <p:nvPicPr>
          <p:cNvPr id="183" name="Google Shape;183;p25"/>
          <p:cNvPicPr preferRelativeResize="0"/>
          <p:nvPr/>
        </p:nvPicPr>
        <p:blipFill>
          <a:blip r:embed="rId3">
            <a:alphaModFix/>
          </a:blip>
          <a:stretch>
            <a:fillRect/>
          </a:stretch>
        </p:blipFill>
        <p:spPr>
          <a:xfrm>
            <a:off x="8204774" y="4401075"/>
            <a:ext cx="939226" cy="742425"/>
          </a:xfrm>
          <a:prstGeom prst="rect">
            <a:avLst/>
          </a:prstGeom>
          <a:noFill/>
          <a:ln>
            <a:noFill/>
          </a:ln>
        </p:spPr>
      </p:pic>
      <p:pic>
        <p:nvPicPr>
          <p:cNvPr id="184" name="Google Shape;184;p25"/>
          <p:cNvPicPr preferRelativeResize="0"/>
          <p:nvPr/>
        </p:nvPicPr>
        <p:blipFill rotWithShape="1">
          <a:blip r:embed="rId4">
            <a:alphaModFix/>
          </a:blip>
          <a:srcRect b="0" l="0" r="0" t="3846"/>
          <a:stretch/>
        </p:blipFill>
        <p:spPr>
          <a:xfrm>
            <a:off x="570900" y="1063000"/>
            <a:ext cx="8002202" cy="3338075"/>
          </a:xfrm>
          <a:prstGeom prst="rect">
            <a:avLst/>
          </a:prstGeom>
          <a:noFill/>
          <a:ln>
            <a:noFill/>
          </a:ln>
        </p:spPr>
      </p:pic>
      <p:pic>
        <p:nvPicPr>
          <p:cNvPr id="185" name="Google Shape;185;p25" title="P2fe518_FEMALE_93_2026-04-10_09-27-49_changeGender.wav">
            <a:hlinkClick r:id="rId5"/>
          </p:cNvPr>
          <p:cNvPicPr preferRelativeResize="0"/>
          <p:nvPr/>
        </p:nvPicPr>
        <p:blipFill>
          <a:blip r:embed="rId6">
            <a:alphaModFix/>
          </a:blip>
          <a:stretch>
            <a:fillRect/>
          </a:stretch>
        </p:blipFill>
        <p:spPr>
          <a:xfrm>
            <a:off x="7927692" y="624725"/>
            <a:ext cx="1030325" cy="10303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6"/>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TULEVIK</a:t>
            </a:r>
            <a:endParaRPr/>
          </a:p>
        </p:txBody>
      </p:sp>
      <p:sp>
        <p:nvSpPr>
          <p:cNvPr id="191" name="Google Shape;191;p26"/>
          <p:cNvSpPr txBox="1"/>
          <p:nvPr/>
        </p:nvSpPr>
        <p:spPr>
          <a:xfrm>
            <a:off x="272800" y="1709150"/>
            <a:ext cx="7745700" cy="14160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Kõnekorpuse arendamine</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Lastekõnele koostatud tuvastusmudel</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Loetust arusaamise moodul</a:t>
            </a:r>
            <a:endParaRPr sz="2000">
              <a:solidFill>
                <a:schemeClr val="dk1"/>
              </a:solidFill>
              <a:latin typeface="Montserrat Medium"/>
              <a:ea typeface="Montserrat Medium"/>
              <a:cs typeface="Montserrat Medium"/>
              <a:sym typeface="Montserrat Medium"/>
            </a:endParaRPr>
          </a:p>
          <a:p>
            <a:pPr indent="-355600" lvl="0" marL="457200" rtl="0" algn="l">
              <a:spcBef>
                <a:spcPts val="0"/>
              </a:spcBef>
              <a:spcAft>
                <a:spcPts val="0"/>
              </a:spcAft>
              <a:buClr>
                <a:schemeClr val="dk1"/>
              </a:buClr>
              <a:buSzPts val="2000"/>
              <a:buFont typeface="Montserrat Medium"/>
              <a:buChar char="●"/>
            </a:pPr>
            <a:r>
              <a:rPr lang="et" sz="2000">
                <a:solidFill>
                  <a:schemeClr val="dk1"/>
                </a:solidFill>
                <a:latin typeface="Montserrat Medium"/>
                <a:ea typeface="Montserrat Medium"/>
                <a:cs typeface="Montserrat Medium"/>
                <a:sym typeface="Montserrat Medium"/>
              </a:rPr>
              <a:t>Mängulise elemendi arendamine</a:t>
            </a:r>
            <a:endParaRPr sz="2000">
              <a:solidFill>
                <a:schemeClr val="dk1"/>
              </a:solidFill>
              <a:latin typeface="Montserrat Medium"/>
              <a:ea typeface="Montserrat Medium"/>
              <a:cs typeface="Montserrat Medium"/>
              <a:sym typeface="Montserrat Medium"/>
            </a:endParaRPr>
          </a:p>
        </p:txBody>
      </p:sp>
      <p:pic>
        <p:nvPicPr>
          <p:cNvPr id="192" name="Google Shape;192;p26"/>
          <p:cNvPicPr preferRelativeResize="0"/>
          <p:nvPr/>
        </p:nvPicPr>
        <p:blipFill>
          <a:blip r:embed="rId3">
            <a:alphaModFix/>
          </a:blip>
          <a:stretch>
            <a:fillRect/>
          </a:stretch>
        </p:blipFill>
        <p:spPr>
          <a:xfrm>
            <a:off x="8204774" y="4401075"/>
            <a:ext cx="939226" cy="742425"/>
          </a:xfrm>
          <a:prstGeom prst="rect">
            <a:avLst/>
          </a:prstGeom>
          <a:noFill/>
          <a:ln>
            <a:noFill/>
          </a:ln>
        </p:spPr>
      </p:pic>
      <p:sp>
        <p:nvSpPr>
          <p:cNvPr id="193" name="Google Shape;193;p26"/>
          <p:cNvSpPr txBox="1"/>
          <p:nvPr/>
        </p:nvSpPr>
        <p:spPr>
          <a:xfrm>
            <a:off x="272800" y="908750"/>
            <a:ext cx="83004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2000">
                <a:solidFill>
                  <a:schemeClr val="dk1"/>
                </a:solidFill>
                <a:latin typeface="Montserrat Medium"/>
                <a:ea typeface="Montserrat Medium"/>
                <a:cs typeface="Montserrat Medium"/>
                <a:sym typeface="Montserrat Medium"/>
              </a:rPr>
              <a:t>EKTR29 projekt “NutiLugemik: veebirakendus suulise lugemisoskuse arendamiseks” (01.01.2025 - 31.12.2027)</a:t>
            </a:r>
            <a:endParaRPr sz="2000">
              <a:solidFill>
                <a:schemeClr val="dk1"/>
              </a:solidFill>
              <a:latin typeface="Montserrat Medium"/>
              <a:ea typeface="Montserrat Medium"/>
              <a:cs typeface="Montserrat Medium"/>
              <a:sym typeface="Montserrat Medium"/>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7"/>
          <p:cNvSpPr txBox="1"/>
          <p:nvPr>
            <p:ph type="title"/>
          </p:nvPr>
        </p:nvSpPr>
        <p:spPr>
          <a:xfrm>
            <a:off x="311700" y="52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t"/>
              <a:t>VIITED</a:t>
            </a:r>
            <a:endParaRPr/>
          </a:p>
        </p:txBody>
      </p:sp>
      <p:sp>
        <p:nvSpPr>
          <p:cNvPr id="199" name="Google Shape;199;p27"/>
          <p:cNvSpPr txBox="1"/>
          <p:nvPr/>
        </p:nvSpPr>
        <p:spPr>
          <a:xfrm>
            <a:off x="163200" y="731175"/>
            <a:ext cx="8669100" cy="4248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t" sz="1000">
                <a:solidFill>
                  <a:schemeClr val="dk2"/>
                </a:solidFill>
                <a:latin typeface="Montserrat Medium"/>
                <a:ea typeface="Montserrat Medium"/>
                <a:cs typeface="Montserrat Medium"/>
                <a:sym typeface="Montserrat Medium"/>
              </a:rPr>
              <a:t>[1] Haridus- ja Teadusministeerium, “Eestikeelsele haridusele üleminek.” Haridus- ja Teadusministeerium, 2024. [Online]. Available: https://www.hm.ee/uleminek </a:t>
            </a:r>
            <a:endParaRPr sz="1000">
              <a:solidFill>
                <a:schemeClr val="dk2"/>
              </a:solidFill>
              <a:latin typeface="Montserrat Medium"/>
              <a:ea typeface="Montserrat Medium"/>
              <a:cs typeface="Montserrat Medium"/>
              <a:sym typeface="Montserrat Medium"/>
            </a:endParaRPr>
          </a:p>
          <a:p>
            <a:pPr indent="0" lvl="0" marL="0" rtl="0" algn="l">
              <a:spcBef>
                <a:spcPts val="0"/>
              </a:spcBef>
              <a:spcAft>
                <a:spcPts val="0"/>
              </a:spcAft>
              <a:buNone/>
            </a:pPr>
            <a:r>
              <a:rPr lang="et" sz="1000">
                <a:solidFill>
                  <a:schemeClr val="dk2"/>
                </a:solidFill>
                <a:latin typeface="Montserrat Medium"/>
                <a:ea typeface="Montserrat Medium"/>
                <a:cs typeface="Montserrat Medium"/>
                <a:sym typeface="Montserrat Medium"/>
              </a:rPr>
              <a:t>[2] K. E. Loik, “Möödunud aastal saabus Eestisse 1374 inimest enam kui siit lahkus.” Statistikaamet, Apr. 25, 2025. [Online]. Available: https://stat.ee/et/uudised/moodunud-aastal-saabus-eestisse-1374-inimest-enam-kui-siit-lahkus </a:t>
            </a:r>
            <a:endParaRPr sz="1000">
              <a:solidFill>
                <a:schemeClr val="dk2"/>
              </a:solidFill>
              <a:latin typeface="Montserrat Medium"/>
              <a:ea typeface="Montserrat Medium"/>
              <a:cs typeface="Montserrat Medium"/>
              <a:sym typeface="Montserrat Medium"/>
            </a:endParaRPr>
          </a:p>
          <a:p>
            <a:pPr indent="0" lvl="0" marL="0" rtl="0" algn="l">
              <a:spcBef>
                <a:spcPts val="0"/>
              </a:spcBef>
              <a:spcAft>
                <a:spcPts val="0"/>
              </a:spcAft>
              <a:buNone/>
            </a:pPr>
            <a:r>
              <a:rPr lang="et" sz="1000">
                <a:solidFill>
                  <a:schemeClr val="dk2"/>
                </a:solidFill>
                <a:latin typeface="Montserrat Medium"/>
                <a:ea typeface="Montserrat Medium"/>
                <a:cs typeface="Montserrat Medium"/>
                <a:sym typeface="Montserrat Medium"/>
              </a:rPr>
              <a:t>[3] E. Commission, S. Directorate-General for Education Youth, and Culture, Children’s reading competence and well-being in the EU – An EU comparative analysis of the PIRLS results. Publications Office of the European Union, 2023. doi: doi/10.2766/820665.</a:t>
            </a:r>
            <a:endParaRPr sz="1000">
              <a:solidFill>
                <a:schemeClr val="dk2"/>
              </a:solidFill>
              <a:latin typeface="Montserrat Medium"/>
              <a:ea typeface="Montserrat Medium"/>
              <a:cs typeface="Montserrat Medium"/>
              <a:sym typeface="Montserrat Medium"/>
            </a:endParaRPr>
          </a:p>
          <a:p>
            <a:pPr indent="0" lvl="0" marL="0" rtl="0" algn="l">
              <a:spcBef>
                <a:spcPts val="0"/>
              </a:spcBef>
              <a:spcAft>
                <a:spcPts val="0"/>
              </a:spcAft>
              <a:buNone/>
            </a:pPr>
            <a:r>
              <a:rPr lang="et" sz="1000">
                <a:solidFill>
                  <a:schemeClr val="dk2"/>
                </a:solidFill>
                <a:latin typeface="Montserrat Medium"/>
                <a:ea typeface="Montserrat Medium"/>
                <a:cs typeface="Montserrat Medium"/>
                <a:sym typeface="Montserrat Medium"/>
              </a:rPr>
              <a:t>[4] Louisa C. Moats. "Teaching Reading is Rocket Science". Washington, DC, USA: American</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Clr>
                <a:schemeClr val="dk1"/>
              </a:buClr>
              <a:buSzPts val="1100"/>
              <a:buFont typeface="Arial"/>
              <a:buNone/>
            </a:pPr>
            <a:r>
              <a:rPr lang="et" sz="1000">
                <a:solidFill>
                  <a:schemeClr val="dk2"/>
                </a:solidFill>
                <a:latin typeface="Montserrat Medium"/>
                <a:ea typeface="Montserrat Medium"/>
                <a:cs typeface="Montserrat Medium"/>
                <a:sym typeface="Montserrat Medium"/>
              </a:rPr>
              <a:t>Federation of Teachers, 2020. [Veebis]. url: https://www.aft.org/sites/default/</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files/moats.pdf.</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[5] G. Reid Lyon, Sally E. Shaywitz ja Bennett A. Shaywitz. „A definition of dyslexia“. Annals</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of Dyslexia53(2003), lk.1–14. doi: 10.1007/s11881-003-0001-9.</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[6] E. Lastik and K. Törmikoski, “Veebirakendus lugemisoskuse arendamiseks,”</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bakalaureusetöö, Tallinna Tehnikaülikool, Tallinn, 2025. Accessed: Mar. 27, 2026. [Online].</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Available: https://digikogu.taltech.ee/et/Item/aef7170b-daea-4109-9a8b-56ba9081d98e</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[7] Juhkam, M., Soodla, P. (2022). Development of Estonian students' reading skills and types of reading errors: A descriptive study in a language with transparent orthography. Eesti Rakenduslingvistika Ühingu aastaraamat = Estonian papers in applied linguistics, 18,  113−130. DOI: 10.5128/ERYa18.07.</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[8] Limonard, S., Cucchiarini, C., Hout, R.W.N.M.v., Strik, H. (2020). Analyzing Read Aloud Speech by Primary School Pupils: Insights for Research and Development. Proc. Interspeech 2020, 3710-3714, doi: 10.21437/Interspeech.2020-2804.</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[9] Proença, J., Celorico, D., Candeias, S., Lopes, C., and Perdigão, F. (2016). The LetsRead Corpus of Portuguese Children Reading Aloud for Performance Evaluation. In Proceedings of the Tenth International Conference on Language Resources and Evaluation (LREC'16), 781–785, Portorož, Slovenia. European Language Resources Association (ELRA).</a:t>
            </a:r>
            <a:endParaRPr sz="1000">
              <a:solidFill>
                <a:schemeClr val="dk2"/>
              </a:solidFill>
              <a:latin typeface="Montserrat Medium"/>
              <a:ea typeface="Montserrat Medium"/>
              <a:cs typeface="Montserrat Medium"/>
              <a:sym typeface="Montserrat Medium"/>
            </a:endParaRPr>
          </a:p>
          <a:p>
            <a:pPr indent="0" lvl="0" marL="0" rtl="0" algn="l">
              <a:lnSpc>
                <a:spcPct val="115000"/>
              </a:lnSpc>
              <a:spcBef>
                <a:spcPts val="0"/>
              </a:spcBef>
              <a:spcAft>
                <a:spcPts val="0"/>
              </a:spcAft>
              <a:buNone/>
            </a:pPr>
            <a:r>
              <a:rPr lang="et" sz="1000">
                <a:solidFill>
                  <a:schemeClr val="dk2"/>
                </a:solidFill>
                <a:latin typeface="Montserrat Medium"/>
                <a:ea typeface="Montserrat Medium"/>
                <a:cs typeface="Montserrat Medium"/>
                <a:sym typeface="Montserrat Medium"/>
              </a:rPr>
              <a:t>[10] Alumäe, T., Tilk, O., Asadullah (2018). Advanced Rich Transcription System for Estonian Speech. Frontiers in Artificial Intelligence and Applications, Human Language Technologies – The Baltic Perspective, vol. 307, 1−8. doi: 10.3233/978-1-61499-912-6-1.</a:t>
            </a:r>
            <a:endParaRPr sz="2000">
              <a:solidFill>
                <a:schemeClr val="dk1"/>
              </a:solidFill>
              <a:latin typeface="Montserrat Medium"/>
              <a:ea typeface="Montserrat Medium"/>
              <a:cs typeface="Montserrat Medium"/>
              <a:sym typeface="Montserrat Medium"/>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8"/>
          <p:cNvSpPr txBox="1"/>
          <p:nvPr/>
        </p:nvSpPr>
        <p:spPr>
          <a:xfrm>
            <a:off x="109650" y="1359200"/>
            <a:ext cx="6451500" cy="723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t" sz="3500">
                <a:solidFill>
                  <a:srgbClr val="FEC601"/>
                </a:solidFill>
                <a:latin typeface="Montserrat"/>
                <a:ea typeface="Montserrat"/>
                <a:cs typeface="Montserrat"/>
                <a:sym typeface="Montserrat"/>
              </a:rPr>
              <a:t>WWW.NUTILUGEMIK.EE</a:t>
            </a:r>
            <a:endParaRPr b="1" sz="3500">
              <a:solidFill>
                <a:srgbClr val="FEC601"/>
              </a:solidFill>
              <a:latin typeface="Montserrat"/>
              <a:ea typeface="Montserrat"/>
              <a:cs typeface="Montserrat"/>
              <a:sym typeface="Montserrat"/>
            </a:endParaRPr>
          </a:p>
        </p:txBody>
      </p:sp>
      <p:sp>
        <p:nvSpPr>
          <p:cNvPr id="205" name="Google Shape;205;p28"/>
          <p:cNvSpPr txBox="1"/>
          <p:nvPr/>
        </p:nvSpPr>
        <p:spPr>
          <a:xfrm>
            <a:off x="109650" y="2082500"/>
            <a:ext cx="5930700" cy="1339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t" sz="2500">
                <a:solidFill>
                  <a:schemeClr val="lt1"/>
                </a:solidFill>
                <a:latin typeface="Montserrat"/>
                <a:ea typeface="Montserrat"/>
                <a:cs typeface="Montserrat"/>
                <a:sym typeface="Montserrat"/>
              </a:rPr>
              <a:t>Vali </a:t>
            </a:r>
            <a:r>
              <a:rPr b="1" lang="et" sz="2500">
                <a:solidFill>
                  <a:srgbClr val="EA7317"/>
                </a:solidFill>
                <a:latin typeface="Montserrat"/>
                <a:ea typeface="Montserrat"/>
                <a:cs typeface="Montserrat"/>
                <a:sym typeface="Montserrat"/>
              </a:rPr>
              <a:t>harjutus</a:t>
            </a:r>
            <a:endParaRPr b="1" sz="2500">
              <a:solidFill>
                <a:schemeClr val="lt1"/>
              </a:solidFill>
              <a:latin typeface="Montserrat"/>
              <a:ea typeface="Montserrat"/>
              <a:cs typeface="Montserrat"/>
              <a:sym typeface="Montserrat"/>
            </a:endParaRPr>
          </a:p>
          <a:p>
            <a:pPr indent="0" lvl="0" marL="0" rtl="0" algn="l">
              <a:spcBef>
                <a:spcPts val="0"/>
              </a:spcBef>
              <a:spcAft>
                <a:spcPts val="0"/>
              </a:spcAft>
              <a:buNone/>
            </a:pPr>
            <a:r>
              <a:rPr b="1" lang="et" sz="2500">
                <a:solidFill>
                  <a:schemeClr val="lt1"/>
                </a:solidFill>
                <a:latin typeface="Montserrat"/>
                <a:ea typeface="Montserrat"/>
                <a:cs typeface="Montserrat"/>
                <a:sym typeface="Montserrat"/>
              </a:rPr>
              <a:t>Kohanda </a:t>
            </a:r>
            <a:r>
              <a:rPr b="1" lang="et" sz="2500">
                <a:solidFill>
                  <a:srgbClr val="EA7317"/>
                </a:solidFill>
                <a:latin typeface="Montserrat"/>
                <a:ea typeface="Montserrat"/>
                <a:cs typeface="Montserrat"/>
                <a:sym typeface="Montserrat"/>
              </a:rPr>
              <a:t>lugemiskeskkonda</a:t>
            </a:r>
            <a:endParaRPr b="1" sz="2500">
              <a:solidFill>
                <a:schemeClr val="lt1"/>
              </a:solidFill>
              <a:latin typeface="Montserrat"/>
              <a:ea typeface="Montserrat"/>
              <a:cs typeface="Montserrat"/>
              <a:sym typeface="Montserrat"/>
            </a:endParaRPr>
          </a:p>
          <a:p>
            <a:pPr indent="0" lvl="0" marL="0" rtl="0" algn="l">
              <a:spcBef>
                <a:spcPts val="0"/>
              </a:spcBef>
              <a:spcAft>
                <a:spcPts val="0"/>
              </a:spcAft>
              <a:buNone/>
            </a:pPr>
            <a:r>
              <a:rPr b="1" lang="et" sz="2500">
                <a:solidFill>
                  <a:schemeClr val="lt1"/>
                </a:solidFill>
                <a:latin typeface="Montserrat"/>
                <a:ea typeface="Montserrat"/>
                <a:cs typeface="Montserrat"/>
                <a:sym typeface="Montserrat"/>
              </a:rPr>
              <a:t>Jälgi </a:t>
            </a:r>
            <a:r>
              <a:rPr b="1" lang="et" sz="2500">
                <a:solidFill>
                  <a:srgbClr val="EA7317"/>
                </a:solidFill>
                <a:latin typeface="Montserrat"/>
                <a:ea typeface="Montserrat"/>
                <a:cs typeface="Montserrat"/>
                <a:sym typeface="Montserrat"/>
              </a:rPr>
              <a:t>arengut</a:t>
            </a:r>
            <a:endParaRPr b="1" sz="2500">
              <a:solidFill>
                <a:schemeClr val="lt1"/>
              </a:solidFill>
              <a:latin typeface="Montserrat"/>
              <a:ea typeface="Montserrat"/>
              <a:cs typeface="Montserrat"/>
              <a:sym typeface="Montserrat"/>
            </a:endParaRPr>
          </a:p>
        </p:txBody>
      </p:sp>
      <p:sp>
        <p:nvSpPr>
          <p:cNvPr id="206" name="Google Shape;206;p28"/>
          <p:cNvSpPr txBox="1"/>
          <p:nvPr/>
        </p:nvSpPr>
        <p:spPr>
          <a:xfrm>
            <a:off x="76200" y="142100"/>
            <a:ext cx="6518400" cy="56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t" sz="2500">
                <a:solidFill>
                  <a:schemeClr val="lt1"/>
                </a:solidFill>
                <a:latin typeface="Montserrat"/>
                <a:ea typeface="Montserrat"/>
                <a:cs typeface="Montserrat"/>
                <a:sym typeface="Montserrat"/>
              </a:rPr>
              <a:t>TTÜ keeletehnoloogia labor</a:t>
            </a:r>
            <a:endParaRPr b="1" sz="2500">
              <a:solidFill>
                <a:schemeClr val="lt1"/>
              </a:solidFill>
              <a:latin typeface="Montserrat"/>
              <a:ea typeface="Montserrat"/>
              <a:cs typeface="Montserrat"/>
              <a:sym typeface="Montserrat"/>
            </a:endParaRPr>
          </a:p>
        </p:txBody>
      </p:sp>
      <p:sp>
        <p:nvSpPr>
          <p:cNvPr id="207" name="Google Shape;207;p28"/>
          <p:cNvSpPr txBox="1"/>
          <p:nvPr/>
        </p:nvSpPr>
        <p:spPr>
          <a:xfrm>
            <a:off x="76200" y="4571700"/>
            <a:ext cx="30366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t" sz="2000" u="sng">
                <a:solidFill>
                  <a:schemeClr val="lt1"/>
                </a:solidFill>
                <a:latin typeface="Montserrat"/>
                <a:ea typeface="Montserrat"/>
                <a:cs typeface="Montserrat"/>
                <a:sym typeface="Montserrat"/>
              </a:rPr>
              <a:t>info</a:t>
            </a:r>
            <a:r>
              <a:rPr b="1" lang="et" sz="2000" u="sng">
                <a:solidFill>
                  <a:schemeClr val="lt1"/>
                </a:solidFill>
                <a:latin typeface="Montserrat"/>
                <a:ea typeface="Montserrat"/>
                <a:cs typeface="Montserrat"/>
                <a:sym typeface="Montserrat"/>
                <a:hlinkClick r:id="rId3">
                  <a:extLst>
                    <a:ext uri="{A12FA001-AC4F-418D-AE19-62706E023703}">
                      <ahyp:hlinkClr val="tx"/>
                    </a:ext>
                  </a:extLst>
                </a:hlinkClick>
              </a:rPr>
              <a:t>@nutilugemik.ee</a:t>
            </a:r>
            <a:endParaRPr b="1" sz="2000" u="sng">
              <a:solidFill>
                <a:schemeClr val="lt1"/>
              </a:solidFill>
              <a:latin typeface="Montserrat"/>
              <a:ea typeface="Montserrat"/>
              <a:cs typeface="Montserrat"/>
              <a:sym typeface="Montserrat"/>
            </a:endParaRPr>
          </a:p>
          <a:p>
            <a:pPr indent="0" lvl="0" marL="0" rtl="0" algn="l">
              <a:spcBef>
                <a:spcPts val="0"/>
              </a:spcBef>
              <a:spcAft>
                <a:spcPts val="0"/>
              </a:spcAft>
              <a:buNone/>
            </a:pPr>
            <a:r>
              <a:t/>
            </a:r>
            <a:endParaRPr sz="2000">
              <a:solidFill>
                <a:schemeClr val="dk1"/>
              </a:solidFill>
              <a:latin typeface="Montserrat Medium"/>
              <a:ea typeface="Montserrat Medium"/>
              <a:cs typeface="Montserrat Medium"/>
              <a:sym typeface="Montserrat Medium"/>
            </a:endParaRPr>
          </a:p>
        </p:txBody>
      </p:sp>
      <p:pic>
        <p:nvPicPr>
          <p:cNvPr id="208" name="Google Shape;208;p28" title="taltech-labor.png"/>
          <p:cNvPicPr preferRelativeResize="0"/>
          <p:nvPr/>
        </p:nvPicPr>
        <p:blipFill>
          <a:blip r:embed="rId4">
            <a:alphaModFix/>
          </a:blip>
          <a:stretch>
            <a:fillRect/>
          </a:stretch>
        </p:blipFill>
        <p:spPr>
          <a:xfrm>
            <a:off x="4669550" y="3777803"/>
            <a:ext cx="1703425" cy="11719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NutiLugemik">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