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4"/>
    <p:sldMasterId id="2147483670" r:id="rId5"/>
  </p:sldMasterIdLst>
  <p:notesMasterIdLst>
    <p:notesMasterId r:id="rId31"/>
  </p:notesMasterIdLst>
  <p:sldIdLst>
    <p:sldId id="730" r:id="rId6"/>
    <p:sldId id="636" r:id="rId7"/>
    <p:sldId id="719" r:id="rId8"/>
    <p:sldId id="734" r:id="rId9"/>
    <p:sldId id="753" r:id="rId10"/>
    <p:sldId id="754" r:id="rId11"/>
    <p:sldId id="750" r:id="rId12"/>
    <p:sldId id="736" r:id="rId13"/>
    <p:sldId id="759" r:id="rId14"/>
    <p:sldId id="733" r:id="rId15"/>
    <p:sldId id="737" r:id="rId16"/>
    <p:sldId id="752" r:id="rId17"/>
    <p:sldId id="761" r:id="rId18"/>
    <p:sldId id="738" r:id="rId19"/>
    <p:sldId id="732" r:id="rId20"/>
    <p:sldId id="755" r:id="rId21"/>
    <p:sldId id="735" r:id="rId22"/>
    <p:sldId id="742" r:id="rId23"/>
    <p:sldId id="762" r:id="rId24"/>
    <p:sldId id="740" r:id="rId25"/>
    <p:sldId id="741" r:id="rId26"/>
    <p:sldId id="757" r:id="rId27"/>
    <p:sldId id="760" r:id="rId28"/>
    <p:sldId id="715" r:id="rId29"/>
    <p:sldId id="756" r:id="rId30"/>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5F174B-BB22-16DA-856C-C1001680C54B}" name="Tiina Paet" initials="TP" userId="S::tiina.paet@eki.ee::024b052c-2b5f-4574-a6ef-afdddb6043b6" providerId="AD"/>
  <p188:author id="{890C2A5A-D514-93BA-24BB-2E56ACAEE1E6}" name="Ene Vainik" initials="EV" userId="S::ene.vainik@eki.ee::9dac4974-9dd4-45a0-9fe2-6b9420daf7af" providerId="AD"/>
  <p188:author id="{47C86D7A-C71A-2478-0096-94C272F4EEBE}" name="Kristel Algvere" initials="KA" userId="S::kristel.algvere_ut.ee#ext#@eestikeeleinstituut.onmicrosoft.com::f6849e0c-0633-48bc-85f1-93688334c38f" providerId="AD"/>
  <p188:author id="{273A7F85-A56F-D676-C3E9-F13483214531}" name="LR" initials="LR" userId="LR" providerId="None"/>
  <p188:author id="{3E6F01CE-32E9-3D1F-61E6-16C8B78A8FBB}" name="Lydia Risberg" initials="LR" userId="S::lydia.risberg@eki.ee::106eb54c-fd70-4985-b7bb-2b24d15338ab" providerId="AD"/>
  <p188:author id="{8E6282F0-49FC-8103-5E84-AFA17A1A6FE9}" name="Margit Langemets" initials="ML" userId="S::margit.langemets@eki.ee::0cfa8cb4-07dd-41ae-9bf4-1cfd93b1eb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5D5F"/>
    <a:srgbClr val="C40C6C"/>
    <a:srgbClr val="F1D8D7"/>
    <a:srgbClr val="F9EEED"/>
    <a:srgbClr val="014F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A2F5D-0AFD-4099-8718-5CFF64C3B839}" v="5632" dt="2026-04-21T08:39:57.370"/>
  </p1510:revLst>
</p1510:revInfo>
</file>

<file path=ppt/tableStyles.xml><?xml version="1.0" encoding="utf-8"?>
<a:tblStyleLst xmlns:a="http://schemas.openxmlformats.org/drawingml/2006/main" def="{839A4D4E-342E-4B6C-AFD2-BBA0B23C1FC8}">
  <a:tblStyle styleId="{839A4D4E-342E-4B6C-AFD2-BBA0B23C1F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538" y="77"/>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t-E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EE80E30A-D862-2EFD-8883-7CD6B1FEFCD3}"/>
            </a:ext>
          </a:extLst>
        </p:cNvPr>
        <p:cNvGrpSpPr/>
        <p:nvPr/>
      </p:nvGrpSpPr>
      <p:grpSpPr>
        <a:xfrm>
          <a:off x="0" y="0"/>
          <a:ext cx="0" cy="0"/>
          <a:chOff x="0" y="0"/>
          <a:chExt cx="0" cy="0"/>
        </a:xfrm>
      </p:grpSpPr>
      <p:sp>
        <p:nvSpPr>
          <p:cNvPr id="174" name="Google Shape;174;p1:notes">
            <a:extLst>
              <a:ext uri="{FF2B5EF4-FFF2-40B4-BE49-F238E27FC236}">
                <a16:creationId xmlns:a16="http://schemas.microsoft.com/office/drawing/2014/main" id="{9ED19BC0-3560-7F72-5AAE-1320CA5D98C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notes">
            <a:extLst>
              <a:ext uri="{FF2B5EF4-FFF2-40B4-BE49-F238E27FC236}">
                <a16:creationId xmlns:a16="http://schemas.microsoft.com/office/drawing/2014/main" id="{5EB7C223-A8D5-4686-7182-D4447CB31D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16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DC43DB23-E727-9753-DA84-00EC14BA5B23}"/>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8659D6D8-D958-19D6-0BCE-D951215C4F0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038CBFEE-BE61-326E-82F8-BDF30E6137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68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A37E4656-440D-7777-349A-CE55C1FE9C5C}"/>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48CC1D8C-D9ED-4345-1DDC-E0739A087F9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26E7A6B1-5E0E-8A72-7179-59757BDBFF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299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8CB97129-F015-0F4F-3BEC-2ADE9D9FBFA3}"/>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34430C57-4F52-E20E-BFBE-FEAEF8CB066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39B56CFB-247E-4544-A430-95D427AD90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83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43999FF4-3CC9-42CF-4DDE-9A57705451E4}"/>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0015C2C4-7C10-8D87-BB36-D2A4C5222E3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73050BEA-5727-0062-95A8-E081199BC2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42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5A0E03C9-17C7-9F58-87B1-9B9C43D66A18}"/>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F407D266-C559-84E0-CED4-064FD765577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3331A365-8DB7-9357-3218-D6003FC9D40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486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CD50D905-8672-72D3-FB0A-67F4C1CBD5F0}"/>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01A2A0C0-82F5-0BF8-46E6-4605B42FC17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F1A75D16-3772-F976-2B9F-BF57F53B74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5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C321AADB-179A-CA8C-5378-F562BE88EB5C}"/>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0D8C7C1F-01D3-6185-24B4-E73B78E8388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8D681D67-25CF-E1C3-419D-A1BC3490D2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65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73FA2B77-1468-76BA-6E53-B8185782E504}"/>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EB06199D-F3C4-30CF-6668-338D300B6D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CE6DAC9A-D346-0E45-4978-69AF7B7F9AC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46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4BC5E4C0-54FA-0132-1CAB-66685E65EF1A}"/>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2473E69E-887E-3A11-2324-43E626B46D3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2B2E3B93-03B4-8B5E-7E1B-CB186CFBB49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C517C252-0677-97A8-929B-03EBFBD8857F}"/>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5A561CE0-1AED-DD8E-033A-0CF33D3667B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D70DFE9B-39E8-BFF4-7618-5D13EEB50B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09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80DCB98F-8846-CF90-831F-93C9742199C3}"/>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C0D9141B-5D19-3CE7-B076-DC1548BD062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70E5F5C3-E9A9-CCD6-DD92-4C6B40FE78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570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CD92D73C-52E2-974B-5A1F-31CE069663F9}"/>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CFA1CE3F-22B4-E8D8-7B08-D43B3D3BFF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22CA9834-7909-2254-7D7F-F7D4C2DC4F7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42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5D90B481-022F-B732-4EF1-2B6008F46C3F}"/>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0241BE06-7A9E-E445-D6A2-C844BA2950F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448DCBD7-5684-F537-CD93-4C11D6A26B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98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178ACA5B-0FEF-8C10-244E-5A51580135C1}"/>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57B9955F-23DA-0D14-ABE4-9C97AE8C568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2EEC3F18-D839-FF61-2EE8-A8F7D07BCA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62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5ADFA01F-2438-858A-5986-648ADF168F1D}"/>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BBBE6ECF-47FD-A22C-C702-57E1E342C3D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371C846A-1663-48A3-E8BF-5392FE8D9C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45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16FAAFFA-B600-7DE1-1553-5A683628DBA9}"/>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F79A9907-F45D-9A0D-F1A8-6A03120FDCC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164A7B0B-6610-77AB-7B98-30D31C148F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56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F0E172F2-7F22-4C9A-C97C-335262EFEC99}"/>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4EC2D632-DD59-47D8-49F1-359B598E421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E644EC8B-542B-8394-335E-48778E3641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02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63CF609D-EDA3-5E7F-2306-9BC6DB147026}"/>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7EE5E24C-DAAB-93E6-BCB8-A1C0B4E01FA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D8569A0A-0FDE-19CC-D783-ED6C6EE743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05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8234BE6C-913B-E811-020F-75FBED37382D}"/>
            </a:ext>
          </a:extLst>
        </p:cNvPr>
        <p:cNvGrpSpPr/>
        <p:nvPr/>
      </p:nvGrpSpPr>
      <p:grpSpPr>
        <a:xfrm>
          <a:off x="0" y="0"/>
          <a:ext cx="0" cy="0"/>
          <a:chOff x="0" y="0"/>
          <a:chExt cx="0" cy="0"/>
        </a:xfrm>
      </p:grpSpPr>
      <p:sp>
        <p:nvSpPr>
          <p:cNvPr id="189" name="Google Shape;189;p3:notes">
            <a:extLst>
              <a:ext uri="{FF2B5EF4-FFF2-40B4-BE49-F238E27FC236}">
                <a16:creationId xmlns:a16="http://schemas.microsoft.com/office/drawing/2014/main" id="{F7E6DEF6-7DEE-F02D-C172-5DE91C35E3D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a:extLst>
              <a:ext uri="{FF2B5EF4-FFF2-40B4-BE49-F238E27FC236}">
                <a16:creationId xmlns:a16="http://schemas.microsoft.com/office/drawing/2014/main" id="{8BB91E4A-09B2-2C8C-8B4F-BE7C5FDC10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2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SITAAT-hele taust">
  <p:cSld name="TSITAAT-hele taust">
    <p:spTree>
      <p:nvGrpSpPr>
        <p:cNvPr id="1" name="Shape 84"/>
        <p:cNvGrpSpPr/>
        <p:nvPr/>
      </p:nvGrpSpPr>
      <p:grpSpPr>
        <a:xfrm>
          <a:off x="0" y="0"/>
          <a:ext cx="0" cy="0"/>
          <a:chOff x="0" y="0"/>
          <a:chExt cx="0" cy="0"/>
        </a:xfrm>
      </p:grpSpPr>
      <p:sp>
        <p:nvSpPr>
          <p:cNvPr id="85" name="Google Shape;85;p13"/>
          <p:cNvSpPr txBox="1">
            <a:spLocks noGrp="1"/>
          </p:cNvSpPr>
          <p:nvPr>
            <p:ph type="sldNum" idx="12"/>
          </p:nvPr>
        </p:nvSpPr>
        <p:spPr>
          <a:xfrm>
            <a:off x="228600" y="9639300"/>
            <a:ext cx="1447800" cy="461665"/>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2400" b="0">
                <a:solidFill>
                  <a:srgbClr val="0A3349"/>
                </a:solidFill>
                <a:latin typeface="Arial"/>
                <a:ea typeface="Arial"/>
                <a:cs typeface="Arial"/>
                <a:sym typeface="Arial"/>
              </a:defRPr>
            </a:lvl1pPr>
            <a:lvl2pPr marL="0" lvl="1" indent="0" algn="r">
              <a:spcBef>
                <a:spcPts val="0"/>
              </a:spcBef>
              <a:buNone/>
              <a:defRPr sz="2400" b="0">
                <a:solidFill>
                  <a:srgbClr val="0A3349"/>
                </a:solidFill>
                <a:latin typeface="Arial"/>
                <a:ea typeface="Arial"/>
                <a:cs typeface="Arial"/>
                <a:sym typeface="Arial"/>
              </a:defRPr>
            </a:lvl2pPr>
            <a:lvl3pPr marL="0" lvl="2" indent="0" algn="r">
              <a:spcBef>
                <a:spcPts val="0"/>
              </a:spcBef>
              <a:buNone/>
              <a:defRPr sz="2400" b="0">
                <a:solidFill>
                  <a:srgbClr val="0A3349"/>
                </a:solidFill>
                <a:latin typeface="Arial"/>
                <a:ea typeface="Arial"/>
                <a:cs typeface="Arial"/>
                <a:sym typeface="Arial"/>
              </a:defRPr>
            </a:lvl3pPr>
            <a:lvl4pPr marL="0" lvl="3" indent="0" algn="r">
              <a:spcBef>
                <a:spcPts val="0"/>
              </a:spcBef>
              <a:buNone/>
              <a:defRPr sz="2400" b="0">
                <a:solidFill>
                  <a:srgbClr val="0A3349"/>
                </a:solidFill>
                <a:latin typeface="Arial"/>
                <a:ea typeface="Arial"/>
                <a:cs typeface="Arial"/>
                <a:sym typeface="Arial"/>
              </a:defRPr>
            </a:lvl4pPr>
            <a:lvl5pPr marL="0" lvl="4" indent="0" algn="r">
              <a:spcBef>
                <a:spcPts val="0"/>
              </a:spcBef>
              <a:buNone/>
              <a:defRPr sz="2400" b="0">
                <a:solidFill>
                  <a:srgbClr val="0A3349"/>
                </a:solidFill>
                <a:latin typeface="Arial"/>
                <a:ea typeface="Arial"/>
                <a:cs typeface="Arial"/>
                <a:sym typeface="Arial"/>
              </a:defRPr>
            </a:lvl5pPr>
            <a:lvl6pPr marL="0" lvl="5" indent="0" algn="r">
              <a:spcBef>
                <a:spcPts val="0"/>
              </a:spcBef>
              <a:buNone/>
              <a:defRPr sz="2400" b="0">
                <a:solidFill>
                  <a:srgbClr val="0A3349"/>
                </a:solidFill>
                <a:latin typeface="Arial"/>
                <a:ea typeface="Arial"/>
                <a:cs typeface="Arial"/>
                <a:sym typeface="Arial"/>
              </a:defRPr>
            </a:lvl6pPr>
            <a:lvl7pPr marL="0" lvl="6" indent="0" algn="r">
              <a:spcBef>
                <a:spcPts val="0"/>
              </a:spcBef>
              <a:buNone/>
              <a:defRPr sz="2400" b="0">
                <a:solidFill>
                  <a:srgbClr val="0A3349"/>
                </a:solidFill>
                <a:latin typeface="Arial"/>
                <a:ea typeface="Arial"/>
                <a:cs typeface="Arial"/>
                <a:sym typeface="Arial"/>
              </a:defRPr>
            </a:lvl7pPr>
            <a:lvl8pPr marL="0" lvl="7" indent="0" algn="r">
              <a:spcBef>
                <a:spcPts val="0"/>
              </a:spcBef>
              <a:buNone/>
              <a:defRPr sz="2400" b="0">
                <a:solidFill>
                  <a:srgbClr val="0A3349"/>
                </a:solidFill>
                <a:latin typeface="Arial"/>
                <a:ea typeface="Arial"/>
                <a:cs typeface="Arial"/>
                <a:sym typeface="Arial"/>
              </a:defRPr>
            </a:lvl8pPr>
            <a:lvl9pPr marL="0" lvl="8" indent="0" algn="r">
              <a:spcBef>
                <a:spcPts val="0"/>
              </a:spcBef>
              <a:buNone/>
              <a:defRPr sz="2400" b="0">
                <a:solidFill>
                  <a:srgbClr val="0A3349"/>
                </a:solidFill>
                <a:latin typeface="Arial"/>
                <a:ea typeface="Arial"/>
                <a:cs typeface="Arial"/>
                <a:sym typeface="Arial"/>
              </a:defRPr>
            </a:lvl9pPr>
          </a:lstStyle>
          <a:p>
            <a:pPr marL="0" lvl="0" indent="0" algn="r" rtl="0">
              <a:spcBef>
                <a:spcPts val="0"/>
              </a:spcBef>
              <a:spcAft>
                <a:spcPts val="0"/>
              </a:spcAft>
              <a:buNone/>
            </a:pPr>
            <a:r>
              <a:rPr lang="et-EE"/>
              <a:t>0</a:t>
            </a:r>
            <a:fld id="{00000000-1234-1234-1234-123412341234}" type="slidenum">
              <a:rPr lang="et-EE"/>
              <a:t>‹#›</a:t>
            </a:fld>
            <a:endParaRPr/>
          </a:p>
        </p:txBody>
      </p:sp>
      <p:grpSp>
        <p:nvGrpSpPr>
          <p:cNvPr id="86" name="Google Shape;86;p13"/>
          <p:cNvGrpSpPr/>
          <p:nvPr/>
        </p:nvGrpSpPr>
        <p:grpSpPr>
          <a:xfrm>
            <a:off x="2217503" y="6210301"/>
            <a:ext cx="1800000" cy="1668025"/>
            <a:chOff x="8851900" y="4565650"/>
            <a:chExt cx="1247140" cy="1155700"/>
          </a:xfrm>
        </p:grpSpPr>
        <p:pic>
          <p:nvPicPr>
            <p:cNvPr id="87" name="Google Shape;87;p13"/>
            <p:cNvPicPr preferRelativeResize="0"/>
            <p:nvPr/>
          </p:nvPicPr>
          <p:blipFill rotWithShape="1">
            <a:blip r:embed="rId2">
              <a:alphaModFix/>
            </a:blip>
            <a:srcRect/>
            <a:stretch/>
          </p:blipFill>
          <p:spPr>
            <a:xfrm>
              <a:off x="8851900" y="4565650"/>
              <a:ext cx="584200" cy="1155700"/>
            </a:xfrm>
            <a:prstGeom prst="rect">
              <a:avLst/>
            </a:prstGeom>
            <a:noFill/>
            <a:ln>
              <a:noFill/>
            </a:ln>
          </p:spPr>
        </p:pic>
        <p:pic>
          <p:nvPicPr>
            <p:cNvPr id="88" name="Google Shape;88;p13"/>
            <p:cNvPicPr preferRelativeResize="0"/>
            <p:nvPr/>
          </p:nvPicPr>
          <p:blipFill rotWithShape="1">
            <a:blip r:embed="rId2">
              <a:alphaModFix/>
            </a:blip>
            <a:srcRect/>
            <a:stretch/>
          </p:blipFill>
          <p:spPr>
            <a:xfrm>
              <a:off x="9514840" y="4565650"/>
              <a:ext cx="584200" cy="1155700"/>
            </a:xfrm>
            <a:prstGeom prst="rect">
              <a:avLst/>
            </a:prstGeom>
            <a:noFill/>
            <a:ln>
              <a:noFill/>
            </a:ln>
          </p:spPr>
        </p:pic>
      </p:grpSp>
      <p:grpSp>
        <p:nvGrpSpPr>
          <p:cNvPr id="89" name="Google Shape;89;p13"/>
          <p:cNvGrpSpPr/>
          <p:nvPr/>
        </p:nvGrpSpPr>
        <p:grpSpPr>
          <a:xfrm rot="10800000">
            <a:off x="13592400" y="1023883"/>
            <a:ext cx="1800000" cy="1668025"/>
            <a:chOff x="8851900" y="4565650"/>
            <a:chExt cx="1247140" cy="1155700"/>
          </a:xfrm>
        </p:grpSpPr>
        <p:pic>
          <p:nvPicPr>
            <p:cNvPr id="90" name="Google Shape;90;p13"/>
            <p:cNvPicPr preferRelativeResize="0"/>
            <p:nvPr/>
          </p:nvPicPr>
          <p:blipFill rotWithShape="1">
            <a:blip r:embed="rId2">
              <a:alphaModFix/>
            </a:blip>
            <a:srcRect/>
            <a:stretch/>
          </p:blipFill>
          <p:spPr>
            <a:xfrm>
              <a:off x="8851900" y="4565650"/>
              <a:ext cx="584200" cy="1155700"/>
            </a:xfrm>
            <a:prstGeom prst="rect">
              <a:avLst/>
            </a:prstGeom>
            <a:noFill/>
            <a:ln>
              <a:noFill/>
            </a:ln>
          </p:spPr>
        </p:pic>
        <p:pic>
          <p:nvPicPr>
            <p:cNvPr id="91" name="Google Shape;91;p13"/>
            <p:cNvPicPr preferRelativeResize="0"/>
            <p:nvPr/>
          </p:nvPicPr>
          <p:blipFill rotWithShape="1">
            <a:blip r:embed="rId2">
              <a:alphaModFix/>
            </a:blip>
            <a:srcRect/>
            <a:stretch/>
          </p:blipFill>
          <p:spPr>
            <a:xfrm>
              <a:off x="9514840" y="4565650"/>
              <a:ext cx="584200" cy="1155700"/>
            </a:xfrm>
            <a:prstGeom prst="rect">
              <a:avLst/>
            </a:prstGeom>
            <a:noFill/>
            <a:ln>
              <a:noFill/>
            </a:ln>
          </p:spPr>
        </p:pic>
      </p:grpSp>
      <p:sp>
        <p:nvSpPr>
          <p:cNvPr id="92" name="Google Shape;92;p13"/>
          <p:cNvSpPr txBox="1"/>
          <p:nvPr/>
        </p:nvSpPr>
        <p:spPr>
          <a:xfrm>
            <a:off x="14859000" y="9639300"/>
            <a:ext cx="3200400" cy="5334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A3349"/>
              </a:buClr>
              <a:buSzPts val="2400"/>
              <a:buFont typeface="Arial"/>
              <a:buNone/>
            </a:pPr>
            <a:r>
              <a:rPr lang="et-EE" sz="2400" b="0" i="0">
                <a:solidFill>
                  <a:srgbClr val="0A3349"/>
                </a:solidFill>
                <a:latin typeface="Arial"/>
                <a:ea typeface="Arial"/>
                <a:cs typeface="Arial"/>
                <a:sym typeface="Arial"/>
              </a:rPr>
              <a:t>eki.ee</a:t>
            </a:r>
            <a:endParaRPr sz="2400" b="0" i="0">
              <a:solidFill>
                <a:srgbClr val="0A3349"/>
              </a:solidFill>
              <a:latin typeface="Arial"/>
              <a:ea typeface="Arial"/>
              <a:cs typeface="Arial"/>
              <a:sym typeface="Arial"/>
            </a:endParaRPr>
          </a:p>
        </p:txBody>
      </p:sp>
      <p:cxnSp>
        <p:nvCxnSpPr>
          <p:cNvPr id="93" name="Google Shape;93;p13"/>
          <p:cNvCxnSpPr/>
          <p:nvPr/>
        </p:nvCxnSpPr>
        <p:spPr>
          <a:xfrm>
            <a:off x="304800" y="9486900"/>
            <a:ext cx="17678400" cy="0"/>
          </a:xfrm>
          <a:prstGeom prst="straightConnector1">
            <a:avLst/>
          </a:prstGeom>
          <a:noFill/>
          <a:ln w="12700" cap="flat" cmpd="sng">
            <a:solidFill>
              <a:schemeClr val="dk1"/>
            </a:solidFill>
            <a:prstDash val="solid"/>
            <a:round/>
            <a:headEnd type="none" w="sm" len="sm"/>
            <a:tailEnd type="none" w="sm" len="sm"/>
          </a:ln>
        </p:spPr>
      </p:cxnSp>
      <p:sp>
        <p:nvSpPr>
          <p:cNvPr id="94" name="Google Shape;94;p13"/>
          <p:cNvSpPr txBox="1">
            <a:spLocks noGrp="1"/>
          </p:cNvSpPr>
          <p:nvPr>
            <p:ph type="body" idx="1"/>
          </p:nvPr>
        </p:nvSpPr>
        <p:spPr>
          <a:xfrm>
            <a:off x="4267200" y="1943108"/>
            <a:ext cx="9211554" cy="5181588"/>
          </a:xfrm>
          <a:prstGeom prst="rect">
            <a:avLst/>
          </a:prstGeom>
          <a:noFill/>
          <a:ln>
            <a:noFill/>
          </a:ln>
        </p:spPr>
        <p:txBody>
          <a:bodyPr spcFirstLastPara="1" wrap="square" lIns="91425" tIns="45700" rIns="91425" bIns="45700" anchor="ctr" anchorCtr="0">
            <a:normAutofit/>
          </a:bodyPr>
          <a:lstStyle>
            <a:lvl1pPr marL="457200" lvl="0" indent="-228600" algn="ctr">
              <a:spcBef>
                <a:spcPts val="1440"/>
              </a:spcBef>
              <a:spcAft>
                <a:spcPts val="0"/>
              </a:spcAft>
              <a:buClr>
                <a:srgbClr val="E296C1"/>
              </a:buClr>
              <a:buSzPts val="7200"/>
              <a:buNone/>
              <a:defRPr sz="7200">
                <a:solidFill>
                  <a:srgbClr val="E296C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EDD2CF"/>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1600200" y="2324101"/>
            <a:ext cx="14859000" cy="251459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E296C1"/>
              </a:buClr>
              <a:buSzPts val="7200"/>
              <a:buFont typeface="Arial"/>
              <a:buNone/>
              <a:defRPr sz="7200" b="0" i="0" u="none" strike="noStrike" cap="none">
                <a:solidFill>
                  <a:srgbClr val="E296C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15"/>
          <p:cNvSpPr txBox="1"/>
          <p:nvPr/>
        </p:nvSpPr>
        <p:spPr>
          <a:xfrm>
            <a:off x="14859000" y="9639300"/>
            <a:ext cx="3200400" cy="5334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1D0B32"/>
              </a:buClr>
              <a:buSzPts val="2400"/>
              <a:buFont typeface="Arial"/>
              <a:buNone/>
            </a:pPr>
            <a:r>
              <a:rPr lang="et-EE" sz="2400" b="0" i="0" u="none" strike="noStrike" cap="none">
                <a:solidFill>
                  <a:srgbClr val="1D0B32"/>
                </a:solidFill>
                <a:latin typeface="Arial"/>
                <a:ea typeface="Arial"/>
                <a:cs typeface="Arial"/>
                <a:sym typeface="Arial"/>
              </a:rPr>
              <a:t>eki.ee</a:t>
            </a:r>
            <a:endParaRPr sz="2400" b="0" i="0" u="none" strike="noStrike" cap="none">
              <a:solidFill>
                <a:srgbClr val="1D0B32"/>
              </a:solidFill>
              <a:latin typeface="Arial"/>
              <a:ea typeface="Arial"/>
              <a:cs typeface="Arial"/>
              <a:sym typeface="Arial"/>
            </a:endParaRPr>
          </a:p>
        </p:txBody>
      </p:sp>
      <p:sp>
        <p:nvSpPr>
          <p:cNvPr id="101" name="Google Shape;101;p15"/>
          <p:cNvSpPr txBox="1">
            <a:spLocks noGrp="1"/>
          </p:cNvSpPr>
          <p:nvPr>
            <p:ph type="body" idx="1"/>
          </p:nvPr>
        </p:nvSpPr>
        <p:spPr>
          <a:xfrm>
            <a:off x="1600200" y="5143500"/>
            <a:ext cx="14859000" cy="365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D0B32"/>
              </a:buClr>
              <a:buSzPts val="3200"/>
              <a:buFont typeface="Arial"/>
              <a:buNone/>
              <a:defRPr sz="3200" b="0" i="0" u="none" strike="noStrike" cap="none">
                <a:solidFill>
                  <a:srgbClr val="1D0B32"/>
                </a:solidFill>
                <a:latin typeface="Arial"/>
                <a:ea typeface="Arial"/>
                <a:cs typeface="Arial"/>
                <a:sym typeface="Arial"/>
              </a:defRPr>
            </a:lvl1pPr>
            <a:lvl2pPr marL="914400" marR="0" lvl="1" indent="-431800" algn="l" rtl="0">
              <a:lnSpc>
                <a:spcPct val="90000"/>
              </a:lnSpc>
              <a:spcBef>
                <a:spcPts val="50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2pPr>
            <a:lvl3pPr marL="1371600" marR="0" lvl="2"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3pPr>
            <a:lvl4pPr marL="1828800" marR="0" lvl="3"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4pPr>
            <a:lvl5pPr marL="2286000" marR="0" lvl="4"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sldNum" idx="12"/>
          </p:nvPr>
        </p:nvSpPr>
        <p:spPr>
          <a:xfrm>
            <a:off x="228600" y="9639300"/>
            <a:ext cx="1447800" cy="461665"/>
          </a:xfrm>
          <a:prstGeom prst="rect">
            <a:avLst/>
          </a:prstGeom>
          <a:noFill/>
          <a:ln>
            <a:noFill/>
          </a:ln>
        </p:spPr>
        <p:txBody>
          <a:bodyPr spcFirstLastPara="1" wrap="square" lIns="91425" tIns="45700" rIns="91425" bIns="45700" anchor="t" anchorCtr="0">
            <a:spAutoFit/>
          </a:bodyPr>
          <a:lstStyle>
            <a:lvl1pPr marL="0" marR="0" lvl="0" indent="0" algn="l" rtl="0">
              <a:spcBef>
                <a:spcPts val="0"/>
              </a:spcBef>
              <a:buNone/>
              <a:defRPr sz="2400" b="0" i="0" u="none" strike="noStrike" cap="none">
                <a:solidFill>
                  <a:srgbClr val="1D0B32"/>
                </a:solidFill>
                <a:latin typeface="Arial"/>
                <a:ea typeface="Arial"/>
                <a:cs typeface="Arial"/>
                <a:sym typeface="Arial"/>
              </a:defRPr>
            </a:lvl1pPr>
            <a:lvl2pPr marL="0" marR="0" lvl="1" indent="0" algn="l" rtl="0">
              <a:spcBef>
                <a:spcPts val="0"/>
              </a:spcBef>
              <a:buNone/>
              <a:defRPr sz="2400" b="0" i="0" u="none" strike="noStrike" cap="none">
                <a:solidFill>
                  <a:srgbClr val="1D0B32"/>
                </a:solidFill>
                <a:latin typeface="Arial"/>
                <a:ea typeface="Arial"/>
                <a:cs typeface="Arial"/>
                <a:sym typeface="Arial"/>
              </a:defRPr>
            </a:lvl2pPr>
            <a:lvl3pPr marL="0" marR="0" lvl="2" indent="0" algn="l" rtl="0">
              <a:spcBef>
                <a:spcPts val="0"/>
              </a:spcBef>
              <a:buNone/>
              <a:defRPr sz="2400" b="0" i="0" u="none" strike="noStrike" cap="none">
                <a:solidFill>
                  <a:srgbClr val="1D0B32"/>
                </a:solidFill>
                <a:latin typeface="Arial"/>
                <a:ea typeface="Arial"/>
                <a:cs typeface="Arial"/>
                <a:sym typeface="Arial"/>
              </a:defRPr>
            </a:lvl3pPr>
            <a:lvl4pPr marL="0" marR="0" lvl="3" indent="0" algn="l" rtl="0">
              <a:spcBef>
                <a:spcPts val="0"/>
              </a:spcBef>
              <a:buNone/>
              <a:defRPr sz="2400" b="0" i="0" u="none" strike="noStrike" cap="none">
                <a:solidFill>
                  <a:srgbClr val="1D0B32"/>
                </a:solidFill>
                <a:latin typeface="Arial"/>
                <a:ea typeface="Arial"/>
                <a:cs typeface="Arial"/>
                <a:sym typeface="Arial"/>
              </a:defRPr>
            </a:lvl4pPr>
            <a:lvl5pPr marL="0" marR="0" lvl="4" indent="0" algn="l" rtl="0">
              <a:spcBef>
                <a:spcPts val="0"/>
              </a:spcBef>
              <a:buNone/>
              <a:defRPr sz="2400" b="0" i="0" u="none" strike="noStrike" cap="none">
                <a:solidFill>
                  <a:srgbClr val="1D0B32"/>
                </a:solidFill>
                <a:latin typeface="Arial"/>
                <a:ea typeface="Arial"/>
                <a:cs typeface="Arial"/>
                <a:sym typeface="Arial"/>
              </a:defRPr>
            </a:lvl5pPr>
            <a:lvl6pPr marL="0" marR="0" lvl="5" indent="0" algn="l" rtl="0">
              <a:spcBef>
                <a:spcPts val="0"/>
              </a:spcBef>
              <a:buNone/>
              <a:defRPr sz="2400" b="0" i="0" u="none" strike="noStrike" cap="none">
                <a:solidFill>
                  <a:srgbClr val="1D0B32"/>
                </a:solidFill>
                <a:latin typeface="Arial"/>
                <a:ea typeface="Arial"/>
                <a:cs typeface="Arial"/>
                <a:sym typeface="Arial"/>
              </a:defRPr>
            </a:lvl6pPr>
            <a:lvl7pPr marL="0" marR="0" lvl="6" indent="0" algn="l" rtl="0">
              <a:spcBef>
                <a:spcPts val="0"/>
              </a:spcBef>
              <a:buNone/>
              <a:defRPr sz="2400" b="0" i="0" u="none" strike="noStrike" cap="none">
                <a:solidFill>
                  <a:srgbClr val="1D0B32"/>
                </a:solidFill>
                <a:latin typeface="Arial"/>
                <a:ea typeface="Arial"/>
                <a:cs typeface="Arial"/>
                <a:sym typeface="Arial"/>
              </a:defRPr>
            </a:lvl7pPr>
            <a:lvl8pPr marL="0" marR="0" lvl="7" indent="0" algn="l" rtl="0">
              <a:spcBef>
                <a:spcPts val="0"/>
              </a:spcBef>
              <a:buNone/>
              <a:defRPr sz="2400" b="0" i="0" u="none" strike="noStrike" cap="none">
                <a:solidFill>
                  <a:srgbClr val="1D0B32"/>
                </a:solidFill>
                <a:latin typeface="Arial"/>
                <a:ea typeface="Arial"/>
                <a:cs typeface="Arial"/>
                <a:sym typeface="Arial"/>
              </a:defRPr>
            </a:lvl8pPr>
            <a:lvl9pPr marL="0" marR="0" lvl="8" indent="0" algn="l" rtl="0">
              <a:spcBef>
                <a:spcPts val="0"/>
              </a:spcBef>
              <a:buNone/>
              <a:defRPr sz="2400" b="0" i="0" u="none" strike="noStrike" cap="none">
                <a:solidFill>
                  <a:srgbClr val="1D0B32"/>
                </a:solidFill>
                <a:latin typeface="Arial"/>
                <a:ea typeface="Arial"/>
                <a:cs typeface="Arial"/>
                <a:sym typeface="Arial"/>
              </a:defRPr>
            </a:lvl9pPr>
          </a:lstStyle>
          <a:p>
            <a:pPr marL="0" lvl="0" indent="0" algn="l" rtl="0">
              <a:spcBef>
                <a:spcPts val="0"/>
              </a:spcBef>
              <a:spcAft>
                <a:spcPts val="0"/>
              </a:spcAft>
              <a:buNone/>
            </a:pPr>
            <a:r>
              <a:rPr lang="et-EE"/>
              <a:t>0</a:t>
            </a:r>
            <a:fld id="{00000000-1234-1234-1234-123412341234}" type="slidenum">
              <a:rPr lang="et-EE"/>
              <a:t>‹#›</a:t>
            </a:fld>
            <a:endParaRPr/>
          </a:p>
        </p:txBody>
      </p:sp>
      <p:cxnSp>
        <p:nvCxnSpPr>
          <p:cNvPr id="103" name="Google Shape;103;p15"/>
          <p:cNvCxnSpPr/>
          <p:nvPr/>
        </p:nvCxnSpPr>
        <p:spPr>
          <a:xfrm>
            <a:off x="304800" y="9486900"/>
            <a:ext cx="17678400" cy="0"/>
          </a:xfrm>
          <a:prstGeom prst="straightConnector1">
            <a:avLst/>
          </a:prstGeom>
          <a:noFill/>
          <a:ln w="12700" cap="flat" cmpd="sng">
            <a:solidFill>
              <a:srgbClr val="1D0B32"/>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TSITAAT-tume taust">
  <p:cSld name="2_TSITAAT-tume taust">
    <p:bg>
      <p:bgPr>
        <a:solidFill>
          <a:srgbClr val="D0E9CE"/>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body" idx="1"/>
          </p:nvPr>
        </p:nvSpPr>
        <p:spPr>
          <a:xfrm>
            <a:off x="4539790" y="1943107"/>
            <a:ext cx="9211554" cy="518158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1D0B32"/>
              </a:buClr>
              <a:buSzPts val="7200"/>
              <a:buFont typeface="Arial"/>
              <a:buNone/>
              <a:defRPr sz="7200" b="0" i="0" u="none" strike="noStrike" cap="none">
                <a:solidFill>
                  <a:srgbClr val="1D0B3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p:nvPr/>
        </p:nvSpPr>
        <p:spPr>
          <a:xfrm>
            <a:off x="14859000" y="9639300"/>
            <a:ext cx="3200400" cy="5334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1D0B32"/>
              </a:buClr>
              <a:buSzPts val="2400"/>
              <a:buFont typeface="Arial"/>
              <a:buNone/>
            </a:pPr>
            <a:r>
              <a:rPr lang="et-EE" sz="2400" b="0" i="0">
                <a:solidFill>
                  <a:srgbClr val="1D0B32"/>
                </a:solidFill>
                <a:latin typeface="Arial"/>
                <a:ea typeface="Arial"/>
                <a:cs typeface="Arial"/>
                <a:sym typeface="Arial"/>
              </a:rPr>
              <a:t>eki.ee</a:t>
            </a:r>
            <a:endParaRPr sz="2400" b="0" i="0">
              <a:solidFill>
                <a:srgbClr val="1D0B32"/>
              </a:solidFill>
              <a:latin typeface="Arial"/>
              <a:ea typeface="Arial"/>
              <a:cs typeface="Arial"/>
              <a:sym typeface="Arial"/>
            </a:endParaRPr>
          </a:p>
        </p:txBody>
      </p:sp>
      <p:sp>
        <p:nvSpPr>
          <p:cNvPr id="126" name="Google Shape;126;p18"/>
          <p:cNvSpPr txBox="1">
            <a:spLocks noGrp="1"/>
          </p:cNvSpPr>
          <p:nvPr>
            <p:ph type="sldNum" idx="12"/>
          </p:nvPr>
        </p:nvSpPr>
        <p:spPr>
          <a:xfrm>
            <a:off x="228600" y="9639300"/>
            <a:ext cx="1447800" cy="461665"/>
          </a:xfrm>
          <a:prstGeom prst="rect">
            <a:avLst/>
          </a:prstGeom>
          <a:noFill/>
          <a:ln>
            <a:noFill/>
          </a:ln>
        </p:spPr>
        <p:txBody>
          <a:bodyPr spcFirstLastPara="1" wrap="square" lIns="91425" tIns="45700" rIns="91425" bIns="45700" anchor="t" anchorCtr="0">
            <a:spAutoFit/>
          </a:bodyPr>
          <a:lstStyle>
            <a:lvl1pPr marL="0" marR="0" lvl="0" indent="0" algn="l" rtl="0">
              <a:spcBef>
                <a:spcPts val="0"/>
              </a:spcBef>
              <a:buNone/>
              <a:defRPr sz="2400" b="0">
                <a:solidFill>
                  <a:srgbClr val="1D0B32"/>
                </a:solidFill>
                <a:latin typeface="Arial"/>
                <a:ea typeface="Arial"/>
                <a:cs typeface="Arial"/>
                <a:sym typeface="Arial"/>
              </a:defRPr>
            </a:lvl1pPr>
            <a:lvl2pPr marL="0" marR="0" lvl="1" indent="0" algn="l" rtl="0">
              <a:spcBef>
                <a:spcPts val="0"/>
              </a:spcBef>
              <a:buNone/>
              <a:defRPr sz="2400" b="0">
                <a:solidFill>
                  <a:srgbClr val="1D0B32"/>
                </a:solidFill>
                <a:latin typeface="Arial"/>
                <a:ea typeface="Arial"/>
                <a:cs typeface="Arial"/>
                <a:sym typeface="Arial"/>
              </a:defRPr>
            </a:lvl2pPr>
            <a:lvl3pPr marL="0" marR="0" lvl="2" indent="0" algn="l" rtl="0">
              <a:spcBef>
                <a:spcPts val="0"/>
              </a:spcBef>
              <a:buNone/>
              <a:defRPr sz="2400" b="0">
                <a:solidFill>
                  <a:srgbClr val="1D0B32"/>
                </a:solidFill>
                <a:latin typeface="Arial"/>
                <a:ea typeface="Arial"/>
                <a:cs typeface="Arial"/>
                <a:sym typeface="Arial"/>
              </a:defRPr>
            </a:lvl3pPr>
            <a:lvl4pPr marL="0" marR="0" lvl="3" indent="0" algn="l" rtl="0">
              <a:spcBef>
                <a:spcPts val="0"/>
              </a:spcBef>
              <a:buNone/>
              <a:defRPr sz="2400" b="0">
                <a:solidFill>
                  <a:srgbClr val="1D0B32"/>
                </a:solidFill>
                <a:latin typeface="Arial"/>
                <a:ea typeface="Arial"/>
                <a:cs typeface="Arial"/>
                <a:sym typeface="Arial"/>
              </a:defRPr>
            </a:lvl4pPr>
            <a:lvl5pPr marL="0" marR="0" lvl="4" indent="0" algn="l" rtl="0">
              <a:spcBef>
                <a:spcPts val="0"/>
              </a:spcBef>
              <a:buNone/>
              <a:defRPr sz="2400" b="0">
                <a:solidFill>
                  <a:srgbClr val="1D0B32"/>
                </a:solidFill>
                <a:latin typeface="Arial"/>
                <a:ea typeface="Arial"/>
                <a:cs typeface="Arial"/>
                <a:sym typeface="Arial"/>
              </a:defRPr>
            </a:lvl5pPr>
            <a:lvl6pPr marL="0" marR="0" lvl="5" indent="0" algn="l" rtl="0">
              <a:spcBef>
                <a:spcPts val="0"/>
              </a:spcBef>
              <a:buNone/>
              <a:defRPr sz="2400" b="0">
                <a:solidFill>
                  <a:srgbClr val="1D0B32"/>
                </a:solidFill>
                <a:latin typeface="Arial"/>
                <a:ea typeface="Arial"/>
                <a:cs typeface="Arial"/>
                <a:sym typeface="Arial"/>
              </a:defRPr>
            </a:lvl6pPr>
            <a:lvl7pPr marL="0" marR="0" lvl="6" indent="0" algn="l" rtl="0">
              <a:spcBef>
                <a:spcPts val="0"/>
              </a:spcBef>
              <a:buNone/>
              <a:defRPr sz="2400" b="0">
                <a:solidFill>
                  <a:srgbClr val="1D0B32"/>
                </a:solidFill>
                <a:latin typeface="Arial"/>
                <a:ea typeface="Arial"/>
                <a:cs typeface="Arial"/>
                <a:sym typeface="Arial"/>
              </a:defRPr>
            </a:lvl7pPr>
            <a:lvl8pPr marL="0" marR="0" lvl="7" indent="0" algn="l" rtl="0">
              <a:spcBef>
                <a:spcPts val="0"/>
              </a:spcBef>
              <a:buNone/>
              <a:defRPr sz="2400" b="0">
                <a:solidFill>
                  <a:srgbClr val="1D0B32"/>
                </a:solidFill>
                <a:latin typeface="Arial"/>
                <a:ea typeface="Arial"/>
                <a:cs typeface="Arial"/>
                <a:sym typeface="Arial"/>
              </a:defRPr>
            </a:lvl8pPr>
            <a:lvl9pPr marL="0" marR="0" lvl="8" indent="0" algn="l" rtl="0">
              <a:spcBef>
                <a:spcPts val="0"/>
              </a:spcBef>
              <a:buNone/>
              <a:defRPr sz="2400" b="0">
                <a:solidFill>
                  <a:srgbClr val="1D0B32"/>
                </a:solidFill>
                <a:latin typeface="Arial"/>
                <a:ea typeface="Arial"/>
                <a:cs typeface="Arial"/>
                <a:sym typeface="Arial"/>
              </a:defRPr>
            </a:lvl9pPr>
          </a:lstStyle>
          <a:p>
            <a:pPr marL="0" lvl="0" indent="0" algn="l" rtl="0">
              <a:spcBef>
                <a:spcPts val="0"/>
              </a:spcBef>
              <a:spcAft>
                <a:spcPts val="0"/>
              </a:spcAft>
              <a:buNone/>
            </a:pPr>
            <a:r>
              <a:rPr lang="et-EE"/>
              <a:t>0</a:t>
            </a:r>
            <a:fld id="{00000000-1234-1234-1234-123412341234}" type="slidenum">
              <a:rPr lang="et-EE"/>
              <a:t>‹#›</a:t>
            </a:fld>
            <a:endParaRPr/>
          </a:p>
        </p:txBody>
      </p:sp>
      <p:cxnSp>
        <p:nvCxnSpPr>
          <p:cNvPr id="127" name="Google Shape;127;p18"/>
          <p:cNvCxnSpPr/>
          <p:nvPr/>
        </p:nvCxnSpPr>
        <p:spPr>
          <a:xfrm>
            <a:off x="304800" y="9486900"/>
            <a:ext cx="17678400" cy="0"/>
          </a:xfrm>
          <a:prstGeom prst="straightConnector1">
            <a:avLst/>
          </a:prstGeom>
          <a:noFill/>
          <a:ln w="12700" cap="flat" cmpd="sng">
            <a:solidFill>
              <a:srgbClr val="1D0B32"/>
            </a:solidFill>
            <a:prstDash val="solid"/>
            <a:miter lim="800000"/>
            <a:headEnd type="none" w="sm" len="sm"/>
            <a:tailEnd type="none" w="sm" len="sm"/>
          </a:ln>
        </p:spPr>
      </p:cxnSp>
      <p:grpSp>
        <p:nvGrpSpPr>
          <p:cNvPr id="128" name="Google Shape;128;p18"/>
          <p:cNvGrpSpPr/>
          <p:nvPr/>
        </p:nvGrpSpPr>
        <p:grpSpPr>
          <a:xfrm>
            <a:off x="2209432" y="6290683"/>
            <a:ext cx="1820370" cy="1668023"/>
            <a:chOff x="2205154" y="6175405"/>
            <a:chExt cx="1820370" cy="1668023"/>
          </a:xfrm>
        </p:grpSpPr>
        <p:pic>
          <p:nvPicPr>
            <p:cNvPr id="129" name="Google Shape;129;p18"/>
            <p:cNvPicPr preferRelativeResize="0"/>
            <p:nvPr/>
          </p:nvPicPr>
          <p:blipFill rotWithShape="1">
            <a:blip r:embed="rId2">
              <a:alphaModFix/>
            </a:blip>
            <a:srcRect/>
            <a:stretch/>
          </p:blipFill>
          <p:spPr>
            <a:xfrm>
              <a:off x="3182348" y="6175405"/>
              <a:ext cx="843176" cy="1668023"/>
            </a:xfrm>
            <a:prstGeom prst="rect">
              <a:avLst/>
            </a:prstGeom>
            <a:noFill/>
            <a:ln>
              <a:noFill/>
            </a:ln>
          </p:spPr>
        </p:pic>
        <p:pic>
          <p:nvPicPr>
            <p:cNvPr id="130" name="Google Shape;130;p18"/>
            <p:cNvPicPr preferRelativeResize="0"/>
            <p:nvPr/>
          </p:nvPicPr>
          <p:blipFill rotWithShape="1">
            <a:blip r:embed="rId2">
              <a:alphaModFix/>
            </a:blip>
            <a:srcRect/>
            <a:stretch/>
          </p:blipFill>
          <p:spPr>
            <a:xfrm>
              <a:off x="2205154" y="6175405"/>
              <a:ext cx="843176" cy="1668023"/>
            </a:xfrm>
            <a:prstGeom prst="rect">
              <a:avLst/>
            </a:prstGeom>
            <a:noFill/>
            <a:ln>
              <a:noFill/>
            </a:ln>
          </p:spPr>
        </p:pic>
      </p:grpSp>
      <p:grpSp>
        <p:nvGrpSpPr>
          <p:cNvPr id="131" name="Google Shape;131;p18"/>
          <p:cNvGrpSpPr/>
          <p:nvPr/>
        </p:nvGrpSpPr>
        <p:grpSpPr>
          <a:xfrm rot="10800000">
            <a:off x="14261332" y="1109095"/>
            <a:ext cx="1820370" cy="1668023"/>
            <a:chOff x="2205154" y="6175405"/>
            <a:chExt cx="1820370" cy="1668023"/>
          </a:xfrm>
        </p:grpSpPr>
        <p:pic>
          <p:nvPicPr>
            <p:cNvPr id="132" name="Google Shape;132;p18"/>
            <p:cNvPicPr preferRelativeResize="0"/>
            <p:nvPr/>
          </p:nvPicPr>
          <p:blipFill rotWithShape="1">
            <a:blip r:embed="rId2">
              <a:alphaModFix/>
            </a:blip>
            <a:srcRect/>
            <a:stretch/>
          </p:blipFill>
          <p:spPr>
            <a:xfrm>
              <a:off x="3182348" y="6175405"/>
              <a:ext cx="843176" cy="1668023"/>
            </a:xfrm>
            <a:prstGeom prst="rect">
              <a:avLst/>
            </a:prstGeom>
            <a:noFill/>
            <a:ln>
              <a:noFill/>
            </a:ln>
          </p:spPr>
        </p:pic>
        <p:pic>
          <p:nvPicPr>
            <p:cNvPr id="133" name="Google Shape;133;p18"/>
            <p:cNvPicPr preferRelativeResize="0"/>
            <p:nvPr/>
          </p:nvPicPr>
          <p:blipFill rotWithShape="1">
            <a:blip r:embed="rId2">
              <a:alphaModFix/>
            </a:blip>
            <a:srcRect/>
            <a:stretch/>
          </p:blipFill>
          <p:spPr>
            <a:xfrm>
              <a:off x="2205154" y="6175405"/>
              <a:ext cx="843176" cy="166802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rgbClr val="D0E9CE"/>
        </a:solidFill>
        <a:effectLst/>
      </p:bgPr>
    </p:bg>
    <p:spTree>
      <p:nvGrpSpPr>
        <p:cNvPr id="1" name="Shape 134"/>
        <p:cNvGrpSpPr/>
        <p:nvPr/>
      </p:nvGrpSpPr>
      <p:grpSpPr>
        <a:xfrm>
          <a:off x="0" y="0"/>
          <a:ext cx="0" cy="0"/>
          <a:chOff x="0" y="0"/>
          <a:chExt cx="0" cy="0"/>
        </a:xfrm>
      </p:grpSpPr>
      <p:sp>
        <p:nvSpPr>
          <p:cNvPr id="135" name="Google Shape;135;p19"/>
          <p:cNvSpPr txBox="1">
            <a:spLocks noGrp="1"/>
          </p:cNvSpPr>
          <p:nvPr>
            <p:ph type="ctrTitle"/>
          </p:nvPr>
        </p:nvSpPr>
        <p:spPr>
          <a:xfrm>
            <a:off x="1600200" y="2324101"/>
            <a:ext cx="14859000" cy="251459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4A4A"/>
              </a:buClr>
              <a:buSzPts val="7200"/>
              <a:buFont typeface="Arial"/>
              <a:buNone/>
              <a:defRPr sz="7200" b="0" i="0" u="none" strike="noStrike" cap="none">
                <a:solidFill>
                  <a:srgbClr val="004A4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p19"/>
          <p:cNvSpPr txBox="1"/>
          <p:nvPr/>
        </p:nvSpPr>
        <p:spPr>
          <a:xfrm>
            <a:off x="14859000" y="9639300"/>
            <a:ext cx="3200400" cy="5334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4A4A"/>
              </a:buClr>
              <a:buSzPts val="2400"/>
              <a:buFont typeface="Arial"/>
              <a:buNone/>
            </a:pPr>
            <a:r>
              <a:rPr lang="et-EE" sz="2400" b="0" i="0">
                <a:solidFill>
                  <a:srgbClr val="004A4A"/>
                </a:solidFill>
                <a:latin typeface="Arial"/>
                <a:ea typeface="Arial"/>
                <a:cs typeface="Arial"/>
                <a:sym typeface="Arial"/>
              </a:rPr>
              <a:t>eki.ee</a:t>
            </a:r>
            <a:endParaRPr sz="2400" b="0" i="0">
              <a:solidFill>
                <a:srgbClr val="004A4A"/>
              </a:solidFill>
              <a:latin typeface="Arial"/>
              <a:ea typeface="Arial"/>
              <a:cs typeface="Arial"/>
              <a:sym typeface="Arial"/>
            </a:endParaRPr>
          </a:p>
        </p:txBody>
      </p:sp>
      <p:sp>
        <p:nvSpPr>
          <p:cNvPr id="137" name="Google Shape;137;p19"/>
          <p:cNvSpPr txBox="1">
            <a:spLocks noGrp="1"/>
          </p:cNvSpPr>
          <p:nvPr>
            <p:ph type="body" idx="1"/>
          </p:nvPr>
        </p:nvSpPr>
        <p:spPr>
          <a:xfrm>
            <a:off x="1600200" y="5143500"/>
            <a:ext cx="14859000" cy="365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4A4A"/>
              </a:buClr>
              <a:buSzPts val="3200"/>
              <a:buFont typeface="Arial"/>
              <a:buNone/>
              <a:defRPr sz="3200" b="0" i="0" u="none" strike="noStrike" cap="none">
                <a:solidFill>
                  <a:srgbClr val="004A4A"/>
                </a:solidFill>
                <a:latin typeface="Arial"/>
                <a:ea typeface="Arial"/>
                <a:cs typeface="Arial"/>
                <a:sym typeface="Arial"/>
              </a:defRPr>
            </a:lvl1pPr>
            <a:lvl2pPr marL="914400" marR="0" lvl="1" indent="-431800" algn="l" rtl="0">
              <a:lnSpc>
                <a:spcPct val="90000"/>
              </a:lnSpc>
              <a:spcBef>
                <a:spcPts val="50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2pPr>
            <a:lvl3pPr marL="1371600" marR="0" lvl="2"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3pPr>
            <a:lvl4pPr marL="1828800" marR="0" lvl="3"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4pPr>
            <a:lvl5pPr marL="2286000" marR="0" lvl="4"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19"/>
          <p:cNvSpPr txBox="1">
            <a:spLocks noGrp="1"/>
          </p:cNvSpPr>
          <p:nvPr>
            <p:ph type="sldNum" idx="12"/>
          </p:nvPr>
        </p:nvSpPr>
        <p:spPr>
          <a:xfrm>
            <a:off x="228600" y="9639300"/>
            <a:ext cx="1447800" cy="461665"/>
          </a:xfrm>
          <a:prstGeom prst="rect">
            <a:avLst/>
          </a:prstGeom>
          <a:noFill/>
          <a:ln>
            <a:noFill/>
          </a:ln>
        </p:spPr>
        <p:txBody>
          <a:bodyPr spcFirstLastPara="1" wrap="square" lIns="91425" tIns="45700" rIns="91425" bIns="45700" anchor="t" anchorCtr="0">
            <a:spAutoFit/>
          </a:bodyPr>
          <a:lstStyle>
            <a:lvl1pPr marL="0" marR="0" lvl="0" indent="0" algn="l" rtl="0">
              <a:spcBef>
                <a:spcPts val="0"/>
              </a:spcBef>
              <a:buNone/>
              <a:defRPr sz="2400" b="0">
                <a:solidFill>
                  <a:srgbClr val="004A4A"/>
                </a:solidFill>
                <a:latin typeface="Arial"/>
                <a:ea typeface="Arial"/>
                <a:cs typeface="Arial"/>
                <a:sym typeface="Arial"/>
              </a:defRPr>
            </a:lvl1pPr>
            <a:lvl2pPr marL="0" marR="0" lvl="1" indent="0" algn="l" rtl="0">
              <a:spcBef>
                <a:spcPts val="0"/>
              </a:spcBef>
              <a:buNone/>
              <a:defRPr sz="2400" b="0">
                <a:solidFill>
                  <a:srgbClr val="004A4A"/>
                </a:solidFill>
                <a:latin typeface="Arial"/>
                <a:ea typeface="Arial"/>
                <a:cs typeface="Arial"/>
                <a:sym typeface="Arial"/>
              </a:defRPr>
            </a:lvl2pPr>
            <a:lvl3pPr marL="0" marR="0" lvl="2" indent="0" algn="l" rtl="0">
              <a:spcBef>
                <a:spcPts val="0"/>
              </a:spcBef>
              <a:buNone/>
              <a:defRPr sz="2400" b="0">
                <a:solidFill>
                  <a:srgbClr val="004A4A"/>
                </a:solidFill>
                <a:latin typeface="Arial"/>
                <a:ea typeface="Arial"/>
                <a:cs typeface="Arial"/>
                <a:sym typeface="Arial"/>
              </a:defRPr>
            </a:lvl3pPr>
            <a:lvl4pPr marL="0" marR="0" lvl="3" indent="0" algn="l" rtl="0">
              <a:spcBef>
                <a:spcPts val="0"/>
              </a:spcBef>
              <a:buNone/>
              <a:defRPr sz="2400" b="0">
                <a:solidFill>
                  <a:srgbClr val="004A4A"/>
                </a:solidFill>
                <a:latin typeface="Arial"/>
                <a:ea typeface="Arial"/>
                <a:cs typeface="Arial"/>
                <a:sym typeface="Arial"/>
              </a:defRPr>
            </a:lvl4pPr>
            <a:lvl5pPr marL="0" marR="0" lvl="4" indent="0" algn="l" rtl="0">
              <a:spcBef>
                <a:spcPts val="0"/>
              </a:spcBef>
              <a:buNone/>
              <a:defRPr sz="2400" b="0">
                <a:solidFill>
                  <a:srgbClr val="004A4A"/>
                </a:solidFill>
                <a:latin typeface="Arial"/>
                <a:ea typeface="Arial"/>
                <a:cs typeface="Arial"/>
                <a:sym typeface="Arial"/>
              </a:defRPr>
            </a:lvl5pPr>
            <a:lvl6pPr marL="0" marR="0" lvl="5" indent="0" algn="l" rtl="0">
              <a:spcBef>
                <a:spcPts val="0"/>
              </a:spcBef>
              <a:buNone/>
              <a:defRPr sz="2400" b="0">
                <a:solidFill>
                  <a:srgbClr val="004A4A"/>
                </a:solidFill>
                <a:latin typeface="Arial"/>
                <a:ea typeface="Arial"/>
                <a:cs typeface="Arial"/>
                <a:sym typeface="Arial"/>
              </a:defRPr>
            </a:lvl6pPr>
            <a:lvl7pPr marL="0" marR="0" lvl="6" indent="0" algn="l" rtl="0">
              <a:spcBef>
                <a:spcPts val="0"/>
              </a:spcBef>
              <a:buNone/>
              <a:defRPr sz="2400" b="0">
                <a:solidFill>
                  <a:srgbClr val="004A4A"/>
                </a:solidFill>
                <a:latin typeface="Arial"/>
                <a:ea typeface="Arial"/>
                <a:cs typeface="Arial"/>
                <a:sym typeface="Arial"/>
              </a:defRPr>
            </a:lvl7pPr>
            <a:lvl8pPr marL="0" marR="0" lvl="7" indent="0" algn="l" rtl="0">
              <a:spcBef>
                <a:spcPts val="0"/>
              </a:spcBef>
              <a:buNone/>
              <a:defRPr sz="2400" b="0">
                <a:solidFill>
                  <a:srgbClr val="004A4A"/>
                </a:solidFill>
                <a:latin typeface="Arial"/>
                <a:ea typeface="Arial"/>
                <a:cs typeface="Arial"/>
                <a:sym typeface="Arial"/>
              </a:defRPr>
            </a:lvl8pPr>
            <a:lvl9pPr marL="0" marR="0" lvl="8" indent="0" algn="l" rtl="0">
              <a:spcBef>
                <a:spcPts val="0"/>
              </a:spcBef>
              <a:buNone/>
              <a:defRPr sz="2400" b="0">
                <a:solidFill>
                  <a:srgbClr val="004A4A"/>
                </a:solidFill>
                <a:latin typeface="Arial"/>
                <a:ea typeface="Arial"/>
                <a:cs typeface="Arial"/>
                <a:sym typeface="Arial"/>
              </a:defRPr>
            </a:lvl9pPr>
          </a:lstStyle>
          <a:p>
            <a:pPr marL="0" lvl="0" indent="0" algn="l" rtl="0">
              <a:spcBef>
                <a:spcPts val="0"/>
              </a:spcBef>
              <a:spcAft>
                <a:spcPts val="0"/>
              </a:spcAft>
              <a:buNone/>
            </a:pPr>
            <a:r>
              <a:rPr lang="et-EE"/>
              <a:t>0</a:t>
            </a:r>
            <a:fld id="{00000000-1234-1234-1234-123412341234}" type="slidenum">
              <a:rPr lang="et-EE"/>
              <a:t>‹#›</a:t>
            </a:fld>
            <a:endParaRPr/>
          </a:p>
        </p:txBody>
      </p:sp>
      <p:cxnSp>
        <p:nvCxnSpPr>
          <p:cNvPr id="139" name="Google Shape;139;p19"/>
          <p:cNvCxnSpPr/>
          <p:nvPr/>
        </p:nvCxnSpPr>
        <p:spPr>
          <a:xfrm>
            <a:off x="304800" y="9486900"/>
            <a:ext cx="17678400" cy="0"/>
          </a:xfrm>
          <a:prstGeom prst="straightConnector1">
            <a:avLst/>
          </a:prstGeom>
          <a:noFill/>
          <a:ln w="12700" cap="flat" cmpd="sng">
            <a:solidFill>
              <a:srgbClr val="004A4A"/>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rgbClr val="004A4A"/>
        </a:solidFill>
        <a:effectLst/>
      </p:bgPr>
    </p:bg>
    <p:spTree>
      <p:nvGrpSpPr>
        <p:cNvPr id="1" name="Shape 140"/>
        <p:cNvGrpSpPr/>
        <p:nvPr/>
      </p:nvGrpSpPr>
      <p:grpSpPr>
        <a:xfrm>
          <a:off x="0" y="0"/>
          <a:ext cx="0" cy="0"/>
          <a:chOff x="0" y="0"/>
          <a:chExt cx="0" cy="0"/>
        </a:xfrm>
      </p:grpSpPr>
      <p:sp>
        <p:nvSpPr>
          <p:cNvPr id="141" name="Google Shape;141;p20"/>
          <p:cNvSpPr txBox="1">
            <a:spLocks noGrp="1"/>
          </p:cNvSpPr>
          <p:nvPr>
            <p:ph type="ctrTitle"/>
          </p:nvPr>
        </p:nvSpPr>
        <p:spPr>
          <a:xfrm>
            <a:off x="1600200" y="2324101"/>
            <a:ext cx="14859000" cy="251459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2D82F"/>
              </a:buClr>
              <a:buSzPts val="7200"/>
              <a:buFont typeface="Arial"/>
              <a:buNone/>
              <a:defRPr sz="7200" b="0" i="0" u="none" strike="noStrike" cap="none">
                <a:solidFill>
                  <a:srgbClr val="C2D82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0"/>
          <p:cNvSpPr txBox="1"/>
          <p:nvPr/>
        </p:nvSpPr>
        <p:spPr>
          <a:xfrm>
            <a:off x="14859000" y="9639300"/>
            <a:ext cx="3200400" cy="5334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E8EA99"/>
              </a:buClr>
              <a:buSzPts val="2400"/>
              <a:buFont typeface="Arial"/>
              <a:buNone/>
            </a:pPr>
            <a:r>
              <a:rPr lang="et-EE" sz="2400" b="0" i="0">
                <a:solidFill>
                  <a:srgbClr val="E8EA99"/>
                </a:solidFill>
                <a:latin typeface="Arial"/>
                <a:ea typeface="Arial"/>
                <a:cs typeface="Arial"/>
                <a:sym typeface="Arial"/>
              </a:rPr>
              <a:t>eki.ee</a:t>
            </a:r>
            <a:endParaRPr sz="2400" b="0" i="0">
              <a:solidFill>
                <a:srgbClr val="E8EA99"/>
              </a:solidFill>
              <a:latin typeface="Arial"/>
              <a:ea typeface="Arial"/>
              <a:cs typeface="Arial"/>
              <a:sym typeface="Arial"/>
            </a:endParaRPr>
          </a:p>
        </p:txBody>
      </p:sp>
      <p:sp>
        <p:nvSpPr>
          <p:cNvPr id="143" name="Google Shape;143;p20"/>
          <p:cNvSpPr txBox="1">
            <a:spLocks noGrp="1"/>
          </p:cNvSpPr>
          <p:nvPr>
            <p:ph type="body" idx="1"/>
          </p:nvPr>
        </p:nvSpPr>
        <p:spPr>
          <a:xfrm>
            <a:off x="1600200" y="5143500"/>
            <a:ext cx="14859000" cy="365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E8EA99"/>
              </a:buClr>
              <a:buSzPts val="3200"/>
              <a:buFont typeface="Arial"/>
              <a:buNone/>
              <a:defRPr sz="3200" b="0" i="0" u="none" strike="noStrike" cap="none">
                <a:solidFill>
                  <a:srgbClr val="E8EA99"/>
                </a:solidFill>
                <a:latin typeface="Arial"/>
                <a:ea typeface="Arial"/>
                <a:cs typeface="Arial"/>
                <a:sym typeface="Arial"/>
              </a:defRPr>
            </a:lvl1pPr>
            <a:lvl2pPr marL="914400" marR="0" lvl="1" indent="-431800" algn="l" rtl="0">
              <a:lnSpc>
                <a:spcPct val="90000"/>
              </a:lnSpc>
              <a:spcBef>
                <a:spcPts val="50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2pPr>
            <a:lvl3pPr marL="1371600" marR="0" lvl="2"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3pPr>
            <a:lvl4pPr marL="1828800" marR="0" lvl="3"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4pPr>
            <a:lvl5pPr marL="2286000" marR="0" lvl="4"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20"/>
          <p:cNvSpPr txBox="1">
            <a:spLocks noGrp="1"/>
          </p:cNvSpPr>
          <p:nvPr>
            <p:ph type="sldNum" idx="12"/>
          </p:nvPr>
        </p:nvSpPr>
        <p:spPr>
          <a:xfrm>
            <a:off x="228600" y="9639300"/>
            <a:ext cx="1447800" cy="461665"/>
          </a:xfrm>
          <a:prstGeom prst="rect">
            <a:avLst/>
          </a:prstGeom>
          <a:noFill/>
          <a:ln>
            <a:noFill/>
          </a:ln>
        </p:spPr>
        <p:txBody>
          <a:bodyPr spcFirstLastPara="1" wrap="square" lIns="91425" tIns="45700" rIns="91425" bIns="45700" anchor="t" anchorCtr="0">
            <a:spAutoFit/>
          </a:bodyPr>
          <a:lstStyle>
            <a:lvl1pPr marL="0" marR="0" lvl="0" indent="0" algn="l" rtl="0">
              <a:spcBef>
                <a:spcPts val="0"/>
              </a:spcBef>
              <a:buNone/>
              <a:defRPr sz="2400" b="0">
                <a:solidFill>
                  <a:srgbClr val="E8EA99"/>
                </a:solidFill>
                <a:latin typeface="Arial"/>
                <a:ea typeface="Arial"/>
                <a:cs typeface="Arial"/>
                <a:sym typeface="Arial"/>
              </a:defRPr>
            </a:lvl1pPr>
            <a:lvl2pPr marL="0" marR="0" lvl="1" indent="0" algn="l" rtl="0">
              <a:spcBef>
                <a:spcPts val="0"/>
              </a:spcBef>
              <a:buNone/>
              <a:defRPr sz="2400" b="0">
                <a:solidFill>
                  <a:srgbClr val="E8EA99"/>
                </a:solidFill>
                <a:latin typeface="Arial"/>
                <a:ea typeface="Arial"/>
                <a:cs typeface="Arial"/>
                <a:sym typeface="Arial"/>
              </a:defRPr>
            </a:lvl2pPr>
            <a:lvl3pPr marL="0" marR="0" lvl="2" indent="0" algn="l" rtl="0">
              <a:spcBef>
                <a:spcPts val="0"/>
              </a:spcBef>
              <a:buNone/>
              <a:defRPr sz="2400" b="0">
                <a:solidFill>
                  <a:srgbClr val="E8EA99"/>
                </a:solidFill>
                <a:latin typeface="Arial"/>
                <a:ea typeface="Arial"/>
                <a:cs typeface="Arial"/>
                <a:sym typeface="Arial"/>
              </a:defRPr>
            </a:lvl3pPr>
            <a:lvl4pPr marL="0" marR="0" lvl="3" indent="0" algn="l" rtl="0">
              <a:spcBef>
                <a:spcPts val="0"/>
              </a:spcBef>
              <a:buNone/>
              <a:defRPr sz="2400" b="0">
                <a:solidFill>
                  <a:srgbClr val="E8EA99"/>
                </a:solidFill>
                <a:latin typeface="Arial"/>
                <a:ea typeface="Arial"/>
                <a:cs typeface="Arial"/>
                <a:sym typeface="Arial"/>
              </a:defRPr>
            </a:lvl4pPr>
            <a:lvl5pPr marL="0" marR="0" lvl="4" indent="0" algn="l" rtl="0">
              <a:spcBef>
                <a:spcPts val="0"/>
              </a:spcBef>
              <a:buNone/>
              <a:defRPr sz="2400" b="0">
                <a:solidFill>
                  <a:srgbClr val="E8EA99"/>
                </a:solidFill>
                <a:latin typeface="Arial"/>
                <a:ea typeface="Arial"/>
                <a:cs typeface="Arial"/>
                <a:sym typeface="Arial"/>
              </a:defRPr>
            </a:lvl5pPr>
            <a:lvl6pPr marL="0" marR="0" lvl="5" indent="0" algn="l" rtl="0">
              <a:spcBef>
                <a:spcPts val="0"/>
              </a:spcBef>
              <a:buNone/>
              <a:defRPr sz="2400" b="0">
                <a:solidFill>
                  <a:srgbClr val="E8EA99"/>
                </a:solidFill>
                <a:latin typeface="Arial"/>
                <a:ea typeface="Arial"/>
                <a:cs typeface="Arial"/>
                <a:sym typeface="Arial"/>
              </a:defRPr>
            </a:lvl6pPr>
            <a:lvl7pPr marL="0" marR="0" lvl="6" indent="0" algn="l" rtl="0">
              <a:spcBef>
                <a:spcPts val="0"/>
              </a:spcBef>
              <a:buNone/>
              <a:defRPr sz="2400" b="0">
                <a:solidFill>
                  <a:srgbClr val="E8EA99"/>
                </a:solidFill>
                <a:latin typeface="Arial"/>
                <a:ea typeface="Arial"/>
                <a:cs typeface="Arial"/>
                <a:sym typeface="Arial"/>
              </a:defRPr>
            </a:lvl7pPr>
            <a:lvl8pPr marL="0" marR="0" lvl="7" indent="0" algn="l" rtl="0">
              <a:spcBef>
                <a:spcPts val="0"/>
              </a:spcBef>
              <a:buNone/>
              <a:defRPr sz="2400" b="0">
                <a:solidFill>
                  <a:srgbClr val="E8EA99"/>
                </a:solidFill>
                <a:latin typeface="Arial"/>
                <a:ea typeface="Arial"/>
                <a:cs typeface="Arial"/>
                <a:sym typeface="Arial"/>
              </a:defRPr>
            </a:lvl8pPr>
            <a:lvl9pPr marL="0" marR="0" lvl="8" indent="0" algn="l" rtl="0">
              <a:spcBef>
                <a:spcPts val="0"/>
              </a:spcBef>
              <a:buNone/>
              <a:defRPr sz="2400" b="0">
                <a:solidFill>
                  <a:srgbClr val="E8EA99"/>
                </a:solidFill>
                <a:latin typeface="Arial"/>
                <a:ea typeface="Arial"/>
                <a:cs typeface="Arial"/>
                <a:sym typeface="Arial"/>
              </a:defRPr>
            </a:lvl9pPr>
          </a:lstStyle>
          <a:p>
            <a:pPr marL="0" lvl="0" indent="0" algn="l" rtl="0">
              <a:spcBef>
                <a:spcPts val="0"/>
              </a:spcBef>
              <a:spcAft>
                <a:spcPts val="0"/>
              </a:spcAft>
              <a:buNone/>
            </a:pPr>
            <a:r>
              <a:rPr lang="et-EE"/>
              <a:t>0</a:t>
            </a:r>
            <a:fld id="{00000000-1234-1234-1234-123412341234}" type="slidenum">
              <a:rPr lang="et-EE"/>
              <a:t>‹#›</a:t>
            </a:fld>
            <a:endParaRPr/>
          </a:p>
        </p:txBody>
      </p:sp>
      <p:cxnSp>
        <p:nvCxnSpPr>
          <p:cNvPr id="145" name="Google Shape;145;p20"/>
          <p:cNvCxnSpPr/>
          <p:nvPr/>
        </p:nvCxnSpPr>
        <p:spPr>
          <a:xfrm>
            <a:off x="304800" y="9486900"/>
            <a:ext cx="17678400" cy="0"/>
          </a:xfrm>
          <a:prstGeom prst="straightConnector1">
            <a:avLst/>
          </a:prstGeom>
          <a:noFill/>
          <a:ln w="12700" cap="flat" cmpd="sng">
            <a:solidFill>
              <a:srgbClr val="E8EA99"/>
            </a:solidFill>
            <a:prstDash val="solid"/>
            <a:miter lim="800000"/>
            <a:headEnd type="none" w="sm" len="sm"/>
            <a:tailEnd type="none" w="sm" len="sm"/>
          </a:ln>
        </p:spPr>
      </p:cxnSp>
      <p:pic>
        <p:nvPicPr>
          <p:cNvPr id="146" name="Google Shape;146;p20"/>
          <p:cNvPicPr preferRelativeResize="0"/>
          <p:nvPr/>
        </p:nvPicPr>
        <p:blipFill rotWithShape="1">
          <a:blip r:embed="rId2">
            <a:alphaModFix/>
          </a:blip>
          <a:srcRect/>
          <a:stretch/>
        </p:blipFill>
        <p:spPr>
          <a:xfrm>
            <a:off x="1745238" y="419100"/>
            <a:ext cx="1078523" cy="2133600"/>
          </a:xfrm>
          <a:prstGeom prst="rect">
            <a:avLst/>
          </a:prstGeom>
          <a:noFill/>
          <a:ln>
            <a:noFill/>
          </a:ln>
        </p:spPr>
      </p:pic>
      <p:pic>
        <p:nvPicPr>
          <p:cNvPr id="147" name="Google Shape;147;p20"/>
          <p:cNvPicPr preferRelativeResize="0"/>
          <p:nvPr/>
        </p:nvPicPr>
        <p:blipFill rotWithShape="1">
          <a:blip r:embed="rId2">
            <a:alphaModFix/>
          </a:blip>
          <a:srcRect/>
          <a:stretch/>
        </p:blipFill>
        <p:spPr>
          <a:xfrm>
            <a:off x="521677" y="419100"/>
            <a:ext cx="1078523" cy="2133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_TSITAAT-tume taust">
  <p:cSld name="3_TSITAAT-tume taust">
    <p:bg>
      <p:bgPr>
        <a:solidFill>
          <a:srgbClr val="D3D9E1"/>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body" idx="1"/>
          </p:nvPr>
        </p:nvSpPr>
        <p:spPr>
          <a:xfrm>
            <a:off x="4539790" y="1943107"/>
            <a:ext cx="9211554" cy="518158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A6874"/>
              </a:buClr>
              <a:buSzPts val="7200"/>
              <a:buFont typeface="Arial"/>
              <a:buNone/>
              <a:defRPr sz="7200" b="0" i="0" u="none" strike="noStrike" cap="none">
                <a:solidFill>
                  <a:srgbClr val="5A6874"/>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1"/>
          <p:cNvSpPr txBox="1"/>
          <p:nvPr/>
        </p:nvSpPr>
        <p:spPr>
          <a:xfrm>
            <a:off x="14859000" y="9639300"/>
            <a:ext cx="3200400" cy="5334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5A6874"/>
              </a:buClr>
              <a:buSzPts val="2400"/>
              <a:buFont typeface="Arial"/>
              <a:buNone/>
            </a:pPr>
            <a:r>
              <a:rPr lang="et-EE" sz="2400" b="0" i="0">
                <a:solidFill>
                  <a:srgbClr val="5A6874"/>
                </a:solidFill>
                <a:latin typeface="Arial"/>
                <a:ea typeface="Arial"/>
                <a:cs typeface="Arial"/>
                <a:sym typeface="Arial"/>
              </a:rPr>
              <a:t>eki.ee</a:t>
            </a:r>
            <a:endParaRPr sz="2400" b="0" i="0">
              <a:solidFill>
                <a:srgbClr val="5A6874"/>
              </a:solidFill>
              <a:latin typeface="Arial"/>
              <a:ea typeface="Arial"/>
              <a:cs typeface="Arial"/>
              <a:sym typeface="Arial"/>
            </a:endParaRPr>
          </a:p>
        </p:txBody>
      </p:sp>
      <p:sp>
        <p:nvSpPr>
          <p:cNvPr id="151" name="Google Shape;151;p21"/>
          <p:cNvSpPr txBox="1">
            <a:spLocks noGrp="1"/>
          </p:cNvSpPr>
          <p:nvPr>
            <p:ph type="sldNum" idx="12"/>
          </p:nvPr>
        </p:nvSpPr>
        <p:spPr>
          <a:xfrm>
            <a:off x="228600" y="9639300"/>
            <a:ext cx="1447800" cy="461665"/>
          </a:xfrm>
          <a:prstGeom prst="rect">
            <a:avLst/>
          </a:prstGeom>
          <a:noFill/>
          <a:ln>
            <a:noFill/>
          </a:ln>
        </p:spPr>
        <p:txBody>
          <a:bodyPr spcFirstLastPara="1" wrap="square" lIns="91425" tIns="45700" rIns="91425" bIns="45700" anchor="t" anchorCtr="0">
            <a:spAutoFit/>
          </a:bodyPr>
          <a:lstStyle>
            <a:lvl1pPr marL="0" marR="0" lvl="0" indent="0" algn="l" rtl="0">
              <a:spcBef>
                <a:spcPts val="0"/>
              </a:spcBef>
              <a:buNone/>
              <a:defRPr sz="2400" b="0">
                <a:solidFill>
                  <a:srgbClr val="5A6874"/>
                </a:solidFill>
                <a:latin typeface="Arial"/>
                <a:ea typeface="Arial"/>
                <a:cs typeface="Arial"/>
                <a:sym typeface="Arial"/>
              </a:defRPr>
            </a:lvl1pPr>
            <a:lvl2pPr marL="0" marR="0" lvl="1" indent="0" algn="l" rtl="0">
              <a:spcBef>
                <a:spcPts val="0"/>
              </a:spcBef>
              <a:buNone/>
              <a:defRPr sz="2400" b="0">
                <a:solidFill>
                  <a:srgbClr val="5A6874"/>
                </a:solidFill>
                <a:latin typeface="Arial"/>
                <a:ea typeface="Arial"/>
                <a:cs typeface="Arial"/>
                <a:sym typeface="Arial"/>
              </a:defRPr>
            </a:lvl2pPr>
            <a:lvl3pPr marL="0" marR="0" lvl="2" indent="0" algn="l" rtl="0">
              <a:spcBef>
                <a:spcPts val="0"/>
              </a:spcBef>
              <a:buNone/>
              <a:defRPr sz="2400" b="0">
                <a:solidFill>
                  <a:srgbClr val="5A6874"/>
                </a:solidFill>
                <a:latin typeface="Arial"/>
                <a:ea typeface="Arial"/>
                <a:cs typeface="Arial"/>
                <a:sym typeface="Arial"/>
              </a:defRPr>
            </a:lvl3pPr>
            <a:lvl4pPr marL="0" marR="0" lvl="3" indent="0" algn="l" rtl="0">
              <a:spcBef>
                <a:spcPts val="0"/>
              </a:spcBef>
              <a:buNone/>
              <a:defRPr sz="2400" b="0">
                <a:solidFill>
                  <a:srgbClr val="5A6874"/>
                </a:solidFill>
                <a:latin typeface="Arial"/>
                <a:ea typeface="Arial"/>
                <a:cs typeface="Arial"/>
                <a:sym typeface="Arial"/>
              </a:defRPr>
            </a:lvl4pPr>
            <a:lvl5pPr marL="0" marR="0" lvl="4" indent="0" algn="l" rtl="0">
              <a:spcBef>
                <a:spcPts val="0"/>
              </a:spcBef>
              <a:buNone/>
              <a:defRPr sz="2400" b="0">
                <a:solidFill>
                  <a:srgbClr val="5A6874"/>
                </a:solidFill>
                <a:latin typeface="Arial"/>
                <a:ea typeface="Arial"/>
                <a:cs typeface="Arial"/>
                <a:sym typeface="Arial"/>
              </a:defRPr>
            </a:lvl5pPr>
            <a:lvl6pPr marL="0" marR="0" lvl="5" indent="0" algn="l" rtl="0">
              <a:spcBef>
                <a:spcPts val="0"/>
              </a:spcBef>
              <a:buNone/>
              <a:defRPr sz="2400" b="0">
                <a:solidFill>
                  <a:srgbClr val="5A6874"/>
                </a:solidFill>
                <a:latin typeface="Arial"/>
                <a:ea typeface="Arial"/>
                <a:cs typeface="Arial"/>
                <a:sym typeface="Arial"/>
              </a:defRPr>
            </a:lvl6pPr>
            <a:lvl7pPr marL="0" marR="0" lvl="6" indent="0" algn="l" rtl="0">
              <a:spcBef>
                <a:spcPts val="0"/>
              </a:spcBef>
              <a:buNone/>
              <a:defRPr sz="2400" b="0">
                <a:solidFill>
                  <a:srgbClr val="5A6874"/>
                </a:solidFill>
                <a:latin typeface="Arial"/>
                <a:ea typeface="Arial"/>
                <a:cs typeface="Arial"/>
                <a:sym typeface="Arial"/>
              </a:defRPr>
            </a:lvl7pPr>
            <a:lvl8pPr marL="0" marR="0" lvl="7" indent="0" algn="l" rtl="0">
              <a:spcBef>
                <a:spcPts val="0"/>
              </a:spcBef>
              <a:buNone/>
              <a:defRPr sz="2400" b="0">
                <a:solidFill>
                  <a:srgbClr val="5A6874"/>
                </a:solidFill>
                <a:latin typeface="Arial"/>
                <a:ea typeface="Arial"/>
                <a:cs typeface="Arial"/>
                <a:sym typeface="Arial"/>
              </a:defRPr>
            </a:lvl8pPr>
            <a:lvl9pPr marL="0" marR="0" lvl="8" indent="0" algn="l" rtl="0">
              <a:spcBef>
                <a:spcPts val="0"/>
              </a:spcBef>
              <a:buNone/>
              <a:defRPr sz="2400" b="0">
                <a:solidFill>
                  <a:srgbClr val="5A6874"/>
                </a:solidFill>
                <a:latin typeface="Arial"/>
                <a:ea typeface="Arial"/>
                <a:cs typeface="Arial"/>
                <a:sym typeface="Arial"/>
              </a:defRPr>
            </a:lvl9pPr>
          </a:lstStyle>
          <a:p>
            <a:pPr marL="0" lvl="0" indent="0" algn="l" rtl="0">
              <a:spcBef>
                <a:spcPts val="0"/>
              </a:spcBef>
              <a:spcAft>
                <a:spcPts val="0"/>
              </a:spcAft>
              <a:buNone/>
            </a:pPr>
            <a:r>
              <a:rPr lang="et-EE"/>
              <a:t>0</a:t>
            </a:r>
            <a:fld id="{00000000-1234-1234-1234-123412341234}" type="slidenum">
              <a:rPr lang="et-EE"/>
              <a:t>‹#›</a:t>
            </a:fld>
            <a:endParaRPr/>
          </a:p>
        </p:txBody>
      </p:sp>
      <p:cxnSp>
        <p:nvCxnSpPr>
          <p:cNvPr id="152" name="Google Shape;152;p21"/>
          <p:cNvCxnSpPr/>
          <p:nvPr/>
        </p:nvCxnSpPr>
        <p:spPr>
          <a:xfrm>
            <a:off x="304800" y="9486900"/>
            <a:ext cx="17678400" cy="0"/>
          </a:xfrm>
          <a:prstGeom prst="straightConnector1">
            <a:avLst/>
          </a:prstGeom>
          <a:noFill/>
          <a:ln w="12700" cap="flat" cmpd="sng">
            <a:solidFill>
              <a:srgbClr val="5A6874"/>
            </a:solidFill>
            <a:prstDash val="solid"/>
            <a:miter lim="800000"/>
            <a:headEnd type="none" w="sm" len="sm"/>
            <a:tailEnd type="none" w="sm" len="sm"/>
          </a:ln>
        </p:spPr>
      </p:cxnSp>
      <p:grpSp>
        <p:nvGrpSpPr>
          <p:cNvPr id="153" name="Google Shape;153;p21"/>
          <p:cNvGrpSpPr/>
          <p:nvPr/>
        </p:nvGrpSpPr>
        <p:grpSpPr>
          <a:xfrm>
            <a:off x="2209432" y="6290683"/>
            <a:ext cx="1820370" cy="1668023"/>
            <a:chOff x="2205154" y="6175405"/>
            <a:chExt cx="1820370" cy="1668023"/>
          </a:xfrm>
        </p:grpSpPr>
        <p:pic>
          <p:nvPicPr>
            <p:cNvPr id="154" name="Google Shape;154;p21"/>
            <p:cNvPicPr preferRelativeResize="0"/>
            <p:nvPr/>
          </p:nvPicPr>
          <p:blipFill rotWithShape="1">
            <a:blip r:embed="rId2">
              <a:alphaModFix/>
            </a:blip>
            <a:srcRect/>
            <a:stretch/>
          </p:blipFill>
          <p:spPr>
            <a:xfrm>
              <a:off x="3182348" y="6175405"/>
              <a:ext cx="843176" cy="1668023"/>
            </a:xfrm>
            <a:prstGeom prst="rect">
              <a:avLst/>
            </a:prstGeom>
            <a:noFill/>
            <a:ln>
              <a:noFill/>
            </a:ln>
          </p:spPr>
        </p:pic>
        <p:pic>
          <p:nvPicPr>
            <p:cNvPr id="155" name="Google Shape;155;p21"/>
            <p:cNvPicPr preferRelativeResize="0"/>
            <p:nvPr/>
          </p:nvPicPr>
          <p:blipFill rotWithShape="1">
            <a:blip r:embed="rId2">
              <a:alphaModFix/>
            </a:blip>
            <a:srcRect/>
            <a:stretch/>
          </p:blipFill>
          <p:spPr>
            <a:xfrm>
              <a:off x="2205154" y="6175405"/>
              <a:ext cx="843176" cy="1668023"/>
            </a:xfrm>
            <a:prstGeom prst="rect">
              <a:avLst/>
            </a:prstGeom>
            <a:noFill/>
            <a:ln>
              <a:noFill/>
            </a:ln>
          </p:spPr>
        </p:pic>
      </p:grpSp>
      <p:grpSp>
        <p:nvGrpSpPr>
          <p:cNvPr id="156" name="Google Shape;156;p21"/>
          <p:cNvGrpSpPr/>
          <p:nvPr/>
        </p:nvGrpSpPr>
        <p:grpSpPr>
          <a:xfrm rot="10800000">
            <a:off x="14261332" y="1109095"/>
            <a:ext cx="1820370" cy="1668023"/>
            <a:chOff x="2205154" y="6175405"/>
            <a:chExt cx="1820370" cy="1668023"/>
          </a:xfrm>
        </p:grpSpPr>
        <p:pic>
          <p:nvPicPr>
            <p:cNvPr id="157" name="Google Shape;157;p21"/>
            <p:cNvPicPr preferRelativeResize="0"/>
            <p:nvPr/>
          </p:nvPicPr>
          <p:blipFill rotWithShape="1">
            <a:blip r:embed="rId2">
              <a:alphaModFix/>
            </a:blip>
            <a:srcRect/>
            <a:stretch/>
          </p:blipFill>
          <p:spPr>
            <a:xfrm>
              <a:off x="3182348" y="6175405"/>
              <a:ext cx="843176" cy="1668023"/>
            </a:xfrm>
            <a:prstGeom prst="rect">
              <a:avLst/>
            </a:prstGeom>
            <a:noFill/>
            <a:ln>
              <a:noFill/>
            </a:ln>
          </p:spPr>
        </p:pic>
        <p:pic>
          <p:nvPicPr>
            <p:cNvPr id="158" name="Google Shape;158;p21"/>
            <p:cNvPicPr preferRelativeResize="0"/>
            <p:nvPr/>
          </p:nvPicPr>
          <p:blipFill rotWithShape="1">
            <a:blip r:embed="rId2">
              <a:alphaModFix/>
            </a:blip>
            <a:srcRect/>
            <a:stretch/>
          </p:blipFill>
          <p:spPr>
            <a:xfrm>
              <a:off x="2205154" y="6175405"/>
              <a:ext cx="843176" cy="1668023"/>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rgbClr val="D3D9E1"/>
        </a:solidFill>
        <a:effectLst/>
      </p:bgPr>
    </p:bg>
    <p:spTree>
      <p:nvGrpSpPr>
        <p:cNvPr id="1" name="Shape 159"/>
        <p:cNvGrpSpPr/>
        <p:nvPr/>
      </p:nvGrpSpPr>
      <p:grpSpPr>
        <a:xfrm>
          <a:off x="0" y="0"/>
          <a:ext cx="0" cy="0"/>
          <a:chOff x="0" y="0"/>
          <a:chExt cx="0" cy="0"/>
        </a:xfrm>
      </p:grpSpPr>
      <p:sp>
        <p:nvSpPr>
          <p:cNvPr id="160" name="Google Shape;160;p22"/>
          <p:cNvSpPr txBox="1">
            <a:spLocks noGrp="1"/>
          </p:cNvSpPr>
          <p:nvPr>
            <p:ph type="ctrTitle"/>
          </p:nvPr>
        </p:nvSpPr>
        <p:spPr>
          <a:xfrm>
            <a:off x="1600200" y="2324101"/>
            <a:ext cx="14859000" cy="251459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62717E"/>
              </a:buClr>
              <a:buSzPts val="7200"/>
              <a:buFont typeface="Arial"/>
              <a:buNone/>
              <a:defRPr sz="7200" b="0" i="0" u="none" strike="noStrike" cap="none">
                <a:solidFill>
                  <a:srgbClr val="6271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2"/>
          <p:cNvSpPr txBox="1"/>
          <p:nvPr/>
        </p:nvSpPr>
        <p:spPr>
          <a:xfrm>
            <a:off x="14859000" y="9639300"/>
            <a:ext cx="3200400" cy="533400"/>
          </a:xfrm>
          <a:prstGeom prst="rect">
            <a:avLst/>
          </a:prstGeom>
          <a:noFill/>
          <a:ln w="9525" cap="flat" cmpd="sng">
            <a:solidFill>
              <a:srgbClr val="E8EA99"/>
            </a:solidFill>
            <a:prstDash val="solid"/>
            <a:round/>
            <a:headEnd type="none" w="sm" len="sm"/>
            <a:tailEnd type="none" w="sm" len="sm"/>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62717E"/>
              </a:buClr>
              <a:buSzPts val="2400"/>
              <a:buFont typeface="Arial"/>
              <a:buNone/>
            </a:pPr>
            <a:r>
              <a:rPr lang="et-EE" sz="2400" b="0" i="0">
                <a:solidFill>
                  <a:srgbClr val="62717E"/>
                </a:solidFill>
                <a:latin typeface="Arial"/>
                <a:ea typeface="Arial"/>
                <a:cs typeface="Arial"/>
                <a:sym typeface="Arial"/>
              </a:rPr>
              <a:t>eki.ee</a:t>
            </a:r>
            <a:endParaRPr sz="2400" b="0" i="0">
              <a:solidFill>
                <a:srgbClr val="62717E"/>
              </a:solidFill>
              <a:latin typeface="Arial"/>
              <a:ea typeface="Arial"/>
              <a:cs typeface="Arial"/>
              <a:sym typeface="Arial"/>
            </a:endParaRPr>
          </a:p>
        </p:txBody>
      </p:sp>
      <p:sp>
        <p:nvSpPr>
          <p:cNvPr id="162" name="Google Shape;162;p22"/>
          <p:cNvSpPr txBox="1">
            <a:spLocks noGrp="1"/>
          </p:cNvSpPr>
          <p:nvPr>
            <p:ph type="body" idx="1"/>
          </p:nvPr>
        </p:nvSpPr>
        <p:spPr>
          <a:xfrm>
            <a:off x="1600200" y="5143500"/>
            <a:ext cx="14859000" cy="365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62717E"/>
              </a:buClr>
              <a:buSzPts val="3200"/>
              <a:buFont typeface="Arial"/>
              <a:buNone/>
              <a:defRPr sz="3200" b="0" i="0" u="none" strike="noStrike" cap="none">
                <a:solidFill>
                  <a:srgbClr val="62717E"/>
                </a:solidFill>
                <a:latin typeface="Arial"/>
                <a:ea typeface="Arial"/>
                <a:cs typeface="Arial"/>
                <a:sym typeface="Arial"/>
              </a:defRPr>
            </a:lvl1pPr>
            <a:lvl2pPr marL="914400" marR="0" lvl="1" indent="-431800" algn="l" rtl="0">
              <a:lnSpc>
                <a:spcPct val="90000"/>
              </a:lnSpc>
              <a:spcBef>
                <a:spcPts val="50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2pPr>
            <a:lvl3pPr marL="1371600" marR="0" lvl="2"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3pPr>
            <a:lvl4pPr marL="1828800" marR="0" lvl="3"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4pPr>
            <a:lvl5pPr marL="2286000" marR="0" lvl="4"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22"/>
          <p:cNvSpPr txBox="1">
            <a:spLocks noGrp="1"/>
          </p:cNvSpPr>
          <p:nvPr>
            <p:ph type="sldNum" idx="12"/>
          </p:nvPr>
        </p:nvSpPr>
        <p:spPr>
          <a:xfrm>
            <a:off x="228600" y="9639300"/>
            <a:ext cx="1447800" cy="461665"/>
          </a:xfrm>
          <a:prstGeom prst="rect">
            <a:avLst/>
          </a:prstGeom>
          <a:noFill/>
          <a:ln w="9525" cap="flat" cmpd="sng">
            <a:solidFill>
              <a:srgbClr val="E8EA99"/>
            </a:solidFill>
            <a:prstDash val="solid"/>
            <a:round/>
            <a:headEnd type="none" w="sm" len="sm"/>
            <a:tailEnd type="none" w="sm" len="sm"/>
          </a:ln>
        </p:spPr>
        <p:txBody>
          <a:bodyPr spcFirstLastPara="1" wrap="square" lIns="91425" tIns="45700" rIns="91425" bIns="45700" anchor="t" anchorCtr="0">
            <a:spAutoFit/>
          </a:bodyPr>
          <a:lstStyle>
            <a:lvl1pPr marL="0" marR="0" lvl="0" indent="0" algn="l" rtl="0">
              <a:spcBef>
                <a:spcPts val="0"/>
              </a:spcBef>
              <a:buNone/>
              <a:defRPr sz="2400" b="0">
                <a:solidFill>
                  <a:srgbClr val="62717E"/>
                </a:solidFill>
                <a:latin typeface="Arial"/>
                <a:ea typeface="Arial"/>
                <a:cs typeface="Arial"/>
                <a:sym typeface="Arial"/>
              </a:defRPr>
            </a:lvl1pPr>
            <a:lvl2pPr marL="0" marR="0" lvl="1" indent="0" algn="l" rtl="0">
              <a:spcBef>
                <a:spcPts val="0"/>
              </a:spcBef>
              <a:buNone/>
              <a:defRPr sz="2400" b="0">
                <a:solidFill>
                  <a:srgbClr val="62717E"/>
                </a:solidFill>
                <a:latin typeface="Arial"/>
                <a:ea typeface="Arial"/>
                <a:cs typeface="Arial"/>
                <a:sym typeface="Arial"/>
              </a:defRPr>
            </a:lvl2pPr>
            <a:lvl3pPr marL="0" marR="0" lvl="2" indent="0" algn="l" rtl="0">
              <a:spcBef>
                <a:spcPts val="0"/>
              </a:spcBef>
              <a:buNone/>
              <a:defRPr sz="2400" b="0">
                <a:solidFill>
                  <a:srgbClr val="62717E"/>
                </a:solidFill>
                <a:latin typeface="Arial"/>
                <a:ea typeface="Arial"/>
                <a:cs typeface="Arial"/>
                <a:sym typeface="Arial"/>
              </a:defRPr>
            </a:lvl3pPr>
            <a:lvl4pPr marL="0" marR="0" lvl="3" indent="0" algn="l" rtl="0">
              <a:spcBef>
                <a:spcPts val="0"/>
              </a:spcBef>
              <a:buNone/>
              <a:defRPr sz="2400" b="0">
                <a:solidFill>
                  <a:srgbClr val="62717E"/>
                </a:solidFill>
                <a:latin typeface="Arial"/>
                <a:ea typeface="Arial"/>
                <a:cs typeface="Arial"/>
                <a:sym typeface="Arial"/>
              </a:defRPr>
            </a:lvl4pPr>
            <a:lvl5pPr marL="0" marR="0" lvl="4" indent="0" algn="l" rtl="0">
              <a:spcBef>
                <a:spcPts val="0"/>
              </a:spcBef>
              <a:buNone/>
              <a:defRPr sz="2400" b="0">
                <a:solidFill>
                  <a:srgbClr val="62717E"/>
                </a:solidFill>
                <a:latin typeface="Arial"/>
                <a:ea typeface="Arial"/>
                <a:cs typeface="Arial"/>
                <a:sym typeface="Arial"/>
              </a:defRPr>
            </a:lvl5pPr>
            <a:lvl6pPr marL="0" marR="0" lvl="5" indent="0" algn="l" rtl="0">
              <a:spcBef>
                <a:spcPts val="0"/>
              </a:spcBef>
              <a:buNone/>
              <a:defRPr sz="2400" b="0">
                <a:solidFill>
                  <a:srgbClr val="62717E"/>
                </a:solidFill>
                <a:latin typeface="Arial"/>
                <a:ea typeface="Arial"/>
                <a:cs typeface="Arial"/>
                <a:sym typeface="Arial"/>
              </a:defRPr>
            </a:lvl6pPr>
            <a:lvl7pPr marL="0" marR="0" lvl="6" indent="0" algn="l" rtl="0">
              <a:spcBef>
                <a:spcPts val="0"/>
              </a:spcBef>
              <a:buNone/>
              <a:defRPr sz="2400" b="0">
                <a:solidFill>
                  <a:srgbClr val="62717E"/>
                </a:solidFill>
                <a:latin typeface="Arial"/>
                <a:ea typeface="Arial"/>
                <a:cs typeface="Arial"/>
                <a:sym typeface="Arial"/>
              </a:defRPr>
            </a:lvl7pPr>
            <a:lvl8pPr marL="0" marR="0" lvl="7" indent="0" algn="l" rtl="0">
              <a:spcBef>
                <a:spcPts val="0"/>
              </a:spcBef>
              <a:buNone/>
              <a:defRPr sz="2400" b="0">
                <a:solidFill>
                  <a:srgbClr val="62717E"/>
                </a:solidFill>
                <a:latin typeface="Arial"/>
                <a:ea typeface="Arial"/>
                <a:cs typeface="Arial"/>
                <a:sym typeface="Arial"/>
              </a:defRPr>
            </a:lvl8pPr>
            <a:lvl9pPr marL="0" marR="0" lvl="8" indent="0" algn="l" rtl="0">
              <a:spcBef>
                <a:spcPts val="0"/>
              </a:spcBef>
              <a:buNone/>
              <a:defRPr sz="2400" b="0">
                <a:solidFill>
                  <a:srgbClr val="62717E"/>
                </a:solidFill>
                <a:latin typeface="Arial"/>
                <a:ea typeface="Arial"/>
                <a:cs typeface="Arial"/>
                <a:sym typeface="Arial"/>
              </a:defRPr>
            </a:lvl9pPr>
          </a:lstStyle>
          <a:p>
            <a:pPr marL="0" lvl="0" indent="0" algn="l" rtl="0">
              <a:spcBef>
                <a:spcPts val="0"/>
              </a:spcBef>
              <a:spcAft>
                <a:spcPts val="0"/>
              </a:spcAft>
              <a:buNone/>
            </a:pPr>
            <a:r>
              <a:rPr lang="et-EE"/>
              <a:t>0</a:t>
            </a:r>
            <a:fld id="{00000000-1234-1234-1234-123412341234}" type="slidenum">
              <a:rPr lang="et-EE"/>
              <a:t>‹#›</a:t>
            </a:fld>
            <a:endParaRPr/>
          </a:p>
        </p:txBody>
      </p:sp>
      <p:cxnSp>
        <p:nvCxnSpPr>
          <p:cNvPr id="164" name="Google Shape;164;p22"/>
          <p:cNvCxnSpPr/>
          <p:nvPr/>
        </p:nvCxnSpPr>
        <p:spPr>
          <a:xfrm>
            <a:off x="304800" y="9486900"/>
            <a:ext cx="17678400" cy="0"/>
          </a:xfrm>
          <a:prstGeom prst="straightConnector1">
            <a:avLst/>
          </a:prstGeom>
          <a:noFill/>
          <a:ln w="12700" cap="flat" cmpd="sng">
            <a:solidFill>
              <a:srgbClr val="5A6874"/>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rgbClr val="62717E"/>
        </a:solidFill>
        <a:effectLst/>
      </p:bgPr>
    </p:bg>
    <p:spTree>
      <p:nvGrpSpPr>
        <p:cNvPr id="1" name="Shape 165"/>
        <p:cNvGrpSpPr/>
        <p:nvPr/>
      </p:nvGrpSpPr>
      <p:grpSpPr>
        <a:xfrm>
          <a:off x="0" y="0"/>
          <a:ext cx="0" cy="0"/>
          <a:chOff x="0" y="0"/>
          <a:chExt cx="0" cy="0"/>
        </a:xfrm>
      </p:grpSpPr>
      <p:sp>
        <p:nvSpPr>
          <p:cNvPr id="166" name="Google Shape;166;p23"/>
          <p:cNvSpPr txBox="1">
            <a:spLocks noGrp="1"/>
          </p:cNvSpPr>
          <p:nvPr>
            <p:ph type="ctrTitle"/>
          </p:nvPr>
        </p:nvSpPr>
        <p:spPr>
          <a:xfrm>
            <a:off x="1600200" y="2324101"/>
            <a:ext cx="14859000" cy="251459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D3D9E1"/>
              </a:buClr>
              <a:buSzPts val="7200"/>
              <a:buFont typeface="Arial"/>
              <a:buNone/>
              <a:defRPr sz="7200" b="0" i="0" u="none" strike="noStrike" cap="none">
                <a:solidFill>
                  <a:srgbClr val="D3D9E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3"/>
          <p:cNvSpPr txBox="1"/>
          <p:nvPr/>
        </p:nvSpPr>
        <p:spPr>
          <a:xfrm>
            <a:off x="14859000" y="9639300"/>
            <a:ext cx="3200400" cy="5334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D3D9E1"/>
              </a:buClr>
              <a:buSzPts val="2400"/>
              <a:buFont typeface="Arial"/>
              <a:buNone/>
            </a:pPr>
            <a:r>
              <a:rPr lang="et-EE" sz="2400" b="0" i="0">
                <a:solidFill>
                  <a:srgbClr val="D3D9E1"/>
                </a:solidFill>
                <a:latin typeface="Arial"/>
                <a:ea typeface="Arial"/>
                <a:cs typeface="Arial"/>
                <a:sym typeface="Arial"/>
              </a:rPr>
              <a:t>eki.ee</a:t>
            </a:r>
            <a:endParaRPr sz="2400" b="0" i="0">
              <a:solidFill>
                <a:srgbClr val="D3D9E1"/>
              </a:solidFill>
              <a:latin typeface="Arial"/>
              <a:ea typeface="Arial"/>
              <a:cs typeface="Arial"/>
              <a:sym typeface="Arial"/>
            </a:endParaRPr>
          </a:p>
        </p:txBody>
      </p:sp>
      <p:sp>
        <p:nvSpPr>
          <p:cNvPr id="168" name="Google Shape;168;p23"/>
          <p:cNvSpPr txBox="1">
            <a:spLocks noGrp="1"/>
          </p:cNvSpPr>
          <p:nvPr>
            <p:ph type="body" idx="1"/>
          </p:nvPr>
        </p:nvSpPr>
        <p:spPr>
          <a:xfrm>
            <a:off x="1600200" y="5143500"/>
            <a:ext cx="14859000" cy="365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3D9E1"/>
              </a:buClr>
              <a:buSzPts val="3200"/>
              <a:buFont typeface="Arial"/>
              <a:buNone/>
              <a:defRPr sz="3200" b="0" i="0" u="none" strike="noStrike" cap="none">
                <a:solidFill>
                  <a:srgbClr val="D3D9E1"/>
                </a:solidFill>
                <a:latin typeface="Arial"/>
                <a:ea typeface="Arial"/>
                <a:cs typeface="Arial"/>
                <a:sym typeface="Arial"/>
              </a:defRPr>
            </a:lvl1pPr>
            <a:lvl2pPr marL="914400" marR="0" lvl="1" indent="-431800" algn="l" rtl="0">
              <a:lnSpc>
                <a:spcPct val="90000"/>
              </a:lnSpc>
              <a:spcBef>
                <a:spcPts val="50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2pPr>
            <a:lvl3pPr marL="1371600" marR="0" lvl="2"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3pPr>
            <a:lvl4pPr marL="1828800" marR="0" lvl="3"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4pPr>
            <a:lvl5pPr marL="2286000" marR="0" lvl="4" indent="-406400" algn="l" rtl="0">
              <a:lnSpc>
                <a:spcPct val="90000"/>
              </a:lnSpc>
              <a:spcBef>
                <a:spcPts val="500"/>
              </a:spcBef>
              <a:spcAft>
                <a:spcPts val="0"/>
              </a:spcAft>
              <a:buClr>
                <a:srgbClr val="0A3349"/>
              </a:buClr>
              <a:buSzPts val="2800"/>
              <a:buFont typeface="Arial"/>
              <a:buChar char="•"/>
              <a:defRPr sz="2800" b="0" i="0" u="none" strike="noStrike" cap="none">
                <a:solidFill>
                  <a:srgbClr val="0A334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23"/>
          <p:cNvSpPr txBox="1">
            <a:spLocks noGrp="1"/>
          </p:cNvSpPr>
          <p:nvPr>
            <p:ph type="sldNum" idx="12"/>
          </p:nvPr>
        </p:nvSpPr>
        <p:spPr>
          <a:xfrm>
            <a:off x="228600" y="9639300"/>
            <a:ext cx="1447800" cy="461665"/>
          </a:xfrm>
          <a:prstGeom prst="rect">
            <a:avLst/>
          </a:prstGeom>
          <a:noFill/>
          <a:ln>
            <a:noFill/>
          </a:ln>
        </p:spPr>
        <p:txBody>
          <a:bodyPr spcFirstLastPara="1" wrap="square" lIns="91425" tIns="45700" rIns="91425" bIns="45700" anchor="t" anchorCtr="0">
            <a:spAutoFit/>
          </a:bodyPr>
          <a:lstStyle>
            <a:lvl1pPr marL="0" marR="0" lvl="0" indent="0" algn="l" rtl="0">
              <a:spcBef>
                <a:spcPts val="0"/>
              </a:spcBef>
              <a:buNone/>
              <a:defRPr sz="2400" b="0">
                <a:solidFill>
                  <a:srgbClr val="D3D9E1"/>
                </a:solidFill>
                <a:latin typeface="Arial"/>
                <a:ea typeface="Arial"/>
                <a:cs typeface="Arial"/>
                <a:sym typeface="Arial"/>
              </a:defRPr>
            </a:lvl1pPr>
            <a:lvl2pPr marL="0" marR="0" lvl="1" indent="0" algn="l" rtl="0">
              <a:spcBef>
                <a:spcPts val="0"/>
              </a:spcBef>
              <a:buNone/>
              <a:defRPr sz="2400" b="0">
                <a:solidFill>
                  <a:srgbClr val="D3D9E1"/>
                </a:solidFill>
                <a:latin typeface="Arial"/>
                <a:ea typeface="Arial"/>
                <a:cs typeface="Arial"/>
                <a:sym typeface="Arial"/>
              </a:defRPr>
            </a:lvl2pPr>
            <a:lvl3pPr marL="0" marR="0" lvl="2" indent="0" algn="l" rtl="0">
              <a:spcBef>
                <a:spcPts val="0"/>
              </a:spcBef>
              <a:buNone/>
              <a:defRPr sz="2400" b="0">
                <a:solidFill>
                  <a:srgbClr val="D3D9E1"/>
                </a:solidFill>
                <a:latin typeface="Arial"/>
                <a:ea typeface="Arial"/>
                <a:cs typeface="Arial"/>
                <a:sym typeface="Arial"/>
              </a:defRPr>
            </a:lvl3pPr>
            <a:lvl4pPr marL="0" marR="0" lvl="3" indent="0" algn="l" rtl="0">
              <a:spcBef>
                <a:spcPts val="0"/>
              </a:spcBef>
              <a:buNone/>
              <a:defRPr sz="2400" b="0">
                <a:solidFill>
                  <a:srgbClr val="D3D9E1"/>
                </a:solidFill>
                <a:latin typeface="Arial"/>
                <a:ea typeface="Arial"/>
                <a:cs typeface="Arial"/>
                <a:sym typeface="Arial"/>
              </a:defRPr>
            </a:lvl4pPr>
            <a:lvl5pPr marL="0" marR="0" lvl="4" indent="0" algn="l" rtl="0">
              <a:spcBef>
                <a:spcPts val="0"/>
              </a:spcBef>
              <a:buNone/>
              <a:defRPr sz="2400" b="0">
                <a:solidFill>
                  <a:srgbClr val="D3D9E1"/>
                </a:solidFill>
                <a:latin typeface="Arial"/>
                <a:ea typeface="Arial"/>
                <a:cs typeface="Arial"/>
                <a:sym typeface="Arial"/>
              </a:defRPr>
            </a:lvl5pPr>
            <a:lvl6pPr marL="0" marR="0" lvl="5" indent="0" algn="l" rtl="0">
              <a:spcBef>
                <a:spcPts val="0"/>
              </a:spcBef>
              <a:buNone/>
              <a:defRPr sz="2400" b="0">
                <a:solidFill>
                  <a:srgbClr val="D3D9E1"/>
                </a:solidFill>
                <a:latin typeface="Arial"/>
                <a:ea typeface="Arial"/>
                <a:cs typeface="Arial"/>
                <a:sym typeface="Arial"/>
              </a:defRPr>
            </a:lvl6pPr>
            <a:lvl7pPr marL="0" marR="0" lvl="6" indent="0" algn="l" rtl="0">
              <a:spcBef>
                <a:spcPts val="0"/>
              </a:spcBef>
              <a:buNone/>
              <a:defRPr sz="2400" b="0">
                <a:solidFill>
                  <a:srgbClr val="D3D9E1"/>
                </a:solidFill>
                <a:latin typeface="Arial"/>
                <a:ea typeface="Arial"/>
                <a:cs typeface="Arial"/>
                <a:sym typeface="Arial"/>
              </a:defRPr>
            </a:lvl7pPr>
            <a:lvl8pPr marL="0" marR="0" lvl="7" indent="0" algn="l" rtl="0">
              <a:spcBef>
                <a:spcPts val="0"/>
              </a:spcBef>
              <a:buNone/>
              <a:defRPr sz="2400" b="0">
                <a:solidFill>
                  <a:srgbClr val="D3D9E1"/>
                </a:solidFill>
                <a:latin typeface="Arial"/>
                <a:ea typeface="Arial"/>
                <a:cs typeface="Arial"/>
                <a:sym typeface="Arial"/>
              </a:defRPr>
            </a:lvl8pPr>
            <a:lvl9pPr marL="0" marR="0" lvl="8" indent="0" algn="l" rtl="0">
              <a:spcBef>
                <a:spcPts val="0"/>
              </a:spcBef>
              <a:buNone/>
              <a:defRPr sz="2400" b="0">
                <a:solidFill>
                  <a:srgbClr val="D3D9E1"/>
                </a:solidFill>
                <a:latin typeface="Arial"/>
                <a:ea typeface="Arial"/>
                <a:cs typeface="Arial"/>
                <a:sym typeface="Arial"/>
              </a:defRPr>
            </a:lvl9pPr>
          </a:lstStyle>
          <a:p>
            <a:pPr marL="0" lvl="0" indent="0" algn="l" rtl="0">
              <a:spcBef>
                <a:spcPts val="0"/>
              </a:spcBef>
              <a:spcAft>
                <a:spcPts val="0"/>
              </a:spcAft>
              <a:buNone/>
            </a:pPr>
            <a:r>
              <a:rPr lang="et-EE"/>
              <a:t>0</a:t>
            </a:r>
            <a:fld id="{00000000-1234-1234-1234-123412341234}" type="slidenum">
              <a:rPr lang="et-EE"/>
              <a:t>‹#›</a:t>
            </a:fld>
            <a:endParaRPr/>
          </a:p>
        </p:txBody>
      </p:sp>
      <p:cxnSp>
        <p:nvCxnSpPr>
          <p:cNvPr id="170" name="Google Shape;170;p23"/>
          <p:cNvCxnSpPr/>
          <p:nvPr/>
        </p:nvCxnSpPr>
        <p:spPr>
          <a:xfrm>
            <a:off x="304800" y="9486900"/>
            <a:ext cx="17678400" cy="0"/>
          </a:xfrm>
          <a:prstGeom prst="straightConnector1">
            <a:avLst/>
          </a:prstGeom>
          <a:noFill/>
          <a:ln w="12700" cap="flat" cmpd="sng">
            <a:solidFill>
              <a:srgbClr val="D3D9E1"/>
            </a:solidFill>
            <a:prstDash val="solid"/>
            <a:miter lim="800000"/>
            <a:headEnd type="none" w="sm" len="sm"/>
            <a:tailEnd type="none" w="sm" len="sm"/>
          </a:ln>
        </p:spPr>
      </p:cxnSp>
      <p:pic>
        <p:nvPicPr>
          <p:cNvPr id="171" name="Google Shape;171;p23"/>
          <p:cNvPicPr preferRelativeResize="0"/>
          <p:nvPr/>
        </p:nvPicPr>
        <p:blipFill rotWithShape="1">
          <a:blip r:embed="rId2">
            <a:alphaModFix/>
          </a:blip>
          <a:srcRect/>
          <a:stretch/>
        </p:blipFill>
        <p:spPr>
          <a:xfrm>
            <a:off x="1745238" y="419100"/>
            <a:ext cx="1078523" cy="2133600"/>
          </a:xfrm>
          <a:prstGeom prst="rect">
            <a:avLst/>
          </a:prstGeom>
          <a:noFill/>
          <a:ln>
            <a:noFill/>
          </a:ln>
        </p:spPr>
      </p:pic>
      <p:pic>
        <p:nvPicPr>
          <p:cNvPr id="172" name="Google Shape;172;p23"/>
          <p:cNvPicPr preferRelativeResize="0"/>
          <p:nvPr/>
        </p:nvPicPr>
        <p:blipFill rotWithShape="1">
          <a:blip r:embed="rId2">
            <a:alphaModFix/>
          </a:blip>
          <a:srcRect/>
          <a:stretch/>
        </p:blipFill>
        <p:spPr>
          <a:xfrm>
            <a:off x="521677" y="419100"/>
            <a:ext cx="1078523" cy="2133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1D879-C615-0A49-BB55-45604BB2A8E3}"/>
              </a:ext>
            </a:extLst>
          </p:cNvPr>
          <p:cNvPicPr>
            <a:picLocks noChangeAspect="1"/>
          </p:cNvPicPr>
          <p:nvPr userDrawn="1"/>
        </p:nvPicPr>
        <p:blipFill>
          <a:blip r:embed="rId2"/>
          <a:stretch>
            <a:fillRect/>
          </a:stretch>
        </p:blipFill>
        <p:spPr>
          <a:xfrm>
            <a:off x="3581400" y="3048130"/>
            <a:ext cx="729587" cy="1891522"/>
          </a:xfrm>
          <a:prstGeom prst="rect">
            <a:avLst/>
          </a:prstGeom>
        </p:spPr>
      </p:pic>
      <p:pic>
        <p:nvPicPr>
          <p:cNvPr id="7" name="Picture 6">
            <a:extLst>
              <a:ext uri="{FF2B5EF4-FFF2-40B4-BE49-F238E27FC236}">
                <a16:creationId xmlns:a16="http://schemas.microsoft.com/office/drawing/2014/main" id="{63331893-384F-864E-87FA-7399BA1D87B2}"/>
              </a:ext>
            </a:extLst>
          </p:cNvPr>
          <p:cNvPicPr>
            <a:picLocks noChangeAspect="1"/>
          </p:cNvPicPr>
          <p:nvPr userDrawn="1"/>
        </p:nvPicPr>
        <p:blipFill>
          <a:blip r:embed="rId3"/>
          <a:stretch>
            <a:fillRect/>
          </a:stretch>
        </p:blipFill>
        <p:spPr>
          <a:xfrm>
            <a:off x="5181600" y="7931607"/>
            <a:ext cx="1797957" cy="1760105"/>
          </a:xfrm>
          <a:prstGeom prst="rect">
            <a:avLst/>
          </a:prstGeom>
        </p:spPr>
      </p:pic>
      <p:pic>
        <p:nvPicPr>
          <p:cNvPr id="8" name="Picture 7">
            <a:extLst>
              <a:ext uri="{FF2B5EF4-FFF2-40B4-BE49-F238E27FC236}">
                <a16:creationId xmlns:a16="http://schemas.microsoft.com/office/drawing/2014/main" id="{DC5CD256-AD05-2946-AD91-B4C591B1C140}"/>
              </a:ext>
            </a:extLst>
          </p:cNvPr>
          <p:cNvPicPr>
            <a:picLocks noChangeAspect="1"/>
          </p:cNvPicPr>
          <p:nvPr userDrawn="1"/>
        </p:nvPicPr>
        <p:blipFill>
          <a:blip r:embed="rId4"/>
          <a:stretch>
            <a:fillRect/>
          </a:stretch>
        </p:blipFill>
        <p:spPr>
          <a:xfrm>
            <a:off x="9144000" y="7006792"/>
            <a:ext cx="1371600" cy="467417"/>
          </a:xfrm>
          <a:prstGeom prst="rect">
            <a:avLst/>
          </a:prstGeom>
        </p:spPr>
      </p:pic>
      <p:pic>
        <p:nvPicPr>
          <p:cNvPr id="9" name="Picture 8">
            <a:extLst>
              <a:ext uri="{FF2B5EF4-FFF2-40B4-BE49-F238E27FC236}">
                <a16:creationId xmlns:a16="http://schemas.microsoft.com/office/drawing/2014/main" id="{ACF8B4F5-2E32-8D4D-B8DC-53C2F4B67CD3}"/>
              </a:ext>
            </a:extLst>
          </p:cNvPr>
          <p:cNvPicPr>
            <a:picLocks noChangeAspect="1"/>
          </p:cNvPicPr>
          <p:nvPr userDrawn="1"/>
        </p:nvPicPr>
        <p:blipFill>
          <a:blip r:embed="rId5"/>
          <a:stretch>
            <a:fillRect/>
          </a:stretch>
        </p:blipFill>
        <p:spPr>
          <a:xfrm>
            <a:off x="1289827" y="6293109"/>
            <a:ext cx="1217109" cy="2362200"/>
          </a:xfrm>
          <a:prstGeom prst="rect">
            <a:avLst/>
          </a:prstGeom>
        </p:spPr>
      </p:pic>
      <p:pic>
        <p:nvPicPr>
          <p:cNvPr id="10" name="Picture 9">
            <a:extLst>
              <a:ext uri="{FF2B5EF4-FFF2-40B4-BE49-F238E27FC236}">
                <a16:creationId xmlns:a16="http://schemas.microsoft.com/office/drawing/2014/main" id="{9A850811-43F6-FB4E-B072-53DF9A65FE15}"/>
              </a:ext>
            </a:extLst>
          </p:cNvPr>
          <p:cNvPicPr>
            <a:picLocks noChangeAspect="1"/>
          </p:cNvPicPr>
          <p:nvPr userDrawn="1"/>
        </p:nvPicPr>
        <p:blipFill>
          <a:blip r:embed="rId6"/>
          <a:stretch>
            <a:fillRect/>
          </a:stretch>
        </p:blipFill>
        <p:spPr>
          <a:xfrm>
            <a:off x="12268200" y="2540389"/>
            <a:ext cx="1079500" cy="1028700"/>
          </a:xfrm>
          <a:prstGeom prst="rect">
            <a:avLst/>
          </a:prstGeom>
        </p:spPr>
      </p:pic>
      <p:pic>
        <p:nvPicPr>
          <p:cNvPr id="11" name="Picture 10">
            <a:extLst>
              <a:ext uri="{FF2B5EF4-FFF2-40B4-BE49-F238E27FC236}">
                <a16:creationId xmlns:a16="http://schemas.microsoft.com/office/drawing/2014/main" id="{64D98908-4F4E-984A-B79E-F181D4A08C71}"/>
              </a:ext>
            </a:extLst>
          </p:cNvPr>
          <p:cNvPicPr>
            <a:picLocks noChangeAspect="1"/>
          </p:cNvPicPr>
          <p:nvPr userDrawn="1"/>
        </p:nvPicPr>
        <p:blipFill>
          <a:blip r:embed="rId7"/>
          <a:stretch>
            <a:fillRect/>
          </a:stretch>
        </p:blipFill>
        <p:spPr>
          <a:xfrm>
            <a:off x="7239000" y="1088238"/>
            <a:ext cx="1026497" cy="1005967"/>
          </a:xfrm>
          <a:prstGeom prst="rect">
            <a:avLst/>
          </a:prstGeom>
        </p:spPr>
      </p:pic>
      <p:pic>
        <p:nvPicPr>
          <p:cNvPr id="12" name="Picture 11">
            <a:extLst>
              <a:ext uri="{FF2B5EF4-FFF2-40B4-BE49-F238E27FC236}">
                <a16:creationId xmlns:a16="http://schemas.microsoft.com/office/drawing/2014/main" id="{8B2966ED-27BA-6643-B90A-17C4FCBFAC46}"/>
              </a:ext>
            </a:extLst>
          </p:cNvPr>
          <p:cNvPicPr>
            <a:picLocks noChangeAspect="1"/>
          </p:cNvPicPr>
          <p:nvPr userDrawn="1"/>
        </p:nvPicPr>
        <p:blipFill>
          <a:blip r:embed="rId8"/>
          <a:stretch>
            <a:fillRect/>
          </a:stretch>
        </p:blipFill>
        <p:spPr>
          <a:xfrm>
            <a:off x="13640318" y="8191575"/>
            <a:ext cx="608045" cy="620085"/>
          </a:xfrm>
          <a:prstGeom prst="rect">
            <a:avLst/>
          </a:prstGeom>
        </p:spPr>
      </p:pic>
      <p:pic>
        <p:nvPicPr>
          <p:cNvPr id="13" name="Picture 12">
            <a:extLst>
              <a:ext uri="{FF2B5EF4-FFF2-40B4-BE49-F238E27FC236}">
                <a16:creationId xmlns:a16="http://schemas.microsoft.com/office/drawing/2014/main" id="{BF1FD2C5-3C21-8C49-A71A-17083FF810C1}"/>
              </a:ext>
            </a:extLst>
          </p:cNvPr>
          <p:cNvPicPr>
            <a:picLocks noChangeAspect="1"/>
          </p:cNvPicPr>
          <p:nvPr userDrawn="1"/>
        </p:nvPicPr>
        <p:blipFill>
          <a:blip r:embed="rId9"/>
          <a:stretch>
            <a:fillRect/>
          </a:stretch>
        </p:blipFill>
        <p:spPr>
          <a:xfrm>
            <a:off x="15624281" y="3048130"/>
            <a:ext cx="1244600" cy="482600"/>
          </a:xfrm>
          <a:prstGeom prst="rect">
            <a:avLst/>
          </a:prstGeom>
        </p:spPr>
      </p:pic>
      <p:pic>
        <p:nvPicPr>
          <p:cNvPr id="14" name="Picture 13">
            <a:extLst>
              <a:ext uri="{FF2B5EF4-FFF2-40B4-BE49-F238E27FC236}">
                <a16:creationId xmlns:a16="http://schemas.microsoft.com/office/drawing/2014/main" id="{88BB8FB6-22DC-A84A-9E99-81D208A636AE}"/>
              </a:ext>
            </a:extLst>
          </p:cNvPr>
          <p:cNvPicPr>
            <a:picLocks noChangeAspect="1"/>
          </p:cNvPicPr>
          <p:nvPr userDrawn="1"/>
        </p:nvPicPr>
        <p:blipFill>
          <a:blip r:embed="rId10"/>
          <a:stretch>
            <a:fillRect/>
          </a:stretch>
        </p:blipFill>
        <p:spPr>
          <a:xfrm>
            <a:off x="15544800" y="5803900"/>
            <a:ext cx="1475144" cy="1475144"/>
          </a:xfrm>
          <a:prstGeom prst="rect">
            <a:avLst/>
          </a:prstGeom>
        </p:spPr>
      </p:pic>
    </p:spTree>
    <p:extLst>
      <p:ext uri="{BB962C8B-B14F-4D97-AF65-F5344CB8AC3E}">
        <p14:creationId xmlns:p14="http://schemas.microsoft.com/office/powerpoint/2010/main" val="3800010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KST-lihtne, pealkirjag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C131F-B034-AE49-9364-081F091CEBCE}"/>
              </a:ext>
            </a:extLst>
          </p:cNvPr>
          <p:cNvSpPr>
            <a:spLocks noGrp="1"/>
          </p:cNvSpPr>
          <p:nvPr>
            <p:ph type="ctrTitle"/>
          </p:nvPr>
        </p:nvSpPr>
        <p:spPr>
          <a:xfrm>
            <a:off x="1600200" y="1485901"/>
            <a:ext cx="15087600" cy="1219199"/>
          </a:xfrm>
          <a:prstGeom prst="rect">
            <a:avLst/>
          </a:prstGeom>
        </p:spPr>
        <p:txBody>
          <a:bodyPr anchor="b"/>
          <a:lstStyle>
            <a:lvl1pPr algn="l">
              <a:defRPr sz="72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pic>
        <p:nvPicPr>
          <p:cNvPr id="14" name="Picture 13">
            <a:extLst>
              <a:ext uri="{FF2B5EF4-FFF2-40B4-BE49-F238E27FC236}">
                <a16:creationId xmlns:a16="http://schemas.microsoft.com/office/drawing/2014/main" id="{F81D2619-73BD-B542-9FB1-15A8C11B6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
        <p:nvSpPr>
          <p:cNvPr id="7" name="Text Placeholder 6">
            <a:extLst>
              <a:ext uri="{FF2B5EF4-FFF2-40B4-BE49-F238E27FC236}">
                <a16:creationId xmlns:a16="http://schemas.microsoft.com/office/drawing/2014/main" id="{CFB8F2EB-90E9-174D-A159-80F87F6F8D57}"/>
              </a:ext>
            </a:extLst>
          </p:cNvPr>
          <p:cNvSpPr>
            <a:spLocks noGrp="1"/>
          </p:cNvSpPr>
          <p:nvPr>
            <p:ph type="body" sz="quarter" idx="10"/>
          </p:nvPr>
        </p:nvSpPr>
        <p:spPr>
          <a:xfrm>
            <a:off x="1600200" y="2933700"/>
            <a:ext cx="15087600" cy="61722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 name="Slide Number Placeholder 8">
            <a:extLst>
              <a:ext uri="{FF2B5EF4-FFF2-40B4-BE49-F238E27FC236}">
                <a16:creationId xmlns:a16="http://schemas.microsoft.com/office/drawing/2014/main" id="{B7F07102-D047-F54C-AE97-DA29B4E3D5D1}"/>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1520095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KST-lihtne, pealkirjaga">
  <p:cSld name="TEKST-lihtne, pealkirjaga">
    <p:spTree>
      <p:nvGrpSpPr>
        <p:cNvPr id="1" name="Shape 101"/>
        <p:cNvGrpSpPr/>
        <p:nvPr/>
      </p:nvGrpSpPr>
      <p:grpSpPr>
        <a:xfrm>
          <a:off x="0" y="0"/>
          <a:ext cx="0" cy="0"/>
          <a:chOff x="0" y="0"/>
          <a:chExt cx="0" cy="0"/>
        </a:xfrm>
      </p:grpSpPr>
      <p:sp>
        <p:nvSpPr>
          <p:cNvPr id="102" name="Google Shape;102;p75"/>
          <p:cNvSpPr txBox="1">
            <a:spLocks noGrp="1"/>
          </p:cNvSpPr>
          <p:nvPr>
            <p:ph type="ctrTitle"/>
          </p:nvPr>
        </p:nvSpPr>
        <p:spPr>
          <a:xfrm>
            <a:off x="1600200" y="1485901"/>
            <a:ext cx="15087600" cy="121919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4A4A"/>
              </a:buClr>
              <a:buSzPts val="7200"/>
              <a:buFont typeface="Arial"/>
              <a:buNone/>
              <a:defRPr sz="7200" b="0" i="0" u="none" strike="noStrike" cap="none">
                <a:solidFill>
                  <a:srgbClr val="004A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75"/>
          <p:cNvSpPr txBox="1"/>
          <p:nvPr/>
        </p:nvSpPr>
        <p:spPr>
          <a:xfrm>
            <a:off x="14859000" y="9639300"/>
            <a:ext cx="3200400" cy="5334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A3349"/>
              </a:buClr>
              <a:buSzPts val="2400"/>
              <a:buFont typeface="Arial"/>
              <a:buNone/>
            </a:pPr>
            <a:r>
              <a:rPr lang="et-EE" sz="2400" b="0" i="0" u="none" strike="noStrike" cap="none">
                <a:solidFill>
                  <a:srgbClr val="0A3349"/>
                </a:solidFill>
                <a:latin typeface="Arial"/>
                <a:ea typeface="Arial"/>
                <a:cs typeface="Arial"/>
                <a:sym typeface="Arial"/>
              </a:rPr>
              <a:t>eki.ee</a:t>
            </a:r>
            <a:endParaRPr sz="2400" b="0" i="0" u="none" strike="noStrike" cap="none">
              <a:solidFill>
                <a:srgbClr val="0A3349"/>
              </a:solidFill>
              <a:latin typeface="Arial"/>
              <a:ea typeface="Arial"/>
              <a:cs typeface="Arial"/>
              <a:sym typeface="Arial"/>
            </a:endParaRPr>
          </a:p>
        </p:txBody>
      </p:sp>
      <p:pic>
        <p:nvPicPr>
          <p:cNvPr id="104" name="Google Shape;104;p75"/>
          <p:cNvPicPr preferRelativeResize="0"/>
          <p:nvPr/>
        </p:nvPicPr>
        <p:blipFill rotWithShape="1">
          <a:blip r:embed="rId2">
            <a:alphaModFix/>
          </a:blip>
          <a:srcRect/>
          <a:stretch/>
        </p:blipFill>
        <p:spPr>
          <a:xfrm>
            <a:off x="15715559" y="114300"/>
            <a:ext cx="2343841" cy="1159042"/>
          </a:xfrm>
          <a:prstGeom prst="rect">
            <a:avLst/>
          </a:prstGeom>
          <a:noFill/>
          <a:ln>
            <a:noFill/>
          </a:ln>
        </p:spPr>
      </p:pic>
      <p:sp>
        <p:nvSpPr>
          <p:cNvPr id="105" name="Google Shape;105;p75"/>
          <p:cNvSpPr txBox="1">
            <a:spLocks noGrp="1"/>
          </p:cNvSpPr>
          <p:nvPr>
            <p:ph type="body" idx="1"/>
          </p:nvPr>
        </p:nvSpPr>
        <p:spPr>
          <a:xfrm>
            <a:off x="1600200" y="2933700"/>
            <a:ext cx="15087600" cy="617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0A3349"/>
              </a:buClr>
              <a:buSzPts val="3200"/>
              <a:buFont typeface="Arial"/>
              <a:buNone/>
              <a:defRPr sz="3200" b="0" i="0" u="none" strike="noStrike" cap="none">
                <a:solidFill>
                  <a:srgbClr val="0A3349"/>
                </a:solidFill>
                <a:latin typeface="Arial"/>
                <a:ea typeface="Arial"/>
                <a:cs typeface="Arial"/>
                <a:sym typeface="Arial"/>
              </a:defRPr>
            </a:lvl1pPr>
            <a:lvl2pPr marL="914400" marR="0" lvl="1" indent="-431800" algn="l" rtl="0">
              <a:lnSpc>
                <a:spcPct val="90000"/>
              </a:lnSpc>
              <a:spcBef>
                <a:spcPts val="75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2pPr>
            <a:lvl3pPr marL="1371600" marR="0" lvl="2" indent="-431800" algn="l" rtl="0">
              <a:lnSpc>
                <a:spcPct val="90000"/>
              </a:lnSpc>
              <a:spcBef>
                <a:spcPts val="75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3pPr>
            <a:lvl4pPr marL="1828800" marR="0" lvl="3" indent="-431800" algn="l" rtl="0">
              <a:lnSpc>
                <a:spcPct val="90000"/>
              </a:lnSpc>
              <a:spcBef>
                <a:spcPts val="75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4pPr>
            <a:lvl5pPr marL="2286000" marR="0" lvl="4" indent="-431800" algn="l" rtl="0">
              <a:lnSpc>
                <a:spcPct val="90000"/>
              </a:lnSpc>
              <a:spcBef>
                <a:spcPts val="750"/>
              </a:spcBef>
              <a:spcAft>
                <a:spcPts val="0"/>
              </a:spcAft>
              <a:buClr>
                <a:srgbClr val="0A3349"/>
              </a:buClr>
              <a:buSzPts val="3200"/>
              <a:buFont typeface="Arial"/>
              <a:buChar char="•"/>
              <a:defRPr sz="3200" b="0" i="0" u="none" strike="noStrike" cap="none">
                <a:solidFill>
                  <a:srgbClr val="0A3349"/>
                </a:solidFill>
                <a:latin typeface="Arial"/>
                <a:ea typeface="Arial"/>
                <a:cs typeface="Arial"/>
                <a:sym typeface="Arial"/>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Roboto"/>
                <a:ea typeface="Roboto"/>
                <a:cs typeface="Roboto"/>
                <a:sym typeface="Robo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Roboto"/>
                <a:ea typeface="Roboto"/>
                <a:cs typeface="Roboto"/>
                <a:sym typeface="Robo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Roboto"/>
                <a:ea typeface="Roboto"/>
                <a:cs typeface="Roboto"/>
                <a:sym typeface="Robo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Roboto"/>
                <a:ea typeface="Roboto"/>
                <a:cs typeface="Roboto"/>
                <a:sym typeface="Roboto"/>
              </a:defRPr>
            </a:lvl9pPr>
          </a:lstStyle>
          <a:p>
            <a:endParaRPr/>
          </a:p>
        </p:txBody>
      </p:sp>
      <p:sp>
        <p:nvSpPr>
          <p:cNvPr id="106" name="Google Shape;106;p75"/>
          <p:cNvSpPr txBox="1">
            <a:spLocks noGrp="1"/>
          </p:cNvSpPr>
          <p:nvPr>
            <p:ph type="sldNum" idx="12"/>
          </p:nvPr>
        </p:nvSpPr>
        <p:spPr>
          <a:xfrm>
            <a:off x="228600" y="9639300"/>
            <a:ext cx="1447800" cy="461665"/>
          </a:xfrm>
          <a:prstGeom prst="rect">
            <a:avLst/>
          </a:prstGeom>
          <a:noFill/>
          <a:ln>
            <a:noFill/>
          </a:ln>
        </p:spPr>
        <p:txBody>
          <a:bodyPr spcFirstLastPara="1" wrap="square" lIns="91425" tIns="45700" rIns="91425" bIns="45700" anchor="t" anchorCtr="0">
            <a:spAutoFit/>
          </a:bodyPr>
          <a:lstStyle>
            <a:lvl1pPr marL="0" marR="0" lvl="0"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400"/>
              <a:buFont typeface="Arial"/>
              <a:buNone/>
              <a:defRPr sz="2400" b="0" i="0" u="none" strike="noStrike" cap="none">
                <a:solidFill>
                  <a:srgbClr val="0A3349"/>
                </a:solidFill>
                <a:latin typeface="Arial"/>
                <a:ea typeface="Arial"/>
                <a:cs typeface="Arial"/>
                <a:sym typeface="Arial"/>
              </a:defRPr>
            </a:lvl9pPr>
          </a:lstStyle>
          <a:p>
            <a:pPr marL="0" lvl="0" indent="0" algn="l" rtl="0">
              <a:spcBef>
                <a:spcPts val="0"/>
              </a:spcBef>
              <a:spcAft>
                <a:spcPts val="0"/>
              </a:spcAft>
              <a:buNone/>
            </a:pPr>
            <a:r>
              <a:rPr lang="et-EE"/>
              <a:t>0</a:t>
            </a:r>
            <a:fld id="{00000000-1234-1234-1234-123412341234}" type="slidenum">
              <a:rPr lang="et-EE"/>
              <a:t>‹#›</a:t>
            </a:fld>
            <a:endParaRPr/>
          </a:p>
        </p:txBody>
      </p:sp>
    </p:spTree>
    <p:extLst>
      <p:ext uri="{BB962C8B-B14F-4D97-AF65-F5344CB8AC3E}">
        <p14:creationId xmlns:p14="http://schemas.microsoft.com/office/powerpoint/2010/main" val="21314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t-E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12">
            <a:alphaModFix amt="50000"/>
          </a:blip>
          <a:srcRect/>
          <a:stretch/>
        </p:blipFill>
        <p:spPr>
          <a:xfrm>
            <a:off x="521677" y="419100"/>
            <a:ext cx="1078523" cy="2133600"/>
          </a:xfrm>
          <a:prstGeom prst="rect">
            <a:avLst/>
          </a:prstGeom>
          <a:noFill/>
          <a:ln>
            <a:noFill/>
          </a:ln>
        </p:spPr>
      </p:pic>
      <p:pic>
        <p:nvPicPr>
          <p:cNvPr id="97" name="Google Shape;97;p14"/>
          <p:cNvPicPr preferRelativeResize="0"/>
          <p:nvPr/>
        </p:nvPicPr>
        <p:blipFill rotWithShape="1">
          <a:blip r:embed="rId12">
            <a:alphaModFix amt="50000"/>
          </a:blip>
          <a:srcRect/>
          <a:stretch/>
        </p:blipFill>
        <p:spPr>
          <a:xfrm>
            <a:off x="1745238" y="419100"/>
            <a:ext cx="1078523" cy="213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3" r:id="rId2"/>
    <p:sldLayoutId id="2147483664" r:id="rId3"/>
    <p:sldLayoutId id="2147483665" r:id="rId4"/>
    <p:sldLayoutId id="2147483666" r:id="rId5"/>
    <p:sldLayoutId id="2147483667" r:id="rId6"/>
    <p:sldLayoutId id="2147483668" r:id="rId7"/>
    <p:sldLayoutId id="2147483672"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doi.org/10.5128/ERYa22.10" TargetMode="External"/><Relationship Id="rId3" Type="http://schemas.openxmlformats.org/officeDocument/2006/relationships/hyperlink" Target="https://www.anthropic.com/news/claude-opus-4-6" TargetMode="External"/><Relationship Id="rId7" Type="http://schemas.openxmlformats.org/officeDocument/2006/relationships/hyperlink" Target="https://elex.link/elex2025/wp-content/uploads/eLex2025-22-Risberg_etal.pdf"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doi.org/10.54013/kk811a3" TargetMode="External"/><Relationship Id="rId5" Type="http://schemas.openxmlformats.org/officeDocument/2006/relationships/hyperlink" Target="https://openai.com/index/introducing-gpt-5-4/" TargetMode="External"/><Relationship Id="rId4" Type="http://schemas.openxmlformats.org/officeDocument/2006/relationships/hyperlink" Target="https://deepmind.google/models/model-cards/" TargetMode="External"/><Relationship Id="rId9" Type="http://schemas.openxmlformats.org/officeDocument/2006/relationships/hyperlink" Target="https://sonaveeb.e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alpha val="69000"/>
          </a:srgbClr>
        </a:solidFill>
        <a:effectLst/>
      </p:bgPr>
    </p:bg>
    <p:spTree>
      <p:nvGrpSpPr>
        <p:cNvPr id="1" name="Shape 176">
          <a:extLst>
            <a:ext uri="{FF2B5EF4-FFF2-40B4-BE49-F238E27FC236}">
              <a16:creationId xmlns:a16="http://schemas.microsoft.com/office/drawing/2014/main" id="{1B34463B-8BF7-5567-5932-CA88F85CC08C}"/>
            </a:ext>
          </a:extLst>
        </p:cNvPr>
        <p:cNvGrpSpPr/>
        <p:nvPr/>
      </p:nvGrpSpPr>
      <p:grpSpPr>
        <a:xfrm>
          <a:off x="0" y="0"/>
          <a:ext cx="0" cy="0"/>
          <a:chOff x="0" y="0"/>
          <a:chExt cx="0" cy="0"/>
        </a:xfrm>
      </p:grpSpPr>
      <p:cxnSp>
        <p:nvCxnSpPr>
          <p:cNvPr id="177" name="Google Shape;177;p24">
            <a:extLst>
              <a:ext uri="{FF2B5EF4-FFF2-40B4-BE49-F238E27FC236}">
                <a16:creationId xmlns:a16="http://schemas.microsoft.com/office/drawing/2014/main" id="{D4E3C2EA-5FD5-AC9A-4E90-21595164E383}"/>
              </a:ext>
            </a:extLst>
          </p:cNvPr>
          <p:cNvCxnSpPr/>
          <p:nvPr/>
        </p:nvCxnSpPr>
        <p:spPr>
          <a:xfrm rot="-11668">
            <a:off x="484900" y="8601897"/>
            <a:ext cx="17318200" cy="0"/>
          </a:xfrm>
          <a:prstGeom prst="straightConnector1">
            <a:avLst/>
          </a:prstGeom>
          <a:noFill/>
          <a:ln w="38100" cap="rnd" cmpd="sng">
            <a:solidFill>
              <a:srgbClr val="FFFFFF"/>
            </a:solidFill>
            <a:prstDash val="solid"/>
            <a:round/>
            <a:headEnd type="none" w="sm" len="sm"/>
            <a:tailEnd type="none" w="sm" len="sm"/>
          </a:ln>
        </p:spPr>
      </p:cxnSp>
      <p:sp>
        <p:nvSpPr>
          <p:cNvPr id="179" name="Google Shape;179;p24">
            <a:extLst>
              <a:ext uri="{FF2B5EF4-FFF2-40B4-BE49-F238E27FC236}">
                <a16:creationId xmlns:a16="http://schemas.microsoft.com/office/drawing/2014/main" id="{93C59473-30A8-2C39-0222-CBA215059AC2}"/>
              </a:ext>
            </a:extLst>
          </p:cNvPr>
          <p:cNvSpPr txBox="1"/>
          <p:nvPr/>
        </p:nvSpPr>
        <p:spPr>
          <a:xfrm>
            <a:off x="484949" y="8951607"/>
            <a:ext cx="16229084" cy="864211"/>
          </a:xfrm>
          <a:prstGeom prst="rect">
            <a:avLst/>
          </a:prstGeom>
          <a:noFill/>
          <a:ln>
            <a:noFill/>
          </a:ln>
        </p:spPr>
        <p:txBody>
          <a:bodyPr spcFirstLastPara="1" wrap="square" lIns="0" tIns="0" rIns="0" bIns="0" anchor="t" anchorCtr="0">
            <a:spAutoFit/>
          </a:bodyPr>
          <a:lstStyle/>
          <a:p>
            <a:pPr>
              <a:lnSpc>
                <a:spcPct val="116999"/>
              </a:lnSpc>
            </a:pPr>
            <a:r>
              <a:rPr lang="et-EE" sz="2400">
                <a:solidFill>
                  <a:srgbClr val="FFFFFF"/>
                </a:solidFill>
                <a:latin typeface="+mj-lt"/>
              </a:rPr>
              <a:t>Eesti Rakenduslingvistika Ühingu 23. kevadkonverents</a:t>
            </a:r>
            <a:endParaRPr lang="en-US"/>
          </a:p>
          <a:p>
            <a:pPr>
              <a:lnSpc>
                <a:spcPct val="116999"/>
              </a:lnSpc>
            </a:pPr>
            <a:r>
              <a:rPr lang="et-EE" sz="2400">
                <a:solidFill>
                  <a:srgbClr val="FFFFFF"/>
                </a:solidFill>
                <a:latin typeface="+mj-lt"/>
                <a:ea typeface="Calibri"/>
                <a:cs typeface="Calibri"/>
                <a:sym typeface="Calibri"/>
              </a:rPr>
              <a:t>23. aprill 2026</a:t>
            </a:r>
            <a:endParaRPr lang="et-EE">
              <a:latin typeface="+mj-lt"/>
            </a:endParaRPr>
          </a:p>
        </p:txBody>
      </p:sp>
      <p:sp>
        <p:nvSpPr>
          <p:cNvPr id="2" name="TextBox 4">
            <a:extLst>
              <a:ext uri="{FF2B5EF4-FFF2-40B4-BE49-F238E27FC236}">
                <a16:creationId xmlns:a16="http://schemas.microsoft.com/office/drawing/2014/main" id="{3FA8050E-60BD-33D0-8889-C2C5AF24CBE3}"/>
              </a:ext>
            </a:extLst>
          </p:cNvPr>
          <p:cNvSpPr txBox="1"/>
          <p:nvPr/>
        </p:nvSpPr>
        <p:spPr>
          <a:xfrm>
            <a:off x="0" y="2510187"/>
            <a:ext cx="18283957" cy="3046988"/>
          </a:xfrm>
          <a:prstGeom prst="rect">
            <a:avLst/>
          </a:prstGeom>
        </p:spPr>
        <p:txBody>
          <a:bodyPr wrap="square" lIns="0" tIns="0" rIns="0" bIns="0" rtlCol="0" anchor="t">
            <a:spAutoFit/>
          </a:bodyPr>
          <a:lstStyle/>
          <a:p>
            <a:pPr algn="ctr">
              <a:buClrTx/>
              <a:defRPr/>
            </a:pPr>
            <a:r>
              <a:rPr lang="et-EE" sz="7200" b="1" spc="340" dirty="0">
                <a:solidFill>
                  <a:srgbClr val="FFFFFF"/>
                </a:solidFill>
                <a:ea typeface="Roboto"/>
              </a:rPr>
              <a:t>Registrisegadus sõnaraamatu sünonüümipesades</a:t>
            </a:r>
          </a:p>
          <a:p>
            <a:pPr algn="ctr">
              <a:buClrTx/>
              <a:defRPr/>
            </a:pPr>
            <a:r>
              <a:rPr lang="et-EE" sz="5400" b="1" spc="340" dirty="0">
                <a:solidFill>
                  <a:srgbClr val="F1D8D7"/>
                </a:solidFill>
                <a:ea typeface="Roboto"/>
              </a:rPr>
              <a:t>Kas suured keelemudelid on lahendus?</a:t>
            </a:r>
          </a:p>
        </p:txBody>
      </p:sp>
      <p:sp>
        <p:nvSpPr>
          <p:cNvPr id="3" name="TextBox 5">
            <a:extLst>
              <a:ext uri="{FF2B5EF4-FFF2-40B4-BE49-F238E27FC236}">
                <a16:creationId xmlns:a16="http://schemas.microsoft.com/office/drawing/2014/main" id="{75190A06-1DAF-E4A4-1E59-C339C36F2BD8}"/>
              </a:ext>
            </a:extLst>
          </p:cNvPr>
          <p:cNvSpPr txBox="1"/>
          <p:nvPr/>
        </p:nvSpPr>
        <p:spPr>
          <a:xfrm>
            <a:off x="484949" y="6504132"/>
            <a:ext cx="17550132" cy="1908215"/>
          </a:xfrm>
          <a:prstGeom prst="rect">
            <a:avLst/>
          </a:prstGeom>
        </p:spPr>
        <p:txBody>
          <a:bodyPr wrap="square" lIns="0" tIns="0" rIns="0" bIns="0" rtlCol="0" anchor="t">
            <a:spAutoFit/>
          </a:bodyPr>
          <a:lstStyle/>
          <a:p>
            <a:pPr lvl="0">
              <a:buClrTx/>
              <a:defRPr/>
            </a:pPr>
            <a:r>
              <a:rPr kumimoji="0" lang="et-EE" sz="3200" b="1" i="0" u="none" strike="noStrike" kern="1200" cap="none" spc="0" normalizeH="0" baseline="0" noProof="0" dirty="0">
                <a:ln>
                  <a:noFill/>
                </a:ln>
                <a:solidFill>
                  <a:srgbClr val="FFFFFF"/>
                </a:solidFill>
                <a:effectLst/>
                <a:uLnTx/>
                <a:uFillTx/>
                <a:ea typeface="Roboto"/>
              </a:rPr>
              <a:t>Lydia Risberg</a:t>
            </a:r>
          </a:p>
          <a:p>
            <a:pPr lvl="0">
              <a:buClrTx/>
              <a:defRPr/>
            </a:pPr>
            <a:r>
              <a:rPr lang="et-EE" sz="2800" kern="1200" dirty="0">
                <a:solidFill>
                  <a:srgbClr val="FFFFFF"/>
                </a:solidFill>
                <a:ea typeface="Roboto"/>
              </a:rPr>
              <a:t>Kristina Koppel | Margit Langemets | Hanna Pook</a:t>
            </a:r>
            <a:r>
              <a:rPr kumimoji="0" lang="et-EE" sz="2800" i="0" u="none" strike="noStrike" kern="1200" cap="none" spc="0" normalizeH="0" baseline="0" noProof="0" dirty="0">
                <a:ln>
                  <a:noFill/>
                </a:ln>
                <a:solidFill>
                  <a:srgbClr val="FFFFFF"/>
                </a:solidFill>
                <a:effectLst/>
                <a:uLnTx/>
                <a:uFillTx/>
                <a:ea typeface="Roboto"/>
              </a:rPr>
              <a:t> </a:t>
            </a:r>
            <a:r>
              <a:rPr lang="et-EE" sz="2800" kern="1200" dirty="0">
                <a:solidFill>
                  <a:srgbClr val="FFFFFF"/>
                </a:solidFill>
                <a:ea typeface="Roboto"/>
              </a:rPr>
              <a:t>| Esta Prangel | Maria Tuulik | Silver Vapper</a:t>
            </a:r>
            <a:endParaRPr lang="et-EE" sz="2800" kern="1200" dirty="0">
              <a:solidFill>
                <a:schemeClr val="tx1"/>
              </a:solidFill>
              <a:highlight>
                <a:srgbClr val="FFFF00"/>
              </a:highlight>
              <a:ea typeface="Roboto"/>
            </a:endParaRPr>
          </a:p>
          <a:p>
            <a:pPr>
              <a:buClrTx/>
              <a:defRPr/>
            </a:pPr>
            <a:endParaRPr lang="et-EE" sz="3200" kern="1200" dirty="0">
              <a:solidFill>
                <a:schemeClr val="tx1"/>
              </a:solidFill>
              <a:ea typeface="Roboto"/>
            </a:endParaRPr>
          </a:p>
          <a:p>
            <a:pPr>
              <a:buClrTx/>
              <a:defRPr/>
            </a:pPr>
            <a:r>
              <a:rPr lang="et-EE" sz="3200" kern="1200" dirty="0">
                <a:solidFill>
                  <a:srgbClr val="FFFFFF"/>
                </a:solidFill>
                <a:ea typeface="Roboto"/>
              </a:rPr>
              <a:t>Eesti Keele Instituut</a:t>
            </a:r>
            <a:endParaRPr lang="et-EE" sz="3200" kern="1200" dirty="0">
              <a:solidFill>
                <a:srgbClr val="FFFFFF"/>
              </a:solidFill>
              <a:latin typeface="Arial" panose="020B0604020202020204" pitchFamily="34" charset="0"/>
              <a:ea typeface="Roboto" panose="02000000000000000000" pitchFamily="2" charset="0"/>
              <a:cs typeface="Arial" panose="020B0604020202020204" pitchFamily="34" charset="0"/>
            </a:endParaRPr>
          </a:p>
        </p:txBody>
      </p:sp>
      <p:pic>
        <p:nvPicPr>
          <p:cNvPr id="4" name="Google Shape;178;p24">
            <a:extLst>
              <a:ext uri="{FF2B5EF4-FFF2-40B4-BE49-F238E27FC236}">
                <a16:creationId xmlns:a16="http://schemas.microsoft.com/office/drawing/2014/main" id="{B6BA3B8C-83C2-6ACA-ECEB-B9EC31320F79}"/>
              </a:ext>
            </a:extLst>
          </p:cNvPr>
          <p:cNvPicPr preferRelativeResize="0"/>
          <p:nvPr/>
        </p:nvPicPr>
        <p:blipFill rotWithShape="1">
          <a:blip r:embed="rId3">
            <a:alphaModFix/>
          </a:blip>
          <a:srcRect/>
          <a:stretch/>
        </p:blipFill>
        <p:spPr>
          <a:xfrm>
            <a:off x="14572777" y="561034"/>
            <a:ext cx="3230337" cy="1628833"/>
          </a:xfrm>
          <a:prstGeom prst="rect">
            <a:avLst/>
          </a:prstGeom>
          <a:noFill/>
          <a:ln>
            <a:noFill/>
          </a:ln>
        </p:spPr>
      </p:pic>
    </p:spTree>
    <p:extLst>
      <p:ext uri="{BB962C8B-B14F-4D97-AF65-F5344CB8AC3E}">
        <p14:creationId xmlns:p14="http://schemas.microsoft.com/office/powerpoint/2010/main" val="165556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C95D0C27-0F14-36C1-B5E1-6641F8C94C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CFE3B60-4EDD-D896-DB6A-171E1B2AFDB2}"/>
              </a:ext>
            </a:extLst>
          </p:cNvPr>
          <p:cNvSpPr txBox="1"/>
          <p:nvPr/>
        </p:nvSpPr>
        <p:spPr>
          <a:xfrm>
            <a:off x="258099" y="1906623"/>
            <a:ext cx="17699161" cy="7786747"/>
          </a:xfrm>
          <a:prstGeom prst="rect">
            <a:avLst/>
          </a:prstGeom>
          <a:noFill/>
        </p:spPr>
        <p:txBody>
          <a:bodyPr wrap="square" lIns="91440" tIns="45720" rIns="91440" bIns="45720" anchor="t">
            <a:spAutoFit/>
          </a:bodyPr>
          <a:lstStyle/>
          <a:p>
            <a:pPr fontAlgn="base"/>
            <a:r>
              <a:rPr lang="sv-SE" sz="2800" dirty="0" err="1"/>
              <a:t>Märgendiotsuse</a:t>
            </a:r>
            <a:r>
              <a:rPr lang="sv-SE" sz="2800" dirty="0"/>
              <a:t> </a:t>
            </a:r>
            <a:r>
              <a:rPr lang="sv-SE" sz="2800" dirty="0" err="1"/>
              <a:t>lahtrisse</a:t>
            </a:r>
            <a:r>
              <a:rPr lang="sv-SE" sz="2800" dirty="0"/>
              <a:t> </a:t>
            </a:r>
            <a:r>
              <a:rPr lang="sv-SE" sz="2800" dirty="0" err="1"/>
              <a:t>märgi</a:t>
            </a:r>
            <a:r>
              <a:rPr lang="sv-SE" sz="2800" dirty="0"/>
              <a:t> </a:t>
            </a:r>
            <a:r>
              <a:rPr lang="sv-SE" sz="2800" b="1" dirty="0" err="1"/>
              <a:t>ainult</a:t>
            </a:r>
            <a:r>
              <a:rPr lang="sv-SE" sz="2800" b="1" dirty="0"/>
              <a:t> </a:t>
            </a:r>
            <a:r>
              <a:rPr lang="sv-SE" sz="2800" b="1" dirty="0" err="1"/>
              <a:t>üks</a:t>
            </a:r>
            <a:r>
              <a:rPr lang="sv-SE" sz="2800" b="1" dirty="0"/>
              <a:t> </a:t>
            </a:r>
            <a:r>
              <a:rPr lang="sv-SE" sz="2800" b="1" dirty="0" err="1"/>
              <a:t>otsus</a:t>
            </a:r>
            <a:r>
              <a:rPr lang="et-EE" sz="2800" dirty="0"/>
              <a:t>:</a:t>
            </a:r>
          </a:p>
          <a:p>
            <a:pPr marL="285750" indent="-285750" fontAlgn="base">
              <a:buFont typeface="Wingdings" panose="05000000000000000000" pitchFamily="2" charset="2"/>
              <a:buChar char="§"/>
            </a:pPr>
            <a:r>
              <a:rPr lang="et-EE" sz="2800" b="1" dirty="0"/>
              <a:t>HALVUSTAV</a:t>
            </a:r>
            <a:r>
              <a:rPr lang="et-EE" sz="2800" dirty="0"/>
              <a:t> vali siis, kui sõna kasutus selles tähenduses on </a:t>
            </a:r>
            <a:r>
              <a:rPr lang="et-EE" sz="2800" u="sng" dirty="0"/>
              <a:t>kedagi või midagi laitev, mahategev, halvaks pidav, sõimav, solvav</a:t>
            </a:r>
            <a:r>
              <a:rPr lang="et-EE" sz="2800" dirty="0"/>
              <a:t>; näiteks ajuhälvik, debiilik, </a:t>
            </a:r>
            <a:r>
              <a:rPr lang="et-EE" sz="2800" dirty="0" err="1"/>
              <a:t>inimrämps</a:t>
            </a:r>
            <a:r>
              <a:rPr lang="et-EE" sz="2800" dirty="0"/>
              <a:t>.</a:t>
            </a:r>
          </a:p>
          <a:p>
            <a:pPr marL="285750" indent="-285750" fontAlgn="base">
              <a:buFont typeface="Wingdings" panose="05000000000000000000" pitchFamily="2" charset="2"/>
              <a:buChar char="§"/>
            </a:pPr>
            <a:r>
              <a:rPr lang="et-EE" sz="2800" b="1" dirty="0"/>
              <a:t>KÕNEKEELNE</a:t>
            </a:r>
            <a:r>
              <a:rPr lang="et-EE" sz="2800" dirty="0"/>
              <a:t> vali siis, kui sõna kasutus selles tähenduses on </a:t>
            </a:r>
            <a:r>
              <a:rPr lang="et-EE" sz="2800" u="sng" dirty="0"/>
              <a:t>formaalsest ja neutraalsest keelekasutusest vabamasse registrisse kuuluv</a:t>
            </a:r>
            <a:r>
              <a:rPr lang="et-EE" sz="2800" dirty="0"/>
              <a:t>; näiteks </a:t>
            </a:r>
            <a:r>
              <a:rPr lang="et-EE" sz="2800" dirty="0" err="1"/>
              <a:t>bensukas</a:t>
            </a:r>
            <a:r>
              <a:rPr lang="et-EE" sz="2800" dirty="0"/>
              <a:t>, bemm, </a:t>
            </a:r>
            <a:r>
              <a:rPr lang="et-EE" sz="2800" dirty="0" err="1"/>
              <a:t>piff</a:t>
            </a:r>
            <a:r>
              <a:rPr lang="et-EE" sz="2800" dirty="0"/>
              <a:t>.</a:t>
            </a:r>
          </a:p>
          <a:p>
            <a:pPr marL="285750" indent="-285750" fontAlgn="base">
              <a:buFont typeface="Wingdings" panose="05000000000000000000" pitchFamily="2" charset="2"/>
              <a:buChar char="§"/>
            </a:pPr>
            <a:r>
              <a:rPr lang="et-EE" sz="2400" b="1" dirty="0">
                <a:solidFill>
                  <a:schemeClr val="tx1">
                    <a:lumMod val="50000"/>
                    <a:lumOff val="50000"/>
                  </a:schemeClr>
                </a:solidFill>
              </a:rPr>
              <a:t>NEUTRAALNE</a:t>
            </a:r>
            <a:r>
              <a:rPr lang="et-EE" sz="2400" dirty="0">
                <a:solidFill>
                  <a:schemeClr val="tx1">
                    <a:lumMod val="50000"/>
                    <a:lumOff val="50000"/>
                  </a:schemeClr>
                </a:solidFill>
              </a:rPr>
              <a:t> vali siis, kui sõna kasutus selles tähenduses pole millegi poolest markeeritud, seda sobib kasutada näiteks neutraalses ajaleheartiklis, arvamusartiklis, uudistes.</a:t>
            </a:r>
          </a:p>
          <a:p>
            <a:pPr marL="285750" indent="-285750" fontAlgn="base">
              <a:buFont typeface="Wingdings" panose="05000000000000000000" pitchFamily="2" charset="2"/>
              <a:buChar char="§"/>
            </a:pPr>
            <a:r>
              <a:rPr lang="et-EE" sz="2400" b="1" dirty="0">
                <a:solidFill>
                  <a:schemeClr val="tx1">
                    <a:lumMod val="50000"/>
                    <a:lumOff val="50000"/>
                  </a:schemeClr>
                </a:solidFill>
              </a:rPr>
              <a:t>MIDAGI</a:t>
            </a:r>
            <a:r>
              <a:rPr lang="et-EE" sz="2400" dirty="0">
                <a:solidFill>
                  <a:schemeClr val="tx1">
                    <a:lumMod val="50000"/>
                    <a:lumOff val="50000"/>
                  </a:schemeClr>
                </a:solidFill>
              </a:rPr>
              <a:t> </a:t>
            </a:r>
            <a:r>
              <a:rPr lang="et-EE" sz="2400" b="1" dirty="0">
                <a:solidFill>
                  <a:schemeClr val="tx1">
                    <a:lumMod val="50000"/>
                    <a:lumOff val="50000"/>
                  </a:schemeClr>
                </a:solidFill>
              </a:rPr>
              <a:t>MUUD</a:t>
            </a:r>
            <a:r>
              <a:rPr lang="et-EE" sz="2400" dirty="0">
                <a:solidFill>
                  <a:schemeClr val="tx1">
                    <a:lumMod val="50000"/>
                    <a:lumOff val="50000"/>
                  </a:schemeClr>
                </a:solidFill>
              </a:rPr>
              <a:t> vali siis, kui sõna kasutus selles tähenduses osutab, et see ei ole neutraalne ja sellele võiks mingisuguse märgendi lisada, aga mitte märgendi KÕNEKEELNE ega HALVUSTAV; kasutus on näiteks vulgaarne, </a:t>
            </a:r>
            <a:r>
              <a:rPr lang="et-EE" sz="2400" dirty="0" err="1">
                <a:solidFill>
                  <a:schemeClr val="tx1">
                    <a:lumMod val="50000"/>
                    <a:lumOff val="50000"/>
                  </a:schemeClr>
                </a:solidFill>
              </a:rPr>
              <a:t>lastekeelne</a:t>
            </a:r>
            <a:r>
              <a:rPr lang="et-EE" sz="2400" dirty="0">
                <a:solidFill>
                  <a:schemeClr val="tx1">
                    <a:lumMod val="50000"/>
                    <a:lumOff val="50000"/>
                  </a:schemeClr>
                </a:solidFill>
              </a:rPr>
              <a:t>, luulekeelne või muud sellist.</a:t>
            </a:r>
          </a:p>
          <a:p>
            <a:pPr marL="285750" indent="-285750" fontAlgn="base">
              <a:buFont typeface="Wingdings" panose="05000000000000000000" pitchFamily="2" charset="2"/>
              <a:buChar char="§"/>
            </a:pPr>
            <a:r>
              <a:rPr lang="et-EE" sz="2400" b="1" dirty="0">
                <a:solidFill>
                  <a:schemeClr val="tx1">
                    <a:lumMod val="50000"/>
                    <a:lumOff val="50000"/>
                  </a:schemeClr>
                </a:solidFill>
              </a:rPr>
              <a:t>VALED</a:t>
            </a:r>
            <a:r>
              <a:rPr lang="et-EE" sz="2400" dirty="0">
                <a:solidFill>
                  <a:schemeClr val="tx1">
                    <a:lumMod val="50000"/>
                    <a:lumOff val="50000"/>
                  </a:schemeClr>
                </a:solidFill>
              </a:rPr>
              <a:t> </a:t>
            </a:r>
            <a:r>
              <a:rPr lang="et-EE" sz="2400" b="1" dirty="0">
                <a:solidFill>
                  <a:schemeClr val="tx1">
                    <a:lumMod val="50000"/>
                    <a:lumOff val="50000"/>
                  </a:schemeClr>
                </a:solidFill>
              </a:rPr>
              <a:t>LAUSED</a:t>
            </a:r>
            <a:r>
              <a:rPr lang="et-EE" sz="2400" dirty="0">
                <a:solidFill>
                  <a:schemeClr val="tx1">
                    <a:lumMod val="50000"/>
                    <a:lumOff val="50000"/>
                  </a:schemeClr>
                </a:solidFill>
              </a:rPr>
              <a:t> vali siis, kui sulle nähtavate lausete põhjal pole sul võimalik selget registrit kindlaks teha ja seega märgendit või neutraalsust määrata, näiteks sest (osad või mitmed) laused ei esita seda sõna otsitud tähenduses või sa ei saa lausest aru, kas tegu on otsitava tähendusega.</a:t>
            </a:r>
          </a:p>
          <a:p>
            <a:pPr marL="285750" indent="-285750" fontAlgn="base">
              <a:buFont typeface="Wingdings" panose="05000000000000000000" pitchFamily="2" charset="2"/>
              <a:buChar char="§"/>
            </a:pPr>
            <a:endParaRPr lang="et-EE" sz="2800" dirty="0"/>
          </a:p>
          <a:p>
            <a:pPr marL="285750" indent="-285750" fontAlgn="base">
              <a:buFont typeface="Wingdings" panose="05000000000000000000" pitchFamily="2" charset="2"/>
              <a:buChar char="§"/>
            </a:pPr>
            <a:r>
              <a:rPr lang="et-EE" sz="2800" b="1" dirty="0"/>
              <a:t>Otsuse tegemisel tugine 10 korpuslausele</a:t>
            </a:r>
            <a:r>
              <a:rPr lang="et-EE" sz="2800" dirty="0"/>
              <a:t>, mida vastavas tulbas näed. </a:t>
            </a:r>
            <a:r>
              <a:rPr lang="et-EE" sz="2800" dirty="0">
                <a:solidFill>
                  <a:schemeClr val="tx1">
                    <a:lumMod val="50000"/>
                    <a:lumOff val="50000"/>
                  </a:schemeClr>
                </a:solidFill>
              </a:rPr>
              <a:t>(Piloodis võrdlesime 25-ga.)</a:t>
            </a:r>
          </a:p>
          <a:p>
            <a:pPr marL="895350" indent="-285750" fontAlgn="base">
              <a:buFont typeface="Wingdings" panose="05000000000000000000" pitchFamily="2" charset="2"/>
              <a:buChar char="§"/>
            </a:pPr>
            <a:r>
              <a:rPr lang="et-EE" sz="2800" dirty="0"/>
              <a:t>Claude Haiku 4.5 eristas korpusest laused tähenduse järgi </a:t>
            </a:r>
            <a:r>
              <a:rPr lang="et-EE" sz="2800" dirty="0">
                <a:solidFill>
                  <a:schemeClr val="tx1">
                    <a:lumMod val="50000"/>
                    <a:lumOff val="50000"/>
                  </a:schemeClr>
                </a:solidFill>
              </a:rPr>
              <a:t>(inimesele ajamahukas)</a:t>
            </a:r>
            <a:r>
              <a:rPr lang="et-EE" sz="2800" dirty="0"/>
              <a:t>.</a:t>
            </a:r>
          </a:p>
          <a:p>
            <a:pPr marL="895350" indent="-285750" fontAlgn="base">
              <a:buFont typeface="Wingdings" panose="05000000000000000000" pitchFamily="2" charset="2"/>
              <a:buChar char="§"/>
            </a:pPr>
            <a:r>
              <a:rPr lang="et-EE" sz="2800" dirty="0" err="1"/>
              <a:t>SKMid</a:t>
            </a:r>
            <a:r>
              <a:rPr lang="et-EE" sz="2800" dirty="0"/>
              <a:t> ja inimesed tuginesid otsustamisel samadele korpuslausetele.</a:t>
            </a:r>
          </a:p>
          <a:p>
            <a:pPr marL="895350" indent="-285750" fontAlgn="base">
              <a:buFont typeface="Wingdings" panose="05000000000000000000" pitchFamily="2" charset="2"/>
              <a:buChar char="§"/>
            </a:pPr>
            <a:r>
              <a:rPr lang="et-EE" sz="2800" dirty="0" err="1"/>
              <a:t>ÜSi</a:t>
            </a:r>
            <a:r>
              <a:rPr lang="et-EE" sz="2800" dirty="0"/>
              <a:t> vaadata ei saanud/tohtinud.</a:t>
            </a:r>
          </a:p>
          <a:p>
            <a:pPr marL="895350" indent="-285750" fontAlgn="base">
              <a:buFont typeface="Wingdings" panose="05000000000000000000" pitchFamily="2" charset="2"/>
              <a:buChar char="§"/>
            </a:pPr>
            <a:r>
              <a:rPr lang="et-EE" sz="2800" dirty="0"/>
              <a:t>(Sõnaraamatutöös võetakse rohkem infot aluseks, meil võrdlusandmestik.)</a:t>
            </a:r>
          </a:p>
        </p:txBody>
      </p:sp>
      <p:sp>
        <p:nvSpPr>
          <p:cNvPr id="2" name="Text Placeholder 7">
            <a:extLst>
              <a:ext uri="{FF2B5EF4-FFF2-40B4-BE49-F238E27FC236}">
                <a16:creationId xmlns:a16="http://schemas.microsoft.com/office/drawing/2014/main" id="{DA15543A-2DA4-2379-C0AA-48869011B7DE}"/>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dirty="0">
                <a:solidFill>
                  <a:schemeClr val="tx1"/>
                </a:solidFill>
              </a:rPr>
              <a:t>Juhistest</a:t>
            </a:r>
            <a:endParaRPr lang="et-EE" sz="6000" b="1" dirty="0">
              <a:solidFill>
                <a:schemeClr val="tx1"/>
              </a:solidFill>
              <a:highlight>
                <a:srgbClr val="FFFF00"/>
              </a:highlight>
            </a:endParaRPr>
          </a:p>
        </p:txBody>
      </p:sp>
    </p:spTree>
    <p:extLst>
      <p:ext uri="{BB962C8B-B14F-4D97-AF65-F5344CB8AC3E}">
        <p14:creationId xmlns:p14="http://schemas.microsoft.com/office/powerpoint/2010/main" val="399841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ECE384FC-4A1F-8337-0B84-C163D968B9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943B62-E469-D30B-BF2E-6BC42EA6C663}"/>
              </a:ext>
            </a:extLst>
          </p:cNvPr>
          <p:cNvSpPr txBox="1"/>
          <p:nvPr/>
        </p:nvSpPr>
        <p:spPr>
          <a:xfrm>
            <a:off x="184827" y="3120146"/>
            <a:ext cx="17179045" cy="5355312"/>
          </a:xfrm>
          <a:prstGeom prst="rect">
            <a:avLst/>
          </a:prstGeom>
          <a:noFill/>
        </p:spPr>
        <p:txBody>
          <a:bodyPr wrap="square" lIns="91440" tIns="45720" rIns="91440" bIns="45720" anchor="t">
            <a:spAutoFit/>
          </a:bodyPr>
          <a:lstStyle/>
          <a:p>
            <a:pPr marL="457200" indent="-457200">
              <a:spcAft>
                <a:spcPts val="1000"/>
              </a:spcAft>
              <a:buFont typeface="Wingdings" panose="05000000000000000000" pitchFamily="2" charset="2"/>
              <a:buChar char="§"/>
            </a:pPr>
            <a:r>
              <a:rPr lang="et-EE" sz="3200" b="1" dirty="0">
                <a:solidFill>
                  <a:schemeClr val="tx1"/>
                </a:solidFill>
              </a:rPr>
              <a:t>Hindajatel (sh siinkõnelejal) oli kohati keerukas otsustada, ent valida tuli.</a:t>
            </a:r>
          </a:p>
          <a:p>
            <a:pPr marL="895350" indent="-457200">
              <a:spcAft>
                <a:spcPts val="1000"/>
              </a:spcAft>
              <a:buFont typeface="Wingdings" panose="05000000000000000000" pitchFamily="2" charset="2"/>
              <a:buChar char="§"/>
            </a:pPr>
            <a:r>
              <a:rPr lang="et-EE" sz="3200" dirty="0" err="1">
                <a:solidFill>
                  <a:schemeClr val="tx1"/>
                </a:solidFill>
              </a:rPr>
              <a:t>ÜSis</a:t>
            </a:r>
            <a:r>
              <a:rPr lang="et-EE" sz="3200" dirty="0">
                <a:solidFill>
                  <a:schemeClr val="tx1"/>
                </a:solidFill>
              </a:rPr>
              <a:t> on eri sorti märgendid korraga: </a:t>
            </a:r>
            <a:r>
              <a:rPr lang="et-EE" sz="2800" dirty="0">
                <a:solidFill>
                  <a:schemeClr val="tx1"/>
                </a:solidFill>
              </a:rPr>
              <a:t>HALVUSTAV</a:t>
            </a:r>
            <a:r>
              <a:rPr lang="et-EE" sz="3200" dirty="0">
                <a:solidFill>
                  <a:schemeClr val="tx1"/>
                </a:solidFill>
              </a:rPr>
              <a:t> ja </a:t>
            </a:r>
            <a:r>
              <a:rPr lang="et-EE" sz="2800" dirty="0">
                <a:solidFill>
                  <a:schemeClr val="tx1"/>
                </a:solidFill>
              </a:rPr>
              <a:t>HARV</a:t>
            </a:r>
            <a:r>
              <a:rPr lang="et-EE" sz="3200" dirty="0">
                <a:solidFill>
                  <a:schemeClr val="tx1"/>
                </a:solidFill>
              </a:rPr>
              <a:t> </a:t>
            </a:r>
            <a:r>
              <a:rPr lang="et-EE" sz="2800" dirty="0">
                <a:solidFill>
                  <a:schemeClr val="tx1">
                    <a:lumMod val="50000"/>
                    <a:lumOff val="50000"/>
                  </a:schemeClr>
                </a:solidFill>
              </a:rPr>
              <a:t>(mitte </a:t>
            </a:r>
            <a:r>
              <a:rPr lang="et-EE" sz="2400" dirty="0">
                <a:solidFill>
                  <a:schemeClr val="tx1">
                    <a:lumMod val="50000"/>
                    <a:lumOff val="50000"/>
                  </a:schemeClr>
                </a:solidFill>
              </a:rPr>
              <a:t>KÕNEKEELNE</a:t>
            </a:r>
            <a:r>
              <a:rPr lang="et-EE" sz="2800" dirty="0">
                <a:solidFill>
                  <a:schemeClr val="tx1">
                    <a:lumMod val="50000"/>
                    <a:lumOff val="50000"/>
                  </a:schemeClr>
                </a:solidFill>
              </a:rPr>
              <a:t> ja </a:t>
            </a:r>
            <a:r>
              <a:rPr lang="et-EE" sz="2400" dirty="0">
                <a:solidFill>
                  <a:schemeClr val="tx1">
                    <a:lumMod val="50000"/>
                    <a:lumOff val="50000"/>
                  </a:schemeClr>
                </a:solidFill>
              </a:rPr>
              <a:t>HALVUSTAV</a:t>
            </a:r>
            <a:r>
              <a:rPr lang="et-EE" sz="2800" dirty="0">
                <a:solidFill>
                  <a:schemeClr val="tx1">
                    <a:lumMod val="50000"/>
                    <a:lumOff val="50000"/>
                  </a:schemeClr>
                </a:solidFill>
              </a:rPr>
              <a:t>)</a:t>
            </a:r>
            <a:endParaRPr lang="et-EE" sz="2800" dirty="0">
              <a:solidFill>
                <a:schemeClr val="tx1"/>
              </a:solidFill>
            </a:endParaRPr>
          </a:p>
          <a:p>
            <a:pPr marL="457200" indent="-457200">
              <a:spcAft>
                <a:spcPts val="1000"/>
              </a:spcAft>
              <a:buFont typeface="Wingdings" panose="05000000000000000000" pitchFamily="2" charset="2"/>
              <a:buChar char="§"/>
            </a:pPr>
            <a:endParaRPr lang="et-EE" sz="3200" b="1" i="1" dirty="0">
              <a:solidFill>
                <a:schemeClr val="tx1"/>
              </a:solidFill>
            </a:endParaRPr>
          </a:p>
          <a:p>
            <a:pPr marL="457200" indent="-457200">
              <a:spcAft>
                <a:spcPts val="1000"/>
              </a:spcAft>
              <a:buFont typeface="Wingdings" panose="05000000000000000000" pitchFamily="2" charset="2"/>
              <a:buChar char="§"/>
            </a:pPr>
            <a:r>
              <a:rPr lang="et-EE" sz="3200" b="1" i="1" dirty="0">
                <a:solidFill>
                  <a:schemeClr val="tx1"/>
                </a:solidFill>
              </a:rPr>
              <a:t>puupea </a:t>
            </a:r>
            <a:r>
              <a:rPr lang="et-EE" sz="3200" dirty="0">
                <a:solidFill>
                  <a:schemeClr val="tx1"/>
                </a:solidFill>
              </a:rPr>
              <a:t>‘</a:t>
            </a:r>
            <a:r>
              <a:rPr lang="fi-FI" sz="3200" dirty="0" err="1"/>
              <a:t>taipamatu</a:t>
            </a:r>
            <a:r>
              <a:rPr lang="fi-FI" sz="3200" dirty="0"/>
              <a:t>, </a:t>
            </a:r>
            <a:r>
              <a:rPr lang="fi-FI" sz="3200" dirty="0" err="1"/>
              <a:t>juhm</a:t>
            </a:r>
            <a:r>
              <a:rPr lang="et-EE" sz="3200" dirty="0"/>
              <a:t> .. </a:t>
            </a:r>
            <a:r>
              <a:rPr lang="fi-FI" sz="3200" dirty="0" err="1"/>
              <a:t>inimene</a:t>
            </a:r>
            <a:r>
              <a:rPr lang="et-EE" sz="3200" dirty="0"/>
              <a:t>’</a:t>
            </a:r>
            <a:r>
              <a:rPr lang="et-EE" sz="3200" dirty="0">
                <a:solidFill>
                  <a:schemeClr val="tx1"/>
                </a:solidFill>
              </a:rPr>
              <a:t>: inimesed 2 × </a:t>
            </a:r>
            <a:r>
              <a:rPr lang="et-EE" sz="2800" dirty="0">
                <a:solidFill>
                  <a:schemeClr val="tx1"/>
                </a:solidFill>
              </a:rPr>
              <a:t>KÕNEKEELNE</a:t>
            </a:r>
            <a:r>
              <a:rPr lang="et-EE" sz="3200" dirty="0">
                <a:solidFill>
                  <a:schemeClr val="tx1"/>
                </a:solidFill>
              </a:rPr>
              <a:t>, 3 × </a:t>
            </a:r>
            <a:r>
              <a:rPr lang="et-EE" sz="2800" dirty="0">
                <a:solidFill>
                  <a:schemeClr val="tx1"/>
                </a:solidFill>
              </a:rPr>
              <a:t>HALVUSTAV</a:t>
            </a:r>
            <a:endParaRPr lang="et-EE" sz="3200" dirty="0">
              <a:solidFill>
                <a:schemeClr val="tx1">
                  <a:lumMod val="50000"/>
                  <a:lumOff val="50000"/>
                </a:schemeClr>
              </a:solidFill>
            </a:endParaRPr>
          </a:p>
          <a:p>
            <a:pPr marL="895350" indent="-457200">
              <a:spcAft>
                <a:spcPts val="1000"/>
              </a:spcAft>
              <a:buFont typeface="Wingdings" panose="05000000000000000000" pitchFamily="2" charset="2"/>
              <a:buChar char="§"/>
            </a:pPr>
            <a:r>
              <a:rPr lang="et-EE" sz="3200" dirty="0">
                <a:solidFill>
                  <a:schemeClr val="tx1"/>
                </a:solidFill>
              </a:rPr>
              <a:t>„väga kahevahel nende lausete põhjal, aga </a:t>
            </a:r>
            <a:r>
              <a:rPr lang="et-EE" sz="3200" u="sng" dirty="0">
                <a:solidFill>
                  <a:schemeClr val="tx1"/>
                </a:solidFill>
              </a:rPr>
              <a:t>ei mõju nii tugevalt kui lambapea</a:t>
            </a:r>
            <a:r>
              <a:rPr lang="et-EE" sz="3200" dirty="0">
                <a:solidFill>
                  <a:schemeClr val="tx1"/>
                </a:solidFill>
              </a:rPr>
              <a:t> nt, siiski </a:t>
            </a:r>
            <a:r>
              <a:rPr lang="et-EE" sz="3200" dirty="0" err="1">
                <a:solidFill>
                  <a:schemeClr val="tx1"/>
                </a:solidFill>
              </a:rPr>
              <a:t>suht</a:t>
            </a:r>
            <a:r>
              <a:rPr lang="et-EE" sz="3200" dirty="0">
                <a:solidFill>
                  <a:schemeClr val="tx1"/>
                </a:solidFill>
              </a:rPr>
              <a:t> 50:50“ (</a:t>
            </a:r>
            <a:r>
              <a:rPr lang="et-EE" sz="2800" dirty="0">
                <a:solidFill>
                  <a:schemeClr val="tx1"/>
                </a:solidFill>
              </a:rPr>
              <a:t>KÕNEKEELNE</a:t>
            </a:r>
            <a:r>
              <a:rPr lang="et-EE" sz="3200" dirty="0">
                <a:solidFill>
                  <a:schemeClr val="tx1"/>
                </a:solidFill>
              </a:rPr>
              <a:t>)</a:t>
            </a:r>
          </a:p>
          <a:p>
            <a:pPr marL="895350" indent="-457200">
              <a:spcAft>
                <a:spcPts val="1000"/>
              </a:spcAft>
              <a:buFont typeface="Wingdings" panose="05000000000000000000" pitchFamily="2" charset="2"/>
              <a:buChar char="§"/>
            </a:pPr>
            <a:r>
              <a:rPr lang="et-EE" sz="3200" dirty="0">
                <a:solidFill>
                  <a:schemeClr val="tx1"/>
                </a:solidFill>
              </a:rPr>
              <a:t>„oinapeast eristab registri mõttes ehk see, et see „raske taipamisega“ tähendus sees ka, </a:t>
            </a:r>
            <a:r>
              <a:rPr lang="et-EE" sz="3200" u="sng" dirty="0">
                <a:solidFill>
                  <a:schemeClr val="tx1"/>
                </a:solidFill>
              </a:rPr>
              <a:t>oinapea justkui puhtam sõim, pole mingit lisanüanssi</a:t>
            </a:r>
            <a:r>
              <a:rPr lang="et-EE" sz="3200" dirty="0">
                <a:solidFill>
                  <a:schemeClr val="tx1"/>
                </a:solidFill>
              </a:rPr>
              <a:t>“ </a:t>
            </a:r>
            <a:r>
              <a:rPr lang="et-EE" sz="3600" dirty="0">
                <a:solidFill>
                  <a:schemeClr val="tx1"/>
                </a:solidFill>
              </a:rPr>
              <a:t>(</a:t>
            </a:r>
            <a:r>
              <a:rPr lang="et-EE" sz="2800" dirty="0">
                <a:solidFill>
                  <a:schemeClr val="tx1"/>
                </a:solidFill>
              </a:rPr>
              <a:t>KÕNEKEELNE</a:t>
            </a:r>
            <a:r>
              <a:rPr lang="et-EE" sz="3600" dirty="0">
                <a:solidFill>
                  <a:schemeClr val="tx1"/>
                </a:solidFill>
              </a:rPr>
              <a:t>)</a:t>
            </a:r>
          </a:p>
          <a:p>
            <a:pPr marL="895350" indent="-457200">
              <a:spcAft>
                <a:spcPts val="1000"/>
              </a:spcAft>
              <a:buFont typeface="Wingdings" panose="05000000000000000000" pitchFamily="2" charset="2"/>
              <a:buChar char="§"/>
            </a:pPr>
            <a:r>
              <a:rPr lang="et-EE" sz="3200" dirty="0">
                <a:solidFill>
                  <a:schemeClr val="tx1"/>
                </a:solidFill>
              </a:rPr>
              <a:t>Kõik </a:t>
            </a:r>
            <a:r>
              <a:rPr lang="et-EE" sz="3200" dirty="0" err="1">
                <a:solidFill>
                  <a:schemeClr val="tx1"/>
                </a:solidFill>
              </a:rPr>
              <a:t>SKMid</a:t>
            </a:r>
            <a:r>
              <a:rPr lang="et-EE" sz="3200" dirty="0">
                <a:solidFill>
                  <a:schemeClr val="tx1"/>
                </a:solidFill>
              </a:rPr>
              <a:t> 3 + 1 </a:t>
            </a:r>
            <a:r>
              <a:rPr lang="et-EE" sz="2800" dirty="0">
                <a:solidFill>
                  <a:schemeClr val="tx1"/>
                </a:solidFill>
              </a:rPr>
              <a:t>HALVUSTAV</a:t>
            </a:r>
          </a:p>
        </p:txBody>
      </p:sp>
      <p:sp>
        <p:nvSpPr>
          <p:cNvPr id="2" name="Text Placeholder 7">
            <a:extLst>
              <a:ext uri="{FF2B5EF4-FFF2-40B4-BE49-F238E27FC236}">
                <a16:creationId xmlns:a16="http://schemas.microsoft.com/office/drawing/2014/main" id="{6DC352AF-7A9D-A205-A428-C665A144F0B3}"/>
              </a:ext>
            </a:extLst>
          </p:cNvPr>
          <p:cNvSpPr txBox="1">
            <a:spLocks/>
          </p:cNvSpPr>
          <p:nvPr/>
        </p:nvSpPr>
        <p:spPr>
          <a:xfrm>
            <a:off x="294418" y="631486"/>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dirty="0">
                <a:solidFill>
                  <a:schemeClr val="tx1"/>
                </a:solidFill>
              </a:rPr>
              <a:t>Valikute keerukus</a:t>
            </a:r>
          </a:p>
        </p:txBody>
      </p:sp>
    </p:spTree>
    <p:extLst>
      <p:ext uri="{BB962C8B-B14F-4D97-AF65-F5344CB8AC3E}">
        <p14:creationId xmlns:p14="http://schemas.microsoft.com/office/powerpoint/2010/main" val="1685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6831CBB2-7365-24F3-0230-804D71ACF9DE}"/>
            </a:ext>
          </a:extLst>
        </p:cNvPr>
        <p:cNvGrpSpPr/>
        <p:nvPr/>
      </p:nvGrpSpPr>
      <p:grpSpPr>
        <a:xfrm>
          <a:off x="0" y="0"/>
          <a:ext cx="0" cy="0"/>
          <a:chOff x="0" y="0"/>
          <a:chExt cx="0" cy="0"/>
        </a:xfrm>
      </p:grpSpPr>
      <p:sp>
        <p:nvSpPr>
          <p:cNvPr id="2" name="Text Placeholder 7">
            <a:extLst>
              <a:ext uri="{FF2B5EF4-FFF2-40B4-BE49-F238E27FC236}">
                <a16:creationId xmlns:a16="http://schemas.microsoft.com/office/drawing/2014/main" id="{F61F4D58-5B62-0635-10C5-698907BBDF4D}"/>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i="1" dirty="0">
                <a:solidFill>
                  <a:schemeClr val="tx1"/>
                </a:solidFill>
              </a:rPr>
              <a:t>puupea</a:t>
            </a:r>
            <a:r>
              <a:rPr lang="et-EE" sz="6000" b="1" dirty="0">
                <a:solidFill>
                  <a:schemeClr val="tx1"/>
                </a:solidFill>
              </a:rPr>
              <a:t> 10 lauset</a:t>
            </a:r>
          </a:p>
        </p:txBody>
      </p:sp>
      <p:sp>
        <p:nvSpPr>
          <p:cNvPr id="5" name="TextBox 4">
            <a:extLst>
              <a:ext uri="{FF2B5EF4-FFF2-40B4-BE49-F238E27FC236}">
                <a16:creationId xmlns:a16="http://schemas.microsoft.com/office/drawing/2014/main" id="{30742AC2-A6E6-8B29-76D7-A034F3125A62}"/>
              </a:ext>
            </a:extLst>
          </p:cNvPr>
          <p:cNvSpPr txBox="1"/>
          <p:nvPr/>
        </p:nvSpPr>
        <p:spPr>
          <a:xfrm>
            <a:off x="258098" y="2480554"/>
            <a:ext cx="17699161" cy="6494085"/>
          </a:xfrm>
          <a:prstGeom prst="rect">
            <a:avLst/>
          </a:prstGeom>
          <a:noFill/>
        </p:spPr>
        <p:txBody>
          <a:bodyPr wrap="square">
            <a:spAutoFit/>
          </a:bodyPr>
          <a:lstStyle/>
          <a:p>
            <a:pPr marL="719138" indent="-719138">
              <a:buFont typeface="+mj-lt"/>
              <a:buAutoNum type="arabicPeriod"/>
            </a:pPr>
            <a:r>
              <a:rPr lang="et-EE" sz="3200" dirty="0"/>
              <a:t>Rahvakeeli on nad </a:t>
            </a:r>
            <a:r>
              <a:rPr lang="et-EE" sz="3200" b="1" dirty="0"/>
              <a:t>puupead</a:t>
            </a:r>
            <a:r>
              <a:rPr lang="et-EE" sz="3200" dirty="0"/>
              <a:t>, kes külma ei karda.</a:t>
            </a:r>
          </a:p>
          <a:p>
            <a:pPr marL="719138" indent="-719138">
              <a:buFont typeface="+mj-lt"/>
              <a:buAutoNum type="arabicPeriod"/>
            </a:pPr>
            <a:r>
              <a:rPr lang="et-EE" sz="3200" dirty="0"/>
              <a:t>madal omandamisvõime nn. </a:t>
            </a:r>
            <a:r>
              <a:rPr lang="et-EE" sz="3200" b="1" dirty="0"/>
              <a:t>puupea</a:t>
            </a:r>
            <a:r>
              <a:rPr lang="et-EE" sz="3200" dirty="0"/>
              <a:t> lastel või sklerootiline mälunõrkus vanadel</a:t>
            </a:r>
          </a:p>
          <a:p>
            <a:pPr marL="719138" indent="-719138">
              <a:buFont typeface="+mj-lt"/>
              <a:buAutoNum type="arabicPeriod"/>
            </a:pPr>
            <a:r>
              <a:rPr lang="et-EE" sz="3200" dirty="0"/>
              <a:t>Aga selle eest oli saate väljavalitu eelmine küljealune täielik </a:t>
            </a:r>
            <a:r>
              <a:rPr lang="et-EE" sz="3200" b="1" dirty="0"/>
              <a:t>puupea</a:t>
            </a:r>
            <a:r>
              <a:rPr lang="et-EE" sz="3200" dirty="0"/>
              <a:t>, lausa kivipallur-Juula!</a:t>
            </a:r>
          </a:p>
          <a:p>
            <a:pPr marL="719138" indent="-719138">
              <a:buFont typeface="+mj-lt"/>
              <a:buAutoNum type="arabicPeriod"/>
            </a:pPr>
            <a:r>
              <a:rPr lang="et-EE" sz="3200" dirty="0"/>
              <a:t>Veelgi enam- ta on ennasttäis tobu, </a:t>
            </a:r>
            <a:r>
              <a:rPr lang="et-EE" sz="3200" dirty="0" err="1"/>
              <a:t>läbistamatult</a:t>
            </a:r>
            <a:r>
              <a:rPr lang="et-EE" sz="3200" dirty="0"/>
              <a:t> enesekindel </a:t>
            </a:r>
            <a:r>
              <a:rPr lang="et-EE" sz="3200" b="1" dirty="0"/>
              <a:t>puupea</a:t>
            </a:r>
            <a:r>
              <a:rPr lang="et-EE" sz="3200" dirty="0"/>
              <a:t> - kelle narrus (4,5, 11) - </a:t>
            </a:r>
            <a:r>
              <a:rPr lang="et-EE" sz="3200" dirty="0" err="1"/>
              <a:t>heebre</a:t>
            </a:r>
            <a:r>
              <a:rPr lang="et-EE" sz="3200" dirty="0"/>
              <a:t> k „</a:t>
            </a:r>
            <a:r>
              <a:rPr lang="et-EE" sz="3200" dirty="0" err="1"/>
              <a:t>iwelleth</a:t>
            </a:r>
            <a:r>
              <a:rPr lang="et-EE" sz="3200" dirty="0"/>
              <a:t>“ vrd 27:2,22) teeb temast tainapea kes järjepanu eksib, kuid ise alati oma õigsuses kindel on.</a:t>
            </a:r>
          </a:p>
          <a:p>
            <a:pPr marL="719138" indent="-719138">
              <a:buFont typeface="+mj-lt"/>
              <a:buAutoNum type="arabicPeriod"/>
            </a:pPr>
            <a:r>
              <a:rPr lang="et-EE" sz="3200" dirty="0"/>
              <a:t>Ja ma armastan sind ikkagi, lurjus, madu, valge lojus, heasüdamlik </a:t>
            </a:r>
            <a:r>
              <a:rPr lang="et-EE" sz="3200" b="1" dirty="0"/>
              <a:t>puupea</a:t>
            </a:r>
            <a:r>
              <a:rPr lang="et-EE" sz="3200" dirty="0"/>
              <a:t>, usaldusväärne kretiin!</a:t>
            </a:r>
          </a:p>
          <a:p>
            <a:pPr marL="719138" indent="-719138">
              <a:buFont typeface="+mj-lt"/>
              <a:buAutoNum type="arabicPeriod"/>
            </a:pPr>
            <a:r>
              <a:rPr lang="et-EE" sz="3200" dirty="0"/>
              <a:t>ja ainult </a:t>
            </a:r>
            <a:r>
              <a:rPr lang="et-EE" sz="3200" b="1" dirty="0"/>
              <a:t>puupea</a:t>
            </a:r>
            <a:r>
              <a:rPr lang="et-EE" sz="3200" dirty="0"/>
              <a:t> ja südametu inimene ei muutu närviliseks.</a:t>
            </a:r>
          </a:p>
          <a:p>
            <a:pPr marL="719138" indent="-719138">
              <a:buFont typeface="+mj-lt"/>
              <a:buAutoNum type="arabicPeriod"/>
            </a:pPr>
            <a:r>
              <a:rPr lang="et-EE" sz="3200" dirty="0"/>
              <a:t>Meid sõimab </a:t>
            </a:r>
            <a:r>
              <a:rPr lang="et-EE" sz="3200" dirty="0" err="1"/>
              <a:t>keka</a:t>
            </a:r>
            <a:r>
              <a:rPr lang="et-EE" sz="3200" dirty="0"/>
              <a:t> </a:t>
            </a:r>
            <a:r>
              <a:rPr lang="et-EE" sz="3200" dirty="0" err="1"/>
              <a:t>õps</a:t>
            </a:r>
            <a:r>
              <a:rPr lang="et-EE" sz="3200" dirty="0"/>
              <a:t> pidevalt </a:t>
            </a:r>
            <a:r>
              <a:rPr lang="et-EE" sz="3200" b="1" dirty="0"/>
              <a:t>puupeadeks</a:t>
            </a:r>
            <a:r>
              <a:rPr lang="et-EE" sz="3200" dirty="0"/>
              <a:t>, tattninadeks või raudhammasteks.</a:t>
            </a:r>
          </a:p>
          <a:p>
            <a:pPr marL="719138" indent="-719138">
              <a:buFont typeface="+mj-lt"/>
              <a:buAutoNum type="arabicPeriod"/>
            </a:pPr>
            <a:r>
              <a:rPr lang="et-EE" sz="3200" dirty="0"/>
              <a:t>Kas sa seda tõesti ei mõista, sa igavene </a:t>
            </a:r>
            <a:r>
              <a:rPr lang="et-EE" sz="3200" b="1" dirty="0"/>
              <a:t>puupea</a:t>
            </a:r>
            <a:r>
              <a:rPr lang="et-EE" sz="3200" dirty="0"/>
              <a:t>?</a:t>
            </a:r>
          </a:p>
          <a:p>
            <a:pPr marL="719138" indent="-719138">
              <a:buFont typeface="+mj-lt"/>
              <a:buAutoNum type="arabicPeriod"/>
            </a:pPr>
            <a:r>
              <a:rPr lang="et-EE" sz="3200" dirty="0"/>
              <a:t>luua poolearuline (</a:t>
            </a:r>
            <a:r>
              <a:rPr lang="et-EE" sz="3200" b="1" dirty="0"/>
              <a:t>puupea</a:t>
            </a:r>
            <a:r>
              <a:rPr lang="et-EE" sz="3200" dirty="0"/>
              <a:t>) inimene ja peale surma teda karistada poolearulisuse eest.</a:t>
            </a:r>
          </a:p>
          <a:p>
            <a:pPr marL="719138" indent="-719138">
              <a:buFont typeface="+mj-lt"/>
              <a:buAutoNum type="arabicPeriod"/>
            </a:pPr>
            <a:r>
              <a:rPr lang="et-EE" sz="3200" dirty="0"/>
              <a:t>Usin õpilane, ehkki lootusetu </a:t>
            </a:r>
            <a:r>
              <a:rPr lang="et-EE" sz="3200" b="1" dirty="0"/>
              <a:t>puupea</a:t>
            </a:r>
            <a:r>
              <a:rPr lang="et-EE" sz="3200" dirty="0"/>
              <a:t>...</a:t>
            </a:r>
          </a:p>
        </p:txBody>
      </p:sp>
    </p:spTree>
    <p:extLst>
      <p:ext uri="{BB962C8B-B14F-4D97-AF65-F5344CB8AC3E}">
        <p14:creationId xmlns:p14="http://schemas.microsoft.com/office/powerpoint/2010/main" val="296722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F1EAD7EA-2036-9F44-2A13-482953480BCA}"/>
            </a:ext>
          </a:extLst>
        </p:cNvPr>
        <p:cNvGrpSpPr/>
        <p:nvPr/>
      </p:nvGrpSpPr>
      <p:grpSpPr>
        <a:xfrm>
          <a:off x="0" y="0"/>
          <a:ext cx="0" cy="0"/>
          <a:chOff x="0" y="0"/>
          <a:chExt cx="0" cy="0"/>
        </a:xfrm>
      </p:grpSpPr>
      <p:sp>
        <p:nvSpPr>
          <p:cNvPr id="2" name="Text Placeholder 7">
            <a:extLst>
              <a:ext uri="{FF2B5EF4-FFF2-40B4-BE49-F238E27FC236}">
                <a16:creationId xmlns:a16="http://schemas.microsoft.com/office/drawing/2014/main" id="{17E8F50C-A920-379E-1656-A3081F9F8AC3}"/>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i="1" dirty="0">
                <a:solidFill>
                  <a:schemeClr val="tx1"/>
                </a:solidFill>
              </a:rPr>
              <a:t>puupea</a:t>
            </a:r>
            <a:r>
              <a:rPr lang="et-EE" sz="6000" b="1" dirty="0">
                <a:solidFill>
                  <a:schemeClr val="tx1"/>
                </a:solidFill>
              </a:rPr>
              <a:t> 10 lauset</a:t>
            </a:r>
            <a:endParaRPr lang="et-EE" sz="6000" b="1" dirty="0">
              <a:solidFill>
                <a:schemeClr val="tx1"/>
              </a:solidFill>
              <a:highlight>
                <a:srgbClr val="FFFF00"/>
              </a:highlight>
            </a:endParaRPr>
          </a:p>
        </p:txBody>
      </p:sp>
      <p:sp>
        <p:nvSpPr>
          <p:cNvPr id="5" name="TextBox 4">
            <a:extLst>
              <a:ext uri="{FF2B5EF4-FFF2-40B4-BE49-F238E27FC236}">
                <a16:creationId xmlns:a16="http://schemas.microsoft.com/office/drawing/2014/main" id="{9AD4226C-FAFC-1D4D-C2C3-E04E65326281}"/>
              </a:ext>
            </a:extLst>
          </p:cNvPr>
          <p:cNvSpPr txBox="1"/>
          <p:nvPr/>
        </p:nvSpPr>
        <p:spPr>
          <a:xfrm>
            <a:off x="258098" y="2480554"/>
            <a:ext cx="17699161" cy="6494085"/>
          </a:xfrm>
          <a:prstGeom prst="rect">
            <a:avLst/>
          </a:prstGeom>
          <a:noFill/>
        </p:spPr>
        <p:txBody>
          <a:bodyPr wrap="square">
            <a:spAutoFit/>
          </a:bodyPr>
          <a:lstStyle/>
          <a:p>
            <a:pPr marL="719138" indent="-719138">
              <a:buFont typeface="+mj-lt"/>
              <a:buAutoNum type="arabicPeriod"/>
            </a:pPr>
            <a:r>
              <a:rPr lang="et-EE" sz="3200" dirty="0">
                <a:solidFill>
                  <a:schemeClr val="bg1"/>
                </a:solidFill>
                <a:highlight>
                  <a:srgbClr val="D85D5F"/>
                </a:highlight>
              </a:rPr>
              <a:t>Rahvakeeli on nad </a:t>
            </a:r>
            <a:r>
              <a:rPr lang="et-EE" sz="3200" b="1" dirty="0">
                <a:solidFill>
                  <a:schemeClr val="bg1"/>
                </a:solidFill>
                <a:highlight>
                  <a:srgbClr val="D85D5F"/>
                </a:highlight>
              </a:rPr>
              <a:t>puupead</a:t>
            </a:r>
            <a:r>
              <a:rPr lang="et-EE" sz="3200" dirty="0">
                <a:solidFill>
                  <a:schemeClr val="tx1"/>
                </a:solidFill>
              </a:rPr>
              <a:t>, kes külma ei karda.</a:t>
            </a:r>
          </a:p>
          <a:p>
            <a:pPr marL="719138" indent="-719138">
              <a:buFont typeface="+mj-lt"/>
              <a:buAutoNum type="arabicPeriod"/>
            </a:pPr>
            <a:r>
              <a:rPr lang="et-EE" sz="3200" dirty="0"/>
              <a:t>madal omandamisvõime nn. </a:t>
            </a:r>
            <a:r>
              <a:rPr lang="et-EE" sz="3200" b="1" dirty="0"/>
              <a:t>puupea</a:t>
            </a:r>
            <a:r>
              <a:rPr lang="et-EE" sz="3200" dirty="0"/>
              <a:t> lastel või sklerootiline mälunõrkus vanadel</a:t>
            </a:r>
          </a:p>
          <a:p>
            <a:pPr marL="719138" indent="-719138">
              <a:buFont typeface="+mj-lt"/>
              <a:buAutoNum type="arabicPeriod"/>
            </a:pPr>
            <a:r>
              <a:rPr lang="et-EE" sz="3200" dirty="0">
                <a:solidFill>
                  <a:schemeClr val="tx1"/>
                </a:solidFill>
              </a:rPr>
              <a:t>Aga selle eest oli saate väljavalitu eelmine küljealune </a:t>
            </a:r>
            <a:r>
              <a:rPr lang="et-EE" sz="3200" dirty="0">
                <a:solidFill>
                  <a:schemeClr val="bg1"/>
                </a:solidFill>
                <a:highlight>
                  <a:srgbClr val="D85D5F"/>
                </a:highlight>
              </a:rPr>
              <a:t>täielik </a:t>
            </a:r>
            <a:r>
              <a:rPr lang="et-EE" sz="3200" b="1" dirty="0">
                <a:solidFill>
                  <a:schemeClr val="bg1"/>
                </a:solidFill>
                <a:highlight>
                  <a:srgbClr val="D85D5F"/>
                </a:highlight>
              </a:rPr>
              <a:t>puupea</a:t>
            </a:r>
            <a:r>
              <a:rPr lang="et-EE" sz="3200" dirty="0">
                <a:solidFill>
                  <a:schemeClr val="bg1"/>
                </a:solidFill>
                <a:highlight>
                  <a:srgbClr val="D85D5F"/>
                </a:highlight>
              </a:rPr>
              <a:t>, lausa kivipallur-Juula!</a:t>
            </a:r>
          </a:p>
          <a:p>
            <a:pPr marL="719138" indent="-719138">
              <a:buFont typeface="+mj-lt"/>
              <a:buAutoNum type="arabicPeriod"/>
            </a:pPr>
            <a:r>
              <a:rPr lang="et-EE" sz="3200" dirty="0"/>
              <a:t>Veelgi enam- ta on ennasttäis tobu, </a:t>
            </a:r>
            <a:r>
              <a:rPr lang="et-EE" sz="3200" dirty="0" err="1"/>
              <a:t>läbistamatult</a:t>
            </a:r>
            <a:r>
              <a:rPr lang="et-EE" sz="3200" dirty="0"/>
              <a:t> enesekindel </a:t>
            </a:r>
            <a:r>
              <a:rPr lang="et-EE" sz="3200" b="1" dirty="0"/>
              <a:t>puupea</a:t>
            </a:r>
            <a:r>
              <a:rPr lang="et-EE" sz="3200" dirty="0"/>
              <a:t> - kelle narrus (4,5, 11) - </a:t>
            </a:r>
            <a:r>
              <a:rPr lang="et-EE" sz="3200" dirty="0" err="1"/>
              <a:t>heebre</a:t>
            </a:r>
            <a:r>
              <a:rPr lang="et-EE" sz="3200" dirty="0"/>
              <a:t> k „</a:t>
            </a:r>
            <a:r>
              <a:rPr lang="et-EE" sz="3200" dirty="0" err="1"/>
              <a:t>iwelleth</a:t>
            </a:r>
            <a:r>
              <a:rPr lang="et-EE" sz="3200" dirty="0"/>
              <a:t>“ vrd 27:2,22) teeb temast tainapea kes järjepanu eksib, kuid ise alati oma õigsuses kindel on.</a:t>
            </a:r>
          </a:p>
          <a:p>
            <a:pPr marL="719138" indent="-719138">
              <a:buFont typeface="+mj-lt"/>
              <a:buAutoNum type="arabicPeriod"/>
            </a:pPr>
            <a:r>
              <a:rPr lang="et-EE" sz="3200" dirty="0">
                <a:solidFill>
                  <a:schemeClr val="tx1"/>
                </a:solidFill>
              </a:rPr>
              <a:t>Ja ma armastan sind ikkagi, lurjus, madu, valge lojus, </a:t>
            </a:r>
            <a:r>
              <a:rPr lang="et-EE" sz="3200" dirty="0">
                <a:solidFill>
                  <a:schemeClr val="bg1"/>
                </a:solidFill>
                <a:highlight>
                  <a:srgbClr val="D85D5F"/>
                </a:highlight>
              </a:rPr>
              <a:t>heasüdamlik </a:t>
            </a:r>
            <a:r>
              <a:rPr lang="et-EE" sz="3200" b="1" dirty="0">
                <a:solidFill>
                  <a:schemeClr val="bg1"/>
                </a:solidFill>
                <a:highlight>
                  <a:srgbClr val="D85D5F"/>
                </a:highlight>
              </a:rPr>
              <a:t>puupea</a:t>
            </a:r>
            <a:r>
              <a:rPr lang="et-EE" sz="3200" dirty="0">
                <a:solidFill>
                  <a:schemeClr val="tx1"/>
                </a:solidFill>
              </a:rPr>
              <a:t>, usaldusväärne kretiin!</a:t>
            </a:r>
          </a:p>
          <a:p>
            <a:pPr marL="719138" indent="-719138">
              <a:buFont typeface="+mj-lt"/>
              <a:buAutoNum type="arabicPeriod"/>
            </a:pPr>
            <a:r>
              <a:rPr lang="et-EE" sz="3200" dirty="0"/>
              <a:t>ja ainult </a:t>
            </a:r>
            <a:r>
              <a:rPr lang="et-EE" sz="3200" b="1" dirty="0"/>
              <a:t>puupea</a:t>
            </a:r>
            <a:r>
              <a:rPr lang="et-EE" sz="3200" dirty="0"/>
              <a:t> ja südametu inimene ei muutu närviliseks.</a:t>
            </a:r>
          </a:p>
          <a:p>
            <a:pPr marL="719138" indent="-719138">
              <a:buFont typeface="+mj-lt"/>
              <a:buAutoNum type="arabicPeriod"/>
            </a:pPr>
            <a:r>
              <a:rPr lang="et-EE" sz="3200" dirty="0"/>
              <a:t>Meid sõimab </a:t>
            </a:r>
            <a:r>
              <a:rPr lang="et-EE" sz="3200" dirty="0" err="1"/>
              <a:t>keka</a:t>
            </a:r>
            <a:r>
              <a:rPr lang="et-EE" sz="3200" dirty="0"/>
              <a:t> </a:t>
            </a:r>
            <a:r>
              <a:rPr lang="et-EE" sz="3200" dirty="0" err="1"/>
              <a:t>õps</a:t>
            </a:r>
            <a:r>
              <a:rPr lang="et-EE" sz="3200" dirty="0"/>
              <a:t> pidevalt </a:t>
            </a:r>
            <a:r>
              <a:rPr lang="et-EE" sz="3200" b="1" dirty="0"/>
              <a:t>puupeadeks</a:t>
            </a:r>
            <a:r>
              <a:rPr lang="et-EE" sz="3200" dirty="0"/>
              <a:t>, tattninadeks või raudhammasteks.</a:t>
            </a:r>
          </a:p>
          <a:p>
            <a:pPr marL="719138" indent="-719138">
              <a:buFont typeface="+mj-lt"/>
              <a:buAutoNum type="arabicPeriod"/>
            </a:pPr>
            <a:r>
              <a:rPr lang="et-EE" sz="3200" dirty="0"/>
              <a:t>Kas sa seda tõesti ei mõista, sa </a:t>
            </a:r>
            <a:r>
              <a:rPr lang="et-EE" sz="3200" dirty="0">
                <a:solidFill>
                  <a:schemeClr val="bg1"/>
                </a:solidFill>
                <a:highlight>
                  <a:srgbClr val="D85D5F"/>
                </a:highlight>
              </a:rPr>
              <a:t>igavene </a:t>
            </a:r>
            <a:r>
              <a:rPr lang="et-EE" sz="3200" b="1" dirty="0">
                <a:solidFill>
                  <a:schemeClr val="bg1"/>
                </a:solidFill>
                <a:highlight>
                  <a:srgbClr val="D85D5F"/>
                </a:highlight>
              </a:rPr>
              <a:t>puupea</a:t>
            </a:r>
            <a:r>
              <a:rPr lang="et-EE" sz="3200" dirty="0"/>
              <a:t>?</a:t>
            </a:r>
          </a:p>
          <a:p>
            <a:pPr marL="719138" indent="-719138">
              <a:buFont typeface="+mj-lt"/>
              <a:buAutoNum type="arabicPeriod"/>
            </a:pPr>
            <a:r>
              <a:rPr lang="et-EE" sz="3200" dirty="0"/>
              <a:t>luua poolearuline (</a:t>
            </a:r>
            <a:r>
              <a:rPr lang="et-EE" sz="3200" b="1" dirty="0"/>
              <a:t>puupea</a:t>
            </a:r>
            <a:r>
              <a:rPr lang="et-EE" sz="3200" dirty="0"/>
              <a:t>) inimene ja peale surma teda karistada poolearulisuse eest.</a:t>
            </a:r>
          </a:p>
          <a:p>
            <a:pPr marL="719138" indent="-719138">
              <a:buFont typeface="+mj-lt"/>
              <a:buAutoNum type="arabicPeriod"/>
            </a:pPr>
            <a:r>
              <a:rPr lang="et-EE" sz="3200" dirty="0">
                <a:solidFill>
                  <a:schemeClr val="tx1"/>
                </a:solidFill>
              </a:rPr>
              <a:t>Usin õpilane, ehkki </a:t>
            </a:r>
            <a:r>
              <a:rPr lang="et-EE" sz="3200" dirty="0">
                <a:solidFill>
                  <a:schemeClr val="bg1"/>
                </a:solidFill>
                <a:highlight>
                  <a:srgbClr val="D85D5F"/>
                </a:highlight>
              </a:rPr>
              <a:t>lootusetu </a:t>
            </a:r>
            <a:r>
              <a:rPr lang="et-EE" sz="3200" b="1" dirty="0">
                <a:solidFill>
                  <a:schemeClr val="bg1"/>
                </a:solidFill>
                <a:highlight>
                  <a:srgbClr val="D85D5F"/>
                </a:highlight>
              </a:rPr>
              <a:t>puupea</a:t>
            </a:r>
            <a:r>
              <a:rPr lang="et-EE" sz="3200" dirty="0">
                <a:solidFill>
                  <a:schemeClr val="bg1"/>
                </a:solidFill>
                <a:highlight>
                  <a:srgbClr val="D85D5F"/>
                </a:highlight>
              </a:rPr>
              <a:t>...</a:t>
            </a:r>
          </a:p>
        </p:txBody>
      </p:sp>
    </p:spTree>
    <p:extLst>
      <p:ext uri="{BB962C8B-B14F-4D97-AF65-F5344CB8AC3E}">
        <p14:creationId xmlns:p14="http://schemas.microsoft.com/office/powerpoint/2010/main" val="136893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01692AD0-1FFE-62EA-BA78-6E30A899BB24}"/>
            </a:ext>
          </a:extLst>
        </p:cNvPr>
        <p:cNvGrpSpPr/>
        <p:nvPr/>
      </p:nvGrpSpPr>
      <p:grpSpPr>
        <a:xfrm>
          <a:off x="0" y="0"/>
          <a:ext cx="0" cy="0"/>
          <a:chOff x="0" y="0"/>
          <a:chExt cx="0" cy="0"/>
        </a:xfrm>
      </p:grpSpPr>
      <p:sp>
        <p:nvSpPr>
          <p:cNvPr id="8" name="Ristkülik: ümarnurkne 7">
            <a:extLst>
              <a:ext uri="{FF2B5EF4-FFF2-40B4-BE49-F238E27FC236}">
                <a16:creationId xmlns:a16="http://schemas.microsoft.com/office/drawing/2014/main" id="{3F0347D6-BBE3-6471-3685-81ECFB8BEEDF}"/>
              </a:ext>
            </a:extLst>
          </p:cNvPr>
          <p:cNvSpPr/>
          <p:nvPr/>
        </p:nvSpPr>
        <p:spPr>
          <a:xfrm>
            <a:off x="3258766" y="3356043"/>
            <a:ext cx="2052536" cy="573931"/>
          </a:xfrm>
          <a:prstGeom prst="roundRect">
            <a:avLst/>
          </a:prstGeom>
          <a:solidFill>
            <a:srgbClr val="D85D5F">
              <a:alpha val="50000"/>
            </a:srgbClr>
          </a:solidFill>
          <a:ln w="76200">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
        <p:nvSpPr>
          <p:cNvPr id="9" name="Ristkülik: ümarnurkne 8">
            <a:extLst>
              <a:ext uri="{FF2B5EF4-FFF2-40B4-BE49-F238E27FC236}">
                <a16:creationId xmlns:a16="http://schemas.microsoft.com/office/drawing/2014/main" id="{3288CB17-8164-D71D-438D-A301D7BAF49A}"/>
              </a:ext>
            </a:extLst>
          </p:cNvPr>
          <p:cNvSpPr/>
          <p:nvPr/>
        </p:nvSpPr>
        <p:spPr>
          <a:xfrm>
            <a:off x="10058400" y="4082375"/>
            <a:ext cx="1206230" cy="509080"/>
          </a:xfrm>
          <a:prstGeom prst="roundRect">
            <a:avLst/>
          </a:prstGeom>
          <a:solidFill>
            <a:srgbClr val="D85D5F">
              <a:alpha val="50000"/>
            </a:srgbClr>
          </a:solidFill>
          <a:ln w="76200">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
        <p:nvSpPr>
          <p:cNvPr id="2" name="Ristkülik: ümarnurkne 1">
            <a:extLst>
              <a:ext uri="{FF2B5EF4-FFF2-40B4-BE49-F238E27FC236}">
                <a16:creationId xmlns:a16="http://schemas.microsoft.com/office/drawing/2014/main" id="{B11FB0AB-9488-BBCD-AFC8-BA939F0D7DB1}"/>
              </a:ext>
            </a:extLst>
          </p:cNvPr>
          <p:cNvSpPr/>
          <p:nvPr/>
        </p:nvSpPr>
        <p:spPr>
          <a:xfrm>
            <a:off x="11485123" y="4439055"/>
            <a:ext cx="2143328" cy="509080"/>
          </a:xfrm>
          <a:prstGeom prst="roundRect">
            <a:avLst/>
          </a:prstGeom>
          <a:solidFill>
            <a:srgbClr val="D85D5F">
              <a:alpha val="50000"/>
            </a:srgbClr>
          </a:solidFill>
          <a:ln w="76200">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pic>
        <p:nvPicPr>
          <p:cNvPr id="4" name="Pilt 3">
            <a:extLst>
              <a:ext uri="{FF2B5EF4-FFF2-40B4-BE49-F238E27FC236}">
                <a16:creationId xmlns:a16="http://schemas.microsoft.com/office/drawing/2014/main" id="{8515EA62-3A99-A89F-9B5C-86C21EF604FA}"/>
              </a:ext>
            </a:extLst>
          </p:cNvPr>
          <p:cNvPicPr>
            <a:picLocks noChangeAspect="1"/>
          </p:cNvPicPr>
          <p:nvPr/>
        </p:nvPicPr>
        <p:blipFill>
          <a:blip r:embed="rId3"/>
          <a:stretch>
            <a:fillRect/>
          </a:stretch>
        </p:blipFill>
        <p:spPr>
          <a:xfrm>
            <a:off x="2351727" y="999546"/>
            <a:ext cx="13584546" cy="8287907"/>
          </a:xfrm>
          <a:prstGeom prst="rect">
            <a:avLst/>
          </a:prstGeom>
        </p:spPr>
      </p:pic>
    </p:spTree>
    <p:extLst>
      <p:ext uri="{BB962C8B-B14F-4D97-AF65-F5344CB8AC3E}">
        <p14:creationId xmlns:p14="http://schemas.microsoft.com/office/powerpoint/2010/main" val="216615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4C2EF567-8F44-35AE-4A83-0921E369BF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AEADEE-0FF1-B09B-E938-0C7E9DDAFB1F}"/>
              </a:ext>
            </a:extLst>
          </p:cNvPr>
          <p:cNvSpPr txBox="1"/>
          <p:nvPr/>
        </p:nvSpPr>
        <p:spPr>
          <a:xfrm>
            <a:off x="2439368" y="2235069"/>
            <a:ext cx="14885594" cy="7663636"/>
          </a:xfrm>
          <a:prstGeom prst="rect">
            <a:avLst/>
          </a:prstGeom>
          <a:noFill/>
        </p:spPr>
        <p:txBody>
          <a:bodyPr wrap="square" lIns="91440" tIns="45720" rIns="91440" bIns="45720" anchor="t">
            <a:spAutoFit/>
          </a:bodyPr>
          <a:lstStyle/>
          <a:p>
            <a:pPr>
              <a:spcAft>
                <a:spcPts val="1000"/>
              </a:spcAft>
            </a:pPr>
            <a:r>
              <a:rPr lang="et-EE" sz="2800" b="1" i="1" dirty="0">
                <a:solidFill>
                  <a:schemeClr val="tx1"/>
                </a:solidFill>
              </a:rPr>
              <a:t>tainapea</a:t>
            </a:r>
            <a:endParaRPr lang="et-EE" sz="2800" dirty="0">
              <a:solidFill>
                <a:schemeClr val="tx1"/>
              </a:solidFill>
            </a:endParaRPr>
          </a:p>
          <a:p>
            <a:pPr marL="457200" indent="-457200">
              <a:spcAft>
                <a:spcPts val="1000"/>
              </a:spcAft>
              <a:buFont typeface="Wingdings" panose="05000000000000000000" pitchFamily="2" charset="2"/>
              <a:buChar char="§"/>
            </a:pPr>
            <a:r>
              <a:rPr lang="et-EE" sz="2800" dirty="0">
                <a:solidFill>
                  <a:schemeClr val="tx1"/>
                </a:solidFill>
              </a:rPr>
              <a:t>Inimesed: 4 × </a:t>
            </a:r>
            <a:r>
              <a:rPr lang="et-EE" sz="2400" dirty="0">
                <a:solidFill>
                  <a:schemeClr val="tx1"/>
                </a:solidFill>
              </a:rPr>
              <a:t>HALVUSTAV</a:t>
            </a:r>
            <a:r>
              <a:rPr lang="et-EE" sz="2800" dirty="0">
                <a:solidFill>
                  <a:schemeClr val="tx1"/>
                </a:solidFill>
              </a:rPr>
              <a:t>, 1 × </a:t>
            </a:r>
            <a:r>
              <a:rPr lang="et-EE" sz="2400" dirty="0">
                <a:solidFill>
                  <a:schemeClr val="tx1"/>
                </a:solidFill>
              </a:rPr>
              <a:t>KÕNEKEELNE</a:t>
            </a:r>
            <a:endParaRPr lang="et-EE" sz="2800" dirty="0">
              <a:solidFill>
                <a:schemeClr val="tx1"/>
              </a:solidFill>
            </a:endParaRPr>
          </a:p>
          <a:p>
            <a:pPr marL="457200" indent="-457200">
              <a:spcAft>
                <a:spcPts val="1000"/>
              </a:spcAft>
              <a:buFont typeface="Wingdings" panose="05000000000000000000" pitchFamily="2" charset="2"/>
              <a:buChar char="§"/>
            </a:pPr>
            <a:r>
              <a:rPr lang="et-EE" sz="2800" dirty="0">
                <a:solidFill>
                  <a:schemeClr val="tx1"/>
                </a:solidFill>
              </a:rPr>
              <a:t>Kõik </a:t>
            </a:r>
            <a:r>
              <a:rPr lang="et-EE" sz="2800" dirty="0" err="1">
                <a:solidFill>
                  <a:schemeClr val="tx1"/>
                </a:solidFill>
              </a:rPr>
              <a:t>SKMid</a:t>
            </a:r>
            <a:r>
              <a:rPr lang="et-EE" sz="2800" dirty="0">
                <a:solidFill>
                  <a:schemeClr val="tx1"/>
                </a:solidFill>
              </a:rPr>
              <a:t>: 3 + 1 </a:t>
            </a:r>
            <a:r>
              <a:rPr lang="et-EE" sz="2400" dirty="0">
                <a:solidFill>
                  <a:schemeClr val="tx1"/>
                </a:solidFill>
              </a:rPr>
              <a:t>HALVUSTAV</a:t>
            </a:r>
            <a:endParaRPr lang="et-EE" sz="2800" dirty="0">
              <a:solidFill>
                <a:schemeClr val="tx1"/>
              </a:solidFill>
            </a:endParaRPr>
          </a:p>
          <a:p>
            <a:pPr marL="457200" indent="-457200">
              <a:spcAft>
                <a:spcPts val="1000"/>
              </a:spcAft>
              <a:buFont typeface="Wingdings" panose="05000000000000000000" pitchFamily="2" charset="2"/>
              <a:buChar char="§"/>
            </a:pPr>
            <a:endParaRPr lang="et-EE" sz="2800" dirty="0">
              <a:solidFill>
                <a:schemeClr val="tx1"/>
              </a:solidFill>
            </a:endParaRPr>
          </a:p>
          <a:p>
            <a:pPr>
              <a:spcAft>
                <a:spcPts val="1000"/>
              </a:spcAft>
            </a:pPr>
            <a:r>
              <a:rPr lang="et-EE" sz="2800" b="1" i="1" dirty="0">
                <a:solidFill>
                  <a:schemeClr val="tx1"/>
                </a:solidFill>
              </a:rPr>
              <a:t>tainas</a:t>
            </a:r>
            <a:r>
              <a:rPr lang="et-EE" sz="2800" dirty="0">
                <a:solidFill>
                  <a:schemeClr val="tx1"/>
                </a:solidFill>
              </a:rPr>
              <a:t> </a:t>
            </a:r>
            <a:r>
              <a:rPr lang="et-EE" sz="2800" dirty="0">
                <a:solidFill>
                  <a:schemeClr val="tx1">
                    <a:lumMod val="50000"/>
                    <a:lumOff val="50000"/>
                  </a:schemeClr>
                </a:solidFill>
              </a:rPr>
              <a:t>(vrd </a:t>
            </a:r>
            <a:r>
              <a:rPr lang="et-EE" sz="2800" b="1" i="1" dirty="0">
                <a:solidFill>
                  <a:schemeClr val="tx1">
                    <a:lumMod val="50000"/>
                    <a:lumOff val="50000"/>
                  </a:schemeClr>
                </a:solidFill>
              </a:rPr>
              <a:t>taigen</a:t>
            </a:r>
            <a:r>
              <a:rPr lang="et-EE" sz="2800" i="1" dirty="0">
                <a:solidFill>
                  <a:schemeClr val="tx1">
                    <a:lumMod val="50000"/>
                    <a:lumOff val="50000"/>
                  </a:schemeClr>
                </a:solidFill>
              </a:rPr>
              <a:t> </a:t>
            </a:r>
            <a:r>
              <a:rPr lang="et-EE" sz="2800" dirty="0">
                <a:solidFill>
                  <a:schemeClr val="tx1">
                    <a:lumMod val="50000"/>
                    <a:lumOff val="50000"/>
                  </a:schemeClr>
                </a:solidFill>
              </a:rPr>
              <a:t>ei kasutata ‘rumal, taipamatu inimene, lollpea’ tähenduses)</a:t>
            </a:r>
          </a:p>
          <a:p>
            <a:pPr marL="457200" indent="-457200">
              <a:spcAft>
                <a:spcPts val="1000"/>
              </a:spcAft>
              <a:buFont typeface="Wingdings" panose="05000000000000000000" pitchFamily="2" charset="2"/>
              <a:buChar char="§"/>
            </a:pPr>
            <a:r>
              <a:rPr lang="et-EE" sz="2800" dirty="0">
                <a:solidFill>
                  <a:schemeClr val="tx1"/>
                </a:solidFill>
              </a:rPr>
              <a:t>Inimesed: 4 × </a:t>
            </a:r>
            <a:r>
              <a:rPr lang="et-EE" sz="2400" dirty="0">
                <a:solidFill>
                  <a:schemeClr val="tx1"/>
                </a:solidFill>
              </a:rPr>
              <a:t>HALVUSTAV</a:t>
            </a:r>
            <a:r>
              <a:rPr lang="et-EE" sz="2800" dirty="0">
                <a:solidFill>
                  <a:schemeClr val="tx1"/>
                </a:solidFill>
              </a:rPr>
              <a:t>, 1 × </a:t>
            </a:r>
            <a:r>
              <a:rPr lang="et-EE" sz="2400" dirty="0">
                <a:solidFill>
                  <a:schemeClr val="tx1"/>
                </a:solidFill>
              </a:rPr>
              <a:t>KÕNEKEELNE</a:t>
            </a:r>
            <a:endParaRPr lang="et-EE" sz="2800" dirty="0">
              <a:solidFill>
                <a:schemeClr val="tx1"/>
              </a:solidFill>
            </a:endParaRPr>
          </a:p>
          <a:p>
            <a:pPr marL="457200" indent="-457200">
              <a:spcAft>
                <a:spcPts val="1000"/>
              </a:spcAft>
              <a:buFont typeface="Wingdings" panose="05000000000000000000" pitchFamily="2" charset="2"/>
              <a:buChar char="§"/>
            </a:pPr>
            <a:r>
              <a:rPr lang="et-EE" sz="2800" dirty="0">
                <a:solidFill>
                  <a:schemeClr val="tx1"/>
                </a:solidFill>
              </a:rPr>
              <a:t>Kõik </a:t>
            </a:r>
            <a:r>
              <a:rPr lang="et-EE" sz="2800" dirty="0" err="1">
                <a:solidFill>
                  <a:schemeClr val="tx1"/>
                </a:solidFill>
              </a:rPr>
              <a:t>SKMid</a:t>
            </a:r>
            <a:r>
              <a:rPr lang="et-EE" sz="2800" dirty="0">
                <a:solidFill>
                  <a:schemeClr val="tx1"/>
                </a:solidFill>
              </a:rPr>
              <a:t>: 3 + 1 </a:t>
            </a:r>
            <a:r>
              <a:rPr lang="et-EE" sz="2400" dirty="0">
                <a:solidFill>
                  <a:schemeClr val="tx1"/>
                </a:solidFill>
              </a:rPr>
              <a:t>HALVUSTAV</a:t>
            </a:r>
            <a:endParaRPr lang="et-EE" sz="2800" dirty="0">
              <a:solidFill>
                <a:schemeClr val="tx1"/>
              </a:solidFill>
            </a:endParaRPr>
          </a:p>
          <a:p>
            <a:pPr marL="457200" indent="-457200">
              <a:spcAft>
                <a:spcPts val="1000"/>
              </a:spcAft>
              <a:buFont typeface="Wingdings" panose="05000000000000000000" pitchFamily="2" charset="2"/>
              <a:buChar char="§"/>
            </a:pPr>
            <a:endParaRPr lang="et-EE" sz="2800" dirty="0">
              <a:solidFill>
                <a:schemeClr val="tx1"/>
              </a:solidFill>
            </a:endParaRPr>
          </a:p>
          <a:p>
            <a:pPr>
              <a:spcAft>
                <a:spcPts val="1000"/>
              </a:spcAft>
            </a:pPr>
            <a:r>
              <a:rPr lang="et-EE" sz="2800" b="1" i="1" dirty="0">
                <a:solidFill>
                  <a:schemeClr val="tx1"/>
                </a:solidFill>
              </a:rPr>
              <a:t>taignapea</a:t>
            </a:r>
          </a:p>
          <a:p>
            <a:pPr marL="457200" indent="-457200">
              <a:spcAft>
                <a:spcPts val="1000"/>
              </a:spcAft>
              <a:buFont typeface="Wingdings" panose="05000000000000000000" pitchFamily="2" charset="2"/>
              <a:buChar char="§"/>
            </a:pPr>
            <a:r>
              <a:rPr lang="et-EE" sz="2800" dirty="0">
                <a:solidFill>
                  <a:schemeClr val="tx1"/>
                </a:solidFill>
              </a:rPr>
              <a:t>ÜK 2023-s 49 vastet </a:t>
            </a:r>
            <a:r>
              <a:rPr lang="et-EE" sz="2800" dirty="0">
                <a:solidFill>
                  <a:schemeClr val="tx1">
                    <a:lumMod val="50000"/>
                    <a:lumOff val="50000"/>
                  </a:schemeClr>
                </a:solidFill>
              </a:rPr>
              <a:t>(meil alates 100; </a:t>
            </a:r>
            <a:r>
              <a:rPr lang="et-EE" sz="2800" i="1" dirty="0">
                <a:solidFill>
                  <a:schemeClr val="tx1">
                    <a:lumMod val="50000"/>
                    <a:lumOff val="50000"/>
                  </a:schemeClr>
                </a:solidFill>
              </a:rPr>
              <a:t>tainapea </a:t>
            </a:r>
            <a:r>
              <a:rPr lang="et-EE" sz="2800" dirty="0">
                <a:solidFill>
                  <a:schemeClr val="tx1">
                    <a:lumMod val="50000"/>
                    <a:lumOff val="50000"/>
                  </a:schemeClr>
                </a:solidFill>
              </a:rPr>
              <a:t>1410 ja 1 täh, </a:t>
            </a:r>
            <a:r>
              <a:rPr lang="et-EE" sz="2800" i="1" dirty="0">
                <a:solidFill>
                  <a:schemeClr val="tx1">
                    <a:lumMod val="50000"/>
                    <a:lumOff val="50000"/>
                  </a:schemeClr>
                </a:solidFill>
              </a:rPr>
              <a:t>tainas </a:t>
            </a:r>
            <a:r>
              <a:rPr lang="et-EE" sz="2800" dirty="0">
                <a:solidFill>
                  <a:schemeClr val="tx1">
                    <a:lumMod val="50000"/>
                    <a:lumOff val="50000"/>
                  </a:schemeClr>
                </a:solidFill>
              </a:rPr>
              <a:t>61 426 ja 3/3 täh)</a:t>
            </a:r>
          </a:p>
          <a:p>
            <a:pPr marL="457200" indent="-457200">
              <a:spcAft>
                <a:spcPts val="1000"/>
              </a:spcAft>
              <a:buFont typeface="Wingdings" panose="05000000000000000000" pitchFamily="2" charset="2"/>
              <a:buChar char="§"/>
            </a:pPr>
            <a:r>
              <a:rPr lang="et-EE" sz="2800" dirty="0">
                <a:solidFill>
                  <a:schemeClr val="tx1"/>
                </a:solidFill>
              </a:rPr>
              <a:t>Korduvalt: „</a:t>
            </a:r>
            <a:r>
              <a:rPr lang="et-EE" sz="2800" dirty="0"/>
              <a:t>te kõik olete joodikud, vargad, liiderdajad, laiskvorstid, taignapead!“</a:t>
            </a:r>
          </a:p>
          <a:p>
            <a:pPr marL="457200" indent="-457200">
              <a:spcAft>
                <a:spcPts val="1000"/>
              </a:spcAft>
              <a:buFont typeface="Wingdings" panose="05000000000000000000" pitchFamily="2" charset="2"/>
              <a:buChar char="§"/>
            </a:pPr>
            <a:r>
              <a:rPr lang="et-EE" sz="2800" dirty="0"/>
              <a:t>Pole tegelik kasutus: „Jätkuks tainas-taigen teemale: mõlemad tunduvad normaalsed variandid. Samas aga näiteks „taignapea“ kõlab valesti :)“</a:t>
            </a:r>
          </a:p>
          <a:p>
            <a:pPr marL="457200" indent="-457200">
              <a:spcAft>
                <a:spcPts val="1000"/>
              </a:spcAft>
              <a:buFont typeface="Wingdings" panose="05000000000000000000" pitchFamily="2" charset="2"/>
              <a:buChar char="§"/>
            </a:pPr>
            <a:r>
              <a:rPr lang="et-EE" sz="2800" dirty="0">
                <a:solidFill>
                  <a:schemeClr val="tx1"/>
                </a:solidFill>
              </a:rPr>
              <a:t>Peame alles samamoodi uurima.</a:t>
            </a:r>
            <a:endParaRPr lang="et-EE" sz="2800" dirty="0">
              <a:solidFill>
                <a:schemeClr val="bg1"/>
              </a:solidFill>
              <a:highlight>
                <a:srgbClr val="C40C6C"/>
              </a:highlight>
            </a:endParaRPr>
          </a:p>
        </p:txBody>
      </p:sp>
      <p:sp>
        <p:nvSpPr>
          <p:cNvPr id="2" name="Text Placeholder 7">
            <a:extLst>
              <a:ext uri="{FF2B5EF4-FFF2-40B4-BE49-F238E27FC236}">
                <a16:creationId xmlns:a16="http://schemas.microsoft.com/office/drawing/2014/main" id="{FF3BDD57-5286-B0F1-7CF2-80C0845A8028}"/>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i="1" dirty="0">
                <a:solidFill>
                  <a:schemeClr val="tx1"/>
                </a:solidFill>
              </a:rPr>
              <a:t>tai(g)na(pea) </a:t>
            </a:r>
            <a:r>
              <a:rPr lang="et-EE" sz="6000" b="1" dirty="0" err="1">
                <a:solidFill>
                  <a:schemeClr val="tx1"/>
                </a:solidFill>
              </a:rPr>
              <a:t>pisipesa</a:t>
            </a:r>
            <a:endParaRPr lang="et-EE" sz="6000" b="1" dirty="0">
              <a:solidFill>
                <a:schemeClr val="tx1"/>
              </a:solidFill>
              <a:highlight>
                <a:srgbClr val="FFFF00"/>
              </a:highlight>
            </a:endParaRPr>
          </a:p>
        </p:txBody>
      </p:sp>
      <p:pic>
        <p:nvPicPr>
          <p:cNvPr id="7" name="Pilt 6">
            <a:extLst>
              <a:ext uri="{FF2B5EF4-FFF2-40B4-BE49-F238E27FC236}">
                <a16:creationId xmlns:a16="http://schemas.microsoft.com/office/drawing/2014/main" id="{C2707C94-0D8D-DCE3-F46B-56C663AA9F9C}"/>
              </a:ext>
            </a:extLst>
          </p:cNvPr>
          <p:cNvPicPr>
            <a:picLocks noChangeAspect="1"/>
          </p:cNvPicPr>
          <p:nvPr/>
        </p:nvPicPr>
        <p:blipFill>
          <a:blip r:embed="rId3"/>
          <a:stretch>
            <a:fillRect/>
          </a:stretch>
        </p:blipFill>
        <p:spPr>
          <a:xfrm>
            <a:off x="13133632" y="1836095"/>
            <a:ext cx="4725059" cy="2333951"/>
          </a:xfrm>
          <a:prstGeom prst="rect">
            <a:avLst/>
          </a:prstGeom>
        </p:spPr>
      </p:pic>
    </p:spTree>
    <p:extLst>
      <p:ext uri="{BB962C8B-B14F-4D97-AF65-F5344CB8AC3E}">
        <p14:creationId xmlns:p14="http://schemas.microsoft.com/office/powerpoint/2010/main" val="12773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alpha val="63000"/>
          </a:srgbClr>
        </a:solidFill>
        <a:effectLst/>
      </p:bgPr>
    </p:bg>
    <p:spTree>
      <p:nvGrpSpPr>
        <p:cNvPr id="1" name="">
          <a:extLst>
            <a:ext uri="{FF2B5EF4-FFF2-40B4-BE49-F238E27FC236}">
              <a16:creationId xmlns:a16="http://schemas.microsoft.com/office/drawing/2014/main" id="{0BC0D9C1-ADAA-109B-047A-93F74B7F9A4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1EB59C5-1D58-52F0-BBA2-9CE34B494E6D}"/>
              </a:ext>
            </a:extLst>
          </p:cNvPr>
          <p:cNvSpPr txBox="1"/>
          <p:nvPr/>
        </p:nvSpPr>
        <p:spPr>
          <a:xfrm>
            <a:off x="267511" y="3620006"/>
            <a:ext cx="17752978" cy="3046988"/>
          </a:xfrm>
          <a:prstGeom prst="rect">
            <a:avLst/>
          </a:prstGeom>
          <a:noFill/>
        </p:spPr>
        <p:txBody>
          <a:bodyPr wrap="square" lIns="91440" tIns="45720" rIns="91440" bIns="45720" rtlCol="0" anchor="t">
            <a:spAutoFit/>
          </a:bodyPr>
          <a:lstStyle/>
          <a:p>
            <a:pPr algn="ctr"/>
            <a:r>
              <a:rPr lang="et-EE" sz="9600" b="1" spc="340" dirty="0">
                <a:solidFill>
                  <a:schemeClr val="bg1"/>
                </a:solidFill>
                <a:ea typeface="Open Sans"/>
              </a:rPr>
              <a:t>Mida näitasid</a:t>
            </a:r>
          </a:p>
          <a:p>
            <a:pPr algn="ctr"/>
            <a:r>
              <a:rPr lang="et-EE" sz="9600" b="1" spc="340" dirty="0">
                <a:solidFill>
                  <a:schemeClr val="bg1"/>
                </a:solidFill>
                <a:ea typeface="Open Sans"/>
              </a:rPr>
              <a:t>analüüsid?</a:t>
            </a:r>
            <a:endParaRPr lang="en-US" b="1" dirty="0">
              <a:solidFill>
                <a:schemeClr val="bg1"/>
              </a:solidFill>
            </a:endParaRPr>
          </a:p>
        </p:txBody>
      </p:sp>
    </p:spTree>
    <p:extLst>
      <p:ext uri="{BB962C8B-B14F-4D97-AF65-F5344CB8AC3E}">
        <p14:creationId xmlns:p14="http://schemas.microsoft.com/office/powerpoint/2010/main" val="298952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2964D0CB-FBFD-7C00-F0B8-81318CC424F1}"/>
            </a:ext>
          </a:extLst>
        </p:cNvPr>
        <p:cNvGrpSpPr/>
        <p:nvPr/>
      </p:nvGrpSpPr>
      <p:grpSpPr>
        <a:xfrm>
          <a:off x="0" y="0"/>
          <a:ext cx="0" cy="0"/>
          <a:chOff x="0" y="0"/>
          <a:chExt cx="0" cy="0"/>
        </a:xfrm>
      </p:grpSpPr>
      <p:sp>
        <p:nvSpPr>
          <p:cNvPr id="2" name="Text Placeholder 7">
            <a:extLst>
              <a:ext uri="{FF2B5EF4-FFF2-40B4-BE49-F238E27FC236}">
                <a16:creationId xmlns:a16="http://schemas.microsoft.com/office/drawing/2014/main" id="{6D9EDF24-400D-8675-C680-8BF077B7AB7F}"/>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dirty="0" err="1">
                <a:solidFill>
                  <a:schemeClr val="tx1"/>
                </a:solidFill>
              </a:rPr>
              <a:t>SKMide</a:t>
            </a:r>
            <a:r>
              <a:rPr lang="et-EE" sz="6000" b="1" dirty="0">
                <a:solidFill>
                  <a:schemeClr val="tx1"/>
                </a:solidFill>
              </a:rPr>
              <a:t> ja inimeste valikute kattuvus</a:t>
            </a:r>
            <a:endParaRPr lang="et-EE" sz="6000" b="1" dirty="0">
              <a:solidFill>
                <a:schemeClr val="tx1"/>
              </a:solidFill>
              <a:highlight>
                <a:srgbClr val="FFFF00"/>
              </a:highlight>
            </a:endParaRPr>
          </a:p>
        </p:txBody>
      </p:sp>
      <p:graphicFrame>
        <p:nvGraphicFramePr>
          <p:cNvPr id="3" name="Tabel 2">
            <a:extLst>
              <a:ext uri="{FF2B5EF4-FFF2-40B4-BE49-F238E27FC236}">
                <a16:creationId xmlns:a16="http://schemas.microsoft.com/office/drawing/2014/main" id="{6AE80265-3825-99E8-538E-6D0147D8E441}"/>
              </a:ext>
            </a:extLst>
          </p:cNvPr>
          <p:cNvGraphicFramePr>
            <a:graphicFrameLocks noGrp="1"/>
          </p:cNvGraphicFramePr>
          <p:nvPr>
            <p:extLst>
              <p:ext uri="{D42A27DB-BD31-4B8C-83A1-F6EECF244321}">
                <p14:modId xmlns:p14="http://schemas.microsoft.com/office/powerpoint/2010/main" val="2433263330"/>
              </p:ext>
            </p:extLst>
          </p:nvPr>
        </p:nvGraphicFramePr>
        <p:xfrm>
          <a:off x="525296" y="2461416"/>
          <a:ext cx="7318027" cy="4748383"/>
        </p:xfrm>
        <a:graphic>
          <a:graphicData uri="http://schemas.openxmlformats.org/drawingml/2006/table">
            <a:tbl>
              <a:tblPr/>
              <a:tblGrid>
                <a:gridCol w="2250455">
                  <a:extLst>
                    <a:ext uri="{9D8B030D-6E8A-4147-A177-3AD203B41FA5}">
                      <a16:colId xmlns:a16="http://schemas.microsoft.com/office/drawing/2014/main" val="3319203983"/>
                    </a:ext>
                  </a:extLst>
                </a:gridCol>
                <a:gridCol w="2363788">
                  <a:extLst>
                    <a:ext uri="{9D8B030D-6E8A-4147-A177-3AD203B41FA5}">
                      <a16:colId xmlns:a16="http://schemas.microsoft.com/office/drawing/2014/main" val="713574518"/>
                    </a:ext>
                  </a:extLst>
                </a:gridCol>
                <a:gridCol w="2703784">
                  <a:extLst>
                    <a:ext uri="{9D8B030D-6E8A-4147-A177-3AD203B41FA5}">
                      <a16:colId xmlns:a16="http://schemas.microsoft.com/office/drawing/2014/main" val="324288051"/>
                    </a:ext>
                  </a:extLst>
                </a:gridCol>
              </a:tblGrid>
              <a:tr h="1273525">
                <a:tc>
                  <a:txBody>
                    <a:bodyPr/>
                    <a:lstStyle/>
                    <a:p>
                      <a:pPr algn="l" rtl="0" fontAlgn="base">
                        <a:lnSpc>
                          <a:spcPct val="100000"/>
                        </a:lnSpc>
                        <a:buNone/>
                      </a:pPr>
                      <a:r>
                        <a:rPr lang="et-EE" sz="2800" b="1" i="0" dirty="0">
                          <a:effectLst/>
                          <a:latin typeface="+mn-lt"/>
                        </a:rPr>
                        <a:t>SKM</a:t>
                      </a:r>
                      <a:r>
                        <a:rPr lang="et-EE" sz="2800" b="0" i="0" dirty="0">
                          <a:effectLst/>
                          <a:latin typeface="+mn-lt"/>
                        </a:rPr>
                        <a:t> </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effectLst/>
                          <a:latin typeface="+mn-lt"/>
                        </a:rPr>
                        <a:t>Kattuvus</a:t>
                      </a:r>
                    </a:p>
                    <a:p>
                      <a:pPr algn="ctr" rtl="0" fontAlgn="base">
                        <a:lnSpc>
                          <a:spcPct val="100000"/>
                        </a:lnSpc>
                        <a:buNone/>
                      </a:pPr>
                      <a:r>
                        <a:rPr lang="et-EE" sz="2800" b="1" i="0" dirty="0">
                          <a:effectLst/>
                          <a:latin typeface="+mn-lt"/>
                        </a:rPr>
                        <a:t>KORPUS</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effectLst/>
                          <a:latin typeface="+mn-lt"/>
                        </a:rPr>
                        <a:t>Kattuvus</a:t>
                      </a:r>
                    </a:p>
                    <a:p>
                      <a:pPr algn="ctr" rtl="0" fontAlgn="base">
                        <a:lnSpc>
                          <a:spcPct val="100000"/>
                        </a:lnSpc>
                        <a:buNone/>
                      </a:pPr>
                      <a:r>
                        <a:rPr lang="et-EE" sz="2800" b="1" i="0" dirty="0">
                          <a:effectLst/>
                          <a:latin typeface="+mn-lt"/>
                        </a:rPr>
                        <a:t>ILMA</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2913084888"/>
                  </a:ext>
                </a:extLst>
              </a:tr>
              <a:tr h="1158286">
                <a:tc>
                  <a:txBody>
                    <a:bodyPr/>
                    <a:lstStyle/>
                    <a:p>
                      <a:pPr algn="l" rtl="0" fontAlgn="base">
                        <a:lnSpc>
                          <a:spcPct val="100000"/>
                        </a:lnSpc>
                        <a:buNone/>
                      </a:pPr>
                      <a:r>
                        <a:rPr lang="et-EE" sz="2800" b="0" i="0" dirty="0">
                          <a:effectLst/>
                          <a:latin typeface="+mn-lt"/>
                        </a:rPr>
                        <a:t>GPT </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n-lt"/>
                        </a:rPr>
                        <a:t>60,9%</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n-lt"/>
                        </a:rPr>
                        <a:t>52,9%</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1801273334"/>
                  </a:ext>
                </a:extLst>
              </a:tr>
              <a:tr h="1158286">
                <a:tc>
                  <a:txBody>
                    <a:bodyPr/>
                    <a:lstStyle/>
                    <a:p>
                      <a:pPr algn="l" rtl="0" fontAlgn="base">
                        <a:lnSpc>
                          <a:spcPct val="100000"/>
                        </a:lnSpc>
                        <a:buNone/>
                      </a:pPr>
                      <a:r>
                        <a:rPr lang="et-EE" sz="2800" b="1" i="0" dirty="0" err="1">
                          <a:solidFill>
                            <a:schemeClr val="accent6">
                              <a:lumMod val="75000"/>
                            </a:schemeClr>
                          </a:solidFill>
                          <a:effectLst/>
                          <a:latin typeface="+mn-lt"/>
                        </a:rPr>
                        <a:t>Gemini</a:t>
                      </a:r>
                      <a:r>
                        <a:rPr lang="et-EE" sz="2800" b="0" i="0" dirty="0">
                          <a:effectLst/>
                          <a:latin typeface="+mn-lt"/>
                        </a:rPr>
                        <a:t> </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chemeClr val="accent6">
                              <a:lumMod val="75000"/>
                            </a:schemeClr>
                          </a:solidFill>
                          <a:effectLst/>
                          <a:latin typeface="+mn-lt"/>
                        </a:rPr>
                        <a:t>70,7%</a:t>
                      </a:r>
                      <a:endParaRPr lang="et-EE" sz="3200" b="1"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chemeClr val="accent6">
                              <a:lumMod val="75000"/>
                            </a:schemeClr>
                          </a:solidFill>
                          <a:effectLst/>
                          <a:latin typeface="+mn-lt"/>
                        </a:rPr>
                        <a:t>64,3%</a:t>
                      </a:r>
                      <a:endParaRPr lang="et-EE" sz="3200" b="1" i="0" dirty="0">
                        <a:solidFill>
                          <a:schemeClr val="accent6">
                            <a:lumMod val="75000"/>
                          </a:schemeClr>
                        </a:solidFill>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2787018354"/>
                  </a:ext>
                </a:extLst>
              </a:tr>
              <a:tr h="1158286">
                <a:tc>
                  <a:txBody>
                    <a:bodyPr/>
                    <a:lstStyle/>
                    <a:p>
                      <a:pPr algn="l" rtl="0" fontAlgn="base">
                        <a:lnSpc>
                          <a:spcPct val="100000"/>
                        </a:lnSpc>
                        <a:buNone/>
                      </a:pPr>
                      <a:r>
                        <a:rPr lang="et-EE" sz="2800" b="0" i="0">
                          <a:effectLst/>
                          <a:latin typeface="+mn-lt"/>
                        </a:rPr>
                        <a:t>Claude </a:t>
                      </a:r>
                      <a:endParaRPr lang="et-EE" sz="3200" b="0" i="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n-lt"/>
                        </a:rPr>
                        <a:t>63,3%</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n-lt"/>
                        </a:rPr>
                        <a:t>55,9%</a:t>
                      </a:r>
                      <a:endParaRPr lang="et-EE" sz="3200" b="0" i="0" dirty="0">
                        <a:effectLst/>
                        <a:latin typeface="+mn-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2448323807"/>
                  </a:ext>
                </a:extLst>
              </a:tr>
            </a:tbl>
          </a:graphicData>
        </a:graphic>
      </p:graphicFrame>
      <p:sp>
        <p:nvSpPr>
          <p:cNvPr id="6" name="TextBox 5">
            <a:extLst>
              <a:ext uri="{FF2B5EF4-FFF2-40B4-BE49-F238E27FC236}">
                <a16:creationId xmlns:a16="http://schemas.microsoft.com/office/drawing/2014/main" id="{C74C0769-950B-0B63-C6ED-58FC1347A307}"/>
              </a:ext>
            </a:extLst>
          </p:cNvPr>
          <p:cNvSpPr txBox="1"/>
          <p:nvPr/>
        </p:nvSpPr>
        <p:spPr>
          <a:xfrm>
            <a:off x="8132325" y="2461416"/>
            <a:ext cx="10009759" cy="3970318"/>
          </a:xfrm>
          <a:prstGeom prst="rect">
            <a:avLst/>
          </a:prstGeom>
          <a:noFill/>
        </p:spPr>
        <p:txBody>
          <a:bodyPr wrap="square">
            <a:spAutoFit/>
          </a:bodyPr>
          <a:lstStyle/>
          <a:p>
            <a:pPr fontAlgn="base"/>
            <a:r>
              <a:rPr lang="et-EE" sz="2800" b="1" dirty="0">
                <a:latin typeface="+mj-lt"/>
              </a:rPr>
              <a:t>Eri </a:t>
            </a:r>
            <a:r>
              <a:rPr lang="et-EE" sz="2800" b="1" dirty="0" err="1">
                <a:latin typeface="+mj-lt"/>
              </a:rPr>
              <a:t>SKMide</a:t>
            </a:r>
            <a:r>
              <a:rPr lang="et-EE" sz="2800" b="1" dirty="0">
                <a:latin typeface="+mj-lt"/>
              </a:rPr>
              <a:t> k</a:t>
            </a:r>
            <a:r>
              <a:rPr lang="fi-FI" sz="2800" b="1" dirty="0" err="1">
                <a:latin typeface="+mj-lt"/>
              </a:rPr>
              <a:t>oondarvamus</a:t>
            </a:r>
            <a:r>
              <a:rPr lang="et-EE" sz="2800" b="1" dirty="0">
                <a:latin typeface="+mj-lt"/>
              </a:rPr>
              <a:t>t</a:t>
            </a:r>
            <a:r>
              <a:rPr lang="fi-FI" sz="2800" b="1" dirty="0">
                <a:latin typeface="+mj-lt"/>
              </a:rPr>
              <a:t>e </a:t>
            </a:r>
            <a:r>
              <a:rPr lang="fi-FI" sz="2800" b="1" dirty="0" err="1">
                <a:latin typeface="+mj-lt"/>
              </a:rPr>
              <a:t>vaheline</a:t>
            </a:r>
            <a:r>
              <a:rPr lang="fi-FI" sz="2800" b="1" dirty="0">
                <a:latin typeface="+mj-lt"/>
              </a:rPr>
              <a:t> </a:t>
            </a:r>
            <a:r>
              <a:rPr lang="fi-FI" sz="2800" b="1" dirty="0" err="1">
                <a:latin typeface="+mj-lt"/>
              </a:rPr>
              <a:t>kooskõla</a:t>
            </a:r>
            <a:r>
              <a:rPr lang="et-EE" sz="2800" b="1" dirty="0">
                <a:latin typeface="+mj-lt"/>
              </a:rPr>
              <a:t> (korpus)</a:t>
            </a:r>
          </a:p>
          <a:p>
            <a:pPr marL="457200" indent="-457200" fontAlgn="base">
              <a:buFont typeface="Wingdings" panose="05000000000000000000" pitchFamily="2" charset="2"/>
              <a:buChar char="§"/>
            </a:pPr>
            <a:r>
              <a:rPr lang="fi-FI" sz="2800" dirty="0" err="1">
                <a:latin typeface="+mj-lt"/>
              </a:rPr>
              <a:t>Fleissi</a:t>
            </a:r>
            <a:r>
              <a:rPr lang="fi-FI" sz="2800" dirty="0">
                <a:latin typeface="+mj-lt"/>
              </a:rPr>
              <a:t> k</a:t>
            </a:r>
            <a:r>
              <a:rPr lang="et-EE" sz="2800" dirty="0" err="1">
                <a:latin typeface="+mj-lt"/>
              </a:rPr>
              <a:t>appa</a:t>
            </a:r>
            <a:r>
              <a:rPr lang="fi-FI" sz="2800" dirty="0">
                <a:latin typeface="+mj-lt"/>
              </a:rPr>
              <a:t> = 0</a:t>
            </a:r>
            <a:r>
              <a:rPr lang="et-EE" sz="2800" dirty="0">
                <a:latin typeface="+mj-lt"/>
              </a:rPr>
              <a:t>,</a:t>
            </a:r>
            <a:r>
              <a:rPr lang="fi-FI" sz="2800" dirty="0">
                <a:latin typeface="+mj-lt"/>
              </a:rPr>
              <a:t>76</a:t>
            </a:r>
            <a:r>
              <a:rPr lang="et-EE" sz="2800" dirty="0">
                <a:latin typeface="+mj-lt"/>
              </a:rPr>
              <a:t> (hea)</a:t>
            </a:r>
            <a:endParaRPr lang="fi-FI" sz="2800" dirty="0">
              <a:latin typeface="+mj-lt"/>
            </a:endParaRPr>
          </a:p>
          <a:p>
            <a:pPr marL="457200" indent="-457200" fontAlgn="base">
              <a:buFont typeface="Wingdings" panose="05000000000000000000" pitchFamily="2" charset="2"/>
              <a:buChar char="§"/>
            </a:pPr>
            <a:r>
              <a:rPr lang="fi-FI" sz="2800" dirty="0" err="1">
                <a:solidFill>
                  <a:schemeClr val="tx1">
                    <a:lumMod val="50000"/>
                    <a:lumOff val="50000"/>
                  </a:schemeClr>
                </a:solidFill>
              </a:rPr>
              <a:t>SKMide</a:t>
            </a:r>
            <a:r>
              <a:rPr lang="fi-FI" sz="2800" dirty="0">
                <a:solidFill>
                  <a:schemeClr val="tx1">
                    <a:lumMod val="50000"/>
                    <a:lumOff val="50000"/>
                  </a:schemeClr>
                </a:solidFill>
              </a:rPr>
              <a:t> </a:t>
            </a:r>
            <a:r>
              <a:rPr lang="fi-FI" sz="2800" dirty="0" err="1">
                <a:solidFill>
                  <a:schemeClr val="tx1">
                    <a:lumMod val="50000"/>
                    <a:lumOff val="50000"/>
                  </a:schemeClr>
                </a:solidFill>
              </a:rPr>
              <a:t>vahel</a:t>
            </a:r>
            <a:r>
              <a:rPr lang="fi-FI" sz="2800" dirty="0">
                <a:solidFill>
                  <a:schemeClr val="tx1">
                    <a:lumMod val="50000"/>
                    <a:lumOff val="50000"/>
                  </a:schemeClr>
                </a:solidFill>
              </a:rPr>
              <a:t> </a:t>
            </a:r>
            <a:r>
              <a:rPr lang="et-EE" sz="2800" dirty="0">
                <a:solidFill>
                  <a:schemeClr val="tx1">
                    <a:lumMod val="50000"/>
                    <a:lumOff val="50000"/>
                  </a:schemeClr>
                </a:solidFill>
              </a:rPr>
              <a:t>s</a:t>
            </a:r>
            <a:r>
              <a:rPr lang="fi-FI" sz="2800" dirty="0" err="1">
                <a:solidFill>
                  <a:schemeClr val="tx1">
                    <a:lumMod val="50000"/>
                    <a:lumOff val="50000"/>
                  </a:schemeClr>
                </a:solidFill>
                <a:latin typeface="+mj-lt"/>
              </a:rPr>
              <a:t>tatistiliselt</a:t>
            </a:r>
            <a:r>
              <a:rPr lang="fi-FI" sz="2800" dirty="0">
                <a:solidFill>
                  <a:schemeClr val="tx1">
                    <a:lumMod val="50000"/>
                    <a:lumOff val="50000"/>
                  </a:schemeClr>
                </a:solidFill>
                <a:latin typeface="+mj-lt"/>
              </a:rPr>
              <a:t> </a:t>
            </a:r>
            <a:r>
              <a:rPr lang="fi-FI" sz="2800" dirty="0" err="1">
                <a:solidFill>
                  <a:schemeClr val="tx1">
                    <a:lumMod val="50000"/>
                    <a:lumOff val="50000"/>
                  </a:schemeClr>
                </a:solidFill>
                <a:latin typeface="+mj-lt"/>
              </a:rPr>
              <a:t>oluline</a:t>
            </a:r>
            <a:r>
              <a:rPr lang="fi-FI" sz="2800" dirty="0">
                <a:solidFill>
                  <a:schemeClr val="tx1">
                    <a:lumMod val="50000"/>
                    <a:lumOff val="50000"/>
                  </a:schemeClr>
                </a:solidFill>
                <a:latin typeface="+mj-lt"/>
              </a:rPr>
              <a:t> </a:t>
            </a:r>
            <a:r>
              <a:rPr lang="fi-FI" sz="2800" dirty="0" err="1">
                <a:solidFill>
                  <a:schemeClr val="tx1">
                    <a:lumMod val="50000"/>
                    <a:lumOff val="50000"/>
                  </a:schemeClr>
                </a:solidFill>
                <a:latin typeface="+mj-lt"/>
              </a:rPr>
              <a:t>erinevus</a:t>
            </a:r>
            <a:r>
              <a:rPr lang="et-EE" sz="2800" dirty="0">
                <a:solidFill>
                  <a:schemeClr val="tx1">
                    <a:lumMod val="50000"/>
                    <a:lumOff val="50000"/>
                  </a:schemeClr>
                </a:solidFill>
              </a:rPr>
              <a:t>.</a:t>
            </a:r>
            <a:endParaRPr lang="et-EE" sz="2800" dirty="0">
              <a:solidFill>
                <a:schemeClr val="tx1">
                  <a:lumMod val="50000"/>
                  <a:lumOff val="50000"/>
                </a:schemeClr>
              </a:solidFill>
              <a:latin typeface="+mj-lt"/>
            </a:endParaRPr>
          </a:p>
          <a:p>
            <a:pPr marL="895350" indent="-457200" fontAlgn="base"/>
            <a:endParaRPr lang="et-EE" sz="2800" b="1" dirty="0">
              <a:solidFill>
                <a:schemeClr val="tx1"/>
              </a:solidFill>
              <a:latin typeface="+mj-lt"/>
            </a:endParaRPr>
          </a:p>
          <a:p>
            <a:pPr marL="457200" indent="-457200" fontAlgn="base"/>
            <a:r>
              <a:rPr lang="et-EE" sz="2800" b="1" dirty="0">
                <a:solidFill>
                  <a:schemeClr val="tx1"/>
                </a:solidFill>
                <a:latin typeface="+mj-lt"/>
              </a:rPr>
              <a:t>Ilma korpuse konteksti nägemata:</a:t>
            </a:r>
          </a:p>
          <a:p>
            <a:pPr marL="457200" indent="-457200" fontAlgn="base">
              <a:buFont typeface="Wingdings" panose="05000000000000000000" pitchFamily="2" charset="2"/>
              <a:buChar char="§"/>
            </a:pPr>
            <a:r>
              <a:rPr lang="et-EE" sz="2800" dirty="0" err="1">
                <a:solidFill>
                  <a:schemeClr val="tx1"/>
                </a:solidFill>
                <a:latin typeface="+mj-lt"/>
              </a:rPr>
              <a:t>Fleissi</a:t>
            </a:r>
            <a:r>
              <a:rPr lang="et-EE" sz="2800" dirty="0">
                <a:solidFill>
                  <a:schemeClr val="tx1"/>
                </a:solidFill>
                <a:latin typeface="+mj-lt"/>
              </a:rPr>
              <a:t> kappa = 0,71 (hea)</a:t>
            </a:r>
          </a:p>
          <a:p>
            <a:pPr marL="457200" indent="-457200" fontAlgn="base">
              <a:buFont typeface="Wingdings" panose="05000000000000000000" pitchFamily="2" charset="2"/>
              <a:buChar char="§"/>
            </a:pPr>
            <a:r>
              <a:rPr lang="fi-FI" sz="2800" dirty="0" err="1">
                <a:solidFill>
                  <a:schemeClr val="tx1">
                    <a:lumMod val="50000"/>
                    <a:lumOff val="50000"/>
                  </a:schemeClr>
                </a:solidFill>
                <a:latin typeface="+mj-lt"/>
              </a:rPr>
              <a:t>SKMide</a:t>
            </a:r>
            <a:r>
              <a:rPr lang="fi-FI" sz="2800" dirty="0">
                <a:solidFill>
                  <a:schemeClr val="tx1">
                    <a:lumMod val="50000"/>
                    <a:lumOff val="50000"/>
                  </a:schemeClr>
                </a:solidFill>
                <a:latin typeface="+mj-lt"/>
              </a:rPr>
              <a:t> </a:t>
            </a:r>
            <a:r>
              <a:rPr lang="fi-FI" sz="2800" dirty="0" err="1">
                <a:solidFill>
                  <a:schemeClr val="tx1">
                    <a:lumMod val="50000"/>
                    <a:lumOff val="50000"/>
                  </a:schemeClr>
                </a:solidFill>
                <a:latin typeface="+mj-lt"/>
              </a:rPr>
              <a:t>vahel</a:t>
            </a:r>
            <a:r>
              <a:rPr lang="fi-FI" sz="2800" dirty="0">
                <a:solidFill>
                  <a:schemeClr val="tx1">
                    <a:lumMod val="50000"/>
                    <a:lumOff val="50000"/>
                  </a:schemeClr>
                </a:solidFill>
                <a:latin typeface="+mj-lt"/>
              </a:rPr>
              <a:t> </a:t>
            </a:r>
            <a:r>
              <a:rPr lang="fi-FI" sz="2800" dirty="0" err="1">
                <a:solidFill>
                  <a:schemeClr val="tx1">
                    <a:lumMod val="50000"/>
                    <a:lumOff val="50000"/>
                  </a:schemeClr>
                </a:solidFill>
                <a:latin typeface="+mj-lt"/>
              </a:rPr>
              <a:t>statistiliselt</a:t>
            </a:r>
            <a:r>
              <a:rPr lang="fi-FI" sz="2800" dirty="0">
                <a:solidFill>
                  <a:schemeClr val="tx1">
                    <a:lumMod val="50000"/>
                    <a:lumOff val="50000"/>
                  </a:schemeClr>
                </a:solidFill>
                <a:latin typeface="+mj-lt"/>
              </a:rPr>
              <a:t> </a:t>
            </a:r>
            <a:r>
              <a:rPr lang="fi-FI" sz="2800" dirty="0" err="1">
                <a:solidFill>
                  <a:schemeClr val="tx1">
                    <a:lumMod val="50000"/>
                    <a:lumOff val="50000"/>
                  </a:schemeClr>
                </a:solidFill>
                <a:latin typeface="+mj-lt"/>
              </a:rPr>
              <a:t>oluline</a:t>
            </a:r>
            <a:r>
              <a:rPr lang="fi-FI" sz="2800" dirty="0">
                <a:solidFill>
                  <a:schemeClr val="tx1">
                    <a:lumMod val="50000"/>
                    <a:lumOff val="50000"/>
                  </a:schemeClr>
                </a:solidFill>
                <a:latin typeface="+mj-lt"/>
              </a:rPr>
              <a:t> </a:t>
            </a:r>
            <a:r>
              <a:rPr lang="fi-FI" sz="2800" dirty="0" err="1">
                <a:solidFill>
                  <a:schemeClr val="tx1">
                    <a:lumMod val="50000"/>
                    <a:lumOff val="50000"/>
                  </a:schemeClr>
                </a:solidFill>
                <a:latin typeface="+mj-lt"/>
              </a:rPr>
              <a:t>erinevus</a:t>
            </a:r>
            <a:r>
              <a:rPr lang="et-EE" sz="2800" dirty="0">
                <a:solidFill>
                  <a:schemeClr val="tx1">
                    <a:lumMod val="50000"/>
                    <a:lumOff val="50000"/>
                  </a:schemeClr>
                </a:solidFill>
                <a:latin typeface="+mj-lt"/>
              </a:rPr>
              <a:t>.</a:t>
            </a:r>
          </a:p>
          <a:p>
            <a:pPr marL="457200" indent="-457200" fontAlgn="base">
              <a:buFont typeface="Wingdings" panose="05000000000000000000" pitchFamily="2" charset="2"/>
              <a:buChar char="§"/>
            </a:pPr>
            <a:endParaRPr lang="et-EE" sz="2800" dirty="0">
              <a:solidFill>
                <a:schemeClr val="tx1"/>
              </a:solidFill>
              <a:latin typeface="+mj-lt"/>
            </a:endParaRPr>
          </a:p>
          <a:p>
            <a:pPr fontAlgn="base"/>
            <a:r>
              <a:rPr lang="et-EE" sz="2800" b="1" dirty="0">
                <a:solidFill>
                  <a:schemeClr val="tx1"/>
                </a:solidFill>
                <a:latin typeface="+mj-lt"/>
              </a:rPr>
              <a:t>Korpuse kontekstiga ja ilma statistiliselt oluline erinevus.</a:t>
            </a:r>
          </a:p>
        </p:txBody>
      </p:sp>
      <p:sp>
        <p:nvSpPr>
          <p:cNvPr id="4" name="TextBox 3">
            <a:extLst>
              <a:ext uri="{FF2B5EF4-FFF2-40B4-BE49-F238E27FC236}">
                <a16:creationId xmlns:a16="http://schemas.microsoft.com/office/drawing/2014/main" id="{6748F2AF-B8E0-A618-8683-2F3ACBC5144F}"/>
              </a:ext>
            </a:extLst>
          </p:cNvPr>
          <p:cNvSpPr txBox="1"/>
          <p:nvPr/>
        </p:nvSpPr>
        <p:spPr>
          <a:xfrm>
            <a:off x="352785" y="7825584"/>
            <a:ext cx="17509788" cy="2072362"/>
          </a:xfrm>
          <a:prstGeom prst="rect">
            <a:avLst/>
          </a:prstGeom>
          <a:noFill/>
        </p:spPr>
        <p:txBody>
          <a:bodyPr wrap="square">
            <a:spAutoFit/>
          </a:bodyPr>
          <a:lstStyle/>
          <a:p>
            <a:pPr fontAlgn="base"/>
            <a:r>
              <a:rPr lang="et-EE" sz="2800" b="1" dirty="0">
                <a:solidFill>
                  <a:schemeClr val="tx1"/>
                </a:solidFill>
                <a:latin typeface="+mj-lt"/>
              </a:rPr>
              <a:t>Inimestevaheline kooskõla:</a:t>
            </a:r>
          </a:p>
          <a:p>
            <a:pPr marL="457200" indent="-457200">
              <a:spcAft>
                <a:spcPts val="1000"/>
              </a:spcAft>
              <a:buFont typeface="Wingdings" panose="05000000000000000000" pitchFamily="2" charset="2"/>
              <a:buChar char="§"/>
            </a:pPr>
            <a:r>
              <a:rPr lang="fi-FI" sz="2800" dirty="0" err="1">
                <a:solidFill>
                  <a:schemeClr val="tx1"/>
                </a:solidFill>
              </a:rPr>
              <a:t>Fleissi</a:t>
            </a:r>
            <a:r>
              <a:rPr lang="fi-FI" sz="2800" dirty="0">
                <a:solidFill>
                  <a:schemeClr val="tx1"/>
                </a:solidFill>
              </a:rPr>
              <a:t> k</a:t>
            </a:r>
            <a:r>
              <a:rPr lang="et-EE" sz="2800" dirty="0" err="1">
                <a:solidFill>
                  <a:schemeClr val="tx1"/>
                </a:solidFill>
              </a:rPr>
              <a:t>appa</a:t>
            </a:r>
            <a:r>
              <a:rPr lang="fi-FI" sz="2800" dirty="0">
                <a:solidFill>
                  <a:schemeClr val="tx1"/>
                </a:solidFill>
              </a:rPr>
              <a:t> = 0,5 (</a:t>
            </a:r>
            <a:r>
              <a:rPr lang="fi-FI" sz="2800" dirty="0" err="1">
                <a:solidFill>
                  <a:schemeClr val="tx1"/>
                </a:solidFill>
              </a:rPr>
              <a:t>keskmine</a:t>
            </a:r>
            <a:r>
              <a:rPr lang="fi-FI" sz="2800" dirty="0">
                <a:solidFill>
                  <a:schemeClr val="tx1"/>
                </a:solidFill>
              </a:rPr>
              <a:t>)</a:t>
            </a:r>
            <a:endParaRPr lang="et-EE" sz="2800" dirty="0">
              <a:solidFill>
                <a:schemeClr val="tx1"/>
              </a:solidFill>
              <a:highlight>
                <a:srgbClr val="FFFF00"/>
              </a:highlight>
            </a:endParaRPr>
          </a:p>
          <a:p>
            <a:pPr marL="457200" indent="-457200">
              <a:spcAft>
                <a:spcPts val="1000"/>
              </a:spcAft>
              <a:buFont typeface="Wingdings" panose="05000000000000000000" pitchFamily="2" charset="2"/>
              <a:buChar char="§"/>
            </a:pPr>
            <a:r>
              <a:rPr lang="et-EE" sz="2800" dirty="0">
                <a:solidFill>
                  <a:schemeClr val="tx1"/>
                </a:solidFill>
              </a:rPr>
              <a:t>Inimeste kooskõla erineb statistiliselt oluliselt </a:t>
            </a:r>
            <a:r>
              <a:rPr lang="et-EE" sz="2800" dirty="0" err="1">
                <a:solidFill>
                  <a:schemeClr val="tx1"/>
                </a:solidFill>
              </a:rPr>
              <a:t>SKMide</a:t>
            </a:r>
            <a:r>
              <a:rPr lang="et-EE" sz="2800" dirty="0">
                <a:solidFill>
                  <a:schemeClr val="tx1"/>
                </a:solidFill>
              </a:rPr>
              <a:t> igast variandist.</a:t>
            </a:r>
          </a:p>
          <a:p>
            <a:pPr marL="457200" indent="-457200">
              <a:spcAft>
                <a:spcPts val="1000"/>
              </a:spcAft>
              <a:buFont typeface="Wingdings" panose="05000000000000000000" pitchFamily="2" charset="2"/>
              <a:buChar char="§"/>
            </a:pPr>
            <a:r>
              <a:rPr lang="et-EE" sz="2800" b="1" dirty="0">
                <a:solidFill>
                  <a:srgbClr val="C00000"/>
                </a:solidFill>
              </a:rPr>
              <a:t>Kas inimesed peaksid olema </a:t>
            </a:r>
            <a:r>
              <a:rPr lang="et-EE" sz="2800" b="1" dirty="0" err="1">
                <a:solidFill>
                  <a:srgbClr val="C00000"/>
                </a:solidFill>
              </a:rPr>
              <a:t>SKMidele</a:t>
            </a:r>
            <a:r>
              <a:rPr lang="et-EE" sz="2800" b="1" dirty="0">
                <a:solidFill>
                  <a:srgbClr val="C00000"/>
                </a:solidFill>
              </a:rPr>
              <a:t> eeskujuks või hoopis vastupidi?</a:t>
            </a:r>
          </a:p>
        </p:txBody>
      </p:sp>
    </p:spTree>
    <p:extLst>
      <p:ext uri="{BB962C8B-B14F-4D97-AF65-F5344CB8AC3E}">
        <p14:creationId xmlns:p14="http://schemas.microsoft.com/office/powerpoint/2010/main" val="23862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6A7D9FED-10E4-2730-1F4D-99563ADF69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52FB8A8-9DE1-9390-FF78-C8C0CB093CCD}"/>
              </a:ext>
            </a:extLst>
          </p:cNvPr>
          <p:cNvSpPr txBox="1"/>
          <p:nvPr/>
        </p:nvSpPr>
        <p:spPr>
          <a:xfrm>
            <a:off x="258099" y="6917934"/>
            <a:ext cx="9144000" cy="2380139"/>
          </a:xfrm>
          <a:prstGeom prst="rect">
            <a:avLst/>
          </a:prstGeom>
          <a:noFill/>
        </p:spPr>
        <p:txBody>
          <a:bodyPr wrap="square" lIns="91440" tIns="45720" rIns="91440" bIns="45720" anchor="t">
            <a:spAutoFit/>
          </a:bodyPr>
          <a:lstStyle/>
          <a:p>
            <a:pPr>
              <a:spcAft>
                <a:spcPts val="500"/>
              </a:spcAft>
            </a:pPr>
            <a:r>
              <a:rPr lang="et-EE" sz="2800" b="1" dirty="0">
                <a:solidFill>
                  <a:schemeClr val="tx1"/>
                </a:solidFill>
              </a:rPr>
              <a:t>Claude muutis arvamust</a:t>
            </a:r>
            <a:r>
              <a:rPr lang="et-EE" sz="2400" b="1" dirty="0">
                <a:solidFill>
                  <a:schemeClr val="tx1"/>
                </a:solidFill>
              </a:rPr>
              <a:t>:</a:t>
            </a:r>
          </a:p>
          <a:p>
            <a:pPr>
              <a:spcAft>
                <a:spcPts val="500"/>
              </a:spcAft>
            </a:pPr>
            <a:r>
              <a:rPr lang="et-EE" sz="2400" b="1" i="1" dirty="0">
                <a:solidFill>
                  <a:schemeClr val="tx1"/>
                </a:solidFill>
              </a:rPr>
              <a:t>haukuma</a:t>
            </a:r>
            <a:r>
              <a:rPr lang="et-EE" sz="2800" i="1" dirty="0">
                <a:solidFill>
                  <a:schemeClr val="tx1"/>
                </a:solidFill>
              </a:rPr>
              <a:t> </a:t>
            </a:r>
            <a:r>
              <a:rPr lang="et-EE" sz="2000" dirty="0">
                <a:solidFill>
                  <a:schemeClr val="tx1">
                    <a:lumMod val="50000"/>
                    <a:lumOff val="50000"/>
                  </a:schemeClr>
                </a:solidFill>
              </a:rPr>
              <a:t>‘</a:t>
            </a:r>
            <a:r>
              <a:rPr lang="fi-FI" sz="2000" dirty="0" err="1">
                <a:solidFill>
                  <a:schemeClr val="tx1">
                    <a:lumMod val="50000"/>
                    <a:lumOff val="50000"/>
                  </a:schemeClr>
                </a:solidFill>
              </a:rPr>
              <a:t>häbematult</a:t>
            </a:r>
            <a:r>
              <a:rPr lang="fi-FI" sz="2000" dirty="0">
                <a:solidFill>
                  <a:schemeClr val="tx1">
                    <a:lumMod val="50000"/>
                    <a:lumOff val="50000"/>
                  </a:schemeClr>
                </a:solidFill>
              </a:rPr>
              <a:t> ja </a:t>
            </a:r>
            <a:r>
              <a:rPr lang="fi-FI" sz="2000" dirty="0" err="1">
                <a:solidFill>
                  <a:schemeClr val="tx1">
                    <a:lumMod val="50000"/>
                    <a:lumOff val="50000"/>
                  </a:schemeClr>
                </a:solidFill>
              </a:rPr>
              <a:t>järsult</a:t>
            </a:r>
            <a:r>
              <a:rPr lang="fi-FI" sz="2000" dirty="0">
                <a:solidFill>
                  <a:schemeClr val="tx1">
                    <a:lumMod val="50000"/>
                    <a:lumOff val="50000"/>
                  </a:schemeClr>
                </a:solidFill>
              </a:rPr>
              <a:t> </a:t>
            </a:r>
            <a:r>
              <a:rPr lang="fi-FI" sz="2000" dirty="0" err="1">
                <a:solidFill>
                  <a:schemeClr val="tx1">
                    <a:lumMod val="50000"/>
                    <a:lumOff val="50000"/>
                  </a:schemeClr>
                </a:solidFill>
              </a:rPr>
              <a:t>teisega</a:t>
            </a:r>
            <a:r>
              <a:rPr lang="fi-FI" sz="2000" dirty="0">
                <a:solidFill>
                  <a:schemeClr val="tx1">
                    <a:lumMod val="50000"/>
                    <a:lumOff val="50000"/>
                  </a:schemeClr>
                </a:solidFill>
              </a:rPr>
              <a:t> </a:t>
            </a:r>
            <a:r>
              <a:rPr lang="fi-FI" sz="2000" dirty="0" err="1">
                <a:solidFill>
                  <a:schemeClr val="tx1">
                    <a:lumMod val="50000"/>
                    <a:lumOff val="50000"/>
                  </a:schemeClr>
                </a:solidFill>
              </a:rPr>
              <a:t>kõnelema</a:t>
            </a:r>
            <a:r>
              <a:rPr lang="fi-FI" sz="2000" dirty="0">
                <a:solidFill>
                  <a:schemeClr val="tx1">
                    <a:lumMod val="50000"/>
                    <a:lumOff val="50000"/>
                  </a:schemeClr>
                </a:solidFill>
              </a:rPr>
              <a:t> </a:t>
            </a:r>
            <a:r>
              <a:rPr lang="fi-FI" sz="2000" dirty="0" err="1">
                <a:solidFill>
                  <a:schemeClr val="tx1">
                    <a:lumMod val="50000"/>
                    <a:lumOff val="50000"/>
                  </a:schemeClr>
                </a:solidFill>
              </a:rPr>
              <a:t>või</a:t>
            </a:r>
            <a:r>
              <a:rPr lang="fi-FI" sz="2000" dirty="0">
                <a:solidFill>
                  <a:schemeClr val="tx1">
                    <a:lumMod val="50000"/>
                    <a:lumOff val="50000"/>
                  </a:schemeClr>
                </a:solidFill>
              </a:rPr>
              <a:t> </a:t>
            </a:r>
            <a:r>
              <a:rPr lang="fi-FI" sz="2000" dirty="0" err="1">
                <a:solidFill>
                  <a:schemeClr val="tx1">
                    <a:lumMod val="50000"/>
                    <a:lumOff val="50000"/>
                  </a:schemeClr>
                </a:solidFill>
              </a:rPr>
              <a:t>kellegi</a:t>
            </a:r>
            <a:r>
              <a:rPr lang="fi-FI" sz="2000" dirty="0">
                <a:solidFill>
                  <a:schemeClr val="tx1">
                    <a:lumMod val="50000"/>
                    <a:lumOff val="50000"/>
                  </a:schemeClr>
                </a:solidFill>
              </a:rPr>
              <a:t> </a:t>
            </a:r>
            <a:r>
              <a:rPr lang="fi-FI" sz="2000" dirty="0" err="1">
                <a:solidFill>
                  <a:schemeClr val="tx1">
                    <a:lumMod val="50000"/>
                    <a:lumOff val="50000"/>
                  </a:schemeClr>
                </a:solidFill>
              </a:rPr>
              <a:t>kallal</a:t>
            </a:r>
            <a:r>
              <a:rPr lang="fi-FI" sz="2000" dirty="0">
                <a:solidFill>
                  <a:schemeClr val="tx1">
                    <a:lumMod val="50000"/>
                    <a:lumOff val="50000"/>
                  </a:schemeClr>
                </a:solidFill>
              </a:rPr>
              <a:t> </a:t>
            </a:r>
            <a:r>
              <a:rPr lang="fi-FI" sz="2000" dirty="0" err="1">
                <a:solidFill>
                  <a:schemeClr val="tx1">
                    <a:lumMod val="50000"/>
                    <a:lumOff val="50000"/>
                  </a:schemeClr>
                </a:solidFill>
              </a:rPr>
              <a:t>norima</a:t>
            </a:r>
            <a:r>
              <a:rPr lang="et-EE" sz="2000" dirty="0">
                <a:solidFill>
                  <a:schemeClr val="tx1">
                    <a:lumMod val="50000"/>
                    <a:lumOff val="50000"/>
                  </a:schemeClr>
                </a:solidFill>
              </a:rPr>
              <a:t>’</a:t>
            </a:r>
            <a:r>
              <a:rPr lang="et-EE" sz="2400" dirty="0">
                <a:solidFill>
                  <a:schemeClr val="tx1">
                    <a:lumMod val="50000"/>
                    <a:lumOff val="50000"/>
                  </a:schemeClr>
                </a:solidFill>
              </a:rPr>
              <a:t> </a:t>
            </a:r>
          </a:p>
          <a:p>
            <a:pPr>
              <a:spcAft>
                <a:spcPts val="500"/>
              </a:spcAft>
            </a:pPr>
            <a:r>
              <a:rPr lang="et-EE" sz="2400" dirty="0">
                <a:solidFill>
                  <a:schemeClr val="tx1"/>
                </a:solidFill>
              </a:rPr>
              <a:t>2 × </a:t>
            </a:r>
            <a:r>
              <a:rPr lang="et-EE" sz="2000" dirty="0">
                <a:solidFill>
                  <a:schemeClr val="tx1"/>
                </a:solidFill>
              </a:rPr>
              <a:t>KÕNEKEELNE</a:t>
            </a:r>
            <a:r>
              <a:rPr lang="et-EE" sz="2400" dirty="0">
                <a:solidFill>
                  <a:schemeClr val="tx1"/>
                </a:solidFill>
              </a:rPr>
              <a:t>, 1 × </a:t>
            </a:r>
            <a:r>
              <a:rPr lang="et-EE" sz="2000" dirty="0">
                <a:solidFill>
                  <a:schemeClr val="tx1"/>
                </a:solidFill>
              </a:rPr>
              <a:t>HALVUSTAV</a:t>
            </a:r>
            <a:r>
              <a:rPr lang="et-EE" sz="2400" dirty="0">
                <a:solidFill>
                  <a:schemeClr val="tx1"/>
                </a:solidFill>
              </a:rPr>
              <a:t> ja ilma kontekstita </a:t>
            </a:r>
            <a:r>
              <a:rPr lang="et-EE" sz="2000" dirty="0">
                <a:solidFill>
                  <a:schemeClr val="tx1"/>
                </a:solidFill>
              </a:rPr>
              <a:t>HALVUSTAV</a:t>
            </a:r>
          </a:p>
          <a:p>
            <a:pPr>
              <a:spcAft>
                <a:spcPts val="500"/>
              </a:spcAft>
            </a:pPr>
            <a:r>
              <a:rPr lang="et-EE" sz="2400" b="1" i="1" dirty="0">
                <a:solidFill>
                  <a:schemeClr val="tx1"/>
                </a:solidFill>
              </a:rPr>
              <a:t>klähvima</a:t>
            </a:r>
            <a:r>
              <a:rPr lang="et-EE" sz="2800" dirty="0">
                <a:solidFill>
                  <a:schemeClr val="tx1"/>
                </a:solidFill>
              </a:rPr>
              <a:t> </a:t>
            </a:r>
            <a:r>
              <a:rPr lang="et-EE" sz="2000" dirty="0">
                <a:solidFill>
                  <a:schemeClr val="tx1">
                    <a:lumMod val="50000"/>
                    <a:lumOff val="50000"/>
                  </a:schemeClr>
                </a:solidFill>
              </a:rPr>
              <a:t>‘korduvalt midagi teravalt, tigedalt või norides ütlema’ </a:t>
            </a:r>
            <a:endParaRPr lang="et-EE" sz="2400" dirty="0">
              <a:solidFill>
                <a:schemeClr val="tx1">
                  <a:lumMod val="50000"/>
                  <a:lumOff val="50000"/>
                </a:schemeClr>
              </a:solidFill>
            </a:endParaRPr>
          </a:p>
          <a:p>
            <a:pPr>
              <a:spcAft>
                <a:spcPts val="500"/>
              </a:spcAft>
            </a:pPr>
            <a:r>
              <a:rPr lang="et-EE" sz="2400" dirty="0">
                <a:solidFill>
                  <a:schemeClr val="tx1"/>
                </a:solidFill>
              </a:rPr>
              <a:t>1 × </a:t>
            </a:r>
            <a:r>
              <a:rPr lang="et-EE" sz="2000" dirty="0">
                <a:solidFill>
                  <a:schemeClr val="tx1"/>
                </a:solidFill>
              </a:rPr>
              <a:t>KÕNEKEELNE</a:t>
            </a:r>
            <a:r>
              <a:rPr lang="et-EE" sz="2400" dirty="0">
                <a:solidFill>
                  <a:schemeClr val="tx1"/>
                </a:solidFill>
              </a:rPr>
              <a:t>, 2 × </a:t>
            </a:r>
            <a:r>
              <a:rPr lang="et-EE" sz="2000" dirty="0">
                <a:solidFill>
                  <a:schemeClr val="tx1"/>
                </a:solidFill>
              </a:rPr>
              <a:t>HALVUSTAV</a:t>
            </a:r>
            <a:r>
              <a:rPr lang="et-EE" sz="2400" dirty="0">
                <a:solidFill>
                  <a:schemeClr val="tx1"/>
                </a:solidFill>
              </a:rPr>
              <a:t> ja ilma kontekstita </a:t>
            </a:r>
            <a:r>
              <a:rPr lang="et-EE" sz="2000" dirty="0">
                <a:solidFill>
                  <a:schemeClr val="tx1"/>
                </a:solidFill>
              </a:rPr>
              <a:t>HALVUSTAV </a:t>
            </a:r>
          </a:p>
        </p:txBody>
      </p:sp>
      <p:sp>
        <p:nvSpPr>
          <p:cNvPr id="2" name="Text Placeholder 7">
            <a:extLst>
              <a:ext uri="{FF2B5EF4-FFF2-40B4-BE49-F238E27FC236}">
                <a16:creationId xmlns:a16="http://schemas.microsoft.com/office/drawing/2014/main" id="{F5048031-77C7-654F-C2AE-760985BC9F38}"/>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dirty="0" err="1">
                <a:solidFill>
                  <a:schemeClr val="tx1"/>
                </a:solidFill>
              </a:rPr>
              <a:t>SKMide</a:t>
            </a:r>
            <a:r>
              <a:rPr lang="et-EE" sz="6000" b="1" dirty="0">
                <a:solidFill>
                  <a:schemeClr val="tx1"/>
                </a:solidFill>
              </a:rPr>
              <a:t> stabiilsus (kontekstiga)</a:t>
            </a:r>
            <a:endParaRPr lang="et-EE" sz="6000" b="1" dirty="0">
              <a:solidFill>
                <a:schemeClr val="tx1"/>
              </a:solidFill>
              <a:highlight>
                <a:srgbClr val="FFFF00"/>
              </a:highlight>
            </a:endParaRPr>
          </a:p>
        </p:txBody>
      </p:sp>
      <p:graphicFrame>
        <p:nvGraphicFramePr>
          <p:cNvPr id="5" name="Tabel 4">
            <a:extLst>
              <a:ext uri="{FF2B5EF4-FFF2-40B4-BE49-F238E27FC236}">
                <a16:creationId xmlns:a16="http://schemas.microsoft.com/office/drawing/2014/main" id="{214E5A61-4B3A-FFAC-05B8-0FF9D127D062}"/>
              </a:ext>
            </a:extLst>
          </p:cNvPr>
          <p:cNvGraphicFramePr>
            <a:graphicFrameLocks noGrp="1"/>
          </p:cNvGraphicFramePr>
          <p:nvPr>
            <p:extLst>
              <p:ext uri="{D42A27DB-BD31-4B8C-83A1-F6EECF244321}">
                <p14:modId xmlns:p14="http://schemas.microsoft.com/office/powerpoint/2010/main" val="2707710163"/>
              </p:ext>
            </p:extLst>
          </p:nvPr>
        </p:nvGraphicFramePr>
        <p:xfrm>
          <a:off x="258097" y="2178996"/>
          <a:ext cx="10160226" cy="3786157"/>
        </p:xfrm>
        <a:graphic>
          <a:graphicData uri="http://schemas.openxmlformats.org/drawingml/2006/table">
            <a:tbl>
              <a:tblPr/>
              <a:tblGrid>
                <a:gridCol w="3613512">
                  <a:extLst>
                    <a:ext uri="{9D8B030D-6E8A-4147-A177-3AD203B41FA5}">
                      <a16:colId xmlns:a16="http://schemas.microsoft.com/office/drawing/2014/main" val="1242767818"/>
                    </a:ext>
                  </a:extLst>
                </a:gridCol>
                <a:gridCol w="2412459">
                  <a:extLst>
                    <a:ext uri="{9D8B030D-6E8A-4147-A177-3AD203B41FA5}">
                      <a16:colId xmlns:a16="http://schemas.microsoft.com/office/drawing/2014/main" val="860636183"/>
                    </a:ext>
                  </a:extLst>
                </a:gridCol>
                <a:gridCol w="1396233">
                  <a:extLst>
                    <a:ext uri="{9D8B030D-6E8A-4147-A177-3AD203B41FA5}">
                      <a16:colId xmlns:a16="http://schemas.microsoft.com/office/drawing/2014/main" val="942084013"/>
                    </a:ext>
                  </a:extLst>
                </a:gridCol>
                <a:gridCol w="2738022">
                  <a:extLst>
                    <a:ext uri="{9D8B030D-6E8A-4147-A177-3AD203B41FA5}">
                      <a16:colId xmlns:a16="http://schemas.microsoft.com/office/drawing/2014/main" val="1857162683"/>
                    </a:ext>
                  </a:extLst>
                </a:gridCol>
              </a:tblGrid>
              <a:tr h="1712068">
                <a:tc>
                  <a:txBody>
                    <a:bodyPr/>
                    <a:lstStyle/>
                    <a:p>
                      <a:pPr algn="ctr" rtl="0" fontAlgn="base">
                        <a:lnSpc>
                          <a:spcPct val="100000"/>
                        </a:lnSpc>
                        <a:buNone/>
                      </a:pPr>
                      <a:r>
                        <a:rPr lang="et-EE" sz="3200" b="1" i="0" dirty="0">
                          <a:effectLst/>
                          <a:latin typeface="+mj-lt"/>
                        </a:rPr>
                        <a:t>SKM</a:t>
                      </a:r>
                      <a:endParaRPr lang="et-EE" sz="3200" b="0" i="0" dirty="0">
                        <a:effectLst/>
                        <a:latin typeface="+mj-l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1" i="0" dirty="0">
                          <a:effectLst/>
                          <a:latin typeface="+mj-lt"/>
                        </a:rPr>
                        <a:t>Iga kord sama vastus</a:t>
                      </a:r>
                      <a:endParaRPr lang="et-EE" sz="3200" b="0" i="0" dirty="0">
                        <a:effectLst/>
                        <a:latin typeface="+mj-l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1" i="0" dirty="0">
                          <a:effectLst/>
                          <a:latin typeface="+mj-lt"/>
                        </a:rPr>
                        <a:t>%</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fi-FI" sz="3200" b="1" i="0" dirty="0" err="1">
                          <a:effectLst/>
                          <a:latin typeface="+mj-lt"/>
                        </a:rPr>
                        <a:t>Fleissi</a:t>
                      </a:r>
                      <a:r>
                        <a:rPr lang="fi-FI" sz="3200" b="1" i="0" dirty="0">
                          <a:effectLst/>
                          <a:latin typeface="+mj-lt"/>
                        </a:rPr>
                        <a:t> kappa</a:t>
                      </a:r>
                      <a:br>
                        <a:rPr lang="et-EE" sz="3200" b="1" i="0" dirty="0">
                          <a:effectLst/>
                          <a:latin typeface="+mj-lt"/>
                        </a:rPr>
                      </a:br>
                      <a:r>
                        <a:rPr lang="fi-FI" sz="3200" b="1" i="0" dirty="0">
                          <a:effectLst/>
                          <a:latin typeface="+mj-lt"/>
                        </a:rPr>
                        <a:t>3 </a:t>
                      </a:r>
                      <a:r>
                        <a:rPr lang="fi-FI" sz="3200" b="1" i="0" dirty="0" err="1">
                          <a:effectLst/>
                          <a:latin typeface="+mj-lt"/>
                        </a:rPr>
                        <a:t>küsimise</a:t>
                      </a:r>
                      <a:r>
                        <a:rPr lang="fi-FI" sz="3200" b="1" i="0" dirty="0">
                          <a:effectLst/>
                          <a:latin typeface="+mj-lt"/>
                        </a:rPr>
                        <a:t> </a:t>
                      </a:r>
                      <a:r>
                        <a:rPr lang="fi-FI" sz="3200" b="1" i="0" dirty="0" err="1">
                          <a:effectLst/>
                          <a:latin typeface="+mj-lt"/>
                        </a:rPr>
                        <a:t>vahel</a:t>
                      </a:r>
                      <a:r>
                        <a:rPr lang="fi-FI" sz="3200" b="0" i="0" dirty="0">
                          <a:effectLst/>
                          <a:latin typeface="+mj-lt"/>
                        </a:rPr>
                        <a:t> </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3776011431"/>
                  </a:ext>
                </a:extLst>
              </a:tr>
              <a:tr h="691363">
                <a:tc>
                  <a:txBody>
                    <a:bodyPr/>
                    <a:lstStyle/>
                    <a:p>
                      <a:pPr algn="l" rtl="0" fontAlgn="base">
                        <a:lnSpc>
                          <a:spcPct val="100000"/>
                        </a:lnSpc>
                        <a:buNone/>
                      </a:pPr>
                      <a:r>
                        <a:rPr lang="et-EE" sz="3200" b="0" i="0" dirty="0">
                          <a:effectLst/>
                          <a:latin typeface="+mj-lt"/>
                        </a:rPr>
                        <a:t>GPT-5.4</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0" i="0" dirty="0">
                          <a:effectLst/>
                          <a:latin typeface="+mj-lt"/>
                        </a:rPr>
                        <a:t>278 sõna </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0" i="0" dirty="0">
                          <a:effectLst/>
                          <a:latin typeface="+mj-lt"/>
                        </a:rPr>
                        <a:t>93,6%</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0" i="0" dirty="0">
                          <a:effectLst/>
                          <a:latin typeface="+mj-lt"/>
                        </a:rPr>
                        <a:t>0,93 </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3525370737"/>
                  </a:ext>
                </a:extLst>
              </a:tr>
              <a:tr h="691363">
                <a:tc>
                  <a:txBody>
                    <a:bodyPr/>
                    <a:lstStyle/>
                    <a:p>
                      <a:pPr algn="l" rtl="0" fontAlgn="base">
                        <a:lnSpc>
                          <a:spcPct val="100000"/>
                        </a:lnSpc>
                        <a:buNone/>
                      </a:pPr>
                      <a:r>
                        <a:rPr lang="et-EE" sz="3200" b="0" i="0" dirty="0" err="1">
                          <a:effectLst/>
                          <a:latin typeface="+mj-lt"/>
                        </a:rPr>
                        <a:t>Gemini</a:t>
                      </a:r>
                      <a:r>
                        <a:rPr lang="et-EE" sz="3200" b="0" i="0" dirty="0">
                          <a:effectLst/>
                          <a:latin typeface="+mj-lt"/>
                        </a:rPr>
                        <a:t> 3.1 Pro</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0" i="0" dirty="0">
                          <a:effectLst/>
                          <a:latin typeface="+mj-lt"/>
                        </a:rPr>
                        <a:t>274 sõna </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0" i="0" dirty="0">
                          <a:effectLst/>
                          <a:latin typeface="+mj-lt"/>
                        </a:rPr>
                        <a:t>92,3%</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0" i="0" dirty="0">
                          <a:effectLst/>
                          <a:latin typeface="+mj-lt"/>
                        </a:rPr>
                        <a:t>0,92 </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434161287"/>
                  </a:ext>
                </a:extLst>
              </a:tr>
              <a:tr h="691363">
                <a:tc>
                  <a:txBody>
                    <a:bodyPr/>
                    <a:lstStyle/>
                    <a:p>
                      <a:pPr algn="l" rtl="0" fontAlgn="base">
                        <a:lnSpc>
                          <a:spcPct val="100000"/>
                        </a:lnSpc>
                        <a:buNone/>
                      </a:pPr>
                      <a:r>
                        <a:rPr lang="et-EE" sz="3200" b="1" i="0" dirty="0">
                          <a:solidFill>
                            <a:schemeClr val="accent6">
                              <a:lumMod val="75000"/>
                            </a:schemeClr>
                          </a:solidFill>
                          <a:effectLst/>
                          <a:latin typeface="+mj-lt"/>
                        </a:rPr>
                        <a:t>Claude </a:t>
                      </a:r>
                      <a:r>
                        <a:rPr lang="et-EE" sz="3200" b="1" i="0" dirty="0" err="1">
                          <a:solidFill>
                            <a:schemeClr val="accent6">
                              <a:lumMod val="75000"/>
                            </a:schemeClr>
                          </a:solidFill>
                          <a:effectLst/>
                          <a:latin typeface="+mj-lt"/>
                        </a:rPr>
                        <a:t>Opus</a:t>
                      </a:r>
                      <a:r>
                        <a:rPr lang="et-EE" sz="3200" b="1" i="0" dirty="0">
                          <a:solidFill>
                            <a:schemeClr val="accent6">
                              <a:lumMod val="75000"/>
                            </a:schemeClr>
                          </a:solidFill>
                          <a:effectLst/>
                          <a:latin typeface="+mj-lt"/>
                        </a:rPr>
                        <a:t> 4.6</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1" i="0" dirty="0">
                          <a:solidFill>
                            <a:schemeClr val="accent6">
                              <a:lumMod val="75000"/>
                            </a:schemeClr>
                          </a:solidFill>
                          <a:effectLst/>
                          <a:latin typeface="+mj-lt"/>
                        </a:rPr>
                        <a:t>295 sõna </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1" i="0" dirty="0">
                          <a:solidFill>
                            <a:schemeClr val="accent6">
                              <a:lumMod val="75000"/>
                            </a:schemeClr>
                          </a:solidFill>
                          <a:effectLst/>
                          <a:latin typeface="+mj-lt"/>
                        </a:rPr>
                        <a:t>99,3%</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3200" b="1" i="0" dirty="0">
                          <a:solidFill>
                            <a:schemeClr val="accent6">
                              <a:lumMod val="75000"/>
                            </a:schemeClr>
                          </a:solidFill>
                          <a:effectLst/>
                          <a:latin typeface="+mj-lt"/>
                        </a:rPr>
                        <a:t>0,99 </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4255055559"/>
                  </a:ext>
                </a:extLst>
              </a:tr>
            </a:tbl>
          </a:graphicData>
        </a:graphic>
      </p:graphicFrame>
      <p:sp>
        <p:nvSpPr>
          <p:cNvPr id="6" name="TextBox 5">
            <a:extLst>
              <a:ext uri="{FF2B5EF4-FFF2-40B4-BE49-F238E27FC236}">
                <a16:creationId xmlns:a16="http://schemas.microsoft.com/office/drawing/2014/main" id="{56FF8362-D050-B6BD-9365-955A0E272401}"/>
              </a:ext>
            </a:extLst>
          </p:cNvPr>
          <p:cNvSpPr txBox="1"/>
          <p:nvPr/>
        </p:nvSpPr>
        <p:spPr>
          <a:xfrm>
            <a:off x="10418323" y="6917934"/>
            <a:ext cx="7379750" cy="2062103"/>
          </a:xfrm>
          <a:prstGeom prst="rect">
            <a:avLst/>
          </a:prstGeom>
          <a:noFill/>
        </p:spPr>
        <p:txBody>
          <a:bodyPr wrap="square">
            <a:spAutoFit/>
          </a:bodyPr>
          <a:lstStyle/>
          <a:p>
            <a:pPr algn="r">
              <a:spcAft>
                <a:spcPts val="1000"/>
              </a:spcAft>
            </a:pPr>
            <a:r>
              <a:rPr lang="et-EE" sz="3200" b="1" dirty="0">
                <a:solidFill>
                  <a:schemeClr val="tx1"/>
                </a:solidFill>
              </a:rPr>
              <a:t>Võrdlus 2025:</a:t>
            </a:r>
            <a:br>
              <a:rPr lang="et-EE" sz="3200" b="1" dirty="0">
                <a:solidFill>
                  <a:schemeClr val="tx1"/>
                </a:solidFill>
              </a:rPr>
            </a:br>
            <a:r>
              <a:rPr lang="et-EE" sz="3200" b="1" dirty="0">
                <a:solidFill>
                  <a:schemeClr val="accent6">
                    <a:lumMod val="75000"/>
                  </a:schemeClr>
                </a:solidFill>
              </a:rPr>
              <a:t>kategoriseerides stabiilsed vastajad </a:t>
            </a:r>
            <a:br>
              <a:rPr lang="et-EE" sz="3200" b="1" dirty="0">
                <a:solidFill>
                  <a:schemeClr val="accent6">
                    <a:lumMod val="75000"/>
                  </a:schemeClr>
                </a:solidFill>
              </a:rPr>
            </a:br>
            <a:r>
              <a:rPr lang="et-EE" sz="3200" b="1" dirty="0">
                <a:solidFill>
                  <a:schemeClr val="accent6">
                    <a:lumMod val="75000"/>
                  </a:schemeClr>
                </a:solidFill>
              </a:rPr>
              <a:t>nii korpuse kontekstiga </a:t>
            </a:r>
            <a:br>
              <a:rPr lang="et-EE" sz="3200" b="1" dirty="0">
                <a:solidFill>
                  <a:schemeClr val="accent6">
                    <a:lumMod val="75000"/>
                  </a:schemeClr>
                </a:solidFill>
              </a:rPr>
            </a:br>
            <a:r>
              <a:rPr lang="et-EE" sz="3200" b="1" dirty="0">
                <a:solidFill>
                  <a:schemeClr val="accent6">
                    <a:lumMod val="75000"/>
                  </a:schemeClr>
                </a:solidFill>
              </a:rPr>
              <a:t>kui ka ilma.</a:t>
            </a:r>
          </a:p>
        </p:txBody>
      </p:sp>
      <p:sp>
        <p:nvSpPr>
          <p:cNvPr id="9" name="TextBox 8">
            <a:extLst>
              <a:ext uri="{FF2B5EF4-FFF2-40B4-BE49-F238E27FC236}">
                <a16:creationId xmlns:a16="http://schemas.microsoft.com/office/drawing/2014/main" id="{9D453CCB-0BC9-9894-F513-3D9E31A9D5DC}"/>
              </a:ext>
            </a:extLst>
          </p:cNvPr>
          <p:cNvSpPr txBox="1"/>
          <p:nvPr/>
        </p:nvSpPr>
        <p:spPr>
          <a:xfrm>
            <a:off x="10418323" y="2902776"/>
            <a:ext cx="7379750" cy="3062377"/>
          </a:xfrm>
          <a:prstGeom prst="rect">
            <a:avLst/>
          </a:prstGeom>
          <a:noFill/>
        </p:spPr>
        <p:txBody>
          <a:bodyPr wrap="square">
            <a:spAutoFit/>
          </a:bodyPr>
          <a:lstStyle/>
          <a:p>
            <a:pPr algn="r">
              <a:spcAft>
                <a:spcPts val="1000"/>
              </a:spcAft>
            </a:pPr>
            <a:r>
              <a:rPr lang="et-EE" sz="2800" b="1" i="1" dirty="0">
                <a:solidFill>
                  <a:schemeClr val="tx1">
                    <a:lumMod val="50000"/>
                    <a:lumOff val="50000"/>
                  </a:schemeClr>
                </a:solidFill>
              </a:rPr>
              <a:t>Vastuste korduvus</a:t>
            </a:r>
            <a:br>
              <a:rPr lang="et-EE" sz="2800" b="1" i="1" dirty="0">
                <a:solidFill>
                  <a:schemeClr val="tx1">
                    <a:lumMod val="50000"/>
                    <a:lumOff val="50000"/>
                  </a:schemeClr>
                </a:solidFill>
              </a:rPr>
            </a:br>
            <a:r>
              <a:rPr lang="et-EE" sz="2800" b="1" i="1" dirty="0">
                <a:solidFill>
                  <a:schemeClr val="tx1">
                    <a:lumMod val="50000"/>
                    <a:lumOff val="50000"/>
                  </a:schemeClr>
                </a:solidFill>
              </a:rPr>
              <a:t>ilma korpuseta</a:t>
            </a:r>
            <a:br>
              <a:rPr lang="et-EE" sz="2800" b="1" i="1" dirty="0">
                <a:solidFill>
                  <a:schemeClr val="tx1">
                    <a:lumMod val="50000"/>
                    <a:lumOff val="50000"/>
                  </a:schemeClr>
                </a:solidFill>
              </a:rPr>
            </a:br>
            <a:r>
              <a:rPr lang="et-EE" sz="2800" b="1" i="1" dirty="0">
                <a:solidFill>
                  <a:schemeClr val="tx1">
                    <a:lumMod val="50000"/>
                    <a:lumOff val="50000"/>
                  </a:schemeClr>
                </a:solidFill>
              </a:rPr>
              <a:t>(veebruar, juuni 2025):</a:t>
            </a:r>
            <a:endParaRPr lang="en-US" sz="2800" b="1" i="1" dirty="0">
              <a:solidFill>
                <a:schemeClr val="tx1">
                  <a:lumMod val="50000"/>
                  <a:lumOff val="50000"/>
                </a:schemeClr>
              </a:solidFill>
            </a:endParaRPr>
          </a:p>
          <a:p>
            <a:pPr lvl="2" algn="r">
              <a:spcAft>
                <a:spcPts val="1000"/>
              </a:spcAft>
            </a:pPr>
            <a:r>
              <a:rPr lang="et-EE" sz="2800" i="1" dirty="0" err="1">
                <a:solidFill>
                  <a:schemeClr val="tx1">
                    <a:lumMod val="50000"/>
                    <a:lumOff val="50000"/>
                  </a:schemeClr>
                </a:solidFill>
              </a:rPr>
              <a:t>Gemini</a:t>
            </a:r>
            <a:r>
              <a:rPr lang="et-EE" sz="2800" i="1" dirty="0">
                <a:solidFill>
                  <a:schemeClr val="tx1">
                    <a:lumMod val="50000"/>
                    <a:lumOff val="50000"/>
                  </a:schemeClr>
                </a:solidFill>
              </a:rPr>
              <a:t> 1.5 Pro: </a:t>
            </a:r>
            <a:r>
              <a:rPr lang="et-EE" sz="2800" b="1" i="1" dirty="0">
                <a:solidFill>
                  <a:schemeClr val="tx1">
                    <a:lumMod val="50000"/>
                    <a:lumOff val="50000"/>
                  </a:schemeClr>
                </a:solidFill>
              </a:rPr>
              <a:t>99,4%</a:t>
            </a:r>
            <a:endParaRPr lang="en-US" sz="2800" b="1" i="1" dirty="0">
              <a:solidFill>
                <a:schemeClr val="tx1">
                  <a:lumMod val="50000"/>
                  <a:lumOff val="50000"/>
                </a:schemeClr>
              </a:solidFill>
            </a:endParaRPr>
          </a:p>
          <a:p>
            <a:pPr lvl="2" algn="r">
              <a:spcAft>
                <a:spcPts val="1000"/>
              </a:spcAft>
            </a:pPr>
            <a:r>
              <a:rPr lang="et-EE" sz="2800" i="1" dirty="0">
                <a:solidFill>
                  <a:schemeClr val="tx1">
                    <a:lumMod val="50000"/>
                    <a:lumOff val="50000"/>
                  </a:schemeClr>
                </a:solidFill>
              </a:rPr>
              <a:t>GPT-4o &amp; Claude </a:t>
            </a:r>
            <a:r>
              <a:rPr lang="et-EE" sz="2800" i="1" dirty="0" err="1">
                <a:solidFill>
                  <a:schemeClr val="tx1">
                    <a:lumMod val="50000"/>
                    <a:lumOff val="50000"/>
                  </a:schemeClr>
                </a:solidFill>
              </a:rPr>
              <a:t>Sonnet</a:t>
            </a:r>
            <a:r>
              <a:rPr lang="et-EE" sz="2800" i="1" dirty="0">
                <a:solidFill>
                  <a:schemeClr val="tx1">
                    <a:lumMod val="50000"/>
                    <a:lumOff val="50000"/>
                  </a:schemeClr>
                </a:solidFill>
              </a:rPr>
              <a:t> 3.5: </a:t>
            </a:r>
            <a:r>
              <a:rPr lang="et-EE" sz="2800" b="1" i="1" dirty="0">
                <a:solidFill>
                  <a:schemeClr val="tx1">
                    <a:lumMod val="50000"/>
                    <a:lumOff val="50000"/>
                  </a:schemeClr>
                </a:solidFill>
              </a:rPr>
              <a:t>~98–99%</a:t>
            </a:r>
            <a:endParaRPr lang="en-US" sz="2800" b="1" i="1" dirty="0">
              <a:solidFill>
                <a:schemeClr val="tx1">
                  <a:lumMod val="50000"/>
                  <a:lumOff val="50000"/>
                </a:schemeClr>
              </a:solidFill>
            </a:endParaRPr>
          </a:p>
          <a:p>
            <a:pPr lvl="2" algn="r">
              <a:spcAft>
                <a:spcPts val="1000"/>
              </a:spcAft>
            </a:pPr>
            <a:r>
              <a:rPr lang="et-EE" sz="2800" i="1" dirty="0">
                <a:solidFill>
                  <a:schemeClr val="tx1">
                    <a:lumMod val="50000"/>
                    <a:lumOff val="50000"/>
                  </a:schemeClr>
                </a:solidFill>
              </a:rPr>
              <a:t>Claude </a:t>
            </a:r>
            <a:r>
              <a:rPr lang="et-EE" sz="2800" i="1" dirty="0" err="1">
                <a:solidFill>
                  <a:schemeClr val="tx1">
                    <a:lumMod val="50000"/>
                    <a:lumOff val="50000"/>
                  </a:schemeClr>
                </a:solidFill>
              </a:rPr>
              <a:t>Sonnet</a:t>
            </a:r>
            <a:r>
              <a:rPr lang="et-EE" sz="2800" i="1" dirty="0">
                <a:solidFill>
                  <a:schemeClr val="tx1">
                    <a:lumMod val="50000"/>
                    <a:lumOff val="50000"/>
                  </a:schemeClr>
                </a:solidFill>
              </a:rPr>
              <a:t> 3.7: </a:t>
            </a:r>
            <a:r>
              <a:rPr lang="et-EE" sz="2800" b="1" i="1" dirty="0">
                <a:solidFill>
                  <a:schemeClr val="tx1">
                    <a:lumMod val="50000"/>
                    <a:lumOff val="50000"/>
                  </a:schemeClr>
                </a:solidFill>
              </a:rPr>
              <a:t>97,5%</a:t>
            </a:r>
            <a:endParaRPr lang="en-US" sz="2800" b="1" i="1" dirty="0">
              <a:solidFill>
                <a:schemeClr val="tx1">
                  <a:lumMod val="50000"/>
                  <a:lumOff val="50000"/>
                </a:schemeClr>
              </a:solidFill>
              <a:highlight>
                <a:srgbClr val="FFFF00"/>
              </a:highlight>
            </a:endParaRPr>
          </a:p>
        </p:txBody>
      </p:sp>
      <p:sp>
        <p:nvSpPr>
          <p:cNvPr id="7" name="TextBox 6">
            <a:extLst>
              <a:ext uri="{FF2B5EF4-FFF2-40B4-BE49-F238E27FC236}">
                <a16:creationId xmlns:a16="http://schemas.microsoft.com/office/drawing/2014/main" id="{A6F7189B-B161-EEA7-35AC-28EB02EF8776}"/>
              </a:ext>
            </a:extLst>
          </p:cNvPr>
          <p:cNvSpPr txBox="1"/>
          <p:nvPr/>
        </p:nvSpPr>
        <p:spPr>
          <a:xfrm>
            <a:off x="258099" y="5965153"/>
            <a:ext cx="7379750" cy="369332"/>
          </a:xfrm>
          <a:prstGeom prst="rect">
            <a:avLst/>
          </a:prstGeom>
          <a:noFill/>
        </p:spPr>
        <p:txBody>
          <a:bodyPr wrap="square">
            <a:spAutoFit/>
          </a:bodyPr>
          <a:lstStyle/>
          <a:p>
            <a:pPr>
              <a:spcAft>
                <a:spcPts val="1000"/>
              </a:spcAft>
            </a:pPr>
            <a:r>
              <a:rPr lang="fi-FI" sz="1800" i="1" dirty="0" err="1">
                <a:solidFill>
                  <a:schemeClr val="tx1">
                    <a:lumMod val="50000"/>
                    <a:lumOff val="50000"/>
                  </a:schemeClr>
                </a:solidFill>
              </a:rPr>
              <a:t>Ühegi</a:t>
            </a:r>
            <a:r>
              <a:rPr lang="fi-FI" sz="1800" i="1" dirty="0">
                <a:solidFill>
                  <a:schemeClr val="tx1">
                    <a:lumMod val="50000"/>
                    <a:lumOff val="50000"/>
                  </a:schemeClr>
                </a:solidFill>
              </a:rPr>
              <a:t> </a:t>
            </a:r>
            <a:r>
              <a:rPr lang="et-EE" sz="1800" i="1" dirty="0" err="1">
                <a:solidFill>
                  <a:schemeClr val="tx1">
                    <a:lumMod val="50000"/>
                    <a:lumOff val="50000"/>
                  </a:schemeClr>
                </a:solidFill>
              </a:rPr>
              <a:t>SKMi</a:t>
            </a:r>
            <a:r>
              <a:rPr lang="fi-FI" sz="1800" i="1" dirty="0">
                <a:solidFill>
                  <a:schemeClr val="tx1">
                    <a:lumMod val="50000"/>
                    <a:lumOff val="50000"/>
                  </a:schemeClr>
                </a:solidFill>
              </a:rPr>
              <a:t> </a:t>
            </a:r>
            <a:r>
              <a:rPr lang="et-EE" sz="1800" i="1" dirty="0">
                <a:solidFill>
                  <a:schemeClr val="tx1">
                    <a:lumMod val="50000"/>
                    <a:lumOff val="50000"/>
                  </a:schemeClr>
                </a:solidFill>
              </a:rPr>
              <a:t>3</a:t>
            </a:r>
            <a:r>
              <a:rPr lang="fi-FI" sz="1800" i="1" dirty="0">
                <a:solidFill>
                  <a:schemeClr val="tx1">
                    <a:lumMod val="50000"/>
                    <a:lumOff val="50000"/>
                  </a:schemeClr>
                </a:solidFill>
              </a:rPr>
              <a:t> </a:t>
            </a:r>
            <a:r>
              <a:rPr lang="fi-FI" sz="1800" i="1" dirty="0" err="1">
                <a:solidFill>
                  <a:schemeClr val="tx1">
                    <a:lumMod val="50000"/>
                    <a:lumOff val="50000"/>
                  </a:schemeClr>
                </a:solidFill>
              </a:rPr>
              <a:t>küsimise</a:t>
            </a:r>
            <a:r>
              <a:rPr lang="fi-FI" sz="1800" i="1" dirty="0">
                <a:solidFill>
                  <a:schemeClr val="tx1">
                    <a:lumMod val="50000"/>
                    <a:lumOff val="50000"/>
                  </a:schemeClr>
                </a:solidFill>
              </a:rPr>
              <a:t> </a:t>
            </a:r>
            <a:r>
              <a:rPr lang="fi-FI" sz="1800" i="1" dirty="0" err="1">
                <a:solidFill>
                  <a:schemeClr val="tx1">
                    <a:lumMod val="50000"/>
                    <a:lumOff val="50000"/>
                  </a:schemeClr>
                </a:solidFill>
              </a:rPr>
              <a:t>vahel</a:t>
            </a:r>
            <a:r>
              <a:rPr lang="fi-FI" sz="1800" i="1" dirty="0">
                <a:solidFill>
                  <a:schemeClr val="tx1">
                    <a:lumMod val="50000"/>
                    <a:lumOff val="50000"/>
                  </a:schemeClr>
                </a:solidFill>
              </a:rPr>
              <a:t> </a:t>
            </a:r>
            <a:r>
              <a:rPr lang="et-EE" sz="1800" i="1" dirty="0">
                <a:solidFill>
                  <a:schemeClr val="tx1">
                    <a:lumMod val="50000"/>
                    <a:lumOff val="50000"/>
                  </a:schemeClr>
                </a:solidFill>
              </a:rPr>
              <a:t>pole </a:t>
            </a:r>
            <a:r>
              <a:rPr lang="fi-FI" sz="1800" i="1" dirty="0" err="1">
                <a:solidFill>
                  <a:schemeClr val="tx1">
                    <a:lumMod val="50000"/>
                    <a:lumOff val="50000"/>
                  </a:schemeClr>
                </a:solidFill>
              </a:rPr>
              <a:t>statistiliselt</a:t>
            </a:r>
            <a:r>
              <a:rPr lang="fi-FI" sz="1800" i="1" dirty="0">
                <a:solidFill>
                  <a:schemeClr val="tx1">
                    <a:lumMod val="50000"/>
                    <a:lumOff val="50000"/>
                  </a:schemeClr>
                </a:solidFill>
              </a:rPr>
              <a:t> </a:t>
            </a:r>
            <a:r>
              <a:rPr lang="fi-FI" sz="1800" i="1" dirty="0" err="1">
                <a:solidFill>
                  <a:schemeClr val="tx1">
                    <a:lumMod val="50000"/>
                    <a:lumOff val="50000"/>
                  </a:schemeClr>
                </a:solidFill>
              </a:rPr>
              <a:t>olulist</a:t>
            </a:r>
            <a:r>
              <a:rPr lang="fi-FI" sz="1800" i="1" dirty="0">
                <a:solidFill>
                  <a:schemeClr val="tx1">
                    <a:lumMod val="50000"/>
                    <a:lumOff val="50000"/>
                  </a:schemeClr>
                </a:solidFill>
              </a:rPr>
              <a:t> </a:t>
            </a:r>
            <a:r>
              <a:rPr lang="fi-FI" sz="1800" i="1" dirty="0" err="1">
                <a:solidFill>
                  <a:schemeClr val="tx1">
                    <a:lumMod val="50000"/>
                    <a:lumOff val="50000"/>
                  </a:schemeClr>
                </a:solidFill>
              </a:rPr>
              <a:t>erinevus</a:t>
            </a:r>
            <a:r>
              <a:rPr lang="et-EE" sz="1800" i="1" dirty="0">
                <a:solidFill>
                  <a:schemeClr val="tx1">
                    <a:lumMod val="50000"/>
                    <a:lumOff val="50000"/>
                  </a:schemeClr>
                </a:solidFill>
              </a:rPr>
              <a:t>t</a:t>
            </a:r>
            <a:r>
              <a:rPr lang="fi-FI" sz="1800" i="1" dirty="0">
                <a:solidFill>
                  <a:schemeClr val="tx1">
                    <a:lumMod val="50000"/>
                    <a:lumOff val="50000"/>
                  </a:schemeClr>
                </a:solidFill>
              </a:rPr>
              <a:t>.</a:t>
            </a:r>
            <a:endParaRPr lang="et-EE" sz="1800" i="1" dirty="0">
              <a:solidFill>
                <a:schemeClr val="tx1">
                  <a:lumMod val="50000"/>
                  <a:lumOff val="50000"/>
                </a:schemeClr>
              </a:solidFill>
            </a:endParaRPr>
          </a:p>
        </p:txBody>
      </p:sp>
    </p:spTree>
    <p:extLst>
      <p:ext uri="{BB962C8B-B14F-4D97-AF65-F5344CB8AC3E}">
        <p14:creationId xmlns:p14="http://schemas.microsoft.com/office/powerpoint/2010/main" val="241521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DE8F764F-4CFF-0E09-5963-0AE102B2D43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0F9B2D0-FBD1-5015-A8F9-D0572336DC4A}"/>
              </a:ext>
            </a:extLst>
          </p:cNvPr>
          <p:cNvSpPr txBox="1"/>
          <p:nvPr/>
        </p:nvSpPr>
        <p:spPr>
          <a:xfrm>
            <a:off x="0" y="765378"/>
            <a:ext cx="18287999" cy="8756243"/>
          </a:xfrm>
          <a:prstGeom prst="rect">
            <a:avLst/>
          </a:prstGeom>
          <a:noFill/>
        </p:spPr>
        <p:txBody>
          <a:bodyPr wrap="square" lIns="91440" tIns="45720" rIns="91440" bIns="45720" anchor="t">
            <a:spAutoFit/>
          </a:bodyPr>
          <a:lstStyle/>
          <a:p>
            <a:pPr algn="ctr">
              <a:spcAft>
                <a:spcPts val="1000"/>
              </a:spcAft>
            </a:pPr>
            <a:r>
              <a:rPr lang="et-EE" sz="4400" b="1" dirty="0">
                <a:solidFill>
                  <a:schemeClr val="tx1"/>
                </a:solidFill>
              </a:rPr>
              <a:t>Mis sellest, et SKM on stabiilne pakkuja, </a:t>
            </a:r>
            <a:br>
              <a:rPr lang="et-EE" sz="4400" b="1" dirty="0">
                <a:solidFill>
                  <a:schemeClr val="tx1"/>
                </a:solidFill>
              </a:rPr>
            </a:br>
            <a:r>
              <a:rPr lang="et-EE" sz="4400" b="1" dirty="0">
                <a:solidFill>
                  <a:schemeClr val="tx1"/>
                </a:solidFill>
              </a:rPr>
              <a:t>kas pakub ka hästi?</a:t>
            </a:r>
          </a:p>
          <a:p>
            <a:pPr algn="ctr">
              <a:spcAft>
                <a:spcPts val="1000"/>
              </a:spcAft>
            </a:pPr>
            <a:r>
              <a:rPr lang="et-EE" sz="4000" dirty="0">
                <a:solidFill>
                  <a:schemeClr val="tx1"/>
                </a:solidFill>
              </a:rPr>
              <a:t>Üks asi on </a:t>
            </a:r>
            <a:r>
              <a:rPr lang="et-EE" sz="4000" dirty="0" err="1">
                <a:solidFill>
                  <a:schemeClr val="tx1"/>
                </a:solidFill>
              </a:rPr>
              <a:t>SKMi</a:t>
            </a:r>
            <a:r>
              <a:rPr lang="et-EE" sz="4000" dirty="0">
                <a:solidFill>
                  <a:schemeClr val="tx1"/>
                </a:solidFill>
              </a:rPr>
              <a:t> vastuste kattuvus 61–71%, aga </a:t>
            </a:r>
            <a:br>
              <a:rPr lang="et-EE" sz="4000" dirty="0">
                <a:solidFill>
                  <a:schemeClr val="tx1"/>
                </a:solidFill>
              </a:rPr>
            </a:br>
            <a:r>
              <a:rPr lang="et-EE" sz="4000" dirty="0">
                <a:solidFill>
                  <a:schemeClr val="tx1"/>
                </a:solidFill>
              </a:rPr>
              <a:t>äkki erinenud pakkumised sobiksid leksikograafile?</a:t>
            </a:r>
          </a:p>
          <a:p>
            <a:pPr algn="ctr">
              <a:spcAft>
                <a:spcPts val="1000"/>
              </a:spcAft>
            </a:pPr>
            <a:endParaRPr lang="et-EE" sz="4800" dirty="0">
              <a:solidFill>
                <a:schemeClr val="tx1"/>
              </a:solidFill>
            </a:endParaRPr>
          </a:p>
          <a:p>
            <a:pPr algn="ctr">
              <a:spcAft>
                <a:spcPts val="1000"/>
              </a:spcAft>
            </a:pPr>
            <a:r>
              <a:rPr lang="et-EE" sz="3200" b="1" i="1" dirty="0">
                <a:solidFill>
                  <a:schemeClr val="tx1"/>
                </a:solidFill>
              </a:rPr>
              <a:t>püstihull </a:t>
            </a:r>
            <a:r>
              <a:rPr lang="et-EE" sz="3200" dirty="0">
                <a:solidFill>
                  <a:schemeClr val="tx1"/>
                </a:solidFill>
              </a:rPr>
              <a:t>– kas </a:t>
            </a:r>
            <a:r>
              <a:rPr lang="et-EE" sz="3200" dirty="0" err="1">
                <a:solidFill>
                  <a:schemeClr val="tx1"/>
                </a:solidFill>
              </a:rPr>
              <a:t>SKMide</a:t>
            </a:r>
            <a:r>
              <a:rPr lang="et-EE" sz="3200" dirty="0">
                <a:solidFill>
                  <a:schemeClr val="tx1"/>
                </a:solidFill>
              </a:rPr>
              <a:t> </a:t>
            </a:r>
            <a:r>
              <a:rPr lang="et-EE" sz="2800" dirty="0">
                <a:solidFill>
                  <a:schemeClr val="tx1"/>
                </a:solidFill>
              </a:rPr>
              <a:t>KÕNEKEELNE</a:t>
            </a:r>
            <a:r>
              <a:rPr lang="et-EE" sz="3200" dirty="0">
                <a:solidFill>
                  <a:schemeClr val="tx1"/>
                </a:solidFill>
              </a:rPr>
              <a:t> või neutraalne (inimesed)?</a:t>
            </a:r>
            <a:endParaRPr lang="et-EE" sz="3200" i="1" dirty="0">
              <a:solidFill>
                <a:schemeClr val="tx1"/>
              </a:solidFill>
            </a:endParaRPr>
          </a:p>
          <a:p>
            <a:pPr algn="ctr">
              <a:spcAft>
                <a:spcPts val="1000"/>
              </a:spcAft>
            </a:pPr>
            <a:r>
              <a:rPr lang="et-EE" sz="3200" b="1" i="1" dirty="0">
                <a:solidFill>
                  <a:schemeClr val="tx1"/>
                </a:solidFill>
              </a:rPr>
              <a:t>tohlakas </a:t>
            </a:r>
            <a:r>
              <a:rPr lang="et-EE" sz="3200" dirty="0">
                <a:solidFill>
                  <a:schemeClr val="tx1"/>
                </a:solidFill>
              </a:rPr>
              <a:t>– inimesed </a:t>
            </a:r>
            <a:r>
              <a:rPr lang="et-EE" sz="2800" dirty="0">
                <a:solidFill>
                  <a:schemeClr val="tx1"/>
                </a:solidFill>
              </a:rPr>
              <a:t>KÕNEKEELNE</a:t>
            </a:r>
            <a:r>
              <a:rPr lang="et-EE" sz="3200" dirty="0">
                <a:solidFill>
                  <a:schemeClr val="tx1"/>
                </a:solidFill>
              </a:rPr>
              <a:t>, </a:t>
            </a:r>
            <a:r>
              <a:rPr lang="et-EE" sz="3200" dirty="0" err="1">
                <a:solidFill>
                  <a:schemeClr val="tx1"/>
                </a:solidFill>
              </a:rPr>
              <a:t>SKMid</a:t>
            </a:r>
            <a:r>
              <a:rPr lang="et-EE" sz="3200" dirty="0">
                <a:solidFill>
                  <a:schemeClr val="tx1"/>
                </a:solidFill>
              </a:rPr>
              <a:t> </a:t>
            </a:r>
            <a:r>
              <a:rPr lang="et-EE" sz="2800" dirty="0">
                <a:solidFill>
                  <a:schemeClr val="tx1"/>
                </a:solidFill>
              </a:rPr>
              <a:t>HALVUSTAV</a:t>
            </a:r>
            <a:r>
              <a:rPr lang="et-EE" sz="3200" dirty="0">
                <a:solidFill>
                  <a:schemeClr val="tx1"/>
                </a:solidFill>
              </a:rPr>
              <a:t>? </a:t>
            </a:r>
            <a:r>
              <a:rPr lang="et-EE" sz="3200" i="1" dirty="0">
                <a:solidFill>
                  <a:schemeClr val="tx1"/>
                </a:solidFill>
                <a:latin typeface="Arial" panose="020B0604020202020204" pitchFamily="34" charset="0"/>
                <a:cs typeface="Arial" panose="020B0604020202020204" pitchFamily="34" charset="0"/>
              </a:rPr>
              <a:t>→</a:t>
            </a:r>
            <a:r>
              <a:rPr lang="et-EE" sz="3200" b="1" i="1" dirty="0">
                <a:solidFill>
                  <a:schemeClr val="tx1"/>
                </a:solidFill>
                <a:latin typeface="Arial" panose="020B0604020202020204" pitchFamily="34" charset="0"/>
                <a:cs typeface="Arial" panose="020B0604020202020204" pitchFamily="34" charset="0"/>
              </a:rPr>
              <a:t> </a:t>
            </a:r>
            <a:r>
              <a:rPr lang="et-EE" sz="3200" dirty="0" err="1">
                <a:solidFill>
                  <a:schemeClr val="tx1"/>
                </a:solidFill>
                <a:latin typeface="Arial" panose="020B0604020202020204" pitchFamily="34" charset="0"/>
                <a:cs typeface="Arial" panose="020B0604020202020204" pitchFamily="34" charset="0"/>
              </a:rPr>
              <a:t>ÜSi</a:t>
            </a:r>
            <a:r>
              <a:rPr lang="et-EE" sz="3200" b="1" dirty="0">
                <a:solidFill>
                  <a:schemeClr val="tx1"/>
                </a:solidFill>
                <a:latin typeface="Arial" panose="020B0604020202020204" pitchFamily="34" charset="0"/>
                <a:cs typeface="Arial" panose="020B0604020202020204" pitchFamily="34" charset="0"/>
              </a:rPr>
              <a:t> </a:t>
            </a:r>
            <a:r>
              <a:rPr lang="et-EE" sz="3200" dirty="0">
                <a:solidFill>
                  <a:schemeClr val="tx1"/>
                </a:solidFill>
                <a:latin typeface="Arial" panose="020B0604020202020204" pitchFamily="34" charset="0"/>
                <a:cs typeface="Arial" panose="020B0604020202020204" pitchFamily="34" charset="0"/>
              </a:rPr>
              <a:t>seletusse „vahel halvustavalt“?</a:t>
            </a:r>
          </a:p>
          <a:p>
            <a:pPr algn="ctr">
              <a:spcAft>
                <a:spcPts val="1000"/>
              </a:spcAft>
            </a:pPr>
            <a:r>
              <a:rPr lang="et-EE" sz="4000" b="1" dirty="0">
                <a:solidFill>
                  <a:schemeClr val="tx1"/>
                </a:solidFill>
                <a:latin typeface="Arial" panose="020B0604020202020204" pitchFamily="34" charset="0"/>
                <a:cs typeface="Arial" panose="020B0604020202020204" pitchFamily="34" charset="0"/>
              </a:rPr>
              <a:t>Kontekst, kontekst, kontekst!</a:t>
            </a:r>
            <a:endParaRPr lang="et-EE" sz="4000" b="1" dirty="0">
              <a:solidFill>
                <a:schemeClr val="tx1"/>
              </a:solidFill>
            </a:endParaRPr>
          </a:p>
          <a:p>
            <a:pPr algn="ctr">
              <a:spcAft>
                <a:spcPts val="1000"/>
              </a:spcAft>
            </a:pPr>
            <a:endParaRPr lang="et-EE" sz="4000" b="1" dirty="0">
              <a:solidFill>
                <a:srgbClr val="D85D5F"/>
              </a:solidFill>
            </a:endParaRPr>
          </a:p>
          <a:p>
            <a:pPr algn="ctr">
              <a:spcAft>
                <a:spcPts val="1000"/>
              </a:spcAft>
            </a:pPr>
            <a:r>
              <a:rPr lang="et-EE" sz="4000" b="1" dirty="0">
                <a:solidFill>
                  <a:srgbClr val="D85D5F"/>
                </a:solidFill>
              </a:rPr>
              <a:t>Kus vastused erinesid, seal saabki nii ja saabki naa? :)</a:t>
            </a:r>
          </a:p>
          <a:p>
            <a:pPr algn="ctr">
              <a:spcAft>
                <a:spcPts val="1000"/>
              </a:spcAft>
            </a:pPr>
            <a:r>
              <a:rPr lang="et-EE" sz="4000" dirty="0">
                <a:solidFill>
                  <a:schemeClr val="tx1"/>
                </a:solidFill>
              </a:rPr>
              <a:t>Kattunud vastused + saab nii ja saab naa (korpuse põhjal):</a:t>
            </a:r>
          </a:p>
          <a:p>
            <a:pPr algn="ctr">
              <a:spcAft>
                <a:spcPts val="1000"/>
              </a:spcAft>
            </a:pPr>
            <a:r>
              <a:rPr lang="et-EE" sz="4000" dirty="0">
                <a:solidFill>
                  <a:schemeClr val="accent6">
                    <a:lumMod val="75000"/>
                  </a:schemeClr>
                </a:solidFill>
              </a:rPr>
              <a:t>GPT </a:t>
            </a:r>
            <a:r>
              <a:rPr lang="et-EE" sz="4000" b="1" dirty="0">
                <a:solidFill>
                  <a:schemeClr val="accent6">
                    <a:lumMod val="75000"/>
                  </a:schemeClr>
                </a:solidFill>
              </a:rPr>
              <a:t>79,8%</a:t>
            </a:r>
            <a:r>
              <a:rPr lang="et-EE" sz="4000" dirty="0">
                <a:solidFill>
                  <a:schemeClr val="accent6">
                    <a:lumMod val="75000"/>
                  </a:schemeClr>
                </a:solidFill>
              </a:rPr>
              <a:t>; Claude </a:t>
            </a:r>
            <a:r>
              <a:rPr lang="et-EE" sz="4000" b="1" dirty="0">
                <a:solidFill>
                  <a:schemeClr val="accent6">
                    <a:lumMod val="75000"/>
                  </a:schemeClr>
                </a:solidFill>
              </a:rPr>
              <a:t>81,5%</a:t>
            </a:r>
            <a:r>
              <a:rPr lang="et-EE" sz="4000" dirty="0">
                <a:solidFill>
                  <a:schemeClr val="accent6">
                    <a:lumMod val="75000"/>
                  </a:schemeClr>
                </a:solidFill>
              </a:rPr>
              <a:t>; </a:t>
            </a:r>
            <a:r>
              <a:rPr lang="et-EE" sz="4000" dirty="0" err="1">
                <a:solidFill>
                  <a:schemeClr val="accent6">
                    <a:lumMod val="75000"/>
                  </a:schemeClr>
                </a:solidFill>
              </a:rPr>
              <a:t>Gemini</a:t>
            </a:r>
            <a:r>
              <a:rPr lang="et-EE" sz="4000" dirty="0">
                <a:solidFill>
                  <a:schemeClr val="accent6">
                    <a:lumMod val="75000"/>
                  </a:schemeClr>
                </a:solidFill>
              </a:rPr>
              <a:t> </a:t>
            </a:r>
            <a:r>
              <a:rPr lang="et-EE" sz="4000" b="1" dirty="0">
                <a:solidFill>
                  <a:schemeClr val="accent6">
                    <a:lumMod val="75000"/>
                  </a:schemeClr>
                </a:solidFill>
              </a:rPr>
              <a:t>88,5%</a:t>
            </a:r>
          </a:p>
        </p:txBody>
      </p:sp>
    </p:spTree>
    <p:extLst>
      <p:ext uri="{BB962C8B-B14F-4D97-AF65-F5344CB8AC3E}">
        <p14:creationId xmlns:p14="http://schemas.microsoft.com/office/powerpoint/2010/main" val="5608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63000"/>
          </a:srgbClr>
        </a:solidFill>
        <a:effectLst/>
      </p:bgPr>
    </p:bg>
    <p:spTree>
      <p:nvGrpSpPr>
        <p:cNvPr id="1" name="">
          <a:extLst>
            <a:ext uri="{FF2B5EF4-FFF2-40B4-BE49-F238E27FC236}">
              <a16:creationId xmlns:a16="http://schemas.microsoft.com/office/drawing/2014/main" id="{67E7C092-BF5B-8B6D-6590-583394937C7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9B07AD9-FCCA-A7FD-8D3C-4665E33F7C5B}"/>
              </a:ext>
            </a:extLst>
          </p:cNvPr>
          <p:cNvSpPr txBox="1"/>
          <p:nvPr/>
        </p:nvSpPr>
        <p:spPr>
          <a:xfrm>
            <a:off x="2514600" y="3620006"/>
            <a:ext cx="13258800" cy="3046988"/>
          </a:xfrm>
          <a:prstGeom prst="rect">
            <a:avLst/>
          </a:prstGeom>
          <a:noFill/>
        </p:spPr>
        <p:txBody>
          <a:bodyPr wrap="square" lIns="91440" tIns="45720" rIns="91440" bIns="45720" rtlCol="0" anchor="t">
            <a:spAutoFit/>
          </a:bodyPr>
          <a:lstStyle/>
          <a:p>
            <a:pPr algn="ctr"/>
            <a:r>
              <a:rPr lang="et-EE" sz="9600" b="1" spc="340" dirty="0">
                <a:solidFill>
                  <a:schemeClr val="bg1"/>
                </a:solidFill>
                <a:ea typeface="Open Sans"/>
              </a:rPr>
              <a:t>Registrisegadus sünonüümipesades?</a:t>
            </a:r>
            <a:endParaRPr lang="en-US" b="1" dirty="0">
              <a:solidFill>
                <a:schemeClr val="bg1"/>
              </a:solidFill>
            </a:endParaRPr>
          </a:p>
        </p:txBody>
      </p:sp>
    </p:spTree>
    <p:extLst>
      <p:ext uri="{BB962C8B-B14F-4D97-AF65-F5344CB8AC3E}">
        <p14:creationId xmlns:p14="http://schemas.microsoft.com/office/powerpoint/2010/main" val="220810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0C84D910-6357-5F5A-7A99-00D60072C59F}"/>
            </a:ext>
          </a:extLst>
        </p:cNvPr>
        <p:cNvGrpSpPr/>
        <p:nvPr/>
      </p:nvGrpSpPr>
      <p:grpSpPr>
        <a:xfrm>
          <a:off x="0" y="0"/>
          <a:ext cx="0" cy="0"/>
          <a:chOff x="0" y="0"/>
          <a:chExt cx="0" cy="0"/>
        </a:xfrm>
      </p:grpSpPr>
      <p:sp>
        <p:nvSpPr>
          <p:cNvPr id="2" name="Text Placeholder 7">
            <a:extLst>
              <a:ext uri="{FF2B5EF4-FFF2-40B4-BE49-F238E27FC236}">
                <a16:creationId xmlns:a16="http://schemas.microsoft.com/office/drawing/2014/main" id="{D7B20F52-5AD9-8705-5CFE-12858CC7FA54}"/>
              </a:ext>
            </a:extLst>
          </p:cNvPr>
          <p:cNvSpPr txBox="1">
            <a:spLocks/>
          </p:cNvSpPr>
          <p:nvPr/>
        </p:nvSpPr>
        <p:spPr>
          <a:xfrm>
            <a:off x="294418" y="535021"/>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dirty="0">
                <a:solidFill>
                  <a:schemeClr val="tx1"/>
                </a:solidFill>
              </a:rPr>
              <a:t>Märgendid ja nende lembus</a:t>
            </a:r>
            <a:endParaRPr lang="et-EE" sz="6000" b="1" dirty="0">
              <a:solidFill>
                <a:schemeClr val="tx1"/>
              </a:solidFill>
              <a:highlight>
                <a:srgbClr val="FFFF00"/>
              </a:highlight>
            </a:endParaRPr>
          </a:p>
        </p:txBody>
      </p:sp>
      <p:sp>
        <p:nvSpPr>
          <p:cNvPr id="7" name="TextBox 6">
            <a:extLst>
              <a:ext uri="{FF2B5EF4-FFF2-40B4-BE49-F238E27FC236}">
                <a16:creationId xmlns:a16="http://schemas.microsoft.com/office/drawing/2014/main" id="{1B3F48B7-B689-985C-7174-852FB8374349}"/>
              </a:ext>
            </a:extLst>
          </p:cNvPr>
          <p:cNvSpPr txBox="1"/>
          <p:nvPr/>
        </p:nvSpPr>
        <p:spPr>
          <a:xfrm>
            <a:off x="0" y="7107271"/>
            <a:ext cx="18287999" cy="1205458"/>
          </a:xfrm>
          <a:prstGeom prst="rect">
            <a:avLst/>
          </a:prstGeom>
          <a:noFill/>
        </p:spPr>
        <p:txBody>
          <a:bodyPr wrap="square">
            <a:spAutoFit/>
          </a:bodyPr>
          <a:lstStyle/>
          <a:p>
            <a:pPr algn="ctr">
              <a:spcAft>
                <a:spcPts val="1000"/>
              </a:spcAft>
            </a:pPr>
            <a:r>
              <a:rPr lang="et-EE" sz="3200" dirty="0">
                <a:solidFill>
                  <a:schemeClr val="tx1"/>
                </a:solidFill>
              </a:rPr>
              <a:t>Leksikograaf ei võtaks </a:t>
            </a:r>
            <a:r>
              <a:rPr lang="et-EE" sz="3200" dirty="0" err="1">
                <a:solidFill>
                  <a:schemeClr val="tx1"/>
                </a:solidFill>
              </a:rPr>
              <a:t>SKMi</a:t>
            </a:r>
            <a:r>
              <a:rPr lang="et-EE" sz="3200" dirty="0">
                <a:solidFill>
                  <a:schemeClr val="tx1"/>
                </a:solidFill>
              </a:rPr>
              <a:t> pakkumist = </a:t>
            </a:r>
            <a:r>
              <a:rPr lang="et-EE" sz="2800" dirty="0">
                <a:solidFill>
                  <a:schemeClr val="tx1"/>
                </a:solidFill>
              </a:rPr>
              <a:t>HALVUSTAV</a:t>
            </a:r>
            <a:r>
              <a:rPr lang="et-EE" sz="3200" dirty="0">
                <a:solidFill>
                  <a:schemeClr val="tx1"/>
                </a:solidFill>
              </a:rPr>
              <a:t>-lembene, ei valinud „valed laused“.</a:t>
            </a:r>
          </a:p>
          <a:p>
            <a:pPr algn="ctr">
              <a:spcAft>
                <a:spcPts val="1000"/>
              </a:spcAft>
            </a:pPr>
            <a:r>
              <a:rPr lang="et-EE" sz="3200" dirty="0">
                <a:solidFill>
                  <a:schemeClr val="tx1"/>
                </a:solidFill>
              </a:rPr>
              <a:t>Peaksime </a:t>
            </a:r>
            <a:r>
              <a:rPr lang="et-EE" sz="3200" dirty="0" err="1">
                <a:solidFill>
                  <a:schemeClr val="tx1"/>
                </a:solidFill>
              </a:rPr>
              <a:t>prompti</a:t>
            </a:r>
            <a:r>
              <a:rPr lang="et-EE" sz="3200" dirty="0">
                <a:solidFill>
                  <a:schemeClr val="tx1"/>
                </a:solidFill>
              </a:rPr>
              <a:t> lisama täpsustavaid juhiseid.</a:t>
            </a:r>
          </a:p>
        </p:txBody>
      </p:sp>
      <p:graphicFrame>
        <p:nvGraphicFramePr>
          <p:cNvPr id="5" name="Tabel 4">
            <a:extLst>
              <a:ext uri="{FF2B5EF4-FFF2-40B4-BE49-F238E27FC236}">
                <a16:creationId xmlns:a16="http://schemas.microsoft.com/office/drawing/2014/main" id="{AD272975-AE98-F772-2599-0867BED4DDFC}"/>
              </a:ext>
            </a:extLst>
          </p:cNvPr>
          <p:cNvGraphicFramePr>
            <a:graphicFrameLocks noGrp="1"/>
          </p:cNvGraphicFramePr>
          <p:nvPr>
            <p:extLst>
              <p:ext uri="{D42A27DB-BD31-4B8C-83A1-F6EECF244321}">
                <p14:modId xmlns:p14="http://schemas.microsoft.com/office/powerpoint/2010/main" val="1439825473"/>
              </p:ext>
            </p:extLst>
          </p:nvPr>
        </p:nvGraphicFramePr>
        <p:xfrm>
          <a:off x="459788" y="2454531"/>
          <a:ext cx="17368420" cy="3627120"/>
        </p:xfrm>
        <a:graphic>
          <a:graphicData uri="http://schemas.openxmlformats.org/drawingml/2006/table">
            <a:tbl>
              <a:tblPr/>
              <a:tblGrid>
                <a:gridCol w="2765654">
                  <a:extLst>
                    <a:ext uri="{9D8B030D-6E8A-4147-A177-3AD203B41FA5}">
                      <a16:colId xmlns:a16="http://schemas.microsoft.com/office/drawing/2014/main" val="3464843247"/>
                    </a:ext>
                  </a:extLst>
                </a:gridCol>
                <a:gridCol w="2245831">
                  <a:extLst>
                    <a:ext uri="{9D8B030D-6E8A-4147-A177-3AD203B41FA5}">
                      <a16:colId xmlns:a16="http://schemas.microsoft.com/office/drawing/2014/main" val="1579718372"/>
                    </a:ext>
                  </a:extLst>
                </a:gridCol>
                <a:gridCol w="3701908">
                  <a:extLst>
                    <a:ext uri="{9D8B030D-6E8A-4147-A177-3AD203B41FA5}">
                      <a16:colId xmlns:a16="http://schemas.microsoft.com/office/drawing/2014/main" val="3312951403"/>
                    </a:ext>
                  </a:extLst>
                </a:gridCol>
                <a:gridCol w="4309353">
                  <a:extLst>
                    <a:ext uri="{9D8B030D-6E8A-4147-A177-3AD203B41FA5}">
                      <a16:colId xmlns:a16="http://schemas.microsoft.com/office/drawing/2014/main" val="2522025502"/>
                    </a:ext>
                  </a:extLst>
                </a:gridCol>
                <a:gridCol w="4345674">
                  <a:extLst>
                    <a:ext uri="{9D8B030D-6E8A-4147-A177-3AD203B41FA5}">
                      <a16:colId xmlns:a16="http://schemas.microsoft.com/office/drawing/2014/main" val="1664147037"/>
                    </a:ext>
                  </a:extLst>
                </a:gridCol>
              </a:tblGrid>
              <a:tr h="434940">
                <a:tc>
                  <a:txBody>
                    <a:bodyPr/>
                    <a:lstStyle/>
                    <a:p>
                      <a:pPr algn="l" rtl="0" fontAlgn="base">
                        <a:lnSpc>
                          <a:spcPct val="100000"/>
                        </a:lnSpc>
                        <a:buNone/>
                      </a:pPr>
                      <a:r>
                        <a:rPr lang="et-EE" sz="2800" b="1" i="0" dirty="0">
                          <a:effectLst/>
                          <a:latin typeface="+mj-lt"/>
                        </a:rPr>
                        <a:t> </a:t>
                      </a:r>
                      <a:r>
                        <a:rPr lang="et-EE" sz="2800" b="0" i="0" dirty="0">
                          <a:effectLst/>
                          <a:latin typeface="+mj-lt"/>
                        </a:rPr>
                        <a:t>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rowSpan="2">
                  <a:txBody>
                    <a:bodyPr/>
                    <a:lstStyle/>
                    <a:p>
                      <a:pPr algn="ctr" rtl="0" fontAlgn="base">
                        <a:lnSpc>
                          <a:spcPct val="100000"/>
                        </a:lnSpc>
                        <a:buNone/>
                      </a:pPr>
                      <a:r>
                        <a:rPr lang="et-EE" sz="2800" b="1" i="0" dirty="0">
                          <a:effectLst/>
                          <a:latin typeface="+mj-lt"/>
                        </a:rPr>
                        <a:t>Inimesed</a:t>
                      </a:r>
                      <a:endParaRPr lang="et-EE" sz="2800" b="1" i="0" dirty="0">
                        <a:effectLst/>
                        <a:highlight>
                          <a:srgbClr val="FFFF00"/>
                        </a:highlight>
                        <a:latin typeface="+mj-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effectLst/>
                          <a:latin typeface="+mj-lt"/>
                        </a:rPr>
                        <a:t>GPT</a:t>
                      </a:r>
                      <a:endParaRPr lang="et-EE" sz="2800" b="0" i="0" dirty="0">
                        <a:effectLst/>
                        <a:latin typeface="+mj-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err="1">
                          <a:effectLst/>
                          <a:latin typeface="+mj-lt"/>
                        </a:rPr>
                        <a:t>Gemini</a:t>
                      </a:r>
                      <a:endParaRPr lang="et-EE" sz="2800" b="0" i="0" dirty="0">
                        <a:effectLst/>
                        <a:latin typeface="+mj-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effectLst/>
                          <a:latin typeface="+mj-lt"/>
                        </a:rPr>
                        <a:t>Claude</a:t>
                      </a:r>
                      <a:endParaRPr lang="et-EE" sz="2800" b="0" i="0" dirty="0">
                        <a:effectLst/>
                        <a:latin typeface="+mj-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3961805142"/>
                  </a:ext>
                </a:extLst>
              </a:tr>
              <a:tr h="434940">
                <a:tc>
                  <a:txBody>
                    <a:bodyPr/>
                    <a:lstStyle/>
                    <a:p>
                      <a:pPr algn="l" rtl="0" fontAlgn="base">
                        <a:lnSpc>
                          <a:spcPct val="100000"/>
                        </a:lnSpc>
                        <a:buNone/>
                      </a:pPr>
                      <a:endParaRPr lang="et-EE" sz="2800" b="0" i="0" dirty="0">
                        <a:effectLst/>
                        <a:latin typeface="+mj-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vMerge="1">
                  <a:txBody>
                    <a:bodyPr/>
                    <a:lstStyle/>
                    <a:p>
                      <a:pPr algn="ctr" rtl="0" fontAlgn="base">
                        <a:lnSpc>
                          <a:spcPct val="100000"/>
                        </a:lnSpc>
                        <a:buNone/>
                      </a:pPr>
                      <a:endParaRPr lang="et-EE" sz="2800" b="1" i="0" dirty="0">
                        <a:effectLst/>
                        <a:highlight>
                          <a:srgbClr val="FFFF00"/>
                        </a:highlight>
                        <a:latin typeface="+mj-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u="none" strike="noStrike" cap="none" dirty="0">
                          <a:solidFill>
                            <a:schemeClr val="tx1"/>
                          </a:solidFill>
                          <a:effectLst/>
                          <a:latin typeface="+mn-lt"/>
                          <a:ea typeface="+mn-ea"/>
                          <a:cs typeface="+mn-cs"/>
                          <a:sym typeface="Arial"/>
                        </a:rPr>
                        <a:t>korp | ilma</a:t>
                      </a:r>
                      <a:endParaRPr lang="et-EE" sz="2800" b="1" i="0" dirty="0">
                        <a:effectLst/>
                        <a:latin typeface="+mj-l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r>
                        <a:rPr lang="et-EE" sz="2800" b="1" i="0" u="none" strike="noStrike" cap="none" dirty="0">
                          <a:solidFill>
                            <a:schemeClr val="tx1"/>
                          </a:solidFill>
                          <a:effectLst/>
                          <a:latin typeface="+mn-lt"/>
                          <a:ea typeface="+mn-ea"/>
                          <a:cs typeface="+mn-cs"/>
                          <a:sym typeface="Arial"/>
                        </a:rPr>
                        <a:t>korp | ilma</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r>
                        <a:rPr lang="et-EE" sz="2800" b="1" i="0" u="none" strike="noStrike" cap="none" dirty="0">
                          <a:solidFill>
                            <a:schemeClr val="tx1"/>
                          </a:solidFill>
                          <a:effectLst/>
                          <a:latin typeface="+mn-lt"/>
                          <a:ea typeface="+mn-ea"/>
                          <a:cs typeface="+mn-cs"/>
                          <a:sym typeface="Arial"/>
                        </a:rPr>
                        <a:t>korp | ilma</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2511760248"/>
                  </a:ext>
                </a:extLst>
              </a:tr>
              <a:tr h="152400">
                <a:tc>
                  <a:txBody>
                    <a:bodyPr/>
                    <a:lstStyle/>
                    <a:p>
                      <a:pPr algn="l" rtl="0" fontAlgn="base">
                        <a:lnSpc>
                          <a:spcPct val="100000"/>
                        </a:lnSpc>
                        <a:buNone/>
                      </a:pPr>
                      <a:r>
                        <a:rPr lang="et-EE" sz="2800" b="0" i="0" dirty="0">
                          <a:effectLst/>
                          <a:latin typeface="+mj-lt"/>
                        </a:rPr>
                        <a:t>neutraalne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chemeClr val="accent1"/>
                          </a:solidFill>
                          <a:effectLst/>
                          <a:latin typeface="+mj-lt"/>
                        </a:rPr>
                        <a:t>39,1%</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21,6% | 15,5%</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30,6% | 25,9%</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21,6% | 16,8%</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1815206758"/>
                  </a:ext>
                </a:extLst>
              </a:tr>
              <a:tr h="152400">
                <a:tc>
                  <a:txBody>
                    <a:bodyPr/>
                    <a:lstStyle/>
                    <a:p>
                      <a:pPr algn="l" rtl="0" fontAlgn="base">
                        <a:lnSpc>
                          <a:spcPct val="100000"/>
                        </a:lnSpc>
                        <a:buNone/>
                      </a:pPr>
                      <a:r>
                        <a:rPr lang="et-EE" sz="2400" b="0" i="0" dirty="0">
                          <a:effectLst/>
                          <a:latin typeface="+mj-lt"/>
                        </a:rPr>
                        <a:t>KÕNEKEELNE</a:t>
                      </a:r>
                      <a:r>
                        <a:rPr lang="et-EE" sz="2800" b="0" i="0" dirty="0">
                          <a:effectLst/>
                          <a:latin typeface="+mj-lt"/>
                        </a:rPr>
                        <a:t>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25,9%</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16,8% | 14,8%</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16,2% | 15,5%</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24,2% | 17,5%</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729811498"/>
                  </a:ext>
                </a:extLst>
              </a:tr>
              <a:tr h="152400">
                <a:tc>
                  <a:txBody>
                    <a:bodyPr/>
                    <a:lstStyle/>
                    <a:p>
                      <a:pPr algn="l" rtl="0" fontAlgn="base">
                        <a:lnSpc>
                          <a:spcPct val="100000"/>
                        </a:lnSpc>
                        <a:buNone/>
                      </a:pPr>
                      <a:r>
                        <a:rPr lang="et-EE" sz="2400" b="0" i="0" dirty="0">
                          <a:effectLst/>
                          <a:latin typeface="+mj-lt"/>
                        </a:rPr>
                        <a:t>HALVUSTAV</a:t>
                      </a:r>
                      <a:r>
                        <a:rPr lang="et-EE" sz="2800" b="0" i="0" dirty="0">
                          <a:effectLst/>
                          <a:latin typeface="+mj-lt"/>
                        </a:rPr>
                        <a:t>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30%</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chemeClr val="accent1"/>
                          </a:solidFill>
                          <a:effectLst/>
                          <a:latin typeface="+mj-lt"/>
                        </a:rPr>
                        <a:t>56,9% | 55,6%</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chemeClr val="accent1"/>
                          </a:solidFill>
                          <a:effectLst/>
                          <a:latin typeface="+mj-lt"/>
                        </a:rPr>
                        <a:t>51,2% | 56,2%</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chemeClr val="accent1"/>
                          </a:solidFill>
                          <a:effectLst/>
                          <a:latin typeface="+mj-lt"/>
                        </a:rPr>
                        <a:t>51,9% | 61,3%</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1340918910"/>
                  </a:ext>
                </a:extLst>
              </a:tr>
              <a:tr h="152400">
                <a:tc>
                  <a:txBody>
                    <a:bodyPr/>
                    <a:lstStyle/>
                    <a:p>
                      <a:pPr algn="l" rtl="0" fontAlgn="base">
                        <a:lnSpc>
                          <a:spcPct val="100000"/>
                        </a:lnSpc>
                        <a:buNone/>
                      </a:pPr>
                      <a:r>
                        <a:rPr lang="et-EE" sz="2800" b="0" i="0">
                          <a:effectLst/>
                          <a:latin typeface="+mj-lt"/>
                        </a:rPr>
                        <a:t>midagi muud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1%</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  4,7% | 14,1%</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   2% | 2,4%</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2,4% | 4,4%</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694141926"/>
                  </a:ext>
                </a:extLst>
              </a:tr>
              <a:tr h="152400">
                <a:tc>
                  <a:txBody>
                    <a:bodyPr/>
                    <a:lstStyle/>
                    <a:p>
                      <a:pPr algn="l" rtl="0" fontAlgn="base">
                        <a:lnSpc>
                          <a:spcPct val="100000"/>
                        </a:lnSpc>
                        <a:buNone/>
                      </a:pPr>
                      <a:r>
                        <a:rPr lang="et-EE" sz="2800" b="0" i="0" dirty="0">
                          <a:effectLst/>
                          <a:latin typeface="+mj-lt"/>
                        </a:rPr>
                        <a:t>valed laused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0" i="0" dirty="0">
                          <a:effectLst/>
                          <a:latin typeface="+mj-lt"/>
                        </a:rPr>
                        <a:t>4%</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rgbClr val="C00000"/>
                          </a:solidFill>
                          <a:effectLst/>
                          <a:latin typeface="+mj-lt"/>
                        </a:rPr>
                        <a:t>0% | 0%</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rgbClr val="C00000"/>
                          </a:solidFill>
                          <a:effectLst/>
                          <a:latin typeface="+mj-lt"/>
                        </a:rPr>
                        <a:t>0% | 0%</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tc>
                  <a:txBody>
                    <a:bodyPr/>
                    <a:lstStyle/>
                    <a:p>
                      <a:pPr algn="ctr" rtl="0" fontAlgn="base">
                        <a:lnSpc>
                          <a:spcPct val="100000"/>
                        </a:lnSpc>
                        <a:buNone/>
                      </a:pPr>
                      <a:r>
                        <a:rPr lang="et-EE" sz="2800" b="1" i="0" dirty="0">
                          <a:solidFill>
                            <a:srgbClr val="C00000"/>
                          </a:solidFill>
                          <a:effectLst/>
                          <a:latin typeface="+mj-lt"/>
                        </a:rPr>
                        <a:t>0% | 0%</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1D8D7"/>
                    </a:solidFill>
                  </a:tcPr>
                </a:tc>
                <a:extLst>
                  <a:ext uri="{0D108BD9-81ED-4DB2-BD59-A6C34878D82A}">
                    <a16:rowId xmlns:a16="http://schemas.microsoft.com/office/drawing/2014/main" val="3451985581"/>
                  </a:ext>
                </a:extLst>
              </a:tr>
            </a:tbl>
          </a:graphicData>
        </a:graphic>
      </p:graphicFrame>
      <p:sp>
        <p:nvSpPr>
          <p:cNvPr id="10" name="Ristkülik 9">
            <a:extLst>
              <a:ext uri="{FF2B5EF4-FFF2-40B4-BE49-F238E27FC236}">
                <a16:creationId xmlns:a16="http://schemas.microsoft.com/office/drawing/2014/main" id="{856C1C83-5833-2537-ECA7-180E81F5DBD0}"/>
              </a:ext>
            </a:extLst>
          </p:cNvPr>
          <p:cNvSpPr/>
          <p:nvPr/>
        </p:nvSpPr>
        <p:spPr>
          <a:xfrm>
            <a:off x="3210126" y="3480151"/>
            <a:ext cx="2276273" cy="1575881"/>
          </a:xfrm>
          <a:prstGeom prst="rect">
            <a:avLst/>
          </a:prstGeom>
          <a:noFill/>
          <a:ln w="76200">
            <a:solidFill>
              <a:srgbClr val="D85D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2019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alpha val="63000"/>
          </a:srgbClr>
        </a:solidFill>
        <a:effectLst/>
      </p:bgPr>
    </p:bg>
    <p:spTree>
      <p:nvGrpSpPr>
        <p:cNvPr id="1" name="">
          <a:extLst>
            <a:ext uri="{FF2B5EF4-FFF2-40B4-BE49-F238E27FC236}">
              <a16:creationId xmlns:a16="http://schemas.microsoft.com/office/drawing/2014/main" id="{1E392B8C-E592-D9F1-F632-D87FBA36B44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33E73D0-62B9-2BDA-4141-62977972CF3A}"/>
              </a:ext>
            </a:extLst>
          </p:cNvPr>
          <p:cNvSpPr txBox="1"/>
          <p:nvPr/>
        </p:nvSpPr>
        <p:spPr>
          <a:xfrm>
            <a:off x="2514600" y="2881342"/>
            <a:ext cx="13258800" cy="4524315"/>
          </a:xfrm>
          <a:prstGeom prst="rect">
            <a:avLst/>
          </a:prstGeom>
          <a:noFill/>
        </p:spPr>
        <p:txBody>
          <a:bodyPr wrap="square" lIns="91440" tIns="45720" rIns="91440" bIns="45720" rtlCol="0" anchor="t">
            <a:spAutoFit/>
          </a:bodyPr>
          <a:lstStyle/>
          <a:p>
            <a:pPr algn="ctr"/>
            <a:r>
              <a:rPr lang="et-EE" sz="9600" b="1" spc="340" dirty="0">
                <a:solidFill>
                  <a:schemeClr val="bg1"/>
                </a:solidFill>
                <a:ea typeface="Open Sans"/>
              </a:rPr>
              <a:t>Kas suured keelemudelid on siis lahendus?</a:t>
            </a:r>
            <a:endParaRPr lang="en-US" b="1" dirty="0">
              <a:solidFill>
                <a:schemeClr val="bg1"/>
              </a:solidFill>
            </a:endParaRPr>
          </a:p>
        </p:txBody>
      </p:sp>
    </p:spTree>
    <p:extLst>
      <p:ext uri="{BB962C8B-B14F-4D97-AF65-F5344CB8AC3E}">
        <p14:creationId xmlns:p14="http://schemas.microsoft.com/office/powerpoint/2010/main" val="243754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07F06C80-8E2B-880B-3454-C2E25FF538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0A0CD8-ADC5-2EAD-605B-7E2189B49A82}"/>
              </a:ext>
            </a:extLst>
          </p:cNvPr>
          <p:cNvSpPr txBox="1"/>
          <p:nvPr/>
        </p:nvSpPr>
        <p:spPr>
          <a:xfrm>
            <a:off x="294420" y="1414274"/>
            <a:ext cx="17439104" cy="8140690"/>
          </a:xfrm>
          <a:prstGeom prst="rect">
            <a:avLst/>
          </a:prstGeom>
          <a:noFill/>
        </p:spPr>
        <p:txBody>
          <a:bodyPr wrap="square" lIns="91440" tIns="45720" rIns="91440" bIns="45720" anchor="t">
            <a:spAutoFit/>
          </a:bodyPr>
          <a:lstStyle/>
          <a:p>
            <a:pPr algn="ctr">
              <a:spcAft>
                <a:spcPts val="1000"/>
              </a:spcAft>
            </a:pPr>
            <a:r>
              <a:rPr lang="et-EE" sz="4400" b="1" dirty="0">
                <a:solidFill>
                  <a:schemeClr val="accent6">
                    <a:lumMod val="75000"/>
                  </a:schemeClr>
                </a:solidFill>
              </a:rPr>
              <a:t>Plussid</a:t>
            </a:r>
            <a:endParaRPr lang="et-EE" sz="3600" b="1" dirty="0">
              <a:solidFill>
                <a:schemeClr val="accent6">
                  <a:lumMod val="75000"/>
                </a:schemeClr>
              </a:solidFill>
            </a:endParaRPr>
          </a:p>
          <a:p>
            <a:pPr marL="457200" indent="-457200">
              <a:spcAft>
                <a:spcPts val="1000"/>
              </a:spcAft>
              <a:buFont typeface="Wingdings" panose="05000000000000000000" pitchFamily="2" charset="2"/>
              <a:buChar char="§"/>
            </a:pPr>
            <a:r>
              <a:rPr lang="et-EE" sz="3600" b="1" dirty="0" err="1">
                <a:solidFill>
                  <a:schemeClr val="tx1"/>
                </a:solidFill>
              </a:rPr>
              <a:t>SKMid</a:t>
            </a:r>
            <a:r>
              <a:rPr lang="et-EE" sz="3600" dirty="0">
                <a:solidFill>
                  <a:schemeClr val="tx1"/>
                </a:solidFill>
              </a:rPr>
              <a:t> </a:t>
            </a:r>
            <a:r>
              <a:rPr lang="et-EE" sz="3600" u="sng" dirty="0">
                <a:solidFill>
                  <a:schemeClr val="tx1"/>
                </a:solidFill>
              </a:rPr>
              <a:t>kategoriseerimisülesandes</a:t>
            </a:r>
            <a:r>
              <a:rPr lang="et-EE" sz="3600" dirty="0">
                <a:solidFill>
                  <a:schemeClr val="tx1"/>
                </a:solidFill>
              </a:rPr>
              <a:t> korpuse analüüsimiseks </a:t>
            </a:r>
            <a:r>
              <a:rPr lang="et-EE" sz="3600" b="1" dirty="0">
                <a:solidFill>
                  <a:schemeClr val="tx1"/>
                </a:solidFill>
              </a:rPr>
              <a:t>stabiilne abivahend</a:t>
            </a:r>
            <a:r>
              <a:rPr lang="et-EE" sz="3600" dirty="0">
                <a:solidFill>
                  <a:schemeClr val="tx1"/>
                </a:solidFill>
              </a:rPr>
              <a:t>.</a:t>
            </a:r>
          </a:p>
          <a:p>
            <a:pPr marL="457200" indent="-457200">
              <a:spcAft>
                <a:spcPts val="1000"/>
              </a:spcAft>
              <a:buFont typeface="Wingdings" panose="05000000000000000000" pitchFamily="2" charset="2"/>
              <a:buChar char="§"/>
            </a:pPr>
            <a:r>
              <a:rPr lang="et-EE" sz="3600" dirty="0">
                <a:solidFill>
                  <a:schemeClr val="tx1"/>
                </a:solidFill>
              </a:rPr>
              <a:t>Paljud </a:t>
            </a:r>
            <a:r>
              <a:rPr lang="et-EE" sz="3600" dirty="0" err="1">
                <a:solidFill>
                  <a:schemeClr val="tx1"/>
                </a:solidFill>
              </a:rPr>
              <a:t>SKMide</a:t>
            </a:r>
            <a:r>
              <a:rPr lang="et-EE" sz="3600" dirty="0">
                <a:solidFill>
                  <a:schemeClr val="tx1"/>
                </a:solidFill>
              </a:rPr>
              <a:t> (eriti </a:t>
            </a:r>
            <a:r>
              <a:rPr lang="et-EE" sz="3600" dirty="0" err="1">
                <a:solidFill>
                  <a:schemeClr val="tx1"/>
                </a:solidFill>
              </a:rPr>
              <a:t>Gemini</a:t>
            </a:r>
            <a:r>
              <a:rPr lang="et-EE" sz="3600" dirty="0">
                <a:solidFill>
                  <a:schemeClr val="tx1"/>
                </a:solidFill>
              </a:rPr>
              <a:t>) pakkumised sobiksid leksikograafile/</a:t>
            </a:r>
            <a:r>
              <a:rPr lang="et-EE" sz="3600" dirty="0" err="1">
                <a:solidFill>
                  <a:schemeClr val="tx1"/>
                </a:solidFill>
              </a:rPr>
              <a:t>ÜSi</a:t>
            </a:r>
            <a:r>
              <a:rPr lang="et-EE" sz="3600" dirty="0">
                <a:solidFill>
                  <a:schemeClr val="tx1"/>
                </a:solidFill>
              </a:rPr>
              <a:t>.</a:t>
            </a:r>
          </a:p>
          <a:p>
            <a:pPr marL="457200" indent="-457200">
              <a:spcAft>
                <a:spcPts val="1000"/>
              </a:spcAft>
              <a:buFont typeface="Wingdings" panose="05000000000000000000" pitchFamily="2" charset="2"/>
              <a:buChar char="§"/>
            </a:pPr>
            <a:r>
              <a:rPr lang="et-EE" sz="3600" b="1" dirty="0">
                <a:solidFill>
                  <a:schemeClr val="tx1"/>
                </a:solidFill>
              </a:rPr>
              <a:t>Vastused korpuse kontekstiga ja ilma selleta statistiliselt oluliselt erinevad</a:t>
            </a:r>
            <a:r>
              <a:rPr lang="et-EE" sz="3600" dirty="0">
                <a:solidFill>
                  <a:schemeClr val="tx1"/>
                </a:solidFill>
              </a:rPr>
              <a:t>, paremateks vastusteks võib piisata isegi 10 lause nägemisest </a:t>
            </a:r>
            <a:r>
              <a:rPr lang="et-EE" sz="3600" dirty="0">
                <a:solidFill>
                  <a:schemeClr val="tx1">
                    <a:lumMod val="50000"/>
                    <a:lumOff val="50000"/>
                  </a:schemeClr>
                </a:solidFill>
              </a:rPr>
              <a:t>(ka inimestel)</a:t>
            </a:r>
            <a:r>
              <a:rPr lang="et-EE" sz="3600" dirty="0">
                <a:solidFill>
                  <a:schemeClr val="tx1"/>
                </a:solidFill>
              </a:rPr>
              <a:t>.</a:t>
            </a:r>
          </a:p>
          <a:p>
            <a:pPr marL="457200" indent="-457200">
              <a:spcAft>
                <a:spcPts val="1000"/>
              </a:spcAft>
              <a:buFont typeface="Wingdings" panose="05000000000000000000" pitchFamily="2" charset="2"/>
              <a:buChar char="§"/>
            </a:pPr>
            <a:r>
              <a:rPr lang="et-EE" sz="3600" dirty="0">
                <a:solidFill>
                  <a:schemeClr val="tx1"/>
                </a:solidFill>
              </a:rPr>
              <a:t>Oli ajalisi võitusid (korpuse jm) analüüsimisel.</a:t>
            </a:r>
            <a:endParaRPr lang="et-EE" sz="3200" dirty="0">
              <a:solidFill>
                <a:schemeClr val="tx1"/>
              </a:solidFill>
            </a:endParaRPr>
          </a:p>
          <a:p>
            <a:pPr>
              <a:spcAft>
                <a:spcPts val="1000"/>
              </a:spcAft>
            </a:pPr>
            <a:endParaRPr lang="et-EE" sz="3600" b="1" dirty="0">
              <a:solidFill>
                <a:srgbClr val="C00000"/>
              </a:solidFill>
            </a:endParaRPr>
          </a:p>
          <a:p>
            <a:pPr algn="ctr">
              <a:spcAft>
                <a:spcPts val="1000"/>
              </a:spcAft>
            </a:pPr>
            <a:r>
              <a:rPr lang="et-EE" sz="4400" b="1" dirty="0">
                <a:solidFill>
                  <a:srgbClr val="C00000"/>
                </a:solidFill>
              </a:rPr>
              <a:t>Miinused</a:t>
            </a:r>
            <a:endParaRPr lang="et-EE" sz="3600" b="1" dirty="0">
              <a:solidFill>
                <a:srgbClr val="C00000"/>
              </a:solidFill>
            </a:endParaRPr>
          </a:p>
          <a:p>
            <a:pPr marL="342900" indent="-342900">
              <a:spcAft>
                <a:spcPts val="1000"/>
              </a:spcAft>
              <a:buFont typeface="Wingdings" panose="05000000000000000000" pitchFamily="2" charset="2"/>
              <a:buChar char="§"/>
            </a:pPr>
            <a:r>
              <a:rPr lang="et-EE" sz="3600" dirty="0">
                <a:solidFill>
                  <a:schemeClr val="tx1"/>
                </a:solidFill>
              </a:rPr>
              <a:t>API </a:t>
            </a:r>
            <a:r>
              <a:rPr lang="et-EE" sz="3600" dirty="0">
                <a:solidFill>
                  <a:schemeClr val="tx1">
                    <a:lumMod val="50000"/>
                    <a:lumOff val="50000"/>
                  </a:schemeClr>
                </a:solidFill>
              </a:rPr>
              <a:t>(ka vestlusrakenduse) </a:t>
            </a:r>
            <a:r>
              <a:rPr lang="et-EE" sz="3600" dirty="0">
                <a:solidFill>
                  <a:schemeClr val="tx1"/>
                </a:solidFill>
              </a:rPr>
              <a:t>kontekstiaknal mahupiirangud.</a:t>
            </a:r>
          </a:p>
          <a:p>
            <a:pPr marL="342900" indent="-342900">
              <a:spcAft>
                <a:spcPts val="1000"/>
              </a:spcAft>
              <a:buFont typeface="Wingdings" panose="05000000000000000000" pitchFamily="2" charset="2"/>
              <a:buChar char="§"/>
            </a:pPr>
            <a:r>
              <a:rPr lang="et-EE" sz="3600" dirty="0">
                <a:solidFill>
                  <a:schemeClr val="tx1"/>
                </a:solidFill>
              </a:rPr>
              <a:t>Raha </a:t>
            </a:r>
            <a:r>
              <a:rPr lang="et-EE" sz="3600" dirty="0">
                <a:solidFill>
                  <a:schemeClr val="tx1">
                    <a:lumMod val="50000"/>
                    <a:lumOff val="50000"/>
                  </a:schemeClr>
                </a:solidFill>
              </a:rPr>
              <a:t>(ja muude ressursside) </a:t>
            </a:r>
            <a:r>
              <a:rPr lang="et-EE" sz="3600" dirty="0">
                <a:solidFill>
                  <a:schemeClr val="tx1"/>
                </a:solidFill>
              </a:rPr>
              <a:t>kulu.</a:t>
            </a:r>
          </a:p>
          <a:p>
            <a:pPr marL="342900" indent="-342900">
              <a:spcAft>
                <a:spcPts val="1000"/>
              </a:spcAft>
              <a:buFont typeface="Wingdings" panose="05000000000000000000" pitchFamily="2" charset="2"/>
              <a:buChar char="§"/>
            </a:pPr>
            <a:r>
              <a:rPr lang="et-EE" sz="3600" dirty="0">
                <a:solidFill>
                  <a:schemeClr val="tx1"/>
                </a:solidFill>
              </a:rPr>
              <a:t>Keerukas analüüsida harvu, väga sagedaid ja (väga) polüseemseid sõnu </a:t>
            </a:r>
            <a:r>
              <a:rPr lang="et-EE" sz="3600" dirty="0">
                <a:solidFill>
                  <a:schemeClr val="tx1">
                    <a:lumMod val="50000"/>
                    <a:lumOff val="50000"/>
                  </a:schemeClr>
                </a:solidFill>
              </a:rPr>
              <a:t>(mis sõltub ka korpusmaterjalist)</a:t>
            </a:r>
            <a:r>
              <a:rPr lang="et-EE" sz="3600" dirty="0">
                <a:solidFill>
                  <a:schemeClr val="tx1"/>
                </a:solidFill>
              </a:rPr>
              <a:t>.</a:t>
            </a:r>
          </a:p>
        </p:txBody>
      </p:sp>
    </p:spTree>
    <p:extLst>
      <p:ext uri="{BB962C8B-B14F-4D97-AF65-F5344CB8AC3E}">
        <p14:creationId xmlns:p14="http://schemas.microsoft.com/office/powerpoint/2010/main" val="15072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E47830EE-3D2C-D548-0C2B-05D09BF5EE1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75F9B6-DB8A-6004-44FA-EA80694FFE46}"/>
              </a:ext>
            </a:extLst>
          </p:cNvPr>
          <p:cNvSpPr txBox="1"/>
          <p:nvPr/>
        </p:nvSpPr>
        <p:spPr>
          <a:xfrm>
            <a:off x="321013" y="1144969"/>
            <a:ext cx="17966986" cy="7997061"/>
          </a:xfrm>
          <a:prstGeom prst="rect">
            <a:avLst/>
          </a:prstGeom>
          <a:noFill/>
        </p:spPr>
        <p:txBody>
          <a:bodyPr wrap="square" lIns="91440" tIns="45720" rIns="91440" bIns="45720" anchor="t">
            <a:spAutoFit/>
          </a:bodyPr>
          <a:lstStyle/>
          <a:p>
            <a:pPr algn="ctr">
              <a:spcAft>
                <a:spcPts val="1000"/>
              </a:spcAft>
            </a:pPr>
            <a:r>
              <a:rPr lang="et-EE" sz="5400" b="1" dirty="0">
                <a:solidFill>
                  <a:schemeClr val="tx1"/>
                </a:solidFill>
              </a:rPr>
              <a:t>Kokkuvõttes</a:t>
            </a:r>
            <a:endParaRPr lang="et-EE" sz="4400" b="1" dirty="0">
              <a:solidFill>
                <a:schemeClr val="tx1"/>
              </a:solidFill>
            </a:endParaRPr>
          </a:p>
          <a:p>
            <a:pPr algn="ctr">
              <a:spcAft>
                <a:spcPts val="1000"/>
              </a:spcAft>
            </a:pPr>
            <a:endParaRPr lang="et-EE" sz="2800" b="1" dirty="0">
              <a:solidFill>
                <a:schemeClr val="tx1"/>
              </a:solidFill>
            </a:endParaRPr>
          </a:p>
          <a:p>
            <a:pPr marL="457200" indent="-457200">
              <a:spcAft>
                <a:spcPts val="1000"/>
              </a:spcAft>
              <a:buFont typeface="Wingdings" panose="05000000000000000000" pitchFamily="2" charset="2"/>
              <a:buChar char="§"/>
            </a:pPr>
            <a:r>
              <a:rPr lang="et-EE" sz="3600" dirty="0">
                <a:solidFill>
                  <a:schemeClr val="tx1"/>
                </a:solidFill>
              </a:rPr>
              <a:t>Jälle subjektiivsem materjal, jälle kõikuvused arvamustes. </a:t>
            </a:r>
          </a:p>
          <a:p>
            <a:pPr marL="457200" indent="-457200">
              <a:spcAft>
                <a:spcPts val="1000"/>
              </a:spcAft>
              <a:buFont typeface="Wingdings" panose="05000000000000000000" pitchFamily="2" charset="2"/>
              <a:buChar char="§"/>
            </a:pPr>
            <a:endParaRPr lang="et-EE" sz="3600" b="1" dirty="0">
              <a:solidFill>
                <a:schemeClr val="tx1"/>
              </a:solidFill>
            </a:endParaRPr>
          </a:p>
          <a:p>
            <a:pPr marL="457200" indent="-457200">
              <a:spcAft>
                <a:spcPts val="1000"/>
              </a:spcAft>
              <a:buFont typeface="Wingdings" panose="05000000000000000000" pitchFamily="2" charset="2"/>
              <a:buChar char="§"/>
            </a:pPr>
            <a:r>
              <a:rPr lang="et-EE" sz="3600" b="1" dirty="0">
                <a:solidFill>
                  <a:schemeClr val="tx1"/>
                </a:solidFill>
              </a:rPr>
              <a:t>Ent!</a:t>
            </a:r>
            <a:r>
              <a:rPr lang="et-EE" sz="3600" dirty="0">
                <a:solidFill>
                  <a:schemeClr val="tx1"/>
                </a:solidFill>
              </a:rPr>
              <a:t> </a:t>
            </a:r>
            <a:r>
              <a:rPr lang="et-EE" sz="3600" b="1" dirty="0">
                <a:solidFill>
                  <a:srgbClr val="C00000"/>
                </a:solidFill>
              </a:rPr>
              <a:t>Selliseid valikuid peab sõnaraamatutöös pidevalt tegema. </a:t>
            </a:r>
          </a:p>
          <a:p>
            <a:pPr marL="895350" indent="-457200">
              <a:spcAft>
                <a:spcPts val="1000"/>
              </a:spcAft>
              <a:buFont typeface="Wingdings" panose="05000000000000000000" pitchFamily="2" charset="2"/>
              <a:buChar char="§"/>
            </a:pPr>
            <a:r>
              <a:rPr lang="et-EE" sz="3200" dirty="0">
                <a:solidFill>
                  <a:schemeClr val="tx1"/>
                </a:solidFill>
              </a:rPr>
              <a:t>Tugeva varjundiga või neutraalsete sõnadega pole sõnaraamatukoostajal probleeme.</a:t>
            </a:r>
          </a:p>
          <a:p>
            <a:pPr marL="895350" indent="-457200">
              <a:spcAft>
                <a:spcPts val="1000"/>
              </a:spcAft>
              <a:buFont typeface="Wingdings" panose="05000000000000000000" pitchFamily="2" charset="2"/>
              <a:buChar char="§"/>
            </a:pPr>
            <a:r>
              <a:rPr lang="et-EE" sz="3200" dirty="0">
                <a:solidFill>
                  <a:schemeClr val="tx1"/>
                </a:solidFill>
              </a:rPr>
              <a:t>Need ei ütleks Claude’i, </a:t>
            </a:r>
            <a:r>
              <a:rPr lang="et-EE" sz="3200" dirty="0" err="1">
                <a:solidFill>
                  <a:schemeClr val="tx1"/>
                </a:solidFill>
              </a:rPr>
              <a:t>Gemini</a:t>
            </a:r>
            <a:r>
              <a:rPr lang="et-EE" sz="3200" dirty="0">
                <a:solidFill>
                  <a:schemeClr val="tx1"/>
                </a:solidFill>
              </a:rPr>
              <a:t> ja GPT (eesti keele) oskuste ega abi kohta eriti midagi.</a:t>
            </a:r>
          </a:p>
          <a:p>
            <a:pPr marL="457200" indent="-457200">
              <a:spcAft>
                <a:spcPts val="1000"/>
              </a:spcAft>
              <a:buFont typeface="Wingdings" panose="05000000000000000000" pitchFamily="2" charset="2"/>
              <a:buChar char="§"/>
            </a:pPr>
            <a:endParaRPr lang="et-EE" sz="3600" dirty="0">
              <a:solidFill>
                <a:schemeClr val="tx1"/>
              </a:solidFill>
            </a:endParaRPr>
          </a:p>
          <a:p>
            <a:pPr marL="457200" indent="-457200">
              <a:spcAft>
                <a:spcPts val="1000"/>
              </a:spcAft>
              <a:buFont typeface="Wingdings" panose="05000000000000000000" pitchFamily="2" charset="2"/>
              <a:buChar char="§"/>
            </a:pPr>
            <a:r>
              <a:rPr lang="et-EE" sz="3600" b="1" dirty="0">
                <a:solidFill>
                  <a:schemeClr val="tx1"/>
                </a:solidFill>
              </a:rPr>
              <a:t>Saime tänu katsele vihjeid leksikograafidele</a:t>
            </a:r>
          </a:p>
          <a:p>
            <a:pPr marL="895350" indent="-457200">
              <a:spcAft>
                <a:spcPts val="1000"/>
              </a:spcAft>
              <a:buFont typeface="Wingdings" panose="05000000000000000000" pitchFamily="2" charset="2"/>
              <a:buChar char="§"/>
            </a:pPr>
            <a:r>
              <a:rPr lang="et-EE" sz="3200" dirty="0">
                <a:solidFill>
                  <a:schemeClr val="tx1"/>
                </a:solidFill>
              </a:rPr>
              <a:t>mõni märgend korrigeeritud:</a:t>
            </a:r>
          </a:p>
          <a:p>
            <a:pPr marL="895350" indent="-457200">
              <a:spcAft>
                <a:spcPts val="1000"/>
              </a:spcAft>
              <a:buFont typeface="Wingdings" panose="05000000000000000000" pitchFamily="2" charset="2"/>
              <a:buChar char="§"/>
            </a:pPr>
            <a:r>
              <a:rPr lang="et-EE" sz="3200" b="1" i="1" dirty="0">
                <a:solidFill>
                  <a:schemeClr val="tx1"/>
                </a:solidFill>
              </a:rPr>
              <a:t>krõõt </a:t>
            </a:r>
            <a:r>
              <a:rPr lang="et-EE" sz="2800" dirty="0">
                <a:solidFill>
                  <a:schemeClr val="tx1">
                    <a:lumMod val="50000"/>
                    <a:lumOff val="50000"/>
                  </a:schemeClr>
                </a:solidFill>
              </a:rPr>
              <a:t>‘(vana) inetu naine’</a:t>
            </a:r>
            <a:r>
              <a:rPr lang="et-EE" sz="2800" i="1" dirty="0">
                <a:solidFill>
                  <a:schemeClr val="tx1">
                    <a:lumMod val="50000"/>
                    <a:lumOff val="50000"/>
                  </a:schemeClr>
                </a:solidFill>
              </a:rPr>
              <a:t> </a:t>
            </a:r>
            <a:r>
              <a:rPr lang="et-EE" sz="2800" dirty="0">
                <a:solidFill>
                  <a:schemeClr val="tx1"/>
                </a:solidFill>
              </a:rPr>
              <a:t>HALVUSTAV</a:t>
            </a:r>
            <a:r>
              <a:rPr lang="et-EE" sz="3200" dirty="0">
                <a:solidFill>
                  <a:schemeClr val="tx1"/>
                </a:solidFill>
              </a:rPr>
              <a:t> ja </a:t>
            </a:r>
            <a:r>
              <a:rPr lang="et-EE" sz="2800" dirty="0">
                <a:solidFill>
                  <a:schemeClr val="tx1"/>
                </a:solidFill>
              </a:rPr>
              <a:t>KÕNEKEELNE</a:t>
            </a:r>
            <a:r>
              <a:rPr lang="et-EE" sz="3200" dirty="0">
                <a:solidFill>
                  <a:schemeClr val="tx1"/>
                </a:solidFill>
              </a:rPr>
              <a:t> </a:t>
            </a:r>
            <a:r>
              <a:rPr lang="et-EE" sz="3200" dirty="0">
                <a:solidFill>
                  <a:schemeClr val="tx1"/>
                </a:solidFill>
                <a:latin typeface="Arial" panose="020B0604020202020204" pitchFamily="34" charset="0"/>
                <a:cs typeface="Arial" panose="020B0604020202020204" pitchFamily="34" charset="0"/>
              </a:rPr>
              <a:t>→</a:t>
            </a:r>
            <a:r>
              <a:rPr lang="et-EE" sz="3200" dirty="0">
                <a:solidFill>
                  <a:schemeClr val="tx1"/>
                </a:solidFill>
              </a:rPr>
              <a:t> </a:t>
            </a:r>
            <a:r>
              <a:rPr lang="et-EE" sz="2800" dirty="0">
                <a:solidFill>
                  <a:schemeClr val="tx1"/>
                </a:solidFill>
              </a:rPr>
              <a:t>HALVUSTAV</a:t>
            </a:r>
            <a:endParaRPr lang="et-EE" sz="3200" dirty="0">
              <a:solidFill>
                <a:schemeClr val="tx1"/>
              </a:solidFill>
            </a:endParaRPr>
          </a:p>
          <a:p>
            <a:pPr marL="895350" indent="-457200">
              <a:spcAft>
                <a:spcPts val="1000"/>
              </a:spcAft>
              <a:buFont typeface="Wingdings" panose="05000000000000000000" pitchFamily="2" charset="2"/>
              <a:buChar char="§"/>
            </a:pPr>
            <a:r>
              <a:rPr lang="et-EE" sz="3200" b="1" i="1" dirty="0">
                <a:solidFill>
                  <a:schemeClr val="tx1"/>
                </a:solidFill>
              </a:rPr>
              <a:t>joomakaru</a:t>
            </a:r>
            <a:r>
              <a:rPr lang="et-EE" sz="3200" i="1" dirty="0">
                <a:solidFill>
                  <a:schemeClr val="tx1"/>
                </a:solidFill>
              </a:rPr>
              <a:t> </a:t>
            </a:r>
            <a:r>
              <a:rPr lang="et-EE" sz="2800" dirty="0">
                <a:solidFill>
                  <a:schemeClr val="tx1">
                    <a:lumMod val="50000"/>
                    <a:lumOff val="50000"/>
                  </a:schemeClr>
                </a:solidFill>
              </a:rPr>
              <a:t>‘kes armastab kõvasti </a:t>
            </a:r>
            <a:r>
              <a:rPr lang="et-EE" sz="2800" dirty="0" err="1">
                <a:solidFill>
                  <a:schemeClr val="tx1">
                    <a:lumMod val="50000"/>
                    <a:lumOff val="50000"/>
                  </a:schemeClr>
                </a:solidFill>
              </a:rPr>
              <a:t>napsutada</a:t>
            </a:r>
            <a:r>
              <a:rPr lang="et-EE" sz="2800" dirty="0">
                <a:solidFill>
                  <a:schemeClr val="tx1">
                    <a:lumMod val="50000"/>
                    <a:lumOff val="50000"/>
                  </a:schemeClr>
                </a:solidFill>
              </a:rPr>
              <a:t>’ </a:t>
            </a:r>
            <a:r>
              <a:rPr lang="et-EE" sz="2800" dirty="0">
                <a:solidFill>
                  <a:schemeClr val="tx1"/>
                </a:solidFill>
              </a:rPr>
              <a:t>HALVUSTAV</a:t>
            </a:r>
            <a:r>
              <a:rPr lang="et-EE" sz="3200" i="1" dirty="0">
                <a:solidFill>
                  <a:schemeClr val="tx1"/>
                </a:solidFill>
              </a:rPr>
              <a:t> </a:t>
            </a:r>
            <a:r>
              <a:rPr lang="et-EE" sz="3200" dirty="0">
                <a:solidFill>
                  <a:schemeClr val="tx1"/>
                </a:solidFill>
                <a:latin typeface="Arial" panose="020B0604020202020204" pitchFamily="34" charset="0"/>
                <a:cs typeface="Arial" panose="020B0604020202020204" pitchFamily="34" charset="0"/>
              </a:rPr>
              <a:t>→ </a:t>
            </a:r>
            <a:r>
              <a:rPr lang="et-EE" sz="2800" dirty="0">
                <a:solidFill>
                  <a:schemeClr val="tx1"/>
                </a:solidFill>
                <a:latin typeface="Arial" panose="020B0604020202020204" pitchFamily="34" charset="0"/>
                <a:cs typeface="Arial" panose="020B0604020202020204" pitchFamily="34" charset="0"/>
              </a:rPr>
              <a:t>KÕNEKEELNE (</a:t>
            </a:r>
            <a:r>
              <a:rPr lang="et-EE" sz="3200" dirty="0">
                <a:solidFill>
                  <a:schemeClr val="tx1"/>
                </a:solidFill>
                <a:latin typeface="Arial" panose="020B0604020202020204" pitchFamily="34" charset="0"/>
                <a:cs typeface="Arial" panose="020B0604020202020204" pitchFamily="34" charset="0"/>
              </a:rPr>
              <a:t>nagu </a:t>
            </a:r>
            <a:r>
              <a:rPr lang="et-EE" sz="3200" i="1" dirty="0">
                <a:solidFill>
                  <a:schemeClr val="tx1"/>
                </a:solidFill>
                <a:latin typeface="Arial" panose="020B0604020202020204" pitchFamily="34" charset="0"/>
                <a:cs typeface="Arial" panose="020B0604020202020204" pitchFamily="34" charset="0"/>
              </a:rPr>
              <a:t>joomakoer</a:t>
            </a:r>
            <a:r>
              <a:rPr lang="et-EE" sz="3200" dirty="0">
                <a:solidFill>
                  <a:schemeClr val="tx1"/>
                </a:solidFill>
                <a:latin typeface="Arial" panose="020B0604020202020204" pitchFamily="34" charset="0"/>
                <a:cs typeface="Arial" panose="020B0604020202020204" pitchFamily="34" charset="0"/>
              </a:rPr>
              <a:t>)</a:t>
            </a:r>
            <a:endParaRPr lang="et-EE" sz="3200" dirty="0">
              <a:solidFill>
                <a:schemeClr val="tx1"/>
              </a:solidFill>
            </a:endParaRPr>
          </a:p>
        </p:txBody>
      </p:sp>
    </p:spTree>
    <p:extLst>
      <p:ext uri="{BB962C8B-B14F-4D97-AF65-F5344CB8AC3E}">
        <p14:creationId xmlns:p14="http://schemas.microsoft.com/office/powerpoint/2010/main" val="7331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8000"/>
          </a:srgbClr>
        </a:solidFill>
        <a:effectLst/>
      </p:bgPr>
    </p:bg>
    <p:spTree>
      <p:nvGrpSpPr>
        <p:cNvPr id="1" name="Shape 191">
          <a:extLst>
            <a:ext uri="{FF2B5EF4-FFF2-40B4-BE49-F238E27FC236}">
              <a16:creationId xmlns:a16="http://schemas.microsoft.com/office/drawing/2014/main" id="{1F9B18BE-BCD5-54A8-A93D-36C338A20001}"/>
            </a:ext>
          </a:extLst>
        </p:cNvPr>
        <p:cNvGrpSpPr/>
        <p:nvPr/>
      </p:nvGrpSpPr>
      <p:grpSpPr>
        <a:xfrm>
          <a:off x="0" y="0"/>
          <a:ext cx="0" cy="0"/>
          <a:chOff x="0" y="0"/>
          <a:chExt cx="0" cy="0"/>
        </a:xfrm>
      </p:grpSpPr>
      <p:sp>
        <p:nvSpPr>
          <p:cNvPr id="4" name="Text Placeholder 7">
            <a:extLst>
              <a:ext uri="{FF2B5EF4-FFF2-40B4-BE49-F238E27FC236}">
                <a16:creationId xmlns:a16="http://schemas.microsoft.com/office/drawing/2014/main" id="{47472A4C-71ED-33CE-9FE5-1F3500C4102C}"/>
              </a:ext>
            </a:extLst>
          </p:cNvPr>
          <p:cNvSpPr txBox="1">
            <a:spLocks/>
          </p:cNvSpPr>
          <p:nvPr/>
        </p:nvSpPr>
        <p:spPr>
          <a:xfrm>
            <a:off x="457184" y="4602888"/>
            <a:ext cx="17373599" cy="780105"/>
          </a:xfrm>
          <a:prstGeom prst="rect">
            <a:avLst/>
          </a:prstGeom>
        </p:spPr>
        <p:txBody>
          <a:bodyPr lIns="91440" tIns="45720" rIns="91440" bIns="4572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t-EE" sz="4800" b="1" dirty="0">
                <a:solidFill>
                  <a:schemeClr val="tx1"/>
                </a:solidFill>
              </a:rPr>
              <a:t>Suured keelemudelid</a:t>
            </a:r>
            <a:endParaRPr lang="et-EE" sz="4800" b="1" dirty="0">
              <a:solidFill>
                <a:schemeClr val="tx1"/>
              </a:solidFill>
              <a:highlight>
                <a:srgbClr val="FFFF00"/>
              </a:highlight>
            </a:endParaRPr>
          </a:p>
        </p:txBody>
      </p:sp>
      <p:sp>
        <p:nvSpPr>
          <p:cNvPr id="5" name="TextBox 4">
            <a:extLst>
              <a:ext uri="{FF2B5EF4-FFF2-40B4-BE49-F238E27FC236}">
                <a16:creationId xmlns:a16="http://schemas.microsoft.com/office/drawing/2014/main" id="{863860E0-42F2-94AD-FFBC-E8B28FBCEDE2}"/>
              </a:ext>
            </a:extLst>
          </p:cNvPr>
          <p:cNvSpPr txBox="1"/>
          <p:nvPr/>
        </p:nvSpPr>
        <p:spPr>
          <a:xfrm>
            <a:off x="457183" y="5382993"/>
            <a:ext cx="17373600" cy="1200329"/>
          </a:xfrm>
          <a:prstGeom prst="rect">
            <a:avLst/>
          </a:prstGeom>
          <a:noFill/>
        </p:spPr>
        <p:txBody>
          <a:bodyPr wrap="square" lIns="91440" tIns="45720" rIns="91440" bIns="45720" numCol="1" anchor="t">
            <a:spAutoFit/>
          </a:bodyPr>
          <a:lstStyle/>
          <a:p>
            <a:pPr marL="400050" indent="-400050"/>
            <a:r>
              <a:rPr lang="et-EE" sz="2400" b="1" dirty="0" err="1"/>
              <a:t>Anthropic</a:t>
            </a:r>
            <a:r>
              <a:rPr lang="et-EE" sz="2400" b="1" dirty="0"/>
              <a:t> (2026). </a:t>
            </a:r>
            <a:r>
              <a:rPr lang="et-EE" sz="2400" dirty="0"/>
              <a:t>Claude </a:t>
            </a:r>
            <a:r>
              <a:rPr lang="et-EE" sz="2400" dirty="0" err="1"/>
              <a:t>Opus</a:t>
            </a:r>
            <a:r>
              <a:rPr lang="et-EE" sz="2400" dirty="0"/>
              <a:t> 4.6. </a:t>
            </a:r>
            <a:r>
              <a:rPr lang="et-EE" sz="2400" dirty="0">
                <a:solidFill>
                  <a:srgbClr val="C00000"/>
                </a:solidFill>
                <a:hlinkClick r:id="rId3">
                  <a:extLst>
                    <a:ext uri="{A12FA001-AC4F-418D-AE19-62706E023703}">
                      <ahyp:hlinkClr xmlns:ahyp="http://schemas.microsoft.com/office/drawing/2018/hyperlinkcolor" val="tx"/>
                    </a:ext>
                  </a:extLst>
                </a:hlinkClick>
              </a:rPr>
              <a:t>https://www.anthropic.com/news/claude-opus-4-6</a:t>
            </a:r>
            <a:r>
              <a:rPr lang="et-EE" sz="2400" dirty="0">
                <a:solidFill>
                  <a:srgbClr val="C00000"/>
                </a:solidFill>
              </a:rPr>
              <a:t> </a:t>
            </a:r>
          </a:p>
          <a:p>
            <a:r>
              <a:rPr lang="et-EE" sz="2400" b="1" dirty="0"/>
              <a:t>Google, </a:t>
            </a:r>
            <a:r>
              <a:rPr lang="et-EE" sz="2400" b="1" dirty="0" err="1"/>
              <a:t>Gemini</a:t>
            </a:r>
            <a:r>
              <a:rPr lang="et-EE" sz="2400" b="1" dirty="0"/>
              <a:t> (2026). </a:t>
            </a:r>
            <a:r>
              <a:rPr lang="et-EE" sz="2400" dirty="0" err="1"/>
              <a:t>Gemini</a:t>
            </a:r>
            <a:r>
              <a:rPr lang="et-EE" sz="2400" dirty="0"/>
              <a:t> 3.1 Pro.</a:t>
            </a:r>
            <a:r>
              <a:rPr lang="et-EE" sz="2400" b="1" dirty="0"/>
              <a:t> </a:t>
            </a:r>
            <a:r>
              <a:rPr lang="et-EE" sz="2400" dirty="0">
                <a:solidFill>
                  <a:srgbClr val="C00000"/>
                </a:solidFill>
                <a:hlinkClick r:id="rId4">
                  <a:extLst>
                    <a:ext uri="{A12FA001-AC4F-418D-AE19-62706E023703}">
                      <ahyp:hlinkClr xmlns:ahyp="http://schemas.microsoft.com/office/drawing/2018/hyperlinkcolor" val="tx"/>
                    </a:ext>
                  </a:extLst>
                </a:hlinkClick>
              </a:rPr>
              <a:t>https://deepmind.google/models/model-cards/gemini-3-1-pro/</a:t>
            </a:r>
            <a:r>
              <a:rPr lang="et-EE" sz="2400" dirty="0">
                <a:solidFill>
                  <a:srgbClr val="C00000"/>
                </a:solidFill>
              </a:rPr>
              <a:t> </a:t>
            </a:r>
          </a:p>
          <a:p>
            <a:r>
              <a:rPr lang="et-EE" sz="2400" b="1" dirty="0" err="1"/>
              <a:t>OpenAI</a:t>
            </a:r>
            <a:r>
              <a:rPr lang="et-EE" sz="2400" b="1" dirty="0"/>
              <a:t> (2026). </a:t>
            </a:r>
            <a:r>
              <a:rPr lang="et-EE" sz="2400" dirty="0" err="1"/>
              <a:t>Introducing</a:t>
            </a:r>
            <a:r>
              <a:rPr lang="et-EE" sz="2400" dirty="0"/>
              <a:t> GPT-5.4. </a:t>
            </a:r>
            <a:r>
              <a:rPr lang="et-EE" sz="2400" u="sng" dirty="0">
                <a:solidFill>
                  <a:srgbClr val="C00000"/>
                </a:solidFill>
                <a:hlinkClick r:id="rId5">
                  <a:extLst>
                    <a:ext uri="{A12FA001-AC4F-418D-AE19-62706E023703}">
                      <ahyp:hlinkClr xmlns:ahyp="http://schemas.microsoft.com/office/drawing/2018/hyperlinkcolor" val="tx"/>
                    </a:ext>
                  </a:extLst>
                </a:hlinkClick>
              </a:rPr>
              <a:t>https://openai.com/index/introducing-gpt-5-4/</a:t>
            </a:r>
            <a:endParaRPr lang="et-EE" sz="2400" dirty="0">
              <a:solidFill>
                <a:srgbClr val="C00000"/>
              </a:solidFill>
            </a:endParaRPr>
          </a:p>
        </p:txBody>
      </p:sp>
      <p:sp>
        <p:nvSpPr>
          <p:cNvPr id="2" name="Text Placeholder 7">
            <a:extLst>
              <a:ext uri="{FF2B5EF4-FFF2-40B4-BE49-F238E27FC236}">
                <a16:creationId xmlns:a16="http://schemas.microsoft.com/office/drawing/2014/main" id="{19227D65-D034-FD3A-4486-CAD570B4F056}"/>
              </a:ext>
            </a:extLst>
          </p:cNvPr>
          <p:cNvSpPr txBox="1">
            <a:spLocks/>
          </p:cNvSpPr>
          <p:nvPr/>
        </p:nvSpPr>
        <p:spPr>
          <a:xfrm>
            <a:off x="457200" y="328849"/>
            <a:ext cx="17373599" cy="780104"/>
          </a:xfrm>
          <a:prstGeom prst="rect">
            <a:avLst/>
          </a:prstGeom>
        </p:spPr>
        <p:txBody>
          <a:bodyPr lIns="91440" tIns="45720" rIns="91440" bIns="4572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t-EE" sz="4800" b="1">
                <a:solidFill>
                  <a:schemeClr val="tx1"/>
                </a:solidFill>
              </a:rPr>
              <a:t>Viited meie töörühma uurimustele</a:t>
            </a:r>
            <a:endParaRPr lang="et-EE" sz="6000" b="1">
              <a:solidFill>
                <a:schemeClr val="tx1"/>
              </a:solidFill>
              <a:highlight>
                <a:srgbClr val="FFFF00"/>
              </a:highlight>
            </a:endParaRPr>
          </a:p>
        </p:txBody>
      </p:sp>
      <p:sp>
        <p:nvSpPr>
          <p:cNvPr id="3" name="TextBox 2">
            <a:extLst>
              <a:ext uri="{FF2B5EF4-FFF2-40B4-BE49-F238E27FC236}">
                <a16:creationId xmlns:a16="http://schemas.microsoft.com/office/drawing/2014/main" id="{697923DD-C800-EE1A-ECC9-49BDB1E4FB42}"/>
              </a:ext>
            </a:extLst>
          </p:cNvPr>
          <p:cNvSpPr txBox="1"/>
          <p:nvPr/>
        </p:nvSpPr>
        <p:spPr>
          <a:xfrm>
            <a:off x="457192" y="1108953"/>
            <a:ext cx="17373600" cy="3416320"/>
          </a:xfrm>
          <a:prstGeom prst="rect">
            <a:avLst/>
          </a:prstGeom>
          <a:noFill/>
        </p:spPr>
        <p:txBody>
          <a:bodyPr wrap="square" lIns="91440" tIns="45720" rIns="91440" bIns="45720" numCol="1" anchor="t">
            <a:spAutoFit/>
          </a:bodyPr>
          <a:lstStyle/>
          <a:p>
            <a:pPr marL="400050" indent="-400050"/>
            <a:r>
              <a:rPr lang="et-EE" sz="2400" b="1" dirty="0">
                <a:solidFill>
                  <a:schemeClr val="tx1"/>
                </a:solidFill>
              </a:rPr>
              <a:t>Risberg, Lydia; Tuulik, Maria; Langemets, Margit; Koppel, Kristina; Vainik, Ene; Prangel, Esta; Aedmaa, Eleri (2025)</a:t>
            </a:r>
            <a:r>
              <a:rPr lang="et-EE" sz="2400" dirty="0">
                <a:solidFill>
                  <a:schemeClr val="tx1"/>
                </a:solidFill>
              </a:rPr>
              <a:t>. Keelekorpus kui leksikograafi abiline kõnekeelsuse tuvastamisel. Keel ja Kirjandus 7, 605−624. </a:t>
            </a:r>
            <a:r>
              <a:rPr lang="et-EE" sz="2400" dirty="0">
                <a:solidFill>
                  <a:srgbClr val="C00000"/>
                </a:solidFill>
                <a:hlinkClick r:id="rId6">
                  <a:extLst>
                    <a:ext uri="{A12FA001-AC4F-418D-AE19-62706E023703}">
                      <ahyp:hlinkClr xmlns:ahyp="http://schemas.microsoft.com/office/drawing/2018/hyperlinkcolor" val="tx"/>
                    </a:ext>
                  </a:extLst>
                </a:hlinkClick>
              </a:rPr>
              <a:t>https://doi.org/10.54013/kk811a3</a:t>
            </a:r>
            <a:endParaRPr lang="et-EE" sz="2400" dirty="0">
              <a:solidFill>
                <a:srgbClr val="C00000"/>
              </a:solidFill>
            </a:endParaRPr>
          </a:p>
          <a:p>
            <a:pPr marL="400050" indent="-400050"/>
            <a:r>
              <a:rPr lang="et-EE" sz="2400" b="1" dirty="0">
                <a:solidFill>
                  <a:schemeClr val="tx1"/>
                </a:solidFill>
              </a:rPr>
              <a:t>Risberg, Lydia; Aedmaa, Eleri; Tuulik, Maria; Langemets, Margit; Vainik, Ene; Prangel, Esta; Koppel, Kristina; Pook, Hanna (2025). </a:t>
            </a:r>
            <a:r>
              <a:rPr lang="et-EE" sz="2400" dirty="0">
                <a:solidFill>
                  <a:schemeClr val="tx1"/>
                </a:solidFill>
              </a:rPr>
              <a:t>The </a:t>
            </a:r>
            <a:r>
              <a:rPr lang="et-EE" sz="2400" dirty="0" err="1">
                <a:solidFill>
                  <a:schemeClr val="tx1"/>
                </a:solidFill>
              </a:rPr>
              <a:t>role</a:t>
            </a:r>
            <a:r>
              <a:rPr lang="et-EE" sz="2400" dirty="0">
                <a:solidFill>
                  <a:schemeClr val="tx1"/>
                </a:solidFill>
              </a:rPr>
              <a:t> of </a:t>
            </a:r>
            <a:r>
              <a:rPr lang="et-EE" sz="2400" dirty="0" err="1">
                <a:solidFill>
                  <a:schemeClr val="tx1"/>
                </a:solidFill>
              </a:rPr>
              <a:t>subjectivity</a:t>
            </a:r>
            <a:r>
              <a:rPr lang="et-EE" sz="2400" dirty="0">
                <a:solidFill>
                  <a:schemeClr val="tx1"/>
                </a:solidFill>
              </a:rPr>
              <a:t> in </a:t>
            </a:r>
            <a:r>
              <a:rPr lang="et-EE" sz="2400" dirty="0" err="1">
                <a:solidFill>
                  <a:schemeClr val="tx1"/>
                </a:solidFill>
              </a:rPr>
              <a:t>lexicography</a:t>
            </a:r>
            <a:r>
              <a:rPr lang="et-EE" sz="2400" dirty="0">
                <a:solidFill>
                  <a:schemeClr val="tx1"/>
                </a:solidFill>
              </a:rPr>
              <a:t>: </a:t>
            </a:r>
            <a:r>
              <a:rPr lang="et-EE" sz="2400" dirty="0" err="1">
                <a:solidFill>
                  <a:schemeClr val="tx1"/>
                </a:solidFill>
              </a:rPr>
              <a:t>Experiments</a:t>
            </a:r>
            <a:r>
              <a:rPr lang="et-EE" sz="2400" dirty="0">
                <a:solidFill>
                  <a:schemeClr val="tx1"/>
                </a:solidFill>
              </a:rPr>
              <a:t> </a:t>
            </a:r>
            <a:r>
              <a:rPr lang="et-EE" sz="2400" dirty="0" err="1">
                <a:solidFill>
                  <a:schemeClr val="tx1"/>
                </a:solidFill>
              </a:rPr>
              <a:t>towards</a:t>
            </a:r>
            <a:r>
              <a:rPr lang="et-EE" sz="2400" dirty="0">
                <a:solidFill>
                  <a:schemeClr val="tx1"/>
                </a:solidFill>
              </a:rPr>
              <a:t> </a:t>
            </a:r>
            <a:r>
              <a:rPr lang="et-EE" sz="2400" dirty="0" err="1">
                <a:solidFill>
                  <a:schemeClr val="tx1"/>
                </a:solidFill>
              </a:rPr>
              <a:t>data-driven</a:t>
            </a:r>
            <a:r>
              <a:rPr lang="et-EE" sz="2400" dirty="0">
                <a:solidFill>
                  <a:schemeClr val="tx1"/>
                </a:solidFill>
              </a:rPr>
              <a:t> </a:t>
            </a:r>
            <a:r>
              <a:rPr lang="et-EE" sz="2400" dirty="0" err="1">
                <a:solidFill>
                  <a:schemeClr val="tx1"/>
                </a:solidFill>
              </a:rPr>
              <a:t>labeling</a:t>
            </a:r>
            <a:r>
              <a:rPr lang="et-EE" sz="2400" dirty="0">
                <a:solidFill>
                  <a:schemeClr val="tx1"/>
                </a:solidFill>
              </a:rPr>
              <a:t> of </a:t>
            </a:r>
            <a:r>
              <a:rPr lang="et-EE" sz="2400" dirty="0" err="1">
                <a:solidFill>
                  <a:schemeClr val="tx1"/>
                </a:solidFill>
              </a:rPr>
              <a:t>informality</a:t>
            </a:r>
            <a:r>
              <a:rPr lang="et-EE" sz="2400" dirty="0">
                <a:solidFill>
                  <a:schemeClr val="tx1"/>
                </a:solidFill>
              </a:rPr>
              <a:t>. </a:t>
            </a:r>
            <a:r>
              <a:rPr lang="et-EE" sz="2400" dirty="0" err="1">
                <a:solidFill>
                  <a:schemeClr val="tx1"/>
                </a:solidFill>
              </a:rPr>
              <a:t>Proceedings</a:t>
            </a:r>
            <a:r>
              <a:rPr lang="et-EE" sz="2400" dirty="0">
                <a:solidFill>
                  <a:schemeClr val="tx1"/>
                </a:solidFill>
              </a:rPr>
              <a:t> of </a:t>
            </a:r>
            <a:r>
              <a:rPr lang="et-EE" sz="2400" dirty="0" err="1">
                <a:solidFill>
                  <a:schemeClr val="tx1"/>
                </a:solidFill>
              </a:rPr>
              <a:t>eLex</a:t>
            </a:r>
            <a:r>
              <a:rPr lang="et-EE" sz="2400" dirty="0">
                <a:solidFill>
                  <a:schemeClr val="tx1"/>
                </a:solidFill>
              </a:rPr>
              <a:t> </a:t>
            </a:r>
            <a:r>
              <a:rPr lang="et-EE" sz="2400" dirty="0" err="1">
                <a:solidFill>
                  <a:schemeClr val="tx1"/>
                </a:solidFill>
              </a:rPr>
              <a:t>conference</a:t>
            </a:r>
            <a:r>
              <a:rPr lang="et-EE" sz="2400" dirty="0">
                <a:solidFill>
                  <a:schemeClr val="tx1"/>
                </a:solidFill>
              </a:rPr>
              <a:t> 2025, 336–356. </a:t>
            </a:r>
            <a:r>
              <a:rPr lang="et-EE" sz="2400" dirty="0">
                <a:solidFill>
                  <a:srgbClr val="C00000"/>
                </a:solidFill>
                <a:hlinkClick r:id="rId7">
                  <a:extLst>
                    <a:ext uri="{A12FA001-AC4F-418D-AE19-62706E023703}">
                      <ahyp:hlinkClr xmlns:ahyp="http://schemas.microsoft.com/office/drawing/2018/hyperlinkcolor" val="tx"/>
                    </a:ext>
                  </a:extLst>
                </a:hlinkClick>
              </a:rPr>
              <a:t>https://elex.link/elex2025/wp-content/uploads/eLex2025-22-Risberg_etal.pdf</a:t>
            </a:r>
            <a:endParaRPr lang="et-EE" sz="2400" dirty="0">
              <a:solidFill>
                <a:srgbClr val="C00000"/>
              </a:solidFill>
            </a:endParaRPr>
          </a:p>
          <a:p>
            <a:pPr marL="400050" indent="-400050"/>
            <a:r>
              <a:rPr lang="et-EE" sz="2400" b="1" dirty="0">
                <a:solidFill>
                  <a:schemeClr val="tx1"/>
                </a:solidFill>
              </a:rPr>
              <a:t>Risberg, Lydia; Aedmaa, Eleri; Pook, Hanna; Koppel, Kristina; Tuulik, Maria; Prangel, Esta; Langemets, Margit (2026).</a:t>
            </a:r>
            <a:r>
              <a:rPr lang="et-EE" sz="2400" dirty="0">
                <a:solidFill>
                  <a:schemeClr val="tx1"/>
                </a:solidFill>
              </a:rPr>
              <a:t> Korpuse kontekstiga või ilma? Suurte keelemudelite võimekus tuvastada ja märgendiga varustada eesti keele sõnatähendusi. ERÜ aastaraamat 22, 163–182. </a:t>
            </a:r>
            <a:r>
              <a:rPr lang="et-EE" sz="2400" dirty="0">
                <a:solidFill>
                  <a:srgbClr val="C00000"/>
                </a:solidFill>
                <a:hlinkClick r:id="rId8">
                  <a:extLst>
                    <a:ext uri="{A12FA001-AC4F-418D-AE19-62706E023703}">
                      <ahyp:hlinkClr xmlns:ahyp="http://schemas.microsoft.com/office/drawing/2018/hyperlinkcolor" val="tx"/>
                    </a:ext>
                  </a:extLst>
                </a:hlinkClick>
              </a:rPr>
              <a:t>http://doi.org/10.5128/ERYa22.10</a:t>
            </a:r>
            <a:r>
              <a:rPr lang="et-EE" sz="2400" dirty="0">
                <a:solidFill>
                  <a:srgbClr val="C00000"/>
                </a:solidFill>
              </a:rPr>
              <a:t> </a:t>
            </a:r>
          </a:p>
        </p:txBody>
      </p:sp>
      <p:sp>
        <p:nvSpPr>
          <p:cNvPr id="7" name="Text Placeholder 7">
            <a:extLst>
              <a:ext uri="{FF2B5EF4-FFF2-40B4-BE49-F238E27FC236}">
                <a16:creationId xmlns:a16="http://schemas.microsoft.com/office/drawing/2014/main" id="{767536AA-4BA6-A11F-3298-7186BA860201}"/>
              </a:ext>
            </a:extLst>
          </p:cNvPr>
          <p:cNvSpPr txBox="1">
            <a:spLocks/>
          </p:cNvSpPr>
          <p:nvPr/>
        </p:nvSpPr>
        <p:spPr>
          <a:xfrm>
            <a:off x="457187" y="6645653"/>
            <a:ext cx="17373599" cy="923117"/>
          </a:xfrm>
          <a:prstGeom prst="rect">
            <a:avLst/>
          </a:prstGeom>
        </p:spPr>
        <p:txBody>
          <a:bodyPr lIns="91440" tIns="45720" rIns="91440" bIns="4572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t-EE" sz="4800" b="1" dirty="0">
                <a:solidFill>
                  <a:schemeClr val="tx1"/>
                </a:solidFill>
              </a:rPr>
              <a:t>Korpus</a:t>
            </a:r>
            <a:endParaRPr lang="et-EE" sz="4800" b="1" dirty="0">
              <a:solidFill>
                <a:schemeClr val="tx1"/>
              </a:solidFill>
              <a:highlight>
                <a:srgbClr val="FFFF00"/>
              </a:highlight>
            </a:endParaRPr>
          </a:p>
        </p:txBody>
      </p:sp>
      <p:sp>
        <p:nvSpPr>
          <p:cNvPr id="8" name="TextBox 7">
            <a:extLst>
              <a:ext uri="{FF2B5EF4-FFF2-40B4-BE49-F238E27FC236}">
                <a16:creationId xmlns:a16="http://schemas.microsoft.com/office/drawing/2014/main" id="{215ABE46-028F-AC38-395C-EFA75AC2A4B3}"/>
              </a:ext>
            </a:extLst>
          </p:cNvPr>
          <p:cNvSpPr txBox="1"/>
          <p:nvPr/>
        </p:nvSpPr>
        <p:spPr>
          <a:xfrm>
            <a:off x="457186" y="7568770"/>
            <a:ext cx="17373600" cy="830997"/>
          </a:xfrm>
          <a:prstGeom prst="rect">
            <a:avLst/>
          </a:prstGeom>
          <a:noFill/>
        </p:spPr>
        <p:txBody>
          <a:bodyPr wrap="square" lIns="91440" tIns="45720" rIns="91440" bIns="45720" numCol="1" anchor="t">
            <a:spAutoFit/>
          </a:bodyPr>
          <a:lstStyle/>
          <a:p>
            <a:pPr marL="400050" indent="-400050"/>
            <a:r>
              <a:rPr lang="et-EE" sz="2400" b="1" dirty="0">
                <a:solidFill>
                  <a:schemeClr val="tx1"/>
                </a:solidFill>
              </a:rPr>
              <a:t>K</a:t>
            </a:r>
            <a:r>
              <a:rPr lang="fr-FR" sz="2400" b="1" dirty="0" err="1">
                <a:solidFill>
                  <a:schemeClr val="tx1"/>
                </a:solidFill>
              </a:rPr>
              <a:t>oppel</a:t>
            </a:r>
            <a:r>
              <a:rPr lang="fr-FR" sz="2400" b="1" dirty="0">
                <a:solidFill>
                  <a:schemeClr val="tx1"/>
                </a:solidFill>
              </a:rPr>
              <a:t>, K</a:t>
            </a:r>
            <a:r>
              <a:rPr lang="et-EE" sz="2400" b="1" dirty="0">
                <a:solidFill>
                  <a:schemeClr val="tx1"/>
                </a:solidFill>
              </a:rPr>
              <a:t>ristina;</a:t>
            </a:r>
            <a:r>
              <a:rPr lang="fr-FR" sz="2400" b="1" dirty="0">
                <a:solidFill>
                  <a:schemeClr val="tx1"/>
                </a:solidFill>
              </a:rPr>
              <a:t> Kallas, J</a:t>
            </a:r>
            <a:r>
              <a:rPr lang="et-EE" sz="2400" b="1" dirty="0" err="1">
                <a:solidFill>
                  <a:schemeClr val="tx1"/>
                </a:solidFill>
              </a:rPr>
              <a:t>elena</a:t>
            </a:r>
            <a:r>
              <a:rPr lang="et-EE" sz="2400" b="1" dirty="0">
                <a:solidFill>
                  <a:schemeClr val="tx1"/>
                </a:solidFill>
              </a:rPr>
              <a:t>;</a:t>
            </a:r>
            <a:r>
              <a:rPr lang="fr-FR" sz="2400" b="1" dirty="0">
                <a:solidFill>
                  <a:schemeClr val="tx1"/>
                </a:solidFill>
              </a:rPr>
              <a:t> </a:t>
            </a:r>
            <a:r>
              <a:rPr lang="fr-FR" sz="2400" b="1" dirty="0" err="1">
                <a:solidFill>
                  <a:schemeClr val="tx1"/>
                </a:solidFill>
              </a:rPr>
              <a:t>Jürviste</a:t>
            </a:r>
            <a:r>
              <a:rPr lang="fr-FR" sz="2400" b="1" dirty="0">
                <a:solidFill>
                  <a:schemeClr val="tx1"/>
                </a:solidFill>
              </a:rPr>
              <a:t>, M</a:t>
            </a:r>
            <a:r>
              <a:rPr lang="et-EE" sz="2400" b="1" dirty="0" err="1">
                <a:solidFill>
                  <a:schemeClr val="tx1"/>
                </a:solidFill>
              </a:rPr>
              <a:t>adis</a:t>
            </a:r>
            <a:r>
              <a:rPr lang="et-EE" sz="2400" b="1" dirty="0">
                <a:solidFill>
                  <a:schemeClr val="tx1"/>
                </a:solidFill>
              </a:rPr>
              <a:t>; </a:t>
            </a:r>
            <a:r>
              <a:rPr lang="fr-FR" sz="2400" b="1" dirty="0" err="1">
                <a:solidFill>
                  <a:schemeClr val="tx1"/>
                </a:solidFill>
              </a:rPr>
              <a:t>Kaljumäe</a:t>
            </a:r>
            <a:r>
              <a:rPr lang="fr-FR" sz="2400" b="1" dirty="0">
                <a:solidFill>
                  <a:schemeClr val="tx1"/>
                </a:solidFill>
              </a:rPr>
              <a:t>, H</a:t>
            </a:r>
            <a:r>
              <a:rPr lang="et-EE" sz="2400" b="1" dirty="0" err="1">
                <a:solidFill>
                  <a:schemeClr val="tx1"/>
                </a:solidFill>
              </a:rPr>
              <a:t>elen</a:t>
            </a:r>
            <a:r>
              <a:rPr lang="fr-FR" sz="2400" b="1" dirty="0">
                <a:solidFill>
                  <a:schemeClr val="tx1"/>
                </a:solidFill>
              </a:rPr>
              <a:t> (2023). </a:t>
            </a:r>
            <a:r>
              <a:rPr lang="et-EE" sz="2400" dirty="0">
                <a:solidFill>
                  <a:schemeClr val="tx1"/>
                </a:solidFill>
              </a:rPr>
              <a:t>Eesti keele ühendkorpus 2023</a:t>
            </a:r>
            <a:r>
              <a:rPr lang="fr-FR" sz="2400" dirty="0">
                <a:solidFill>
                  <a:schemeClr val="tx1"/>
                </a:solidFill>
              </a:rPr>
              <a:t>. Lexical </a:t>
            </a:r>
            <a:r>
              <a:rPr lang="fr-FR" sz="2400" dirty="0" err="1">
                <a:solidFill>
                  <a:schemeClr val="tx1"/>
                </a:solidFill>
              </a:rPr>
              <a:t>Computing</a:t>
            </a:r>
            <a:r>
              <a:rPr lang="fr-FR" sz="2400" dirty="0">
                <a:solidFill>
                  <a:schemeClr val="tx1"/>
                </a:solidFill>
              </a:rPr>
              <a:t> Ltd. / Eesti </a:t>
            </a:r>
            <a:r>
              <a:rPr lang="fr-FR" sz="2400" dirty="0" err="1">
                <a:solidFill>
                  <a:schemeClr val="tx1"/>
                </a:solidFill>
              </a:rPr>
              <a:t>Keele</a:t>
            </a:r>
            <a:r>
              <a:rPr lang="fr-FR" sz="2400" dirty="0">
                <a:solidFill>
                  <a:schemeClr val="tx1"/>
                </a:solidFill>
              </a:rPr>
              <a:t> </a:t>
            </a:r>
            <a:r>
              <a:rPr lang="fr-FR" sz="2400" dirty="0" err="1">
                <a:solidFill>
                  <a:schemeClr val="tx1"/>
                </a:solidFill>
              </a:rPr>
              <a:t>Instituut</a:t>
            </a:r>
            <a:r>
              <a:rPr lang="fr-FR" sz="2400" dirty="0">
                <a:solidFill>
                  <a:schemeClr val="tx1"/>
                </a:solidFill>
              </a:rPr>
              <a:t>.</a:t>
            </a:r>
            <a:r>
              <a:rPr lang="et-EE" sz="2400" dirty="0">
                <a:solidFill>
                  <a:schemeClr val="tx1"/>
                </a:solidFill>
              </a:rPr>
              <a:t> </a:t>
            </a:r>
            <a:r>
              <a:rPr lang="et-EE" sz="2400" dirty="0">
                <a:solidFill>
                  <a:srgbClr val="C00000"/>
                </a:solidFill>
              </a:rPr>
              <a:t>https://doi.org/10.15155/3-00-0000-0000-0000-08C04M</a:t>
            </a:r>
          </a:p>
        </p:txBody>
      </p:sp>
      <p:sp>
        <p:nvSpPr>
          <p:cNvPr id="6" name="Text Placeholder 7">
            <a:extLst>
              <a:ext uri="{FF2B5EF4-FFF2-40B4-BE49-F238E27FC236}">
                <a16:creationId xmlns:a16="http://schemas.microsoft.com/office/drawing/2014/main" id="{8FCEB857-0B0A-FC4F-694B-F716A9435E8F}"/>
              </a:ext>
            </a:extLst>
          </p:cNvPr>
          <p:cNvSpPr txBox="1">
            <a:spLocks/>
          </p:cNvSpPr>
          <p:nvPr/>
        </p:nvSpPr>
        <p:spPr>
          <a:xfrm>
            <a:off x="457184" y="8399767"/>
            <a:ext cx="17373599" cy="923117"/>
          </a:xfrm>
          <a:prstGeom prst="rect">
            <a:avLst/>
          </a:prstGeom>
        </p:spPr>
        <p:txBody>
          <a:bodyPr lIns="91440" tIns="45720" rIns="91440" bIns="4572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t-EE" sz="4800" b="1" dirty="0">
                <a:solidFill>
                  <a:schemeClr val="tx1"/>
                </a:solidFill>
              </a:rPr>
              <a:t>Sõnaraamatud</a:t>
            </a:r>
            <a:endParaRPr lang="et-EE" sz="4800" b="1" dirty="0">
              <a:solidFill>
                <a:schemeClr val="tx1"/>
              </a:solidFill>
              <a:highlight>
                <a:srgbClr val="FFFF00"/>
              </a:highlight>
            </a:endParaRPr>
          </a:p>
        </p:txBody>
      </p:sp>
      <p:sp>
        <p:nvSpPr>
          <p:cNvPr id="9" name="TextBox 8">
            <a:extLst>
              <a:ext uri="{FF2B5EF4-FFF2-40B4-BE49-F238E27FC236}">
                <a16:creationId xmlns:a16="http://schemas.microsoft.com/office/drawing/2014/main" id="{01778C18-490F-E3EF-CDC8-9F37C8BE22C7}"/>
              </a:ext>
            </a:extLst>
          </p:cNvPr>
          <p:cNvSpPr txBox="1"/>
          <p:nvPr/>
        </p:nvSpPr>
        <p:spPr>
          <a:xfrm>
            <a:off x="457183" y="9322884"/>
            <a:ext cx="17373600" cy="461665"/>
          </a:xfrm>
          <a:prstGeom prst="rect">
            <a:avLst/>
          </a:prstGeom>
          <a:noFill/>
        </p:spPr>
        <p:txBody>
          <a:bodyPr wrap="square" lIns="91440" tIns="45720" rIns="91440" bIns="45720" numCol="1" anchor="t">
            <a:spAutoFit/>
          </a:bodyPr>
          <a:lstStyle/>
          <a:p>
            <a:pPr marL="400050" indent="-400050"/>
            <a:r>
              <a:rPr lang="et-EE" sz="2400" b="1" dirty="0">
                <a:solidFill>
                  <a:schemeClr val="tx1"/>
                </a:solidFill>
              </a:rPr>
              <a:t>ÜS 2026 = EKI ühendsõnastik 2026. </a:t>
            </a:r>
            <a:r>
              <a:rPr lang="et-EE" sz="2400" dirty="0">
                <a:solidFill>
                  <a:schemeClr val="tx1"/>
                </a:solidFill>
              </a:rPr>
              <a:t>Sõnaveeb. Eesti Keele Instituut. </a:t>
            </a:r>
            <a:r>
              <a:rPr lang="et-EE" sz="2400" dirty="0">
                <a:solidFill>
                  <a:srgbClr val="C00000"/>
                </a:solidFill>
                <a:hlinkClick r:id="rId9">
                  <a:extLst>
                    <a:ext uri="{A12FA001-AC4F-418D-AE19-62706E023703}">
                      <ahyp:hlinkClr xmlns:ahyp="http://schemas.microsoft.com/office/drawing/2018/hyperlinkcolor" val="tx"/>
                    </a:ext>
                  </a:extLst>
                </a:hlinkClick>
              </a:rPr>
              <a:t>https://sonaveeb.ee/</a:t>
            </a:r>
            <a:endParaRPr lang="et-EE" sz="2400" dirty="0">
              <a:solidFill>
                <a:srgbClr val="C00000"/>
              </a:solidFill>
            </a:endParaRPr>
          </a:p>
        </p:txBody>
      </p:sp>
    </p:spTree>
    <p:extLst>
      <p:ext uri="{BB962C8B-B14F-4D97-AF65-F5344CB8AC3E}">
        <p14:creationId xmlns:p14="http://schemas.microsoft.com/office/powerpoint/2010/main" val="709841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3000"/>
          </a:srgbClr>
        </a:solidFill>
        <a:effectLst/>
      </p:bgPr>
    </p:bg>
    <p:spTree>
      <p:nvGrpSpPr>
        <p:cNvPr id="1" name="">
          <a:extLst>
            <a:ext uri="{FF2B5EF4-FFF2-40B4-BE49-F238E27FC236}">
              <a16:creationId xmlns:a16="http://schemas.microsoft.com/office/drawing/2014/main" id="{BE3B586E-0D33-F6A4-4D66-E6269856EBA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E6D4B04-B098-2FA0-87D4-A246E6264F3B}"/>
              </a:ext>
            </a:extLst>
          </p:cNvPr>
          <p:cNvSpPr txBox="1"/>
          <p:nvPr/>
        </p:nvSpPr>
        <p:spPr>
          <a:xfrm>
            <a:off x="2514600" y="2881342"/>
            <a:ext cx="13258800" cy="4524315"/>
          </a:xfrm>
          <a:prstGeom prst="rect">
            <a:avLst/>
          </a:prstGeom>
          <a:noFill/>
        </p:spPr>
        <p:txBody>
          <a:bodyPr wrap="square" lIns="91440" tIns="45720" rIns="91440" bIns="45720" rtlCol="0" anchor="t">
            <a:spAutoFit/>
          </a:bodyPr>
          <a:lstStyle/>
          <a:p>
            <a:pPr algn="ctr"/>
            <a:r>
              <a:rPr lang="et-EE" sz="9600" b="1" spc="340" dirty="0">
                <a:solidFill>
                  <a:schemeClr val="bg1"/>
                </a:solidFill>
                <a:ea typeface="Open Sans"/>
              </a:rPr>
              <a:t>Sõnaraamatu märgenditöö</a:t>
            </a:r>
            <a:br>
              <a:rPr lang="et-EE" sz="9600" b="1" spc="340" dirty="0">
                <a:solidFill>
                  <a:schemeClr val="bg1"/>
                </a:solidFill>
                <a:ea typeface="Open Sans"/>
              </a:rPr>
            </a:br>
            <a:r>
              <a:rPr lang="et-EE" sz="9600" b="1" spc="340" dirty="0">
                <a:solidFill>
                  <a:schemeClr val="bg1"/>
                </a:solidFill>
                <a:ea typeface="Open Sans"/>
              </a:rPr>
              <a:t>on üks keerukas töö.</a:t>
            </a:r>
            <a:endParaRPr lang="en-US" b="1" dirty="0">
              <a:solidFill>
                <a:schemeClr val="bg1"/>
              </a:solidFill>
            </a:endParaRPr>
          </a:p>
        </p:txBody>
      </p:sp>
    </p:spTree>
    <p:extLst>
      <p:ext uri="{BB962C8B-B14F-4D97-AF65-F5344CB8AC3E}">
        <p14:creationId xmlns:p14="http://schemas.microsoft.com/office/powerpoint/2010/main" val="256114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323943D4-8174-E37D-523C-3364B05A0FE9}"/>
            </a:ext>
          </a:extLst>
        </p:cNvPr>
        <p:cNvGrpSpPr/>
        <p:nvPr/>
      </p:nvGrpSpPr>
      <p:grpSpPr>
        <a:xfrm>
          <a:off x="0" y="0"/>
          <a:ext cx="0" cy="0"/>
          <a:chOff x="0" y="0"/>
          <a:chExt cx="0" cy="0"/>
        </a:xfrm>
      </p:grpSpPr>
      <p:pic>
        <p:nvPicPr>
          <p:cNvPr id="7" name="Pilt 6">
            <a:extLst>
              <a:ext uri="{FF2B5EF4-FFF2-40B4-BE49-F238E27FC236}">
                <a16:creationId xmlns:a16="http://schemas.microsoft.com/office/drawing/2014/main" id="{909DAC07-40EB-37D3-CFFF-5CF833A9373B}"/>
              </a:ext>
            </a:extLst>
          </p:cNvPr>
          <p:cNvPicPr>
            <a:picLocks noChangeAspect="1"/>
          </p:cNvPicPr>
          <p:nvPr/>
        </p:nvPicPr>
        <p:blipFill>
          <a:blip r:embed="rId3"/>
          <a:stretch>
            <a:fillRect/>
          </a:stretch>
        </p:blipFill>
        <p:spPr>
          <a:xfrm>
            <a:off x="2123095" y="809020"/>
            <a:ext cx="14041810" cy="8668960"/>
          </a:xfrm>
          <a:prstGeom prst="rect">
            <a:avLst/>
          </a:prstGeom>
        </p:spPr>
      </p:pic>
      <p:sp>
        <p:nvSpPr>
          <p:cNvPr id="8" name="Ristkülik: ümarnurkne 7">
            <a:extLst>
              <a:ext uri="{FF2B5EF4-FFF2-40B4-BE49-F238E27FC236}">
                <a16:creationId xmlns:a16="http://schemas.microsoft.com/office/drawing/2014/main" id="{7DC1304A-90A3-E771-1111-34567755F2D4}"/>
              </a:ext>
            </a:extLst>
          </p:cNvPr>
          <p:cNvSpPr/>
          <p:nvPr/>
        </p:nvSpPr>
        <p:spPr>
          <a:xfrm>
            <a:off x="3258766" y="3356043"/>
            <a:ext cx="2052536" cy="573931"/>
          </a:xfrm>
          <a:prstGeom prst="roundRect">
            <a:avLst/>
          </a:prstGeom>
          <a:solidFill>
            <a:srgbClr val="D85D5F">
              <a:alpha val="50000"/>
            </a:srgbClr>
          </a:solidFill>
          <a:ln w="76200">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
        <p:nvSpPr>
          <p:cNvPr id="9" name="Ristkülik: ümarnurkne 8">
            <a:extLst>
              <a:ext uri="{FF2B5EF4-FFF2-40B4-BE49-F238E27FC236}">
                <a16:creationId xmlns:a16="http://schemas.microsoft.com/office/drawing/2014/main" id="{5F962E7F-1A18-91AA-3331-E5FD5921AECB}"/>
              </a:ext>
            </a:extLst>
          </p:cNvPr>
          <p:cNvSpPr/>
          <p:nvPr/>
        </p:nvSpPr>
        <p:spPr>
          <a:xfrm>
            <a:off x="10058400" y="4082375"/>
            <a:ext cx="1206230" cy="509080"/>
          </a:xfrm>
          <a:prstGeom prst="roundRect">
            <a:avLst/>
          </a:prstGeom>
          <a:solidFill>
            <a:srgbClr val="D85D5F">
              <a:alpha val="50000"/>
            </a:srgbClr>
          </a:solidFill>
          <a:ln w="76200">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
        <p:nvSpPr>
          <p:cNvPr id="2" name="Ristkülik: ümarnurkne 1">
            <a:extLst>
              <a:ext uri="{FF2B5EF4-FFF2-40B4-BE49-F238E27FC236}">
                <a16:creationId xmlns:a16="http://schemas.microsoft.com/office/drawing/2014/main" id="{7FE34E7C-A313-4968-3897-1880CA1050EA}"/>
              </a:ext>
            </a:extLst>
          </p:cNvPr>
          <p:cNvSpPr/>
          <p:nvPr/>
        </p:nvSpPr>
        <p:spPr>
          <a:xfrm>
            <a:off x="11465668" y="4419599"/>
            <a:ext cx="2143328" cy="509080"/>
          </a:xfrm>
          <a:prstGeom prst="roundRect">
            <a:avLst/>
          </a:prstGeom>
          <a:solidFill>
            <a:srgbClr val="D85D5F">
              <a:alpha val="50000"/>
            </a:srgbClr>
          </a:solidFill>
          <a:ln w="76200">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00003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alpha val="6000"/>
          </a:srgbClr>
        </a:solidFill>
        <a:effectLst/>
      </p:bgPr>
    </p:bg>
    <p:spTree>
      <p:nvGrpSpPr>
        <p:cNvPr id="1" name="Shape 191">
          <a:extLst>
            <a:ext uri="{FF2B5EF4-FFF2-40B4-BE49-F238E27FC236}">
              <a16:creationId xmlns:a16="http://schemas.microsoft.com/office/drawing/2014/main" id="{A93D21A6-0DC3-2358-E7EC-8389AA8A7A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64F1F8D-01F2-AB67-EF4C-4DB2CAACB88C}"/>
              </a:ext>
            </a:extLst>
          </p:cNvPr>
          <p:cNvSpPr txBox="1"/>
          <p:nvPr/>
        </p:nvSpPr>
        <p:spPr>
          <a:xfrm>
            <a:off x="294419" y="2591204"/>
            <a:ext cx="17699161" cy="6114494"/>
          </a:xfrm>
          <a:prstGeom prst="rect">
            <a:avLst/>
          </a:prstGeom>
          <a:noFill/>
        </p:spPr>
        <p:txBody>
          <a:bodyPr wrap="square" lIns="91440" tIns="45720" rIns="91440" bIns="45720" anchor="t">
            <a:spAutoFit/>
          </a:bodyPr>
          <a:lstStyle/>
          <a:p>
            <a:pPr marL="457200" indent="-457200">
              <a:spcAft>
                <a:spcPts val="1000"/>
              </a:spcAft>
              <a:buFont typeface="Wingdings" panose="05000000000000000000" pitchFamily="2" charset="2"/>
              <a:buChar char="§"/>
            </a:pPr>
            <a:r>
              <a:rPr lang="et-EE" sz="2800" b="1" dirty="0">
                <a:solidFill>
                  <a:schemeClr val="tx1"/>
                </a:solidFill>
              </a:rPr>
              <a:t>EKI ühendsõnastikku (ÜS 2026) </a:t>
            </a:r>
            <a:r>
              <a:rPr lang="et-EE" sz="2800" dirty="0">
                <a:solidFill>
                  <a:schemeClr val="tx1"/>
                </a:solidFill>
              </a:rPr>
              <a:t>on 7 a pidevalt toimetatud-täiendatud, </a:t>
            </a:r>
            <a:r>
              <a:rPr lang="et-EE" sz="2800" b="1" dirty="0">
                <a:solidFill>
                  <a:schemeClr val="tx1"/>
                </a:solidFill>
              </a:rPr>
              <a:t>sh sünonüümidega</a:t>
            </a:r>
            <a:r>
              <a:rPr lang="et-EE" sz="2800" dirty="0">
                <a:solidFill>
                  <a:schemeClr val="tx1"/>
                </a:solidFill>
              </a:rPr>
              <a:t>.</a:t>
            </a:r>
            <a:endParaRPr lang="et-EE" sz="2800" b="1" dirty="0">
              <a:solidFill>
                <a:schemeClr val="tx1"/>
              </a:solidFill>
            </a:endParaRPr>
          </a:p>
          <a:p>
            <a:pPr marL="895350" indent="-457200">
              <a:spcAft>
                <a:spcPts val="1000"/>
              </a:spcAft>
              <a:buFont typeface="Wingdings" panose="05000000000000000000" pitchFamily="2" charset="2"/>
              <a:buChar char="§"/>
            </a:pPr>
            <a:r>
              <a:rPr lang="et-EE" sz="2800" dirty="0">
                <a:solidFill>
                  <a:schemeClr val="tx1"/>
                </a:solidFill>
              </a:rPr>
              <a:t>(2019 koondas eri baasides olnud sõnastikud ühtekokku.)</a:t>
            </a:r>
          </a:p>
          <a:p>
            <a:pPr marL="457200" indent="-457200">
              <a:spcAft>
                <a:spcPts val="1000"/>
              </a:spcAft>
              <a:buFont typeface="Wingdings" panose="05000000000000000000" pitchFamily="2" charset="2"/>
              <a:buChar char="§"/>
            </a:pPr>
            <a:r>
              <a:rPr lang="et-EE" sz="2800" b="1" dirty="0">
                <a:solidFill>
                  <a:schemeClr val="tx1"/>
                </a:solidFill>
              </a:rPr>
              <a:t>Sarnase tähendustega sõnade koondamine aidanud avastada ebajärjekindlust registrimärgendites,</a:t>
            </a:r>
          </a:p>
          <a:p>
            <a:pPr marL="895350" indent="-457200">
              <a:spcAft>
                <a:spcPts val="1000"/>
              </a:spcAft>
              <a:buFont typeface="Wingdings" panose="05000000000000000000" pitchFamily="2" charset="2"/>
              <a:buChar char="§"/>
            </a:pPr>
            <a:r>
              <a:rPr lang="et-EE" sz="2800" dirty="0">
                <a:solidFill>
                  <a:schemeClr val="tx1"/>
                </a:solidFill>
              </a:rPr>
              <a:t>nt </a:t>
            </a:r>
            <a:r>
              <a:rPr lang="et-EE" sz="2800" i="1" dirty="0">
                <a:solidFill>
                  <a:schemeClr val="tx1"/>
                </a:solidFill>
              </a:rPr>
              <a:t>taignapea-</a:t>
            </a:r>
            <a:r>
              <a:rPr lang="et-EE" sz="2800" dirty="0">
                <a:solidFill>
                  <a:schemeClr val="tx1"/>
                </a:solidFill>
              </a:rPr>
              <a:t>pesa saanud </a:t>
            </a:r>
            <a:r>
              <a:rPr lang="et-EE" sz="2800" dirty="0" err="1">
                <a:solidFill>
                  <a:schemeClr val="tx1"/>
                </a:solidFill>
              </a:rPr>
              <a:t>ÜSis</a:t>
            </a:r>
            <a:r>
              <a:rPr lang="et-EE" sz="2800" dirty="0">
                <a:solidFill>
                  <a:schemeClr val="tx1"/>
                </a:solidFill>
              </a:rPr>
              <a:t> kokku, sõnadega tegeletud eri aegadel, polnud koos vaadatud.</a:t>
            </a:r>
          </a:p>
          <a:p>
            <a:pPr marL="457200" indent="-457200">
              <a:spcAft>
                <a:spcPts val="1000"/>
              </a:spcAft>
              <a:buFont typeface="Wingdings" panose="05000000000000000000" pitchFamily="2" charset="2"/>
              <a:buChar char="§"/>
            </a:pPr>
            <a:endParaRPr lang="et-EE" sz="2800" dirty="0">
              <a:solidFill>
                <a:schemeClr val="tx1"/>
              </a:solidFill>
            </a:endParaRPr>
          </a:p>
          <a:p>
            <a:pPr marL="457200" indent="-457200">
              <a:spcAft>
                <a:spcPts val="1000"/>
              </a:spcAft>
              <a:buFont typeface="Wingdings" panose="05000000000000000000" pitchFamily="2" charset="2"/>
              <a:buChar char="§"/>
            </a:pPr>
            <a:r>
              <a:rPr lang="et-EE" sz="2800" dirty="0">
                <a:solidFill>
                  <a:schemeClr val="tx1"/>
                </a:solidFill>
              </a:rPr>
              <a:t>Erinev esitus tekitanud segadust (ka keeleõppijais) </a:t>
            </a:r>
            <a:r>
              <a:rPr lang="et-EE" sz="2800" dirty="0">
                <a:solidFill>
                  <a:schemeClr val="tx1"/>
                </a:solidFill>
                <a:latin typeface="Arial" panose="020B0604020202020204" pitchFamily="34" charset="0"/>
                <a:cs typeface="Arial" panose="020B0604020202020204" pitchFamily="34" charset="0"/>
              </a:rPr>
              <a:t>→</a:t>
            </a:r>
            <a:r>
              <a:rPr lang="et-EE" sz="2800" dirty="0">
                <a:solidFill>
                  <a:schemeClr val="tx1"/>
                </a:solidFill>
              </a:rPr>
              <a:t> sünonüümsete sõnade registreid võiks </a:t>
            </a:r>
            <a:r>
              <a:rPr lang="et-EE" sz="2800" u="sng" dirty="0">
                <a:solidFill>
                  <a:schemeClr val="tx1"/>
                </a:solidFill>
              </a:rPr>
              <a:t>ühtlustada</a:t>
            </a:r>
            <a:r>
              <a:rPr lang="et-EE" sz="2800" dirty="0">
                <a:solidFill>
                  <a:schemeClr val="tx1"/>
                </a:solidFill>
              </a:rPr>
              <a:t>.</a:t>
            </a:r>
          </a:p>
          <a:p>
            <a:pPr marL="457200" indent="-457200">
              <a:spcAft>
                <a:spcPts val="1000"/>
              </a:spcAft>
              <a:buFont typeface="Wingdings" panose="05000000000000000000" pitchFamily="2" charset="2"/>
              <a:buChar char="§"/>
            </a:pPr>
            <a:endParaRPr lang="et-EE" sz="2800" dirty="0">
              <a:solidFill>
                <a:schemeClr val="tx1"/>
              </a:solidFill>
            </a:endParaRPr>
          </a:p>
          <a:p>
            <a:pPr marL="457200" indent="-457200">
              <a:spcAft>
                <a:spcPts val="1000"/>
              </a:spcAft>
              <a:buFont typeface="Wingdings" panose="05000000000000000000" pitchFamily="2" charset="2"/>
              <a:buChar char="§"/>
            </a:pPr>
            <a:r>
              <a:rPr lang="et-EE" sz="2800" b="1" dirty="0">
                <a:solidFill>
                  <a:schemeClr val="tx1"/>
                </a:solidFill>
              </a:rPr>
              <a:t>Eesmärk: </a:t>
            </a:r>
            <a:r>
              <a:rPr lang="et-EE" sz="2800" dirty="0">
                <a:solidFill>
                  <a:schemeClr val="tx1"/>
                </a:solidFill>
              </a:rPr>
              <a:t>märgendi paikapidavus (tugineb keeleandmetele)</a:t>
            </a:r>
          </a:p>
          <a:p>
            <a:pPr marL="895350" indent="-457200">
              <a:spcAft>
                <a:spcPts val="1000"/>
              </a:spcAft>
              <a:buFont typeface="Wingdings" panose="05000000000000000000" pitchFamily="2" charset="2"/>
              <a:buChar char="§"/>
            </a:pPr>
            <a:r>
              <a:rPr lang="et-EE" sz="2800" dirty="0">
                <a:solidFill>
                  <a:schemeClr val="tx1"/>
                </a:solidFill>
              </a:rPr>
              <a:t>Küllap ühed sünonüümid ongi kasutuses selgelt tugevama varjundiga kui teised.</a:t>
            </a:r>
          </a:p>
          <a:p>
            <a:pPr marL="457200" indent="-457200">
              <a:spcAft>
                <a:spcPts val="1000"/>
              </a:spcAft>
              <a:buFont typeface="Wingdings" panose="05000000000000000000" pitchFamily="2" charset="2"/>
              <a:buChar char="§"/>
            </a:pPr>
            <a:r>
              <a:rPr lang="et-EE" sz="2800" dirty="0">
                <a:solidFill>
                  <a:schemeClr val="tx1"/>
                </a:solidFill>
              </a:rPr>
              <a:t>Keelekorpuse käsitsi analüüsimine aeganõudev (pesades palju liikmeid, sõna sagedus),</a:t>
            </a:r>
          </a:p>
          <a:p>
            <a:pPr marL="895350" indent="-457200">
              <a:spcAft>
                <a:spcPts val="1000"/>
              </a:spcAft>
              <a:buFont typeface="Wingdings" panose="05000000000000000000" pitchFamily="2" charset="2"/>
              <a:buChar char="§"/>
            </a:pPr>
            <a:r>
              <a:rPr lang="et-EE" sz="2800" dirty="0">
                <a:solidFill>
                  <a:schemeClr val="tx1"/>
                </a:solidFill>
              </a:rPr>
              <a:t>keeletajust tulenevalt kohati ka subjektiivne.</a:t>
            </a:r>
          </a:p>
        </p:txBody>
      </p:sp>
      <p:sp>
        <p:nvSpPr>
          <p:cNvPr id="2" name="Text Placeholder 7">
            <a:extLst>
              <a:ext uri="{FF2B5EF4-FFF2-40B4-BE49-F238E27FC236}">
                <a16:creationId xmlns:a16="http://schemas.microsoft.com/office/drawing/2014/main" id="{5BDBCDB9-D329-7796-DE98-7C26EE76B956}"/>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dirty="0">
                <a:solidFill>
                  <a:schemeClr val="tx1"/>
                </a:solidFill>
              </a:rPr>
              <a:t>Taust</a:t>
            </a:r>
            <a:endParaRPr lang="et-EE" sz="6000" b="1" dirty="0">
              <a:solidFill>
                <a:schemeClr val="tx1"/>
              </a:solidFill>
              <a:highlight>
                <a:srgbClr val="FFFF00"/>
              </a:highlight>
            </a:endParaRPr>
          </a:p>
        </p:txBody>
      </p:sp>
    </p:spTree>
    <p:extLst>
      <p:ext uri="{BB962C8B-B14F-4D97-AF65-F5344CB8AC3E}">
        <p14:creationId xmlns:p14="http://schemas.microsoft.com/office/powerpoint/2010/main" val="14992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92DB6D8D-51C7-AF8E-580D-D9518B886A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34D373-9373-EAA7-1EAA-0A8EDB76F38A}"/>
              </a:ext>
            </a:extLst>
          </p:cNvPr>
          <p:cNvSpPr txBox="1"/>
          <p:nvPr/>
        </p:nvSpPr>
        <p:spPr>
          <a:xfrm>
            <a:off x="294418" y="3627800"/>
            <a:ext cx="17699161" cy="4996240"/>
          </a:xfrm>
          <a:prstGeom prst="rect">
            <a:avLst/>
          </a:prstGeom>
          <a:noFill/>
        </p:spPr>
        <p:txBody>
          <a:bodyPr wrap="square" lIns="91440" tIns="45720" rIns="91440" bIns="45720" anchor="t">
            <a:spAutoFit/>
          </a:bodyPr>
          <a:lstStyle/>
          <a:p>
            <a:pPr marL="457200" indent="-457200">
              <a:spcAft>
                <a:spcPts val="1000"/>
              </a:spcAft>
              <a:buFont typeface="Wingdings" panose="05000000000000000000" pitchFamily="2" charset="2"/>
              <a:buChar char="§"/>
            </a:pPr>
            <a:r>
              <a:rPr lang="et-EE" sz="2800" b="1" dirty="0">
                <a:solidFill>
                  <a:schemeClr val="tx1"/>
                </a:solidFill>
              </a:rPr>
              <a:t>Katsetame: </a:t>
            </a:r>
            <a:r>
              <a:rPr lang="et-EE" sz="2800" dirty="0">
                <a:solidFill>
                  <a:schemeClr val="tx1"/>
                </a:solidFill>
              </a:rPr>
              <a:t>suured keelemudelid + korpus(e analüüsimiseks)</a:t>
            </a:r>
          </a:p>
          <a:p>
            <a:pPr marL="457200" lvl="1" indent="-457200">
              <a:spcAft>
                <a:spcPts val="1000"/>
              </a:spcAft>
              <a:buFont typeface="Wingdings" panose="05000000000000000000" pitchFamily="2" charset="2"/>
              <a:buChar char="§"/>
            </a:pPr>
            <a:endParaRPr lang="et-EE" sz="2800" b="1" dirty="0">
              <a:solidFill>
                <a:schemeClr val="tx1"/>
              </a:solidFill>
            </a:endParaRPr>
          </a:p>
          <a:p>
            <a:pPr marL="457200" lvl="1" indent="-457200">
              <a:spcAft>
                <a:spcPts val="1000"/>
              </a:spcAft>
              <a:buFont typeface="Wingdings" panose="05000000000000000000" pitchFamily="2" charset="2"/>
              <a:buChar char="§"/>
            </a:pPr>
            <a:r>
              <a:rPr lang="et-EE" sz="2800" b="1" dirty="0">
                <a:solidFill>
                  <a:schemeClr val="tx1"/>
                </a:solidFill>
              </a:rPr>
              <a:t>Eesmärk: </a:t>
            </a:r>
            <a:r>
              <a:rPr lang="et-EE" sz="2800" dirty="0">
                <a:solidFill>
                  <a:schemeClr val="tx1"/>
                </a:solidFill>
              </a:rPr>
              <a:t>optimeerida sõnaraamatutööd, säilitades info kvaliteetsuse ja usaldusväärsuse</a:t>
            </a:r>
          </a:p>
          <a:p>
            <a:pPr marL="895350" indent="-457200">
              <a:spcAft>
                <a:spcPts val="1000"/>
              </a:spcAft>
              <a:buFont typeface="Wingdings" panose="05000000000000000000" pitchFamily="2" charset="2"/>
              <a:buChar char="§"/>
            </a:pPr>
            <a:r>
              <a:rPr lang="et-EE" sz="2800" b="1" dirty="0" err="1">
                <a:solidFill>
                  <a:schemeClr val="tx1"/>
                </a:solidFill>
              </a:rPr>
              <a:t>Diskleimer</a:t>
            </a:r>
            <a:r>
              <a:rPr lang="et-EE" sz="2800" b="1" dirty="0">
                <a:solidFill>
                  <a:schemeClr val="tx1"/>
                </a:solidFill>
              </a:rPr>
              <a:t>: </a:t>
            </a:r>
            <a:r>
              <a:rPr lang="et-EE" sz="2800" dirty="0">
                <a:solidFill>
                  <a:schemeClr val="tx1"/>
                </a:solidFill>
              </a:rPr>
              <a:t>lõime </a:t>
            </a:r>
            <a:r>
              <a:rPr lang="et-EE" sz="2800" dirty="0" err="1">
                <a:solidFill>
                  <a:schemeClr val="tx1"/>
                </a:solidFill>
              </a:rPr>
              <a:t>SKMide</a:t>
            </a:r>
            <a:r>
              <a:rPr lang="et-EE" sz="2800" dirty="0">
                <a:solidFill>
                  <a:schemeClr val="tx1"/>
                </a:solidFill>
              </a:rPr>
              <a:t> võrdlusandmestikku = sammhaaval katsetame, pole valmis töövoog</a:t>
            </a:r>
          </a:p>
          <a:p>
            <a:pPr marL="457200" indent="-457200">
              <a:spcAft>
                <a:spcPts val="1000"/>
              </a:spcAft>
              <a:buFont typeface="Wingdings" panose="05000000000000000000" pitchFamily="2" charset="2"/>
              <a:buChar char="§"/>
            </a:pPr>
            <a:endParaRPr lang="et-EE" sz="2800" b="1" dirty="0">
              <a:solidFill>
                <a:schemeClr val="tx1"/>
              </a:solidFill>
            </a:endParaRPr>
          </a:p>
          <a:p>
            <a:pPr marL="457200" indent="-457200">
              <a:spcAft>
                <a:spcPts val="1000"/>
              </a:spcAft>
              <a:buFont typeface="Wingdings" panose="05000000000000000000" pitchFamily="2" charset="2"/>
              <a:buChar char="§"/>
            </a:pPr>
            <a:r>
              <a:rPr lang="et-EE" sz="2800" b="1" dirty="0">
                <a:solidFill>
                  <a:schemeClr val="tx1"/>
                </a:solidFill>
              </a:rPr>
              <a:t>Kaugem eesmärk:</a:t>
            </a:r>
          </a:p>
          <a:p>
            <a:pPr marL="895350" indent="-457200">
              <a:spcAft>
                <a:spcPts val="1000"/>
              </a:spcAft>
              <a:buFont typeface="Wingdings" panose="05000000000000000000" pitchFamily="2" charset="2"/>
              <a:buChar char="§"/>
            </a:pPr>
            <a:r>
              <a:rPr lang="et-EE" sz="2800" i="1" dirty="0" err="1">
                <a:solidFill>
                  <a:schemeClr val="tx1"/>
                </a:solidFill>
              </a:rPr>
              <a:t>human</a:t>
            </a:r>
            <a:r>
              <a:rPr lang="et-EE" sz="2800" i="1" dirty="0">
                <a:solidFill>
                  <a:schemeClr val="tx1"/>
                </a:solidFill>
              </a:rPr>
              <a:t>-in-</a:t>
            </a:r>
            <a:r>
              <a:rPr lang="et-EE" sz="2800" i="1" dirty="0" err="1">
                <a:solidFill>
                  <a:schemeClr val="tx1"/>
                </a:solidFill>
              </a:rPr>
              <a:t>the</a:t>
            </a:r>
            <a:r>
              <a:rPr lang="et-EE" sz="2800" i="1" dirty="0">
                <a:solidFill>
                  <a:schemeClr val="tx1"/>
                </a:solidFill>
              </a:rPr>
              <a:t>-loop</a:t>
            </a:r>
            <a:r>
              <a:rPr lang="et-EE" sz="2800" dirty="0">
                <a:solidFill>
                  <a:schemeClr val="tx1"/>
                </a:solidFill>
              </a:rPr>
              <a:t>-töövoog</a:t>
            </a:r>
            <a:endParaRPr lang="et-EE" sz="2800" b="1" dirty="0">
              <a:solidFill>
                <a:schemeClr val="tx1"/>
              </a:solidFill>
            </a:endParaRPr>
          </a:p>
          <a:p>
            <a:pPr marL="895350" indent="-457200">
              <a:spcAft>
                <a:spcPts val="1000"/>
              </a:spcAft>
              <a:buFont typeface="Wingdings" panose="05000000000000000000" pitchFamily="2" charset="2"/>
              <a:buChar char="§"/>
            </a:pPr>
            <a:r>
              <a:rPr lang="et-EE" sz="2800" dirty="0" err="1">
                <a:solidFill>
                  <a:schemeClr val="tx1"/>
                </a:solidFill>
              </a:rPr>
              <a:t>ÜSi</a:t>
            </a:r>
            <a:r>
              <a:rPr lang="et-EE" sz="2800" dirty="0">
                <a:solidFill>
                  <a:schemeClr val="tx1"/>
                </a:solidFill>
              </a:rPr>
              <a:t> sünonüümipesad üheskoos üle vaadata,</a:t>
            </a:r>
          </a:p>
          <a:p>
            <a:pPr marL="895350" indent="-457200">
              <a:spcAft>
                <a:spcPts val="1000"/>
              </a:spcAft>
              <a:buFont typeface="Wingdings" panose="05000000000000000000" pitchFamily="2" charset="2"/>
              <a:buChar char="§"/>
            </a:pPr>
            <a:r>
              <a:rPr lang="et-EE" sz="2800" dirty="0">
                <a:solidFill>
                  <a:schemeClr val="tx1"/>
                </a:solidFill>
              </a:rPr>
              <a:t>et registrimärgendid tugineks </a:t>
            </a:r>
            <a:r>
              <a:rPr lang="et-EE" sz="2800" u="sng" dirty="0">
                <a:solidFill>
                  <a:schemeClr val="tx1"/>
                </a:solidFill>
              </a:rPr>
              <a:t>samadel alustel tehtud</a:t>
            </a:r>
            <a:r>
              <a:rPr lang="et-EE" sz="2800" dirty="0">
                <a:solidFill>
                  <a:schemeClr val="tx1"/>
                </a:solidFill>
              </a:rPr>
              <a:t> analüüsil </a:t>
            </a:r>
            <a:r>
              <a:rPr lang="et-EE" sz="2800" dirty="0">
                <a:solidFill>
                  <a:schemeClr val="tx1">
                    <a:lumMod val="50000"/>
                    <a:lumOff val="50000"/>
                  </a:schemeClr>
                </a:solidFill>
              </a:rPr>
              <a:t>(erinev märgend = erinev kasutus)</a:t>
            </a:r>
            <a:endParaRPr lang="et-EE" sz="2800" dirty="0">
              <a:solidFill>
                <a:schemeClr val="tx1"/>
              </a:solidFill>
            </a:endParaRPr>
          </a:p>
        </p:txBody>
      </p:sp>
      <p:sp>
        <p:nvSpPr>
          <p:cNvPr id="2" name="Text Placeholder 7">
            <a:extLst>
              <a:ext uri="{FF2B5EF4-FFF2-40B4-BE49-F238E27FC236}">
                <a16:creationId xmlns:a16="http://schemas.microsoft.com/office/drawing/2014/main" id="{5D9CE018-08E1-8EC1-D35E-D8DF18CC24E9}"/>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dirty="0">
                <a:solidFill>
                  <a:schemeClr val="tx1"/>
                </a:solidFill>
              </a:rPr>
              <a:t>Täna</a:t>
            </a:r>
          </a:p>
        </p:txBody>
      </p:sp>
      <p:sp>
        <p:nvSpPr>
          <p:cNvPr id="5" name="TextBox 4">
            <a:extLst>
              <a:ext uri="{FF2B5EF4-FFF2-40B4-BE49-F238E27FC236}">
                <a16:creationId xmlns:a16="http://schemas.microsoft.com/office/drawing/2014/main" id="{3F154C28-A208-B51B-50B7-9392E731F7DA}"/>
              </a:ext>
            </a:extLst>
          </p:cNvPr>
          <p:cNvSpPr txBox="1"/>
          <p:nvPr/>
        </p:nvSpPr>
        <p:spPr>
          <a:xfrm>
            <a:off x="0" y="1635251"/>
            <a:ext cx="18287999" cy="523220"/>
          </a:xfrm>
          <a:prstGeom prst="rect">
            <a:avLst/>
          </a:prstGeom>
          <a:noFill/>
        </p:spPr>
        <p:txBody>
          <a:bodyPr wrap="square">
            <a:spAutoFit/>
          </a:bodyPr>
          <a:lstStyle/>
          <a:p>
            <a:pPr algn="ctr">
              <a:spcAft>
                <a:spcPts val="1000"/>
              </a:spcAft>
            </a:pPr>
            <a:r>
              <a:rPr lang="et-EE" sz="2800" dirty="0">
                <a:solidFill>
                  <a:schemeClr val="tx1">
                    <a:lumMod val="50000"/>
                    <a:lumOff val="50000"/>
                  </a:schemeClr>
                </a:solidFill>
              </a:rPr>
              <a:t>EKKD-III1 „Suurte keelemudelite rakendamine leksikograafias: uued võimalused ja väljakutsed“</a:t>
            </a:r>
          </a:p>
        </p:txBody>
      </p:sp>
    </p:spTree>
    <p:extLst>
      <p:ext uri="{BB962C8B-B14F-4D97-AF65-F5344CB8AC3E}">
        <p14:creationId xmlns:p14="http://schemas.microsoft.com/office/powerpoint/2010/main" val="215644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B21EDA39-4685-18B2-80A3-E94A450E23D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0EDE8D-AE52-3819-BC79-3DE2CC7BB99E}"/>
              </a:ext>
            </a:extLst>
          </p:cNvPr>
          <p:cNvSpPr txBox="1"/>
          <p:nvPr/>
        </p:nvSpPr>
        <p:spPr>
          <a:xfrm>
            <a:off x="294419" y="1347589"/>
            <a:ext cx="17699161" cy="7094250"/>
          </a:xfrm>
          <a:prstGeom prst="rect">
            <a:avLst/>
          </a:prstGeom>
          <a:noFill/>
        </p:spPr>
        <p:txBody>
          <a:bodyPr wrap="square" lIns="91440" tIns="45720" rIns="91440" bIns="45720" anchor="t">
            <a:spAutoFit/>
          </a:bodyPr>
          <a:lstStyle/>
          <a:p>
            <a:pPr algn="ctr">
              <a:spcAft>
                <a:spcPts val="1000"/>
              </a:spcAft>
            </a:pPr>
            <a:r>
              <a:rPr lang="et-EE" sz="4400" b="1" dirty="0">
                <a:solidFill>
                  <a:schemeClr val="tx1"/>
                </a:solidFill>
              </a:rPr>
              <a:t>2025</a:t>
            </a:r>
            <a:endParaRPr lang="et-EE" sz="4400" b="1" dirty="0">
              <a:solidFill>
                <a:schemeClr val="tx1"/>
              </a:solidFill>
              <a:highlight>
                <a:srgbClr val="FFFF00"/>
              </a:highlight>
            </a:endParaRPr>
          </a:p>
          <a:p>
            <a:pPr marL="457200" indent="-457200" algn="ctr">
              <a:spcAft>
                <a:spcPts val="1000"/>
              </a:spcAft>
              <a:buFont typeface="Wingdings" panose="05000000000000000000" pitchFamily="2" charset="2"/>
              <a:buChar char="§"/>
            </a:pPr>
            <a:r>
              <a:rPr lang="et-EE" sz="3200" dirty="0" err="1">
                <a:solidFill>
                  <a:schemeClr val="tx1"/>
                </a:solidFill>
              </a:rPr>
              <a:t>SKMid</a:t>
            </a:r>
            <a:r>
              <a:rPr lang="et-EE" sz="3200" dirty="0">
                <a:solidFill>
                  <a:schemeClr val="tx1"/>
                </a:solidFill>
              </a:rPr>
              <a:t> eristasid informaalset </a:t>
            </a:r>
            <a:r>
              <a:rPr lang="et-EE" sz="3200" i="1" dirty="0">
                <a:solidFill>
                  <a:schemeClr val="tx1"/>
                </a:solidFill>
              </a:rPr>
              <a:t>vs. </a:t>
            </a:r>
            <a:r>
              <a:rPr lang="et-EE" sz="3200" dirty="0">
                <a:solidFill>
                  <a:schemeClr val="tx1"/>
                </a:solidFill>
              </a:rPr>
              <a:t>neutraalset</a:t>
            </a:r>
          </a:p>
          <a:p>
            <a:pPr marL="457200" indent="-457200" algn="ctr">
              <a:spcAft>
                <a:spcPts val="1000"/>
              </a:spcAft>
              <a:buFont typeface="Wingdings" panose="05000000000000000000" pitchFamily="2" charset="2"/>
              <a:buChar char="§"/>
            </a:pPr>
            <a:r>
              <a:rPr lang="et-EE" sz="3200" dirty="0">
                <a:solidFill>
                  <a:schemeClr val="tx1"/>
                </a:solidFill>
              </a:rPr>
              <a:t>Kõnekeelsete sõnade põhjal</a:t>
            </a:r>
          </a:p>
          <a:p>
            <a:pPr marL="895350" indent="-457200" algn="ctr">
              <a:spcAft>
                <a:spcPts val="1000"/>
              </a:spcAft>
              <a:buFont typeface="Wingdings" panose="05000000000000000000" pitchFamily="2" charset="2"/>
              <a:buChar char="§"/>
            </a:pPr>
            <a:r>
              <a:rPr lang="et-EE" sz="3200" dirty="0">
                <a:solidFill>
                  <a:schemeClr val="tx1"/>
                </a:solidFill>
              </a:rPr>
              <a:t>~75–76% kattuvus </a:t>
            </a:r>
            <a:r>
              <a:rPr lang="et-EE" sz="3200" dirty="0" err="1">
                <a:solidFill>
                  <a:schemeClr val="tx1"/>
                </a:solidFill>
              </a:rPr>
              <a:t>SKMide</a:t>
            </a:r>
            <a:r>
              <a:rPr lang="et-EE" sz="3200" dirty="0">
                <a:solidFill>
                  <a:schemeClr val="tx1"/>
                </a:solidFill>
              </a:rPr>
              <a:t> ja inimeste vastuste vahel </a:t>
            </a:r>
          </a:p>
          <a:p>
            <a:pPr marL="895350" indent="-457200" algn="ctr">
              <a:spcAft>
                <a:spcPts val="1000"/>
              </a:spcAft>
              <a:buFont typeface="Wingdings" panose="05000000000000000000" pitchFamily="2" charset="2"/>
              <a:buChar char="§"/>
            </a:pPr>
            <a:r>
              <a:rPr lang="et-EE" sz="3200" dirty="0">
                <a:solidFill>
                  <a:schemeClr val="tx1"/>
                </a:solidFill>
              </a:rPr>
              <a:t>Inimeste </a:t>
            </a:r>
            <a:r>
              <a:rPr lang="et-EE" sz="3200" dirty="0" err="1">
                <a:solidFill>
                  <a:schemeClr val="tx1"/>
                </a:solidFill>
              </a:rPr>
              <a:t>Fleissi</a:t>
            </a:r>
            <a:r>
              <a:rPr lang="et-EE" sz="3200" dirty="0">
                <a:solidFill>
                  <a:schemeClr val="tx1"/>
                </a:solidFill>
              </a:rPr>
              <a:t> kappa 0,2 = keerukas ülesanne, </a:t>
            </a:r>
            <a:r>
              <a:rPr lang="et-EE" sz="3200" b="1" dirty="0">
                <a:solidFill>
                  <a:schemeClr val="tx1"/>
                </a:solidFill>
              </a:rPr>
              <a:t>kõnekeel subjektiivne</a:t>
            </a:r>
            <a:endParaRPr lang="et-EE" sz="3200" b="1" dirty="0">
              <a:solidFill>
                <a:schemeClr val="tx1"/>
              </a:solidFill>
              <a:highlight>
                <a:srgbClr val="FFFF00"/>
              </a:highlight>
            </a:endParaRPr>
          </a:p>
          <a:p>
            <a:pPr marL="457200" indent="-457200" algn="ctr">
              <a:spcAft>
                <a:spcPts val="1000"/>
              </a:spcAft>
              <a:buFont typeface="Wingdings" panose="05000000000000000000" pitchFamily="2" charset="2"/>
              <a:buChar char="§"/>
            </a:pPr>
            <a:endParaRPr lang="et-EE" sz="3600" b="1" dirty="0">
              <a:solidFill>
                <a:schemeClr val="tx1"/>
              </a:solidFill>
            </a:endParaRPr>
          </a:p>
          <a:p>
            <a:pPr algn="ctr">
              <a:spcAft>
                <a:spcPts val="1000"/>
              </a:spcAft>
            </a:pPr>
            <a:r>
              <a:rPr lang="et-EE" sz="4400" b="1" dirty="0">
                <a:solidFill>
                  <a:schemeClr val="tx1"/>
                </a:solidFill>
              </a:rPr>
              <a:t>2026</a:t>
            </a:r>
            <a:endParaRPr lang="et-EE" sz="3600" b="1" dirty="0">
              <a:solidFill>
                <a:schemeClr val="tx1"/>
              </a:solidFill>
            </a:endParaRPr>
          </a:p>
          <a:p>
            <a:pPr marL="457200" indent="-457200" algn="ctr">
              <a:spcAft>
                <a:spcPts val="1000"/>
              </a:spcAft>
              <a:buFont typeface="Wingdings" panose="05000000000000000000" pitchFamily="2" charset="2"/>
              <a:buChar char="§"/>
            </a:pPr>
            <a:r>
              <a:rPr lang="et-EE" sz="3200" dirty="0">
                <a:solidFill>
                  <a:schemeClr val="tx1"/>
                </a:solidFill>
              </a:rPr>
              <a:t>Pesad, kus </a:t>
            </a:r>
            <a:r>
              <a:rPr lang="et-EE" sz="2800" b="1" dirty="0">
                <a:solidFill>
                  <a:schemeClr val="tx1"/>
                </a:solidFill>
              </a:rPr>
              <a:t>HALVUSTAV</a:t>
            </a:r>
            <a:r>
              <a:rPr lang="et-EE" sz="3200" b="1" dirty="0">
                <a:solidFill>
                  <a:schemeClr val="tx1"/>
                </a:solidFill>
              </a:rPr>
              <a:t>,</a:t>
            </a:r>
            <a:r>
              <a:rPr lang="et-EE" sz="3200" dirty="0">
                <a:solidFill>
                  <a:schemeClr val="tx1"/>
                </a:solidFill>
              </a:rPr>
              <a:t> ka </a:t>
            </a:r>
            <a:r>
              <a:rPr lang="et-EE" sz="2800" b="1" dirty="0">
                <a:solidFill>
                  <a:schemeClr val="tx1"/>
                </a:solidFill>
              </a:rPr>
              <a:t>KÕNEKEELNE</a:t>
            </a:r>
            <a:r>
              <a:rPr lang="et-EE" sz="3200" dirty="0">
                <a:solidFill>
                  <a:schemeClr val="tx1"/>
                </a:solidFill>
              </a:rPr>
              <a:t>, </a:t>
            </a:r>
            <a:r>
              <a:rPr lang="et-EE" sz="2800" b="1" dirty="0">
                <a:solidFill>
                  <a:schemeClr val="tx1"/>
                </a:solidFill>
              </a:rPr>
              <a:t>VULGAARNE</a:t>
            </a:r>
            <a:r>
              <a:rPr lang="et-EE" sz="3200" dirty="0">
                <a:solidFill>
                  <a:schemeClr val="tx1"/>
                </a:solidFill>
              </a:rPr>
              <a:t>, </a:t>
            </a:r>
            <a:r>
              <a:rPr lang="et-EE" sz="3200" b="1" dirty="0">
                <a:solidFill>
                  <a:schemeClr val="tx1"/>
                </a:solidFill>
              </a:rPr>
              <a:t>neutraalne</a:t>
            </a:r>
            <a:r>
              <a:rPr lang="et-EE" sz="3200" dirty="0">
                <a:solidFill>
                  <a:schemeClr val="tx1"/>
                </a:solidFill>
              </a:rPr>
              <a:t> (märgendita)</a:t>
            </a:r>
          </a:p>
          <a:p>
            <a:pPr marL="895350" indent="-457200" algn="ctr">
              <a:spcAft>
                <a:spcPts val="1000"/>
              </a:spcAft>
              <a:buFont typeface="Wingdings" panose="05000000000000000000" pitchFamily="2" charset="2"/>
              <a:buChar char="§"/>
            </a:pPr>
            <a:r>
              <a:rPr lang="et-EE" sz="3200" dirty="0">
                <a:solidFill>
                  <a:schemeClr val="tx1"/>
                </a:solidFill>
              </a:rPr>
              <a:t>Vahel keerukas eristada halvustavat ja kõnekeelset – </a:t>
            </a:r>
            <a:br>
              <a:rPr lang="et-EE" sz="3200" dirty="0">
                <a:solidFill>
                  <a:schemeClr val="tx1"/>
                </a:solidFill>
              </a:rPr>
            </a:br>
            <a:r>
              <a:rPr lang="et-EE" sz="3200" dirty="0">
                <a:solidFill>
                  <a:schemeClr val="tx1"/>
                </a:solidFill>
              </a:rPr>
              <a:t>kasutuskontekstide tõlgendus subjektiivsem kui nt vulgaarsete puhul</a:t>
            </a:r>
          </a:p>
          <a:p>
            <a:pPr marL="895350" indent="-457200" algn="ctr">
              <a:spcAft>
                <a:spcPts val="1000"/>
              </a:spcAft>
              <a:buFont typeface="Wingdings" panose="05000000000000000000" pitchFamily="2" charset="2"/>
              <a:buChar char="§"/>
            </a:pPr>
            <a:r>
              <a:rPr lang="et-EE" sz="3200" dirty="0">
                <a:solidFill>
                  <a:schemeClr val="tx1"/>
                </a:solidFill>
              </a:rPr>
              <a:t>Jälle: </a:t>
            </a:r>
            <a:r>
              <a:rPr lang="et-EE" sz="3200" b="1" dirty="0">
                <a:solidFill>
                  <a:schemeClr val="tx1"/>
                </a:solidFill>
              </a:rPr>
              <a:t>tahame praktilist kasu keeruka ülesande lahendamiseks, ebaselgem materjal</a:t>
            </a:r>
          </a:p>
        </p:txBody>
      </p:sp>
    </p:spTree>
    <p:extLst>
      <p:ext uri="{BB962C8B-B14F-4D97-AF65-F5344CB8AC3E}">
        <p14:creationId xmlns:p14="http://schemas.microsoft.com/office/powerpoint/2010/main" val="404035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alpha val="63000"/>
          </a:srgbClr>
        </a:solidFill>
        <a:effectLst/>
      </p:bgPr>
    </p:bg>
    <p:spTree>
      <p:nvGrpSpPr>
        <p:cNvPr id="1" name="">
          <a:extLst>
            <a:ext uri="{FF2B5EF4-FFF2-40B4-BE49-F238E27FC236}">
              <a16:creationId xmlns:a16="http://schemas.microsoft.com/office/drawing/2014/main" id="{FA264F7A-BA19-56D1-0BED-29D45E630B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8EEA804-EC78-A872-1F56-2FD803C1E769}"/>
              </a:ext>
            </a:extLst>
          </p:cNvPr>
          <p:cNvSpPr txBox="1"/>
          <p:nvPr/>
        </p:nvSpPr>
        <p:spPr>
          <a:xfrm>
            <a:off x="267511" y="2909887"/>
            <a:ext cx="17752978" cy="3046988"/>
          </a:xfrm>
          <a:prstGeom prst="rect">
            <a:avLst/>
          </a:prstGeom>
          <a:noFill/>
        </p:spPr>
        <p:txBody>
          <a:bodyPr wrap="square" lIns="91440" tIns="45720" rIns="91440" bIns="45720" rtlCol="0" anchor="t">
            <a:spAutoFit/>
          </a:bodyPr>
          <a:lstStyle/>
          <a:p>
            <a:pPr algn="ctr"/>
            <a:r>
              <a:rPr lang="et-EE" sz="9600" b="1" spc="340" dirty="0">
                <a:solidFill>
                  <a:schemeClr val="bg1"/>
                </a:solidFill>
                <a:ea typeface="Open Sans"/>
              </a:rPr>
              <a:t>Katse </a:t>
            </a:r>
            <a:br>
              <a:rPr lang="et-EE" sz="9600" b="1" spc="340" dirty="0">
                <a:solidFill>
                  <a:schemeClr val="bg1"/>
                </a:solidFill>
                <a:ea typeface="Open Sans"/>
              </a:rPr>
            </a:br>
            <a:r>
              <a:rPr lang="et-EE" sz="9600" b="1" spc="340" dirty="0">
                <a:solidFill>
                  <a:schemeClr val="bg1"/>
                </a:solidFill>
                <a:ea typeface="Open Sans"/>
              </a:rPr>
              <a:t>suurte keelemudelitega</a:t>
            </a:r>
            <a:endParaRPr lang="en-US" b="1" dirty="0">
              <a:solidFill>
                <a:schemeClr val="bg1"/>
              </a:solidFill>
            </a:endParaRPr>
          </a:p>
        </p:txBody>
      </p:sp>
    </p:spTree>
    <p:extLst>
      <p:ext uri="{BB962C8B-B14F-4D97-AF65-F5344CB8AC3E}">
        <p14:creationId xmlns:p14="http://schemas.microsoft.com/office/powerpoint/2010/main" val="285614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7DE36C72-70FF-85C8-07A2-A17BB09EBA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52D819-1D13-D76F-05E3-ED0A321E25A7}"/>
              </a:ext>
            </a:extLst>
          </p:cNvPr>
          <p:cNvSpPr txBox="1"/>
          <p:nvPr/>
        </p:nvSpPr>
        <p:spPr>
          <a:xfrm>
            <a:off x="258098" y="2159542"/>
            <a:ext cx="17699161" cy="7232749"/>
          </a:xfrm>
          <a:prstGeom prst="rect">
            <a:avLst/>
          </a:prstGeom>
          <a:noFill/>
        </p:spPr>
        <p:txBody>
          <a:bodyPr wrap="square" lIns="91440" tIns="45720" rIns="91440" bIns="45720" anchor="t">
            <a:spAutoFit/>
          </a:bodyPr>
          <a:lstStyle/>
          <a:p>
            <a:pPr marL="457200" indent="-457200">
              <a:spcAft>
                <a:spcPts val="1000"/>
              </a:spcAft>
              <a:buFont typeface="Wingdings" panose="05000000000000000000" pitchFamily="2" charset="2"/>
              <a:buChar char="§"/>
            </a:pPr>
            <a:r>
              <a:rPr lang="et-EE" sz="2800" dirty="0">
                <a:solidFill>
                  <a:schemeClr val="tx1"/>
                </a:solidFill>
              </a:rPr>
              <a:t>ÜS 2026 sünonüümipesad </a:t>
            </a:r>
            <a:r>
              <a:rPr lang="et-EE" sz="2800" dirty="0">
                <a:solidFill>
                  <a:schemeClr val="tx1">
                    <a:lumMod val="50000"/>
                    <a:lumOff val="50000"/>
                  </a:schemeClr>
                </a:solidFill>
              </a:rPr>
              <a:t>(vähemalt 4 liiget, vähemalt 1 </a:t>
            </a:r>
            <a:r>
              <a:rPr lang="et-EE" sz="2400" dirty="0">
                <a:solidFill>
                  <a:schemeClr val="tx1">
                    <a:lumMod val="50000"/>
                    <a:lumOff val="50000"/>
                  </a:schemeClr>
                </a:solidFill>
              </a:rPr>
              <a:t>HALVUSTAV</a:t>
            </a:r>
            <a:r>
              <a:rPr lang="et-EE" sz="2800" dirty="0">
                <a:solidFill>
                  <a:schemeClr val="tx1">
                    <a:lumMod val="50000"/>
                    <a:lumOff val="50000"/>
                  </a:schemeClr>
                </a:solidFill>
              </a:rPr>
              <a:t>)</a:t>
            </a:r>
            <a:endParaRPr lang="et-EE" sz="2800" dirty="0">
              <a:solidFill>
                <a:schemeClr val="tx1"/>
              </a:solidFill>
            </a:endParaRPr>
          </a:p>
          <a:p>
            <a:pPr marL="457200" indent="-457200">
              <a:spcAft>
                <a:spcPts val="1000"/>
              </a:spcAft>
              <a:buFont typeface="Wingdings" panose="05000000000000000000" pitchFamily="2" charset="2"/>
              <a:buChar char="§"/>
            </a:pPr>
            <a:r>
              <a:rPr lang="et-EE" sz="2800" b="1" dirty="0">
                <a:solidFill>
                  <a:schemeClr val="tx1"/>
                </a:solidFill>
              </a:rPr>
              <a:t>Lõppkatses: 297 sõna</a:t>
            </a:r>
            <a:endParaRPr lang="et-EE" sz="2400" i="1" dirty="0">
              <a:solidFill>
                <a:schemeClr val="tx1"/>
              </a:solidFill>
            </a:endParaRPr>
          </a:p>
          <a:p>
            <a:pPr marL="1439863" indent="-457200">
              <a:spcAft>
                <a:spcPts val="1000"/>
              </a:spcAft>
              <a:buFont typeface="Wingdings" panose="05000000000000000000" pitchFamily="2" charset="2"/>
              <a:buChar char="§"/>
            </a:pPr>
            <a:r>
              <a:rPr lang="et-EE" sz="2800" dirty="0">
                <a:solidFill>
                  <a:schemeClr val="tx1"/>
                </a:solidFill>
              </a:rPr>
              <a:t>Kitsendusi </a:t>
            </a:r>
            <a:r>
              <a:rPr lang="et-EE" sz="2800" dirty="0">
                <a:solidFill>
                  <a:schemeClr val="tx1">
                    <a:lumMod val="50000"/>
                    <a:lumOff val="50000"/>
                  </a:schemeClr>
                </a:solidFill>
              </a:rPr>
              <a:t>(pilootide põhjal)</a:t>
            </a:r>
            <a:r>
              <a:rPr lang="et-EE" sz="2800" dirty="0">
                <a:solidFill>
                  <a:schemeClr val="tx1"/>
                </a:solidFill>
              </a:rPr>
              <a:t>:</a:t>
            </a:r>
          </a:p>
          <a:p>
            <a:pPr marL="1439863" indent="-457200">
              <a:spcAft>
                <a:spcPts val="1000"/>
              </a:spcAft>
              <a:buFont typeface="Wingdings" panose="05000000000000000000" pitchFamily="2" charset="2"/>
              <a:buChar char="§"/>
            </a:pPr>
            <a:r>
              <a:rPr lang="et-EE" sz="2800" dirty="0">
                <a:solidFill>
                  <a:schemeClr val="tx1"/>
                </a:solidFill>
              </a:rPr>
              <a:t>ei ole eesti keele ühendkorpuses 2023 liiga harvad </a:t>
            </a:r>
            <a:r>
              <a:rPr lang="et-EE" sz="2800" dirty="0">
                <a:solidFill>
                  <a:schemeClr val="tx1">
                    <a:lumMod val="50000"/>
                    <a:lumOff val="50000"/>
                  </a:schemeClr>
                </a:solidFill>
              </a:rPr>
              <a:t>(0–99 vastet) </a:t>
            </a:r>
            <a:r>
              <a:rPr lang="et-EE" sz="2800" dirty="0">
                <a:solidFill>
                  <a:schemeClr val="tx1"/>
                </a:solidFill>
              </a:rPr>
              <a:t>ega liiga sagedad </a:t>
            </a:r>
            <a:r>
              <a:rPr lang="et-EE" sz="2800" dirty="0">
                <a:solidFill>
                  <a:schemeClr val="tx1">
                    <a:lumMod val="50000"/>
                    <a:lumOff val="50000"/>
                  </a:schemeClr>
                </a:solidFill>
              </a:rPr>
              <a:t>(alates 1 mln)</a:t>
            </a:r>
          </a:p>
          <a:p>
            <a:pPr marL="1439863" indent="-457200">
              <a:spcAft>
                <a:spcPts val="1000"/>
              </a:spcAft>
              <a:buFont typeface="Wingdings" panose="05000000000000000000" pitchFamily="2" charset="2"/>
              <a:buChar char="§"/>
            </a:pPr>
            <a:r>
              <a:rPr lang="et-EE" sz="2800" dirty="0">
                <a:solidFill>
                  <a:schemeClr val="tx1"/>
                </a:solidFill>
              </a:rPr>
              <a:t>tähendusi kuni 3 </a:t>
            </a:r>
            <a:r>
              <a:rPr lang="et-EE" sz="2800" dirty="0">
                <a:solidFill>
                  <a:schemeClr val="tx1">
                    <a:lumMod val="50000"/>
                    <a:lumOff val="50000"/>
                  </a:schemeClr>
                </a:solidFill>
              </a:rPr>
              <a:t>(</a:t>
            </a:r>
            <a:r>
              <a:rPr lang="et-EE" sz="2800" i="1" dirty="0">
                <a:solidFill>
                  <a:schemeClr val="tx1">
                    <a:lumMod val="50000"/>
                    <a:lumOff val="50000"/>
                  </a:schemeClr>
                </a:solidFill>
              </a:rPr>
              <a:t>võtma</a:t>
            </a:r>
            <a:r>
              <a:rPr lang="et-EE" sz="2800" dirty="0">
                <a:solidFill>
                  <a:schemeClr val="tx1">
                    <a:lumMod val="50000"/>
                    <a:lumOff val="50000"/>
                  </a:schemeClr>
                </a:solidFill>
              </a:rPr>
              <a:t> [kellegi kallal]</a:t>
            </a:r>
            <a:r>
              <a:rPr lang="et-EE" sz="2800" i="1" dirty="0">
                <a:solidFill>
                  <a:schemeClr val="tx1">
                    <a:lumMod val="50000"/>
                    <a:lumOff val="50000"/>
                  </a:schemeClr>
                </a:solidFill>
              </a:rPr>
              <a:t> </a:t>
            </a:r>
            <a:r>
              <a:rPr lang="et-EE" sz="2800" dirty="0">
                <a:solidFill>
                  <a:schemeClr val="tx1">
                    <a:lumMod val="50000"/>
                    <a:lumOff val="50000"/>
                  </a:schemeClr>
                </a:solidFill>
              </a:rPr>
              <a:t>‘pahandama, riidlema, õiendama’ 21/21; korpuses 6,7 mln)</a:t>
            </a:r>
          </a:p>
          <a:p>
            <a:pPr marL="1439863" indent="-457200">
              <a:spcAft>
                <a:spcPts val="1000"/>
              </a:spcAft>
              <a:buFont typeface="Wingdings" panose="05000000000000000000" pitchFamily="2" charset="2"/>
              <a:buChar char="§"/>
            </a:pPr>
            <a:r>
              <a:rPr lang="et-EE" sz="2800" dirty="0">
                <a:solidFill>
                  <a:schemeClr val="tx1"/>
                </a:solidFill>
              </a:rPr>
              <a:t>mitmeosalisi ei kaasanud </a:t>
            </a:r>
            <a:r>
              <a:rPr lang="et-EE" sz="2800" dirty="0">
                <a:solidFill>
                  <a:schemeClr val="tx1">
                    <a:lumMod val="50000"/>
                    <a:lumOff val="50000"/>
                  </a:schemeClr>
                </a:solidFill>
              </a:rPr>
              <a:t>(korpusest keeruline leida)</a:t>
            </a:r>
          </a:p>
          <a:p>
            <a:pPr marL="457200" indent="-457200">
              <a:spcAft>
                <a:spcPts val="1000"/>
              </a:spcAft>
              <a:buFont typeface="Wingdings" panose="05000000000000000000" pitchFamily="2" charset="2"/>
              <a:buChar char="§"/>
            </a:pPr>
            <a:r>
              <a:rPr lang="et-EE" sz="2800" b="1" dirty="0">
                <a:solidFill>
                  <a:schemeClr val="tx1"/>
                </a:solidFill>
              </a:rPr>
              <a:t>Uurimisalus: keskmised/tavalised sõnad, äärmused väljas.</a:t>
            </a:r>
            <a:endParaRPr lang="et-EE" sz="2800" dirty="0">
              <a:solidFill>
                <a:schemeClr val="tx1"/>
              </a:solidFill>
            </a:endParaRPr>
          </a:p>
          <a:p>
            <a:pPr marL="895350" indent="-457200">
              <a:spcAft>
                <a:spcPts val="1000"/>
              </a:spcAft>
              <a:buFont typeface="Wingdings" panose="05000000000000000000" pitchFamily="2" charset="2"/>
              <a:buChar char="§"/>
            </a:pPr>
            <a:r>
              <a:rPr lang="et-EE" sz="2800" dirty="0">
                <a:solidFill>
                  <a:schemeClr val="tx1"/>
                </a:solidFill>
              </a:rPr>
              <a:t>Omaette uurimus, kuidas äärmuste ja keerukate kohta info (optimaalselt) kätte saada.</a:t>
            </a:r>
          </a:p>
          <a:p>
            <a:pPr marL="457200" indent="-457200">
              <a:spcAft>
                <a:spcPts val="1000"/>
              </a:spcAft>
              <a:buFont typeface="Wingdings" panose="05000000000000000000" pitchFamily="2" charset="2"/>
              <a:buChar char="§"/>
            </a:pPr>
            <a:endParaRPr lang="et-EE" sz="2800" dirty="0">
              <a:solidFill>
                <a:schemeClr val="tx1"/>
              </a:solidFill>
            </a:endParaRPr>
          </a:p>
          <a:p>
            <a:pPr marL="457200" indent="-457200">
              <a:spcAft>
                <a:spcPts val="1000"/>
              </a:spcAft>
              <a:buFont typeface="Wingdings" panose="05000000000000000000" pitchFamily="2" charset="2"/>
              <a:buChar char="§"/>
            </a:pPr>
            <a:r>
              <a:rPr lang="et-EE" sz="2800" b="1" dirty="0" err="1">
                <a:solidFill>
                  <a:schemeClr val="tx1"/>
                </a:solidFill>
              </a:rPr>
              <a:t>SKMid</a:t>
            </a:r>
            <a:r>
              <a:rPr lang="et-EE" sz="2800" b="1" dirty="0">
                <a:solidFill>
                  <a:schemeClr val="tx1"/>
                </a:solidFill>
              </a:rPr>
              <a:t>: </a:t>
            </a:r>
            <a:r>
              <a:rPr lang="et-EE" sz="2800" dirty="0">
                <a:solidFill>
                  <a:schemeClr val="tx1"/>
                </a:solidFill>
              </a:rPr>
              <a:t>Claude </a:t>
            </a:r>
            <a:r>
              <a:rPr lang="et-EE" sz="2800" dirty="0" err="1">
                <a:solidFill>
                  <a:schemeClr val="tx1"/>
                </a:solidFill>
              </a:rPr>
              <a:t>Opus</a:t>
            </a:r>
            <a:r>
              <a:rPr lang="et-EE" sz="2800" dirty="0">
                <a:solidFill>
                  <a:schemeClr val="tx1"/>
                </a:solidFill>
              </a:rPr>
              <a:t> 4.6, </a:t>
            </a:r>
            <a:r>
              <a:rPr lang="et-EE" sz="2800" dirty="0" err="1">
                <a:solidFill>
                  <a:schemeClr val="tx1"/>
                </a:solidFill>
              </a:rPr>
              <a:t>Gemini</a:t>
            </a:r>
            <a:r>
              <a:rPr lang="et-EE" sz="2800" dirty="0">
                <a:solidFill>
                  <a:schemeClr val="tx1"/>
                </a:solidFill>
              </a:rPr>
              <a:t> 3.1 Pro, GPT-5.4 </a:t>
            </a:r>
            <a:r>
              <a:rPr lang="et-EE" sz="2800" dirty="0">
                <a:solidFill>
                  <a:schemeClr val="tx1">
                    <a:lumMod val="50000"/>
                    <a:lumOff val="50000"/>
                  </a:schemeClr>
                </a:solidFill>
              </a:rPr>
              <a:t>(aprill 2026 alguse </a:t>
            </a:r>
            <a:r>
              <a:rPr lang="et-EE" sz="2800" dirty="0" err="1">
                <a:solidFill>
                  <a:schemeClr val="tx1">
                    <a:lumMod val="50000"/>
                    <a:lumOff val="50000"/>
                  </a:schemeClr>
                </a:solidFill>
              </a:rPr>
              <a:t>uusimad</a:t>
            </a:r>
            <a:r>
              <a:rPr lang="et-EE" sz="2800" dirty="0">
                <a:solidFill>
                  <a:schemeClr val="tx1">
                    <a:lumMod val="50000"/>
                    <a:lumOff val="50000"/>
                  </a:schemeClr>
                </a:solidFill>
              </a:rPr>
              <a:t>)</a:t>
            </a:r>
            <a:endParaRPr lang="et-EE" sz="2800" dirty="0">
              <a:solidFill>
                <a:schemeClr val="tx1"/>
              </a:solidFill>
            </a:endParaRPr>
          </a:p>
          <a:p>
            <a:pPr marL="457200" indent="-457200">
              <a:spcAft>
                <a:spcPts val="1000"/>
              </a:spcAft>
              <a:buFont typeface="Wingdings" panose="05000000000000000000" pitchFamily="2" charset="2"/>
              <a:buChar char="§"/>
            </a:pPr>
            <a:r>
              <a:rPr lang="et-EE" sz="2800" b="1" dirty="0">
                <a:solidFill>
                  <a:schemeClr val="tx1"/>
                </a:solidFill>
              </a:rPr>
              <a:t>Uurimuse fookus:</a:t>
            </a:r>
            <a:r>
              <a:rPr lang="et-EE" sz="2800" dirty="0">
                <a:solidFill>
                  <a:schemeClr val="tx1"/>
                </a:solidFill>
              </a:rPr>
              <a:t> korpuse analüüsimine </a:t>
            </a:r>
            <a:r>
              <a:rPr lang="et-EE" sz="2800" dirty="0">
                <a:solidFill>
                  <a:schemeClr val="tx1">
                    <a:lumMod val="50000"/>
                    <a:lumOff val="50000"/>
                  </a:schemeClr>
                </a:solidFill>
              </a:rPr>
              <a:t>(3 küsimiskorda – samad sõnad, sama </a:t>
            </a:r>
            <a:r>
              <a:rPr lang="et-EE" sz="2800" dirty="0" err="1">
                <a:solidFill>
                  <a:schemeClr val="tx1">
                    <a:lumMod val="50000"/>
                    <a:lumOff val="50000"/>
                  </a:schemeClr>
                </a:solidFill>
              </a:rPr>
              <a:t>prompt</a:t>
            </a:r>
            <a:r>
              <a:rPr lang="et-EE" sz="2800" dirty="0">
                <a:solidFill>
                  <a:schemeClr val="tx1">
                    <a:lumMod val="50000"/>
                    <a:lumOff val="50000"/>
                  </a:schemeClr>
                </a:solidFill>
              </a:rPr>
              <a:t>)</a:t>
            </a:r>
          </a:p>
          <a:p>
            <a:pPr marL="895350" indent="-457200">
              <a:spcAft>
                <a:spcPts val="1000"/>
              </a:spcAft>
              <a:buFont typeface="Wingdings" panose="05000000000000000000" pitchFamily="2" charset="2"/>
              <a:buChar char="§"/>
            </a:pPr>
            <a:r>
              <a:rPr lang="et-EE" sz="2800" dirty="0">
                <a:solidFill>
                  <a:schemeClr val="tx1"/>
                </a:solidFill>
              </a:rPr>
              <a:t>võrdluseks 1 × eeltreenitud materjali põhjal pakkumised </a:t>
            </a:r>
            <a:r>
              <a:rPr lang="et-EE" sz="2800" dirty="0">
                <a:solidFill>
                  <a:schemeClr val="tx1">
                    <a:lumMod val="50000"/>
                    <a:lumOff val="50000"/>
                  </a:schemeClr>
                </a:solidFill>
              </a:rPr>
              <a:t>(kas korpust üldse vaja?)</a:t>
            </a:r>
          </a:p>
          <a:p>
            <a:pPr marL="457200" indent="-457200">
              <a:spcAft>
                <a:spcPts val="1000"/>
              </a:spcAft>
              <a:buFont typeface="Wingdings" panose="05000000000000000000" pitchFamily="2" charset="2"/>
              <a:buChar char="§"/>
            </a:pPr>
            <a:r>
              <a:rPr lang="et-EE" sz="2800" b="1" dirty="0" err="1">
                <a:solidFill>
                  <a:schemeClr val="tx1"/>
                </a:solidFill>
              </a:rPr>
              <a:t>Inimhindajad</a:t>
            </a:r>
            <a:r>
              <a:rPr lang="et-EE" sz="2800" b="1" dirty="0">
                <a:solidFill>
                  <a:schemeClr val="tx1"/>
                </a:solidFill>
              </a:rPr>
              <a:t> </a:t>
            </a:r>
            <a:r>
              <a:rPr lang="et-EE" sz="2800" dirty="0">
                <a:solidFill>
                  <a:schemeClr val="tx1">
                    <a:lumMod val="50000"/>
                    <a:lumOff val="50000"/>
                  </a:schemeClr>
                </a:solidFill>
              </a:rPr>
              <a:t>(võrdlusandmestikuks)</a:t>
            </a:r>
            <a:r>
              <a:rPr lang="et-EE" sz="2800" b="1" dirty="0">
                <a:solidFill>
                  <a:schemeClr val="tx1"/>
                </a:solidFill>
              </a:rPr>
              <a:t>:</a:t>
            </a:r>
            <a:r>
              <a:rPr lang="et-EE" sz="2800" dirty="0">
                <a:solidFill>
                  <a:schemeClr val="tx1"/>
                </a:solidFill>
              </a:rPr>
              <a:t> 5 emakeelset kõnelejat </a:t>
            </a:r>
            <a:r>
              <a:rPr lang="et-EE" sz="2800" dirty="0">
                <a:solidFill>
                  <a:schemeClr val="tx1">
                    <a:lumMod val="50000"/>
                    <a:lumOff val="50000"/>
                  </a:schemeClr>
                </a:solidFill>
              </a:rPr>
              <a:t>(meie töörühmast)</a:t>
            </a:r>
            <a:endParaRPr lang="et-EE" sz="2800" dirty="0">
              <a:solidFill>
                <a:schemeClr val="tx1"/>
              </a:solidFill>
            </a:endParaRPr>
          </a:p>
        </p:txBody>
      </p:sp>
      <p:sp>
        <p:nvSpPr>
          <p:cNvPr id="2" name="Text Placeholder 7">
            <a:extLst>
              <a:ext uri="{FF2B5EF4-FFF2-40B4-BE49-F238E27FC236}">
                <a16:creationId xmlns:a16="http://schemas.microsoft.com/office/drawing/2014/main" id="{4EE61974-6802-E533-E5D2-B99ED3D62E9D}"/>
              </a:ext>
            </a:extLst>
          </p:cNvPr>
          <p:cNvSpPr txBox="1">
            <a:spLocks/>
          </p:cNvSpPr>
          <p:nvPr/>
        </p:nvSpPr>
        <p:spPr>
          <a:xfrm>
            <a:off x="258099" y="388295"/>
            <a:ext cx="17699161" cy="1447800"/>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6000" b="1" dirty="0">
                <a:solidFill>
                  <a:schemeClr val="tx1"/>
                </a:solidFill>
              </a:rPr>
              <a:t>Materjal</a:t>
            </a:r>
            <a:endParaRPr lang="et-EE" sz="6000" b="1" dirty="0">
              <a:solidFill>
                <a:schemeClr val="tx1"/>
              </a:solidFill>
              <a:highlight>
                <a:srgbClr val="FFFF00"/>
              </a:highlight>
            </a:endParaRPr>
          </a:p>
        </p:txBody>
      </p:sp>
    </p:spTree>
    <p:extLst>
      <p:ext uri="{BB962C8B-B14F-4D97-AF65-F5344CB8AC3E}">
        <p14:creationId xmlns:p14="http://schemas.microsoft.com/office/powerpoint/2010/main" val="343106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6000"/>
          </a:srgbClr>
        </a:solidFill>
        <a:effectLst/>
      </p:bgPr>
    </p:bg>
    <p:spTree>
      <p:nvGrpSpPr>
        <p:cNvPr id="1" name="Shape 191">
          <a:extLst>
            <a:ext uri="{FF2B5EF4-FFF2-40B4-BE49-F238E27FC236}">
              <a16:creationId xmlns:a16="http://schemas.microsoft.com/office/drawing/2014/main" id="{4E5DE130-26DF-CE2B-071E-4F88D3CB6711}"/>
            </a:ext>
          </a:extLst>
        </p:cNvPr>
        <p:cNvGrpSpPr/>
        <p:nvPr/>
      </p:nvGrpSpPr>
      <p:grpSpPr>
        <a:xfrm>
          <a:off x="0" y="0"/>
          <a:ext cx="0" cy="0"/>
          <a:chOff x="0" y="0"/>
          <a:chExt cx="0" cy="0"/>
        </a:xfrm>
      </p:grpSpPr>
      <p:sp>
        <p:nvSpPr>
          <p:cNvPr id="2" name="Text Placeholder 7">
            <a:extLst>
              <a:ext uri="{FF2B5EF4-FFF2-40B4-BE49-F238E27FC236}">
                <a16:creationId xmlns:a16="http://schemas.microsoft.com/office/drawing/2014/main" id="{8833DA0B-7B3D-8F01-34BF-637B7F825E29}"/>
              </a:ext>
            </a:extLst>
          </p:cNvPr>
          <p:cNvSpPr txBox="1">
            <a:spLocks/>
          </p:cNvSpPr>
          <p:nvPr/>
        </p:nvSpPr>
        <p:spPr>
          <a:xfrm>
            <a:off x="294419" y="0"/>
            <a:ext cx="17699161" cy="847118"/>
          </a:xfrm>
          <a:prstGeom prst="rect">
            <a:avLst/>
          </a:prstGeom>
        </p:spPr>
        <p:txBody>
          <a:bodyPr lIns="91440" tIns="45720" rIns="91440" bIns="4572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t-EE" sz="4400" b="1" dirty="0">
                <a:solidFill>
                  <a:schemeClr val="tx1"/>
                </a:solidFill>
              </a:rPr>
              <a:t>Hindamisleht (Excel)</a:t>
            </a:r>
            <a:endParaRPr lang="et-EE" sz="4400" b="1" dirty="0">
              <a:solidFill>
                <a:schemeClr val="tx1"/>
              </a:solidFill>
              <a:highlight>
                <a:srgbClr val="FFFF00"/>
              </a:highlight>
            </a:endParaRPr>
          </a:p>
        </p:txBody>
      </p:sp>
      <p:pic>
        <p:nvPicPr>
          <p:cNvPr id="9" name="Pilt 8">
            <a:extLst>
              <a:ext uri="{FF2B5EF4-FFF2-40B4-BE49-F238E27FC236}">
                <a16:creationId xmlns:a16="http://schemas.microsoft.com/office/drawing/2014/main" id="{E9842363-E061-069F-3FC2-5C002EECCADC}"/>
              </a:ext>
            </a:extLst>
          </p:cNvPr>
          <p:cNvPicPr>
            <a:picLocks noChangeAspect="1"/>
          </p:cNvPicPr>
          <p:nvPr/>
        </p:nvPicPr>
        <p:blipFill>
          <a:blip r:embed="rId3"/>
          <a:stretch>
            <a:fillRect/>
          </a:stretch>
        </p:blipFill>
        <p:spPr>
          <a:xfrm>
            <a:off x="0" y="804663"/>
            <a:ext cx="18288000" cy="9482337"/>
          </a:xfrm>
          <a:prstGeom prst="rect">
            <a:avLst/>
          </a:prstGeom>
        </p:spPr>
      </p:pic>
    </p:spTree>
    <p:extLst>
      <p:ext uri="{BB962C8B-B14F-4D97-AF65-F5344CB8AC3E}">
        <p14:creationId xmlns:p14="http://schemas.microsoft.com/office/powerpoint/2010/main" val="14255607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ÄRVIVARIATSIOONI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A31573448A5E54C8A254B675F7FF167" ma:contentTypeVersion="11" ma:contentTypeDescription="Loo uus dokument" ma:contentTypeScope="" ma:versionID="79566c1427a6634eafb9599478580104">
  <xsd:schema xmlns:xsd="http://www.w3.org/2001/XMLSchema" xmlns:xs="http://www.w3.org/2001/XMLSchema" xmlns:p="http://schemas.microsoft.com/office/2006/metadata/properties" xmlns:ns2="3148a43c-501d-4312-a6dc-42fe14748488" xmlns:ns3="630b765d-d406-48cf-afdc-033f9b214335" targetNamespace="http://schemas.microsoft.com/office/2006/metadata/properties" ma:root="true" ma:fieldsID="427f59a9109de992a098e4ca68ddcefe" ns2:_="" ns3:_="">
    <xsd:import namespace="3148a43c-501d-4312-a6dc-42fe14748488"/>
    <xsd:import namespace="630b765d-d406-48cf-afdc-033f9b2143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8a43c-501d-4312-a6dc-42fe14748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Pildisildid" ma:readOnly="false" ma:fieldId="{5cf76f15-5ced-4ddc-b409-7134ff3c332f}" ma:taxonomyMulti="true" ma:sspId="88cca76e-1594-4dea-b59a-365f40e4ff6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0b765d-d406-48cf-afdc-033f9b2143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882819a-b984-448d-a840-47320e9da786}" ma:internalName="TaxCatchAll" ma:showField="CatchAllData" ma:web="630b765d-d406-48cf-afdc-033f9b214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48a43c-501d-4312-a6dc-42fe14748488">
      <Terms xmlns="http://schemas.microsoft.com/office/infopath/2007/PartnerControls"/>
    </lcf76f155ced4ddcb4097134ff3c332f>
    <TaxCatchAll xmlns="630b765d-d406-48cf-afdc-033f9b214335" xsi:nil="true"/>
  </documentManagement>
</p:properties>
</file>

<file path=customXml/itemProps1.xml><?xml version="1.0" encoding="utf-8"?>
<ds:datastoreItem xmlns:ds="http://schemas.openxmlformats.org/officeDocument/2006/customXml" ds:itemID="{B95A88A3-E37E-4868-A43E-5E068DA27EEC}">
  <ds:schemaRefs>
    <ds:schemaRef ds:uri="http://schemas.microsoft.com/sharepoint/v3/contenttype/forms"/>
  </ds:schemaRefs>
</ds:datastoreItem>
</file>

<file path=customXml/itemProps2.xml><?xml version="1.0" encoding="utf-8"?>
<ds:datastoreItem xmlns:ds="http://schemas.openxmlformats.org/officeDocument/2006/customXml" ds:itemID="{6F08A1F5-A876-427E-A3BE-F494B955DA13}">
  <ds:schemaRefs>
    <ds:schemaRef ds:uri="3148a43c-501d-4312-a6dc-42fe14748488"/>
    <ds:schemaRef ds:uri="630b765d-d406-48cf-afdc-033f9b214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241F5B1-C314-499B-B704-4CF6ACBC3D00}">
  <ds:schemaRefs>
    <ds:schemaRef ds:uri="http://purl.org/dc/dcmitype/"/>
    <ds:schemaRef ds:uri="630b765d-d406-48cf-afdc-033f9b214335"/>
    <ds:schemaRef ds:uri="http://schemas.microsoft.com/office/2006/documentManagement/types"/>
    <ds:schemaRef ds:uri="3148a43c-501d-4312-a6dc-42fe14748488"/>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2663</TotalTime>
  <Words>2203</Words>
  <Application>Microsoft Office PowerPoint</Application>
  <PresentationFormat>Kohandatud</PresentationFormat>
  <Paragraphs>255</Paragraphs>
  <Slides>25</Slides>
  <Notes>20</Notes>
  <HiddenSlides>0</HiddenSlides>
  <MMClips>0</MMClips>
  <ScaleCrop>false</ScaleCrop>
  <HeadingPairs>
    <vt:vector size="6" baseType="variant">
      <vt:variant>
        <vt:lpstr>Kasutatud fondid</vt:lpstr>
      </vt:variant>
      <vt:variant>
        <vt:i4>7</vt:i4>
      </vt:variant>
      <vt:variant>
        <vt:lpstr>Kujundus</vt:lpstr>
      </vt:variant>
      <vt:variant>
        <vt:i4>2</vt:i4>
      </vt:variant>
      <vt:variant>
        <vt:lpstr>Slaidipealkirjad</vt:lpstr>
      </vt:variant>
      <vt:variant>
        <vt:i4>25</vt:i4>
      </vt:variant>
    </vt:vector>
  </HeadingPairs>
  <TitlesOfParts>
    <vt:vector size="34" baseType="lpstr">
      <vt:lpstr>Arial</vt:lpstr>
      <vt:lpstr>Calibri</vt:lpstr>
      <vt:lpstr>NeueHaasGroteskDisp Pro</vt:lpstr>
      <vt:lpstr>NeueHaasGroteskText Pro</vt:lpstr>
      <vt:lpstr>Open Sans</vt:lpstr>
      <vt:lpstr>Roboto</vt:lpstr>
      <vt:lpstr>Wingdings</vt:lpstr>
      <vt:lpstr>Office Theme</vt:lpstr>
      <vt:lpstr>VÄRVIVARIATSIOONID</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Margit</dc:creator>
  <cp:lastModifiedBy>LR</cp:lastModifiedBy>
  <cp:revision>2</cp:revision>
  <dcterms:modified xsi:type="dcterms:W3CDTF">2026-04-21T08:40:55Z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0x010100BA31573448A5E54C8A254B675F7FF167</vt:lpwstr>
  </property>
  <property fmtid="{D5CDD505-2E9C-101B-9397-08002B2CF9AE}" pid="3" name="MediaServiceImageTags">
    <vt:lpwstr/>
  </property>
</Properties>
</file>