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20"/>
  </p:notesMasterIdLst>
  <p:sldIdLst>
    <p:sldId id="256" r:id="rId2"/>
    <p:sldId id="286" r:id="rId3"/>
    <p:sldId id="291" r:id="rId4"/>
    <p:sldId id="289" r:id="rId5"/>
    <p:sldId id="287" r:id="rId6"/>
    <p:sldId id="292" r:id="rId7"/>
    <p:sldId id="276" r:id="rId8"/>
    <p:sldId id="277" r:id="rId9"/>
    <p:sldId id="293" r:id="rId10"/>
    <p:sldId id="294" r:id="rId11"/>
    <p:sldId id="295" r:id="rId12"/>
    <p:sldId id="296" r:id="rId13"/>
    <p:sldId id="299" r:id="rId14"/>
    <p:sldId id="297" r:id="rId15"/>
    <p:sldId id="285" r:id="rId16"/>
    <p:sldId id="300" r:id="rId17"/>
    <p:sldId id="288" r:id="rId18"/>
    <p:sldId id="262" r:id="rId19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Rubik" panose="00000500000000000000" pitchFamily="2" charset="-79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Rubik" panose="00000500000000000000" pitchFamily="2" charset="-79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Rubik" panose="00000500000000000000" pitchFamily="2" charset="-79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Rubik" panose="00000500000000000000" pitchFamily="2" charset="-79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Rubik" panose="00000500000000000000" pitchFamily="2" charset="-79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Rubik" panose="00000500000000000000" pitchFamily="2" charset="-79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Rubik" panose="00000500000000000000" pitchFamily="2" charset="-79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Rubik" panose="00000500000000000000" pitchFamily="2" charset="-79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Rubik" panose="00000500000000000000" pitchFamily="2" charset="-79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1B3B3"/>
    <a:srgbClr val="2C5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F46F130-3180-3241-8ECF-0D25BA6C1EEB}" v="76" dt="2026-04-09T05:54:16.64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555" autoAdjust="0"/>
    <p:restoredTop sz="94660"/>
  </p:normalViewPr>
  <p:slideViewPr>
    <p:cSldViewPr>
      <p:cViewPr varScale="1">
        <p:scale>
          <a:sx n="90" d="100"/>
          <a:sy n="90" d="100"/>
        </p:scale>
        <p:origin x="283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07198-C646-4740-8A01-B3113DE25228}" type="datetimeFigureOut">
              <a:rPr lang="en-US" smtClean="0"/>
              <a:t>4/21/2026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D777BB-602A-4124-BBA3-1C4AA19106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79723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Images/ut_logo.svg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Images/ut_logo.svg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Images/ut_logo.svg" TargetMode="External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Images/ut_logo.svg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hyperlink" Target="Images/ut_logo.svg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hyperlink" Target="Images/ut_logo.svg" TargetMode="External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hyperlink" Target="Images/ut_logo.svg" TargetMode="External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sv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hyperlink" Target="Images/ut_logo.svg" TargetMode="External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hyperlink" Target="Images/ut_logo.svg" TargetMode="External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hyperlink" Target="Images/ut_logo.svg" TargetMode="External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hyperlink" Target="Images/ut_logo.svg" TargetMode="External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sv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hyperlink" Target="Images/ut_logo.svg" TargetMode="External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T19_Start_01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>
            <a:hlinkClick r:id="rId3" action="ppaction://hlinkfile"/>
            <a:extLst>
              <a:ext uri="{FF2B5EF4-FFF2-40B4-BE49-F238E27FC236}">
                <a16:creationId xmlns="" xmlns:a16="http://schemas.microsoft.com/office/drawing/2014/main" id="{C6AE2DB9-6ADC-4360-9D1D-50094340B8F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 bwMode="auto">
          <a:xfrm>
            <a:off x="432000" y="360000"/>
            <a:ext cx="32385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0EC8AE11-918C-4339-935F-EAD4D46F19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0" y="763200"/>
            <a:ext cx="5486400" cy="2387600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CC841A59-81A3-402A-97AC-2DE7322099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5999" y="3243600"/>
            <a:ext cx="5486400" cy="1655762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B4BA0464-189F-412C-B110-2A926862F97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108914" y="6279424"/>
            <a:ext cx="2743200" cy="365125"/>
          </a:xfrm>
        </p:spPr>
        <p:txBody>
          <a:bodyPr/>
          <a:lstStyle>
            <a:lvl1pPr>
              <a:defRPr sz="16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="" xmlns:a16="http://schemas.microsoft.com/office/drawing/2014/main" id="{43F3314B-9362-4A27-934E-2CF2F3EEE07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727950" y="5029199"/>
            <a:ext cx="3854450" cy="365125"/>
          </a:xfrm>
        </p:spPr>
        <p:txBody>
          <a:bodyPr/>
          <a:lstStyle>
            <a:lvl1pPr marL="0" indent="0">
              <a:buFontTx/>
              <a:buNone/>
              <a:defRPr sz="2400" b="0">
                <a:latin typeface="+mj-lt"/>
              </a:defRPr>
            </a:lvl1pPr>
            <a:lvl2pPr marL="457200" indent="0">
              <a:buFontTx/>
              <a:buNone/>
              <a:defRPr>
                <a:latin typeface="+mn-lt"/>
              </a:defRPr>
            </a:lvl2pPr>
            <a:lvl3pPr marL="914400" indent="0">
              <a:buFontTx/>
              <a:buNone/>
              <a:defRPr>
                <a:latin typeface="+mn-lt"/>
              </a:defRPr>
            </a:lvl3pPr>
            <a:lvl4pPr marL="1371600" indent="0">
              <a:buFontTx/>
              <a:buNone/>
              <a:defRPr>
                <a:latin typeface="+mn-lt"/>
              </a:defRPr>
            </a:lvl4pPr>
            <a:lvl5pPr marL="1828800" indent="0">
              <a:buFontTx/>
              <a:buNone/>
              <a:defRPr>
                <a:latin typeface="+mn-lt"/>
              </a:defRPr>
            </a:lvl5pPr>
          </a:lstStyle>
          <a:p>
            <a:pPr lvl="0"/>
            <a:r>
              <a:rPr lang="et-EE" dirty="0"/>
              <a:t>Sinu nimi</a:t>
            </a:r>
            <a:endParaRPr lang="en-US" dirty="0"/>
          </a:p>
        </p:txBody>
      </p:sp>
      <p:sp>
        <p:nvSpPr>
          <p:cNvPr id="14" name="Text Placeholder 12">
            <a:extLst>
              <a:ext uri="{FF2B5EF4-FFF2-40B4-BE49-F238E27FC236}">
                <a16:creationId xmlns="" xmlns:a16="http://schemas.microsoft.com/office/drawing/2014/main" id="{CE299A46-8A25-4182-B9E3-BBD0007CABD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727950" y="5507669"/>
            <a:ext cx="3854449" cy="664531"/>
          </a:xfrm>
        </p:spPr>
        <p:txBody>
          <a:bodyPr/>
          <a:lstStyle>
            <a:lvl1pPr marL="0" indent="0">
              <a:buFontTx/>
              <a:buNone/>
              <a:defRPr sz="1800" b="0" cap="all" baseline="0">
                <a:solidFill>
                  <a:srgbClr val="B1B3B3"/>
                </a:solidFill>
                <a:latin typeface="+mn-lt"/>
              </a:defRPr>
            </a:lvl1pPr>
            <a:lvl2pPr marL="457200" indent="0">
              <a:buFontTx/>
              <a:buNone/>
              <a:defRPr>
                <a:latin typeface="+mn-lt"/>
              </a:defRPr>
            </a:lvl2pPr>
            <a:lvl3pPr marL="914400" indent="0">
              <a:buFontTx/>
              <a:buNone/>
              <a:defRPr>
                <a:latin typeface="+mn-lt"/>
              </a:defRPr>
            </a:lvl3pPr>
            <a:lvl4pPr marL="1371600" indent="0">
              <a:buFontTx/>
              <a:buNone/>
              <a:defRPr>
                <a:latin typeface="+mn-lt"/>
              </a:defRPr>
            </a:lvl4pPr>
            <a:lvl5pPr marL="1828800" indent="0">
              <a:buFontTx/>
              <a:buNone/>
              <a:defRPr>
                <a:latin typeface="+mn-lt"/>
              </a:defRPr>
            </a:lvl5pPr>
          </a:lstStyle>
          <a:p>
            <a:pPr lvl="0"/>
            <a:r>
              <a:rPr lang="et-EE" dirty="0"/>
              <a:t>Sinu amet</a:t>
            </a:r>
            <a:endParaRPr lang="en-US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="" xmlns:a16="http://schemas.microsoft.com/office/drawing/2014/main" id="{37BE9BE2-87D2-4607-9EF1-30AC02D9072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000" y="4806225"/>
            <a:ext cx="1371600" cy="1365975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endParaRPr lang="en-US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="" xmlns:a16="http://schemas.microsoft.com/office/drawing/2014/main" id="{FB00FEA0-26F5-43E0-AE4F-2C013B1F67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lang="en-US" sz="1600" smtClean="0">
                <a:solidFill>
                  <a:srgbClr val="B1B3B3"/>
                </a:solidFill>
              </a:defRPr>
            </a:lvl1pPr>
          </a:lstStyle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51036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T19_Start_02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>
            <a:hlinkClick r:id="rId3" action="ppaction://hlinkfile"/>
            <a:extLst>
              <a:ext uri="{FF2B5EF4-FFF2-40B4-BE49-F238E27FC236}">
                <a16:creationId xmlns="" xmlns:a16="http://schemas.microsoft.com/office/drawing/2014/main" id="{C6AE2DB9-6ADC-4360-9D1D-50094340B8F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 bwMode="auto">
          <a:xfrm>
            <a:off x="432000" y="360000"/>
            <a:ext cx="32385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0EC8AE11-918C-4339-935F-EAD4D46F19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0" y="763200"/>
            <a:ext cx="5486400" cy="2387600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CC841A59-81A3-402A-97AC-2DE7322099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5999" y="3243600"/>
            <a:ext cx="5486400" cy="1655762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B4BA0464-189F-412C-B110-2A926862F97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108914" y="6279424"/>
            <a:ext cx="2743200" cy="365125"/>
          </a:xfrm>
        </p:spPr>
        <p:txBody>
          <a:bodyPr/>
          <a:lstStyle>
            <a:lvl1pPr>
              <a:defRPr sz="16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="" xmlns:a16="http://schemas.microsoft.com/office/drawing/2014/main" id="{43F3314B-9362-4A27-934E-2CF2F3EEE07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727950" y="5029199"/>
            <a:ext cx="3854450" cy="365125"/>
          </a:xfrm>
        </p:spPr>
        <p:txBody>
          <a:bodyPr/>
          <a:lstStyle>
            <a:lvl1pPr marL="0" indent="0">
              <a:buFontTx/>
              <a:buNone/>
              <a:defRPr sz="2400" b="0">
                <a:latin typeface="+mj-lt"/>
              </a:defRPr>
            </a:lvl1pPr>
            <a:lvl2pPr marL="457200" indent="0">
              <a:buFontTx/>
              <a:buNone/>
              <a:defRPr>
                <a:latin typeface="+mn-lt"/>
              </a:defRPr>
            </a:lvl2pPr>
            <a:lvl3pPr marL="914400" indent="0">
              <a:buFontTx/>
              <a:buNone/>
              <a:defRPr>
                <a:latin typeface="+mn-lt"/>
              </a:defRPr>
            </a:lvl3pPr>
            <a:lvl4pPr marL="1371600" indent="0">
              <a:buFontTx/>
              <a:buNone/>
              <a:defRPr>
                <a:latin typeface="+mn-lt"/>
              </a:defRPr>
            </a:lvl4pPr>
            <a:lvl5pPr marL="1828800" indent="0">
              <a:buFontTx/>
              <a:buNone/>
              <a:defRPr>
                <a:latin typeface="+mn-lt"/>
              </a:defRPr>
            </a:lvl5pPr>
          </a:lstStyle>
          <a:p>
            <a:pPr lvl="0"/>
            <a:r>
              <a:rPr lang="et-EE" dirty="0"/>
              <a:t>Sinu nimi</a:t>
            </a:r>
            <a:endParaRPr lang="en-US" dirty="0"/>
          </a:p>
        </p:txBody>
      </p:sp>
      <p:sp>
        <p:nvSpPr>
          <p:cNvPr id="14" name="Text Placeholder 12">
            <a:extLst>
              <a:ext uri="{FF2B5EF4-FFF2-40B4-BE49-F238E27FC236}">
                <a16:creationId xmlns="" xmlns:a16="http://schemas.microsoft.com/office/drawing/2014/main" id="{CE299A46-8A25-4182-B9E3-BBD0007CABD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727950" y="5507669"/>
            <a:ext cx="3854449" cy="664531"/>
          </a:xfrm>
        </p:spPr>
        <p:txBody>
          <a:bodyPr/>
          <a:lstStyle>
            <a:lvl1pPr marL="0" indent="0">
              <a:buFontTx/>
              <a:buNone/>
              <a:defRPr sz="1800" b="0" cap="all" baseline="0">
                <a:solidFill>
                  <a:srgbClr val="B1B3B3"/>
                </a:solidFill>
                <a:latin typeface="+mn-lt"/>
              </a:defRPr>
            </a:lvl1pPr>
            <a:lvl2pPr marL="457200" indent="0">
              <a:buFontTx/>
              <a:buNone/>
              <a:defRPr>
                <a:latin typeface="+mn-lt"/>
              </a:defRPr>
            </a:lvl2pPr>
            <a:lvl3pPr marL="914400" indent="0">
              <a:buFontTx/>
              <a:buNone/>
              <a:defRPr>
                <a:latin typeface="+mn-lt"/>
              </a:defRPr>
            </a:lvl3pPr>
            <a:lvl4pPr marL="1371600" indent="0">
              <a:buFontTx/>
              <a:buNone/>
              <a:defRPr>
                <a:latin typeface="+mn-lt"/>
              </a:defRPr>
            </a:lvl4pPr>
            <a:lvl5pPr marL="1828800" indent="0">
              <a:buFontTx/>
              <a:buNone/>
              <a:defRPr>
                <a:latin typeface="+mn-lt"/>
              </a:defRPr>
            </a:lvl5pPr>
          </a:lstStyle>
          <a:p>
            <a:pPr lvl="0"/>
            <a:r>
              <a:rPr lang="et-EE" dirty="0"/>
              <a:t>Sinu amet</a:t>
            </a:r>
            <a:endParaRPr lang="en-US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="" xmlns:a16="http://schemas.microsoft.com/office/drawing/2014/main" id="{37BE9BE2-87D2-4607-9EF1-30AC02D9072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000" y="4806225"/>
            <a:ext cx="1371600" cy="1365975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endParaRPr lang="en-US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="" xmlns:a16="http://schemas.microsoft.com/office/drawing/2014/main" id="{FB00FEA0-26F5-43E0-AE4F-2C013B1F67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lang="en-US" sz="1600" smtClean="0">
                <a:solidFill>
                  <a:srgbClr val="B1B3B3"/>
                </a:solidFill>
              </a:defRPr>
            </a:lvl1pPr>
          </a:lstStyle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46994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T19_Start_03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>
            <a:hlinkClick r:id="rId3" action="ppaction://hlinkfile"/>
            <a:extLst>
              <a:ext uri="{FF2B5EF4-FFF2-40B4-BE49-F238E27FC236}">
                <a16:creationId xmlns="" xmlns:a16="http://schemas.microsoft.com/office/drawing/2014/main" id="{C6AE2DB9-6ADC-4360-9D1D-50094340B8F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 bwMode="auto">
          <a:xfrm>
            <a:off x="432000" y="360000"/>
            <a:ext cx="32385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0EC8AE11-918C-4339-935F-EAD4D46F19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24400" y="457200"/>
            <a:ext cx="6858000" cy="2693600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CC841A59-81A3-402A-97AC-2DE7322099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24399" y="3243600"/>
            <a:ext cx="6858000" cy="2242800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B4BA0464-189F-412C-B110-2A926862F97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24399" y="6279424"/>
            <a:ext cx="4127715" cy="365125"/>
          </a:xfrm>
        </p:spPr>
        <p:txBody>
          <a:bodyPr/>
          <a:lstStyle>
            <a:lvl1pPr>
              <a:defRPr sz="16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="" xmlns:a16="http://schemas.microsoft.com/office/drawing/2014/main" id="{FB00FEA0-26F5-43E0-AE4F-2C013B1F67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lang="en-US" sz="1600" smtClean="0">
                <a:solidFill>
                  <a:srgbClr val="B1B3B3"/>
                </a:solidFill>
              </a:defRPr>
            </a:lvl1pPr>
          </a:lstStyle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5868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T19_Start04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>
            <a:hlinkClick r:id="rId3" action="ppaction://hlinkfile"/>
            <a:extLst>
              <a:ext uri="{FF2B5EF4-FFF2-40B4-BE49-F238E27FC236}">
                <a16:creationId xmlns="" xmlns:a16="http://schemas.microsoft.com/office/drawing/2014/main" id="{C6AE2DB9-6ADC-4360-9D1D-50094340B8F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 bwMode="auto">
          <a:xfrm>
            <a:off x="432000" y="360000"/>
            <a:ext cx="32385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0EC8AE11-918C-4339-935F-EAD4D46F19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38600" y="1338130"/>
            <a:ext cx="7543799" cy="1812670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CC841A59-81A3-402A-97AC-2DE7322099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38600" y="3243600"/>
            <a:ext cx="7543800" cy="1655762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B4BA0464-189F-412C-B110-2A926862F97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38597" y="6279425"/>
            <a:ext cx="2070318" cy="349976"/>
          </a:xfrm>
        </p:spPr>
        <p:txBody>
          <a:bodyPr/>
          <a:lstStyle>
            <a:lvl1pPr>
              <a:defRPr sz="16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="" xmlns:a16="http://schemas.microsoft.com/office/drawing/2014/main" id="{43F3314B-9362-4A27-934E-2CF2F3EEE07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38598" y="5029199"/>
            <a:ext cx="7543800" cy="371246"/>
          </a:xfrm>
        </p:spPr>
        <p:txBody>
          <a:bodyPr/>
          <a:lstStyle>
            <a:lvl1pPr marL="0" indent="0">
              <a:buFontTx/>
              <a:buNone/>
              <a:defRPr sz="2400" b="0">
                <a:latin typeface="+mj-lt"/>
              </a:defRPr>
            </a:lvl1pPr>
            <a:lvl2pPr marL="457200" indent="0">
              <a:buFontTx/>
              <a:buNone/>
              <a:defRPr>
                <a:latin typeface="+mn-lt"/>
              </a:defRPr>
            </a:lvl2pPr>
            <a:lvl3pPr marL="914400" indent="0">
              <a:buFontTx/>
              <a:buNone/>
              <a:defRPr>
                <a:latin typeface="+mn-lt"/>
              </a:defRPr>
            </a:lvl3pPr>
            <a:lvl4pPr marL="1371600" indent="0">
              <a:buFontTx/>
              <a:buNone/>
              <a:defRPr>
                <a:latin typeface="+mn-lt"/>
              </a:defRPr>
            </a:lvl4pPr>
            <a:lvl5pPr marL="1828800" indent="0">
              <a:buFontTx/>
              <a:buNone/>
              <a:defRPr>
                <a:latin typeface="+mn-lt"/>
              </a:defRPr>
            </a:lvl5pPr>
          </a:lstStyle>
          <a:p>
            <a:pPr lvl="0"/>
            <a:r>
              <a:rPr lang="et-EE" dirty="0"/>
              <a:t>Sinu nimi</a:t>
            </a:r>
            <a:endParaRPr lang="en-US" dirty="0"/>
          </a:p>
        </p:txBody>
      </p:sp>
      <p:sp>
        <p:nvSpPr>
          <p:cNvPr id="14" name="Text Placeholder 12">
            <a:extLst>
              <a:ext uri="{FF2B5EF4-FFF2-40B4-BE49-F238E27FC236}">
                <a16:creationId xmlns="" xmlns:a16="http://schemas.microsoft.com/office/drawing/2014/main" id="{CE299A46-8A25-4182-B9E3-BBD0007CABD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038597" y="5507669"/>
            <a:ext cx="7543801" cy="664531"/>
          </a:xfrm>
        </p:spPr>
        <p:txBody>
          <a:bodyPr/>
          <a:lstStyle>
            <a:lvl1pPr marL="0" indent="0">
              <a:buFontTx/>
              <a:buNone/>
              <a:defRPr sz="1800" b="0" cap="all" baseline="0">
                <a:solidFill>
                  <a:srgbClr val="B1B3B3"/>
                </a:solidFill>
                <a:latin typeface="+mn-lt"/>
              </a:defRPr>
            </a:lvl1pPr>
            <a:lvl2pPr marL="457200" indent="0">
              <a:buFontTx/>
              <a:buNone/>
              <a:defRPr>
                <a:latin typeface="+mn-lt"/>
              </a:defRPr>
            </a:lvl2pPr>
            <a:lvl3pPr marL="914400" indent="0">
              <a:buFontTx/>
              <a:buNone/>
              <a:defRPr>
                <a:latin typeface="+mn-lt"/>
              </a:defRPr>
            </a:lvl3pPr>
            <a:lvl4pPr marL="1371600" indent="0">
              <a:buFontTx/>
              <a:buNone/>
              <a:defRPr>
                <a:latin typeface="+mn-lt"/>
              </a:defRPr>
            </a:lvl4pPr>
            <a:lvl5pPr marL="1828800" indent="0">
              <a:buFontTx/>
              <a:buNone/>
              <a:defRPr>
                <a:latin typeface="+mn-lt"/>
              </a:defRPr>
            </a:lvl5pPr>
          </a:lstStyle>
          <a:p>
            <a:pPr lvl="0"/>
            <a:r>
              <a:rPr lang="et-EE" dirty="0"/>
              <a:t>Sinu amet</a:t>
            </a:r>
            <a:endParaRPr lang="en-US" dirty="0"/>
          </a:p>
        </p:txBody>
      </p:sp>
      <p:sp>
        <p:nvSpPr>
          <p:cNvPr id="9" name="Picture Placeholder 15">
            <a:extLst>
              <a:ext uri="{FF2B5EF4-FFF2-40B4-BE49-F238E27FC236}">
                <a16:creationId xmlns="" xmlns:a16="http://schemas.microsoft.com/office/drawing/2014/main" id="{58E1C34A-6EC6-4BCF-BEAC-BE1AAFCC302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438400" y="4806225"/>
            <a:ext cx="1371600" cy="1365975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endParaRPr lang="en-US" dirty="0"/>
          </a:p>
        </p:txBody>
      </p:sp>
      <p:sp>
        <p:nvSpPr>
          <p:cNvPr id="10" name="Slide Number Placeholder 5">
            <a:extLst>
              <a:ext uri="{FF2B5EF4-FFF2-40B4-BE49-F238E27FC236}">
                <a16:creationId xmlns="" xmlns:a16="http://schemas.microsoft.com/office/drawing/2014/main" id="{9B2E460E-E06F-4758-B53F-7F3D23D193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lang="en-US" sz="1600" smtClean="0">
                <a:solidFill>
                  <a:srgbClr val="B1B3B3"/>
                </a:solidFill>
              </a:defRPr>
            </a:lvl1pPr>
          </a:lstStyle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4152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UT19_Sectionhe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EC8AE11-918C-4339-935F-EAD4D46F19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38599" y="847725"/>
            <a:ext cx="7543801" cy="2870199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CC841A59-81A3-402A-97AC-2DE7322099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38599" y="3810000"/>
            <a:ext cx="7543802" cy="2362200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6">
            <a:hlinkClick r:id="rId2" action="ppaction://hlinkfile"/>
            <a:extLst>
              <a:ext uri="{FF2B5EF4-FFF2-40B4-BE49-F238E27FC236}">
                <a16:creationId xmlns="" xmlns:a16="http://schemas.microsoft.com/office/drawing/2014/main" id="{80A22134-660B-472B-8B6B-06908AA9378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 bwMode="auto">
          <a:xfrm>
            <a:off x="432000" y="360000"/>
            <a:ext cx="32385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5">
            <a:extLst>
              <a:ext uri="{FF2B5EF4-FFF2-40B4-BE49-F238E27FC236}">
                <a16:creationId xmlns="" xmlns:a16="http://schemas.microsoft.com/office/drawing/2014/main" id="{3AA916E9-F087-4FBE-94E2-5BBEA79EE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lang="en-US" sz="1600" smtClean="0">
                <a:solidFill>
                  <a:srgbClr val="B1B3B3"/>
                </a:solidFill>
              </a:defRPr>
            </a:lvl1pPr>
          </a:lstStyle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1051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UT19_Sectionhead Blu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EC8AE11-918C-4339-935F-EAD4D46F19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39200" y="847725"/>
            <a:ext cx="7479901" cy="2870199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CC841A59-81A3-402A-97AC-2DE7322099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39200" y="3810000"/>
            <a:ext cx="7479902" cy="2362200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5" name="Picture 6">
            <a:hlinkClick r:id="rId2" action="ppaction://hlinkfile"/>
            <a:extLst>
              <a:ext uri="{FF2B5EF4-FFF2-40B4-BE49-F238E27FC236}">
                <a16:creationId xmlns="" xmlns:a16="http://schemas.microsoft.com/office/drawing/2014/main" id="{7EB4ED5F-F487-4940-A79D-F008B34916D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 bwMode="auto">
          <a:xfrm>
            <a:off x="432000" y="360000"/>
            <a:ext cx="32385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6DEA9CA-D5C2-41E8-AC9B-30436F4418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lang="en-US" sz="1600" smtClean="0">
                <a:solidFill>
                  <a:srgbClr val="B1B3B3"/>
                </a:solidFill>
              </a:defRPr>
            </a:lvl1pPr>
          </a:lstStyle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B408FF21-948A-4E2D-B75A-CE619EF0B47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6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398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T19_Image,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520917C-B12D-46C7-B6BB-0C34E7D65C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8600" y="365125"/>
            <a:ext cx="75438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="" xmlns:a16="http://schemas.microsoft.com/office/drawing/2014/main" id="{2B98602C-5CF7-45C3-AE90-59D07E66BF8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038600" y="1828800"/>
            <a:ext cx="7543800" cy="4343400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tx1"/>
                </a:solidFill>
              </a:defRPr>
            </a:lvl2pPr>
            <a:lvl3pPr marL="914400" indent="0">
              <a:buNone/>
              <a:defRPr>
                <a:solidFill>
                  <a:schemeClr val="tx1"/>
                </a:solidFill>
              </a:defRPr>
            </a:lvl3pPr>
            <a:lvl4pPr marL="1371600" indent="0">
              <a:buNone/>
              <a:defRPr>
                <a:solidFill>
                  <a:schemeClr val="tx1"/>
                </a:solidFill>
              </a:defRPr>
            </a:lvl4pPr>
            <a:lvl5pPr marL="1828800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="" xmlns:a16="http://schemas.microsoft.com/office/drawing/2014/main" id="{5F9D15BD-9655-41C0-BC62-AA861D9BDDF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3810000" cy="6858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="" xmlns:a16="http://schemas.microsoft.com/office/drawing/2014/main" id="{607F442F-6A44-4B33-8CF9-CAAB41F3F4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lang="en-US" sz="1600" smtClean="0">
                <a:solidFill>
                  <a:srgbClr val="B1B3B3"/>
                </a:solidFill>
              </a:defRPr>
            </a:lvl1pPr>
          </a:lstStyle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519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T1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="" xmlns:a16="http://schemas.microsoft.com/office/drawing/2014/main" id="{8A58F66E-D844-4CF8-9DF9-50F522F7AF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81000"/>
            <a:ext cx="10972800" cy="6858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9">
            <a:extLst>
              <a:ext uri="{FF2B5EF4-FFF2-40B4-BE49-F238E27FC236}">
                <a16:creationId xmlns="" xmlns:a16="http://schemas.microsoft.com/office/drawing/2014/main" id="{2006B4A6-F6A0-4DF3-8EFE-2DFA6EDA86F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9600" y="1219200"/>
            <a:ext cx="10972800" cy="4953000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tx1"/>
                </a:solidFill>
              </a:defRPr>
            </a:lvl2pPr>
            <a:lvl3pPr marL="914400" indent="0">
              <a:buNone/>
              <a:defRPr>
                <a:solidFill>
                  <a:schemeClr val="tx1"/>
                </a:solidFill>
              </a:defRPr>
            </a:lvl3pPr>
            <a:lvl4pPr marL="1371600" indent="0">
              <a:buNone/>
              <a:defRPr>
                <a:solidFill>
                  <a:schemeClr val="tx1"/>
                </a:solidFill>
              </a:defRPr>
            </a:lvl4pPr>
            <a:lvl5pPr marL="1828800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="" xmlns:a16="http://schemas.microsoft.com/office/drawing/2014/main" id="{D39E0658-81CE-4FDC-B4D0-938929781D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lang="en-US" sz="1600" smtClean="0">
                <a:solidFill>
                  <a:srgbClr val="B1B3B3"/>
                </a:solidFill>
              </a:defRPr>
            </a:lvl1pPr>
          </a:lstStyle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44480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T19_Title and Content_Dar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="" xmlns:a16="http://schemas.microsoft.com/office/drawing/2014/main" id="{8A58F66E-D844-4CF8-9DF9-50F522F7AF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81000"/>
            <a:ext cx="10972800" cy="685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9">
            <a:extLst>
              <a:ext uri="{FF2B5EF4-FFF2-40B4-BE49-F238E27FC236}">
                <a16:creationId xmlns="" xmlns:a16="http://schemas.microsoft.com/office/drawing/2014/main" id="{2006B4A6-F6A0-4DF3-8EFE-2DFA6EDA86F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9600" y="1219200"/>
            <a:ext cx="10972800" cy="49530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="" xmlns:a16="http://schemas.microsoft.com/office/drawing/2014/main" id="{D39E0658-81CE-4FDC-B4D0-938929781D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lang="en-US" sz="1600" smtClean="0">
                <a:solidFill>
                  <a:srgbClr val="B1B3B3"/>
                </a:solidFill>
              </a:defRPr>
            </a:lvl1pPr>
          </a:lstStyle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41269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T19_List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="" xmlns:a16="http://schemas.microsoft.com/office/drawing/2014/main" id="{5F9D15BD-9655-41C0-BC62-AA861D9BDDF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038600" y="0"/>
            <a:ext cx="8153400" cy="6858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="" xmlns:a16="http://schemas.microsoft.com/office/drawing/2014/main" id="{2B98602C-5CF7-45C3-AE90-59D07E66BF8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04154" y="685800"/>
            <a:ext cx="3277246" cy="5486400"/>
          </a:xfr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1pPr>
            <a:lvl2pPr marL="800100" indent="-34290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  <a:lvl3pPr marL="1257300" indent="-34290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3pPr>
            <a:lvl4pPr marL="1657350" indent="-28575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4pPr>
            <a:lvl5pPr marL="2114550" indent="-28575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="" xmlns:a16="http://schemas.microsoft.com/office/drawing/2014/main" id="{5FE5A424-D7E1-468C-8698-15E31BEDD4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lang="en-US" sz="1600" smtClean="0">
                <a:solidFill>
                  <a:srgbClr val="B1B3B3"/>
                </a:solidFill>
              </a:defRPr>
            </a:lvl1pPr>
          </a:lstStyle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8822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T19_Estoni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>
            <a:extLst>
              <a:ext uri="{FF2B5EF4-FFF2-40B4-BE49-F238E27FC236}">
                <a16:creationId xmlns="" xmlns:a16="http://schemas.microsoft.com/office/drawing/2014/main" id="{2B98602C-5CF7-45C3-AE90-59D07E66BF8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04154" y="685800"/>
            <a:ext cx="3276000" cy="5486400"/>
          </a:xfr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1pPr>
            <a:lvl2pPr marL="800100" indent="-34290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  <a:lvl3pPr marL="1257300" indent="-34290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3pPr>
            <a:lvl4pPr marL="1657350" indent="-28575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4pPr>
            <a:lvl5pPr marL="2114550" indent="-28575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="" xmlns:a16="http://schemas.microsoft.com/office/drawing/2014/main" id="{01652932-D49F-4984-8868-A024D281D0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lang="en-US" sz="1600" smtClean="0">
                <a:solidFill>
                  <a:srgbClr val="B1B3B3"/>
                </a:solidFill>
              </a:defRPr>
            </a:lvl1pPr>
          </a:lstStyle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66016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T19_Logo, Title and Conten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464192FA-2929-4950-B847-AAE6B12BFDB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8520917C-B12D-46C7-B6BB-0C34E7D65C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8600" y="365125"/>
            <a:ext cx="75438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="" xmlns:a16="http://schemas.microsoft.com/office/drawing/2014/main" id="{2B98602C-5CF7-45C3-AE90-59D07E66BF8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038600" y="1828800"/>
            <a:ext cx="7543800" cy="4343400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tx1"/>
                </a:solidFill>
              </a:defRPr>
            </a:lvl2pPr>
            <a:lvl3pPr marL="914400" indent="0">
              <a:buNone/>
              <a:defRPr>
                <a:solidFill>
                  <a:schemeClr val="tx1"/>
                </a:solidFill>
              </a:defRPr>
            </a:lvl3pPr>
            <a:lvl4pPr marL="1371600" indent="0">
              <a:buNone/>
              <a:defRPr>
                <a:solidFill>
                  <a:schemeClr val="tx1"/>
                </a:solidFill>
              </a:defRPr>
            </a:lvl4pPr>
            <a:lvl5pPr marL="1828800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6">
            <a:hlinkClick r:id="rId3" action="ppaction://hlinkfile"/>
            <a:extLst>
              <a:ext uri="{FF2B5EF4-FFF2-40B4-BE49-F238E27FC236}">
                <a16:creationId xmlns="" xmlns:a16="http://schemas.microsoft.com/office/drawing/2014/main" id="{583E1FF1-12B0-4B0F-9D99-6D6E7A52EA5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 bwMode="auto">
          <a:xfrm>
            <a:off x="432000" y="360000"/>
            <a:ext cx="32385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E6A6F4B8-096A-4247-9A01-EA890DCAADF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 bwMode="auto">
          <a:xfrm>
            <a:off x="-3111" y="2169735"/>
            <a:ext cx="3203511" cy="4687597"/>
          </a:xfrm>
          <a:custGeom>
            <a:avLst/>
            <a:gdLst>
              <a:gd name="connsiteX0" fmla="*/ 0 w 5943600"/>
              <a:gd name="connsiteY0" fmla="*/ 5486400 h 5486400"/>
              <a:gd name="connsiteX1" fmla="*/ 1371600 w 5943600"/>
              <a:gd name="connsiteY1" fmla="*/ 0 h 5486400"/>
              <a:gd name="connsiteX2" fmla="*/ 5943600 w 5943600"/>
              <a:gd name="connsiteY2" fmla="*/ 0 h 5486400"/>
              <a:gd name="connsiteX3" fmla="*/ 4572000 w 5943600"/>
              <a:gd name="connsiteY3" fmla="*/ 5486400 h 5486400"/>
              <a:gd name="connsiteX4" fmla="*/ 0 w 5943600"/>
              <a:gd name="connsiteY4" fmla="*/ 5486400 h 5486400"/>
              <a:gd name="connsiteX0" fmla="*/ 1383632 w 7327232"/>
              <a:gd name="connsiteY0" fmla="*/ 5486400 h 5486400"/>
              <a:gd name="connsiteX1" fmla="*/ 0 w 7327232"/>
              <a:gd name="connsiteY1" fmla="*/ 733926 h 5486400"/>
              <a:gd name="connsiteX2" fmla="*/ 7327232 w 7327232"/>
              <a:gd name="connsiteY2" fmla="*/ 0 h 5486400"/>
              <a:gd name="connsiteX3" fmla="*/ 5955632 w 7327232"/>
              <a:gd name="connsiteY3" fmla="*/ 5486400 h 5486400"/>
              <a:gd name="connsiteX4" fmla="*/ 1383632 w 7327232"/>
              <a:gd name="connsiteY4" fmla="*/ 5486400 h 5486400"/>
              <a:gd name="connsiteX0" fmla="*/ 12032 w 7327232"/>
              <a:gd name="connsiteY0" fmla="*/ 5498432 h 5498432"/>
              <a:gd name="connsiteX1" fmla="*/ 0 w 7327232"/>
              <a:gd name="connsiteY1" fmla="*/ 733926 h 5498432"/>
              <a:gd name="connsiteX2" fmla="*/ 7327232 w 7327232"/>
              <a:gd name="connsiteY2" fmla="*/ 0 h 5498432"/>
              <a:gd name="connsiteX3" fmla="*/ 5955632 w 7327232"/>
              <a:gd name="connsiteY3" fmla="*/ 5486400 h 5498432"/>
              <a:gd name="connsiteX4" fmla="*/ 12032 w 7327232"/>
              <a:gd name="connsiteY4" fmla="*/ 5498432 h 5498432"/>
              <a:gd name="connsiteX0" fmla="*/ 12032 w 5955632"/>
              <a:gd name="connsiteY0" fmla="*/ 4764506 h 4764506"/>
              <a:gd name="connsiteX1" fmla="*/ 0 w 5955632"/>
              <a:gd name="connsiteY1" fmla="*/ 0 h 4764506"/>
              <a:gd name="connsiteX2" fmla="*/ 3212432 w 5955632"/>
              <a:gd name="connsiteY2" fmla="*/ 1888958 h 4764506"/>
              <a:gd name="connsiteX3" fmla="*/ 5955632 w 5955632"/>
              <a:gd name="connsiteY3" fmla="*/ 4752474 h 4764506"/>
              <a:gd name="connsiteX4" fmla="*/ 12032 w 5955632"/>
              <a:gd name="connsiteY4" fmla="*/ 4764506 h 4764506"/>
              <a:gd name="connsiteX0" fmla="*/ 1158 w 5944758"/>
              <a:gd name="connsiteY0" fmla="*/ 4704348 h 4704348"/>
              <a:gd name="connsiteX1" fmla="*/ 1158 w 5944758"/>
              <a:gd name="connsiteY1" fmla="*/ 0 h 4704348"/>
              <a:gd name="connsiteX2" fmla="*/ 3201558 w 5944758"/>
              <a:gd name="connsiteY2" fmla="*/ 1828800 h 4704348"/>
              <a:gd name="connsiteX3" fmla="*/ 5944758 w 5944758"/>
              <a:gd name="connsiteY3" fmla="*/ 4692316 h 4704348"/>
              <a:gd name="connsiteX4" fmla="*/ 1158 w 5944758"/>
              <a:gd name="connsiteY4" fmla="*/ 4704348 h 4704348"/>
              <a:gd name="connsiteX0" fmla="*/ 1158 w 3201558"/>
              <a:gd name="connsiteY0" fmla="*/ 4704348 h 4728410"/>
              <a:gd name="connsiteX1" fmla="*/ 1158 w 3201558"/>
              <a:gd name="connsiteY1" fmla="*/ 0 h 4728410"/>
              <a:gd name="connsiteX2" fmla="*/ 3201558 w 3201558"/>
              <a:gd name="connsiteY2" fmla="*/ 1828800 h 4728410"/>
              <a:gd name="connsiteX3" fmla="*/ 1529169 w 3201558"/>
              <a:gd name="connsiteY3" fmla="*/ 4728410 h 4728410"/>
              <a:gd name="connsiteX4" fmla="*/ 1158 w 3201558"/>
              <a:gd name="connsiteY4" fmla="*/ 4704348 h 4728410"/>
              <a:gd name="connsiteX0" fmla="*/ 1158 w 3201558"/>
              <a:gd name="connsiteY0" fmla="*/ 4704348 h 4728410"/>
              <a:gd name="connsiteX1" fmla="*/ 1158 w 3201558"/>
              <a:gd name="connsiteY1" fmla="*/ 0 h 4728410"/>
              <a:gd name="connsiteX2" fmla="*/ 3201558 w 3201558"/>
              <a:gd name="connsiteY2" fmla="*/ 1852863 h 4728410"/>
              <a:gd name="connsiteX3" fmla="*/ 1529169 w 3201558"/>
              <a:gd name="connsiteY3" fmla="*/ 4728410 h 4728410"/>
              <a:gd name="connsiteX4" fmla="*/ 1158 w 3201558"/>
              <a:gd name="connsiteY4" fmla="*/ 4704348 h 4728410"/>
              <a:gd name="connsiteX0" fmla="*/ 12032 w 3212432"/>
              <a:gd name="connsiteY0" fmla="*/ 4740442 h 4764504"/>
              <a:gd name="connsiteX1" fmla="*/ 0 w 3212432"/>
              <a:gd name="connsiteY1" fmla="*/ 0 h 4764504"/>
              <a:gd name="connsiteX2" fmla="*/ 3212432 w 3212432"/>
              <a:gd name="connsiteY2" fmla="*/ 1888957 h 4764504"/>
              <a:gd name="connsiteX3" fmla="*/ 1540043 w 3212432"/>
              <a:gd name="connsiteY3" fmla="*/ 4764504 h 4764504"/>
              <a:gd name="connsiteX4" fmla="*/ 12032 w 3212432"/>
              <a:gd name="connsiteY4" fmla="*/ 4740442 h 4764504"/>
              <a:gd name="connsiteX0" fmla="*/ 3111 w 3203511"/>
              <a:gd name="connsiteY0" fmla="*/ 4700297 h 4724359"/>
              <a:gd name="connsiteX1" fmla="*/ 0 w 3203511"/>
              <a:gd name="connsiteY1" fmla="*/ 0 h 4724359"/>
              <a:gd name="connsiteX2" fmla="*/ 3203511 w 3203511"/>
              <a:gd name="connsiteY2" fmla="*/ 1848812 h 4724359"/>
              <a:gd name="connsiteX3" fmla="*/ 1531122 w 3203511"/>
              <a:gd name="connsiteY3" fmla="*/ 4724359 h 4724359"/>
              <a:gd name="connsiteX4" fmla="*/ 3111 w 3203511"/>
              <a:gd name="connsiteY4" fmla="*/ 4700297 h 4724359"/>
              <a:gd name="connsiteX0" fmla="*/ 9461 w 3203511"/>
              <a:gd name="connsiteY0" fmla="*/ 4700297 h 4724359"/>
              <a:gd name="connsiteX1" fmla="*/ 0 w 3203511"/>
              <a:gd name="connsiteY1" fmla="*/ 0 h 4724359"/>
              <a:gd name="connsiteX2" fmla="*/ 3203511 w 3203511"/>
              <a:gd name="connsiteY2" fmla="*/ 1848812 h 4724359"/>
              <a:gd name="connsiteX3" fmla="*/ 1531122 w 3203511"/>
              <a:gd name="connsiteY3" fmla="*/ 4724359 h 4724359"/>
              <a:gd name="connsiteX4" fmla="*/ 9461 w 3203511"/>
              <a:gd name="connsiteY4" fmla="*/ 4700297 h 4724359"/>
              <a:gd name="connsiteX0" fmla="*/ 9461 w 3203511"/>
              <a:gd name="connsiteY0" fmla="*/ 4700297 h 4700297"/>
              <a:gd name="connsiteX1" fmla="*/ 0 w 3203511"/>
              <a:gd name="connsiteY1" fmla="*/ 0 h 4700297"/>
              <a:gd name="connsiteX2" fmla="*/ 3203511 w 3203511"/>
              <a:gd name="connsiteY2" fmla="*/ 1848812 h 4700297"/>
              <a:gd name="connsiteX3" fmla="*/ 1553982 w 3203511"/>
              <a:gd name="connsiteY3" fmla="*/ 4686259 h 4700297"/>
              <a:gd name="connsiteX4" fmla="*/ 9461 w 3203511"/>
              <a:gd name="connsiteY4" fmla="*/ 4700297 h 4700297"/>
              <a:gd name="connsiteX0" fmla="*/ 4381 w 3203511"/>
              <a:gd name="connsiteY0" fmla="*/ 4687597 h 4687597"/>
              <a:gd name="connsiteX1" fmla="*/ 0 w 3203511"/>
              <a:gd name="connsiteY1" fmla="*/ 0 h 4687597"/>
              <a:gd name="connsiteX2" fmla="*/ 3203511 w 3203511"/>
              <a:gd name="connsiteY2" fmla="*/ 1848812 h 4687597"/>
              <a:gd name="connsiteX3" fmla="*/ 1553982 w 3203511"/>
              <a:gd name="connsiteY3" fmla="*/ 4686259 h 4687597"/>
              <a:gd name="connsiteX4" fmla="*/ 4381 w 3203511"/>
              <a:gd name="connsiteY4" fmla="*/ 4687597 h 4687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03511" h="4687597">
                <a:moveTo>
                  <a:pt x="4381" y="4687597"/>
                </a:moveTo>
                <a:cubicBezTo>
                  <a:pt x="370" y="3099428"/>
                  <a:pt x="4011" y="1588169"/>
                  <a:pt x="0" y="0"/>
                </a:cubicBezTo>
                <a:lnTo>
                  <a:pt x="3203511" y="1848812"/>
                </a:lnTo>
                <a:lnTo>
                  <a:pt x="1553982" y="4686259"/>
                </a:lnTo>
                <a:lnTo>
                  <a:pt x="4381" y="4687597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="" xmlns:a16="http://schemas.microsoft.com/office/drawing/2014/main" id="{2A6ADEAE-AF39-4D6C-A4BC-5EE14E027C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lang="en-US" sz="1600" smtClean="0">
                <a:solidFill>
                  <a:srgbClr val="B1B3B3"/>
                </a:solidFill>
              </a:defRPr>
            </a:lvl1pPr>
          </a:lstStyle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9902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T19_Text on Imag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0CC793CB-F237-45BF-8F67-B555E6BD80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4800600"/>
            <a:ext cx="6858000" cy="1600200"/>
          </a:xfrm>
        </p:spPr>
        <p:txBody>
          <a:bodyPr/>
          <a:lstStyle>
            <a:lvl1pPr marL="0" indent="0">
              <a:buNone/>
              <a:defRPr sz="2400">
                <a:solidFill>
                  <a:schemeClr val="bg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2" name="Picture Placeholder 3">
            <a:extLst>
              <a:ext uri="{FF2B5EF4-FFF2-40B4-BE49-F238E27FC236}">
                <a16:creationId xmlns="" xmlns:a16="http://schemas.microsoft.com/office/drawing/2014/main" id="{97076630-4D03-480B-AB4E-CAE8943BA3E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 bwMode="auto">
          <a:xfrm>
            <a:off x="0" y="-6116"/>
            <a:ext cx="12204467" cy="6868301"/>
          </a:xfrm>
          <a:custGeom>
            <a:avLst/>
            <a:gdLst>
              <a:gd name="connsiteX0" fmla="*/ 0 w 5943600"/>
              <a:gd name="connsiteY0" fmla="*/ 5486400 h 5486400"/>
              <a:gd name="connsiteX1" fmla="*/ 1371600 w 5943600"/>
              <a:gd name="connsiteY1" fmla="*/ 0 h 5486400"/>
              <a:gd name="connsiteX2" fmla="*/ 5943600 w 5943600"/>
              <a:gd name="connsiteY2" fmla="*/ 0 h 5486400"/>
              <a:gd name="connsiteX3" fmla="*/ 4572000 w 5943600"/>
              <a:gd name="connsiteY3" fmla="*/ 5486400 h 5486400"/>
              <a:gd name="connsiteX4" fmla="*/ 0 w 5943600"/>
              <a:gd name="connsiteY4" fmla="*/ 5486400 h 5486400"/>
              <a:gd name="connsiteX0" fmla="*/ 1383632 w 7327232"/>
              <a:gd name="connsiteY0" fmla="*/ 5486400 h 5486400"/>
              <a:gd name="connsiteX1" fmla="*/ 0 w 7327232"/>
              <a:gd name="connsiteY1" fmla="*/ 733926 h 5486400"/>
              <a:gd name="connsiteX2" fmla="*/ 7327232 w 7327232"/>
              <a:gd name="connsiteY2" fmla="*/ 0 h 5486400"/>
              <a:gd name="connsiteX3" fmla="*/ 5955632 w 7327232"/>
              <a:gd name="connsiteY3" fmla="*/ 5486400 h 5486400"/>
              <a:gd name="connsiteX4" fmla="*/ 1383632 w 7327232"/>
              <a:gd name="connsiteY4" fmla="*/ 5486400 h 5486400"/>
              <a:gd name="connsiteX0" fmla="*/ 12032 w 7327232"/>
              <a:gd name="connsiteY0" fmla="*/ 5498432 h 5498432"/>
              <a:gd name="connsiteX1" fmla="*/ 0 w 7327232"/>
              <a:gd name="connsiteY1" fmla="*/ 733926 h 5498432"/>
              <a:gd name="connsiteX2" fmla="*/ 7327232 w 7327232"/>
              <a:gd name="connsiteY2" fmla="*/ 0 h 5498432"/>
              <a:gd name="connsiteX3" fmla="*/ 5955632 w 7327232"/>
              <a:gd name="connsiteY3" fmla="*/ 5486400 h 5498432"/>
              <a:gd name="connsiteX4" fmla="*/ 12032 w 7327232"/>
              <a:gd name="connsiteY4" fmla="*/ 5498432 h 5498432"/>
              <a:gd name="connsiteX0" fmla="*/ 12032 w 5955632"/>
              <a:gd name="connsiteY0" fmla="*/ 4764506 h 4764506"/>
              <a:gd name="connsiteX1" fmla="*/ 0 w 5955632"/>
              <a:gd name="connsiteY1" fmla="*/ 0 h 4764506"/>
              <a:gd name="connsiteX2" fmla="*/ 3212432 w 5955632"/>
              <a:gd name="connsiteY2" fmla="*/ 1888958 h 4764506"/>
              <a:gd name="connsiteX3" fmla="*/ 5955632 w 5955632"/>
              <a:gd name="connsiteY3" fmla="*/ 4752474 h 4764506"/>
              <a:gd name="connsiteX4" fmla="*/ 12032 w 5955632"/>
              <a:gd name="connsiteY4" fmla="*/ 4764506 h 4764506"/>
              <a:gd name="connsiteX0" fmla="*/ 1158 w 5944758"/>
              <a:gd name="connsiteY0" fmla="*/ 4704348 h 4704348"/>
              <a:gd name="connsiteX1" fmla="*/ 1158 w 5944758"/>
              <a:gd name="connsiteY1" fmla="*/ 0 h 4704348"/>
              <a:gd name="connsiteX2" fmla="*/ 3201558 w 5944758"/>
              <a:gd name="connsiteY2" fmla="*/ 1828800 h 4704348"/>
              <a:gd name="connsiteX3" fmla="*/ 5944758 w 5944758"/>
              <a:gd name="connsiteY3" fmla="*/ 4692316 h 4704348"/>
              <a:gd name="connsiteX4" fmla="*/ 1158 w 5944758"/>
              <a:gd name="connsiteY4" fmla="*/ 4704348 h 4704348"/>
              <a:gd name="connsiteX0" fmla="*/ 1158 w 3201558"/>
              <a:gd name="connsiteY0" fmla="*/ 4704348 h 4728410"/>
              <a:gd name="connsiteX1" fmla="*/ 1158 w 3201558"/>
              <a:gd name="connsiteY1" fmla="*/ 0 h 4728410"/>
              <a:gd name="connsiteX2" fmla="*/ 3201558 w 3201558"/>
              <a:gd name="connsiteY2" fmla="*/ 1828800 h 4728410"/>
              <a:gd name="connsiteX3" fmla="*/ 1529169 w 3201558"/>
              <a:gd name="connsiteY3" fmla="*/ 4728410 h 4728410"/>
              <a:gd name="connsiteX4" fmla="*/ 1158 w 3201558"/>
              <a:gd name="connsiteY4" fmla="*/ 4704348 h 4728410"/>
              <a:gd name="connsiteX0" fmla="*/ 1158 w 3201558"/>
              <a:gd name="connsiteY0" fmla="*/ 4704348 h 4728410"/>
              <a:gd name="connsiteX1" fmla="*/ 1158 w 3201558"/>
              <a:gd name="connsiteY1" fmla="*/ 0 h 4728410"/>
              <a:gd name="connsiteX2" fmla="*/ 3201558 w 3201558"/>
              <a:gd name="connsiteY2" fmla="*/ 1852863 h 4728410"/>
              <a:gd name="connsiteX3" fmla="*/ 1529169 w 3201558"/>
              <a:gd name="connsiteY3" fmla="*/ 4728410 h 4728410"/>
              <a:gd name="connsiteX4" fmla="*/ 1158 w 3201558"/>
              <a:gd name="connsiteY4" fmla="*/ 4704348 h 4728410"/>
              <a:gd name="connsiteX0" fmla="*/ 12032 w 3212432"/>
              <a:gd name="connsiteY0" fmla="*/ 4740442 h 4764504"/>
              <a:gd name="connsiteX1" fmla="*/ 0 w 3212432"/>
              <a:gd name="connsiteY1" fmla="*/ 0 h 4764504"/>
              <a:gd name="connsiteX2" fmla="*/ 3212432 w 3212432"/>
              <a:gd name="connsiteY2" fmla="*/ 1888957 h 4764504"/>
              <a:gd name="connsiteX3" fmla="*/ 1540043 w 3212432"/>
              <a:gd name="connsiteY3" fmla="*/ 4764504 h 4764504"/>
              <a:gd name="connsiteX4" fmla="*/ 12032 w 3212432"/>
              <a:gd name="connsiteY4" fmla="*/ 4740442 h 4764504"/>
              <a:gd name="connsiteX0" fmla="*/ 3111 w 3203511"/>
              <a:gd name="connsiteY0" fmla="*/ 4700297 h 4724359"/>
              <a:gd name="connsiteX1" fmla="*/ 0 w 3203511"/>
              <a:gd name="connsiteY1" fmla="*/ 0 h 4724359"/>
              <a:gd name="connsiteX2" fmla="*/ 3203511 w 3203511"/>
              <a:gd name="connsiteY2" fmla="*/ 1848812 h 4724359"/>
              <a:gd name="connsiteX3" fmla="*/ 1531122 w 3203511"/>
              <a:gd name="connsiteY3" fmla="*/ 4724359 h 4724359"/>
              <a:gd name="connsiteX4" fmla="*/ 3111 w 3203511"/>
              <a:gd name="connsiteY4" fmla="*/ 4700297 h 4724359"/>
              <a:gd name="connsiteX0" fmla="*/ 9461 w 3203511"/>
              <a:gd name="connsiteY0" fmla="*/ 4700297 h 4724359"/>
              <a:gd name="connsiteX1" fmla="*/ 0 w 3203511"/>
              <a:gd name="connsiteY1" fmla="*/ 0 h 4724359"/>
              <a:gd name="connsiteX2" fmla="*/ 3203511 w 3203511"/>
              <a:gd name="connsiteY2" fmla="*/ 1848812 h 4724359"/>
              <a:gd name="connsiteX3" fmla="*/ 1531122 w 3203511"/>
              <a:gd name="connsiteY3" fmla="*/ 4724359 h 4724359"/>
              <a:gd name="connsiteX4" fmla="*/ 9461 w 3203511"/>
              <a:gd name="connsiteY4" fmla="*/ 4700297 h 4724359"/>
              <a:gd name="connsiteX0" fmla="*/ 9461 w 3203511"/>
              <a:gd name="connsiteY0" fmla="*/ 4700297 h 4700297"/>
              <a:gd name="connsiteX1" fmla="*/ 0 w 3203511"/>
              <a:gd name="connsiteY1" fmla="*/ 0 h 4700297"/>
              <a:gd name="connsiteX2" fmla="*/ 3203511 w 3203511"/>
              <a:gd name="connsiteY2" fmla="*/ 1848812 h 4700297"/>
              <a:gd name="connsiteX3" fmla="*/ 1553982 w 3203511"/>
              <a:gd name="connsiteY3" fmla="*/ 4686259 h 4700297"/>
              <a:gd name="connsiteX4" fmla="*/ 9461 w 3203511"/>
              <a:gd name="connsiteY4" fmla="*/ 4700297 h 4700297"/>
              <a:gd name="connsiteX0" fmla="*/ 4381 w 3203511"/>
              <a:gd name="connsiteY0" fmla="*/ 4687597 h 4687597"/>
              <a:gd name="connsiteX1" fmla="*/ 0 w 3203511"/>
              <a:gd name="connsiteY1" fmla="*/ 0 h 4687597"/>
              <a:gd name="connsiteX2" fmla="*/ 3203511 w 3203511"/>
              <a:gd name="connsiteY2" fmla="*/ 1848812 h 4687597"/>
              <a:gd name="connsiteX3" fmla="*/ 1553982 w 3203511"/>
              <a:gd name="connsiteY3" fmla="*/ 4686259 h 4687597"/>
              <a:gd name="connsiteX4" fmla="*/ 4381 w 3203511"/>
              <a:gd name="connsiteY4" fmla="*/ 4687597 h 4687597"/>
              <a:gd name="connsiteX0" fmla="*/ 4381 w 12203820"/>
              <a:gd name="connsiteY0" fmla="*/ 4693711 h 4693711"/>
              <a:gd name="connsiteX1" fmla="*/ 0 w 12203820"/>
              <a:gd name="connsiteY1" fmla="*/ 6114 h 4693711"/>
              <a:gd name="connsiteX2" fmla="*/ 12203820 w 12203820"/>
              <a:gd name="connsiteY2" fmla="*/ 0 h 4693711"/>
              <a:gd name="connsiteX3" fmla="*/ 1553982 w 12203820"/>
              <a:gd name="connsiteY3" fmla="*/ 4692373 h 4693711"/>
              <a:gd name="connsiteX4" fmla="*/ 4381 w 12203820"/>
              <a:gd name="connsiteY4" fmla="*/ 4693711 h 4693711"/>
              <a:gd name="connsiteX0" fmla="*/ 4381 w 12213274"/>
              <a:gd name="connsiteY0" fmla="*/ 4693711 h 6860807"/>
              <a:gd name="connsiteX1" fmla="*/ 0 w 12213274"/>
              <a:gd name="connsiteY1" fmla="*/ 6114 h 6860807"/>
              <a:gd name="connsiteX2" fmla="*/ 12203820 w 12213274"/>
              <a:gd name="connsiteY2" fmla="*/ 0 h 6860807"/>
              <a:gd name="connsiteX3" fmla="*/ 12213274 w 12213274"/>
              <a:gd name="connsiteY3" fmla="*/ 6860807 h 6860807"/>
              <a:gd name="connsiteX4" fmla="*/ 4381 w 12213274"/>
              <a:gd name="connsiteY4" fmla="*/ 4693711 h 6860807"/>
              <a:gd name="connsiteX0" fmla="*/ 4381 w 12213274"/>
              <a:gd name="connsiteY0" fmla="*/ 4693711 h 7224963"/>
              <a:gd name="connsiteX1" fmla="*/ 0 w 12213274"/>
              <a:gd name="connsiteY1" fmla="*/ 6114 h 7224963"/>
              <a:gd name="connsiteX2" fmla="*/ 12203820 w 12213274"/>
              <a:gd name="connsiteY2" fmla="*/ 0 h 7224963"/>
              <a:gd name="connsiteX3" fmla="*/ 12213274 w 12213274"/>
              <a:gd name="connsiteY3" fmla="*/ 6860807 h 7224963"/>
              <a:gd name="connsiteX4" fmla="*/ 9444445 w 12213274"/>
              <a:gd name="connsiteY4" fmla="*/ 7203748 h 7224963"/>
              <a:gd name="connsiteX5" fmla="*/ 4381 w 12213274"/>
              <a:gd name="connsiteY5" fmla="*/ 4693711 h 7224963"/>
              <a:gd name="connsiteX0" fmla="*/ 4381 w 12213274"/>
              <a:gd name="connsiteY0" fmla="*/ 4693711 h 7207198"/>
              <a:gd name="connsiteX1" fmla="*/ 0 w 12213274"/>
              <a:gd name="connsiteY1" fmla="*/ 6114 h 7207198"/>
              <a:gd name="connsiteX2" fmla="*/ 12203820 w 12213274"/>
              <a:gd name="connsiteY2" fmla="*/ 0 h 7207198"/>
              <a:gd name="connsiteX3" fmla="*/ 12213274 w 12213274"/>
              <a:gd name="connsiteY3" fmla="*/ 6860807 h 7207198"/>
              <a:gd name="connsiteX4" fmla="*/ 9444445 w 12213274"/>
              <a:gd name="connsiteY4" fmla="*/ 7203748 h 7207198"/>
              <a:gd name="connsiteX5" fmla="*/ 4381 w 12213274"/>
              <a:gd name="connsiteY5" fmla="*/ 4693711 h 7207198"/>
              <a:gd name="connsiteX0" fmla="*/ 4381 w 12213274"/>
              <a:gd name="connsiteY0" fmla="*/ 4693711 h 6885393"/>
              <a:gd name="connsiteX1" fmla="*/ 0 w 12213274"/>
              <a:gd name="connsiteY1" fmla="*/ 6114 h 6885393"/>
              <a:gd name="connsiteX2" fmla="*/ 12203820 w 12213274"/>
              <a:gd name="connsiteY2" fmla="*/ 0 h 6885393"/>
              <a:gd name="connsiteX3" fmla="*/ 12213274 w 12213274"/>
              <a:gd name="connsiteY3" fmla="*/ 6860807 h 6885393"/>
              <a:gd name="connsiteX4" fmla="*/ 9679576 w 12213274"/>
              <a:gd name="connsiteY4" fmla="*/ 6877176 h 6885393"/>
              <a:gd name="connsiteX5" fmla="*/ 4381 w 12213274"/>
              <a:gd name="connsiteY5" fmla="*/ 4693711 h 6885393"/>
              <a:gd name="connsiteX0" fmla="*/ 4381 w 12213274"/>
              <a:gd name="connsiteY0" fmla="*/ 4693711 h 6901759"/>
              <a:gd name="connsiteX1" fmla="*/ 0 w 12213274"/>
              <a:gd name="connsiteY1" fmla="*/ 6114 h 6901759"/>
              <a:gd name="connsiteX2" fmla="*/ 12203820 w 12213274"/>
              <a:gd name="connsiteY2" fmla="*/ 0 h 6901759"/>
              <a:gd name="connsiteX3" fmla="*/ 12213274 w 12213274"/>
              <a:gd name="connsiteY3" fmla="*/ 6860807 h 6901759"/>
              <a:gd name="connsiteX4" fmla="*/ 9679576 w 12213274"/>
              <a:gd name="connsiteY4" fmla="*/ 6877176 h 6901759"/>
              <a:gd name="connsiteX5" fmla="*/ 4381 w 12213274"/>
              <a:gd name="connsiteY5" fmla="*/ 4693711 h 6901759"/>
              <a:gd name="connsiteX0" fmla="*/ 4381 w 12213274"/>
              <a:gd name="connsiteY0" fmla="*/ 2642843 h 6901759"/>
              <a:gd name="connsiteX1" fmla="*/ 0 w 12213274"/>
              <a:gd name="connsiteY1" fmla="*/ 6114 h 6901759"/>
              <a:gd name="connsiteX2" fmla="*/ 12203820 w 12213274"/>
              <a:gd name="connsiteY2" fmla="*/ 0 h 6901759"/>
              <a:gd name="connsiteX3" fmla="*/ 12213274 w 12213274"/>
              <a:gd name="connsiteY3" fmla="*/ 6860807 h 6901759"/>
              <a:gd name="connsiteX4" fmla="*/ 9679576 w 12213274"/>
              <a:gd name="connsiteY4" fmla="*/ 6877176 h 6901759"/>
              <a:gd name="connsiteX5" fmla="*/ 4381 w 12213274"/>
              <a:gd name="connsiteY5" fmla="*/ 2642843 h 6901759"/>
              <a:gd name="connsiteX0" fmla="*/ 4381 w 12213274"/>
              <a:gd name="connsiteY0" fmla="*/ 2642843 h 6901759"/>
              <a:gd name="connsiteX1" fmla="*/ 0 w 12213274"/>
              <a:gd name="connsiteY1" fmla="*/ 6114 h 6901759"/>
              <a:gd name="connsiteX2" fmla="*/ 12203820 w 12213274"/>
              <a:gd name="connsiteY2" fmla="*/ 0 h 6901759"/>
              <a:gd name="connsiteX3" fmla="*/ 12213274 w 12213274"/>
              <a:gd name="connsiteY3" fmla="*/ 6860807 h 6901759"/>
              <a:gd name="connsiteX4" fmla="*/ 9679576 w 12213274"/>
              <a:gd name="connsiteY4" fmla="*/ 6877176 h 6901759"/>
              <a:gd name="connsiteX5" fmla="*/ 10058399 w 12213274"/>
              <a:gd name="connsiteY5" fmla="*/ 5348824 h 6901759"/>
              <a:gd name="connsiteX6" fmla="*/ 4381 w 12213274"/>
              <a:gd name="connsiteY6" fmla="*/ 2642843 h 6901759"/>
              <a:gd name="connsiteX0" fmla="*/ 4381 w 12213274"/>
              <a:gd name="connsiteY0" fmla="*/ 2642843 h 6901759"/>
              <a:gd name="connsiteX1" fmla="*/ 0 w 12213274"/>
              <a:gd name="connsiteY1" fmla="*/ 6114 h 6901759"/>
              <a:gd name="connsiteX2" fmla="*/ 12203820 w 12213274"/>
              <a:gd name="connsiteY2" fmla="*/ 0 h 6901759"/>
              <a:gd name="connsiteX3" fmla="*/ 12213274 w 12213274"/>
              <a:gd name="connsiteY3" fmla="*/ 6860807 h 6901759"/>
              <a:gd name="connsiteX4" fmla="*/ 9679576 w 12213274"/>
              <a:gd name="connsiteY4" fmla="*/ 6877176 h 6901759"/>
              <a:gd name="connsiteX5" fmla="*/ 10058399 w 12213274"/>
              <a:gd name="connsiteY5" fmla="*/ 5348824 h 6901759"/>
              <a:gd name="connsiteX6" fmla="*/ 4381 w 12213274"/>
              <a:gd name="connsiteY6" fmla="*/ 2642843 h 6901759"/>
              <a:gd name="connsiteX0" fmla="*/ 4381 w 12213274"/>
              <a:gd name="connsiteY0" fmla="*/ 2642843 h 6901759"/>
              <a:gd name="connsiteX1" fmla="*/ 0 w 12213274"/>
              <a:gd name="connsiteY1" fmla="*/ 6114 h 6901759"/>
              <a:gd name="connsiteX2" fmla="*/ 12203820 w 12213274"/>
              <a:gd name="connsiteY2" fmla="*/ 0 h 6901759"/>
              <a:gd name="connsiteX3" fmla="*/ 12213274 w 12213274"/>
              <a:gd name="connsiteY3" fmla="*/ 6860807 h 6901759"/>
              <a:gd name="connsiteX4" fmla="*/ 9679576 w 12213274"/>
              <a:gd name="connsiteY4" fmla="*/ 6877176 h 6901759"/>
              <a:gd name="connsiteX5" fmla="*/ 10058399 w 12213274"/>
              <a:gd name="connsiteY5" fmla="*/ 5348824 h 6901759"/>
              <a:gd name="connsiteX6" fmla="*/ 4381 w 12213274"/>
              <a:gd name="connsiteY6" fmla="*/ 2642843 h 6901759"/>
              <a:gd name="connsiteX0" fmla="*/ 4381 w 12213274"/>
              <a:gd name="connsiteY0" fmla="*/ 2642843 h 6901759"/>
              <a:gd name="connsiteX1" fmla="*/ 0 w 12213274"/>
              <a:gd name="connsiteY1" fmla="*/ 6114 h 6901759"/>
              <a:gd name="connsiteX2" fmla="*/ 12203820 w 12213274"/>
              <a:gd name="connsiteY2" fmla="*/ 0 h 6901759"/>
              <a:gd name="connsiteX3" fmla="*/ 12213274 w 12213274"/>
              <a:gd name="connsiteY3" fmla="*/ 6860807 h 6901759"/>
              <a:gd name="connsiteX4" fmla="*/ 9679576 w 12213274"/>
              <a:gd name="connsiteY4" fmla="*/ 6877176 h 6901759"/>
              <a:gd name="connsiteX5" fmla="*/ 10071462 w 12213274"/>
              <a:gd name="connsiteY5" fmla="*/ 5388012 h 6901759"/>
              <a:gd name="connsiteX6" fmla="*/ 4381 w 12213274"/>
              <a:gd name="connsiteY6" fmla="*/ 2642843 h 6901759"/>
              <a:gd name="connsiteX0" fmla="*/ 4381 w 12213274"/>
              <a:gd name="connsiteY0" fmla="*/ 2668969 h 6901759"/>
              <a:gd name="connsiteX1" fmla="*/ 0 w 12213274"/>
              <a:gd name="connsiteY1" fmla="*/ 6114 h 6901759"/>
              <a:gd name="connsiteX2" fmla="*/ 12203820 w 12213274"/>
              <a:gd name="connsiteY2" fmla="*/ 0 h 6901759"/>
              <a:gd name="connsiteX3" fmla="*/ 12213274 w 12213274"/>
              <a:gd name="connsiteY3" fmla="*/ 6860807 h 6901759"/>
              <a:gd name="connsiteX4" fmla="*/ 9679576 w 12213274"/>
              <a:gd name="connsiteY4" fmla="*/ 6877176 h 6901759"/>
              <a:gd name="connsiteX5" fmla="*/ 10071462 w 12213274"/>
              <a:gd name="connsiteY5" fmla="*/ 5388012 h 6901759"/>
              <a:gd name="connsiteX6" fmla="*/ 4381 w 12213274"/>
              <a:gd name="connsiteY6" fmla="*/ 2668969 h 6901759"/>
              <a:gd name="connsiteX0" fmla="*/ 4381 w 12213274"/>
              <a:gd name="connsiteY0" fmla="*/ 2668969 h 6901759"/>
              <a:gd name="connsiteX1" fmla="*/ 0 w 12213274"/>
              <a:gd name="connsiteY1" fmla="*/ 6114 h 6901759"/>
              <a:gd name="connsiteX2" fmla="*/ 12203820 w 12213274"/>
              <a:gd name="connsiteY2" fmla="*/ 0 h 6901759"/>
              <a:gd name="connsiteX3" fmla="*/ 12213274 w 12213274"/>
              <a:gd name="connsiteY3" fmla="*/ 6860807 h 6901759"/>
              <a:gd name="connsiteX4" fmla="*/ 9679576 w 12213274"/>
              <a:gd name="connsiteY4" fmla="*/ 6877176 h 6901759"/>
              <a:gd name="connsiteX5" fmla="*/ 10084162 w 12213274"/>
              <a:gd name="connsiteY5" fmla="*/ 5375312 h 6901759"/>
              <a:gd name="connsiteX6" fmla="*/ 4381 w 12213274"/>
              <a:gd name="connsiteY6" fmla="*/ 2668969 h 6901759"/>
              <a:gd name="connsiteX0" fmla="*/ 4381 w 12213274"/>
              <a:gd name="connsiteY0" fmla="*/ 2668969 h 6884913"/>
              <a:gd name="connsiteX1" fmla="*/ 0 w 12213274"/>
              <a:gd name="connsiteY1" fmla="*/ 6114 h 6884913"/>
              <a:gd name="connsiteX2" fmla="*/ 12203820 w 12213274"/>
              <a:gd name="connsiteY2" fmla="*/ 0 h 6884913"/>
              <a:gd name="connsiteX3" fmla="*/ 12213274 w 12213274"/>
              <a:gd name="connsiteY3" fmla="*/ 6860807 h 6884913"/>
              <a:gd name="connsiteX4" fmla="*/ 9679576 w 12213274"/>
              <a:gd name="connsiteY4" fmla="*/ 6877176 h 6884913"/>
              <a:gd name="connsiteX5" fmla="*/ 10084162 w 12213274"/>
              <a:gd name="connsiteY5" fmla="*/ 5375312 h 6884913"/>
              <a:gd name="connsiteX6" fmla="*/ 4381 w 12213274"/>
              <a:gd name="connsiteY6" fmla="*/ 2668969 h 6884913"/>
              <a:gd name="connsiteX0" fmla="*/ 4381 w 12204467"/>
              <a:gd name="connsiteY0" fmla="*/ 2668969 h 6881968"/>
              <a:gd name="connsiteX1" fmla="*/ 0 w 12204467"/>
              <a:gd name="connsiteY1" fmla="*/ 6114 h 6881968"/>
              <a:gd name="connsiteX2" fmla="*/ 12203820 w 12204467"/>
              <a:gd name="connsiteY2" fmla="*/ 0 h 6881968"/>
              <a:gd name="connsiteX3" fmla="*/ 12200574 w 12204467"/>
              <a:gd name="connsiteY3" fmla="*/ 6848107 h 6881968"/>
              <a:gd name="connsiteX4" fmla="*/ 9679576 w 12204467"/>
              <a:gd name="connsiteY4" fmla="*/ 6877176 h 6881968"/>
              <a:gd name="connsiteX5" fmla="*/ 10084162 w 12204467"/>
              <a:gd name="connsiteY5" fmla="*/ 5375312 h 6881968"/>
              <a:gd name="connsiteX6" fmla="*/ 4381 w 12204467"/>
              <a:gd name="connsiteY6" fmla="*/ 2668969 h 6881968"/>
              <a:gd name="connsiteX0" fmla="*/ 4381 w 12204467"/>
              <a:gd name="connsiteY0" fmla="*/ 2668969 h 6868301"/>
              <a:gd name="connsiteX1" fmla="*/ 0 w 12204467"/>
              <a:gd name="connsiteY1" fmla="*/ 6114 h 6868301"/>
              <a:gd name="connsiteX2" fmla="*/ 12203820 w 12204467"/>
              <a:gd name="connsiteY2" fmla="*/ 0 h 6868301"/>
              <a:gd name="connsiteX3" fmla="*/ 12200574 w 12204467"/>
              <a:gd name="connsiteY3" fmla="*/ 6848107 h 6868301"/>
              <a:gd name="connsiteX4" fmla="*/ 9679576 w 12204467"/>
              <a:gd name="connsiteY4" fmla="*/ 6858126 h 6868301"/>
              <a:gd name="connsiteX5" fmla="*/ 10084162 w 12204467"/>
              <a:gd name="connsiteY5" fmla="*/ 5375312 h 6868301"/>
              <a:gd name="connsiteX6" fmla="*/ 4381 w 12204467"/>
              <a:gd name="connsiteY6" fmla="*/ 2668969 h 6868301"/>
              <a:gd name="connsiteX0" fmla="*/ 4381 w 12204467"/>
              <a:gd name="connsiteY0" fmla="*/ 2668969 h 6868301"/>
              <a:gd name="connsiteX1" fmla="*/ 0 w 12204467"/>
              <a:gd name="connsiteY1" fmla="*/ 6114 h 6868301"/>
              <a:gd name="connsiteX2" fmla="*/ 12203820 w 12204467"/>
              <a:gd name="connsiteY2" fmla="*/ 0 h 6868301"/>
              <a:gd name="connsiteX3" fmla="*/ 12200574 w 12204467"/>
              <a:gd name="connsiteY3" fmla="*/ 6848107 h 6868301"/>
              <a:gd name="connsiteX4" fmla="*/ 9679576 w 12204467"/>
              <a:gd name="connsiteY4" fmla="*/ 6858126 h 6868301"/>
              <a:gd name="connsiteX5" fmla="*/ 10084162 w 12204467"/>
              <a:gd name="connsiteY5" fmla="*/ 5375312 h 6868301"/>
              <a:gd name="connsiteX6" fmla="*/ 4381 w 12204467"/>
              <a:gd name="connsiteY6" fmla="*/ 2668969 h 68683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204467" h="6868301">
                <a:moveTo>
                  <a:pt x="4381" y="2668969"/>
                </a:moveTo>
                <a:cubicBezTo>
                  <a:pt x="370" y="1080800"/>
                  <a:pt x="4011" y="1594283"/>
                  <a:pt x="0" y="6114"/>
                </a:cubicBezTo>
                <a:lnTo>
                  <a:pt x="12203820" y="0"/>
                </a:lnTo>
                <a:cubicBezTo>
                  <a:pt x="12206971" y="2286936"/>
                  <a:pt x="12197423" y="4561171"/>
                  <a:pt x="12200574" y="6848107"/>
                </a:cubicBezTo>
                <a:cubicBezTo>
                  <a:pt x="12200739" y="6875336"/>
                  <a:pt x="9679048" y="6871175"/>
                  <a:pt x="9679576" y="6858126"/>
                </a:cubicBezTo>
                <a:cubicBezTo>
                  <a:pt x="10086883" y="5381479"/>
                  <a:pt x="10092870" y="5370957"/>
                  <a:pt x="10084162" y="5375312"/>
                </a:cubicBezTo>
                <a:lnTo>
                  <a:pt x="4381" y="2668969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="" xmlns:a16="http://schemas.microsoft.com/office/drawing/2014/main" id="{1374452C-DBBF-4359-803E-2F40B78AD9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lang="en-US" sz="1600" smtClean="0">
                <a:solidFill>
                  <a:srgbClr val="B1B3B3"/>
                </a:solidFill>
              </a:defRPr>
            </a:lvl1pPr>
          </a:lstStyle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09004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UT19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409D480-F122-4955-9B52-236025FBE0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9728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5530FBA-AA3D-43AC-89B6-682CCF13B5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825625"/>
            <a:ext cx="5410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9BA2B9E6-A1AE-4A2C-AE29-BAD7B3139C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410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="" xmlns:a16="http://schemas.microsoft.com/office/drawing/2014/main" id="{EDCA2C7C-6300-43A0-911F-AB2B01E444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lang="en-US" sz="1600" smtClean="0">
                <a:solidFill>
                  <a:srgbClr val="B1B3B3"/>
                </a:solidFill>
              </a:defRPr>
            </a:lvl1pPr>
          </a:lstStyle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93198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89941C7-5902-4D75-A40E-9BA38149C8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103437"/>
            <a:ext cx="109728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6" name="Picture 6">
            <a:hlinkClick r:id="rId2" action="ppaction://hlinkfile"/>
            <a:extLst>
              <a:ext uri="{FF2B5EF4-FFF2-40B4-BE49-F238E27FC236}">
                <a16:creationId xmlns="" xmlns:a16="http://schemas.microsoft.com/office/drawing/2014/main" id="{2932082E-EC7B-4E82-907C-A6B30335036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 bwMode="auto">
          <a:xfrm>
            <a:off x="432000" y="360000"/>
            <a:ext cx="32385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5">
            <a:extLst>
              <a:ext uri="{FF2B5EF4-FFF2-40B4-BE49-F238E27FC236}">
                <a16:creationId xmlns="" xmlns:a16="http://schemas.microsoft.com/office/drawing/2014/main" id="{19E6582D-1D00-43AE-9DF6-EBDF057D09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lang="en-US" sz="1600" smtClean="0">
                <a:solidFill>
                  <a:srgbClr val="B1B3B3"/>
                </a:solidFill>
              </a:defRPr>
            </a:lvl1pPr>
          </a:lstStyle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64881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T19_Coopera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>
            <a:extLst>
              <a:ext uri="{FF2B5EF4-FFF2-40B4-BE49-F238E27FC236}">
                <a16:creationId xmlns="" xmlns:a16="http://schemas.microsoft.com/office/drawing/2014/main" id="{2B98602C-5CF7-45C3-AE90-59D07E66BF8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04154" y="685800"/>
            <a:ext cx="3734446" cy="5486400"/>
          </a:xfr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1pPr>
            <a:lvl2pPr marL="800100" indent="-34290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  <a:lvl3pPr marL="1257300" indent="-34290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3pPr>
            <a:lvl4pPr marL="1657350" indent="-28575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4pPr>
            <a:lvl5pPr marL="2114550" indent="-28575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889771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T19_White_Logo on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="" xmlns:a16="http://schemas.microsoft.com/office/drawing/2014/main" id="{2B7FF3CF-7261-4C31-BA96-1D26E528362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en-US"/>
          </a:p>
        </p:txBody>
      </p:sp>
      <p:pic>
        <p:nvPicPr>
          <p:cNvPr id="7" name="Picture 6">
            <a:hlinkClick r:id="rId2" action="ppaction://hlinkfile"/>
            <a:extLst>
              <a:ext uri="{FF2B5EF4-FFF2-40B4-BE49-F238E27FC236}">
                <a16:creationId xmlns="" xmlns:a16="http://schemas.microsoft.com/office/drawing/2014/main" id="{C60B0648-14A5-499B-87DB-94B43D3F76E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 bwMode="auto">
          <a:xfrm>
            <a:off x="432000" y="360000"/>
            <a:ext cx="32385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5">
            <a:extLst>
              <a:ext uri="{FF2B5EF4-FFF2-40B4-BE49-F238E27FC236}">
                <a16:creationId xmlns="" xmlns:a16="http://schemas.microsoft.com/office/drawing/2014/main" id="{B6A01F14-9E55-4FE2-9D20-7628D05FA0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lang="en-US" sz="1600" smtClean="0">
                <a:solidFill>
                  <a:srgbClr val="B1B3B3"/>
                </a:solidFill>
              </a:defRPr>
            </a:lvl1pPr>
          </a:lstStyle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9911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UT19_White_Logo on Me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dia Placeholder 2">
            <a:extLst>
              <a:ext uri="{FF2B5EF4-FFF2-40B4-BE49-F238E27FC236}">
                <a16:creationId xmlns="" xmlns:a16="http://schemas.microsoft.com/office/drawing/2014/main" id="{2A3322E5-CA0B-4FC7-BB6F-1C415A6CD34F}"/>
              </a:ext>
            </a:extLst>
          </p:cNvPr>
          <p:cNvSpPr>
            <a:spLocks noGrp="1"/>
          </p:cNvSpPr>
          <p:nvPr>
            <p:ph type="media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en-US"/>
          </a:p>
        </p:txBody>
      </p:sp>
      <p:pic>
        <p:nvPicPr>
          <p:cNvPr id="7" name="Picture 6">
            <a:hlinkClick r:id="rId2" action="ppaction://hlinkfile"/>
            <a:extLst>
              <a:ext uri="{FF2B5EF4-FFF2-40B4-BE49-F238E27FC236}">
                <a16:creationId xmlns="" xmlns:a16="http://schemas.microsoft.com/office/drawing/2014/main" id="{C60B0648-14A5-499B-87DB-94B43D3F76E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 bwMode="auto">
          <a:xfrm>
            <a:off x="432000" y="360000"/>
            <a:ext cx="32385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5">
            <a:extLst>
              <a:ext uri="{FF2B5EF4-FFF2-40B4-BE49-F238E27FC236}">
                <a16:creationId xmlns="" xmlns:a16="http://schemas.microsoft.com/office/drawing/2014/main" id="{B6A01F14-9E55-4FE2-9D20-7628D05FA0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lang="en-US" sz="1600" smtClean="0">
                <a:solidFill>
                  <a:srgbClr val="B1B3B3"/>
                </a:solidFill>
              </a:defRPr>
            </a:lvl1pPr>
          </a:lstStyle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01917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T19_Thank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>
            <a:extLst>
              <a:ext uri="{FF2B5EF4-FFF2-40B4-BE49-F238E27FC236}">
                <a16:creationId xmlns="" xmlns:a16="http://schemas.microsoft.com/office/drawing/2014/main" id="{2B98602C-5CF7-45C3-AE90-59D07E66BF8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04154" y="1371600"/>
            <a:ext cx="3276000" cy="2743200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>
                <a:solidFill>
                  <a:schemeClr val="tx1"/>
                </a:solidFill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tx1"/>
                </a:solidFill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tx1"/>
                </a:solidFill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tx1"/>
                </a:solidFill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pic>
        <p:nvPicPr>
          <p:cNvPr id="3" name="Picture 6">
            <a:hlinkClick r:id="rId3" action="ppaction://hlinkfile"/>
            <a:extLst>
              <a:ext uri="{FF2B5EF4-FFF2-40B4-BE49-F238E27FC236}">
                <a16:creationId xmlns="" xmlns:a16="http://schemas.microsoft.com/office/drawing/2014/main" id="{6EBA2D69-2A0B-47F5-B25A-2F712991801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 bwMode="auto">
          <a:xfrm>
            <a:off x="432000" y="360000"/>
            <a:ext cx="32385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5">
            <a:extLst>
              <a:ext uri="{FF2B5EF4-FFF2-40B4-BE49-F238E27FC236}">
                <a16:creationId xmlns="" xmlns:a16="http://schemas.microsoft.com/office/drawing/2014/main" id="{A3B155C1-9AF9-4F62-88B2-05094D4201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lang="en-US" sz="1600" smtClean="0">
                <a:solidFill>
                  <a:srgbClr val="B1B3B3"/>
                </a:solidFill>
              </a:defRPr>
            </a:lvl1pPr>
          </a:lstStyle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21245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T19_Thanks_empt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hlinkClick r:id="rId3" action="ppaction://hlinkfile"/>
            <a:extLst>
              <a:ext uri="{FF2B5EF4-FFF2-40B4-BE49-F238E27FC236}">
                <a16:creationId xmlns="" xmlns:a16="http://schemas.microsoft.com/office/drawing/2014/main" id="{6EBA2D69-2A0B-47F5-B25A-2F712991801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 bwMode="auto">
          <a:xfrm>
            <a:off x="432000" y="360000"/>
            <a:ext cx="32385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5">
            <a:extLst>
              <a:ext uri="{FF2B5EF4-FFF2-40B4-BE49-F238E27FC236}">
                <a16:creationId xmlns="" xmlns:a16="http://schemas.microsoft.com/office/drawing/2014/main" id="{A3B155C1-9AF9-4F62-88B2-05094D4201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lang="en-US" sz="1600" smtClean="0">
                <a:solidFill>
                  <a:srgbClr val="B1B3B3"/>
                </a:solidFill>
              </a:defRPr>
            </a:lvl1pPr>
          </a:lstStyle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6" name="Text Placeholder 9">
            <a:extLst>
              <a:ext uri="{FF2B5EF4-FFF2-40B4-BE49-F238E27FC236}">
                <a16:creationId xmlns="" xmlns:a16="http://schemas.microsoft.com/office/drawing/2014/main" id="{4AB75798-8412-435B-880D-FC2BE56FF08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352800" y="2743200"/>
            <a:ext cx="5486400" cy="4800600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FontTx/>
              <a:buNone/>
              <a:defRPr>
                <a:solidFill>
                  <a:schemeClr val="bg1"/>
                </a:solidFill>
                <a:latin typeface="+mj-lt"/>
              </a:defRPr>
            </a:lvl2pPr>
            <a:lvl3pPr marL="914400" indent="0" algn="ctr">
              <a:buFontTx/>
              <a:buNone/>
              <a:defRPr>
                <a:solidFill>
                  <a:schemeClr val="bg1"/>
                </a:solidFill>
                <a:latin typeface="+mj-lt"/>
              </a:defRPr>
            </a:lvl3pPr>
            <a:lvl4pPr marL="1371600" indent="0" algn="ctr">
              <a:buFontTx/>
              <a:buNone/>
              <a:defRPr>
                <a:solidFill>
                  <a:schemeClr val="bg1"/>
                </a:solidFill>
                <a:latin typeface="+mj-lt"/>
              </a:defRPr>
            </a:lvl4pPr>
            <a:lvl5pPr marL="1828800" indent="0" algn="ctr">
              <a:buFontTx/>
              <a:buNone/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3167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="" xmlns:a16="http://schemas.microsoft.com/office/drawing/2014/main" id="{5D8A841E-D890-4E99-9E1F-0DB70974BED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="" xmlns:a16="http://schemas.microsoft.com/office/drawing/2014/main" id="{D1639F06-EA6C-4DE7-9585-BB74C1D86E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4"/>
            <a:r>
              <a:rPr lang="en-US" alt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74CBB18-A9BE-4E26-AEF0-685B460BE6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ADC2685-CBD5-44D1-8549-850B27C75D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E3CEBC4-24A6-4347-B47E-79B2708B9B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ADBB38E-37F0-4099-9E14-30415241E9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25" r:id="rId2"/>
    <p:sldLayoutId id="2147483726" r:id="rId3"/>
    <p:sldLayoutId id="2147483713" r:id="rId4"/>
    <p:sldLayoutId id="2147483712" r:id="rId5"/>
    <p:sldLayoutId id="2147483714" r:id="rId6"/>
    <p:sldLayoutId id="2147483703" r:id="rId7"/>
    <p:sldLayoutId id="2147483723" r:id="rId8"/>
    <p:sldLayoutId id="2147483728" r:id="rId9"/>
    <p:sldLayoutId id="2147483716" r:id="rId10"/>
    <p:sldLayoutId id="2147483720" r:id="rId11"/>
    <p:sldLayoutId id="2147483715" r:id="rId12"/>
    <p:sldLayoutId id="2147483704" r:id="rId13"/>
    <p:sldLayoutId id="2147483705" r:id="rId14"/>
    <p:sldLayoutId id="2147483707" r:id="rId15"/>
    <p:sldLayoutId id="2147483722" r:id="rId16"/>
    <p:sldLayoutId id="2147483717" r:id="rId17"/>
    <p:sldLayoutId id="2147483724" r:id="rId18"/>
    <p:sldLayoutId id="2147483721" r:id="rId19"/>
    <p:sldLayoutId id="2147483727" r:id="rId20"/>
  </p:sldLayoutIdLs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Rubik Bold" panose="00000800000000000000" pitchFamily="2" charset="-79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Rubik Bold" panose="00000800000000000000" pitchFamily="2" charset="-79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Rubik Bold" panose="00000800000000000000" pitchFamily="2" charset="-79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Rubik Bold" panose="00000800000000000000" pitchFamily="2" charset="-79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Rubik Bold" panose="00000800000000000000" pitchFamily="2" charset="-79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Rubik Bold" panose="00000800000000000000" pitchFamily="2" charset="-79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Rubik Bold" panose="00000800000000000000" pitchFamily="2" charset="-79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Rubik Bold" panose="00000800000000000000" pitchFamily="2" charset="-79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="" xmlns:a16="http://schemas.microsoft.com/office/drawing/2014/main" id="{BD2DCB0B-5AA7-48CC-BA52-4DF6BBBE16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15000" y="1000714"/>
            <a:ext cx="6477000" cy="3123000"/>
          </a:xfrm>
        </p:spPr>
        <p:txBody>
          <a:bodyPr/>
          <a:lstStyle/>
          <a:p>
            <a:r>
              <a:rPr lang="et-EE" sz="4000" dirty="0" smtClean="0"/>
              <a:t>The orientation to the message and the use of compensatory strategies in 12-grade EFL learners’ oral interaction</a:t>
            </a:r>
            <a:endParaRPr lang="en-US" sz="4000" dirty="0"/>
          </a:p>
        </p:txBody>
      </p:sp>
      <p:sp>
        <p:nvSpPr>
          <p:cNvPr id="15" name="Text Placeholder 14">
            <a:extLst>
              <a:ext uri="{FF2B5EF4-FFF2-40B4-BE49-F238E27FC236}">
                <a16:creationId xmlns="" xmlns:a16="http://schemas.microsoft.com/office/drawing/2014/main" id="{5EB4278F-2789-4086-864B-97EC652BBCE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85614" y="4419777"/>
            <a:ext cx="3854450" cy="365125"/>
          </a:xfrm>
        </p:spPr>
        <p:txBody>
          <a:bodyPr/>
          <a:lstStyle/>
          <a:p>
            <a:r>
              <a:rPr lang="et-EE" dirty="0"/>
              <a:t>Natalja Zagura</a:t>
            </a:r>
            <a:endParaRPr lang="en-US" dirty="0"/>
          </a:p>
        </p:txBody>
      </p:sp>
      <p:sp>
        <p:nvSpPr>
          <p:cNvPr id="16" name="Text Placeholder 15">
            <a:extLst>
              <a:ext uri="{FF2B5EF4-FFF2-40B4-BE49-F238E27FC236}">
                <a16:creationId xmlns="" xmlns:a16="http://schemas.microsoft.com/office/drawing/2014/main" id="{F430F86C-2F0F-4536-B78F-516E99E856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727951" y="4806225"/>
            <a:ext cx="3854449" cy="216764"/>
          </a:xfrm>
        </p:spPr>
        <p:txBody>
          <a:bodyPr/>
          <a:lstStyle/>
          <a:p>
            <a:endParaRPr lang="et-EE" dirty="0">
              <a:solidFill>
                <a:schemeClr val="tx2">
                  <a:lumMod val="75000"/>
                </a:schemeClr>
              </a:solidFill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Slide Number Placeholder 18">
            <a:extLst>
              <a:ext uri="{FF2B5EF4-FFF2-40B4-BE49-F238E27FC236}">
                <a16:creationId xmlns="" xmlns:a16="http://schemas.microsoft.com/office/drawing/2014/main" id="{445A9847-12F6-4C3E-84AA-5C61C6B107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7673975" y="4819468"/>
            <a:ext cx="3962400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t-EE" dirty="0" smtClean="0"/>
              <a:t>Department of English Studies, University of Tartu</a:t>
            </a:r>
            <a:endParaRPr lang="et-EE" dirty="0"/>
          </a:p>
          <a:p>
            <a:r>
              <a:rPr lang="et-EE" dirty="0"/>
              <a:t>natalja.zagura@ut.ee </a:t>
            </a:r>
          </a:p>
          <a:p>
            <a:endParaRPr lang="et-EE" dirty="0"/>
          </a:p>
          <a:p>
            <a:r>
              <a:rPr lang="et-EE" dirty="0" smtClean="0">
                <a:cs typeface="Rubik"/>
              </a:rPr>
              <a:t>ERÜ kevadkonverents 2026 </a:t>
            </a:r>
            <a:endParaRPr lang="et-EE" dirty="0">
              <a:cs typeface="Rubik"/>
            </a:endParaRPr>
          </a:p>
          <a:p>
            <a:r>
              <a:rPr lang="et-EE" dirty="0" smtClean="0"/>
              <a:t>Tallinn, 23.-24.04.2026</a:t>
            </a:r>
            <a:endParaRPr lang="et-EE" dirty="0"/>
          </a:p>
        </p:txBody>
      </p:sp>
      <p:pic>
        <p:nvPicPr>
          <p:cNvPr id="1028" name="Picture 4" descr="Educational Technology at the University of Tartu | Tart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2400"/>
            <a:ext cx="1374775" cy="1374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7143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81000"/>
            <a:ext cx="10972800" cy="1066800"/>
          </a:xfrm>
        </p:spPr>
        <p:txBody>
          <a:bodyPr/>
          <a:lstStyle/>
          <a:p>
            <a:r>
              <a:rPr lang="et-EE" dirty="0" smtClean="0"/>
              <a:t>Previous research on compensatory strategies (CS)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609600" y="1600200"/>
            <a:ext cx="10972800" cy="4572000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t-EE" sz="2400" b="1" dirty="0" smtClean="0"/>
              <a:t>Interactional approach </a:t>
            </a:r>
            <a:r>
              <a:rPr lang="et-EE" sz="2400" dirty="0" smtClean="0"/>
              <a:t>(Tarone 1977,1981, Nakatani 2010): shared enterprise in which both the speaker and the listener are involved; negotiation of meaning and repair mechanisms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t-EE" sz="2400" b="1" dirty="0" smtClean="0"/>
              <a:t>Psycholinguistic perspective </a:t>
            </a:r>
            <a:r>
              <a:rPr lang="et-EE" sz="2400" dirty="0" smtClean="0"/>
              <a:t>(Bialystok 1990, Færch &amp; Kasper 1984, Poulisse 1997): cognitive processes involved in language use; only the speaker is responsible for a CS, it is their mental plan for reaching a certain communicative goal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t-EE" sz="2400" dirty="0" smtClean="0"/>
              <a:t>Oxford (1990): strategies to overcome limitations in comprehension and production - a category within language learning strategies.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t-EE" sz="2400" dirty="0" smtClean="0"/>
              <a:t>Oxford et al (2014): CS benefit learning a new language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t-EE" sz="2400" dirty="0" smtClean="0"/>
              <a:t>Gonzalez Castell et al (2023): effects of awareness-raising and explicit strategy instruction on the performance of young EFL learners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976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81000"/>
            <a:ext cx="10972800" cy="990600"/>
          </a:xfrm>
        </p:spPr>
        <p:txBody>
          <a:bodyPr/>
          <a:lstStyle/>
          <a:p>
            <a:r>
              <a:rPr lang="et-EE" dirty="0" smtClean="0"/>
              <a:t>Studies considered more closely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609600" y="1676400"/>
            <a:ext cx="10972800" cy="4495800"/>
          </a:xfrm>
        </p:spPr>
        <p:txBody>
          <a:bodyPr/>
          <a:lstStyle/>
          <a:p>
            <a:r>
              <a:rPr lang="et-EE" dirty="0" smtClean="0"/>
              <a:t>Zagura</a:t>
            </a:r>
            <a:r>
              <a:rPr lang="et-EE" dirty="0"/>
              <a:t>, Natalja. 2012. Focus on the form versus focus on the message in lingua franca conversation. In: Metslang, Helle; Langemets, Margit; Sepper, Maria-Maren (Ed.). </a:t>
            </a:r>
            <a:r>
              <a:rPr lang="et-EE" i="1" dirty="0"/>
              <a:t>Eesti Rakenduslingvistika Ühingu aastaraamat</a:t>
            </a:r>
            <a:r>
              <a:rPr lang="et-EE" dirty="0"/>
              <a:t>. 8. 275−287. Tallinn: Eesti Rakenduslingvistika Ühing</a:t>
            </a:r>
            <a:r>
              <a:rPr lang="et-EE" dirty="0" smtClean="0"/>
              <a:t>.</a:t>
            </a:r>
          </a:p>
          <a:p>
            <a:r>
              <a:rPr lang="et-EE" dirty="0"/>
              <a:t>Rubis, Novalyn M., Remart Dumlao. 2018. Interference of Compensatory Strategies in Oral Production of English Language Student in an ESL Classroom: Does Compensatory Strategy Play a Role in Academic Performance? </a:t>
            </a:r>
            <a:r>
              <a:rPr lang="et-EE" i="1" dirty="0"/>
              <a:t>Journal of English Teaching</a:t>
            </a:r>
            <a:r>
              <a:rPr lang="et-EE" dirty="0"/>
              <a:t>. 4(3). 156-169.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1070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Classification of CS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609600" y="1828800"/>
            <a:ext cx="10972800" cy="4343400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t-EE" dirty="0" smtClean="0"/>
              <a:t>Product- and process-oriented taxonomies (descriptive vs analysing the process underlying language user’s strategy choice)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t-EE" dirty="0" smtClean="0"/>
              <a:t>Categories mostly used (e.g. Brown 2007): circumlocution, approximation, use of all-purpose words, non-linguistic signals, appeal for help, word coinage, literal translation, foreignising, code-switching, time-gaining.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4161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81000"/>
            <a:ext cx="10972800" cy="1066800"/>
          </a:xfrm>
        </p:spPr>
        <p:txBody>
          <a:bodyPr/>
          <a:lstStyle/>
          <a:p>
            <a:r>
              <a:rPr lang="et-EE" dirty="0" smtClean="0"/>
              <a:t>Research questions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609600" y="2133600"/>
            <a:ext cx="10972800" cy="4038600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t-EE" dirty="0" smtClean="0"/>
              <a:t>To what extent have upper secondary school graduates reached oral communicative competence of an </a:t>
            </a:r>
            <a:r>
              <a:rPr lang="et-EE" i="1" dirty="0" smtClean="0"/>
              <a:t>independent user</a:t>
            </a:r>
            <a:r>
              <a:rPr lang="et-EE" dirty="0" smtClean="0"/>
              <a:t> (B2) in English as a foreign language (EFL) and whether they use compensatory strategies to overcome limitations of comprehension and production?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t-EE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t-EE" dirty="0" smtClean="0"/>
              <a:t>What types of compensatory strategies do they use?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0955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81000"/>
            <a:ext cx="10972800" cy="1066800"/>
          </a:xfrm>
        </p:spPr>
        <p:txBody>
          <a:bodyPr/>
          <a:lstStyle/>
          <a:p>
            <a:r>
              <a:rPr lang="et-EE" dirty="0" smtClean="0"/>
              <a:t>Hypotheses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609600" y="1752600"/>
            <a:ext cx="10972800" cy="4419600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t-EE" dirty="0" smtClean="0"/>
              <a:t>School graduates demonstrate at least B2 level in semi-formal oral interaction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t-EE" dirty="0" smtClean="0"/>
              <a:t>They use compensatory strategies when needed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t-EE" dirty="0" smtClean="0"/>
              <a:t>Language users with higher language proficiency level use a smaller number of compensatory strategies and resort to more productive ones (circumlocution, approximation)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t-EE" dirty="0" smtClean="0"/>
              <a:t>Language users with lower language proficiency level prefer code-switching and avoidance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8750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914400"/>
            <a:ext cx="10972800" cy="1371600"/>
          </a:xfrm>
        </p:spPr>
        <p:txBody>
          <a:bodyPr/>
          <a:lstStyle/>
          <a:p>
            <a:r>
              <a:rPr lang="et-EE" dirty="0" smtClean="0"/>
              <a:t>Corpus, p</a:t>
            </a:r>
            <a:r>
              <a:rPr lang="et-EE" dirty="0" smtClean="0"/>
              <a:t>articipants, method</a:t>
            </a:r>
            <a:endParaRPr lang="et-EE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609600" y="2667000"/>
            <a:ext cx="10972800" cy="3505200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t-EE" dirty="0" smtClean="0"/>
              <a:t>Semi-structured interviews in English (N=4), June 2025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t-EE" dirty="0" smtClean="0"/>
              <a:t>Video-recorded (190 min)</a:t>
            </a:r>
            <a:endParaRPr lang="et-EE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t-EE" dirty="0" smtClean="0"/>
              <a:t>12-grade students of one upper-secondary school in Tartu (</a:t>
            </a:r>
            <a:r>
              <a:rPr lang="et-EE" dirty="0" smtClean="0"/>
              <a:t>N=20)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t-EE" dirty="0" smtClean="0"/>
              <a:t>4 females and 16 males</a:t>
            </a:r>
            <a:r>
              <a:rPr lang="et-EE" dirty="0" smtClean="0"/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t-EE" dirty="0" smtClean="0">
                <a:cs typeface="Arial"/>
              </a:rPr>
              <a:t>Conversation analysis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t-EE" dirty="0" smtClean="0">
                <a:cs typeface="Arial"/>
              </a:rPr>
              <a:t>Focus on compensatory strategies</a:t>
            </a:r>
            <a:endParaRPr lang="et-EE" dirty="0">
              <a:cs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7530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81000"/>
            <a:ext cx="10972800" cy="685800"/>
          </a:xfrm>
        </p:spPr>
        <p:txBody>
          <a:bodyPr/>
          <a:lstStyle/>
          <a:p>
            <a:r>
              <a:rPr lang="et-EE" dirty="0" smtClean="0"/>
              <a:t>Results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609600" y="1981200"/>
            <a:ext cx="10972800" cy="4191000"/>
          </a:xfrm>
        </p:spPr>
        <p:txBody>
          <a:bodyPr/>
          <a:lstStyle/>
          <a:p>
            <a:endParaRPr lang="et-EE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5408559"/>
              </p:ext>
            </p:extLst>
          </p:nvPr>
        </p:nvGraphicFramePr>
        <p:xfrm>
          <a:off x="685800" y="1189263"/>
          <a:ext cx="10591800" cy="536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/>
                <a:gridCol w="1447800"/>
                <a:gridCol w="1676400"/>
                <a:gridCol w="1905000"/>
                <a:gridCol w="1676400"/>
                <a:gridCol w="15240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Interview</a:t>
                      </a:r>
                      <a:r>
                        <a:rPr lang="et-EE" baseline="0" dirty="0" smtClean="0"/>
                        <a:t> 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Interview 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Interview 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Interview 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TOTAL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t-EE" dirty="0" smtClean="0"/>
                        <a:t>Students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>
                          <a:solidFill>
                            <a:srgbClr val="C00000"/>
                          </a:solidFill>
                        </a:rPr>
                        <a:t>S1</a:t>
                      </a:r>
                      <a:r>
                        <a:rPr lang="et-EE" dirty="0" smtClean="0"/>
                        <a:t>, S2, </a:t>
                      </a:r>
                      <a:r>
                        <a:rPr lang="et-EE" u="sng" dirty="0" smtClean="0"/>
                        <a:t>S3</a:t>
                      </a:r>
                      <a:r>
                        <a:rPr lang="et-EE" dirty="0" smtClean="0"/>
                        <a:t>, </a:t>
                      </a:r>
                      <a:r>
                        <a:rPr lang="et-EE" u="sng" dirty="0" smtClean="0"/>
                        <a:t>S4</a:t>
                      </a:r>
                      <a:r>
                        <a:rPr lang="et-EE" dirty="0" smtClean="0"/>
                        <a:t>, </a:t>
                      </a:r>
                      <a:r>
                        <a:rPr lang="et-EE" u="sng" dirty="0" smtClean="0"/>
                        <a:t>S5</a:t>
                      </a:r>
                      <a:endParaRPr lang="en-US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u="sng" dirty="0" smtClean="0">
                          <a:solidFill>
                            <a:srgbClr val="C00000"/>
                          </a:solidFill>
                        </a:rPr>
                        <a:t>S6</a:t>
                      </a:r>
                      <a:r>
                        <a:rPr lang="et-EE" dirty="0" smtClean="0"/>
                        <a:t>, </a:t>
                      </a:r>
                      <a:r>
                        <a:rPr lang="et-EE" u="sng" dirty="0" smtClean="0"/>
                        <a:t>S7</a:t>
                      </a:r>
                      <a:r>
                        <a:rPr lang="et-EE" dirty="0" smtClean="0"/>
                        <a:t>, </a:t>
                      </a:r>
                      <a:r>
                        <a:rPr lang="et-EE" u="sng" dirty="0" smtClean="0">
                          <a:solidFill>
                            <a:srgbClr val="C00000"/>
                          </a:solidFill>
                        </a:rPr>
                        <a:t>S8</a:t>
                      </a:r>
                      <a:r>
                        <a:rPr lang="et-EE" dirty="0" smtClean="0"/>
                        <a:t>, </a:t>
                      </a:r>
                      <a:r>
                        <a:rPr lang="et-EE" dirty="0" smtClean="0">
                          <a:solidFill>
                            <a:srgbClr val="C00000"/>
                          </a:solidFill>
                        </a:rPr>
                        <a:t>S9</a:t>
                      </a:r>
                      <a:endParaRPr lang="en-US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u="sng" dirty="0" smtClean="0"/>
                        <a:t>S10</a:t>
                      </a:r>
                      <a:r>
                        <a:rPr lang="et-EE" dirty="0" smtClean="0"/>
                        <a:t>, </a:t>
                      </a:r>
                      <a:r>
                        <a:rPr lang="et-EE" u="sng" dirty="0" smtClean="0"/>
                        <a:t>S11</a:t>
                      </a:r>
                      <a:r>
                        <a:rPr lang="et-EE" dirty="0" smtClean="0"/>
                        <a:t>, </a:t>
                      </a:r>
                      <a:r>
                        <a:rPr lang="et-EE" u="sng" dirty="0" smtClean="0"/>
                        <a:t>S12</a:t>
                      </a:r>
                      <a:r>
                        <a:rPr lang="et-EE" dirty="0" smtClean="0"/>
                        <a:t>, </a:t>
                      </a:r>
                      <a:r>
                        <a:rPr lang="et-EE" u="sng" dirty="0" smtClean="0"/>
                        <a:t>S13</a:t>
                      </a:r>
                      <a:r>
                        <a:rPr lang="et-EE" dirty="0" smtClean="0"/>
                        <a:t>,</a:t>
                      </a:r>
                      <a:r>
                        <a:rPr lang="et-EE" baseline="0" dirty="0" smtClean="0"/>
                        <a:t> S14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u="sng" dirty="0" smtClean="0"/>
                        <a:t>S15</a:t>
                      </a:r>
                      <a:r>
                        <a:rPr lang="et-EE" dirty="0" smtClean="0"/>
                        <a:t>,</a:t>
                      </a:r>
                      <a:r>
                        <a:rPr lang="et-EE" baseline="0" dirty="0" smtClean="0"/>
                        <a:t> S16, S17, </a:t>
                      </a:r>
                      <a:r>
                        <a:rPr lang="et-EE" u="sng" baseline="0" dirty="0" smtClean="0"/>
                        <a:t>S18</a:t>
                      </a:r>
                      <a:r>
                        <a:rPr lang="et-EE" baseline="0" dirty="0" smtClean="0"/>
                        <a:t>, S19, S20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N=20</a:t>
                      </a:r>
                    </a:p>
                    <a:p>
                      <a:r>
                        <a:rPr lang="et-EE" dirty="0" smtClean="0"/>
                        <a:t>(strategy use 12)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t-EE" dirty="0" smtClean="0"/>
                        <a:t>Length (min)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41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51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46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52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190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t-EE" dirty="0" smtClean="0"/>
                        <a:t>Strategies total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32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t-EE" dirty="0" smtClean="0"/>
                        <a:t>Circumlocution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++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+++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t-EE" dirty="0" smtClean="0"/>
                        <a:t>Approximation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+++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t-EE" dirty="0" smtClean="0"/>
                        <a:t>Literal translation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t-EE" dirty="0" smtClean="0"/>
                        <a:t>Code-switching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>
                          <a:solidFill>
                            <a:srgbClr val="00B050"/>
                          </a:solidFill>
                        </a:rPr>
                        <a:t>+</a:t>
                      </a:r>
                      <a:r>
                        <a:rPr lang="et-EE" dirty="0" smtClean="0"/>
                        <a:t>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>
                          <a:solidFill>
                            <a:srgbClr val="00B050"/>
                          </a:solidFill>
                        </a:rPr>
                        <a:t>++</a:t>
                      </a:r>
                      <a:r>
                        <a:rPr lang="et-EE" dirty="0" smtClean="0"/>
                        <a:t>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(+)+++++++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12 (13)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t-EE" dirty="0" smtClean="0"/>
                        <a:t>Appeal for help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t-EE" dirty="0" smtClean="0"/>
                        <a:t>Avoidance: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(5)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t-EE" dirty="0" smtClean="0"/>
                        <a:t>a) </a:t>
                      </a:r>
                      <a:r>
                        <a:rPr lang="et-EE" sz="1600" dirty="0" smtClean="0"/>
                        <a:t>Dropping message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++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t-EE" dirty="0" smtClean="0"/>
                        <a:t>b) </a:t>
                      </a:r>
                      <a:r>
                        <a:rPr lang="et-EE" sz="1600" dirty="0" smtClean="0"/>
                        <a:t>Dropping</a:t>
                      </a:r>
                      <a:r>
                        <a:rPr lang="et-EE" sz="1600" baseline="0" dirty="0" smtClean="0"/>
                        <a:t> form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2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t-EE" dirty="0" smtClean="0"/>
                        <a:t>All-purpose words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2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6293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Example 1: circumlocution + </a:t>
            </a:r>
            <a:br>
              <a:rPr lang="et-EE" dirty="0" smtClean="0"/>
            </a:br>
            <a:r>
              <a:rPr lang="et-EE" dirty="0"/>
              <a:t> </a:t>
            </a:r>
            <a:r>
              <a:rPr lang="et-EE" dirty="0" smtClean="0"/>
              <a:t>                   all-purpose word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609600" y="1447800"/>
            <a:ext cx="10972800" cy="4724400"/>
          </a:xfrm>
        </p:spPr>
        <p:txBody>
          <a:bodyPr/>
          <a:lstStyle/>
          <a:p>
            <a:r>
              <a:rPr lang="et-EE" dirty="0" smtClean="0"/>
              <a:t>i4</a:t>
            </a:r>
            <a:r>
              <a:rPr lang="et-EE" dirty="0"/>
              <a:t>_</a:t>
            </a:r>
            <a:r>
              <a:rPr lang="et-EE" dirty="0" smtClean="0"/>
              <a:t>42:06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981200"/>
            <a:ext cx="10264503" cy="39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861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85800"/>
            <a:ext cx="10972800" cy="685800"/>
          </a:xfrm>
        </p:spPr>
        <p:txBody>
          <a:bodyPr/>
          <a:lstStyle/>
          <a:p>
            <a:r>
              <a:rPr lang="et-EE" dirty="0" smtClean="0"/>
              <a:t>Example 2: approximation + avoidance (message)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609600" y="1981200"/>
            <a:ext cx="10972800" cy="4191000"/>
          </a:xfrm>
        </p:spPr>
        <p:txBody>
          <a:bodyPr/>
          <a:lstStyle/>
          <a:p>
            <a:r>
              <a:rPr lang="et-EE" dirty="0"/>
              <a:t>i</a:t>
            </a:r>
            <a:r>
              <a:rPr lang="et-EE" dirty="0" smtClean="0"/>
              <a:t>3_20:50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3999" y="2514600"/>
            <a:ext cx="9775641" cy="289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510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Example 3: literal translation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t-EE" dirty="0"/>
              <a:t>i</a:t>
            </a:r>
            <a:r>
              <a:rPr lang="et-EE" dirty="0" smtClean="0"/>
              <a:t>2_39:30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99" y="1828800"/>
            <a:ext cx="9002485" cy="426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107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62000"/>
            <a:ext cx="10972800" cy="685800"/>
          </a:xfrm>
        </p:spPr>
        <p:txBody>
          <a:bodyPr/>
          <a:lstStyle/>
          <a:p>
            <a:r>
              <a:rPr lang="et-EE" dirty="0" smtClean="0"/>
              <a:t>Example 4: code-switching (L1) + appealing for help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609600" y="1828800"/>
            <a:ext cx="10972800" cy="4343400"/>
          </a:xfrm>
        </p:spPr>
        <p:txBody>
          <a:bodyPr/>
          <a:lstStyle/>
          <a:p>
            <a:r>
              <a:rPr lang="et-EE" dirty="0"/>
              <a:t>i</a:t>
            </a:r>
            <a:r>
              <a:rPr lang="et-EE" dirty="0" smtClean="0"/>
              <a:t>3_34:50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2438400"/>
            <a:ext cx="10325746" cy="297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589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Example 5: code-switching (L2)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t-EE" dirty="0"/>
              <a:t>i</a:t>
            </a:r>
            <a:r>
              <a:rPr lang="et-EE" dirty="0" smtClean="0"/>
              <a:t>1_12.12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1905000"/>
            <a:ext cx="9554120" cy="3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871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81000"/>
            <a:ext cx="10972800" cy="1295400"/>
          </a:xfrm>
        </p:spPr>
        <p:txBody>
          <a:bodyPr/>
          <a:lstStyle/>
          <a:p>
            <a:r>
              <a:rPr lang="et-EE" dirty="0" smtClean="0"/>
              <a:t>Example 6: avoidance (dropping form)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609600" y="1676400"/>
            <a:ext cx="10972800" cy="4495800"/>
          </a:xfrm>
        </p:spPr>
        <p:txBody>
          <a:bodyPr/>
          <a:lstStyle/>
          <a:p>
            <a:r>
              <a:rPr lang="et-EE" dirty="0"/>
              <a:t>i</a:t>
            </a:r>
            <a:r>
              <a:rPr lang="et-EE" dirty="0" smtClean="0"/>
              <a:t>2_29:59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599" y="1371599"/>
            <a:ext cx="8725019" cy="4907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773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Conclusions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t-EE" dirty="0"/>
              <a:t>School graduates </a:t>
            </a:r>
            <a:r>
              <a:rPr lang="et-EE" dirty="0" smtClean="0"/>
              <a:t>participating in the case study demonstrate B2.1 - C1.2 level in EFL </a:t>
            </a:r>
            <a:r>
              <a:rPr lang="et-EE" dirty="0"/>
              <a:t>in semi-formal oral interaction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t-EE" dirty="0" smtClean="0"/>
              <a:t>12 participants out of 20 used </a:t>
            </a:r>
            <a:r>
              <a:rPr lang="et-EE" dirty="0"/>
              <a:t>compensatory </a:t>
            </a:r>
            <a:r>
              <a:rPr lang="et-EE" dirty="0" smtClean="0"/>
              <a:t>strategies to compensate for limitations in oral interaction (production), all in all 32 cases of compensatory strategy use were documented</a:t>
            </a:r>
            <a:endParaRPr lang="et-EE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t-EE" dirty="0"/>
              <a:t>Language users with higher language proficiency </a:t>
            </a:r>
            <a:r>
              <a:rPr lang="et-EE" dirty="0" smtClean="0"/>
              <a:t>level tend to </a:t>
            </a:r>
            <a:r>
              <a:rPr lang="et-EE" dirty="0"/>
              <a:t>use a smaller number of compensatory strategies and </a:t>
            </a:r>
            <a:r>
              <a:rPr lang="et-EE" dirty="0" smtClean="0"/>
              <a:t>often resort </a:t>
            </a:r>
            <a:r>
              <a:rPr lang="et-EE" dirty="0"/>
              <a:t>to more productive ones (circumlocution, approximation</a:t>
            </a:r>
            <a:r>
              <a:rPr lang="et-EE" dirty="0" smtClean="0"/>
              <a:t>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t-EE" dirty="0" smtClean="0"/>
              <a:t>Language </a:t>
            </a:r>
            <a:r>
              <a:rPr lang="et-EE" dirty="0"/>
              <a:t>users with lower language proficiency level </a:t>
            </a:r>
            <a:r>
              <a:rPr lang="et-EE" dirty="0" smtClean="0"/>
              <a:t>seem to prefer </a:t>
            </a:r>
            <a:r>
              <a:rPr lang="et-EE" dirty="0"/>
              <a:t>code-switching and </a:t>
            </a:r>
            <a:r>
              <a:rPr lang="et-EE" dirty="0" smtClean="0"/>
              <a:t>avoidance (message, form)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t-EE" dirty="0" smtClean="0"/>
              <a:t>Code-switching (to L1 and L3) </a:t>
            </a:r>
            <a:r>
              <a:rPr lang="et-EE" dirty="0"/>
              <a:t>is most actively used, no matter what </a:t>
            </a:r>
            <a:r>
              <a:rPr lang="et-EE" dirty="0" smtClean="0"/>
              <a:t>the proficiency </a:t>
            </a:r>
            <a:r>
              <a:rPr lang="et-EE" dirty="0"/>
              <a:t>level of the speaker is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6584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Further implications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609600" y="1752600"/>
            <a:ext cx="10972800" cy="4419600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t-EE" dirty="0" smtClean="0"/>
              <a:t>Code-switching can be a productive strategy, it is in accordance with the notion of plurilingual competence (CEFR CV 2020: 30-31)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t-EE" dirty="0" smtClean="0"/>
              <a:t>Learners should be aware of the possible shortcomings of code-switching to L1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t-EE" dirty="0" smtClean="0"/>
              <a:t>At lower proficiency level compensatory strategy instruction could be applied to prevent excessive use of code-switching and avoidance strategies </a:t>
            </a:r>
          </a:p>
          <a:p>
            <a:r>
              <a:rPr lang="et-EE" dirty="0" smtClean="0"/>
              <a:t>    </a:t>
            </a:r>
            <a:r>
              <a:rPr lang="et-EE" sz="2400" dirty="0" smtClean="0"/>
              <a:t>(cf on strategy instruction Gonzalez Castell et al 2023, Amari 2020)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6581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7" y="-33867"/>
            <a:ext cx="10972800" cy="685800"/>
          </a:xfrm>
        </p:spPr>
        <p:txBody>
          <a:bodyPr/>
          <a:lstStyle/>
          <a:p>
            <a:r>
              <a:rPr lang="et-EE" dirty="0" smtClean="0"/>
              <a:t>References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609600" y="533401"/>
            <a:ext cx="10972800" cy="5638800"/>
          </a:xfrm>
        </p:spPr>
        <p:txBody>
          <a:bodyPr/>
          <a:lstStyle/>
          <a:p>
            <a:r>
              <a:rPr lang="et-EE" sz="1400" dirty="0" smtClean="0"/>
              <a:t>Amari, A. 2020. The Impact of Teaching Compensatory Strategies on IranianEFL Learners’ Speaking Skill: the case of Approximation, Appealing for Help, Code-switching and Time-gaining. Journal of English Language Teaching and Applied Linguistics. 3(1), 01-07. </a:t>
            </a:r>
            <a:r>
              <a:rPr lang="en-US" sz="1400" dirty="0" smtClean="0"/>
              <a:t> </a:t>
            </a:r>
            <a:r>
              <a:rPr lang="et-EE" sz="1400" dirty="0" smtClean="0"/>
              <a:t>https://doi.org/</a:t>
            </a:r>
            <a:r>
              <a:rPr lang="en-US" sz="1400" dirty="0" smtClean="0"/>
              <a:t>10.32996/jeltal.2021.3.1.1 </a:t>
            </a:r>
            <a:r>
              <a:rPr lang="en-US" sz="1400" dirty="0"/>
              <a:t>	</a:t>
            </a:r>
            <a:endParaRPr lang="et-EE" sz="1400" dirty="0" smtClean="0"/>
          </a:p>
          <a:p>
            <a:r>
              <a:rPr lang="et-EE" sz="1400" dirty="0" smtClean="0"/>
              <a:t>Bialystok, E. 1990. </a:t>
            </a:r>
            <a:r>
              <a:rPr lang="et-EE" sz="1400" i="1" dirty="0" smtClean="0"/>
              <a:t>Communication strategies: A psychological analysis of second language use</a:t>
            </a:r>
            <a:r>
              <a:rPr lang="et-EE" sz="1400" dirty="0" smtClean="0"/>
              <a:t>. Oxford: Basil Blackwell.</a:t>
            </a:r>
          </a:p>
          <a:p>
            <a:r>
              <a:rPr lang="et-EE" sz="1400" dirty="0" smtClean="0"/>
              <a:t>Brown, P. 2007. The effect of class size on the teaching of pupils aged 7-11 years. </a:t>
            </a:r>
            <a:r>
              <a:rPr lang="et-EE" sz="1400" i="1" dirty="0" smtClean="0"/>
              <a:t>School Effectiveness and School Improvement</a:t>
            </a:r>
            <a:r>
              <a:rPr lang="et-EE" sz="1400" dirty="0" smtClean="0"/>
              <a:t>, Institute of Education, University of London, UK, 18(2), 147-172.</a:t>
            </a:r>
            <a:endParaRPr lang="en-US" sz="1400" dirty="0"/>
          </a:p>
          <a:p>
            <a:r>
              <a:rPr lang="en-US" sz="1400" dirty="0" smtClean="0"/>
              <a:t>González </a:t>
            </a:r>
            <a:r>
              <a:rPr lang="en-US" sz="1400" dirty="0"/>
              <a:t>Castell, M.P., </a:t>
            </a:r>
            <a:r>
              <a:rPr lang="en-US" sz="1400" dirty="0" err="1"/>
              <a:t>Codina</a:t>
            </a:r>
            <a:r>
              <a:rPr lang="en-US" sz="1400" dirty="0"/>
              <a:t> </a:t>
            </a:r>
            <a:r>
              <a:rPr lang="en-US" sz="1400" dirty="0" err="1"/>
              <a:t>Espurz</a:t>
            </a:r>
            <a:r>
              <a:rPr lang="en-US" sz="1400" dirty="0"/>
              <a:t>, V</a:t>
            </a:r>
            <a:r>
              <a:rPr lang="en-US" sz="1400" dirty="0" smtClean="0"/>
              <a:t>. </a:t>
            </a:r>
            <a:r>
              <a:rPr lang="et-EE" sz="1400" dirty="0" smtClean="0"/>
              <a:t>and</a:t>
            </a:r>
            <a:r>
              <a:rPr lang="en-US" sz="1400" dirty="0" smtClean="0"/>
              <a:t> </a:t>
            </a:r>
            <a:r>
              <a:rPr lang="en-US" sz="1400" dirty="0" err="1" smtClean="0"/>
              <a:t>Jara</a:t>
            </a:r>
            <a:r>
              <a:rPr lang="et-EE" sz="1400" dirty="0" smtClean="0"/>
              <a:t> P.</a:t>
            </a:r>
            <a:r>
              <a:rPr lang="en-US" sz="1400" dirty="0" smtClean="0"/>
              <a:t> Jiménez. 2023. </a:t>
            </a:r>
            <a:r>
              <a:rPr lang="en-US" sz="1400" dirty="0"/>
              <a:t>The effect of awareness-raising and explicit instruction of compensatory strategies on young learners’ EFL oral and written production. </a:t>
            </a:r>
            <a:r>
              <a:rPr lang="en-US" sz="1400" i="1" dirty="0"/>
              <a:t>Electronic Journal of Foreign Language Teaching [e-FLT]</a:t>
            </a:r>
            <a:r>
              <a:rPr lang="en-US" sz="1400" dirty="0"/>
              <a:t>, </a:t>
            </a:r>
            <a:r>
              <a:rPr lang="en-US" sz="1400" i="1" dirty="0"/>
              <a:t>20</a:t>
            </a:r>
            <a:r>
              <a:rPr lang="en-US" sz="1400" dirty="0"/>
              <a:t>(1), 3–21. https://doi.org/10.56040/vcpj2011 </a:t>
            </a:r>
            <a:endParaRPr lang="et-EE" sz="1400" dirty="0" smtClean="0"/>
          </a:p>
          <a:p>
            <a:r>
              <a:rPr lang="et-EE" sz="1400" dirty="0"/>
              <a:t>CEFR </a:t>
            </a:r>
            <a:r>
              <a:rPr lang="et-EE" sz="1400" dirty="0" smtClean="0"/>
              <a:t>CV= </a:t>
            </a:r>
            <a:r>
              <a:rPr lang="et-EE" sz="1400" i="1" dirty="0"/>
              <a:t>Common European Framework of Reference for </a:t>
            </a:r>
            <a:r>
              <a:rPr lang="et-EE" sz="1400" i="1" dirty="0" smtClean="0"/>
              <a:t>Languages: Learning, Teaching, Assessment. Companion Volume. </a:t>
            </a:r>
            <a:r>
              <a:rPr lang="et-EE" sz="1400" dirty="0" smtClean="0"/>
              <a:t>2020. </a:t>
            </a:r>
            <a:r>
              <a:rPr lang="et-EE" sz="1400" dirty="0"/>
              <a:t>Available at </a:t>
            </a:r>
            <a:r>
              <a:rPr lang="et-EE" sz="1400" dirty="0" smtClean="0"/>
              <a:t>https</a:t>
            </a:r>
            <a:r>
              <a:rPr lang="et-EE" sz="1400" dirty="0"/>
              <a:t>://</a:t>
            </a:r>
            <a:r>
              <a:rPr lang="et-EE" sz="1400" dirty="0" smtClean="0"/>
              <a:t>rm.coe.int/common-european-framework-of-reference-for-languages-learning-teaching/16809ea0d4</a:t>
            </a:r>
          </a:p>
          <a:p>
            <a:r>
              <a:rPr lang="et-EE" sz="1400" dirty="0" smtClean="0"/>
              <a:t>Færch, C. and G. Kasper. 1984. Two ways of defining communication strategies. </a:t>
            </a:r>
            <a:r>
              <a:rPr lang="et-EE" sz="1400" i="1" dirty="0" smtClean="0"/>
              <a:t>Language Learning</a:t>
            </a:r>
            <a:r>
              <a:rPr lang="et-EE" sz="1400" dirty="0" smtClean="0"/>
              <a:t>, 34, 45-63. https://doi.org/10.1111/j.1467-1770.1984.tb00995.x</a:t>
            </a:r>
          </a:p>
          <a:p>
            <a:r>
              <a:rPr lang="et-EE" sz="1400" dirty="0" smtClean="0"/>
              <a:t>Nakatani, Y. 2010. Identifying strategies that facilitate EFL learners’ oral communication: A classroom study using multiple data collection procedures. </a:t>
            </a:r>
            <a:r>
              <a:rPr lang="et-EE" sz="1400" i="1" dirty="0" smtClean="0"/>
              <a:t>The Modern Language Journal</a:t>
            </a:r>
            <a:r>
              <a:rPr lang="et-EE" sz="1400" dirty="0" smtClean="0"/>
              <a:t>, 94, 116-136. https://doi.org/10.1111/j.1540-4781.2009.00987.x</a:t>
            </a:r>
          </a:p>
          <a:p>
            <a:r>
              <a:rPr lang="et-EE" sz="1400" dirty="0" smtClean="0"/>
              <a:t>Oxford, R. 1990. </a:t>
            </a:r>
            <a:r>
              <a:rPr lang="et-EE" sz="1400" i="1" dirty="0" smtClean="0"/>
              <a:t>Language learning strategies. What every teacher should know. </a:t>
            </a:r>
            <a:r>
              <a:rPr lang="et-EE" sz="1400" dirty="0" smtClean="0"/>
              <a:t>Boston: Heinle ja Heinle.</a:t>
            </a:r>
          </a:p>
          <a:p>
            <a:r>
              <a:rPr lang="et-EE" sz="1400" dirty="0" smtClean="0"/>
              <a:t>Oxford, R.L, Rubin, J, Chamot, A.U., Schramm, K., Lavine, R., Gunning, P. and C. Nel. 2014. The learning strategy prism: perspectives of learning strategy experts. </a:t>
            </a:r>
            <a:r>
              <a:rPr lang="et-EE" sz="1400" i="1" dirty="0" smtClean="0"/>
              <a:t>System</a:t>
            </a:r>
            <a:r>
              <a:rPr lang="et-EE" sz="1400" dirty="0" smtClean="0"/>
              <a:t>, 43, 30-49. https://doi.org/10.1016/j.system.2014.02.004</a:t>
            </a:r>
          </a:p>
          <a:p>
            <a:r>
              <a:rPr lang="et-EE" sz="1400" dirty="0" smtClean="0"/>
              <a:t>Poulisse, N. 1997. Some words in defense of the psycholinguistic approach. </a:t>
            </a:r>
            <a:r>
              <a:rPr lang="et-EE" sz="1400" i="1" dirty="0" smtClean="0"/>
              <a:t>Modern Language Journal</a:t>
            </a:r>
            <a:r>
              <a:rPr lang="et-EE" sz="1400" dirty="0" smtClean="0"/>
              <a:t>, 81, 324-328. https://doi.org/10.1111/j.1540-4781.1997.tb05489.x</a:t>
            </a:r>
          </a:p>
          <a:p>
            <a:r>
              <a:rPr lang="et-EE" sz="1400" dirty="0" smtClean="0"/>
              <a:t>Tarone, E. 1977. Conscious communication strategies in interlanguage: A progress report. In H.D. Brown, C.A. Yorio and R.C. Crymes (eds.) </a:t>
            </a:r>
            <a:r>
              <a:rPr lang="et-EE" sz="1400" i="1" dirty="0" smtClean="0"/>
              <a:t>On TESOL 77: Teaching and learning English as a second language. Trends in research and practice</a:t>
            </a:r>
            <a:r>
              <a:rPr lang="et-EE" sz="1400" dirty="0" smtClean="0"/>
              <a:t>, 194-203. Washington DC: TESOL.</a:t>
            </a:r>
          </a:p>
          <a:p>
            <a:r>
              <a:rPr lang="et-EE" sz="1400" dirty="0" smtClean="0"/>
              <a:t>Tarone, E. 1981. Some thoughts on the notion of communication strategy. TESOL Quarterly, 15(3), 285-295. https://doi.org/10.2307/3586754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9645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="" xmlns:a16="http://schemas.microsoft.com/office/drawing/2014/main" id="{A477CCE5-82F3-4C04-95A3-434E7FE86A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5200" y="1563423"/>
            <a:ext cx="8339667" cy="1325563"/>
          </a:xfrm>
        </p:spPr>
        <p:txBody>
          <a:bodyPr/>
          <a:lstStyle/>
          <a:p>
            <a:r>
              <a:rPr lang="et-EE" dirty="0" smtClean="0"/>
              <a:t>Thank you for listening!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DED14305-DCE1-4C70-842D-8CA506605CD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038600" y="3962400"/>
            <a:ext cx="7543800" cy="2209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Picture Placeholder 5">
            <a:extLst>
              <a:ext uri="{FF2B5EF4-FFF2-40B4-BE49-F238E27FC236}">
                <a16:creationId xmlns="" xmlns:a16="http://schemas.microsoft.com/office/drawing/2014/main" id="{08CE45D5-D485-4391-9FFB-A6D88611FF8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2971800"/>
            <a:ext cx="3203511" cy="4687597"/>
          </a:xfrm>
        </p:spPr>
      </p:sp>
      <p:sp>
        <p:nvSpPr>
          <p:cNvPr id="2" name="Slide Number Placeholder 1">
            <a:extLst>
              <a:ext uri="{FF2B5EF4-FFF2-40B4-BE49-F238E27FC236}">
                <a16:creationId xmlns="" xmlns:a16="http://schemas.microsoft.com/office/drawing/2014/main" id="{5B8EBFE8-26B2-4811-908E-3FA7877EA6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DADBB38E-37F0-4099-9E14-30415241E9AC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  <p:pic>
        <p:nvPicPr>
          <p:cNvPr id="1026" name="Picture 2" descr="Educational language software for training centers | Dexw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3276600"/>
            <a:ext cx="733063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94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T_2019 Theme">
  <a:themeElements>
    <a:clrScheme name="UT_2019">
      <a:dk1>
        <a:srgbClr val="2C5696"/>
      </a:dk1>
      <a:lt1>
        <a:srgbClr val="FFFFFF"/>
      </a:lt1>
      <a:dk2>
        <a:srgbClr val="102064"/>
      </a:dk2>
      <a:lt2>
        <a:srgbClr val="FFFFFF"/>
      </a:lt2>
      <a:accent1>
        <a:srgbClr val="00A6E9"/>
      </a:accent1>
      <a:accent2>
        <a:srgbClr val="ED7D31"/>
      </a:accent2>
      <a:accent3>
        <a:srgbClr val="E52143"/>
      </a:accent3>
      <a:accent4>
        <a:srgbClr val="AE78B1"/>
      </a:accent4>
      <a:accent5>
        <a:srgbClr val="87BC1F"/>
      </a:accent5>
      <a:accent6>
        <a:srgbClr val="FAA41A"/>
      </a:accent6>
      <a:hlink>
        <a:srgbClr val="FF6F20"/>
      </a:hlink>
      <a:folHlink>
        <a:srgbClr val="00A6E9"/>
      </a:folHlink>
    </a:clrScheme>
    <a:fontScheme name="UT_Arial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8546</TotalTime>
  <Words>905</Words>
  <Application>Microsoft Office PowerPoint</Application>
  <PresentationFormat>Widescreen</PresentationFormat>
  <Paragraphs>150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Arial Black</vt:lpstr>
      <vt:lpstr>Calibri</vt:lpstr>
      <vt:lpstr>Rubik</vt:lpstr>
      <vt:lpstr>Rubik Bold</vt:lpstr>
      <vt:lpstr>Times New Roman</vt:lpstr>
      <vt:lpstr>UT_2019 Theme</vt:lpstr>
      <vt:lpstr>The orientation to the message and the use of compensatory strategies in 12-grade EFL learners’ oral interaction</vt:lpstr>
      <vt:lpstr>Previous research on compensatory strategies (CS)</vt:lpstr>
      <vt:lpstr>Studies considered more closely</vt:lpstr>
      <vt:lpstr>Classification of CS</vt:lpstr>
      <vt:lpstr>Research questions</vt:lpstr>
      <vt:lpstr>Hypotheses</vt:lpstr>
      <vt:lpstr>Corpus, participants, method</vt:lpstr>
      <vt:lpstr>Results</vt:lpstr>
      <vt:lpstr>Example 1: circumlocution +                      all-purpose word </vt:lpstr>
      <vt:lpstr>Example 2: approximation + avoidance (message)</vt:lpstr>
      <vt:lpstr>Example 3: literal translation</vt:lpstr>
      <vt:lpstr>Example 4: code-switching (L1) + appealing for help</vt:lpstr>
      <vt:lpstr>Example 5: code-switching (L2)</vt:lpstr>
      <vt:lpstr>Example 6: avoidance (dropping form)</vt:lpstr>
      <vt:lpstr>Conclusions</vt:lpstr>
      <vt:lpstr>Further implications</vt:lpstr>
      <vt:lpstr>References</vt:lpstr>
      <vt:lpstr>Thank you for listening!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Võime muuta maailma!</dc:title>
  <dc:creator>Heiko Unt</dc:creator>
  <cp:lastModifiedBy>Natalja</cp:lastModifiedBy>
  <cp:revision>166</cp:revision>
  <dcterms:created xsi:type="dcterms:W3CDTF">2018-12-27T16:27:33Z</dcterms:created>
  <dcterms:modified xsi:type="dcterms:W3CDTF">2026-04-22T15:02:40Z</dcterms:modified>
</cp:coreProperties>
</file>