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6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</p:sldIdLst>
  <p:sldSz cy="6858000" cx="9144000"/>
  <p:notesSz cx="6858000" cy="9144000"/>
  <p:embeddedFontLst>
    <p:embeddedFont>
      <p:font typeface="Rubik"/>
      <p:regular r:id="rId22"/>
      <p:bold r:id="rId23"/>
      <p:italic r:id="rId24"/>
      <p:boldItalic r:id="rId25"/>
    </p:embeddedFont>
    <p:embeddedFont>
      <p:font typeface="Arial Black"/>
      <p:regular r:id="rId2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font" Target="fonts/Rubik-regular.fntdata"/><Relationship Id="rId21" Type="http://schemas.openxmlformats.org/officeDocument/2006/relationships/slide" Target="slides/slide17.xml"/><Relationship Id="rId24" Type="http://schemas.openxmlformats.org/officeDocument/2006/relationships/font" Target="fonts/Rubik-italic.fntdata"/><Relationship Id="rId23" Type="http://schemas.openxmlformats.org/officeDocument/2006/relationships/font" Target="fonts/Rubik-bold.fntdata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font" Target="fonts/ArialBlack-regular.fntdata"/><Relationship Id="rId25" Type="http://schemas.openxmlformats.org/officeDocument/2006/relationships/font" Target="fonts/Rubik-boldItalic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8" name="Google Shape;118;p1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3d80117c666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8" name="Google Shape;128;g3d80117c666_0_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4" name="Google Shape;154;p3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3" name="Google Shape;173;p4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95" name="Google Shape;195;p5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3" name="Google Shape;233;p6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g3d854d81762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8" name="Google Shape;298;g3d854d81762_0_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16" name="Google Shape;316;p7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5" name="Google Shape;345;p8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3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55" name="Google Shape;355;p9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6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78" name="Google Shape;378;p1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9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91" name="Google Shape;391;p11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3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15" name="Google Shape;415;p12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0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42" name="Google Shape;442;p13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9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61" name="Google Shape;461;p14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4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Google Shape;475;g3d8b2808186_0_1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6" name="Google Shape;476;g3d8b2808186_0_12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7" name="Shape 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Google Shape;488;p1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89" name="Google Shape;489;p15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Relationship Id="rId3" Type="http://schemas.openxmlformats.org/officeDocument/2006/relationships/hyperlink" Target="https://www.ut.ee/sites/default/files/2020-03/ut_logo.svg" TargetMode="External"/><Relationship Id="rId4" Type="http://schemas.openxmlformats.org/officeDocument/2006/relationships/image" Target="../media/image4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4.jpg"/><Relationship Id="rId3" Type="http://schemas.openxmlformats.org/officeDocument/2006/relationships/hyperlink" Target="https://www.ut.ee/sites/default/files/2020-03/ut_logo.svg" TargetMode="External"/><Relationship Id="rId4" Type="http://schemas.openxmlformats.org/officeDocument/2006/relationships/image" Target="../media/image3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Relationship Id="rId3" Type="http://schemas.openxmlformats.org/officeDocument/2006/relationships/hyperlink" Target="https://www.ut.ee/sites/default/files/2020-03/ut_logo.svg" TargetMode="External"/><Relationship Id="rId4" Type="http://schemas.openxmlformats.org/officeDocument/2006/relationships/image" Target="../media/image4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jpg"/><Relationship Id="rId3" Type="http://schemas.openxmlformats.org/officeDocument/2006/relationships/hyperlink" Target="https://www.ut.ee/sites/default/files/2020-03/ut_logo.svg" TargetMode="External"/><Relationship Id="rId4" Type="http://schemas.openxmlformats.org/officeDocument/2006/relationships/image" Target="../media/image4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jpg"/><Relationship Id="rId3" Type="http://schemas.openxmlformats.org/officeDocument/2006/relationships/hyperlink" Target="https://www.ut.ee/sites/default/files/2020-03/ut_logo.svg" TargetMode="External"/><Relationship Id="rId4" Type="http://schemas.openxmlformats.org/officeDocument/2006/relationships/image" Target="../media/image4.png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hyperlink" Target="https://www.ut.ee/sites/default/files/2020-03/ut_logo.svg" TargetMode="External"/><Relationship Id="rId3" Type="http://schemas.openxmlformats.org/officeDocument/2006/relationships/image" Target="../media/image3.png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hyperlink" Target="https://www.ut.ee/sites/default/files/2020-03/ut_logo.svg" TargetMode="External"/><Relationship Id="rId4" Type="http://schemas.openxmlformats.org/officeDocument/2006/relationships/image" Target="../media/image4.png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jpg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hyperlink" Target="https://www.ut.ee/sites/default/files/2020-03/ut_logo.svg" TargetMode="External"/><Relationship Id="rId4" Type="http://schemas.openxmlformats.org/officeDocument/2006/relationships/image" Target="../media/image3.png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hyperlink" Target="https://www.ut.ee/sites/default/files/2020-03/ut_logo.svg" TargetMode="External"/><Relationship Id="rId3" Type="http://schemas.openxmlformats.org/officeDocument/2006/relationships/image" Target="../media/image3.png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g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hyperlink" Target="https://www.ut.ee/sites/default/files/2020-03/ut_logo.svg" TargetMode="External"/><Relationship Id="rId3" Type="http://schemas.openxmlformats.org/officeDocument/2006/relationships/image" Target="../media/image4.png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hyperlink" Target="https://www.ut.ee/sites/default/files/2020-03/ut_logo.svg" TargetMode="External"/><Relationship Id="rId3" Type="http://schemas.openxmlformats.org/officeDocument/2006/relationships/image" Target="../media/image4.png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jpg"/><Relationship Id="rId3" Type="http://schemas.openxmlformats.org/officeDocument/2006/relationships/hyperlink" Target="https://www.ut.ee/sites/default/files/2020-03/ut_logo.svg" TargetMode="Externa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UT19_Start_01">
  <p:cSld name="UT19_Start_01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oogle Shape;16;p2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24000" y="360000"/>
            <a:ext cx="1943100" cy="342900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Google Shape;17;p2"/>
          <p:cNvSpPr txBox="1"/>
          <p:nvPr>
            <p:ph type="ctrTitle"/>
          </p:nvPr>
        </p:nvSpPr>
        <p:spPr>
          <a:xfrm>
            <a:off x="4572000" y="763200"/>
            <a:ext cx="41148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8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2"/>
          <p:cNvSpPr txBox="1"/>
          <p:nvPr>
            <p:ph idx="1" type="subTitle"/>
          </p:nvPr>
        </p:nvSpPr>
        <p:spPr>
          <a:xfrm>
            <a:off x="4571999" y="3243600"/>
            <a:ext cx="41148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9" name="Google Shape;19;p2"/>
          <p:cNvSpPr txBox="1"/>
          <p:nvPr>
            <p:ph idx="10" type="dt"/>
          </p:nvPr>
        </p:nvSpPr>
        <p:spPr>
          <a:xfrm>
            <a:off x="4581686" y="627942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"/>
          <p:cNvSpPr txBox="1"/>
          <p:nvPr>
            <p:ph idx="2" type="body"/>
          </p:nvPr>
        </p:nvSpPr>
        <p:spPr>
          <a:xfrm>
            <a:off x="5795962" y="5029200"/>
            <a:ext cx="2890838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 Black"/>
              <a:buNone/>
              <a:defRPr b="0" sz="2400">
                <a:latin typeface="Arial Black"/>
                <a:ea typeface="Arial Black"/>
                <a:cs typeface="Arial Black"/>
                <a:sym typeface="Arial Black"/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1" name="Google Shape;21;p2"/>
          <p:cNvSpPr txBox="1"/>
          <p:nvPr>
            <p:ph idx="3" type="body"/>
          </p:nvPr>
        </p:nvSpPr>
        <p:spPr>
          <a:xfrm>
            <a:off x="5795963" y="5507670"/>
            <a:ext cx="2890837" cy="6645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1B3B3"/>
              </a:buClr>
              <a:buSzPts val="1800"/>
              <a:buFont typeface="Arial"/>
              <a:buNone/>
              <a:defRPr b="0" sz="1800" cap="non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2" name="Google Shape;22;p2"/>
          <p:cNvSpPr/>
          <p:nvPr>
            <p:ph idx="4" type="pic"/>
          </p:nvPr>
        </p:nvSpPr>
        <p:spPr>
          <a:xfrm>
            <a:off x="4572000" y="5006586"/>
            <a:ext cx="1028700" cy="1165615"/>
          </a:xfrm>
          <a:prstGeom prst="rect">
            <a:avLst/>
          </a:prstGeom>
          <a:noFill/>
          <a:ln>
            <a:noFill/>
          </a:ln>
        </p:spPr>
      </p:sp>
      <p:sp>
        <p:nvSpPr>
          <p:cNvPr id="23" name="Google Shape;23;p2"/>
          <p:cNvSpPr txBox="1"/>
          <p:nvPr>
            <p:ph idx="12" type="sldNum"/>
          </p:nvPr>
        </p:nvSpPr>
        <p:spPr>
          <a:xfrm>
            <a:off x="7658100" y="6279424"/>
            <a:ext cx="10287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UT19_Title and Content">
  <p:cSld name="UT19_Title and Content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3"/>
          <p:cNvSpPr txBox="1"/>
          <p:nvPr>
            <p:ph type="title"/>
          </p:nvPr>
        </p:nvSpPr>
        <p:spPr>
          <a:xfrm>
            <a:off x="457200" y="381000"/>
            <a:ext cx="82296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6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"/>
          <p:cNvSpPr txBox="1"/>
          <p:nvPr>
            <p:ph idx="1" type="body"/>
          </p:nvPr>
        </p:nvSpPr>
        <p:spPr>
          <a:xfrm>
            <a:off x="457200" y="1219200"/>
            <a:ext cx="8229600" cy="495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>
                <a:solidFill>
                  <a:schemeClr val="dk1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>
                <a:solidFill>
                  <a:schemeClr val="dk1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solidFill>
                  <a:schemeClr val="dk1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solidFill>
                  <a:schemeClr val="dk1"/>
                </a:solidFill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7" name="Google Shape;27;p3"/>
          <p:cNvSpPr txBox="1"/>
          <p:nvPr>
            <p:ph idx="12" type="sldNum"/>
          </p:nvPr>
        </p:nvSpPr>
        <p:spPr>
          <a:xfrm>
            <a:off x="7658100" y="6279424"/>
            <a:ext cx="10287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UT19_Thanks">
  <p:cSld name="UT19_Thanks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4"/>
          <p:cNvSpPr txBox="1"/>
          <p:nvPr>
            <p:ph idx="1" type="body"/>
          </p:nvPr>
        </p:nvSpPr>
        <p:spPr>
          <a:xfrm>
            <a:off x="228116" y="1371600"/>
            <a:ext cx="3658084" cy="274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>
                <a:solidFill>
                  <a:schemeClr val="dk1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>
                <a:solidFill>
                  <a:schemeClr val="dk1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>
                <a:solidFill>
                  <a:schemeClr val="dk1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>
                <a:solidFill>
                  <a:schemeClr val="dk1"/>
                </a:solidFill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pic>
        <p:nvPicPr>
          <p:cNvPr id="30" name="Google Shape;30;p4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24000" y="360000"/>
            <a:ext cx="1943100" cy="342900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Google Shape;31;p4"/>
          <p:cNvSpPr txBox="1"/>
          <p:nvPr>
            <p:ph idx="12" type="sldNum"/>
          </p:nvPr>
        </p:nvSpPr>
        <p:spPr>
          <a:xfrm>
            <a:off x="7658100" y="6279424"/>
            <a:ext cx="10287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UT19_Start_02">
  <p:cSld name="UT19_Start_02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Google Shape;33;p5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24000" y="360000"/>
            <a:ext cx="1943100" cy="342900"/>
          </a:xfrm>
          <a:prstGeom prst="rect">
            <a:avLst/>
          </a:prstGeom>
          <a:noFill/>
          <a:ln>
            <a:noFill/>
          </a:ln>
        </p:spPr>
      </p:pic>
      <p:sp>
        <p:nvSpPr>
          <p:cNvPr id="34" name="Google Shape;34;p5"/>
          <p:cNvSpPr txBox="1"/>
          <p:nvPr>
            <p:ph type="ctrTitle"/>
          </p:nvPr>
        </p:nvSpPr>
        <p:spPr>
          <a:xfrm>
            <a:off x="4572000" y="763200"/>
            <a:ext cx="41148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8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" type="subTitle"/>
          </p:nvPr>
        </p:nvSpPr>
        <p:spPr>
          <a:xfrm>
            <a:off x="4571999" y="3243600"/>
            <a:ext cx="41148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36" name="Google Shape;36;p5"/>
          <p:cNvSpPr txBox="1"/>
          <p:nvPr>
            <p:ph idx="10" type="dt"/>
          </p:nvPr>
        </p:nvSpPr>
        <p:spPr>
          <a:xfrm>
            <a:off x="4581686" y="627942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5"/>
          <p:cNvSpPr txBox="1"/>
          <p:nvPr>
            <p:ph idx="2" type="body"/>
          </p:nvPr>
        </p:nvSpPr>
        <p:spPr>
          <a:xfrm>
            <a:off x="5795962" y="5029200"/>
            <a:ext cx="2890838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 Black"/>
              <a:buNone/>
              <a:defRPr b="0" sz="2400">
                <a:latin typeface="Arial Black"/>
                <a:ea typeface="Arial Black"/>
                <a:cs typeface="Arial Black"/>
                <a:sym typeface="Arial Black"/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8" name="Google Shape;38;p5"/>
          <p:cNvSpPr txBox="1"/>
          <p:nvPr>
            <p:ph idx="3" type="body"/>
          </p:nvPr>
        </p:nvSpPr>
        <p:spPr>
          <a:xfrm>
            <a:off x="5795963" y="5507670"/>
            <a:ext cx="2890837" cy="6645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1B3B3"/>
              </a:buClr>
              <a:buSzPts val="1800"/>
              <a:buFont typeface="Arial"/>
              <a:buNone/>
              <a:defRPr b="0" sz="1800" cap="non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9" name="Google Shape;39;p5"/>
          <p:cNvSpPr/>
          <p:nvPr>
            <p:ph idx="4" type="pic"/>
          </p:nvPr>
        </p:nvSpPr>
        <p:spPr>
          <a:xfrm>
            <a:off x="4572000" y="5029200"/>
            <a:ext cx="1028700" cy="1143001"/>
          </a:xfrm>
          <a:prstGeom prst="rect">
            <a:avLst/>
          </a:prstGeom>
          <a:noFill/>
          <a:ln>
            <a:noFill/>
          </a:ln>
        </p:spPr>
      </p:sp>
      <p:sp>
        <p:nvSpPr>
          <p:cNvPr id="40" name="Google Shape;40;p5"/>
          <p:cNvSpPr txBox="1"/>
          <p:nvPr>
            <p:ph idx="12" type="sldNum"/>
          </p:nvPr>
        </p:nvSpPr>
        <p:spPr>
          <a:xfrm>
            <a:off x="7658100" y="6279424"/>
            <a:ext cx="10287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UT19_Start_03">
  <p:cSld name="UT19_Start_03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Google Shape;42;p6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24000" y="360000"/>
            <a:ext cx="1943100" cy="342900"/>
          </a:xfrm>
          <a:prstGeom prst="rect">
            <a:avLst/>
          </a:prstGeom>
          <a:noFill/>
          <a:ln>
            <a:noFill/>
          </a:ln>
        </p:spPr>
      </p:pic>
      <p:sp>
        <p:nvSpPr>
          <p:cNvPr id="43" name="Google Shape;43;p6"/>
          <p:cNvSpPr txBox="1"/>
          <p:nvPr>
            <p:ph type="ctrTitle"/>
          </p:nvPr>
        </p:nvSpPr>
        <p:spPr>
          <a:xfrm>
            <a:off x="3543300" y="457200"/>
            <a:ext cx="5143500" cy="2693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8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1" type="subTitle"/>
          </p:nvPr>
        </p:nvSpPr>
        <p:spPr>
          <a:xfrm>
            <a:off x="3543299" y="3243600"/>
            <a:ext cx="5143500" cy="2242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45" name="Google Shape;45;p6"/>
          <p:cNvSpPr txBox="1"/>
          <p:nvPr>
            <p:ph idx="10" type="dt"/>
          </p:nvPr>
        </p:nvSpPr>
        <p:spPr>
          <a:xfrm>
            <a:off x="3543300" y="6279425"/>
            <a:ext cx="309578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6"/>
          <p:cNvSpPr txBox="1"/>
          <p:nvPr>
            <p:ph idx="12" type="sldNum"/>
          </p:nvPr>
        </p:nvSpPr>
        <p:spPr>
          <a:xfrm>
            <a:off x="7658100" y="6279424"/>
            <a:ext cx="10287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UT19_Start04">
  <p:cSld name="UT19_Start04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Google Shape;48;p7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24000" y="360000"/>
            <a:ext cx="1943100" cy="342900"/>
          </a:xfrm>
          <a:prstGeom prst="rect">
            <a:avLst/>
          </a:prstGeom>
          <a:noFill/>
          <a:ln>
            <a:noFill/>
          </a:ln>
        </p:spPr>
      </p:pic>
      <p:sp>
        <p:nvSpPr>
          <p:cNvPr id="49" name="Google Shape;49;p7"/>
          <p:cNvSpPr txBox="1"/>
          <p:nvPr>
            <p:ph type="ctrTitle"/>
          </p:nvPr>
        </p:nvSpPr>
        <p:spPr>
          <a:xfrm>
            <a:off x="3028951" y="1338130"/>
            <a:ext cx="5657849" cy="181267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8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7"/>
          <p:cNvSpPr txBox="1"/>
          <p:nvPr>
            <p:ph idx="1" type="subTitle"/>
          </p:nvPr>
        </p:nvSpPr>
        <p:spPr>
          <a:xfrm>
            <a:off x="3028950" y="3243600"/>
            <a:ext cx="565785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51" name="Google Shape;51;p7"/>
          <p:cNvSpPr txBox="1"/>
          <p:nvPr>
            <p:ph idx="10" type="dt"/>
          </p:nvPr>
        </p:nvSpPr>
        <p:spPr>
          <a:xfrm>
            <a:off x="3028948" y="6279425"/>
            <a:ext cx="1552739" cy="3499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7"/>
          <p:cNvSpPr txBox="1"/>
          <p:nvPr>
            <p:ph idx="2" type="body"/>
          </p:nvPr>
        </p:nvSpPr>
        <p:spPr>
          <a:xfrm>
            <a:off x="3028949" y="5029199"/>
            <a:ext cx="5657850" cy="3712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 Black"/>
              <a:buNone/>
              <a:defRPr b="0" sz="2400">
                <a:latin typeface="Arial Black"/>
                <a:ea typeface="Arial Black"/>
                <a:cs typeface="Arial Black"/>
                <a:sym typeface="Arial Black"/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3" name="Google Shape;53;p7"/>
          <p:cNvSpPr txBox="1"/>
          <p:nvPr>
            <p:ph idx="3" type="body"/>
          </p:nvPr>
        </p:nvSpPr>
        <p:spPr>
          <a:xfrm>
            <a:off x="3028948" y="5507670"/>
            <a:ext cx="5657851" cy="6645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1B3B3"/>
              </a:buClr>
              <a:buSzPts val="1800"/>
              <a:buFont typeface="Arial"/>
              <a:buNone/>
              <a:defRPr b="0" sz="1800" cap="non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4" name="Google Shape;54;p7"/>
          <p:cNvSpPr/>
          <p:nvPr>
            <p:ph idx="4" type="pic"/>
          </p:nvPr>
        </p:nvSpPr>
        <p:spPr>
          <a:xfrm>
            <a:off x="1828800" y="5029199"/>
            <a:ext cx="1028700" cy="1143002"/>
          </a:xfrm>
          <a:prstGeom prst="rect">
            <a:avLst/>
          </a:prstGeom>
          <a:noFill/>
          <a:ln>
            <a:noFill/>
          </a:ln>
        </p:spPr>
      </p:sp>
      <p:sp>
        <p:nvSpPr>
          <p:cNvPr id="55" name="Google Shape;55;p7"/>
          <p:cNvSpPr txBox="1"/>
          <p:nvPr>
            <p:ph idx="12" type="sldNum"/>
          </p:nvPr>
        </p:nvSpPr>
        <p:spPr>
          <a:xfrm>
            <a:off x="7658100" y="6279424"/>
            <a:ext cx="10287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UT19_Sectionhead" type="title">
  <p:cSld name="TITLE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8"/>
          <p:cNvSpPr txBox="1"/>
          <p:nvPr>
            <p:ph type="ctrTitle"/>
          </p:nvPr>
        </p:nvSpPr>
        <p:spPr>
          <a:xfrm>
            <a:off x="3028950" y="847726"/>
            <a:ext cx="5657851" cy="287019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8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8"/>
          <p:cNvSpPr txBox="1"/>
          <p:nvPr>
            <p:ph idx="1" type="subTitle"/>
          </p:nvPr>
        </p:nvSpPr>
        <p:spPr>
          <a:xfrm>
            <a:off x="3028949" y="3810000"/>
            <a:ext cx="5657852" cy="2362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pic>
        <p:nvPicPr>
          <p:cNvPr id="59" name="Google Shape;59;p8">
            <a:hlinkClick r:id="rId2"/>
          </p:cNvPr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4000" y="360000"/>
            <a:ext cx="1943100" cy="342900"/>
          </a:xfrm>
          <a:prstGeom prst="rect">
            <a:avLst/>
          </a:prstGeom>
          <a:noFill/>
          <a:ln>
            <a:noFill/>
          </a:ln>
        </p:spPr>
      </p:pic>
      <p:sp>
        <p:nvSpPr>
          <p:cNvPr id="60" name="Google Shape;60;p8"/>
          <p:cNvSpPr txBox="1"/>
          <p:nvPr>
            <p:ph idx="12" type="sldNum"/>
          </p:nvPr>
        </p:nvSpPr>
        <p:spPr>
          <a:xfrm>
            <a:off x="7658100" y="6279424"/>
            <a:ext cx="10287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UT19_Sectionhead Blue">
  <p:cSld name="UT19_Sectionhead Blue">
    <p:bg>
      <p:bgPr>
        <a:solidFill>
          <a:schemeClr val="dk1"/>
        </a:solidFill>
      </p:bgPr>
    </p:bg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Google Shape;62;p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-605413" y="-344614"/>
            <a:ext cx="13478257" cy="7581519"/>
          </a:xfrm>
          <a:prstGeom prst="rect">
            <a:avLst/>
          </a:prstGeom>
          <a:noFill/>
          <a:ln>
            <a:noFill/>
          </a:ln>
        </p:spPr>
      </p:pic>
      <p:sp>
        <p:nvSpPr>
          <p:cNvPr id="63" name="Google Shape;63;p9"/>
          <p:cNvSpPr txBox="1"/>
          <p:nvPr>
            <p:ph type="ctrTitle"/>
          </p:nvPr>
        </p:nvSpPr>
        <p:spPr>
          <a:xfrm>
            <a:off x="3029400" y="847726"/>
            <a:ext cx="5609926" cy="287019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800">
                <a:solidFill>
                  <a:schemeClr val="lt1"/>
                </a:solidFill>
              </a:defRPr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9"/>
          <p:cNvSpPr txBox="1"/>
          <p:nvPr>
            <p:ph idx="1" type="subTitle"/>
          </p:nvPr>
        </p:nvSpPr>
        <p:spPr>
          <a:xfrm>
            <a:off x="3029400" y="3810000"/>
            <a:ext cx="5609927" cy="2362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2400"/>
              <a:buNone/>
              <a:defRPr sz="2400">
                <a:solidFill>
                  <a:schemeClr val="lt2"/>
                </a:solidFill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pic>
        <p:nvPicPr>
          <p:cNvPr id="65" name="Google Shape;65;p9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24000" y="360000"/>
            <a:ext cx="1943100" cy="342900"/>
          </a:xfrm>
          <a:prstGeom prst="rect">
            <a:avLst/>
          </a:prstGeom>
          <a:noFill/>
          <a:ln>
            <a:noFill/>
          </a:ln>
        </p:spPr>
      </p:pic>
      <p:sp>
        <p:nvSpPr>
          <p:cNvPr id="66" name="Google Shape;66;p9"/>
          <p:cNvSpPr txBox="1"/>
          <p:nvPr>
            <p:ph idx="12" type="sldNum"/>
          </p:nvPr>
        </p:nvSpPr>
        <p:spPr>
          <a:xfrm>
            <a:off x="7658100" y="6279424"/>
            <a:ext cx="10287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UT19_Image, Title and Content">
  <p:cSld name="UT19_Image, Title and Content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0"/>
          <p:cNvSpPr txBox="1"/>
          <p:nvPr>
            <p:ph type="title"/>
          </p:nvPr>
        </p:nvSpPr>
        <p:spPr>
          <a:xfrm>
            <a:off x="3028950" y="365126"/>
            <a:ext cx="565785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6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10"/>
          <p:cNvSpPr txBox="1"/>
          <p:nvPr>
            <p:ph idx="1" type="body"/>
          </p:nvPr>
        </p:nvSpPr>
        <p:spPr>
          <a:xfrm>
            <a:off x="3028950" y="1828800"/>
            <a:ext cx="5657850" cy="434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>
                <a:solidFill>
                  <a:schemeClr val="dk1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>
                <a:solidFill>
                  <a:schemeClr val="dk1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solidFill>
                  <a:schemeClr val="dk1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solidFill>
                  <a:schemeClr val="dk1"/>
                </a:solidFill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0" name="Google Shape;70;p10"/>
          <p:cNvSpPr/>
          <p:nvPr>
            <p:ph idx="2" type="pic"/>
          </p:nvPr>
        </p:nvSpPr>
        <p:spPr>
          <a:xfrm>
            <a:off x="0" y="0"/>
            <a:ext cx="2857500" cy="6858000"/>
          </a:xfrm>
          <a:prstGeom prst="rect">
            <a:avLst/>
          </a:prstGeom>
          <a:noFill/>
          <a:ln>
            <a:noFill/>
          </a:ln>
        </p:spPr>
      </p:sp>
      <p:sp>
        <p:nvSpPr>
          <p:cNvPr id="71" name="Google Shape;71;p10"/>
          <p:cNvSpPr txBox="1"/>
          <p:nvPr>
            <p:ph idx="12" type="sldNum"/>
          </p:nvPr>
        </p:nvSpPr>
        <p:spPr>
          <a:xfrm>
            <a:off x="7658100" y="6279424"/>
            <a:ext cx="10287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UT19_Title and Content_Dark">
  <p:cSld name="UT19_Title and Content_Dark">
    <p:bg>
      <p:bgPr>
        <a:solidFill>
          <a:schemeClr val="dk1"/>
        </a:solidFill>
      </p:bgPr>
    </p:bg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/>
          <p:nvPr>
            <p:ph type="title"/>
          </p:nvPr>
        </p:nvSpPr>
        <p:spPr>
          <a:xfrm>
            <a:off x="457200" y="381000"/>
            <a:ext cx="82296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1"/>
          <p:cNvSpPr txBox="1"/>
          <p:nvPr>
            <p:ph idx="1" type="body"/>
          </p:nvPr>
        </p:nvSpPr>
        <p:spPr>
          <a:xfrm>
            <a:off x="457200" y="1219200"/>
            <a:ext cx="8229600" cy="495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11"/>
          <p:cNvSpPr txBox="1"/>
          <p:nvPr>
            <p:ph idx="12" type="sldNum"/>
          </p:nvPr>
        </p:nvSpPr>
        <p:spPr>
          <a:xfrm>
            <a:off x="7658100" y="6279424"/>
            <a:ext cx="10287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UT19_List and Image">
  <p:cSld name="UT19_List and Image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2"/>
          <p:cNvSpPr/>
          <p:nvPr>
            <p:ph idx="2" type="pic"/>
          </p:nvPr>
        </p:nvSpPr>
        <p:spPr>
          <a:xfrm>
            <a:off x="3028950" y="0"/>
            <a:ext cx="6115050" cy="6858000"/>
          </a:xfrm>
          <a:prstGeom prst="rect">
            <a:avLst/>
          </a:prstGeom>
          <a:noFill/>
          <a:ln>
            <a:noFill/>
          </a:ln>
        </p:spPr>
      </p:sp>
      <p:sp>
        <p:nvSpPr>
          <p:cNvPr id="78" name="Google Shape;78;p12"/>
          <p:cNvSpPr txBox="1"/>
          <p:nvPr>
            <p:ph idx="1" type="body"/>
          </p:nvPr>
        </p:nvSpPr>
        <p:spPr>
          <a:xfrm>
            <a:off x="228115" y="685800"/>
            <a:ext cx="2457935" cy="548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 Black"/>
              <a:buNone/>
              <a:defRPr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>
                <a:solidFill>
                  <a:schemeClr val="dk1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>
                <a:solidFill>
                  <a:schemeClr val="dk1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>
                <a:solidFill>
                  <a:schemeClr val="dk1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>
                <a:solidFill>
                  <a:schemeClr val="dk1"/>
                </a:solidFill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7658100" y="6279424"/>
            <a:ext cx="10287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UT19_Estonia">
  <p:cSld name="UT19_Estonia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3"/>
          <p:cNvSpPr txBox="1"/>
          <p:nvPr>
            <p:ph idx="1" type="body"/>
          </p:nvPr>
        </p:nvSpPr>
        <p:spPr>
          <a:xfrm>
            <a:off x="228116" y="685800"/>
            <a:ext cx="2457000" cy="548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 Black"/>
              <a:buNone/>
              <a:defRPr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>
                <a:solidFill>
                  <a:schemeClr val="dk1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>
                <a:solidFill>
                  <a:schemeClr val="dk1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>
                <a:solidFill>
                  <a:schemeClr val="dk1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>
                <a:solidFill>
                  <a:schemeClr val="dk1"/>
                </a:solidFill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2" name="Google Shape;82;p13"/>
          <p:cNvSpPr txBox="1"/>
          <p:nvPr>
            <p:ph idx="12" type="sldNum"/>
          </p:nvPr>
        </p:nvSpPr>
        <p:spPr>
          <a:xfrm>
            <a:off x="7658100" y="6279424"/>
            <a:ext cx="10287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UT19_Logo, Title and Content">
  <p:cSld name="UT19_Logo, Title and Content">
    <p:bg>
      <p:bgPr>
        <a:solidFill>
          <a:schemeClr val="lt1"/>
        </a:solid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-609600" y="-361760"/>
            <a:ext cx="13478257" cy="7581519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4"/>
          <p:cNvSpPr txBox="1"/>
          <p:nvPr>
            <p:ph type="title"/>
          </p:nvPr>
        </p:nvSpPr>
        <p:spPr>
          <a:xfrm>
            <a:off x="3028950" y="365126"/>
            <a:ext cx="565785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6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14"/>
          <p:cNvSpPr txBox="1"/>
          <p:nvPr>
            <p:ph idx="1" type="body"/>
          </p:nvPr>
        </p:nvSpPr>
        <p:spPr>
          <a:xfrm>
            <a:off x="3028950" y="1828800"/>
            <a:ext cx="5657850" cy="434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>
                <a:solidFill>
                  <a:schemeClr val="dk1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>
                <a:solidFill>
                  <a:schemeClr val="dk1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solidFill>
                  <a:schemeClr val="dk1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solidFill>
                  <a:schemeClr val="dk1"/>
                </a:solidFill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pic>
        <p:nvPicPr>
          <p:cNvPr id="87" name="Google Shape;87;p14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24000" y="360000"/>
            <a:ext cx="1943100" cy="342900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14"/>
          <p:cNvSpPr txBox="1"/>
          <p:nvPr>
            <p:ph idx="12" type="sldNum"/>
          </p:nvPr>
        </p:nvSpPr>
        <p:spPr>
          <a:xfrm>
            <a:off x="7658100" y="6279424"/>
            <a:ext cx="10287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UT19_Text on Image">
  <p:cSld name="UT19_Text on Image">
    <p:bg>
      <p:bgPr>
        <a:solidFill>
          <a:schemeClr val="dk1"/>
        </a:solidFill>
      </p:bgPr>
    </p:bg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5"/>
          <p:cNvSpPr txBox="1"/>
          <p:nvPr>
            <p:ph idx="1" type="body"/>
          </p:nvPr>
        </p:nvSpPr>
        <p:spPr>
          <a:xfrm>
            <a:off x="457200" y="4800600"/>
            <a:ext cx="5143500" cy="16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2400"/>
              <a:buNone/>
              <a:defRPr sz="2400">
                <a:solidFill>
                  <a:schemeClr val="lt2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C98B7"/>
              </a:buClr>
              <a:buSzPts val="2000"/>
              <a:buNone/>
              <a:defRPr sz="2000">
                <a:solidFill>
                  <a:srgbClr val="8C98B7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C98B7"/>
              </a:buClr>
              <a:buSzPts val="1800"/>
              <a:buNone/>
              <a:defRPr sz="1800">
                <a:solidFill>
                  <a:srgbClr val="8C98B7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C98B7"/>
              </a:buClr>
              <a:buSzPts val="1600"/>
              <a:buNone/>
              <a:defRPr sz="1600">
                <a:solidFill>
                  <a:srgbClr val="8C98B7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C98B7"/>
              </a:buClr>
              <a:buSzPts val="1600"/>
              <a:buNone/>
              <a:defRPr sz="1600">
                <a:solidFill>
                  <a:srgbClr val="8C98B7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C98B7"/>
              </a:buClr>
              <a:buSzPts val="1600"/>
              <a:buNone/>
              <a:defRPr sz="1600">
                <a:solidFill>
                  <a:srgbClr val="8C98B7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C98B7"/>
              </a:buClr>
              <a:buSzPts val="1600"/>
              <a:buNone/>
              <a:defRPr sz="1600">
                <a:solidFill>
                  <a:srgbClr val="8C98B7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C98B7"/>
              </a:buClr>
              <a:buSzPts val="1600"/>
              <a:buNone/>
              <a:defRPr sz="1600">
                <a:solidFill>
                  <a:srgbClr val="8C98B7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C98B7"/>
              </a:buClr>
              <a:buSzPts val="1600"/>
              <a:buNone/>
              <a:defRPr sz="1600">
                <a:solidFill>
                  <a:srgbClr val="8C98B7"/>
                </a:solidFill>
              </a:defRPr>
            </a:lvl9pPr>
          </a:lstStyle>
          <a:p/>
        </p:txBody>
      </p:sp>
      <p:sp>
        <p:nvSpPr>
          <p:cNvPr id="91" name="Google Shape;91;p15"/>
          <p:cNvSpPr/>
          <p:nvPr>
            <p:ph idx="2" type="pic"/>
          </p:nvPr>
        </p:nvSpPr>
        <p:spPr>
          <a:xfrm>
            <a:off x="1" y="-6116"/>
            <a:ext cx="9153350" cy="6868301"/>
          </a:xfrm>
          <a:prstGeom prst="rect">
            <a:avLst/>
          </a:prstGeom>
          <a:noFill/>
          <a:ln>
            <a:noFill/>
          </a:ln>
        </p:spPr>
      </p:sp>
      <p:sp>
        <p:nvSpPr>
          <p:cNvPr id="92" name="Google Shape;92;p15"/>
          <p:cNvSpPr txBox="1"/>
          <p:nvPr>
            <p:ph idx="12" type="sldNum"/>
          </p:nvPr>
        </p:nvSpPr>
        <p:spPr>
          <a:xfrm>
            <a:off x="7658100" y="6279424"/>
            <a:ext cx="10287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UT19_Two Content" type="twoObj">
  <p:cSld name="TWO_OBJECTS"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6"/>
          <p:cNvSpPr txBox="1"/>
          <p:nvPr>
            <p:ph type="title"/>
          </p:nvPr>
        </p:nvSpPr>
        <p:spPr>
          <a:xfrm>
            <a:off x="457200" y="365126"/>
            <a:ext cx="8229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6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16"/>
          <p:cNvSpPr txBox="1"/>
          <p:nvPr>
            <p:ph idx="1" type="body"/>
          </p:nvPr>
        </p:nvSpPr>
        <p:spPr>
          <a:xfrm>
            <a:off x="457200" y="1825625"/>
            <a:ext cx="405765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6" name="Google Shape;96;p16"/>
          <p:cNvSpPr txBox="1"/>
          <p:nvPr>
            <p:ph idx="2" type="body"/>
          </p:nvPr>
        </p:nvSpPr>
        <p:spPr>
          <a:xfrm>
            <a:off x="4629150" y="1825625"/>
            <a:ext cx="405765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7" name="Google Shape;97;p16"/>
          <p:cNvSpPr txBox="1"/>
          <p:nvPr>
            <p:ph idx="12" type="sldNum"/>
          </p:nvPr>
        </p:nvSpPr>
        <p:spPr>
          <a:xfrm>
            <a:off x="7658100" y="6279424"/>
            <a:ext cx="10287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7"/>
          <p:cNvSpPr txBox="1"/>
          <p:nvPr>
            <p:ph type="title"/>
          </p:nvPr>
        </p:nvSpPr>
        <p:spPr>
          <a:xfrm>
            <a:off x="457200" y="2103438"/>
            <a:ext cx="8229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6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100" name="Google Shape;100;p17">
            <a:hlinkClick r:id="rId2"/>
          </p:cNvPr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4000" y="360000"/>
            <a:ext cx="1943100" cy="342900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17"/>
          <p:cNvSpPr txBox="1"/>
          <p:nvPr>
            <p:ph idx="12" type="sldNum"/>
          </p:nvPr>
        </p:nvSpPr>
        <p:spPr>
          <a:xfrm>
            <a:off x="7658100" y="6279424"/>
            <a:ext cx="10287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UT19_Cooperation">
  <p:cSld name="UT19_Cooperation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8"/>
          <p:cNvSpPr txBox="1"/>
          <p:nvPr>
            <p:ph idx="1" type="body"/>
          </p:nvPr>
        </p:nvSpPr>
        <p:spPr>
          <a:xfrm>
            <a:off x="228115" y="4114800"/>
            <a:ext cx="2800835" cy="129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>
                <a:solidFill>
                  <a:schemeClr val="dk1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>
                <a:solidFill>
                  <a:schemeClr val="dk1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>
                <a:solidFill>
                  <a:schemeClr val="dk1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>
                <a:solidFill>
                  <a:schemeClr val="dk1"/>
                </a:solidFill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UT19_White_Logo on Image">
  <p:cSld name="UT19_White_Logo on Image"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9"/>
          <p:cNvSpPr/>
          <p:nvPr>
            <p:ph idx="2" type="pic"/>
          </p:nvPr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sp>
      <p:pic>
        <p:nvPicPr>
          <p:cNvPr id="106" name="Google Shape;106;p19">
            <a:hlinkClick r:id="rId2"/>
          </p:cNvPr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4000" y="360000"/>
            <a:ext cx="1943100" cy="342900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19"/>
          <p:cNvSpPr txBox="1"/>
          <p:nvPr>
            <p:ph idx="12" type="sldNum"/>
          </p:nvPr>
        </p:nvSpPr>
        <p:spPr>
          <a:xfrm>
            <a:off x="7658100" y="6279424"/>
            <a:ext cx="10287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UT19_White_Logo on Media">
  <p:cSld name="1_UT19_White_Logo on Media"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0"/>
          <p:cNvSpPr/>
          <p:nvPr>
            <p:ph idx="2" type="media"/>
          </p:nvPr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pic>
        <p:nvPicPr>
          <p:cNvPr id="110" name="Google Shape;110;p20">
            <a:hlinkClick r:id="rId2"/>
          </p:cNvPr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4000" y="360000"/>
            <a:ext cx="1943100" cy="342900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20"/>
          <p:cNvSpPr txBox="1"/>
          <p:nvPr>
            <p:ph idx="12" type="sldNum"/>
          </p:nvPr>
        </p:nvSpPr>
        <p:spPr>
          <a:xfrm>
            <a:off x="7658100" y="6279424"/>
            <a:ext cx="10287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UT19_Thanks_empty">
  <p:cSld name="UT19_Thanks_empty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" name="Google Shape;113;p21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24000" y="360000"/>
            <a:ext cx="1943100" cy="342900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21"/>
          <p:cNvSpPr txBox="1"/>
          <p:nvPr>
            <p:ph idx="12" type="sldNum"/>
          </p:nvPr>
        </p:nvSpPr>
        <p:spPr>
          <a:xfrm>
            <a:off x="7658100" y="6279424"/>
            <a:ext cx="10287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B1B3B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15" name="Google Shape;115;p21"/>
          <p:cNvSpPr txBox="1"/>
          <p:nvPr>
            <p:ph idx="1" type="body"/>
          </p:nvPr>
        </p:nvSpPr>
        <p:spPr>
          <a:xfrm>
            <a:off x="2514600" y="2743200"/>
            <a:ext cx="4114800" cy="48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 Black"/>
              <a:buNone/>
              <a:defRPr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  <a:lvl2pPr indent="-228600" lvl="1" marL="91440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 Black"/>
              <a:buNone/>
              <a:defRPr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defRPr>
            </a:lvl2pPr>
            <a:lvl3pPr indent="-228600" lvl="2" marL="137160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 Black"/>
              <a:buNone/>
              <a:defRPr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defRPr>
            </a:lvl3pPr>
            <a:lvl4pPr indent="-228600" lvl="3" marL="182880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 Black"/>
              <a:buNone/>
              <a:defRPr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defRPr>
            </a:lvl4pPr>
            <a:lvl5pPr indent="-228600" lvl="4" marL="228600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 Black"/>
              <a:buNone/>
              <a:defRPr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21" Type="http://schemas.openxmlformats.org/officeDocument/2006/relationships/theme" Target="../theme/theme2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5.xml"/><Relationship Id="rId19" Type="http://schemas.openxmlformats.org/officeDocument/2006/relationships/slideLayout" Target="../slideLayouts/slideLayout19.xml"/><Relationship Id="rId6" Type="http://schemas.openxmlformats.org/officeDocument/2006/relationships/slideLayout" Target="../slideLayouts/slideLayout6.xml"/><Relationship Id="rId1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44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44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44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44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44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44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44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44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C98B7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C98B7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Rubik"/>
                <a:ea typeface="Rubik"/>
                <a:cs typeface="Rubik"/>
                <a:sym typeface="Rubik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C98B7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C98B7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C98B7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C98B7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C98B7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C98B7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C98B7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C98B7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C98B7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5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3.png"/><Relationship Id="rId4" Type="http://schemas.openxmlformats.org/officeDocument/2006/relationships/image" Target="../media/image11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8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2"/>
          <p:cNvSpPr txBox="1"/>
          <p:nvPr>
            <p:ph idx="12" type="sldNum"/>
          </p:nvPr>
        </p:nvSpPr>
        <p:spPr>
          <a:xfrm>
            <a:off x="7658100" y="6279424"/>
            <a:ext cx="10287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21" name="Google Shape;121;p22"/>
          <p:cNvSpPr txBox="1"/>
          <p:nvPr/>
        </p:nvSpPr>
        <p:spPr>
          <a:xfrm>
            <a:off x="4680000" y="1007999"/>
            <a:ext cx="4104000" cy="234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1" i="0" lang="en-US" sz="22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Designing Video-Based Microlearning Materials for EFL Instruction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2" name="Google Shape;122;p22"/>
          <p:cNvSpPr txBox="1"/>
          <p:nvPr/>
        </p:nvSpPr>
        <p:spPr>
          <a:xfrm>
            <a:off x="4680000" y="3420000"/>
            <a:ext cx="4104000" cy="79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US" sz="1600" u="none" cap="none" strike="noStrike">
                <a:solidFill>
                  <a:srgbClr val="2C5696"/>
                </a:solidFill>
                <a:latin typeface="Rubik"/>
                <a:ea typeface="Rubik"/>
                <a:cs typeface="Rubik"/>
                <a:sym typeface="Rubik"/>
              </a:rPr>
              <a:t>A Case Study with Secondary Learners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p22"/>
          <p:cNvSpPr txBox="1"/>
          <p:nvPr/>
        </p:nvSpPr>
        <p:spPr>
          <a:xfrm>
            <a:off x="4680000" y="4320000"/>
            <a:ext cx="4104000" cy="5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1" i="0" lang="en-US" sz="15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Anna Mazepa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Liina Tammekänd</a:t>
            </a:r>
            <a:endParaRPr b="1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4" name="Google Shape;124;p22"/>
          <p:cNvSpPr txBox="1"/>
          <p:nvPr/>
        </p:nvSpPr>
        <p:spPr>
          <a:xfrm>
            <a:off x="4680000" y="5148000"/>
            <a:ext cx="4104000" cy="54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606060"/>
                </a:solidFill>
                <a:latin typeface="Rubik"/>
                <a:ea typeface="Rubik"/>
                <a:cs typeface="Rubik"/>
                <a:sym typeface="Rubik"/>
              </a:rPr>
              <a:t>University of Tartu · Department of English Studies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22"/>
          <p:cNvSpPr txBox="1"/>
          <p:nvPr/>
        </p:nvSpPr>
        <p:spPr>
          <a:xfrm>
            <a:off x="4680000" y="5832000"/>
            <a:ext cx="4104000" cy="72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US" sz="11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23rd EAAL Spring Conference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0" i="0" lang="en-US" sz="1000" u="none" cap="none" strike="noStrike">
                <a:solidFill>
                  <a:srgbClr val="606060"/>
                </a:solidFill>
                <a:latin typeface="Rubik"/>
                <a:ea typeface="Rubik"/>
                <a:cs typeface="Rubik"/>
                <a:sym typeface="Rubik"/>
              </a:rPr>
              <a:t>Tallinn · 24 April 2026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3"/>
          <p:cNvSpPr txBox="1"/>
          <p:nvPr>
            <p:ph idx="12" type="sldNum"/>
          </p:nvPr>
        </p:nvSpPr>
        <p:spPr>
          <a:xfrm>
            <a:off x="7658100" y="6279424"/>
            <a:ext cx="10287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31" name="Google Shape;131;p23"/>
          <p:cNvSpPr/>
          <p:nvPr/>
        </p:nvSpPr>
        <p:spPr>
          <a:xfrm>
            <a:off x="468000" y="396000"/>
            <a:ext cx="180000" cy="324000"/>
          </a:xfrm>
          <a:prstGeom prst="rect">
            <a:avLst/>
          </a:prstGeom>
          <a:solidFill>
            <a:srgbClr val="00A6E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132" name="Google Shape;132;p23"/>
          <p:cNvSpPr txBox="1"/>
          <p:nvPr/>
        </p:nvSpPr>
        <p:spPr>
          <a:xfrm>
            <a:off x="720000" y="324000"/>
            <a:ext cx="7920000" cy="46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36000" spcFirstLastPara="1" rIns="91425" wrap="square" tIns="180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b="1" i="0" lang="en-US" sz="26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The classroom reality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3" name="Google Shape;133;p23"/>
          <p:cNvSpPr/>
          <p:nvPr/>
        </p:nvSpPr>
        <p:spPr>
          <a:xfrm>
            <a:off x="468000" y="1440000"/>
            <a:ext cx="2592000" cy="3780000"/>
          </a:xfrm>
          <a:prstGeom prst="rect">
            <a:avLst/>
          </a:prstGeom>
          <a:solidFill>
            <a:srgbClr val="F0F3F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134" name="Google Shape;134;p23"/>
          <p:cNvSpPr/>
          <p:nvPr/>
        </p:nvSpPr>
        <p:spPr>
          <a:xfrm>
            <a:off x="468000" y="1362825"/>
            <a:ext cx="2592000" cy="90000"/>
          </a:xfrm>
          <a:prstGeom prst="rect">
            <a:avLst/>
          </a:prstGeom>
          <a:solidFill>
            <a:srgbClr val="00A6E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135" name="Google Shape;135;p23"/>
          <p:cNvSpPr txBox="1"/>
          <p:nvPr/>
        </p:nvSpPr>
        <p:spPr>
          <a:xfrm>
            <a:off x="612000" y="1509263"/>
            <a:ext cx="540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rgbClr val="00A6E9"/>
                </a:solidFill>
                <a:latin typeface="Rubik"/>
                <a:ea typeface="Rubik"/>
                <a:cs typeface="Rubik"/>
                <a:sym typeface="Rubik"/>
              </a:rPr>
              <a:t>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6" name="Google Shape;136;p23"/>
          <p:cNvSpPr txBox="1"/>
          <p:nvPr/>
        </p:nvSpPr>
        <p:spPr>
          <a:xfrm>
            <a:off x="612000" y="2520000"/>
            <a:ext cx="23040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1" i="0" lang="en-US" sz="17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Adolescent attention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p23"/>
          <p:cNvSpPr txBox="1"/>
          <p:nvPr/>
        </p:nvSpPr>
        <p:spPr>
          <a:xfrm>
            <a:off x="612000" y="3192025"/>
            <a:ext cx="2304000" cy="9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0" i="0" lang="en-US" sz="13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Cognitive control networks are still maturing.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0" i="0" lang="en-US" sz="13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Prolonged focus is more demanding than for adults.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23"/>
          <p:cNvSpPr txBox="1"/>
          <p:nvPr/>
        </p:nvSpPr>
        <p:spPr>
          <a:xfrm>
            <a:off x="612000" y="4860000"/>
            <a:ext cx="2304000" cy="246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0" i="0" lang="en-US" sz="1000" u="none" cap="none" strike="noStrike">
                <a:solidFill>
                  <a:srgbClr val="606060"/>
                </a:solidFill>
                <a:latin typeface="Rubik"/>
                <a:ea typeface="Rubik"/>
                <a:cs typeface="Rubik"/>
                <a:sym typeface="Rubik"/>
              </a:rPr>
              <a:t>Steinberg 2008 · Ophir et al. 2009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9" name="Google Shape;139;p23"/>
          <p:cNvSpPr/>
          <p:nvPr/>
        </p:nvSpPr>
        <p:spPr>
          <a:xfrm>
            <a:off x="3240000" y="1440000"/>
            <a:ext cx="2592000" cy="3780000"/>
          </a:xfrm>
          <a:prstGeom prst="rect">
            <a:avLst/>
          </a:prstGeom>
          <a:solidFill>
            <a:srgbClr val="F0F3F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140" name="Google Shape;140;p23"/>
          <p:cNvSpPr/>
          <p:nvPr/>
        </p:nvSpPr>
        <p:spPr>
          <a:xfrm>
            <a:off x="3240000" y="1362825"/>
            <a:ext cx="2592000" cy="90000"/>
          </a:xfrm>
          <a:prstGeom prst="rect">
            <a:avLst/>
          </a:prstGeom>
          <a:solidFill>
            <a:srgbClr val="00A6E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141" name="Google Shape;141;p23"/>
          <p:cNvSpPr txBox="1"/>
          <p:nvPr/>
        </p:nvSpPr>
        <p:spPr>
          <a:xfrm>
            <a:off x="3384000" y="1529700"/>
            <a:ext cx="540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rgbClr val="00A6E9"/>
                </a:solidFill>
                <a:latin typeface="Rubik"/>
                <a:ea typeface="Rubik"/>
                <a:cs typeface="Rubik"/>
                <a:sym typeface="Rubik"/>
              </a:rPr>
              <a:t>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2" name="Google Shape;142;p23"/>
          <p:cNvSpPr txBox="1"/>
          <p:nvPr/>
        </p:nvSpPr>
        <p:spPr>
          <a:xfrm>
            <a:off x="3384000" y="2484000"/>
            <a:ext cx="23040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1" i="0" lang="en-US" sz="17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Working memory limits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3" name="Google Shape;143;p23"/>
          <p:cNvSpPr txBox="1"/>
          <p:nvPr/>
        </p:nvSpPr>
        <p:spPr>
          <a:xfrm>
            <a:off x="3384000" y="3135600"/>
            <a:ext cx="2304000" cy="9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0" i="0" lang="en-US" sz="13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Focus of attention holds ~4 items.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0" i="0" lang="en-US" sz="13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Learners reach cognitive overload faster.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4" name="Google Shape;144;p23"/>
          <p:cNvSpPr txBox="1"/>
          <p:nvPr/>
        </p:nvSpPr>
        <p:spPr>
          <a:xfrm>
            <a:off x="3384000" y="4860000"/>
            <a:ext cx="23040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0" i="0" lang="en-US" sz="1000" u="none" cap="none" strike="noStrike">
                <a:solidFill>
                  <a:srgbClr val="606060"/>
                </a:solidFill>
                <a:latin typeface="Rubik"/>
                <a:ea typeface="Rubik"/>
                <a:cs typeface="Rubik"/>
                <a:sym typeface="Rubik"/>
              </a:rPr>
              <a:t>Miller 1956 · Cowan 2001 · Sweller 1988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23"/>
          <p:cNvSpPr/>
          <p:nvPr/>
        </p:nvSpPr>
        <p:spPr>
          <a:xfrm>
            <a:off x="6012000" y="1440000"/>
            <a:ext cx="2592000" cy="3780000"/>
          </a:xfrm>
          <a:prstGeom prst="rect">
            <a:avLst/>
          </a:prstGeom>
          <a:solidFill>
            <a:srgbClr val="F0F3F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146" name="Google Shape;146;p23"/>
          <p:cNvSpPr/>
          <p:nvPr/>
        </p:nvSpPr>
        <p:spPr>
          <a:xfrm>
            <a:off x="6012000" y="1362825"/>
            <a:ext cx="2592000" cy="90000"/>
          </a:xfrm>
          <a:prstGeom prst="rect">
            <a:avLst/>
          </a:prstGeom>
          <a:solidFill>
            <a:srgbClr val="00A6E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147" name="Google Shape;147;p23"/>
          <p:cNvSpPr txBox="1"/>
          <p:nvPr/>
        </p:nvSpPr>
        <p:spPr>
          <a:xfrm>
            <a:off x="6155999" y="1529700"/>
            <a:ext cx="540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rgbClr val="00A6E9"/>
                </a:solidFill>
                <a:latin typeface="Rubik"/>
                <a:ea typeface="Rubik"/>
                <a:cs typeface="Rubik"/>
                <a:sym typeface="Rubik"/>
              </a:rPr>
              <a:t>3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8" name="Google Shape;148;p23"/>
          <p:cNvSpPr txBox="1"/>
          <p:nvPr/>
        </p:nvSpPr>
        <p:spPr>
          <a:xfrm>
            <a:off x="6155999" y="2484000"/>
            <a:ext cx="23040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1" i="0" lang="en-US" sz="17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The 45-minute lesson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9" name="Google Shape;149;p23"/>
          <p:cNvSpPr txBox="1"/>
          <p:nvPr/>
        </p:nvSpPr>
        <p:spPr>
          <a:xfrm>
            <a:off x="6155999" y="3099600"/>
            <a:ext cx="2304000" cy="9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0" i="0" lang="en-US" sz="13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EFL exposure is limited by timetable.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0" i="0" lang="en-US" sz="13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Materials must work within this constraint.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0" name="Google Shape;150;p23"/>
          <p:cNvSpPr txBox="1"/>
          <p:nvPr/>
        </p:nvSpPr>
        <p:spPr>
          <a:xfrm>
            <a:off x="6155999" y="4860000"/>
            <a:ext cx="23040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0" i="0" lang="en-US" sz="1000" u="none" cap="none" strike="noStrike">
                <a:solidFill>
                  <a:srgbClr val="606060"/>
                </a:solidFill>
                <a:latin typeface="Rubik"/>
                <a:ea typeface="Rubik"/>
                <a:cs typeface="Rubik"/>
                <a:sym typeface="Rubik"/>
              </a:rPr>
              <a:t>Estonian basic school · I Love English 6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468000" y="5715975"/>
            <a:ext cx="8208000" cy="1458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6000" lIns="72000" spcFirstLastPara="1" rIns="72000" wrap="square" tIns="360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b="1" lang="en-US" sz="1600">
                <a:solidFill>
                  <a:schemeClr val="dk2"/>
                </a:solidFill>
                <a:latin typeface="Rubik"/>
                <a:ea typeface="Rubik"/>
                <a:cs typeface="Rubik"/>
                <a:sym typeface="Rubik"/>
              </a:rPr>
              <a:t>In this study:  </a:t>
            </a:r>
            <a:r>
              <a:rPr lang="en-US" sz="1600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microlearning in formal education = brief, self-contained units designed for a specific learning outcome within a short timeframe, delivered digitally or face-to-face.</a:t>
            </a:r>
            <a:endParaRPr b="1">
              <a:solidFill>
                <a:srgbClr val="2C5696"/>
              </a:solidFill>
              <a:latin typeface="Rubik"/>
              <a:ea typeface="Rubik"/>
              <a:cs typeface="Rubik"/>
              <a:sym typeface="Rubik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rgbClr val="2C5696"/>
              </a:solidFill>
              <a:latin typeface="Rubik"/>
              <a:ea typeface="Rubik"/>
              <a:cs typeface="Rubik"/>
              <a:sym typeface="Rubik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>
              <a:solidFill>
                <a:srgbClr val="2C5696"/>
              </a:solidFill>
              <a:latin typeface="Rubik"/>
              <a:ea typeface="Rubik"/>
              <a:cs typeface="Rubik"/>
              <a:sym typeface="Rubik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>
              <a:solidFill>
                <a:srgbClr val="2C5696"/>
              </a:solidFill>
              <a:latin typeface="Rubik"/>
              <a:ea typeface="Rubik"/>
              <a:cs typeface="Rubik"/>
              <a:sym typeface="Rubik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4"/>
          <p:cNvSpPr txBox="1"/>
          <p:nvPr>
            <p:ph idx="12" type="sldNum"/>
          </p:nvPr>
        </p:nvSpPr>
        <p:spPr>
          <a:xfrm>
            <a:off x="7658100" y="6279424"/>
            <a:ext cx="10287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57" name="Google Shape;157;p24"/>
          <p:cNvSpPr/>
          <p:nvPr/>
        </p:nvSpPr>
        <p:spPr>
          <a:xfrm>
            <a:off x="468000" y="396000"/>
            <a:ext cx="180000" cy="324000"/>
          </a:xfrm>
          <a:prstGeom prst="rect">
            <a:avLst/>
          </a:prstGeom>
          <a:solidFill>
            <a:srgbClr val="00A6E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158" name="Google Shape;158;p24"/>
          <p:cNvSpPr txBox="1"/>
          <p:nvPr/>
        </p:nvSpPr>
        <p:spPr>
          <a:xfrm>
            <a:off x="720000" y="324000"/>
            <a:ext cx="7920000" cy="503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36000" spcFirstLastPara="1" rIns="91425" wrap="square" tIns="180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b="1" i="0" lang="en-US" sz="26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A gap between two literatures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24"/>
          <p:cNvSpPr/>
          <p:nvPr/>
        </p:nvSpPr>
        <p:spPr>
          <a:xfrm>
            <a:off x="648000" y="1368000"/>
            <a:ext cx="3600000" cy="3491999"/>
          </a:xfrm>
          <a:prstGeom prst="rect">
            <a:avLst/>
          </a:prstGeom>
          <a:solidFill>
            <a:srgbClr val="F0F3F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160" name="Google Shape;160;p24"/>
          <p:cNvSpPr/>
          <p:nvPr/>
        </p:nvSpPr>
        <p:spPr>
          <a:xfrm>
            <a:off x="648000" y="1368000"/>
            <a:ext cx="3600000" cy="324000"/>
          </a:xfrm>
          <a:prstGeom prst="rect">
            <a:avLst/>
          </a:prstGeom>
          <a:solidFill>
            <a:srgbClr val="10206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161" name="Google Shape;161;p24"/>
          <p:cNvSpPr txBox="1"/>
          <p:nvPr/>
        </p:nvSpPr>
        <p:spPr>
          <a:xfrm>
            <a:off x="756000" y="1385999"/>
            <a:ext cx="3384000" cy="32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6000" lIns="72000" spcFirstLastPara="1" rIns="72000" wrap="square" tIns="360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MICROLEARNING LITERATURE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2" name="Google Shape;162;p24"/>
          <p:cNvSpPr txBox="1"/>
          <p:nvPr/>
        </p:nvSpPr>
        <p:spPr>
          <a:xfrm>
            <a:off x="827999" y="1908000"/>
            <a:ext cx="3240000" cy="2844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Oriented to corporate training &amp; instructional design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rgbClr val="102064"/>
              </a:solidFill>
              <a:latin typeface="Rubik"/>
              <a:ea typeface="Rubik"/>
              <a:cs typeface="Rubik"/>
              <a:sym typeface="Rubik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0" i="0" lang="en-US" sz="13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Kapp &amp; DeFelice (2019)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0" i="0" lang="en-US" sz="13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Corbeil et al. (2021)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t/>
            </a:r>
            <a:endParaRPr b="0" i="0" sz="1300" u="none" cap="none" strike="noStrike">
              <a:solidFill>
                <a:srgbClr val="202020"/>
              </a:solidFill>
              <a:latin typeface="Rubik"/>
              <a:ea typeface="Rubik"/>
              <a:cs typeface="Rubik"/>
              <a:sym typeface="Rubik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0" i="0" lang="en-US" sz="13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Kohnke (2023) — only ESL/EFL book;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0" i="0" lang="en-US" sz="13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references SLA theories in passing,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0" i="0" lang="en-US" sz="13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without developing design implications.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3" name="Google Shape;163;p24"/>
          <p:cNvSpPr/>
          <p:nvPr/>
        </p:nvSpPr>
        <p:spPr>
          <a:xfrm>
            <a:off x="4752000" y="1368000"/>
            <a:ext cx="3600000" cy="3491999"/>
          </a:xfrm>
          <a:prstGeom prst="rect">
            <a:avLst/>
          </a:prstGeom>
          <a:solidFill>
            <a:srgbClr val="F0F3F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164" name="Google Shape;164;p24"/>
          <p:cNvSpPr/>
          <p:nvPr/>
        </p:nvSpPr>
        <p:spPr>
          <a:xfrm>
            <a:off x="4752000" y="1368000"/>
            <a:ext cx="3600000" cy="324000"/>
          </a:xfrm>
          <a:prstGeom prst="rect">
            <a:avLst/>
          </a:prstGeom>
          <a:solidFill>
            <a:srgbClr val="2C569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165" name="Google Shape;165;p24"/>
          <p:cNvSpPr txBox="1"/>
          <p:nvPr/>
        </p:nvSpPr>
        <p:spPr>
          <a:xfrm>
            <a:off x="4860000" y="1385999"/>
            <a:ext cx="3384000" cy="32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6000" lIns="72000" spcFirstLastPara="1" rIns="72000" wrap="square" tIns="360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SLA LITERATURE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6" name="Google Shape;166;p24"/>
          <p:cNvSpPr txBox="1"/>
          <p:nvPr/>
        </p:nvSpPr>
        <p:spPr>
          <a:xfrm>
            <a:off x="4932000" y="1908000"/>
            <a:ext cx="3240000" cy="2844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Developed psycholinguistic principles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rgbClr val="102064"/>
              </a:solidFill>
              <a:latin typeface="Rubik"/>
              <a:ea typeface="Rubik"/>
              <a:cs typeface="Rubik"/>
              <a:sym typeface="Rubik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0" i="0" lang="en-US" sz="13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Krashen (1985) — Input Hypothesis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0" i="0" lang="en-US" sz="13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Schmidt (1990) — Noticing Hypothesis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0" i="0" lang="en-US" sz="13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VanPatten (1996) — Input Processing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0" i="0" lang="en-US" sz="13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Long (1991) — Focus on Form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0" i="0" lang="en-US" sz="13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Paivio (1986) — Dual Coding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t/>
            </a:r>
            <a:endParaRPr b="0" i="0" sz="1300" u="none" cap="none" strike="noStrike">
              <a:solidFill>
                <a:srgbClr val="202020"/>
              </a:solidFill>
              <a:latin typeface="Rubik"/>
              <a:ea typeface="Rubik"/>
              <a:cs typeface="Rubik"/>
              <a:sym typeface="Rubik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0" i="0" lang="en-US" sz="13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Not systematically linked to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0" i="0" lang="en-US" sz="13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microlearning design for EFL.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p24"/>
          <p:cNvSpPr/>
          <p:nvPr/>
        </p:nvSpPr>
        <p:spPr>
          <a:xfrm>
            <a:off x="648000" y="5688000"/>
            <a:ext cx="7848000" cy="648000"/>
          </a:xfrm>
          <a:prstGeom prst="rect">
            <a:avLst/>
          </a:prstGeom>
          <a:solidFill>
            <a:srgbClr val="10206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168" name="Google Shape;168;p24"/>
          <p:cNvSpPr txBox="1"/>
          <p:nvPr/>
        </p:nvSpPr>
        <p:spPr>
          <a:xfrm>
            <a:off x="792000" y="5688000"/>
            <a:ext cx="7560000" cy="648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6000" lIns="72000" spcFirstLastPara="1" rIns="72000" wrap="square" tIns="360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1" i="0" lang="en-US" sz="1500" u="none" cap="none" strike="noStrike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Missing:  systematic SLA-informed microlearning design for EFL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9" name="Google Shape;169;p24"/>
          <p:cNvSpPr/>
          <p:nvPr/>
        </p:nvSpPr>
        <p:spPr>
          <a:xfrm>
            <a:off x="648000" y="5040000"/>
            <a:ext cx="7703999" cy="540000"/>
          </a:xfrm>
          <a:prstGeom prst="rect">
            <a:avLst/>
          </a:prstGeom>
          <a:solidFill>
            <a:srgbClr val="F7F9FC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0" name="Google Shape;170;p24"/>
          <p:cNvSpPr txBox="1"/>
          <p:nvPr/>
        </p:nvSpPr>
        <p:spPr>
          <a:xfrm>
            <a:off x="827999" y="5058000"/>
            <a:ext cx="7488000" cy="279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36000" spcFirstLastPara="1" rIns="91425" wrap="square" tIns="180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5"/>
          <p:cNvSpPr txBox="1"/>
          <p:nvPr>
            <p:ph idx="12" type="sldNum"/>
          </p:nvPr>
        </p:nvSpPr>
        <p:spPr>
          <a:xfrm>
            <a:off x="7658100" y="6279424"/>
            <a:ext cx="10287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76" name="Google Shape;176;p25"/>
          <p:cNvSpPr/>
          <p:nvPr/>
        </p:nvSpPr>
        <p:spPr>
          <a:xfrm>
            <a:off x="468000" y="396000"/>
            <a:ext cx="180000" cy="324000"/>
          </a:xfrm>
          <a:prstGeom prst="rect">
            <a:avLst/>
          </a:prstGeom>
          <a:solidFill>
            <a:srgbClr val="00A6E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177" name="Google Shape;177;p25"/>
          <p:cNvSpPr txBox="1"/>
          <p:nvPr/>
        </p:nvSpPr>
        <p:spPr>
          <a:xfrm>
            <a:off x="720000" y="324000"/>
            <a:ext cx="7920000" cy="503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36000" spcFirstLastPara="1" rIns="91425" wrap="square" tIns="180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b="1" i="0" lang="en-US" sz="26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Research questions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8" name="Google Shape;178;p25"/>
          <p:cNvSpPr/>
          <p:nvPr/>
        </p:nvSpPr>
        <p:spPr>
          <a:xfrm>
            <a:off x="468000" y="1512000"/>
            <a:ext cx="1872000" cy="1296000"/>
          </a:xfrm>
          <a:prstGeom prst="rect">
            <a:avLst/>
          </a:prstGeom>
          <a:solidFill>
            <a:srgbClr val="10206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179" name="Google Shape;179;p25"/>
          <p:cNvSpPr txBox="1"/>
          <p:nvPr/>
        </p:nvSpPr>
        <p:spPr>
          <a:xfrm>
            <a:off x="468000" y="1692000"/>
            <a:ext cx="1872000" cy="503999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rgbClr val="00A6E9"/>
                </a:solidFill>
                <a:latin typeface="Rubik"/>
                <a:ea typeface="Rubik"/>
                <a:cs typeface="Rubik"/>
                <a:sym typeface="Rubik"/>
              </a:rPr>
              <a:t>RQ1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0" name="Google Shape;180;p25"/>
          <p:cNvSpPr txBox="1"/>
          <p:nvPr/>
        </p:nvSpPr>
        <p:spPr>
          <a:xfrm>
            <a:off x="468000" y="2268000"/>
            <a:ext cx="1872000" cy="360000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Theoretical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1" name="Google Shape;181;p25"/>
          <p:cNvSpPr/>
          <p:nvPr/>
        </p:nvSpPr>
        <p:spPr>
          <a:xfrm>
            <a:off x="2448000" y="1512000"/>
            <a:ext cx="6228000" cy="1296000"/>
          </a:xfrm>
          <a:prstGeom prst="rect">
            <a:avLst/>
          </a:prstGeom>
          <a:solidFill>
            <a:srgbClr val="F0F3F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182" name="Google Shape;182;p25"/>
          <p:cNvSpPr txBox="1"/>
          <p:nvPr/>
        </p:nvSpPr>
        <p:spPr>
          <a:xfrm>
            <a:off x="2592000" y="1512000"/>
            <a:ext cx="5940000" cy="1296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What theoretical connections can be established between SLA principles and the design of video-based microlearning materials for teenage EFL learners?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3" name="Google Shape;183;p25"/>
          <p:cNvSpPr/>
          <p:nvPr/>
        </p:nvSpPr>
        <p:spPr>
          <a:xfrm>
            <a:off x="468000" y="2988000"/>
            <a:ext cx="1872000" cy="1296000"/>
          </a:xfrm>
          <a:prstGeom prst="rect">
            <a:avLst/>
          </a:prstGeom>
          <a:solidFill>
            <a:srgbClr val="10206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184" name="Google Shape;184;p25"/>
          <p:cNvSpPr txBox="1"/>
          <p:nvPr/>
        </p:nvSpPr>
        <p:spPr>
          <a:xfrm>
            <a:off x="468000" y="3168000"/>
            <a:ext cx="1872000" cy="503999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rgbClr val="00A6E9"/>
                </a:solidFill>
                <a:latin typeface="Rubik"/>
                <a:ea typeface="Rubik"/>
                <a:cs typeface="Rubik"/>
                <a:sym typeface="Rubik"/>
              </a:rPr>
              <a:t>RQ2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5" name="Google Shape;185;p25"/>
          <p:cNvSpPr txBox="1"/>
          <p:nvPr/>
        </p:nvSpPr>
        <p:spPr>
          <a:xfrm>
            <a:off x="468000" y="3744000"/>
            <a:ext cx="1872000" cy="360000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Teacher perception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6" name="Google Shape;186;p25"/>
          <p:cNvSpPr/>
          <p:nvPr/>
        </p:nvSpPr>
        <p:spPr>
          <a:xfrm>
            <a:off x="2448000" y="2988000"/>
            <a:ext cx="6228000" cy="1296000"/>
          </a:xfrm>
          <a:prstGeom prst="rect">
            <a:avLst/>
          </a:prstGeom>
          <a:solidFill>
            <a:srgbClr val="F0F3F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187" name="Google Shape;187;p25"/>
          <p:cNvSpPr txBox="1"/>
          <p:nvPr/>
        </p:nvSpPr>
        <p:spPr>
          <a:xfrm>
            <a:off x="2592000" y="2988000"/>
            <a:ext cx="5940000" cy="1296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How do teachers perceive the designed materials in terms of structure, accessibility, and fit with the textbook?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8" name="Google Shape;188;p25"/>
          <p:cNvSpPr/>
          <p:nvPr/>
        </p:nvSpPr>
        <p:spPr>
          <a:xfrm>
            <a:off x="468000" y="4463999"/>
            <a:ext cx="1872000" cy="1296000"/>
          </a:xfrm>
          <a:prstGeom prst="rect">
            <a:avLst/>
          </a:prstGeom>
          <a:solidFill>
            <a:srgbClr val="10206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189" name="Google Shape;189;p25"/>
          <p:cNvSpPr txBox="1"/>
          <p:nvPr/>
        </p:nvSpPr>
        <p:spPr>
          <a:xfrm>
            <a:off x="468000" y="4643999"/>
            <a:ext cx="1872000" cy="503999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rgbClr val="00A6E9"/>
                </a:solidFill>
                <a:latin typeface="Rubik"/>
                <a:ea typeface="Rubik"/>
                <a:cs typeface="Rubik"/>
                <a:sym typeface="Rubik"/>
              </a:rPr>
              <a:t>RQ3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0" name="Google Shape;190;p25"/>
          <p:cNvSpPr txBox="1"/>
          <p:nvPr/>
        </p:nvSpPr>
        <p:spPr>
          <a:xfrm>
            <a:off x="468000" y="5219999"/>
            <a:ext cx="1872000" cy="360000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Student perception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1" name="Google Shape;191;p25"/>
          <p:cNvSpPr/>
          <p:nvPr/>
        </p:nvSpPr>
        <p:spPr>
          <a:xfrm>
            <a:off x="2448000" y="4463999"/>
            <a:ext cx="6228000" cy="1296000"/>
          </a:xfrm>
          <a:prstGeom prst="rect">
            <a:avLst/>
          </a:prstGeom>
          <a:solidFill>
            <a:srgbClr val="F0F3F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192" name="Google Shape;192;p25"/>
          <p:cNvSpPr txBox="1"/>
          <p:nvPr/>
        </p:nvSpPr>
        <p:spPr>
          <a:xfrm>
            <a:off x="2592000" y="4463999"/>
            <a:ext cx="5940000" cy="1296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How do 8th-grade learners perceive the materials in terms of accessibility, engagement, and difficulty?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26"/>
          <p:cNvSpPr txBox="1"/>
          <p:nvPr>
            <p:ph idx="12" type="sldNum"/>
          </p:nvPr>
        </p:nvSpPr>
        <p:spPr>
          <a:xfrm>
            <a:off x="7658100" y="6279424"/>
            <a:ext cx="10287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98" name="Google Shape;198;p26"/>
          <p:cNvSpPr/>
          <p:nvPr/>
        </p:nvSpPr>
        <p:spPr>
          <a:xfrm>
            <a:off x="468000" y="396000"/>
            <a:ext cx="180000" cy="324000"/>
          </a:xfrm>
          <a:prstGeom prst="rect">
            <a:avLst/>
          </a:prstGeom>
          <a:solidFill>
            <a:srgbClr val="00A6E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199" name="Google Shape;199;p26"/>
          <p:cNvSpPr txBox="1"/>
          <p:nvPr/>
        </p:nvSpPr>
        <p:spPr>
          <a:xfrm>
            <a:off x="720000" y="324000"/>
            <a:ext cx="7920000" cy="503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36000" spcFirstLastPara="1" rIns="91425" wrap="square" tIns="180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b="1" i="0" lang="en-US" sz="26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Five design principles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Google Shape;200;p26"/>
          <p:cNvSpPr txBox="1"/>
          <p:nvPr/>
        </p:nvSpPr>
        <p:spPr>
          <a:xfrm>
            <a:off x="468000" y="936000"/>
            <a:ext cx="8208000" cy="324000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606060"/>
                </a:solidFill>
                <a:latin typeface="Rubik"/>
                <a:ea typeface="Rubik"/>
                <a:cs typeface="Rubik"/>
                <a:sym typeface="Rubik"/>
              </a:rPr>
              <a:t>Derived from SLA research · inform both current materials and future microlearning design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1" name="Google Shape;201;p26"/>
          <p:cNvSpPr/>
          <p:nvPr/>
        </p:nvSpPr>
        <p:spPr>
          <a:xfrm>
            <a:off x="468000" y="1404000"/>
            <a:ext cx="576000" cy="917999"/>
          </a:xfrm>
          <a:prstGeom prst="rect">
            <a:avLst/>
          </a:prstGeom>
          <a:solidFill>
            <a:srgbClr val="10206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202" name="Google Shape;202;p26"/>
          <p:cNvSpPr txBox="1"/>
          <p:nvPr/>
        </p:nvSpPr>
        <p:spPr>
          <a:xfrm>
            <a:off x="468000" y="1404000"/>
            <a:ext cx="576000" cy="917999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00"/>
              <a:buFont typeface="Arial"/>
              <a:buNone/>
            </a:pPr>
            <a:r>
              <a:rPr b="1" i="0" lang="en-US" sz="3400" u="none" cap="none" strike="noStrike">
                <a:solidFill>
                  <a:srgbClr val="00A6E9"/>
                </a:solidFill>
                <a:latin typeface="Rubik"/>
                <a:ea typeface="Rubik"/>
                <a:cs typeface="Rubik"/>
                <a:sym typeface="Rubik"/>
              </a:rPr>
              <a:t>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3" name="Google Shape;203;p26"/>
          <p:cNvSpPr/>
          <p:nvPr/>
        </p:nvSpPr>
        <p:spPr>
          <a:xfrm>
            <a:off x="1044000" y="1404000"/>
            <a:ext cx="7632000" cy="917999"/>
          </a:xfrm>
          <a:prstGeom prst="rect">
            <a:avLst/>
          </a:prstGeom>
          <a:solidFill>
            <a:srgbClr val="F0F3F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204" name="Google Shape;204;p26"/>
          <p:cNvSpPr txBox="1"/>
          <p:nvPr/>
        </p:nvSpPr>
        <p:spPr>
          <a:xfrm>
            <a:off x="1188000" y="1475999"/>
            <a:ext cx="5400000" cy="324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Brevity and self-containment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5" name="Google Shape;205;p26"/>
          <p:cNvSpPr txBox="1"/>
          <p:nvPr/>
        </p:nvSpPr>
        <p:spPr>
          <a:xfrm>
            <a:off x="1188000" y="1800000"/>
            <a:ext cx="5400000" cy="46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Each unit is short and complete in itself, focused on a single learning outcome.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6" name="Google Shape;206;p26"/>
          <p:cNvSpPr txBox="1"/>
          <p:nvPr/>
        </p:nvSpPr>
        <p:spPr>
          <a:xfrm>
            <a:off x="6588000" y="1692000"/>
            <a:ext cx="1980000" cy="4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US" sz="1100" u="none" cap="none" strike="noStrike">
                <a:solidFill>
                  <a:srgbClr val="606060"/>
                </a:solidFill>
                <a:latin typeface="Rubik"/>
                <a:ea typeface="Rubik"/>
                <a:cs typeface="Rubik"/>
                <a:sym typeface="Rubik"/>
              </a:rPr>
              <a:t>Sweller 1988 · Kapp &amp; DeFelice 2019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7" name="Google Shape;207;p26"/>
          <p:cNvSpPr/>
          <p:nvPr/>
        </p:nvSpPr>
        <p:spPr>
          <a:xfrm>
            <a:off x="468000" y="2365200"/>
            <a:ext cx="576000" cy="917999"/>
          </a:xfrm>
          <a:prstGeom prst="rect">
            <a:avLst/>
          </a:prstGeom>
          <a:solidFill>
            <a:srgbClr val="10206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208" name="Google Shape;208;p26"/>
          <p:cNvSpPr txBox="1"/>
          <p:nvPr/>
        </p:nvSpPr>
        <p:spPr>
          <a:xfrm>
            <a:off x="468000" y="2365200"/>
            <a:ext cx="576000" cy="917999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00"/>
              <a:buFont typeface="Arial"/>
              <a:buNone/>
            </a:pPr>
            <a:r>
              <a:rPr b="1" i="0" lang="en-US" sz="3400" u="none" cap="none" strike="noStrike">
                <a:solidFill>
                  <a:srgbClr val="00A6E9"/>
                </a:solidFill>
                <a:latin typeface="Rubik"/>
                <a:ea typeface="Rubik"/>
                <a:cs typeface="Rubik"/>
                <a:sym typeface="Rubik"/>
              </a:rPr>
              <a:t>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9" name="Google Shape;209;p26"/>
          <p:cNvSpPr/>
          <p:nvPr/>
        </p:nvSpPr>
        <p:spPr>
          <a:xfrm>
            <a:off x="1044000" y="2365200"/>
            <a:ext cx="7632000" cy="917999"/>
          </a:xfrm>
          <a:prstGeom prst="rect">
            <a:avLst/>
          </a:prstGeom>
          <a:solidFill>
            <a:srgbClr val="F0F3F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210" name="Google Shape;210;p26"/>
          <p:cNvSpPr txBox="1"/>
          <p:nvPr/>
        </p:nvSpPr>
        <p:spPr>
          <a:xfrm>
            <a:off x="1188000" y="2437200"/>
            <a:ext cx="5400000" cy="324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Multimodal comprehensible input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1" name="Google Shape;211;p26"/>
          <p:cNvSpPr txBox="1"/>
          <p:nvPr/>
        </p:nvSpPr>
        <p:spPr>
          <a:xfrm>
            <a:off x="1188000" y="2761200"/>
            <a:ext cx="5400000" cy="46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Video presents language through verbal and visual channels, supporting dual coding.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2" name="Google Shape;212;p26"/>
          <p:cNvSpPr txBox="1"/>
          <p:nvPr/>
        </p:nvSpPr>
        <p:spPr>
          <a:xfrm>
            <a:off x="6588000" y="2653200"/>
            <a:ext cx="1980000" cy="4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US" sz="1100" u="none" cap="none" strike="noStrike">
                <a:solidFill>
                  <a:srgbClr val="606060"/>
                </a:solidFill>
                <a:latin typeface="Rubik"/>
                <a:ea typeface="Rubik"/>
                <a:cs typeface="Rubik"/>
                <a:sym typeface="Rubik"/>
              </a:rPr>
              <a:t>Krashen 1985 · Paivio 1986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3" name="Google Shape;213;p26"/>
          <p:cNvSpPr/>
          <p:nvPr/>
        </p:nvSpPr>
        <p:spPr>
          <a:xfrm>
            <a:off x="468000" y="3326400"/>
            <a:ext cx="576000" cy="917999"/>
          </a:xfrm>
          <a:prstGeom prst="rect">
            <a:avLst/>
          </a:prstGeom>
          <a:solidFill>
            <a:srgbClr val="10206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214" name="Google Shape;214;p26"/>
          <p:cNvSpPr txBox="1"/>
          <p:nvPr/>
        </p:nvSpPr>
        <p:spPr>
          <a:xfrm>
            <a:off x="468000" y="3326400"/>
            <a:ext cx="576000" cy="917999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00"/>
              <a:buFont typeface="Arial"/>
              <a:buNone/>
            </a:pPr>
            <a:r>
              <a:rPr b="1" i="0" lang="en-US" sz="3400" u="none" cap="none" strike="noStrike">
                <a:solidFill>
                  <a:srgbClr val="00A6E9"/>
                </a:solidFill>
                <a:latin typeface="Rubik"/>
                <a:ea typeface="Rubik"/>
                <a:cs typeface="Rubik"/>
                <a:sym typeface="Rubik"/>
              </a:rPr>
              <a:t>3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5" name="Google Shape;215;p26"/>
          <p:cNvSpPr/>
          <p:nvPr/>
        </p:nvSpPr>
        <p:spPr>
          <a:xfrm>
            <a:off x="1044000" y="3326400"/>
            <a:ext cx="7632000" cy="917999"/>
          </a:xfrm>
          <a:prstGeom prst="rect">
            <a:avLst/>
          </a:prstGeom>
          <a:solidFill>
            <a:srgbClr val="F0F3F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216" name="Google Shape;216;p26"/>
          <p:cNvSpPr txBox="1"/>
          <p:nvPr/>
        </p:nvSpPr>
        <p:spPr>
          <a:xfrm>
            <a:off x="1188000" y="3398400"/>
            <a:ext cx="5400000" cy="324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Staged task sequence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7" name="Google Shape;217;p26"/>
          <p:cNvSpPr txBox="1"/>
          <p:nvPr/>
        </p:nvSpPr>
        <p:spPr>
          <a:xfrm>
            <a:off x="1188000" y="3722400"/>
            <a:ext cx="5400000" cy="46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Tasks organised across three phases: preparation → noticing → consolidation.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p26"/>
          <p:cNvSpPr txBox="1"/>
          <p:nvPr/>
        </p:nvSpPr>
        <p:spPr>
          <a:xfrm>
            <a:off x="6588000" y="3614400"/>
            <a:ext cx="1980000" cy="4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US" sz="1100" u="none" cap="none" strike="noStrike">
                <a:solidFill>
                  <a:srgbClr val="606060"/>
                </a:solidFill>
                <a:latin typeface="Rubik"/>
                <a:ea typeface="Rubik"/>
                <a:cs typeface="Rubik"/>
                <a:sym typeface="Rubik"/>
              </a:rPr>
              <a:t>Schmidt 1990 · VanPatten 1996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9" name="Google Shape;219;p26"/>
          <p:cNvSpPr/>
          <p:nvPr/>
        </p:nvSpPr>
        <p:spPr>
          <a:xfrm>
            <a:off x="468000" y="4287600"/>
            <a:ext cx="576000" cy="917999"/>
          </a:xfrm>
          <a:prstGeom prst="rect">
            <a:avLst/>
          </a:prstGeom>
          <a:solidFill>
            <a:srgbClr val="10206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220" name="Google Shape;220;p26"/>
          <p:cNvSpPr txBox="1"/>
          <p:nvPr/>
        </p:nvSpPr>
        <p:spPr>
          <a:xfrm>
            <a:off x="468000" y="4287600"/>
            <a:ext cx="576000" cy="917999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00"/>
              <a:buFont typeface="Arial"/>
              <a:buNone/>
            </a:pPr>
            <a:r>
              <a:rPr b="1" i="0" lang="en-US" sz="3400" u="none" cap="none" strike="noStrike">
                <a:solidFill>
                  <a:srgbClr val="00A6E9"/>
                </a:solidFill>
                <a:latin typeface="Rubik"/>
                <a:ea typeface="Rubik"/>
                <a:cs typeface="Rubik"/>
                <a:sym typeface="Rubik"/>
              </a:rPr>
              <a:t>4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1" name="Google Shape;221;p26"/>
          <p:cNvSpPr/>
          <p:nvPr/>
        </p:nvSpPr>
        <p:spPr>
          <a:xfrm>
            <a:off x="1044000" y="4287600"/>
            <a:ext cx="7632000" cy="917999"/>
          </a:xfrm>
          <a:prstGeom prst="rect">
            <a:avLst/>
          </a:prstGeom>
          <a:solidFill>
            <a:srgbClr val="F0F3F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222" name="Google Shape;222;p26"/>
          <p:cNvSpPr txBox="1"/>
          <p:nvPr/>
        </p:nvSpPr>
        <p:spPr>
          <a:xfrm>
            <a:off x="1188000" y="4359600"/>
            <a:ext cx="5400000" cy="324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Focus on Form through task design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26"/>
          <p:cNvSpPr txBox="1"/>
          <p:nvPr/>
        </p:nvSpPr>
        <p:spPr>
          <a:xfrm>
            <a:off x="1188000" y="4683600"/>
            <a:ext cx="5400000" cy="46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Linguistic features highlighted within meaning-focused tasks — for formulaic sequences, not discrete grammar.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4" name="Google Shape;224;p26"/>
          <p:cNvSpPr txBox="1"/>
          <p:nvPr/>
        </p:nvSpPr>
        <p:spPr>
          <a:xfrm>
            <a:off x="6588000" y="4575600"/>
            <a:ext cx="1980000" cy="4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US" sz="1100" u="none" cap="none" strike="noStrike">
                <a:solidFill>
                  <a:srgbClr val="606060"/>
                </a:solidFill>
                <a:latin typeface="Rubik"/>
                <a:ea typeface="Rubik"/>
                <a:cs typeface="Rubik"/>
                <a:sym typeface="Rubik"/>
              </a:rPr>
              <a:t>Long 1991 · Wray 2002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5" name="Google Shape;225;p26"/>
          <p:cNvSpPr/>
          <p:nvPr/>
        </p:nvSpPr>
        <p:spPr>
          <a:xfrm>
            <a:off x="468000" y="5248800"/>
            <a:ext cx="576000" cy="917999"/>
          </a:xfrm>
          <a:prstGeom prst="rect">
            <a:avLst/>
          </a:prstGeom>
          <a:solidFill>
            <a:srgbClr val="10206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226" name="Google Shape;226;p26"/>
          <p:cNvSpPr txBox="1"/>
          <p:nvPr/>
        </p:nvSpPr>
        <p:spPr>
          <a:xfrm>
            <a:off x="468000" y="5248800"/>
            <a:ext cx="576000" cy="917999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00"/>
              <a:buFont typeface="Arial"/>
              <a:buNone/>
            </a:pPr>
            <a:r>
              <a:rPr b="1" i="0" lang="en-US" sz="3400" u="none" cap="none" strike="noStrike">
                <a:solidFill>
                  <a:srgbClr val="00A6E9"/>
                </a:solidFill>
                <a:latin typeface="Rubik"/>
                <a:ea typeface="Rubik"/>
                <a:cs typeface="Rubik"/>
                <a:sym typeface="Rubik"/>
              </a:rPr>
              <a:t>5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7" name="Google Shape;227;p26"/>
          <p:cNvSpPr/>
          <p:nvPr/>
        </p:nvSpPr>
        <p:spPr>
          <a:xfrm>
            <a:off x="1044000" y="5248800"/>
            <a:ext cx="7632000" cy="917999"/>
          </a:xfrm>
          <a:prstGeom prst="rect">
            <a:avLst/>
          </a:prstGeom>
          <a:solidFill>
            <a:srgbClr val="F0F3F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228" name="Google Shape;228;p26"/>
          <p:cNvSpPr txBox="1"/>
          <p:nvPr/>
        </p:nvSpPr>
        <p:spPr>
          <a:xfrm>
            <a:off x="1188000" y="5320800"/>
            <a:ext cx="5400000" cy="324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Scaffolded learner production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9" name="Google Shape;229;p26"/>
          <p:cNvSpPr txBox="1"/>
          <p:nvPr/>
        </p:nvSpPr>
        <p:spPr>
          <a:xfrm>
            <a:off x="1188000" y="5644800"/>
            <a:ext cx="5400000" cy="46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Production tasks help learners use target language in personally meaningful contexts.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0" name="Google Shape;230;p26"/>
          <p:cNvSpPr txBox="1"/>
          <p:nvPr/>
        </p:nvSpPr>
        <p:spPr>
          <a:xfrm>
            <a:off x="6588000" y="5536800"/>
            <a:ext cx="1980000" cy="4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US" sz="1100" u="none" cap="none" strike="noStrike">
                <a:solidFill>
                  <a:srgbClr val="606060"/>
                </a:solidFill>
                <a:latin typeface="Rubik"/>
                <a:ea typeface="Rubik"/>
                <a:cs typeface="Rubik"/>
                <a:sym typeface="Rubik"/>
              </a:rPr>
              <a:t>Harmer 2015 · cognitive load theory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27"/>
          <p:cNvSpPr txBox="1"/>
          <p:nvPr>
            <p:ph idx="12" type="sldNum"/>
          </p:nvPr>
        </p:nvSpPr>
        <p:spPr>
          <a:xfrm>
            <a:off x="7658100" y="6279424"/>
            <a:ext cx="10287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36" name="Google Shape;236;p27"/>
          <p:cNvSpPr/>
          <p:nvPr/>
        </p:nvSpPr>
        <p:spPr>
          <a:xfrm>
            <a:off x="468000" y="396000"/>
            <a:ext cx="180000" cy="324000"/>
          </a:xfrm>
          <a:prstGeom prst="rect">
            <a:avLst/>
          </a:prstGeom>
          <a:solidFill>
            <a:srgbClr val="00A6E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237" name="Google Shape;237;p27"/>
          <p:cNvSpPr txBox="1"/>
          <p:nvPr/>
        </p:nvSpPr>
        <p:spPr>
          <a:xfrm>
            <a:off x="720000" y="324000"/>
            <a:ext cx="7920000" cy="503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36000" spcFirstLastPara="1" rIns="91425" wrap="square" tIns="180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b="1" i="0" lang="en-US" sz="26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Nine microlearning units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8" name="Google Shape;238;p27"/>
          <p:cNvSpPr txBox="1"/>
          <p:nvPr/>
        </p:nvSpPr>
        <p:spPr>
          <a:xfrm>
            <a:off x="468000" y="936000"/>
            <a:ext cx="8208000" cy="324000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606060"/>
                </a:solidFill>
                <a:latin typeface="Rubik"/>
                <a:ea typeface="Rubik"/>
                <a:cs typeface="Rubik"/>
                <a:sym typeface="Rubik"/>
              </a:rPr>
              <a:t>Supplementary materials for I Love English 6 · two thematic units · each ≈6–10 min within a 45-min lesson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9" name="Google Shape;239;p27"/>
          <p:cNvSpPr/>
          <p:nvPr/>
        </p:nvSpPr>
        <p:spPr>
          <a:xfrm>
            <a:off x="468000" y="1440000"/>
            <a:ext cx="8208000" cy="288000"/>
          </a:xfrm>
          <a:prstGeom prst="rect">
            <a:avLst/>
          </a:prstGeom>
          <a:solidFill>
            <a:srgbClr val="10206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240" name="Google Shape;240;p27"/>
          <p:cNvSpPr txBox="1"/>
          <p:nvPr/>
        </p:nvSpPr>
        <p:spPr>
          <a:xfrm>
            <a:off x="504000" y="1440000"/>
            <a:ext cx="395999" cy="288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#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1" name="Google Shape;241;p27"/>
          <p:cNvSpPr txBox="1"/>
          <p:nvPr/>
        </p:nvSpPr>
        <p:spPr>
          <a:xfrm>
            <a:off x="936000" y="1440000"/>
            <a:ext cx="2412000" cy="288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Title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2" name="Google Shape;242;p27"/>
          <p:cNvSpPr txBox="1"/>
          <p:nvPr/>
        </p:nvSpPr>
        <p:spPr>
          <a:xfrm>
            <a:off x="3384000" y="1440000"/>
            <a:ext cx="540000" cy="288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CEFR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3" name="Google Shape;243;p27"/>
          <p:cNvSpPr txBox="1"/>
          <p:nvPr/>
        </p:nvSpPr>
        <p:spPr>
          <a:xfrm>
            <a:off x="3960000" y="1440000"/>
            <a:ext cx="2772000" cy="288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Target formulaic sequences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4" name="Google Shape;244;p27"/>
          <p:cNvSpPr txBox="1"/>
          <p:nvPr/>
        </p:nvSpPr>
        <p:spPr>
          <a:xfrm>
            <a:off x="6768000" y="1440000"/>
            <a:ext cx="1908000" cy="288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Video source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5" name="Google Shape;245;p27"/>
          <p:cNvSpPr/>
          <p:nvPr/>
        </p:nvSpPr>
        <p:spPr>
          <a:xfrm>
            <a:off x="468000" y="1728000"/>
            <a:ext cx="8208000" cy="403200"/>
          </a:xfrm>
          <a:prstGeom prst="rect">
            <a:avLst/>
          </a:prstGeom>
          <a:solidFill>
            <a:srgbClr val="F7F9FC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246" name="Google Shape;246;p27"/>
          <p:cNvSpPr txBox="1"/>
          <p:nvPr/>
        </p:nvSpPr>
        <p:spPr>
          <a:xfrm>
            <a:off x="522000" y="1728000"/>
            <a:ext cx="360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00A6E9"/>
                </a:solidFill>
                <a:latin typeface="Rubik"/>
                <a:ea typeface="Rubik"/>
                <a:cs typeface="Rubik"/>
                <a:sym typeface="Rubik"/>
              </a:rPr>
              <a:t>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7" name="Google Shape;247;p27"/>
          <p:cNvSpPr txBox="1"/>
          <p:nvPr/>
        </p:nvSpPr>
        <p:spPr>
          <a:xfrm>
            <a:off x="954000" y="1728000"/>
            <a:ext cx="2376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Greetings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8" name="Google Shape;248;p27"/>
          <p:cNvSpPr txBox="1"/>
          <p:nvPr/>
        </p:nvSpPr>
        <p:spPr>
          <a:xfrm>
            <a:off x="3402000" y="1728000"/>
            <a:ext cx="504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A2+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9" name="Google Shape;249;p27"/>
          <p:cNvSpPr txBox="1"/>
          <p:nvPr/>
        </p:nvSpPr>
        <p:spPr>
          <a:xfrm>
            <a:off x="3978000" y="1728000"/>
            <a:ext cx="2736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hiya · you alright · how's things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0" name="Google Shape;250;p27"/>
          <p:cNvSpPr txBox="1"/>
          <p:nvPr/>
        </p:nvSpPr>
        <p:spPr>
          <a:xfrm>
            <a:off x="6785999" y="1728000"/>
            <a:ext cx="1872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British Council / VBP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1" name="Google Shape;251;p27"/>
          <p:cNvSpPr txBox="1"/>
          <p:nvPr/>
        </p:nvSpPr>
        <p:spPr>
          <a:xfrm>
            <a:off x="522000" y="2131200"/>
            <a:ext cx="360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00A6E9"/>
                </a:solidFill>
                <a:latin typeface="Rubik"/>
                <a:ea typeface="Rubik"/>
                <a:cs typeface="Rubik"/>
                <a:sym typeface="Rubik"/>
              </a:rPr>
              <a:t>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2" name="Google Shape;252;p27"/>
          <p:cNvSpPr txBox="1"/>
          <p:nvPr/>
        </p:nvSpPr>
        <p:spPr>
          <a:xfrm>
            <a:off x="954000" y="2131200"/>
            <a:ext cx="2376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Identity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3" name="Google Shape;253;p27"/>
          <p:cNvSpPr txBox="1"/>
          <p:nvPr/>
        </p:nvSpPr>
        <p:spPr>
          <a:xfrm>
            <a:off x="3402000" y="2131200"/>
            <a:ext cx="504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B1+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4" name="Google Shape;254;p27"/>
          <p:cNvSpPr txBox="1"/>
          <p:nvPr/>
        </p:nvSpPr>
        <p:spPr>
          <a:xfrm>
            <a:off x="3978000" y="2131200"/>
            <a:ext cx="2736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go with the flow · offer solutions · lock yourself away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5" name="Google Shape;255;p27"/>
          <p:cNvSpPr txBox="1"/>
          <p:nvPr/>
        </p:nvSpPr>
        <p:spPr>
          <a:xfrm>
            <a:off x="6785999" y="2131200"/>
            <a:ext cx="1872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MBTI explainer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6" name="Google Shape;256;p27"/>
          <p:cNvSpPr/>
          <p:nvPr/>
        </p:nvSpPr>
        <p:spPr>
          <a:xfrm>
            <a:off x="468000" y="2534400"/>
            <a:ext cx="8208000" cy="403200"/>
          </a:xfrm>
          <a:prstGeom prst="rect">
            <a:avLst/>
          </a:prstGeom>
          <a:solidFill>
            <a:srgbClr val="F7F9FC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257" name="Google Shape;257;p27"/>
          <p:cNvSpPr txBox="1"/>
          <p:nvPr/>
        </p:nvSpPr>
        <p:spPr>
          <a:xfrm>
            <a:off x="522000" y="2534400"/>
            <a:ext cx="360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00A6E9"/>
                </a:solidFill>
                <a:latin typeface="Rubik"/>
                <a:ea typeface="Rubik"/>
                <a:cs typeface="Rubik"/>
                <a:sym typeface="Rubik"/>
              </a:rPr>
              <a:t>3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8" name="Google Shape;258;p27"/>
          <p:cNvSpPr txBox="1"/>
          <p:nvPr/>
        </p:nvSpPr>
        <p:spPr>
          <a:xfrm>
            <a:off x="954000" y="2534400"/>
            <a:ext cx="2376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True Friendship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9" name="Google Shape;259;p27"/>
          <p:cNvSpPr txBox="1"/>
          <p:nvPr/>
        </p:nvSpPr>
        <p:spPr>
          <a:xfrm>
            <a:off x="3402000" y="2534400"/>
            <a:ext cx="504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A2+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0" name="Google Shape;260;p27"/>
          <p:cNvSpPr txBox="1"/>
          <p:nvPr/>
        </p:nvSpPr>
        <p:spPr>
          <a:xfrm>
            <a:off x="3978000" y="2534400"/>
            <a:ext cx="2736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mutually beneficial · backhanded compliment · mentally drained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1" name="Google Shape;261;p27"/>
          <p:cNvSpPr txBox="1"/>
          <p:nvPr/>
        </p:nvSpPr>
        <p:spPr>
          <a:xfrm>
            <a:off x="6785999" y="2534400"/>
            <a:ext cx="1872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YouTube creator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2" name="Google Shape;262;p27"/>
          <p:cNvSpPr txBox="1"/>
          <p:nvPr/>
        </p:nvSpPr>
        <p:spPr>
          <a:xfrm>
            <a:off x="522000" y="2937600"/>
            <a:ext cx="360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00A6E9"/>
                </a:solidFill>
                <a:latin typeface="Rubik"/>
                <a:ea typeface="Rubik"/>
                <a:cs typeface="Rubik"/>
                <a:sym typeface="Rubik"/>
              </a:rPr>
              <a:t>4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3" name="Google Shape;263;p27"/>
          <p:cNvSpPr txBox="1"/>
          <p:nvPr/>
        </p:nvSpPr>
        <p:spPr>
          <a:xfrm>
            <a:off x="954000" y="2937600"/>
            <a:ext cx="2376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Different Kinds of Friends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4" name="Google Shape;264;p27"/>
          <p:cNvSpPr txBox="1"/>
          <p:nvPr/>
        </p:nvSpPr>
        <p:spPr>
          <a:xfrm>
            <a:off x="3402000" y="2937600"/>
            <a:ext cx="504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B1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5" name="Google Shape;265;p27"/>
          <p:cNvSpPr txBox="1"/>
          <p:nvPr/>
        </p:nvSpPr>
        <p:spPr>
          <a:xfrm>
            <a:off x="3978000" y="2937600"/>
            <a:ext cx="2736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be there for someone · have your back · walked into your life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6" name="Google Shape;266;p27"/>
          <p:cNvSpPr txBox="1"/>
          <p:nvPr/>
        </p:nvSpPr>
        <p:spPr>
          <a:xfrm>
            <a:off x="6785999" y="2937600"/>
            <a:ext cx="1872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Three authentic clips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7" name="Google Shape;267;p27"/>
          <p:cNvSpPr/>
          <p:nvPr/>
        </p:nvSpPr>
        <p:spPr>
          <a:xfrm>
            <a:off x="468000" y="3340800"/>
            <a:ext cx="8208000" cy="403200"/>
          </a:xfrm>
          <a:prstGeom prst="rect">
            <a:avLst/>
          </a:prstGeom>
          <a:solidFill>
            <a:srgbClr val="F7F9FC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268" name="Google Shape;268;p27"/>
          <p:cNvSpPr txBox="1"/>
          <p:nvPr/>
        </p:nvSpPr>
        <p:spPr>
          <a:xfrm>
            <a:off x="522000" y="3340800"/>
            <a:ext cx="360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00A6E9"/>
                </a:solidFill>
                <a:latin typeface="Rubik"/>
                <a:ea typeface="Rubik"/>
                <a:cs typeface="Rubik"/>
                <a:sym typeface="Rubik"/>
              </a:rPr>
              <a:t>5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9" name="Google Shape;269;p27"/>
          <p:cNvSpPr txBox="1"/>
          <p:nvPr/>
        </p:nvSpPr>
        <p:spPr>
          <a:xfrm>
            <a:off x="954000" y="3340800"/>
            <a:ext cx="2376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Friendship Review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0" name="Google Shape;270;p27"/>
          <p:cNvSpPr txBox="1"/>
          <p:nvPr/>
        </p:nvSpPr>
        <p:spPr>
          <a:xfrm>
            <a:off x="3402000" y="3340800"/>
            <a:ext cx="504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B1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1" name="Google Shape;271;p27"/>
          <p:cNvSpPr txBox="1"/>
          <p:nvPr/>
        </p:nvSpPr>
        <p:spPr>
          <a:xfrm>
            <a:off x="3978000" y="3340800"/>
            <a:ext cx="2736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consolidation of units 1–4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2" name="Google Shape;272;p27"/>
          <p:cNvSpPr txBox="1"/>
          <p:nvPr/>
        </p:nvSpPr>
        <p:spPr>
          <a:xfrm>
            <a:off x="6785999" y="3340800"/>
            <a:ext cx="1872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— (review)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3" name="Google Shape;273;p27"/>
          <p:cNvSpPr txBox="1"/>
          <p:nvPr/>
        </p:nvSpPr>
        <p:spPr>
          <a:xfrm>
            <a:off x="522000" y="3744000"/>
            <a:ext cx="360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00A6E9"/>
                </a:solidFill>
                <a:latin typeface="Rubik"/>
                <a:ea typeface="Rubik"/>
                <a:cs typeface="Rubik"/>
                <a:sym typeface="Rubik"/>
              </a:rPr>
              <a:t>6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4" name="Google Shape;274;p27"/>
          <p:cNvSpPr txBox="1"/>
          <p:nvPr/>
        </p:nvSpPr>
        <p:spPr>
          <a:xfrm>
            <a:off x="954000" y="3744000"/>
            <a:ext cx="2376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The Power of Goals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5" name="Google Shape;275;p27"/>
          <p:cNvSpPr txBox="1"/>
          <p:nvPr/>
        </p:nvSpPr>
        <p:spPr>
          <a:xfrm>
            <a:off x="3402000" y="3744000"/>
            <a:ext cx="504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B2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6" name="Google Shape;276;p27"/>
          <p:cNvSpPr txBox="1"/>
          <p:nvPr/>
        </p:nvSpPr>
        <p:spPr>
          <a:xfrm>
            <a:off x="3978000" y="3744000"/>
            <a:ext cx="2736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without a shadow of a doubt · put the blinders on · be relentless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7" name="Google Shape;277;p27"/>
          <p:cNvSpPr txBox="1"/>
          <p:nvPr/>
        </p:nvSpPr>
        <p:spPr>
          <a:xfrm>
            <a:off x="6785999" y="3744000"/>
            <a:ext cx="1872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Chaunté Lowe (Olympic)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8" name="Google Shape;278;p27"/>
          <p:cNvSpPr/>
          <p:nvPr/>
        </p:nvSpPr>
        <p:spPr>
          <a:xfrm>
            <a:off x="468000" y="4147200"/>
            <a:ext cx="8208000" cy="403200"/>
          </a:xfrm>
          <a:prstGeom prst="rect">
            <a:avLst/>
          </a:prstGeom>
          <a:solidFill>
            <a:srgbClr val="F7F9FC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279" name="Google Shape;279;p27"/>
          <p:cNvSpPr txBox="1"/>
          <p:nvPr/>
        </p:nvSpPr>
        <p:spPr>
          <a:xfrm>
            <a:off x="522000" y="4147200"/>
            <a:ext cx="360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00A6E9"/>
                </a:solidFill>
                <a:latin typeface="Rubik"/>
                <a:ea typeface="Rubik"/>
                <a:cs typeface="Rubik"/>
                <a:sym typeface="Rubik"/>
              </a:rPr>
              <a:t>7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" name="Google Shape;280;p27"/>
          <p:cNvSpPr txBox="1"/>
          <p:nvPr/>
        </p:nvSpPr>
        <p:spPr>
          <a:xfrm>
            <a:off x="954000" y="4147200"/>
            <a:ext cx="2376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What Sport Teaches Us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1" name="Google Shape;281;p27"/>
          <p:cNvSpPr txBox="1"/>
          <p:nvPr/>
        </p:nvSpPr>
        <p:spPr>
          <a:xfrm>
            <a:off x="3402000" y="4147200"/>
            <a:ext cx="504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B1+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2" name="Google Shape;282;p27"/>
          <p:cNvSpPr txBox="1"/>
          <p:nvPr/>
        </p:nvSpPr>
        <p:spPr>
          <a:xfrm>
            <a:off x="3978000" y="4147200"/>
            <a:ext cx="2736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a sense of belonging · test your limits · reduce stress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3" name="Google Shape;283;p27"/>
          <p:cNvSpPr txBox="1"/>
          <p:nvPr/>
        </p:nvSpPr>
        <p:spPr>
          <a:xfrm>
            <a:off x="6785999" y="4147200"/>
            <a:ext cx="1872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YouTube explainer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4" name="Google Shape;284;p27"/>
          <p:cNvSpPr txBox="1"/>
          <p:nvPr/>
        </p:nvSpPr>
        <p:spPr>
          <a:xfrm>
            <a:off x="522000" y="4550400"/>
            <a:ext cx="360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00A6E9"/>
                </a:solidFill>
                <a:latin typeface="Rubik"/>
                <a:ea typeface="Rubik"/>
                <a:cs typeface="Rubik"/>
                <a:sym typeface="Rubik"/>
              </a:rPr>
              <a:t>8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5" name="Google Shape;285;p27"/>
          <p:cNvSpPr txBox="1"/>
          <p:nvPr/>
        </p:nvSpPr>
        <p:spPr>
          <a:xfrm>
            <a:off x="954000" y="4550400"/>
            <a:ext cx="2376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Sports at School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6" name="Google Shape;286;p27"/>
          <p:cNvSpPr txBox="1"/>
          <p:nvPr/>
        </p:nvSpPr>
        <p:spPr>
          <a:xfrm>
            <a:off x="3402000" y="4550400"/>
            <a:ext cx="504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B1+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7" name="Google Shape;287;p27"/>
          <p:cNvSpPr txBox="1"/>
          <p:nvPr/>
        </p:nvSpPr>
        <p:spPr>
          <a:xfrm>
            <a:off x="3978000" y="4550400"/>
            <a:ext cx="2736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making memories · back each other up · life lessons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8" name="Google Shape;288;p27"/>
          <p:cNvSpPr txBox="1"/>
          <p:nvPr/>
        </p:nvSpPr>
        <p:spPr>
          <a:xfrm>
            <a:off x="6785999" y="4550400"/>
            <a:ext cx="1872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Six US teen athletes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9" name="Google Shape;289;p27"/>
          <p:cNvSpPr/>
          <p:nvPr/>
        </p:nvSpPr>
        <p:spPr>
          <a:xfrm>
            <a:off x="468000" y="4953600"/>
            <a:ext cx="8208000" cy="403200"/>
          </a:xfrm>
          <a:prstGeom prst="rect">
            <a:avLst/>
          </a:prstGeom>
          <a:solidFill>
            <a:srgbClr val="F7F9FC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290" name="Google Shape;290;p27"/>
          <p:cNvSpPr txBox="1"/>
          <p:nvPr/>
        </p:nvSpPr>
        <p:spPr>
          <a:xfrm>
            <a:off x="522000" y="4953600"/>
            <a:ext cx="360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00A6E9"/>
                </a:solidFill>
                <a:latin typeface="Rubik"/>
                <a:ea typeface="Rubik"/>
                <a:cs typeface="Rubik"/>
                <a:sym typeface="Rubik"/>
              </a:rPr>
              <a:t>9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1" name="Google Shape;291;p27"/>
          <p:cNvSpPr txBox="1"/>
          <p:nvPr/>
        </p:nvSpPr>
        <p:spPr>
          <a:xfrm>
            <a:off x="954000" y="4953600"/>
            <a:ext cx="2376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Sports Review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2" name="Google Shape;292;p27"/>
          <p:cNvSpPr txBox="1"/>
          <p:nvPr/>
        </p:nvSpPr>
        <p:spPr>
          <a:xfrm>
            <a:off x="3402000" y="4953600"/>
            <a:ext cx="504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B1+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3" name="Google Shape;293;p27"/>
          <p:cNvSpPr txBox="1"/>
          <p:nvPr/>
        </p:nvSpPr>
        <p:spPr>
          <a:xfrm>
            <a:off x="3978000" y="4953600"/>
            <a:ext cx="2736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consolidation of units 6–8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4" name="Google Shape;294;p27"/>
          <p:cNvSpPr txBox="1"/>
          <p:nvPr/>
        </p:nvSpPr>
        <p:spPr>
          <a:xfrm>
            <a:off x="6785999" y="4953600"/>
            <a:ext cx="1872000" cy="4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— (review)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5" name="Google Shape;295;p27"/>
          <p:cNvSpPr txBox="1"/>
          <p:nvPr/>
        </p:nvSpPr>
        <p:spPr>
          <a:xfrm>
            <a:off x="468000" y="5500800"/>
            <a:ext cx="8208000" cy="324000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606060"/>
                </a:solidFill>
                <a:latin typeface="Rubik"/>
                <a:ea typeface="Rubik"/>
                <a:cs typeface="Rubik"/>
                <a:sym typeface="Rubik"/>
              </a:rPr>
              <a:t>Target sequences verified against Sketch Engine frequency data.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28"/>
          <p:cNvSpPr txBox="1"/>
          <p:nvPr>
            <p:ph idx="12" type="sldNum"/>
          </p:nvPr>
        </p:nvSpPr>
        <p:spPr>
          <a:xfrm>
            <a:off x="7658100" y="6279424"/>
            <a:ext cx="10287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01" name="Google Shape;301;p28"/>
          <p:cNvSpPr/>
          <p:nvPr/>
        </p:nvSpPr>
        <p:spPr>
          <a:xfrm>
            <a:off x="468000" y="396000"/>
            <a:ext cx="180000" cy="324000"/>
          </a:xfrm>
          <a:prstGeom prst="rect">
            <a:avLst/>
          </a:prstGeom>
          <a:solidFill>
            <a:srgbClr val="00A6E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2" name="Google Shape;302;p28"/>
          <p:cNvSpPr txBox="1"/>
          <p:nvPr/>
        </p:nvSpPr>
        <p:spPr>
          <a:xfrm>
            <a:off x="720000" y="324000"/>
            <a:ext cx="7920000" cy="46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36000" spcFirstLastPara="1" rIns="91425" wrap="square" tIns="180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6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Materials available</a:t>
            </a:r>
            <a:endParaRPr/>
          </a:p>
        </p:txBody>
      </p:sp>
      <p:sp>
        <p:nvSpPr>
          <p:cNvPr id="303" name="Google Shape;303;p28"/>
          <p:cNvSpPr txBox="1"/>
          <p:nvPr/>
        </p:nvSpPr>
        <p:spPr>
          <a:xfrm>
            <a:off x="468000" y="936000"/>
            <a:ext cx="8208000" cy="273600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606060"/>
                </a:solidFill>
                <a:latin typeface="Rubik"/>
                <a:ea typeface="Rubik"/>
                <a:cs typeface="Rubik"/>
                <a:sym typeface="Rubik"/>
              </a:rPr>
              <a:t>All nine revised worksheets — ready for classroom use</a:t>
            </a:r>
            <a:endParaRPr/>
          </a:p>
        </p:txBody>
      </p:sp>
      <p:sp>
        <p:nvSpPr>
          <p:cNvPr id="304" name="Google Shape;304;p28"/>
          <p:cNvSpPr/>
          <p:nvPr/>
        </p:nvSpPr>
        <p:spPr>
          <a:xfrm>
            <a:off x="468000" y="1620000"/>
            <a:ext cx="4140000" cy="4500000"/>
          </a:xfrm>
          <a:prstGeom prst="rect">
            <a:avLst/>
          </a:prstGeom>
          <a:solidFill>
            <a:srgbClr val="F0F3F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5" name="Google Shape;305;p28"/>
          <p:cNvSpPr/>
          <p:nvPr/>
        </p:nvSpPr>
        <p:spPr>
          <a:xfrm>
            <a:off x="468000" y="1620000"/>
            <a:ext cx="108000" cy="4500000"/>
          </a:xfrm>
          <a:prstGeom prst="rect">
            <a:avLst/>
          </a:prstGeom>
          <a:solidFill>
            <a:srgbClr val="00A6E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6" name="Google Shape;306;p28"/>
          <p:cNvSpPr txBox="1"/>
          <p:nvPr/>
        </p:nvSpPr>
        <p:spPr>
          <a:xfrm>
            <a:off x="756000" y="1908000"/>
            <a:ext cx="3708000" cy="103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2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Nine ready-to-use worksheets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2C5696"/>
                </a:solidFill>
                <a:latin typeface="Rubik"/>
                <a:ea typeface="Rubik"/>
                <a:cs typeface="Rubik"/>
                <a:sym typeface="Rubik"/>
              </a:rPr>
              <a:t>freely available for teachers</a:t>
            </a:r>
            <a:endParaRPr/>
          </a:p>
        </p:txBody>
      </p:sp>
      <p:sp>
        <p:nvSpPr>
          <p:cNvPr id="307" name="Google Shape;307;p28"/>
          <p:cNvSpPr txBox="1"/>
          <p:nvPr/>
        </p:nvSpPr>
        <p:spPr>
          <a:xfrm>
            <a:off x="756000" y="3240000"/>
            <a:ext cx="3708000" cy="3021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2C5696"/>
                </a:solidFill>
                <a:latin typeface="Rubik"/>
                <a:ea typeface="Rubik"/>
                <a:cs typeface="Rubik"/>
                <a:sym typeface="Rubik"/>
              </a:rPr>
              <a:t>Two thematic units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Friends (units 1–5) · Sports (units 6–9)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rgbClr val="202020"/>
              </a:solidFill>
              <a:latin typeface="Rubik"/>
              <a:ea typeface="Rubik"/>
              <a:cs typeface="Rubik"/>
              <a:sym typeface="Rubik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2C5696"/>
                </a:solidFill>
                <a:latin typeface="Rubik"/>
                <a:ea typeface="Rubik"/>
                <a:cs typeface="Rubik"/>
                <a:sym typeface="Rubik"/>
              </a:rPr>
              <a:t>Levels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A2+ to B2 · for 8th-grade EFL learners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rgbClr val="202020"/>
              </a:solidFill>
              <a:latin typeface="Rubik"/>
              <a:ea typeface="Rubik"/>
              <a:cs typeface="Rubik"/>
              <a:sym typeface="Rubik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2C5696"/>
                </a:solidFill>
                <a:latin typeface="Rubik"/>
                <a:ea typeface="Rubik"/>
                <a:cs typeface="Rubik"/>
                <a:sym typeface="Rubik"/>
              </a:rPr>
              <a:t>Fits I Love English 6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Aligned with textbook topics — or used independently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rgbClr val="202020"/>
              </a:solidFill>
              <a:latin typeface="Rubik"/>
              <a:ea typeface="Rubik"/>
              <a:cs typeface="Rubik"/>
              <a:sym typeface="Rubik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2C5696"/>
                </a:solidFill>
                <a:latin typeface="Rubik"/>
                <a:ea typeface="Rubik"/>
                <a:cs typeface="Rubik"/>
                <a:sym typeface="Rubik"/>
              </a:rPr>
              <a:t>Format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Video + worksheet · fits one 45-minute lesson</a:t>
            </a:r>
            <a:endParaRPr/>
          </a:p>
        </p:txBody>
      </p:sp>
      <p:sp>
        <p:nvSpPr>
          <p:cNvPr id="308" name="Google Shape;308;p28"/>
          <p:cNvSpPr/>
          <p:nvPr/>
        </p:nvSpPr>
        <p:spPr>
          <a:xfrm>
            <a:off x="5364000" y="1998000"/>
            <a:ext cx="2988000" cy="2988000"/>
          </a:xfrm>
          <a:prstGeom prst="rect">
            <a:avLst/>
          </a:prstGeom>
          <a:solidFill>
            <a:srgbClr val="10206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9" name="Google Shape;309;p28"/>
          <p:cNvSpPr/>
          <p:nvPr/>
        </p:nvSpPr>
        <p:spPr>
          <a:xfrm>
            <a:off x="5418000" y="2052000"/>
            <a:ext cx="2880000" cy="288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0" name="Google Shape;310;p28"/>
          <p:cNvSpPr txBox="1"/>
          <p:nvPr/>
        </p:nvSpPr>
        <p:spPr>
          <a:xfrm>
            <a:off x="5418000" y="2052000"/>
            <a:ext cx="2880000" cy="27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606060"/>
                </a:solidFill>
                <a:latin typeface="Rubik"/>
                <a:ea typeface="Rubik"/>
                <a:cs typeface="Rubik"/>
                <a:sym typeface="Rubik"/>
              </a:rPr>
              <a:t>[ insert QR code here ]</a:t>
            </a:r>
            <a:endParaRPr/>
          </a:p>
        </p:txBody>
      </p:sp>
      <p:sp>
        <p:nvSpPr>
          <p:cNvPr id="311" name="Google Shape;311;p28"/>
          <p:cNvSpPr txBox="1"/>
          <p:nvPr/>
        </p:nvSpPr>
        <p:spPr>
          <a:xfrm>
            <a:off x="4968000" y="5112000"/>
            <a:ext cx="3780000" cy="273600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Scan to access all worksheets</a:t>
            </a:r>
            <a:endParaRPr/>
          </a:p>
        </p:txBody>
      </p:sp>
      <p:sp>
        <p:nvSpPr>
          <p:cNvPr id="312" name="Google Shape;312;p28"/>
          <p:cNvSpPr txBox="1"/>
          <p:nvPr/>
        </p:nvSpPr>
        <p:spPr>
          <a:xfrm>
            <a:off x="4968000" y="5472000"/>
            <a:ext cx="3780000" cy="273600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313" name="Google Shape;313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16375" y="1804475"/>
            <a:ext cx="3265374" cy="3307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29"/>
          <p:cNvSpPr txBox="1"/>
          <p:nvPr>
            <p:ph idx="12" type="sldNum"/>
          </p:nvPr>
        </p:nvSpPr>
        <p:spPr>
          <a:xfrm>
            <a:off x="7658100" y="6279424"/>
            <a:ext cx="10287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19" name="Google Shape;319;p29"/>
          <p:cNvSpPr/>
          <p:nvPr/>
        </p:nvSpPr>
        <p:spPr>
          <a:xfrm>
            <a:off x="468000" y="396000"/>
            <a:ext cx="180000" cy="324000"/>
          </a:xfrm>
          <a:prstGeom prst="rect">
            <a:avLst/>
          </a:prstGeom>
          <a:solidFill>
            <a:srgbClr val="00A6E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0" name="Google Shape;320;p29"/>
          <p:cNvSpPr txBox="1"/>
          <p:nvPr/>
        </p:nvSpPr>
        <p:spPr>
          <a:xfrm>
            <a:off x="720000" y="324000"/>
            <a:ext cx="7920000" cy="503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36000" spcFirstLastPara="1" rIns="91425" wrap="square" tIns="180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6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Three-stage task sequence</a:t>
            </a:r>
            <a:endParaRPr/>
          </a:p>
        </p:txBody>
      </p:sp>
      <p:sp>
        <p:nvSpPr>
          <p:cNvPr id="321" name="Google Shape;321;p29"/>
          <p:cNvSpPr txBox="1"/>
          <p:nvPr/>
        </p:nvSpPr>
        <p:spPr>
          <a:xfrm>
            <a:off x="468000" y="936000"/>
            <a:ext cx="8208000" cy="324000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300" u="none" cap="none" strike="noStrike">
                <a:solidFill>
                  <a:srgbClr val="606060"/>
                </a:solidFill>
                <a:latin typeface="Rubik"/>
                <a:ea typeface="Rubik"/>
                <a:cs typeface="Rubik"/>
                <a:sym typeface="Rubik"/>
              </a:rPr>
              <a:t>Example: Unit #6 — The Power of Goals (B2, Chaunté Lowe, Olympic high jumper)</a:t>
            </a:r>
            <a:endParaRPr/>
          </a:p>
        </p:txBody>
      </p:sp>
      <p:sp>
        <p:nvSpPr>
          <p:cNvPr id="322" name="Google Shape;322;p29"/>
          <p:cNvSpPr/>
          <p:nvPr/>
        </p:nvSpPr>
        <p:spPr>
          <a:xfrm>
            <a:off x="468000" y="1440000"/>
            <a:ext cx="1620000" cy="1475999"/>
          </a:xfrm>
          <a:prstGeom prst="rect">
            <a:avLst/>
          </a:prstGeom>
          <a:solidFill>
            <a:srgbClr val="00A6E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3" name="Google Shape;323;p29"/>
          <p:cNvSpPr txBox="1"/>
          <p:nvPr/>
        </p:nvSpPr>
        <p:spPr>
          <a:xfrm>
            <a:off x="468000" y="1692000"/>
            <a:ext cx="1620000" cy="4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700" u="none" cap="none" strike="noStrike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BEFORE</a:t>
            </a:r>
            <a:endParaRPr/>
          </a:p>
        </p:txBody>
      </p:sp>
      <p:sp>
        <p:nvSpPr>
          <p:cNvPr id="324" name="Google Shape;324;p29"/>
          <p:cNvSpPr txBox="1"/>
          <p:nvPr/>
        </p:nvSpPr>
        <p:spPr>
          <a:xfrm>
            <a:off x="468000" y="2160000"/>
            <a:ext cx="1620000" cy="360000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300" u="none" cap="none" strike="noStrike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viewing</a:t>
            </a:r>
            <a:endParaRPr/>
          </a:p>
        </p:txBody>
      </p:sp>
      <p:sp>
        <p:nvSpPr>
          <p:cNvPr id="325" name="Google Shape;325;p29"/>
          <p:cNvSpPr/>
          <p:nvPr/>
        </p:nvSpPr>
        <p:spPr>
          <a:xfrm>
            <a:off x="2160000" y="1440000"/>
            <a:ext cx="6408000" cy="1475999"/>
          </a:xfrm>
          <a:prstGeom prst="rect">
            <a:avLst/>
          </a:prstGeom>
          <a:solidFill>
            <a:srgbClr val="F0F3F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6" name="Google Shape;326;p29"/>
          <p:cNvSpPr txBox="1"/>
          <p:nvPr/>
        </p:nvSpPr>
        <p:spPr>
          <a:xfrm>
            <a:off x="2304000" y="1548000"/>
            <a:ext cx="6120000" cy="36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6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Matching task</a:t>
            </a:r>
            <a:endParaRPr/>
          </a:p>
        </p:txBody>
      </p:sp>
      <p:sp>
        <p:nvSpPr>
          <p:cNvPr id="327" name="Google Shape;327;p29"/>
          <p:cNvSpPr txBox="1"/>
          <p:nvPr/>
        </p:nvSpPr>
        <p:spPr>
          <a:xfrm>
            <a:off x="2304000" y="1944000"/>
            <a:ext cx="6120000" cy="72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3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Students match target expressions to their meanings. Activates prior knowledge and directs attention to target expressions before the video.</a:t>
            </a:r>
            <a:endParaRPr/>
          </a:p>
        </p:txBody>
      </p:sp>
      <p:sp>
        <p:nvSpPr>
          <p:cNvPr id="328" name="Google Shape;328;p29"/>
          <p:cNvSpPr txBox="1"/>
          <p:nvPr/>
        </p:nvSpPr>
        <p:spPr>
          <a:xfrm>
            <a:off x="2304000" y="2591999"/>
            <a:ext cx="6120000" cy="251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100" u="none" cap="none" strike="noStrike">
                <a:solidFill>
                  <a:srgbClr val="606060"/>
                </a:solidFill>
                <a:latin typeface="Rubik"/>
                <a:ea typeface="Rubik"/>
                <a:cs typeface="Rubik"/>
                <a:sym typeface="Rubik"/>
              </a:rPr>
              <a:t>Schmidt · VanPatten</a:t>
            </a:r>
            <a:endParaRPr/>
          </a:p>
        </p:txBody>
      </p:sp>
      <p:sp>
        <p:nvSpPr>
          <p:cNvPr id="329" name="Google Shape;329;p29"/>
          <p:cNvSpPr/>
          <p:nvPr/>
        </p:nvSpPr>
        <p:spPr>
          <a:xfrm>
            <a:off x="468000" y="3023999"/>
            <a:ext cx="1620000" cy="1475999"/>
          </a:xfrm>
          <a:prstGeom prst="rect">
            <a:avLst/>
          </a:prstGeom>
          <a:solidFill>
            <a:srgbClr val="2C569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0" name="Google Shape;330;p29"/>
          <p:cNvSpPr txBox="1"/>
          <p:nvPr/>
        </p:nvSpPr>
        <p:spPr>
          <a:xfrm>
            <a:off x="468000" y="3275999"/>
            <a:ext cx="1620000" cy="4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700" u="none" cap="none" strike="noStrike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WHILE</a:t>
            </a:r>
            <a:endParaRPr/>
          </a:p>
        </p:txBody>
      </p:sp>
      <p:sp>
        <p:nvSpPr>
          <p:cNvPr id="331" name="Google Shape;331;p29"/>
          <p:cNvSpPr txBox="1"/>
          <p:nvPr/>
        </p:nvSpPr>
        <p:spPr>
          <a:xfrm>
            <a:off x="468000" y="3743999"/>
            <a:ext cx="1620000" cy="360000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300" u="none" cap="none" strike="noStrike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viewing</a:t>
            </a:r>
            <a:endParaRPr/>
          </a:p>
        </p:txBody>
      </p:sp>
      <p:sp>
        <p:nvSpPr>
          <p:cNvPr id="332" name="Google Shape;332;p29"/>
          <p:cNvSpPr/>
          <p:nvPr/>
        </p:nvSpPr>
        <p:spPr>
          <a:xfrm>
            <a:off x="2160000" y="3023999"/>
            <a:ext cx="6408000" cy="1475999"/>
          </a:xfrm>
          <a:prstGeom prst="rect">
            <a:avLst/>
          </a:prstGeom>
          <a:solidFill>
            <a:srgbClr val="F0F3F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3" name="Google Shape;333;p29"/>
          <p:cNvSpPr txBox="1"/>
          <p:nvPr/>
        </p:nvSpPr>
        <p:spPr>
          <a:xfrm>
            <a:off x="2304000" y="3131999"/>
            <a:ext cx="6120000" cy="36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6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Comprehension MCQs</a:t>
            </a:r>
            <a:endParaRPr/>
          </a:p>
        </p:txBody>
      </p:sp>
      <p:sp>
        <p:nvSpPr>
          <p:cNvPr id="334" name="Google Shape;334;p29"/>
          <p:cNvSpPr txBox="1"/>
          <p:nvPr/>
        </p:nvSpPr>
        <p:spPr>
          <a:xfrm>
            <a:off x="2304000" y="3527999"/>
            <a:ext cx="6120000" cy="72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3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Multiple-choice items that keep attention on meaning while target expressions appear in authentic context.</a:t>
            </a:r>
            <a:endParaRPr/>
          </a:p>
        </p:txBody>
      </p:sp>
      <p:sp>
        <p:nvSpPr>
          <p:cNvPr id="335" name="Google Shape;335;p29"/>
          <p:cNvSpPr txBox="1"/>
          <p:nvPr/>
        </p:nvSpPr>
        <p:spPr>
          <a:xfrm>
            <a:off x="2304000" y="4175999"/>
            <a:ext cx="6120000" cy="251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100" u="none" cap="none" strike="noStrike">
                <a:solidFill>
                  <a:srgbClr val="606060"/>
                </a:solidFill>
                <a:latin typeface="Rubik"/>
                <a:ea typeface="Rubik"/>
                <a:cs typeface="Rubik"/>
                <a:sym typeface="Rubik"/>
              </a:rPr>
              <a:t>Krashen · Paivio</a:t>
            </a:r>
            <a:endParaRPr/>
          </a:p>
        </p:txBody>
      </p:sp>
      <p:sp>
        <p:nvSpPr>
          <p:cNvPr id="336" name="Google Shape;336;p29"/>
          <p:cNvSpPr/>
          <p:nvPr/>
        </p:nvSpPr>
        <p:spPr>
          <a:xfrm>
            <a:off x="468000" y="4608000"/>
            <a:ext cx="1620000" cy="1475999"/>
          </a:xfrm>
          <a:prstGeom prst="rect">
            <a:avLst/>
          </a:prstGeom>
          <a:solidFill>
            <a:srgbClr val="10206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7" name="Google Shape;337;p29"/>
          <p:cNvSpPr txBox="1"/>
          <p:nvPr/>
        </p:nvSpPr>
        <p:spPr>
          <a:xfrm>
            <a:off x="468000" y="4859999"/>
            <a:ext cx="1620000" cy="4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700" u="none" cap="none" strike="noStrike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AFTER</a:t>
            </a:r>
            <a:endParaRPr/>
          </a:p>
        </p:txBody>
      </p:sp>
      <p:sp>
        <p:nvSpPr>
          <p:cNvPr id="338" name="Google Shape;338;p29"/>
          <p:cNvSpPr txBox="1"/>
          <p:nvPr/>
        </p:nvSpPr>
        <p:spPr>
          <a:xfrm>
            <a:off x="468000" y="5328000"/>
            <a:ext cx="1620000" cy="360000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300" u="none" cap="none" strike="noStrike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viewing</a:t>
            </a:r>
            <a:endParaRPr/>
          </a:p>
        </p:txBody>
      </p:sp>
      <p:sp>
        <p:nvSpPr>
          <p:cNvPr id="339" name="Google Shape;339;p29"/>
          <p:cNvSpPr/>
          <p:nvPr/>
        </p:nvSpPr>
        <p:spPr>
          <a:xfrm>
            <a:off x="2160000" y="4608000"/>
            <a:ext cx="6408000" cy="1475999"/>
          </a:xfrm>
          <a:prstGeom prst="rect">
            <a:avLst/>
          </a:prstGeom>
          <a:solidFill>
            <a:srgbClr val="F0F3F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0" name="Google Shape;340;p29"/>
          <p:cNvSpPr txBox="1"/>
          <p:nvPr/>
        </p:nvSpPr>
        <p:spPr>
          <a:xfrm>
            <a:off x="2304000" y="4716000"/>
            <a:ext cx="6120000" cy="36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6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Gap-fill + scaffolded production</a:t>
            </a:r>
            <a:endParaRPr/>
          </a:p>
        </p:txBody>
      </p:sp>
      <p:sp>
        <p:nvSpPr>
          <p:cNvPr id="341" name="Google Shape;341;p29"/>
          <p:cNvSpPr txBox="1"/>
          <p:nvPr/>
        </p:nvSpPr>
        <p:spPr>
          <a:xfrm>
            <a:off x="2304000" y="5112000"/>
            <a:ext cx="6120000" cy="72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3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Gap-fill brings attention back to form — students retrieve expressions. Production task: 3-4 sentences on a personal goal, using at least two expressions.</a:t>
            </a:r>
            <a:endParaRPr/>
          </a:p>
        </p:txBody>
      </p:sp>
      <p:sp>
        <p:nvSpPr>
          <p:cNvPr id="342" name="Google Shape;342;p29"/>
          <p:cNvSpPr txBox="1"/>
          <p:nvPr/>
        </p:nvSpPr>
        <p:spPr>
          <a:xfrm>
            <a:off x="2304000" y="5759999"/>
            <a:ext cx="6120000" cy="251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100" u="none" cap="none" strike="noStrike">
                <a:solidFill>
                  <a:srgbClr val="606060"/>
                </a:solidFill>
                <a:latin typeface="Rubik"/>
                <a:ea typeface="Rubik"/>
                <a:cs typeface="Rubik"/>
                <a:sym typeface="Rubik"/>
              </a:rPr>
              <a:t>Long · Wray · Harmer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30"/>
          <p:cNvSpPr txBox="1"/>
          <p:nvPr>
            <p:ph idx="12" type="sldNum"/>
          </p:nvPr>
        </p:nvSpPr>
        <p:spPr>
          <a:xfrm>
            <a:off x="7658100" y="6279424"/>
            <a:ext cx="10287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48" name="Google Shape;348;p30"/>
          <p:cNvSpPr/>
          <p:nvPr/>
        </p:nvSpPr>
        <p:spPr>
          <a:xfrm>
            <a:off x="468000" y="396000"/>
            <a:ext cx="180000" cy="324000"/>
          </a:xfrm>
          <a:prstGeom prst="rect">
            <a:avLst/>
          </a:prstGeom>
          <a:solidFill>
            <a:srgbClr val="00A6E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9" name="Google Shape;349;p30"/>
          <p:cNvSpPr txBox="1"/>
          <p:nvPr/>
        </p:nvSpPr>
        <p:spPr>
          <a:xfrm>
            <a:off x="720000" y="324000"/>
            <a:ext cx="7920000" cy="503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36000" spcFirstLastPara="1" rIns="91425" wrap="square" tIns="180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6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Worksheet example</a:t>
            </a:r>
            <a:endParaRPr/>
          </a:p>
        </p:txBody>
      </p:sp>
      <p:sp>
        <p:nvSpPr>
          <p:cNvPr id="350" name="Google Shape;350;p30"/>
          <p:cNvSpPr txBox="1"/>
          <p:nvPr/>
        </p:nvSpPr>
        <p:spPr>
          <a:xfrm>
            <a:off x="468000" y="769588"/>
            <a:ext cx="8208000" cy="258300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300" u="none" cap="none" strike="noStrike">
                <a:solidFill>
                  <a:srgbClr val="606060"/>
                </a:solidFill>
                <a:latin typeface="Rubik"/>
                <a:ea typeface="Rubik"/>
                <a:cs typeface="Rubik"/>
                <a:sym typeface="Rubik"/>
              </a:rPr>
              <a:t>Unit #6 — The Power of Goals (B2, Chaunté Lowe, Olympic high jumper)</a:t>
            </a:r>
            <a:endParaRPr/>
          </a:p>
        </p:txBody>
      </p:sp>
      <p:sp>
        <p:nvSpPr>
          <p:cNvPr id="351" name="Google Shape;351;p30"/>
          <p:cNvSpPr/>
          <p:nvPr/>
        </p:nvSpPr>
        <p:spPr>
          <a:xfrm>
            <a:off x="733090" y="1314000"/>
            <a:ext cx="7677818" cy="4968000"/>
          </a:xfrm>
          <a:prstGeom prst="rect">
            <a:avLst/>
          </a:prstGeom>
          <a:solidFill>
            <a:srgbClr val="10206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image.jpg" id="352" name="Google Shape;352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027900"/>
            <a:ext cx="8996928" cy="58301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6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31"/>
          <p:cNvSpPr txBox="1"/>
          <p:nvPr>
            <p:ph idx="12" type="sldNum"/>
          </p:nvPr>
        </p:nvSpPr>
        <p:spPr>
          <a:xfrm>
            <a:off x="7658100" y="6279424"/>
            <a:ext cx="10287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58" name="Google Shape;358;p31"/>
          <p:cNvSpPr/>
          <p:nvPr/>
        </p:nvSpPr>
        <p:spPr>
          <a:xfrm>
            <a:off x="468000" y="396000"/>
            <a:ext cx="180000" cy="324000"/>
          </a:xfrm>
          <a:prstGeom prst="rect">
            <a:avLst/>
          </a:prstGeom>
          <a:solidFill>
            <a:srgbClr val="00A6E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359" name="Google Shape;359;p31"/>
          <p:cNvSpPr txBox="1"/>
          <p:nvPr/>
        </p:nvSpPr>
        <p:spPr>
          <a:xfrm>
            <a:off x="720000" y="324000"/>
            <a:ext cx="7920000" cy="503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36000" spcFirstLastPara="1" rIns="91425" wrap="square" tIns="180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b="1" i="0" lang="en-US" sz="26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Methodology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0" name="Google Shape;360;p31"/>
          <p:cNvSpPr txBox="1"/>
          <p:nvPr/>
        </p:nvSpPr>
        <p:spPr>
          <a:xfrm>
            <a:off x="468000" y="936000"/>
            <a:ext cx="8208000" cy="324000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606060"/>
                </a:solidFill>
                <a:latin typeface="Rubik"/>
                <a:ea typeface="Rubik"/>
                <a:cs typeface="Rubik"/>
                <a:sym typeface="Rubik"/>
              </a:rPr>
              <a:t>Materials-design study · perceived accessibility (not learning outcomes)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1" name="Google Shape;361;p31"/>
          <p:cNvSpPr/>
          <p:nvPr/>
        </p:nvSpPr>
        <p:spPr>
          <a:xfrm>
            <a:off x="468000" y="1368000"/>
            <a:ext cx="3780000" cy="3348000"/>
          </a:xfrm>
          <a:prstGeom prst="rect">
            <a:avLst/>
          </a:prstGeom>
          <a:solidFill>
            <a:srgbClr val="F0F3F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362" name="Google Shape;362;p31"/>
          <p:cNvSpPr/>
          <p:nvPr/>
        </p:nvSpPr>
        <p:spPr>
          <a:xfrm>
            <a:off x="468000" y="1368000"/>
            <a:ext cx="3780000" cy="324000"/>
          </a:xfrm>
          <a:prstGeom prst="rect">
            <a:avLst/>
          </a:prstGeom>
          <a:solidFill>
            <a:srgbClr val="10206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363" name="Google Shape;363;p31"/>
          <p:cNvSpPr txBox="1"/>
          <p:nvPr/>
        </p:nvSpPr>
        <p:spPr>
          <a:xfrm>
            <a:off x="576000" y="1385999"/>
            <a:ext cx="3564000" cy="32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TEACHERS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4" name="Google Shape;364;p31"/>
          <p:cNvSpPr txBox="1"/>
          <p:nvPr/>
        </p:nvSpPr>
        <p:spPr>
          <a:xfrm>
            <a:off x="648000" y="1800000"/>
            <a:ext cx="1260000" cy="9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b="1" i="0" lang="en-US" sz="5400" u="none" cap="none" strike="noStrike">
                <a:solidFill>
                  <a:srgbClr val="00A6E9"/>
                </a:solidFill>
                <a:latin typeface="Rubik"/>
                <a:ea typeface="Rubik"/>
                <a:cs typeface="Rubik"/>
                <a:sym typeface="Rubik"/>
              </a:rPr>
              <a:t>22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5" name="Google Shape;365;p31"/>
          <p:cNvSpPr txBox="1"/>
          <p:nvPr/>
        </p:nvSpPr>
        <p:spPr>
          <a:xfrm>
            <a:off x="1872000" y="2196000"/>
            <a:ext cx="2340000" cy="468000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0" i="0" lang="en-US" sz="13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total participants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6" name="Google Shape;366;p31"/>
          <p:cNvSpPr txBox="1"/>
          <p:nvPr/>
        </p:nvSpPr>
        <p:spPr>
          <a:xfrm>
            <a:off x="648000" y="2736000"/>
            <a:ext cx="3420000" cy="1595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1" i="0" lang="en-US" sz="1300" u="none" cap="none" strike="noStrike">
                <a:solidFill>
                  <a:srgbClr val="2C5696"/>
                </a:solidFill>
                <a:latin typeface="Rubik"/>
                <a:ea typeface="Rubik"/>
                <a:cs typeface="Rubik"/>
                <a:sym typeface="Rubik"/>
              </a:rPr>
              <a:t>7 used materials in 8th-grade classes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1" i="0" lang="en-US" sz="1300" u="none" cap="none" strike="noStrike">
                <a:solidFill>
                  <a:srgbClr val="2C5696"/>
                </a:solidFill>
                <a:latin typeface="Rubik"/>
                <a:ea typeface="Rubik"/>
                <a:cs typeface="Rubik"/>
                <a:sym typeface="Rubik"/>
              </a:rPr>
              <a:t>15 reviewed as expert raters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t/>
            </a:r>
            <a:endParaRPr b="1" i="0" sz="1300" u="none" cap="none" strike="noStrike">
              <a:solidFill>
                <a:srgbClr val="2C5696"/>
              </a:solidFill>
              <a:latin typeface="Rubik"/>
              <a:ea typeface="Rubik"/>
              <a:cs typeface="Rubik"/>
              <a:sym typeface="Rubik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1100" u="none" cap="none" strike="noStrike">
              <a:solidFill>
                <a:srgbClr val="606060"/>
              </a:solidFill>
              <a:latin typeface="Rubik"/>
              <a:ea typeface="Rubik"/>
              <a:cs typeface="Rubik"/>
              <a:sym typeface="Rubik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14-item Google Forms questionnaire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5-point Likert + open-ended comments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7" name="Google Shape;367;p31"/>
          <p:cNvSpPr/>
          <p:nvPr/>
        </p:nvSpPr>
        <p:spPr>
          <a:xfrm>
            <a:off x="4788000" y="1368000"/>
            <a:ext cx="3780000" cy="3348000"/>
          </a:xfrm>
          <a:prstGeom prst="rect">
            <a:avLst/>
          </a:prstGeom>
          <a:solidFill>
            <a:srgbClr val="F0F3F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368" name="Google Shape;368;p31"/>
          <p:cNvSpPr/>
          <p:nvPr/>
        </p:nvSpPr>
        <p:spPr>
          <a:xfrm>
            <a:off x="4788000" y="1368000"/>
            <a:ext cx="3780000" cy="324000"/>
          </a:xfrm>
          <a:prstGeom prst="rect">
            <a:avLst/>
          </a:prstGeom>
          <a:solidFill>
            <a:srgbClr val="2C569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369" name="Google Shape;369;p31"/>
          <p:cNvSpPr txBox="1"/>
          <p:nvPr/>
        </p:nvSpPr>
        <p:spPr>
          <a:xfrm>
            <a:off x="4896000" y="1385999"/>
            <a:ext cx="3564000" cy="32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STUDENTS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0" name="Google Shape;370;p31"/>
          <p:cNvSpPr txBox="1"/>
          <p:nvPr/>
        </p:nvSpPr>
        <p:spPr>
          <a:xfrm>
            <a:off x="4968000" y="1800000"/>
            <a:ext cx="1620000" cy="9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b="1" i="0" lang="en-US" sz="5400" u="none" cap="none" strike="noStrike">
                <a:solidFill>
                  <a:srgbClr val="00A6E9"/>
                </a:solidFill>
                <a:latin typeface="Rubik"/>
                <a:ea typeface="Rubik"/>
                <a:cs typeface="Rubik"/>
                <a:sym typeface="Rubik"/>
              </a:rPr>
              <a:t>169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1" name="Google Shape;371;p31"/>
          <p:cNvSpPr txBox="1"/>
          <p:nvPr/>
        </p:nvSpPr>
        <p:spPr>
          <a:xfrm>
            <a:off x="6588000" y="2196000"/>
            <a:ext cx="1944000" cy="468000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0" i="0" lang="en-US" sz="13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responses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2" name="Google Shape;372;p31"/>
          <p:cNvSpPr txBox="1"/>
          <p:nvPr/>
        </p:nvSpPr>
        <p:spPr>
          <a:xfrm>
            <a:off x="4968000" y="2736000"/>
            <a:ext cx="3420000" cy="173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1" i="0" lang="en-US" sz="1300" u="none" cap="none" strike="noStrike">
                <a:solidFill>
                  <a:srgbClr val="2C5696"/>
                </a:solidFill>
                <a:latin typeface="Rubik"/>
                <a:ea typeface="Rubik"/>
                <a:cs typeface="Rubik"/>
                <a:sym typeface="Rubik"/>
              </a:rPr>
              <a:t>Two groups of 8th-grade learners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t/>
            </a:r>
            <a:endParaRPr b="1" i="0" sz="1300" u="none" cap="none" strike="noStrike">
              <a:solidFill>
                <a:srgbClr val="2C5696"/>
              </a:solidFill>
              <a:latin typeface="Rubik"/>
              <a:ea typeface="Rubik"/>
              <a:cs typeface="Rubik"/>
              <a:sym typeface="Rubik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606060"/>
                </a:solidFill>
                <a:latin typeface="Rubik"/>
                <a:ea typeface="Rubik"/>
                <a:cs typeface="Rubik"/>
                <a:sym typeface="Rubik"/>
              </a:rPr>
              <a:t>≈16 students per group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606060"/>
                </a:solidFill>
                <a:latin typeface="Rubik"/>
                <a:ea typeface="Rubik"/>
                <a:cs typeface="Rubik"/>
                <a:sym typeface="Rubik"/>
              </a:rPr>
              <a:t>Collected across 8 worksheets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1100" u="none" cap="none" strike="noStrike">
              <a:solidFill>
                <a:srgbClr val="606060"/>
              </a:solidFill>
              <a:latin typeface="Rubik"/>
              <a:ea typeface="Rubik"/>
              <a:cs typeface="Rubik"/>
              <a:sym typeface="Rubik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9-item questionnaire per worksheet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Completed immediately after activity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Anonymous · voluntary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3" name="Google Shape;373;p31"/>
          <p:cNvSpPr/>
          <p:nvPr/>
        </p:nvSpPr>
        <p:spPr>
          <a:xfrm>
            <a:off x="468000" y="4824000"/>
            <a:ext cx="8208000" cy="468000"/>
          </a:xfrm>
          <a:prstGeom prst="rect">
            <a:avLst/>
          </a:prstGeom>
          <a:solidFill>
            <a:srgbClr val="F7F9FC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374" name="Google Shape;374;p31"/>
          <p:cNvSpPr/>
          <p:nvPr/>
        </p:nvSpPr>
        <p:spPr>
          <a:xfrm>
            <a:off x="468000" y="4824000"/>
            <a:ext cx="90000" cy="468000"/>
          </a:xfrm>
          <a:prstGeom prst="rect">
            <a:avLst/>
          </a:prstGeom>
          <a:solidFill>
            <a:srgbClr val="00A6E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375" name="Google Shape;375;p31"/>
          <p:cNvSpPr txBox="1"/>
          <p:nvPr/>
        </p:nvSpPr>
        <p:spPr>
          <a:xfrm>
            <a:off x="684000" y="4824000"/>
            <a:ext cx="7920000" cy="468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Analysis:  descriptive statistics · thematic grouping of open responses · classroom observations during piloting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9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p32"/>
          <p:cNvSpPr txBox="1"/>
          <p:nvPr>
            <p:ph idx="12" type="sldNum"/>
          </p:nvPr>
        </p:nvSpPr>
        <p:spPr>
          <a:xfrm>
            <a:off x="7658100" y="6279424"/>
            <a:ext cx="10287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81" name="Google Shape;381;p32"/>
          <p:cNvSpPr/>
          <p:nvPr/>
        </p:nvSpPr>
        <p:spPr>
          <a:xfrm>
            <a:off x="468000" y="396000"/>
            <a:ext cx="180000" cy="324000"/>
          </a:xfrm>
          <a:prstGeom prst="rect">
            <a:avLst/>
          </a:prstGeom>
          <a:solidFill>
            <a:srgbClr val="00A6E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382" name="Google Shape;382;p32"/>
          <p:cNvSpPr txBox="1"/>
          <p:nvPr/>
        </p:nvSpPr>
        <p:spPr>
          <a:xfrm>
            <a:off x="720000" y="324000"/>
            <a:ext cx="7920000" cy="503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36000" spcFirstLastPara="1" rIns="91425" wrap="square" tIns="180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b="1" i="0" lang="en-US" sz="26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Teacher feedback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3" name="Google Shape;383;p32"/>
          <p:cNvSpPr txBox="1"/>
          <p:nvPr/>
        </p:nvSpPr>
        <p:spPr>
          <a:xfrm>
            <a:off x="468000" y="936000"/>
            <a:ext cx="8208000" cy="324000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606060"/>
                </a:solidFill>
                <a:latin typeface="Rubik"/>
                <a:ea typeface="Rubik"/>
                <a:cs typeface="Rubik"/>
                <a:sym typeface="Rubik"/>
              </a:rPr>
              <a:t>All three stages rated above 4/5 · strong fit with I Love English 6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chart_teacher.png" id="384" name="Google Shape;384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68000" y="1296000"/>
            <a:ext cx="4860000" cy="2700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hart_beststage.png" id="385" name="Google Shape;385;p3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472000" y="1296000"/>
            <a:ext cx="3240000" cy="2126712"/>
          </a:xfrm>
          <a:prstGeom prst="rect">
            <a:avLst/>
          </a:prstGeom>
          <a:noFill/>
          <a:ln>
            <a:noFill/>
          </a:ln>
        </p:spPr>
      </p:pic>
      <p:sp>
        <p:nvSpPr>
          <p:cNvPr id="386" name="Google Shape;386;p32"/>
          <p:cNvSpPr/>
          <p:nvPr/>
        </p:nvSpPr>
        <p:spPr>
          <a:xfrm>
            <a:off x="468000" y="4500000"/>
            <a:ext cx="8208000" cy="1800000"/>
          </a:xfrm>
          <a:prstGeom prst="rect">
            <a:avLst/>
          </a:prstGeom>
          <a:solidFill>
            <a:srgbClr val="F7F9FC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387" name="Google Shape;387;p32"/>
          <p:cNvSpPr/>
          <p:nvPr/>
        </p:nvSpPr>
        <p:spPr>
          <a:xfrm>
            <a:off x="468000" y="4500000"/>
            <a:ext cx="108000" cy="1800000"/>
          </a:xfrm>
          <a:prstGeom prst="rect">
            <a:avLst/>
          </a:prstGeom>
          <a:solidFill>
            <a:srgbClr val="00A6E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388" name="Google Shape;388;p32"/>
          <p:cNvSpPr txBox="1"/>
          <p:nvPr/>
        </p:nvSpPr>
        <p:spPr>
          <a:xfrm>
            <a:off x="684000" y="4608000"/>
            <a:ext cx="7848000" cy="162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Key findings from open comments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rgbClr val="102064"/>
              </a:solidFill>
              <a:latin typeface="Rubik"/>
              <a:ea typeface="Rubik"/>
              <a:cs typeface="Rubik"/>
              <a:sym typeface="Rubik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• Structure and logical flow were consistently praised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• Post-viewing stage identified as most effective (50% of teachers)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• Recurring concerns: missing pre-viewing tasks in some units · QR code placement · while-viewing density in Unit #8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• Teachers who used materials in class rated While-Watching higher (4.71) than expert reviewers (4.27)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2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p33"/>
          <p:cNvSpPr txBox="1"/>
          <p:nvPr>
            <p:ph idx="12" type="sldNum"/>
          </p:nvPr>
        </p:nvSpPr>
        <p:spPr>
          <a:xfrm>
            <a:off x="7658100" y="6279424"/>
            <a:ext cx="10287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94" name="Google Shape;394;p33"/>
          <p:cNvSpPr/>
          <p:nvPr/>
        </p:nvSpPr>
        <p:spPr>
          <a:xfrm>
            <a:off x="468000" y="396000"/>
            <a:ext cx="180000" cy="324000"/>
          </a:xfrm>
          <a:prstGeom prst="rect">
            <a:avLst/>
          </a:prstGeom>
          <a:solidFill>
            <a:srgbClr val="00A6E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395" name="Google Shape;395;p33"/>
          <p:cNvSpPr txBox="1"/>
          <p:nvPr/>
        </p:nvSpPr>
        <p:spPr>
          <a:xfrm>
            <a:off x="720000" y="324000"/>
            <a:ext cx="7920000" cy="503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36000" spcFirstLastPara="1" rIns="91425" wrap="square" tIns="180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b="1" i="0" lang="en-US" sz="26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Student feedback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6" name="Google Shape;396;p33"/>
          <p:cNvSpPr txBox="1"/>
          <p:nvPr/>
        </p:nvSpPr>
        <p:spPr>
          <a:xfrm>
            <a:off x="468000" y="936000"/>
            <a:ext cx="8208000" cy="324000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606060"/>
                </a:solidFill>
                <a:latin typeface="Rubik"/>
                <a:ea typeface="Rubik"/>
                <a:cs typeface="Rubik"/>
                <a:sym typeface="Rubik"/>
              </a:rPr>
              <a:t>Materials rated as accessible and engaging · production tasks consistently hardest (Sweller 1988)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7" name="Google Shape;397;p33"/>
          <p:cNvSpPr/>
          <p:nvPr/>
        </p:nvSpPr>
        <p:spPr>
          <a:xfrm>
            <a:off x="468000" y="1332000"/>
            <a:ext cx="2628000" cy="1152000"/>
          </a:xfrm>
          <a:prstGeom prst="rect">
            <a:avLst/>
          </a:prstGeom>
          <a:solidFill>
            <a:srgbClr val="F0F3F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398" name="Google Shape;398;p33"/>
          <p:cNvSpPr/>
          <p:nvPr/>
        </p:nvSpPr>
        <p:spPr>
          <a:xfrm>
            <a:off x="468000" y="1332000"/>
            <a:ext cx="90000" cy="1152000"/>
          </a:xfrm>
          <a:prstGeom prst="rect">
            <a:avLst/>
          </a:prstGeom>
          <a:solidFill>
            <a:srgbClr val="2C569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399" name="Google Shape;399;p33"/>
          <p:cNvSpPr txBox="1"/>
          <p:nvPr/>
        </p:nvSpPr>
        <p:spPr>
          <a:xfrm>
            <a:off x="648000" y="1440000"/>
            <a:ext cx="2376000" cy="540000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US" sz="3600" u="none" cap="none" strike="noStrike">
                <a:solidFill>
                  <a:srgbClr val="2C5696"/>
                </a:solidFill>
                <a:latin typeface="Rubik"/>
                <a:ea typeface="Rubik"/>
                <a:cs typeface="Rubik"/>
                <a:sym typeface="Rubik"/>
              </a:rPr>
              <a:t>94%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0" name="Google Shape;400;p33"/>
          <p:cNvSpPr txBox="1"/>
          <p:nvPr/>
        </p:nvSpPr>
        <p:spPr>
          <a:xfrm>
            <a:off x="648000" y="1980000"/>
            <a:ext cx="2376000" cy="468000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found the video easy</a:t>
            </a:r>
            <a:b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</a:b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or OK to understand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1" name="Google Shape;401;p33"/>
          <p:cNvSpPr/>
          <p:nvPr/>
        </p:nvSpPr>
        <p:spPr>
          <a:xfrm>
            <a:off x="3276000" y="1332000"/>
            <a:ext cx="2628000" cy="1152000"/>
          </a:xfrm>
          <a:prstGeom prst="rect">
            <a:avLst/>
          </a:prstGeom>
          <a:solidFill>
            <a:srgbClr val="F0F3F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402" name="Google Shape;402;p33"/>
          <p:cNvSpPr/>
          <p:nvPr/>
        </p:nvSpPr>
        <p:spPr>
          <a:xfrm>
            <a:off x="3276000" y="1332000"/>
            <a:ext cx="90000" cy="1152000"/>
          </a:xfrm>
          <a:prstGeom prst="rect">
            <a:avLst/>
          </a:prstGeom>
          <a:solidFill>
            <a:srgbClr val="2C569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403" name="Google Shape;403;p33"/>
          <p:cNvSpPr txBox="1"/>
          <p:nvPr/>
        </p:nvSpPr>
        <p:spPr>
          <a:xfrm>
            <a:off x="3456000" y="1440000"/>
            <a:ext cx="2376000" cy="540000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US" sz="3600" u="none" cap="none" strike="noStrike">
                <a:solidFill>
                  <a:srgbClr val="2C5696"/>
                </a:solidFill>
                <a:latin typeface="Rubik"/>
                <a:ea typeface="Rubik"/>
                <a:cs typeface="Rubik"/>
                <a:sym typeface="Rubik"/>
              </a:rPr>
              <a:t>88%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4" name="Google Shape;404;p33"/>
          <p:cNvSpPr txBox="1"/>
          <p:nvPr/>
        </p:nvSpPr>
        <p:spPr>
          <a:xfrm>
            <a:off x="3456000" y="1980000"/>
            <a:ext cx="2376000" cy="468000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found instructions</a:t>
            </a:r>
            <a:b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</a:b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clear or mostly clear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5" name="Google Shape;405;p33"/>
          <p:cNvSpPr/>
          <p:nvPr/>
        </p:nvSpPr>
        <p:spPr>
          <a:xfrm>
            <a:off x="6083999" y="1332000"/>
            <a:ext cx="2628000" cy="1152000"/>
          </a:xfrm>
          <a:prstGeom prst="rect">
            <a:avLst/>
          </a:prstGeom>
          <a:solidFill>
            <a:srgbClr val="F0F3F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406" name="Google Shape;406;p33"/>
          <p:cNvSpPr/>
          <p:nvPr/>
        </p:nvSpPr>
        <p:spPr>
          <a:xfrm>
            <a:off x="6083999" y="1332000"/>
            <a:ext cx="90000" cy="1152000"/>
          </a:xfrm>
          <a:prstGeom prst="rect">
            <a:avLst/>
          </a:prstGeom>
          <a:solidFill>
            <a:srgbClr val="00A6E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407" name="Google Shape;407;p33"/>
          <p:cNvSpPr txBox="1"/>
          <p:nvPr/>
        </p:nvSpPr>
        <p:spPr>
          <a:xfrm>
            <a:off x="6263999" y="1440000"/>
            <a:ext cx="2376000" cy="540000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US" sz="3600" u="none" cap="none" strike="noStrike">
                <a:solidFill>
                  <a:srgbClr val="00A6E9"/>
                </a:solidFill>
                <a:latin typeface="Rubik"/>
                <a:ea typeface="Rubik"/>
                <a:cs typeface="Rubik"/>
                <a:sym typeface="Rubik"/>
              </a:rPr>
              <a:t>63%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8" name="Google Shape;408;p33"/>
          <p:cNvSpPr txBox="1"/>
          <p:nvPr/>
        </p:nvSpPr>
        <p:spPr>
          <a:xfrm>
            <a:off x="6263999" y="1980000"/>
            <a:ext cx="2376000" cy="468000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rated the activity</a:t>
            </a:r>
            <a:b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</a:b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interesting or very interesting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chart_student.png" id="409" name="Google Shape;409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68000" y="2664000"/>
            <a:ext cx="5040000" cy="2800000"/>
          </a:xfrm>
          <a:prstGeom prst="rect">
            <a:avLst/>
          </a:prstGeom>
          <a:noFill/>
          <a:ln>
            <a:noFill/>
          </a:ln>
        </p:spPr>
      </p:pic>
      <p:sp>
        <p:nvSpPr>
          <p:cNvPr id="410" name="Google Shape;410;p33"/>
          <p:cNvSpPr/>
          <p:nvPr/>
        </p:nvSpPr>
        <p:spPr>
          <a:xfrm>
            <a:off x="5688000" y="2664000"/>
            <a:ext cx="2988000" cy="3240000"/>
          </a:xfrm>
          <a:prstGeom prst="rect">
            <a:avLst/>
          </a:prstGeom>
          <a:solidFill>
            <a:srgbClr val="F7F9FC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411" name="Google Shape;411;p33"/>
          <p:cNvSpPr/>
          <p:nvPr/>
        </p:nvSpPr>
        <p:spPr>
          <a:xfrm>
            <a:off x="5688000" y="2664000"/>
            <a:ext cx="90000" cy="3240000"/>
          </a:xfrm>
          <a:prstGeom prst="rect">
            <a:avLst/>
          </a:prstGeom>
          <a:solidFill>
            <a:srgbClr val="FAA41A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412" name="Google Shape;412;p33"/>
          <p:cNvSpPr txBox="1"/>
          <p:nvPr/>
        </p:nvSpPr>
        <p:spPr>
          <a:xfrm>
            <a:off x="5868000" y="2772000"/>
            <a:ext cx="2700000" cy="306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Theoretically consistent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rgbClr val="102064"/>
              </a:solidFill>
              <a:latin typeface="Rubik"/>
              <a:ea typeface="Rubik"/>
              <a:cs typeface="Rubik"/>
              <a:sym typeface="Rubik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Production tasks (writing + speaking) were identified as hardest by 26% of responses.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0" i="0" sz="1200" u="none" cap="none" strike="noStrike">
              <a:solidFill>
                <a:srgbClr val="202020"/>
              </a:solidFill>
              <a:latin typeface="Rubik"/>
              <a:ea typeface="Rubik"/>
              <a:cs typeface="Rubik"/>
              <a:sym typeface="Rubik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2C5696"/>
                </a:solidFill>
                <a:latin typeface="Rubik"/>
                <a:ea typeface="Rubik"/>
                <a:cs typeface="Rubik"/>
                <a:sym typeface="Rubik"/>
              </a:rPr>
              <a:t>This aligns with Cognitive Load Theory: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production requires coordinating form, meaning, and retrieval — heavier load than receptive tasks.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1100" u="none" cap="none" strike="noStrike">
              <a:solidFill>
                <a:srgbClr val="202020"/>
              </a:solidFill>
              <a:latin typeface="Rubik"/>
              <a:ea typeface="Rubik"/>
              <a:cs typeface="Rubik"/>
              <a:sym typeface="Rubik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2C5696"/>
                </a:solidFill>
                <a:latin typeface="Rubik"/>
                <a:ea typeface="Rubik"/>
                <a:cs typeface="Rubik"/>
                <a:sym typeface="Rubik"/>
              </a:rPr>
              <a:t>Sports units (WS 6–8):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50% "just right" · higher than Friends units (39%).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606060"/>
                </a:solidFill>
                <a:latin typeface="Rubik"/>
                <a:ea typeface="Rubik"/>
                <a:cs typeface="Rubik"/>
                <a:sym typeface="Rubik"/>
              </a:rPr>
              <a:t>Staged task sequence scaffolds higher-level content.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6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34"/>
          <p:cNvSpPr txBox="1"/>
          <p:nvPr>
            <p:ph idx="12" type="sldNum"/>
          </p:nvPr>
        </p:nvSpPr>
        <p:spPr>
          <a:xfrm>
            <a:off x="7658100" y="6279424"/>
            <a:ext cx="10287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18" name="Google Shape;418;p34"/>
          <p:cNvSpPr/>
          <p:nvPr/>
        </p:nvSpPr>
        <p:spPr>
          <a:xfrm>
            <a:off x="468000" y="396000"/>
            <a:ext cx="180000" cy="324000"/>
          </a:xfrm>
          <a:prstGeom prst="rect">
            <a:avLst/>
          </a:prstGeom>
          <a:solidFill>
            <a:srgbClr val="00A6E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419" name="Google Shape;419;p34"/>
          <p:cNvSpPr txBox="1"/>
          <p:nvPr/>
        </p:nvSpPr>
        <p:spPr>
          <a:xfrm>
            <a:off x="720000" y="324000"/>
            <a:ext cx="7920000" cy="46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36000" spcFirstLastPara="1" rIns="91425" wrap="square" tIns="180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b="1" lang="en-US" sz="2600">
                <a:solidFill>
                  <a:schemeClr val="dk2"/>
                </a:solidFill>
                <a:latin typeface="Rubik"/>
                <a:ea typeface="Rubik"/>
                <a:cs typeface="Rubik"/>
                <a:sym typeface="Rubik"/>
              </a:rPr>
              <a:t>Revisions to materials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0" name="Google Shape;420;p34"/>
          <p:cNvSpPr txBox="1"/>
          <p:nvPr/>
        </p:nvSpPr>
        <p:spPr>
          <a:xfrm>
            <a:off x="468000" y="936000"/>
            <a:ext cx="8208000" cy="324000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606060"/>
                </a:solidFill>
                <a:latin typeface="Rubik"/>
                <a:ea typeface="Rubik"/>
                <a:cs typeface="Rubik"/>
                <a:sym typeface="Rubik"/>
              </a:rPr>
              <a:t>Feedback-driven changes based on teacher and student input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1" name="Google Shape;421;p34"/>
          <p:cNvSpPr/>
          <p:nvPr/>
        </p:nvSpPr>
        <p:spPr>
          <a:xfrm>
            <a:off x="468000" y="1404000"/>
            <a:ext cx="8208000" cy="324000"/>
          </a:xfrm>
          <a:prstGeom prst="rect">
            <a:avLst/>
          </a:prstGeom>
          <a:solidFill>
            <a:srgbClr val="10206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422" name="Google Shape;422;p34"/>
          <p:cNvSpPr txBox="1"/>
          <p:nvPr/>
        </p:nvSpPr>
        <p:spPr>
          <a:xfrm>
            <a:off x="540000" y="1404000"/>
            <a:ext cx="2052000" cy="32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Issue identified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3" name="Google Shape;423;p34"/>
          <p:cNvSpPr txBox="1"/>
          <p:nvPr/>
        </p:nvSpPr>
        <p:spPr>
          <a:xfrm>
            <a:off x="2700000" y="1404000"/>
            <a:ext cx="2951999" cy="32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Revision made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4" name="Google Shape;424;p34"/>
          <p:cNvSpPr txBox="1"/>
          <p:nvPr/>
        </p:nvSpPr>
        <p:spPr>
          <a:xfrm>
            <a:off x="5760000" y="1404000"/>
            <a:ext cx="2880000" cy="32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Theoretical rationale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5" name="Google Shape;425;p34"/>
          <p:cNvSpPr/>
          <p:nvPr/>
        </p:nvSpPr>
        <p:spPr>
          <a:xfrm>
            <a:off x="468000" y="1728000"/>
            <a:ext cx="8208000" cy="900000"/>
          </a:xfrm>
          <a:prstGeom prst="rect">
            <a:avLst/>
          </a:prstGeom>
          <a:solidFill>
            <a:srgbClr val="F7F9FC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426" name="Google Shape;426;p34"/>
          <p:cNvSpPr txBox="1"/>
          <p:nvPr/>
        </p:nvSpPr>
        <p:spPr>
          <a:xfrm>
            <a:off x="540000" y="1763999"/>
            <a:ext cx="2052000" cy="827999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Missing pre-viewing matching tasks in units #2, #4, #6, #7, #8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7" name="Google Shape;427;p34"/>
          <p:cNvSpPr txBox="1"/>
          <p:nvPr/>
        </p:nvSpPr>
        <p:spPr>
          <a:xfrm>
            <a:off x="2700000" y="1763999"/>
            <a:ext cx="2951999" cy="827999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US" sz="11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Matching tasks added to all 5 affected units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8" name="Google Shape;428;p34"/>
          <p:cNvSpPr txBox="1"/>
          <p:nvPr/>
        </p:nvSpPr>
        <p:spPr>
          <a:xfrm>
            <a:off x="5760000" y="1763999"/>
            <a:ext cx="2880000" cy="827999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606060"/>
                </a:solidFill>
                <a:latin typeface="Rubik"/>
                <a:ea typeface="Rubik"/>
                <a:cs typeface="Rubik"/>
                <a:sym typeface="Rubik"/>
              </a:rPr>
              <a:t>Noticing (Schmidt) · Input Processing (VanPatten) — without preparation, target sequences are filtered out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9" name="Google Shape;429;p34"/>
          <p:cNvSpPr txBox="1"/>
          <p:nvPr/>
        </p:nvSpPr>
        <p:spPr>
          <a:xfrm>
            <a:off x="540000" y="2664000"/>
            <a:ext cx="2052000" cy="827999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QR codes placed before pre-viewing tasks — students skipped ahead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0" name="Google Shape;430;p34"/>
          <p:cNvSpPr txBox="1"/>
          <p:nvPr/>
        </p:nvSpPr>
        <p:spPr>
          <a:xfrm>
            <a:off x="2700000" y="2664000"/>
            <a:ext cx="2951999" cy="827999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US" sz="11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QR codes relocated next to while-viewing instructions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1" name="Google Shape;431;p34"/>
          <p:cNvSpPr txBox="1"/>
          <p:nvPr/>
        </p:nvSpPr>
        <p:spPr>
          <a:xfrm>
            <a:off x="5760000" y="2664000"/>
            <a:ext cx="2880000" cy="827999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606060"/>
                </a:solidFill>
                <a:latin typeface="Rubik"/>
                <a:ea typeface="Rubik"/>
                <a:cs typeface="Rubik"/>
                <a:sym typeface="Rubik"/>
              </a:rPr>
              <a:t>Preserves staged sequence integrity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2" name="Google Shape;432;p34"/>
          <p:cNvSpPr/>
          <p:nvPr/>
        </p:nvSpPr>
        <p:spPr>
          <a:xfrm>
            <a:off x="468000" y="3528000"/>
            <a:ext cx="8208000" cy="900000"/>
          </a:xfrm>
          <a:prstGeom prst="rect">
            <a:avLst/>
          </a:prstGeom>
          <a:solidFill>
            <a:srgbClr val="F7F9FC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433" name="Google Shape;433;p34"/>
          <p:cNvSpPr txBox="1"/>
          <p:nvPr/>
        </p:nvSpPr>
        <p:spPr>
          <a:xfrm>
            <a:off x="540000" y="3564000"/>
            <a:ext cx="2052000" cy="827999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Unit #3 (True Friendship) rated too easy at A2+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4" name="Google Shape;434;p34"/>
          <p:cNvSpPr txBox="1"/>
          <p:nvPr/>
        </p:nvSpPr>
        <p:spPr>
          <a:xfrm>
            <a:off x="2700000" y="3564000"/>
            <a:ext cx="2951999" cy="827999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US" sz="11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Replaced with B2-level video in revised version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5" name="Google Shape;435;p34"/>
          <p:cNvSpPr txBox="1"/>
          <p:nvPr/>
        </p:nvSpPr>
        <p:spPr>
          <a:xfrm>
            <a:off x="5760000" y="3564000"/>
            <a:ext cx="2880000" cy="827999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606060"/>
                </a:solidFill>
                <a:latin typeface="Rubik"/>
                <a:ea typeface="Rubik"/>
                <a:cs typeface="Rubik"/>
                <a:sym typeface="Rubik"/>
              </a:rPr>
              <a:t>Better fit with i+1 (Krashen) for 8th-grade learners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6" name="Google Shape;436;p34"/>
          <p:cNvSpPr txBox="1"/>
          <p:nvPr/>
        </p:nvSpPr>
        <p:spPr>
          <a:xfrm>
            <a:off x="540000" y="4464000"/>
            <a:ext cx="2052000" cy="827999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While-viewing questions too dense for multi-narrator video (#8)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7" name="Google Shape;437;p34"/>
          <p:cNvSpPr txBox="1"/>
          <p:nvPr/>
        </p:nvSpPr>
        <p:spPr>
          <a:xfrm>
            <a:off x="2700000" y="4464000"/>
            <a:ext cx="2951999" cy="827999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US" sz="11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Reformulated with reading time cue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8" name="Google Shape;438;p34"/>
          <p:cNvSpPr txBox="1"/>
          <p:nvPr/>
        </p:nvSpPr>
        <p:spPr>
          <a:xfrm>
            <a:off x="5760000" y="4464000"/>
            <a:ext cx="2880000" cy="827999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606060"/>
                </a:solidFill>
                <a:latin typeface="Rubik"/>
                <a:ea typeface="Rubik"/>
                <a:cs typeface="Rubik"/>
                <a:sym typeface="Rubik"/>
              </a:rPr>
              <a:t>Working memory capacity (Miller · Cowan)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9" name="Google Shape;439;p34"/>
          <p:cNvSpPr txBox="1"/>
          <p:nvPr/>
        </p:nvSpPr>
        <p:spPr>
          <a:xfrm>
            <a:off x="468000" y="5472000"/>
            <a:ext cx="8208000" cy="324000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2C5696"/>
                </a:solidFill>
                <a:latin typeface="Rubik"/>
                <a:ea typeface="Rubik"/>
                <a:cs typeface="Rubik"/>
                <a:sym typeface="Rubik"/>
              </a:rPr>
              <a:t>Design principles themselves worked as an evaluation rubric during revision.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3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p35"/>
          <p:cNvSpPr txBox="1"/>
          <p:nvPr>
            <p:ph idx="12" type="sldNum"/>
          </p:nvPr>
        </p:nvSpPr>
        <p:spPr>
          <a:xfrm>
            <a:off x="7658100" y="6279424"/>
            <a:ext cx="10287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45" name="Google Shape;445;p35"/>
          <p:cNvSpPr/>
          <p:nvPr/>
        </p:nvSpPr>
        <p:spPr>
          <a:xfrm>
            <a:off x="468000" y="396000"/>
            <a:ext cx="180000" cy="324000"/>
          </a:xfrm>
          <a:prstGeom prst="rect">
            <a:avLst/>
          </a:prstGeom>
          <a:solidFill>
            <a:srgbClr val="00A6E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446" name="Google Shape;446;p35"/>
          <p:cNvSpPr txBox="1"/>
          <p:nvPr/>
        </p:nvSpPr>
        <p:spPr>
          <a:xfrm>
            <a:off x="720000" y="324000"/>
            <a:ext cx="7920000" cy="503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36000" spcFirstLastPara="1" rIns="91425" wrap="square" tIns="180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b="1" i="0" lang="en-US" sz="26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Contributions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7" name="Google Shape;447;p35"/>
          <p:cNvSpPr/>
          <p:nvPr/>
        </p:nvSpPr>
        <p:spPr>
          <a:xfrm>
            <a:off x="468000" y="1260000"/>
            <a:ext cx="3888000" cy="4320000"/>
          </a:xfrm>
          <a:prstGeom prst="rect">
            <a:avLst/>
          </a:prstGeom>
          <a:solidFill>
            <a:srgbClr val="10206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448" name="Google Shape;448;p35"/>
          <p:cNvSpPr/>
          <p:nvPr/>
        </p:nvSpPr>
        <p:spPr>
          <a:xfrm>
            <a:off x="468000" y="1260000"/>
            <a:ext cx="144000" cy="4320000"/>
          </a:xfrm>
          <a:prstGeom prst="rect">
            <a:avLst/>
          </a:prstGeom>
          <a:solidFill>
            <a:srgbClr val="00A6E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449" name="Google Shape;449;p35"/>
          <p:cNvSpPr txBox="1"/>
          <p:nvPr/>
        </p:nvSpPr>
        <p:spPr>
          <a:xfrm>
            <a:off x="756000" y="1404000"/>
            <a:ext cx="3456000" cy="360000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00A6E9"/>
                </a:solidFill>
                <a:latin typeface="Rubik"/>
                <a:ea typeface="Rubik"/>
                <a:cs typeface="Rubik"/>
                <a:sym typeface="Rubik"/>
              </a:rPr>
              <a:t>THEORETICAL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0" name="Google Shape;450;p35"/>
          <p:cNvSpPr txBox="1"/>
          <p:nvPr/>
        </p:nvSpPr>
        <p:spPr>
          <a:xfrm>
            <a:off x="756000" y="1728000"/>
            <a:ext cx="3456000" cy="1260000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Five design principles</a:t>
            </a:r>
            <a:br>
              <a:rPr b="1" i="0" lang="en-US" sz="1800" u="none" cap="none" strike="noStrike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</a:br>
            <a:r>
              <a:rPr b="1" i="0" lang="en-US" sz="1800" u="none" cap="none" strike="noStrike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systematically linking</a:t>
            </a:r>
            <a:br>
              <a:rPr b="1" i="0" lang="en-US" sz="1800" u="none" cap="none" strike="noStrike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</a:br>
            <a:r>
              <a:rPr b="1" i="0" lang="en-US" sz="1800" u="none" cap="none" strike="noStrike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SLA research to</a:t>
            </a:r>
            <a:br>
              <a:rPr b="1" i="0" lang="en-US" sz="1800" u="none" cap="none" strike="noStrike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</a:br>
            <a:r>
              <a:rPr b="1" i="0" lang="en-US" sz="1800" u="none" cap="none" strike="noStrike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microlearning design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1" name="Google Shape;451;p35"/>
          <p:cNvSpPr txBox="1"/>
          <p:nvPr/>
        </p:nvSpPr>
        <p:spPr>
          <a:xfrm>
            <a:off x="756000" y="3131999"/>
            <a:ext cx="3456000" cy="2376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A connection not previously developed in microlearning literature.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00A6E9"/>
                </a:solidFill>
                <a:latin typeface="Rubik"/>
                <a:ea typeface="Rubik"/>
                <a:cs typeface="Rubik"/>
                <a:sym typeface="Rubik"/>
              </a:rPr>
              <a:t>Integrates: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• Schmidt · Noticing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• VanPatten · Input Processing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• Long · Focus on Form for chunks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• Paivio · Dual Coding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• Wray · Formulaic sequences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• Sweller · Cognitive Load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2" name="Google Shape;452;p35"/>
          <p:cNvSpPr/>
          <p:nvPr/>
        </p:nvSpPr>
        <p:spPr>
          <a:xfrm>
            <a:off x="4824000" y="1260000"/>
            <a:ext cx="3851999" cy="4320000"/>
          </a:xfrm>
          <a:prstGeom prst="rect">
            <a:avLst/>
          </a:prstGeom>
          <a:solidFill>
            <a:srgbClr val="F0F3F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453" name="Google Shape;453;p35"/>
          <p:cNvSpPr/>
          <p:nvPr/>
        </p:nvSpPr>
        <p:spPr>
          <a:xfrm>
            <a:off x="4824000" y="1260000"/>
            <a:ext cx="144000" cy="4320000"/>
          </a:xfrm>
          <a:prstGeom prst="rect">
            <a:avLst/>
          </a:prstGeom>
          <a:solidFill>
            <a:srgbClr val="00A6E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454" name="Google Shape;454;p35"/>
          <p:cNvSpPr txBox="1"/>
          <p:nvPr/>
        </p:nvSpPr>
        <p:spPr>
          <a:xfrm>
            <a:off x="5112000" y="1404000"/>
            <a:ext cx="3420000" cy="360000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2C5696"/>
                </a:solidFill>
                <a:latin typeface="Rubik"/>
                <a:ea typeface="Rubik"/>
                <a:cs typeface="Rubik"/>
                <a:sym typeface="Rubik"/>
              </a:rPr>
              <a:t>PRACTICAL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5" name="Google Shape;455;p35"/>
          <p:cNvSpPr txBox="1"/>
          <p:nvPr/>
        </p:nvSpPr>
        <p:spPr>
          <a:xfrm>
            <a:off x="5112000" y="1728000"/>
            <a:ext cx="3420000" cy="1260000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Nine ready-to-use</a:t>
            </a:r>
            <a:br>
              <a:rPr b="1" i="0" lang="en-US" sz="18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</a:br>
            <a:r>
              <a:rPr b="1" i="0" lang="en-US" sz="18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worksheet units for</a:t>
            </a:r>
            <a:br>
              <a:rPr b="1" i="0" lang="en-US" sz="18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</a:br>
            <a:r>
              <a:rPr b="1" i="0" lang="en-US" sz="18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I Love English 6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6" name="Google Shape;456;p35"/>
          <p:cNvSpPr txBox="1"/>
          <p:nvPr/>
        </p:nvSpPr>
        <p:spPr>
          <a:xfrm>
            <a:off x="5112000" y="3131999"/>
            <a:ext cx="3420000" cy="2376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Each unit is self-contained and can be used independently or alongside the textbook.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2C5696"/>
                </a:solidFill>
                <a:latin typeface="Rubik"/>
                <a:ea typeface="Rubik"/>
                <a:cs typeface="Rubik"/>
                <a:sym typeface="Rubik"/>
              </a:rPr>
              <a:t>Features: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• Fits within one 45-minute lesson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• Minimal teacher preparation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• Authentic video (Edpuzzle + QR)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• Supports I Love English 6 topics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• Tested in Estonian basic school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1100" u="none" cap="none" strike="noStrike">
              <a:solidFill>
                <a:srgbClr val="202020"/>
              </a:solidFill>
              <a:latin typeface="Rubik"/>
              <a:ea typeface="Rubik"/>
              <a:cs typeface="Rubik"/>
              <a:sym typeface="Rubik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0" i="0" lang="en-US" sz="1000" u="none" cap="none" strike="noStrike">
                <a:solidFill>
                  <a:srgbClr val="606060"/>
                </a:solidFill>
                <a:latin typeface="Rubik"/>
                <a:ea typeface="Rubik"/>
                <a:cs typeface="Rubik"/>
                <a:sym typeface="Rubik"/>
              </a:rPr>
              <a:t>Principles transferable to grammar, pronunciation, other targets.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7" name="Google Shape;457;p35"/>
          <p:cNvSpPr/>
          <p:nvPr/>
        </p:nvSpPr>
        <p:spPr>
          <a:xfrm>
            <a:off x="468000" y="5724000"/>
            <a:ext cx="8208000" cy="503999"/>
          </a:xfrm>
          <a:prstGeom prst="rect">
            <a:avLst/>
          </a:prstGeom>
          <a:solidFill>
            <a:srgbClr val="00A6E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458" name="Google Shape;458;p35"/>
          <p:cNvSpPr txBox="1"/>
          <p:nvPr/>
        </p:nvSpPr>
        <p:spPr>
          <a:xfrm>
            <a:off x="468000" y="5724000"/>
            <a:ext cx="8208000" cy="503999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SLA-informed microlearning is feasible, theoretically grounded, and classroom-ready.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2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p36"/>
          <p:cNvSpPr txBox="1"/>
          <p:nvPr>
            <p:ph idx="12" type="sldNum"/>
          </p:nvPr>
        </p:nvSpPr>
        <p:spPr>
          <a:xfrm>
            <a:off x="7658100" y="6279424"/>
            <a:ext cx="10287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64" name="Google Shape;464;p36"/>
          <p:cNvSpPr/>
          <p:nvPr/>
        </p:nvSpPr>
        <p:spPr>
          <a:xfrm>
            <a:off x="468000" y="396000"/>
            <a:ext cx="180000" cy="324000"/>
          </a:xfrm>
          <a:prstGeom prst="rect">
            <a:avLst/>
          </a:prstGeom>
          <a:solidFill>
            <a:srgbClr val="00A6E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465" name="Google Shape;465;p36"/>
          <p:cNvSpPr txBox="1"/>
          <p:nvPr/>
        </p:nvSpPr>
        <p:spPr>
          <a:xfrm>
            <a:off x="720000" y="324000"/>
            <a:ext cx="7920000" cy="503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36000" spcFirstLastPara="1" rIns="91425" wrap="square" tIns="180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b="1" i="0" lang="en-US" sz="26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Limitations and next steps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6" name="Google Shape;466;p36"/>
          <p:cNvSpPr/>
          <p:nvPr/>
        </p:nvSpPr>
        <p:spPr>
          <a:xfrm>
            <a:off x="468000" y="1440000"/>
            <a:ext cx="3924000" cy="324000"/>
          </a:xfrm>
          <a:prstGeom prst="rect">
            <a:avLst/>
          </a:prstGeom>
          <a:solidFill>
            <a:srgbClr val="10206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467" name="Google Shape;467;p36"/>
          <p:cNvSpPr txBox="1"/>
          <p:nvPr/>
        </p:nvSpPr>
        <p:spPr>
          <a:xfrm>
            <a:off x="576000" y="1458000"/>
            <a:ext cx="3708000" cy="32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LIMITATIONS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8" name="Google Shape;468;p36"/>
          <p:cNvSpPr/>
          <p:nvPr/>
        </p:nvSpPr>
        <p:spPr>
          <a:xfrm>
            <a:off x="468000" y="1764000"/>
            <a:ext cx="3924000" cy="3456000"/>
          </a:xfrm>
          <a:prstGeom prst="rect">
            <a:avLst/>
          </a:prstGeom>
          <a:solidFill>
            <a:srgbClr val="F7F9FC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469" name="Google Shape;469;p36"/>
          <p:cNvSpPr txBox="1"/>
          <p:nvPr/>
        </p:nvSpPr>
        <p:spPr>
          <a:xfrm>
            <a:off x="684000" y="1872000"/>
            <a:ext cx="3564000" cy="324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Revised materials were not re-piloted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Effectiveness of revisions cannot be evaluated empirically.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0" i="0" sz="1200" u="none" cap="none" strike="noStrike">
              <a:solidFill>
                <a:srgbClr val="202020"/>
              </a:solidFill>
              <a:latin typeface="Rubik"/>
              <a:ea typeface="Rubik"/>
              <a:cs typeface="Rubik"/>
              <a:sym typeface="Rubik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Questionnaires measured perceived accessibility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No conclusions can be drawn about language acquisition itself.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0" i="0" sz="1200" u="none" cap="none" strike="noStrike">
              <a:solidFill>
                <a:srgbClr val="202020"/>
              </a:solidFill>
              <a:latin typeface="Rubik"/>
              <a:ea typeface="Rubik"/>
              <a:cs typeface="Rubik"/>
              <a:sym typeface="Rubik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Uneven worksheet coverage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Not all teachers reviewed every unit. Sample sizes varied across worksheets.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0" name="Google Shape;470;p36"/>
          <p:cNvSpPr/>
          <p:nvPr/>
        </p:nvSpPr>
        <p:spPr>
          <a:xfrm>
            <a:off x="4752000" y="1440000"/>
            <a:ext cx="3924000" cy="324000"/>
          </a:xfrm>
          <a:prstGeom prst="rect">
            <a:avLst/>
          </a:prstGeom>
          <a:solidFill>
            <a:srgbClr val="00A6E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471" name="Google Shape;471;p36"/>
          <p:cNvSpPr txBox="1"/>
          <p:nvPr/>
        </p:nvSpPr>
        <p:spPr>
          <a:xfrm>
            <a:off x="4860000" y="1458000"/>
            <a:ext cx="3708000" cy="32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NEXT STEPS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2" name="Google Shape;472;p36"/>
          <p:cNvSpPr/>
          <p:nvPr/>
        </p:nvSpPr>
        <p:spPr>
          <a:xfrm>
            <a:off x="4752000" y="1764000"/>
            <a:ext cx="3924000" cy="3456000"/>
          </a:xfrm>
          <a:prstGeom prst="rect">
            <a:avLst/>
          </a:prstGeom>
          <a:solidFill>
            <a:srgbClr val="F7F9FC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473" name="Google Shape;473;p36"/>
          <p:cNvSpPr txBox="1"/>
          <p:nvPr/>
        </p:nvSpPr>
        <p:spPr>
          <a:xfrm>
            <a:off x="4968000" y="1872000"/>
            <a:ext cx="3564000" cy="324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Re-pilot the revised materials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Assess whether structural changes translate into better classroom outcomes.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0" i="0" sz="1200" u="none" cap="none" strike="noStrike">
              <a:solidFill>
                <a:srgbClr val="202020"/>
              </a:solidFill>
              <a:latin typeface="Rubik"/>
              <a:ea typeface="Rubik"/>
              <a:cs typeface="Rubik"/>
              <a:sym typeface="Rubik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Measure acquisition, not just perception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Pre/post assessments to evaluate retention of target formulaic sequences.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0" i="0" sz="1200" u="none" cap="none" strike="noStrike">
              <a:solidFill>
                <a:srgbClr val="202020"/>
              </a:solidFill>
              <a:latin typeface="Rubik"/>
              <a:ea typeface="Rubik"/>
              <a:cs typeface="Rubik"/>
              <a:sym typeface="Rubik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Extend design principles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Apply to other EFL targets: grammar patterns, pronunciation, discourse features.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7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p37"/>
          <p:cNvSpPr txBox="1"/>
          <p:nvPr>
            <p:ph idx="12" type="sldNum"/>
          </p:nvPr>
        </p:nvSpPr>
        <p:spPr>
          <a:xfrm>
            <a:off x="7658100" y="6279424"/>
            <a:ext cx="10287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79" name="Google Shape;479;p37"/>
          <p:cNvSpPr/>
          <p:nvPr/>
        </p:nvSpPr>
        <p:spPr>
          <a:xfrm>
            <a:off x="468000" y="396000"/>
            <a:ext cx="180000" cy="324000"/>
          </a:xfrm>
          <a:prstGeom prst="rect">
            <a:avLst/>
          </a:prstGeom>
          <a:solidFill>
            <a:srgbClr val="00A6E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0" name="Google Shape;480;p37"/>
          <p:cNvSpPr txBox="1"/>
          <p:nvPr/>
        </p:nvSpPr>
        <p:spPr>
          <a:xfrm>
            <a:off x="720000" y="324000"/>
            <a:ext cx="7920000" cy="46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36000" spcFirstLastPara="1" rIns="91425" wrap="square" tIns="180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6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References</a:t>
            </a:r>
            <a:endParaRPr/>
          </a:p>
        </p:txBody>
      </p:sp>
      <p:sp>
        <p:nvSpPr>
          <p:cNvPr id="481" name="Google Shape;481;p37"/>
          <p:cNvSpPr txBox="1"/>
          <p:nvPr/>
        </p:nvSpPr>
        <p:spPr>
          <a:xfrm>
            <a:off x="468000" y="1152000"/>
            <a:ext cx="4032000" cy="273600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2C5696"/>
                </a:solidFill>
                <a:latin typeface="Rubik"/>
                <a:ea typeface="Rubik"/>
                <a:cs typeface="Rubik"/>
                <a:sym typeface="Rubik"/>
              </a:rPr>
              <a:t>SLA and psycholinguistics</a:t>
            </a:r>
            <a:endParaRPr/>
          </a:p>
        </p:txBody>
      </p:sp>
      <p:sp>
        <p:nvSpPr>
          <p:cNvPr id="482" name="Google Shape;482;p37"/>
          <p:cNvSpPr txBox="1"/>
          <p:nvPr/>
        </p:nvSpPr>
        <p:spPr>
          <a:xfrm>
            <a:off x="468000" y="1512000"/>
            <a:ext cx="4032000" cy="361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18000" spcFirstLastPara="1" rIns="18000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Krashen, S. 1985. The Input Hypothesis. London: Longman.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Schmidt, R. 1990. The role of consciousness in second language learning. Applied Linguistics, 11(2): 129–158.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VanPatten, B. 1996. Input Processing and Grammar Instruction. Norwood, NJ: Ablex.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Long, M. 1991. Focus on Form: A Design Feature in Language Teaching Methodology. In de Bot et al. (eds), Foreign Language Research in Cross-Cultural Perspective, 39–52. Amsterdam: Benjamins.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Paivio, A. 1986. Mental Representations: A Dual Coding Approach. New York: Oxford University Press.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Wray, A. 2002. Formulaic Language and the Lexicon. Cambridge: Cambridge University Press.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900" u="none" cap="none" strike="noStrike">
              <a:solidFill>
                <a:srgbClr val="202020"/>
              </a:solidFill>
              <a:latin typeface="Rubik"/>
              <a:ea typeface="Rubik"/>
              <a:cs typeface="Rubik"/>
              <a:sym typeface="Rubik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b="1" i="0" lang="en-US" sz="1100" u="none" cap="none" strike="noStrike">
                <a:solidFill>
                  <a:srgbClr val="2C5696"/>
                </a:solidFill>
                <a:latin typeface="Rubik"/>
                <a:ea typeface="Rubik"/>
                <a:cs typeface="Rubik"/>
                <a:sym typeface="Rubik"/>
              </a:rPr>
              <a:t>Cognitive foundations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Miller, G. 1956. The magical number seven, plus or minus two. Psychological Review, 63(2): 81–97.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Cowan, N. 2001. The magical number 4 in short-term memory. Behavioral and Brain Sciences, 24(1): 87–114.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Sweller, J. 1988. Cognitive load during problem solving. Cognitive Science, 12: 257–285.</a:t>
            </a:r>
            <a:endParaRPr/>
          </a:p>
        </p:txBody>
      </p:sp>
      <p:sp>
        <p:nvSpPr>
          <p:cNvPr id="483" name="Google Shape;483;p37"/>
          <p:cNvSpPr txBox="1"/>
          <p:nvPr/>
        </p:nvSpPr>
        <p:spPr>
          <a:xfrm>
            <a:off x="4680000" y="1152000"/>
            <a:ext cx="4032000" cy="273600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2C5696"/>
                </a:solidFill>
                <a:latin typeface="Rubik"/>
                <a:ea typeface="Rubik"/>
                <a:cs typeface="Rubik"/>
                <a:sym typeface="Rubik"/>
              </a:rPr>
              <a:t>Microlearning and pedagogy</a:t>
            </a:r>
            <a:endParaRPr/>
          </a:p>
        </p:txBody>
      </p:sp>
      <p:sp>
        <p:nvSpPr>
          <p:cNvPr id="484" name="Google Shape;484;p37"/>
          <p:cNvSpPr txBox="1"/>
          <p:nvPr/>
        </p:nvSpPr>
        <p:spPr>
          <a:xfrm>
            <a:off x="4680000" y="1512000"/>
            <a:ext cx="4032000" cy="3960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18000" spcFirstLastPara="1" rIns="18000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Kapp, K. and DeFelice, R. 2019. Microlearning: Short and Sweet. Alexandria, VA: ATD Press.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Corbeil, J., Khan, B. and Corbeil, M. (eds). 2021. Microlearning in the Digital Age. New York: Routledge.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Kohnke, L. 2023. Using Technology to Design ESL/EFL Microlearning Activities. Singapore: Springer.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Harmer, J. 2015. The Practice of English Language Teaching. 5th ed. Harlow: Pearson.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900" u="none" cap="none" strike="noStrike">
              <a:solidFill>
                <a:srgbClr val="202020"/>
              </a:solidFill>
              <a:latin typeface="Rubik"/>
              <a:ea typeface="Rubik"/>
              <a:cs typeface="Rubik"/>
              <a:sym typeface="Rubik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b="1" i="0" lang="en-US" sz="1100" u="none" cap="none" strike="noStrike">
                <a:solidFill>
                  <a:srgbClr val="2C5696"/>
                </a:solidFill>
                <a:latin typeface="Rubik"/>
                <a:ea typeface="Rubik"/>
                <a:cs typeface="Rubik"/>
                <a:sym typeface="Rubik"/>
              </a:rPr>
              <a:t>Adolescent development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Steinberg, L. 2008. Adolescence. 8th ed. New York: McGraw-Hill.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Ophir, E., Nass, C. and Wagner, A. 2009. Cognitive control in media multitaskers. PNAS, 106(37): 15583–15587.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900" u="none" cap="none" strike="noStrike">
              <a:solidFill>
                <a:srgbClr val="202020"/>
              </a:solidFill>
              <a:latin typeface="Rubik"/>
              <a:ea typeface="Rubik"/>
              <a:cs typeface="Rubik"/>
              <a:sym typeface="Rubik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b="1" i="0" lang="en-US" sz="1100" u="none" cap="none" strike="noStrike">
                <a:solidFill>
                  <a:srgbClr val="2C5696"/>
                </a:solidFill>
                <a:latin typeface="Rubik"/>
                <a:ea typeface="Rubik"/>
                <a:cs typeface="Rubik"/>
                <a:sym typeface="Rubik"/>
              </a:rPr>
              <a:t>Tools and methods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TextInspector. CEFR-based lexical profiling.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None/>
            </a:pPr>
            <a:r>
              <a:rPr b="0" i="1" lang="en-US" sz="900" u="none" cap="none" strike="noStrike">
                <a:solidFill>
                  <a:srgbClr val="505050"/>
                </a:solidFill>
                <a:latin typeface="Rubik"/>
                <a:ea typeface="Rubik"/>
                <a:cs typeface="Rubik"/>
                <a:sym typeface="Rubik"/>
              </a:rPr>
              <a:t>textinspector.com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Sketch Engine. English Web 2021 corpus (enTenTen21, 52B tokens).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None/>
            </a:pPr>
            <a:r>
              <a:rPr b="0" i="1" lang="en-US" sz="900" u="none" cap="none" strike="noStrike">
                <a:solidFill>
                  <a:srgbClr val="505050"/>
                </a:solidFill>
                <a:latin typeface="Rubik"/>
                <a:ea typeface="Rubik"/>
                <a:cs typeface="Rubik"/>
                <a:sym typeface="Rubik"/>
              </a:rPr>
              <a:t>sketchengine.eu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Edpuzzle. Interactive video platform.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None/>
            </a:pPr>
            <a:r>
              <a:rPr b="0" i="1" lang="en-US" sz="900" u="none" cap="none" strike="noStrike">
                <a:solidFill>
                  <a:srgbClr val="505050"/>
                </a:solidFill>
                <a:latin typeface="Rubik"/>
                <a:ea typeface="Rubik"/>
                <a:cs typeface="Rubik"/>
                <a:sym typeface="Rubik"/>
              </a:rPr>
              <a:t>edpuzzle.com</a:t>
            </a:r>
            <a:endParaRPr/>
          </a:p>
        </p:txBody>
      </p:sp>
      <p:sp>
        <p:nvSpPr>
          <p:cNvPr id="485" name="Google Shape;485;p37"/>
          <p:cNvSpPr/>
          <p:nvPr/>
        </p:nvSpPr>
        <p:spPr>
          <a:xfrm>
            <a:off x="468000" y="6156000"/>
            <a:ext cx="8208000" cy="180000"/>
          </a:xfrm>
          <a:prstGeom prst="rect">
            <a:avLst/>
          </a:prstGeom>
          <a:solidFill>
            <a:srgbClr val="F7F9FC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6" name="Google Shape;486;p37"/>
          <p:cNvSpPr txBox="1"/>
          <p:nvPr/>
        </p:nvSpPr>
        <p:spPr>
          <a:xfrm>
            <a:off x="468000" y="6156000"/>
            <a:ext cx="8208000" cy="196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505050"/>
                </a:solidFill>
                <a:latin typeface="Rubik"/>
                <a:ea typeface="Rubik"/>
                <a:cs typeface="Rubik"/>
                <a:sym typeface="Rubik"/>
              </a:rPr>
              <a:t>Full reference list available in the MA thesis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0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Google Shape;491;p3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492" name="Google Shape;492;p38"/>
          <p:cNvSpPr txBox="1"/>
          <p:nvPr>
            <p:ph idx="12" type="sldNum"/>
          </p:nvPr>
        </p:nvSpPr>
        <p:spPr>
          <a:xfrm>
            <a:off x="7658100" y="6279424"/>
            <a:ext cx="10287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93" name="Google Shape;493;p38"/>
          <p:cNvSpPr/>
          <p:nvPr/>
        </p:nvSpPr>
        <p:spPr>
          <a:xfrm>
            <a:off x="0" y="0"/>
            <a:ext cx="9144000" cy="288000"/>
          </a:xfrm>
          <a:prstGeom prst="rect">
            <a:avLst/>
          </a:prstGeom>
          <a:solidFill>
            <a:srgbClr val="10206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494" name="Google Shape;494;p38"/>
          <p:cNvSpPr/>
          <p:nvPr/>
        </p:nvSpPr>
        <p:spPr>
          <a:xfrm>
            <a:off x="0" y="288000"/>
            <a:ext cx="9144000" cy="108000"/>
          </a:xfrm>
          <a:prstGeom prst="rect">
            <a:avLst/>
          </a:prstGeom>
          <a:solidFill>
            <a:srgbClr val="00A6E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495" name="Google Shape;495;p38"/>
          <p:cNvSpPr txBox="1"/>
          <p:nvPr/>
        </p:nvSpPr>
        <p:spPr>
          <a:xfrm>
            <a:off x="0" y="1620000"/>
            <a:ext cx="9144000" cy="1260000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Arial"/>
              <a:buNone/>
            </a:pPr>
            <a:r>
              <a:rPr b="1" i="0" lang="en-US" sz="72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Thank you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6" name="Google Shape;496;p38"/>
          <p:cNvSpPr txBox="1"/>
          <p:nvPr/>
        </p:nvSpPr>
        <p:spPr>
          <a:xfrm>
            <a:off x="0" y="3060000"/>
            <a:ext cx="9144000" cy="4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28800" lIns="54000" spcFirstLastPara="1" rIns="54000" wrap="square" tIns="28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2C5696"/>
                </a:solidFill>
                <a:latin typeface="Rubik"/>
                <a:ea typeface="Rubik"/>
                <a:cs typeface="Rubik"/>
                <a:sym typeface="Rubik"/>
              </a:rPr>
              <a:t>Questions and discussion welcome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7" name="Google Shape;497;p38"/>
          <p:cNvSpPr/>
          <p:nvPr/>
        </p:nvSpPr>
        <p:spPr>
          <a:xfrm>
            <a:off x="684000" y="4140000"/>
            <a:ext cx="3780000" cy="1980000"/>
          </a:xfrm>
          <a:prstGeom prst="rect">
            <a:avLst/>
          </a:prstGeom>
          <a:solidFill>
            <a:srgbClr val="F0F3F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498" name="Google Shape;498;p38"/>
          <p:cNvSpPr/>
          <p:nvPr/>
        </p:nvSpPr>
        <p:spPr>
          <a:xfrm>
            <a:off x="684000" y="4140000"/>
            <a:ext cx="3780000" cy="251999"/>
          </a:xfrm>
          <a:prstGeom prst="rect">
            <a:avLst/>
          </a:prstGeom>
          <a:solidFill>
            <a:srgbClr val="10206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499" name="Google Shape;499;p38"/>
          <p:cNvSpPr txBox="1"/>
          <p:nvPr/>
        </p:nvSpPr>
        <p:spPr>
          <a:xfrm>
            <a:off x="791999" y="4140000"/>
            <a:ext cx="3564000" cy="251999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US" sz="1100" u="none" cap="none" strike="noStrike">
                <a:solidFill>
                  <a:srgbClr val="FFFFFF"/>
                </a:solidFill>
                <a:latin typeface="Rubik"/>
                <a:ea typeface="Rubik"/>
                <a:cs typeface="Rubik"/>
                <a:sym typeface="Rubik"/>
              </a:rPr>
              <a:t>CONTACT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0" name="Google Shape;500;p38"/>
          <p:cNvSpPr txBox="1"/>
          <p:nvPr/>
        </p:nvSpPr>
        <p:spPr>
          <a:xfrm>
            <a:off x="864000" y="4500000"/>
            <a:ext cx="3420000" cy="154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Anna Mazepa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606060"/>
                </a:solidFill>
                <a:latin typeface="Rubik"/>
                <a:ea typeface="Rubik"/>
                <a:cs typeface="Rubik"/>
                <a:sym typeface="Rubik"/>
              </a:rPr>
              <a:t>MA student, English Language and Literature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606060"/>
                </a:solidFill>
                <a:latin typeface="Rubik"/>
                <a:ea typeface="Rubik"/>
                <a:cs typeface="Rubik"/>
                <a:sym typeface="Rubik"/>
              </a:rPr>
              <a:t>Department of English Studies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606060"/>
                </a:solidFill>
                <a:latin typeface="Rubik"/>
                <a:ea typeface="Rubik"/>
                <a:cs typeface="Rubik"/>
                <a:sym typeface="Rubik"/>
              </a:rPr>
              <a:t>University of Tartu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1100" u="none" cap="none" strike="noStrike">
              <a:solidFill>
                <a:srgbClr val="606060"/>
              </a:solidFill>
              <a:latin typeface="Rubik"/>
              <a:ea typeface="Rubik"/>
              <a:cs typeface="Rubik"/>
              <a:sym typeface="Rubik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US" sz="1100" u="none" cap="none" strike="noStrike">
                <a:solidFill>
                  <a:srgbClr val="2C5696"/>
                </a:solidFill>
                <a:latin typeface="Rubik"/>
                <a:ea typeface="Rubik"/>
                <a:cs typeface="Rubik"/>
                <a:sym typeface="Rubik"/>
              </a:rPr>
              <a:t>Supervisor:  Liina Tammekänd, PhD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1" name="Google Shape;501;p38"/>
          <p:cNvSpPr/>
          <p:nvPr/>
        </p:nvSpPr>
        <p:spPr>
          <a:xfrm>
            <a:off x="4752000" y="4140000"/>
            <a:ext cx="3780000" cy="1980000"/>
          </a:xfrm>
          <a:prstGeom prst="rect">
            <a:avLst/>
          </a:prstGeom>
          <a:solidFill>
            <a:srgbClr val="F0F3F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502" name="Google Shape;502;p38"/>
          <p:cNvSpPr/>
          <p:nvPr/>
        </p:nvSpPr>
        <p:spPr>
          <a:xfrm>
            <a:off x="4752000" y="4140000"/>
            <a:ext cx="3780000" cy="251999"/>
          </a:xfrm>
          <a:prstGeom prst="rect">
            <a:avLst/>
          </a:prstGeom>
          <a:solidFill>
            <a:srgbClr val="00A6E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503" name="Google Shape;503;p38"/>
          <p:cNvSpPr txBox="1"/>
          <p:nvPr/>
        </p:nvSpPr>
        <p:spPr>
          <a:xfrm>
            <a:off x="4860000" y="4140000"/>
            <a:ext cx="3564000" cy="251999"/>
          </a:xfrm>
          <a:prstGeom prst="rect">
            <a:avLst/>
          </a:prstGeom>
          <a:noFill/>
          <a:ln>
            <a:noFill/>
          </a:ln>
        </p:spPr>
        <p:txBody>
          <a:bodyPr anchorCtr="0" anchor="ctr" bIns="28800" lIns="54000" spcFirstLastPara="1" rIns="54000" wrap="square" tIns="28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US" sz="11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MATERIALS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4" name="Google Shape;504;p38"/>
          <p:cNvSpPr txBox="1"/>
          <p:nvPr/>
        </p:nvSpPr>
        <p:spPr>
          <a:xfrm>
            <a:off x="4932000" y="4500000"/>
            <a:ext cx="3420000" cy="154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1" i="0" lang="en-US" sz="1300" u="none" cap="none" strike="noStrike">
                <a:solidFill>
                  <a:srgbClr val="102064"/>
                </a:solidFill>
                <a:latin typeface="Rubik"/>
                <a:ea typeface="Rubik"/>
                <a:cs typeface="Rubik"/>
                <a:sym typeface="Rubik"/>
              </a:rPr>
              <a:t>All nine worksheets (revised)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606060"/>
                </a:solidFill>
                <a:latin typeface="Rubik"/>
                <a:ea typeface="Rubik"/>
                <a:cs typeface="Rubik"/>
                <a:sym typeface="Rubik"/>
              </a:rPr>
              <a:t>freely available for teachers.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1100" u="none" cap="none" strike="noStrike">
              <a:solidFill>
                <a:srgbClr val="606060"/>
              </a:solidFill>
              <a:latin typeface="Rubik"/>
              <a:ea typeface="Rubik"/>
              <a:cs typeface="Rubik"/>
              <a:sym typeface="Rubik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US" sz="1100" u="none" cap="none" strike="noStrike">
                <a:solidFill>
                  <a:srgbClr val="2C5696"/>
                </a:solidFill>
                <a:latin typeface="Rubik"/>
                <a:ea typeface="Rubik"/>
                <a:cs typeface="Rubik"/>
                <a:sym typeface="Rubik"/>
              </a:rPr>
              <a:t>QR code on handout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rgbClr val="202020"/>
                </a:solidFill>
                <a:latin typeface="Rubik"/>
                <a:ea typeface="Rubik"/>
                <a:cs typeface="Rubik"/>
                <a:sym typeface="Rubik"/>
              </a:rPr>
              <a:t>Or on request from the authors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UT_2019 Theme">
  <a:themeElements>
    <a:clrScheme name="UT_2019">
      <a:dk1>
        <a:srgbClr val="2C5696"/>
      </a:dk1>
      <a:lt1>
        <a:srgbClr val="FFFFFF"/>
      </a:lt1>
      <a:dk2>
        <a:srgbClr val="102064"/>
      </a:dk2>
      <a:lt2>
        <a:srgbClr val="FFFFFF"/>
      </a:lt2>
      <a:accent1>
        <a:srgbClr val="00A6E9"/>
      </a:accent1>
      <a:accent2>
        <a:srgbClr val="ED7D31"/>
      </a:accent2>
      <a:accent3>
        <a:srgbClr val="E52143"/>
      </a:accent3>
      <a:accent4>
        <a:srgbClr val="AE78B1"/>
      </a:accent4>
      <a:accent5>
        <a:srgbClr val="87BC1F"/>
      </a:accent5>
      <a:accent6>
        <a:srgbClr val="FAA41A"/>
      </a:accent6>
      <a:hlink>
        <a:srgbClr val="FF6F20"/>
      </a:hlink>
      <a:folHlink>
        <a:srgbClr val="00A6E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