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70" r:id="rId3"/>
    <p:sldId id="259" r:id="rId4"/>
    <p:sldId id="274" r:id="rId5"/>
    <p:sldId id="275" r:id="rId6"/>
    <p:sldId id="405" r:id="rId7"/>
    <p:sldId id="272" r:id="rId8"/>
    <p:sldId id="266" r:id="rId9"/>
    <p:sldId id="406" r:id="rId10"/>
    <p:sldId id="407" r:id="rId11"/>
    <p:sldId id="409" r:id="rId12"/>
    <p:sldId id="411" r:id="rId13"/>
    <p:sldId id="412" r:id="rId14"/>
    <p:sldId id="413" r:id="rId15"/>
    <p:sldId id="410" r:id="rId16"/>
    <p:sldId id="414" r:id="rId17"/>
    <p:sldId id="415" r:id="rId18"/>
    <p:sldId id="416" r:id="rId19"/>
    <p:sldId id="417" r:id="rId20"/>
    <p:sldId id="418" r:id="rId21"/>
    <p:sldId id="419" r:id="rId22"/>
    <p:sldId id="420" r:id="rId23"/>
    <p:sldId id="422" r:id="rId24"/>
    <p:sldId id="423" r:id="rId25"/>
    <p:sldId id="426" r:id="rId26"/>
    <p:sldId id="427" r:id="rId27"/>
    <p:sldId id="424" r:id="rId28"/>
    <p:sldId id="278" r:id="rId29"/>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03C7D0-3EC9-4E75-BE80-85036D7A4BF5}" type="doc">
      <dgm:prSet loTypeId="urn:microsoft.com/office/officeart/2008/layout/HorizontalMultiLevelHierarchy" loCatId="hierarchy" qsTypeId="urn:microsoft.com/office/officeart/2005/8/quickstyle/simple1" qsCatId="simple" csTypeId="urn:microsoft.com/office/officeart/2005/8/colors/accent3_1" csCatId="accent3" phldr="1"/>
      <dgm:spPr/>
      <dgm:t>
        <a:bodyPr/>
        <a:lstStyle/>
        <a:p>
          <a:endParaRPr lang="lv-LV"/>
        </a:p>
      </dgm:t>
    </dgm:pt>
    <dgm:pt modelId="{7BF29ECE-E233-494F-8D39-17E6FCC4EFA3}">
      <dgm:prSet phldrT="[Text]"/>
      <dgm:spPr/>
      <dgm:t>
        <a:bodyPr/>
        <a:lstStyle/>
        <a:p>
          <a:r>
            <a:rPr lang="lv-LV" dirty="0">
              <a:solidFill>
                <a:schemeClr val="bg2">
                  <a:lumMod val="75000"/>
                </a:schemeClr>
              </a:solidFill>
            </a:rPr>
            <a:t>EMOTIONS</a:t>
          </a:r>
        </a:p>
      </dgm:t>
    </dgm:pt>
    <dgm:pt modelId="{3993001C-8A2C-4277-9BC8-F62C34767306}" type="parTrans" cxnId="{460FA060-7AE5-44B6-BA7C-EB3A248F7AD5}">
      <dgm:prSet/>
      <dgm:spPr/>
      <dgm:t>
        <a:bodyPr/>
        <a:lstStyle/>
        <a:p>
          <a:endParaRPr lang="lv-LV"/>
        </a:p>
      </dgm:t>
    </dgm:pt>
    <dgm:pt modelId="{71CC3642-A121-4F20-AF19-CF39B17C8F86}" type="sibTrans" cxnId="{460FA060-7AE5-44B6-BA7C-EB3A248F7AD5}">
      <dgm:prSet/>
      <dgm:spPr/>
      <dgm:t>
        <a:bodyPr/>
        <a:lstStyle/>
        <a:p>
          <a:endParaRPr lang="lv-LV"/>
        </a:p>
      </dgm:t>
    </dgm:pt>
    <dgm:pt modelId="{834BE81F-BFA1-4FA0-B838-14FED133510C}">
      <dgm:prSet phldrT="[Text]"/>
      <dgm:spPr/>
      <dgm:t>
        <a:bodyPr/>
        <a:lstStyle/>
        <a:p>
          <a:r>
            <a:rPr lang="en-US" noProof="0" dirty="0">
              <a:solidFill>
                <a:schemeClr val="bg2">
                  <a:lumMod val="75000"/>
                </a:schemeClr>
              </a:solidFill>
            </a:rPr>
            <a:t>Language anxiety </a:t>
          </a:r>
        </a:p>
        <a:p>
          <a:r>
            <a:rPr lang="en-US" noProof="0" dirty="0">
              <a:solidFill>
                <a:schemeClr val="bg2">
                  <a:lumMod val="75000"/>
                </a:schemeClr>
              </a:solidFill>
            </a:rPr>
            <a:t>(low self-evaluation, lack of agency, lack of hope)</a:t>
          </a:r>
        </a:p>
      </dgm:t>
    </dgm:pt>
    <dgm:pt modelId="{282C3F7C-0411-4368-AE37-9E4650E718D2}" type="parTrans" cxnId="{127581FC-61E1-48E8-8CDC-8848883ABAC1}">
      <dgm:prSet/>
      <dgm:spPr/>
      <dgm:t>
        <a:bodyPr/>
        <a:lstStyle/>
        <a:p>
          <a:endParaRPr lang="lv-LV"/>
        </a:p>
      </dgm:t>
    </dgm:pt>
    <dgm:pt modelId="{B08071AB-D636-4DA1-93BE-E08859FA2A91}" type="sibTrans" cxnId="{127581FC-61E1-48E8-8CDC-8848883ABAC1}">
      <dgm:prSet/>
      <dgm:spPr/>
      <dgm:t>
        <a:bodyPr/>
        <a:lstStyle/>
        <a:p>
          <a:endParaRPr lang="lv-LV"/>
        </a:p>
      </dgm:t>
    </dgm:pt>
    <dgm:pt modelId="{7933B32E-026F-4DE1-94EB-413D2FC25A4A}">
      <dgm:prSet phldrT="[Text]"/>
      <dgm:spPr/>
      <dgm:t>
        <a:bodyPr/>
        <a:lstStyle/>
        <a:p>
          <a:r>
            <a:rPr lang="lv-LV" noProof="0" dirty="0" err="1">
              <a:solidFill>
                <a:schemeClr val="bg2">
                  <a:lumMod val="75000"/>
                </a:schemeClr>
              </a:solidFill>
            </a:rPr>
            <a:t>Positive</a:t>
          </a:r>
          <a:r>
            <a:rPr lang="lv-LV" noProof="0" dirty="0">
              <a:solidFill>
                <a:schemeClr val="bg2">
                  <a:lumMod val="75000"/>
                </a:schemeClr>
              </a:solidFill>
            </a:rPr>
            <a:t> </a:t>
          </a:r>
          <a:r>
            <a:rPr lang="lv-LV" noProof="0" dirty="0" err="1">
              <a:solidFill>
                <a:schemeClr val="bg2">
                  <a:lumMod val="75000"/>
                </a:schemeClr>
              </a:solidFill>
            </a:rPr>
            <a:t>language</a:t>
          </a:r>
          <a:r>
            <a:rPr lang="lv-LV" noProof="0" dirty="0">
              <a:solidFill>
                <a:schemeClr val="bg2">
                  <a:lumMod val="75000"/>
                </a:schemeClr>
              </a:solidFill>
            </a:rPr>
            <a:t> </a:t>
          </a:r>
          <a:r>
            <a:rPr lang="lv-LV" noProof="0" err="1">
              <a:solidFill>
                <a:schemeClr val="bg2">
                  <a:lumMod val="75000"/>
                </a:schemeClr>
              </a:solidFill>
            </a:rPr>
            <a:t>use</a:t>
          </a:r>
          <a:r>
            <a:rPr lang="lv-LV" noProof="0">
              <a:solidFill>
                <a:schemeClr val="bg2">
                  <a:lumMod val="75000"/>
                </a:schemeClr>
              </a:solidFill>
            </a:rPr>
            <a:t> experiences,</a:t>
          </a:r>
        </a:p>
        <a:p>
          <a:r>
            <a:rPr lang="en-US" noProof="0">
              <a:solidFill>
                <a:schemeClr val="bg2">
                  <a:lumMod val="75000"/>
                </a:schemeClr>
              </a:solidFill>
            </a:rPr>
            <a:t>recognition </a:t>
          </a:r>
          <a:r>
            <a:rPr lang="en-US" noProof="0" dirty="0">
              <a:solidFill>
                <a:schemeClr val="bg2">
                  <a:lumMod val="75000"/>
                </a:schemeClr>
              </a:solidFill>
            </a:rPr>
            <a:t>of individual learner differences</a:t>
          </a:r>
        </a:p>
      </dgm:t>
    </dgm:pt>
    <dgm:pt modelId="{95DB5A91-E2E8-4D9E-A84A-F621051F50F4}" type="parTrans" cxnId="{019FFBE5-85E1-4622-A0B9-743850B326C2}">
      <dgm:prSet/>
      <dgm:spPr/>
      <dgm:t>
        <a:bodyPr/>
        <a:lstStyle/>
        <a:p>
          <a:endParaRPr lang="lv-LV"/>
        </a:p>
      </dgm:t>
    </dgm:pt>
    <dgm:pt modelId="{96E60FAF-B9BC-4922-A666-9533EA7DA963}" type="sibTrans" cxnId="{019FFBE5-85E1-4622-A0B9-743850B326C2}">
      <dgm:prSet/>
      <dgm:spPr/>
      <dgm:t>
        <a:bodyPr/>
        <a:lstStyle/>
        <a:p>
          <a:endParaRPr lang="lv-LV"/>
        </a:p>
      </dgm:t>
    </dgm:pt>
    <dgm:pt modelId="{1BCE8DB9-FA1B-42B2-89BE-126BA5CDE593}">
      <dgm:prSet phldrT="[Text]"/>
      <dgm:spPr/>
      <dgm:t>
        <a:bodyPr/>
        <a:lstStyle/>
        <a:p>
          <a:r>
            <a:rPr lang="lv-LV" dirty="0" err="1">
              <a:solidFill>
                <a:schemeClr val="bg2">
                  <a:lumMod val="75000"/>
                </a:schemeClr>
              </a:solidFill>
            </a:rPr>
            <a:t>Social</a:t>
          </a:r>
          <a:r>
            <a:rPr lang="lv-LV" dirty="0">
              <a:solidFill>
                <a:schemeClr val="bg2">
                  <a:lumMod val="75000"/>
                </a:schemeClr>
              </a:solidFill>
            </a:rPr>
            <a:t> </a:t>
          </a:r>
          <a:r>
            <a:rPr lang="lv-LV" dirty="0" err="1">
              <a:solidFill>
                <a:schemeClr val="bg2">
                  <a:lumMod val="75000"/>
                </a:schemeClr>
              </a:solidFill>
            </a:rPr>
            <a:t>silence</a:t>
          </a:r>
          <a:r>
            <a:rPr lang="lv-LV" dirty="0">
              <a:solidFill>
                <a:schemeClr val="bg2">
                  <a:lumMod val="75000"/>
                </a:schemeClr>
              </a:solidFill>
            </a:rPr>
            <a:t> </a:t>
          </a:r>
          <a:r>
            <a:rPr lang="lv-LV" dirty="0" err="1">
              <a:solidFill>
                <a:schemeClr val="bg2">
                  <a:lumMod val="75000"/>
                </a:schemeClr>
              </a:solidFill>
            </a:rPr>
            <a:t>as</a:t>
          </a:r>
          <a:r>
            <a:rPr lang="lv-LV" dirty="0">
              <a:solidFill>
                <a:schemeClr val="bg2">
                  <a:lumMod val="75000"/>
                </a:schemeClr>
              </a:solidFill>
            </a:rPr>
            <a:t> a </a:t>
          </a:r>
          <a:r>
            <a:rPr lang="lv-LV" dirty="0" err="1">
              <a:solidFill>
                <a:schemeClr val="bg2">
                  <a:lumMod val="75000"/>
                </a:schemeClr>
              </a:solidFill>
            </a:rPr>
            <a:t>form</a:t>
          </a:r>
          <a:r>
            <a:rPr lang="lv-LV" dirty="0">
              <a:solidFill>
                <a:schemeClr val="bg2">
                  <a:lumMod val="75000"/>
                </a:schemeClr>
              </a:solidFill>
            </a:rPr>
            <a:t> </a:t>
          </a:r>
          <a:r>
            <a:rPr lang="lv-LV" dirty="0" err="1">
              <a:solidFill>
                <a:schemeClr val="bg2">
                  <a:lumMod val="75000"/>
                </a:schemeClr>
              </a:solidFill>
            </a:rPr>
            <a:t>of</a:t>
          </a:r>
          <a:r>
            <a:rPr lang="lv-LV" dirty="0">
              <a:solidFill>
                <a:schemeClr val="bg2">
                  <a:lumMod val="75000"/>
                </a:schemeClr>
              </a:solidFill>
            </a:rPr>
            <a:t> protest</a:t>
          </a:r>
        </a:p>
      </dgm:t>
    </dgm:pt>
    <dgm:pt modelId="{27504CC1-6B18-40F8-BC32-325E634EDF87}" type="parTrans" cxnId="{C5181477-FFE8-472C-87EE-F32376C76233}">
      <dgm:prSet/>
      <dgm:spPr/>
      <dgm:t>
        <a:bodyPr/>
        <a:lstStyle/>
        <a:p>
          <a:endParaRPr lang="lv-LV"/>
        </a:p>
      </dgm:t>
    </dgm:pt>
    <dgm:pt modelId="{4377A089-B225-4C69-B8DA-85744097B687}" type="sibTrans" cxnId="{C5181477-FFE8-472C-87EE-F32376C76233}">
      <dgm:prSet/>
      <dgm:spPr/>
      <dgm:t>
        <a:bodyPr/>
        <a:lstStyle/>
        <a:p>
          <a:endParaRPr lang="lv-LV"/>
        </a:p>
      </dgm:t>
    </dgm:pt>
    <dgm:pt modelId="{7E7FA06E-085B-4C3F-A5E1-F615EC280768}" type="pres">
      <dgm:prSet presAssocID="{C603C7D0-3EC9-4E75-BE80-85036D7A4BF5}" presName="Name0" presStyleCnt="0">
        <dgm:presLayoutVars>
          <dgm:chPref val="1"/>
          <dgm:dir/>
          <dgm:animOne val="branch"/>
          <dgm:animLvl val="lvl"/>
          <dgm:resizeHandles val="exact"/>
        </dgm:presLayoutVars>
      </dgm:prSet>
      <dgm:spPr/>
    </dgm:pt>
    <dgm:pt modelId="{94D1D4E9-B89A-4760-B821-CE7E816EA8E8}" type="pres">
      <dgm:prSet presAssocID="{7BF29ECE-E233-494F-8D39-17E6FCC4EFA3}" presName="root1" presStyleCnt="0"/>
      <dgm:spPr/>
    </dgm:pt>
    <dgm:pt modelId="{3BC729EB-6D0D-4B19-92A1-CE91A4B9D95C}" type="pres">
      <dgm:prSet presAssocID="{7BF29ECE-E233-494F-8D39-17E6FCC4EFA3}" presName="LevelOneTextNode" presStyleLbl="node0" presStyleIdx="0" presStyleCnt="1">
        <dgm:presLayoutVars>
          <dgm:chPref val="3"/>
        </dgm:presLayoutVars>
      </dgm:prSet>
      <dgm:spPr/>
    </dgm:pt>
    <dgm:pt modelId="{32EE948F-4B4D-4996-AAE0-46AE556E82D8}" type="pres">
      <dgm:prSet presAssocID="{7BF29ECE-E233-494F-8D39-17E6FCC4EFA3}" presName="level2hierChild" presStyleCnt="0"/>
      <dgm:spPr/>
    </dgm:pt>
    <dgm:pt modelId="{A38AE075-F199-47B7-B8F8-49C7F3F8A0BE}" type="pres">
      <dgm:prSet presAssocID="{282C3F7C-0411-4368-AE37-9E4650E718D2}" presName="conn2-1" presStyleLbl="parChTrans1D2" presStyleIdx="0" presStyleCnt="3"/>
      <dgm:spPr/>
    </dgm:pt>
    <dgm:pt modelId="{6DE4FE5B-CD30-4CE7-B972-CBE4470E4A4A}" type="pres">
      <dgm:prSet presAssocID="{282C3F7C-0411-4368-AE37-9E4650E718D2}" presName="connTx" presStyleLbl="parChTrans1D2" presStyleIdx="0" presStyleCnt="3"/>
      <dgm:spPr/>
    </dgm:pt>
    <dgm:pt modelId="{967DF5B4-78AE-4EE9-ACD3-996C2DF66E8C}" type="pres">
      <dgm:prSet presAssocID="{834BE81F-BFA1-4FA0-B838-14FED133510C}" presName="root2" presStyleCnt="0"/>
      <dgm:spPr/>
    </dgm:pt>
    <dgm:pt modelId="{F8040322-6EA0-4D6A-BE3F-082E9B4E964E}" type="pres">
      <dgm:prSet presAssocID="{834BE81F-BFA1-4FA0-B838-14FED133510C}" presName="LevelTwoTextNode" presStyleLbl="node2" presStyleIdx="0" presStyleCnt="3">
        <dgm:presLayoutVars>
          <dgm:chPref val="3"/>
        </dgm:presLayoutVars>
      </dgm:prSet>
      <dgm:spPr/>
    </dgm:pt>
    <dgm:pt modelId="{31861836-8819-492E-BB62-E133D3F06088}" type="pres">
      <dgm:prSet presAssocID="{834BE81F-BFA1-4FA0-B838-14FED133510C}" presName="level3hierChild" presStyleCnt="0"/>
      <dgm:spPr/>
    </dgm:pt>
    <dgm:pt modelId="{5145A2C3-E855-4DBE-9A75-4BA93AE46CC8}" type="pres">
      <dgm:prSet presAssocID="{95DB5A91-E2E8-4D9E-A84A-F621051F50F4}" presName="conn2-1" presStyleLbl="parChTrans1D2" presStyleIdx="1" presStyleCnt="3"/>
      <dgm:spPr/>
    </dgm:pt>
    <dgm:pt modelId="{E9DC023D-E447-4CE9-9E50-47E31FF9E7D1}" type="pres">
      <dgm:prSet presAssocID="{95DB5A91-E2E8-4D9E-A84A-F621051F50F4}" presName="connTx" presStyleLbl="parChTrans1D2" presStyleIdx="1" presStyleCnt="3"/>
      <dgm:spPr/>
    </dgm:pt>
    <dgm:pt modelId="{708A4B46-24EC-4CB4-AD43-AFA4BDCC24A9}" type="pres">
      <dgm:prSet presAssocID="{7933B32E-026F-4DE1-94EB-413D2FC25A4A}" presName="root2" presStyleCnt="0"/>
      <dgm:spPr/>
    </dgm:pt>
    <dgm:pt modelId="{192A80CE-E435-49DB-875A-3A9774781233}" type="pres">
      <dgm:prSet presAssocID="{7933B32E-026F-4DE1-94EB-413D2FC25A4A}" presName="LevelTwoTextNode" presStyleLbl="node2" presStyleIdx="1" presStyleCnt="3">
        <dgm:presLayoutVars>
          <dgm:chPref val="3"/>
        </dgm:presLayoutVars>
      </dgm:prSet>
      <dgm:spPr/>
    </dgm:pt>
    <dgm:pt modelId="{24CDB6F0-BA66-48FA-BB0B-C6DE912DCFD9}" type="pres">
      <dgm:prSet presAssocID="{7933B32E-026F-4DE1-94EB-413D2FC25A4A}" presName="level3hierChild" presStyleCnt="0"/>
      <dgm:spPr/>
    </dgm:pt>
    <dgm:pt modelId="{40D0A51C-0C41-493F-A69F-BAB410C5B616}" type="pres">
      <dgm:prSet presAssocID="{27504CC1-6B18-40F8-BC32-325E634EDF87}" presName="conn2-1" presStyleLbl="parChTrans1D2" presStyleIdx="2" presStyleCnt="3"/>
      <dgm:spPr/>
    </dgm:pt>
    <dgm:pt modelId="{EB9C0261-E3BD-4E0D-8B8B-CD8937D660CF}" type="pres">
      <dgm:prSet presAssocID="{27504CC1-6B18-40F8-BC32-325E634EDF87}" presName="connTx" presStyleLbl="parChTrans1D2" presStyleIdx="2" presStyleCnt="3"/>
      <dgm:spPr/>
    </dgm:pt>
    <dgm:pt modelId="{63BDE281-2E61-4413-BB27-2192FAA9E076}" type="pres">
      <dgm:prSet presAssocID="{1BCE8DB9-FA1B-42B2-89BE-126BA5CDE593}" presName="root2" presStyleCnt="0"/>
      <dgm:spPr/>
    </dgm:pt>
    <dgm:pt modelId="{00BD23CA-DBE9-4E48-8891-6EF1ECF4EFB5}" type="pres">
      <dgm:prSet presAssocID="{1BCE8DB9-FA1B-42B2-89BE-126BA5CDE593}" presName="LevelTwoTextNode" presStyleLbl="node2" presStyleIdx="2" presStyleCnt="3">
        <dgm:presLayoutVars>
          <dgm:chPref val="3"/>
        </dgm:presLayoutVars>
      </dgm:prSet>
      <dgm:spPr/>
    </dgm:pt>
    <dgm:pt modelId="{C2CDB7CD-566C-49DE-97DA-0B2CCD0C4330}" type="pres">
      <dgm:prSet presAssocID="{1BCE8DB9-FA1B-42B2-89BE-126BA5CDE593}" presName="level3hierChild" presStyleCnt="0"/>
      <dgm:spPr/>
    </dgm:pt>
  </dgm:ptLst>
  <dgm:cxnLst>
    <dgm:cxn modelId="{BD302033-83C4-4372-B722-C75F8077D9F9}" type="presOf" srcId="{95DB5A91-E2E8-4D9E-A84A-F621051F50F4}" destId="{5145A2C3-E855-4DBE-9A75-4BA93AE46CC8}" srcOrd="0" destOrd="0" presId="urn:microsoft.com/office/officeart/2008/layout/HorizontalMultiLevelHierarchy"/>
    <dgm:cxn modelId="{C0B89536-03EF-42ED-9C20-4634F4EF9599}" type="presOf" srcId="{95DB5A91-E2E8-4D9E-A84A-F621051F50F4}" destId="{E9DC023D-E447-4CE9-9E50-47E31FF9E7D1}" srcOrd="1" destOrd="0" presId="urn:microsoft.com/office/officeart/2008/layout/HorizontalMultiLevelHierarchy"/>
    <dgm:cxn modelId="{460FA060-7AE5-44B6-BA7C-EB3A248F7AD5}" srcId="{C603C7D0-3EC9-4E75-BE80-85036D7A4BF5}" destId="{7BF29ECE-E233-494F-8D39-17E6FCC4EFA3}" srcOrd="0" destOrd="0" parTransId="{3993001C-8A2C-4277-9BC8-F62C34767306}" sibTransId="{71CC3642-A121-4F20-AF19-CF39B17C8F86}"/>
    <dgm:cxn modelId="{CAB32C4F-AF70-4A1B-9521-BDD365A7C3C4}" type="presOf" srcId="{1BCE8DB9-FA1B-42B2-89BE-126BA5CDE593}" destId="{00BD23CA-DBE9-4E48-8891-6EF1ECF4EFB5}" srcOrd="0" destOrd="0" presId="urn:microsoft.com/office/officeart/2008/layout/HorizontalMultiLevelHierarchy"/>
    <dgm:cxn modelId="{C5181477-FFE8-472C-87EE-F32376C76233}" srcId="{7BF29ECE-E233-494F-8D39-17E6FCC4EFA3}" destId="{1BCE8DB9-FA1B-42B2-89BE-126BA5CDE593}" srcOrd="2" destOrd="0" parTransId="{27504CC1-6B18-40F8-BC32-325E634EDF87}" sibTransId="{4377A089-B225-4C69-B8DA-85744097B687}"/>
    <dgm:cxn modelId="{09721190-B1B2-4DA7-B988-B82D4E47C7D0}" type="presOf" srcId="{7933B32E-026F-4DE1-94EB-413D2FC25A4A}" destId="{192A80CE-E435-49DB-875A-3A9774781233}" srcOrd="0" destOrd="0" presId="urn:microsoft.com/office/officeart/2008/layout/HorizontalMultiLevelHierarchy"/>
    <dgm:cxn modelId="{3A054196-5C54-4122-87B2-0B5158B6328D}" type="presOf" srcId="{282C3F7C-0411-4368-AE37-9E4650E718D2}" destId="{A38AE075-F199-47B7-B8F8-49C7F3F8A0BE}" srcOrd="0" destOrd="0" presId="urn:microsoft.com/office/officeart/2008/layout/HorizontalMultiLevelHierarchy"/>
    <dgm:cxn modelId="{F8420FB9-6730-4C6A-8192-06D5A54BC318}" type="presOf" srcId="{834BE81F-BFA1-4FA0-B838-14FED133510C}" destId="{F8040322-6EA0-4D6A-BE3F-082E9B4E964E}" srcOrd="0" destOrd="0" presId="urn:microsoft.com/office/officeart/2008/layout/HorizontalMultiLevelHierarchy"/>
    <dgm:cxn modelId="{19D107BE-42B4-4626-9D62-A74C3B724148}" type="presOf" srcId="{27504CC1-6B18-40F8-BC32-325E634EDF87}" destId="{EB9C0261-E3BD-4E0D-8B8B-CD8937D660CF}" srcOrd="1" destOrd="0" presId="urn:microsoft.com/office/officeart/2008/layout/HorizontalMultiLevelHierarchy"/>
    <dgm:cxn modelId="{9CDC69E3-DDAA-48B2-8A3C-D43348DE7947}" type="presOf" srcId="{C603C7D0-3EC9-4E75-BE80-85036D7A4BF5}" destId="{7E7FA06E-085B-4C3F-A5E1-F615EC280768}" srcOrd="0" destOrd="0" presId="urn:microsoft.com/office/officeart/2008/layout/HorizontalMultiLevelHierarchy"/>
    <dgm:cxn modelId="{B85894E3-FF3B-4E35-92E5-673C249B9941}" type="presOf" srcId="{27504CC1-6B18-40F8-BC32-325E634EDF87}" destId="{40D0A51C-0C41-493F-A69F-BAB410C5B616}" srcOrd="0" destOrd="0" presId="urn:microsoft.com/office/officeart/2008/layout/HorizontalMultiLevelHierarchy"/>
    <dgm:cxn modelId="{019FFBE5-85E1-4622-A0B9-743850B326C2}" srcId="{7BF29ECE-E233-494F-8D39-17E6FCC4EFA3}" destId="{7933B32E-026F-4DE1-94EB-413D2FC25A4A}" srcOrd="1" destOrd="0" parTransId="{95DB5A91-E2E8-4D9E-A84A-F621051F50F4}" sibTransId="{96E60FAF-B9BC-4922-A666-9533EA7DA963}"/>
    <dgm:cxn modelId="{191320E6-8324-461E-A221-9A34AFCA4FC3}" type="presOf" srcId="{7BF29ECE-E233-494F-8D39-17E6FCC4EFA3}" destId="{3BC729EB-6D0D-4B19-92A1-CE91A4B9D95C}" srcOrd="0" destOrd="0" presId="urn:microsoft.com/office/officeart/2008/layout/HorizontalMultiLevelHierarchy"/>
    <dgm:cxn modelId="{B0BB09F9-3AB1-4E06-8884-5199EA15F038}" type="presOf" srcId="{282C3F7C-0411-4368-AE37-9E4650E718D2}" destId="{6DE4FE5B-CD30-4CE7-B972-CBE4470E4A4A}" srcOrd="1" destOrd="0" presId="urn:microsoft.com/office/officeart/2008/layout/HorizontalMultiLevelHierarchy"/>
    <dgm:cxn modelId="{127581FC-61E1-48E8-8CDC-8848883ABAC1}" srcId="{7BF29ECE-E233-494F-8D39-17E6FCC4EFA3}" destId="{834BE81F-BFA1-4FA0-B838-14FED133510C}" srcOrd="0" destOrd="0" parTransId="{282C3F7C-0411-4368-AE37-9E4650E718D2}" sibTransId="{B08071AB-D636-4DA1-93BE-E08859FA2A91}"/>
    <dgm:cxn modelId="{DF890F2F-4EE9-45B8-86E4-CF59BF1C635F}" type="presParOf" srcId="{7E7FA06E-085B-4C3F-A5E1-F615EC280768}" destId="{94D1D4E9-B89A-4760-B821-CE7E816EA8E8}" srcOrd="0" destOrd="0" presId="urn:microsoft.com/office/officeart/2008/layout/HorizontalMultiLevelHierarchy"/>
    <dgm:cxn modelId="{52521AD6-C3CF-47F8-A3BD-D3FCC8CB2F92}" type="presParOf" srcId="{94D1D4E9-B89A-4760-B821-CE7E816EA8E8}" destId="{3BC729EB-6D0D-4B19-92A1-CE91A4B9D95C}" srcOrd="0" destOrd="0" presId="urn:microsoft.com/office/officeart/2008/layout/HorizontalMultiLevelHierarchy"/>
    <dgm:cxn modelId="{9A222850-40CF-45BC-85DD-11094CA1A940}" type="presParOf" srcId="{94D1D4E9-B89A-4760-B821-CE7E816EA8E8}" destId="{32EE948F-4B4D-4996-AAE0-46AE556E82D8}" srcOrd="1" destOrd="0" presId="urn:microsoft.com/office/officeart/2008/layout/HorizontalMultiLevelHierarchy"/>
    <dgm:cxn modelId="{B238FEB2-63BE-4BBB-801B-582BDDAE708E}" type="presParOf" srcId="{32EE948F-4B4D-4996-AAE0-46AE556E82D8}" destId="{A38AE075-F199-47B7-B8F8-49C7F3F8A0BE}" srcOrd="0" destOrd="0" presId="urn:microsoft.com/office/officeart/2008/layout/HorizontalMultiLevelHierarchy"/>
    <dgm:cxn modelId="{90339C2D-0744-4E16-A49F-BADCF7A699B9}" type="presParOf" srcId="{A38AE075-F199-47B7-B8F8-49C7F3F8A0BE}" destId="{6DE4FE5B-CD30-4CE7-B972-CBE4470E4A4A}" srcOrd="0" destOrd="0" presId="urn:microsoft.com/office/officeart/2008/layout/HorizontalMultiLevelHierarchy"/>
    <dgm:cxn modelId="{07C1829F-549A-42EC-BB2F-A8C8C3ABFC59}" type="presParOf" srcId="{32EE948F-4B4D-4996-AAE0-46AE556E82D8}" destId="{967DF5B4-78AE-4EE9-ACD3-996C2DF66E8C}" srcOrd="1" destOrd="0" presId="urn:microsoft.com/office/officeart/2008/layout/HorizontalMultiLevelHierarchy"/>
    <dgm:cxn modelId="{6EF4575B-3D8F-4A52-942F-A291E4CE8854}" type="presParOf" srcId="{967DF5B4-78AE-4EE9-ACD3-996C2DF66E8C}" destId="{F8040322-6EA0-4D6A-BE3F-082E9B4E964E}" srcOrd="0" destOrd="0" presId="urn:microsoft.com/office/officeart/2008/layout/HorizontalMultiLevelHierarchy"/>
    <dgm:cxn modelId="{C3D595E4-C53B-4332-AA9E-BB6B3AB5D5C9}" type="presParOf" srcId="{967DF5B4-78AE-4EE9-ACD3-996C2DF66E8C}" destId="{31861836-8819-492E-BB62-E133D3F06088}" srcOrd="1" destOrd="0" presId="urn:microsoft.com/office/officeart/2008/layout/HorizontalMultiLevelHierarchy"/>
    <dgm:cxn modelId="{0BDA6A91-7560-4C59-9DE4-A030C5FFB706}" type="presParOf" srcId="{32EE948F-4B4D-4996-AAE0-46AE556E82D8}" destId="{5145A2C3-E855-4DBE-9A75-4BA93AE46CC8}" srcOrd="2" destOrd="0" presId="urn:microsoft.com/office/officeart/2008/layout/HorizontalMultiLevelHierarchy"/>
    <dgm:cxn modelId="{D69C4960-F469-4262-B197-25A94729371A}" type="presParOf" srcId="{5145A2C3-E855-4DBE-9A75-4BA93AE46CC8}" destId="{E9DC023D-E447-4CE9-9E50-47E31FF9E7D1}" srcOrd="0" destOrd="0" presId="urn:microsoft.com/office/officeart/2008/layout/HorizontalMultiLevelHierarchy"/>
    <dgm:cxn modelId="{F28B7086-E2FB-4516-B4FB-6316520D0A1A}" type="presParOf" srcId="{32EE948F-4B4D-4996-AAE0-46AE556E82D8}" destId="{708A4B46-24EC-4CB4-AD43-AFA4BDCC24A9}" srcOrd="3" destOrd="0" presId="urn:microsoft.com/office/officeart/2008/layout/HorizontalMultiLevelHierarchy"/>
    <dgm:cxn modelId="{6D30EECA-E208-464D-B2F8-D5906BFD9D63}" type="presParOf" srcId="{708A4B46-24EC-4CB4-AD43-AFA4BDCC24A9}" destId="{192A80CE-E435-49DB-875A-3A9774781233}" srcOrd="0" destOrd="0" presId="urn:microsoft.com/office/officeart/2008/layout/HorizontalMultiLevelHierarchy"/>
    <dgm:cxn modelId="{4948F706-09A7-4BDE-B044-1EF12EB0DAAB}" type="presParOf" srcId="{708A4B46-24EC-4CB4-AD43-AFA4BDCC24A9}" destId="{24CDB6F0-BA66-48FA-BB0B-C6DE912DCFD9}" srcOrd="1" destOrd="0" presId="urn:microsoft.com/office/officeart/2008/layout/HorizontalMultiLevelHierarchy"/>
    <dgm:cxn modelId="{67BEFBC9-ECE6-43A7-83E2-06673CA2BF13}" type="presParOf" srcId="{32EE948F-4B4D-4996-AAE0-46AE556E82D8}" destId="{40D0A51C-0C41-493F-A69F-BAB410C5B616}" srcOrd="4" destOrd="0" presId="urn:microsoft.com/office/officeart/2008/layout/HorizontalMultiLevelHierarchy"/>
    <dgm:cxn modelId="{77F4591F-08B6-4619-A6E1-84AF5133267E}" type="presParOf" srcId="{40D0A51C-0C41-493F-A69F-BAB410C5B616}" destId="{EB9C0261-E3BD-4E0D-8B8B-CD8937D660CF}" srcOrd="0" destOrd="0" presId="urn:microsoft.com/office/officeart/2008/layout/HorizontalMultiLevelHierarchy"/>
    <dgm:cxn modelId="{12B97374-F6FE-4C95-8FAE-75877A23C92D}" type="presParOf" srcId="{32EE948F-4B4D-4996-AAE0-46AE556E82D8}" destId="{63BDE281-2E61-4413-BB27-2192FAA9E076}" srcOrd="5" destOrd="0" presId="urn:microsoft.com/office/officeart/2008/layout/HorizontalMultiLevelHierarchy"/>
    <dgm:cxn modelId="{F8FC8E6D-4430-4840-A58A-5863A29A9718}" type="presParOf" srcId="{63BDE281-2E61-4413-BB27-2192FAA9E076}" destId="{00BD23CA-DBE9-4E48-8891-6EF1ECF4EFB5}" srcOrd="0" destOrd="0" presId="urn:microsoft.com/office/officeart/2008/layout/HorizontalMultiLevelHierarchy"/>
    <dgm:cxn modelId="{03CF3DC6-3301-4DC1-BEDE-70F8EBB400F8}" type="presParOf" srcId="{63BDE281-2E61-4413-BB27-2192FAA9E076}" destId="{C2CDB7CD-566C-49DE-97DA-0B2CCD0C4330}"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03C7D0-3EC9-4E75-BE80-85036D7A4BF5}" type="doc">
      <dgm:prSet loTypeId="urn:microsoft.com/office/officeart/2008/layout/HorizontalMultiLevelHierarchy" loCatId="hierarchy" qsTypeId="urn:microsoft.com/office/officeart/2005/8/quickstyle/simple1" qsCatId="simple" csTypeId="urn:microsoft.com/office/officeart/2005/8/colors/accent4_1" csCatId="accent4" phldr="1"/>
      <dgm:spPr/>
      <dgm:t>
        <a:bodyPr/>
        <a:lstStyle/>
        <a:p>
          <a:endParaRPr lang="lv-LV"/>
        </a:p>
      </dgm:t>
    </dgm:pt>
    <dgm:pt modelId="{7BF29ECE-E233-494F-8D39-17E6FCC4EFA3}">
      <dgm:prSet phldrT="[Text]"/>
      <dgm:spPr/>
      <dgm:t>
        <a:bodyPr/>
        <a:lstStyle/>
        <a:p>
          <a:r>
            <a:rPr lang="lv-LV" dirty="0">
              <a:solidFill>
                <a:schemeClr val="accent4">
                  <a:lumMod val="60000"/>
                  <a:lumOff val="40000"/>
                </a:schemeClr>
              </a:solidFill>
            </a:rPr>
            <a:t>IDENTITY</a:t>
          </a:r>
        </a:p>
      </dgm:t>
    </dgm:pt>
    <dgm:pt modelId="{3993001C-8A2C-4277-9BC8-F62C34767306}" type="parTrans" cxnId="{460FA060-7AE5-44B6-BA7C-EB3A248F7AD5}">
      <dgm:prSet/>
      <dgm:spPr/>
      <dgm:t>
        <a:bodyPr/>
        <a:lstStyle/>
        <a:p>
          <a:endParaRPr lang="lv-LV"/>
        </a:p>
      </dgm:t>
    </dgm:pt>
    <dgm:pt modelId="{71CC3642-A121-4F20-AF19-CF39B17C8F86}" type="sibTrans" cxnId="{460FA060-7AE5-44B6-BA7C-EB3A248F7AD5}">
      <dgm:prSet/>
      <dgm:spPr/>
      <dgm:t>
        <a:bodyPr/>
        <a:lstStyle/>
        <a:p>
          <a:endParaRPr lang="lv-LV"/>
        </a:p>
      </dgm:t>
    </dgm:pt>
    <dgm:pt modelId="{834BE81F-BFA1-4FA0-B838-14FED133510C}">
      <dgm:prSet phldrT="[Text]"/>
      <dgm:spPr/>
      <dgm:t>
        <a:bodyPr/>
        <a:lstStyle/>
        <a:p>
          <a:r>
            <a:rPr lang="en-US" noProof="0" dirty="0">
              <a:solidFill>
                <a:srgbClr val="FFC000"/>
              </a:solidFill>
            </a:rPr>
            <a:t>Multiple/bilingual identity (harmonious bilingualism)</a:t>
          </a:r>
        </a:p>
      </dgm:t>
    </dgm:pt>
    <dgm:pt modelId="{282C3F7C-0411-4368-AE37-9E4650E718D2}" type="parTrans" cxnId="{127581FC-61E1-48E8-8CDC-8848883ABAC1}">
      <dgm:prSet/>
      <dgm:spPr/>
      <dgm:t>
        <a:bodyPr/>
        <a:lstStyle/>
        <a:p>
          <a:endParaRPr lang="lv-LV"/>
        </a:p>
      </dgm:t>
    </dgm:pt>
    <dgm:pt modelId="{B08071AB-D636-4DA1-93BE-E08859FA2A91}" type="sibTrans" cxnId="{127581FC-61E1-48E8-8CDC-8848883ABAC1}">
      <dgm:prSet/>
      <dgm:spPr/>
      <dgm:t>
        <a:bodyPr/>
        <a:lstStyle/>
        <a:p>
          <a:endParaRPr lang="lv-LV"/>
        </a:p>
      </dgm:t>
    </dgm:pt>
    <dgm:pt modelId="{7933B32E-026F-4DE1-94EB-413D2FC25A4A}">
      <dgm:prSet phldrT="[Text]"/>
      <dgm:spPr/>
      <dgm:t>
        <a:bodyPr/>
        <a:lstStyle/>
        <a:p>
          <a:r>
            <a:rPr lang="lv-LV" noProof="0" dirty="0">
              <a:solidFill>
                <a:srgbClr val="FFC000"/>
              </a:solidFill>
            </a:rPr>
            <a:t>A</a:t>
          </a:r>
          <a:r>
            <a:rPr lang="en-US" noProof="0" dirty="0">
              <a:solidFill>
                <a:srgbClr val="FFC000"/>
              </a:solidFill>
            </a:rPr>
            <a:t> sense of accomplishment in being able to speak both Latvian and mother tongue</a:t>
          </a:r>
        </a:p>
      </dgm:t>
    </dgm:pt>
    <dgm:pt modelId="{95DB5A91-E2E8-4D9E-A84A-F621051F50F4}" type="parTrans" cxnId="{019FFBE5-85E1-4622-A0B9-743850B326C2}">
      <dgm:prSet/>
      <dgm:spPr/>
      <dgm:t>
        <a:bodyPr/>
        <a:lstStyle/>
        <a:p>
          <a:endParaRPr lang="lv-LV"/>
        </a:p>
      </dgm:t>
    </dgm:pt>
    <dgm:pt modelId="{96E60FAF-B9BC-4922-A666-9533EA7DA963}" type="sibTrans" cxnId="{019FFBE5-85E1-4622-A0B9-743850B326C2}">
      <dgm:prSet/>
      <dgm:spPr/>
      <dgm:t>
        <a:bodyPr/>
        <a:lstStyle/>
        <a:p>
          <a:endParaRPr lang="lv-LV"/>
        </a:p>
      </dgm:t>
    </dgm:pt>
    <dgm:pt modelId="{1BCE8DB9-FA1B-42B2-89BE-126BA5CDE593}">
      <dgm:prSet phldrT="[Text]"/>
      <dgm:spPr/>
      <dgm:t>
        <a:bodyPr/>
        <a:lstStyle/>
        <a:p>
          <a:r>
            <a:rPr lang="lv-LV" dirty="0">
              <a:solidFill>
                <a:srgbClr val="FFC000"/>
              </a:solidFill>
            </a:rPr>
            <a:t>Home language maintenance – emotional </a:t>
          </a:r>
          <a:r>
            <a:rPr lang="de-DE" dirty="0" err="1">
              <a:solidFill>
                <a:srgbClr val="FFC000"/>
              </a:solidFill>
            </a:rPr>
            <a:t>topic</a:t>
          </a:r>
          <a:r>
            <a:rPr lang="lv-LV" dirty="0">
              <a:solidFill>
                <a:srgbClr val="FFC000"/>
              </a:solidFill>
            </a:rPr>
            <a:t> for parents</a:t>
          </a:r>
        </a:p>
      </dgm:t>
    </dgm:pt>
    <dgm:pt modelId="{27504CC1-6B18-40F8-BC32-325E634EDF87}" type="parTrans" cxnId="{C5181477-FFE8-472C-87EE-F32376C76233}">
      <dgm:prSet/>
      <dgm:spPr/>
      <dgm:t>
        <a:bodyPr/>
        <a:lstStyle/>
        <a:p>
          <a:endParaRPr lang="lv-LV"/>
        </a:p>
      </dgm:t>
    </dgm:pt>
    <dgm:pt modelId="{4377A089-B225-4C69-B8DA-85744097B687}" type="sibTrans" cxnId="{C5181477-FFE8-472C-87EE-F32376C76233}">
      <dgm:prSet/>
      <dgm:spPr/>
      <dgm:t>
        <a:bodyPr/>
        <a:lstStyle/>
        <a:p>
          <a:endParaRPr lang="lv-LV"/>
        </a:p>
      </dgm:t>
    </dgm:pt>
    <dgm:pt modelId="{7E7FA06E-085B-4C3F-A5E1-F615EC280768}" type="pres">
      <dgm:prSet presAssocID="{C603C7D0-3EC9-4E75-BE80-85036D7A4BF5}" presName="Name0" presStyleCnt="0">
        <dgm:presLayoutVars>
          <dgm:chPref val="1"/>
          <dgm:dir/>
          <dgm:animOne val="branch"/>
          <dgm:animLvl val="lvl"/>
          <dgm:resizeHandles val="exact"/>
        </dgm:presLayoutVars>
      </dgm:prSet>
      <dgm:spPr/>
    </dgm:pt>
    <dgm:pt modelId="{94D1D4E9-B89A-4760-B821-CE7E816EA8E8}" type="pres">
      <dgm:prSet presAssocID="{7BF29ECE-E233-494F-8D39-17E6FCC4EFA3}" presName="root1" presStyleCnt="0"/>
      <dgm:spPr/>
    </dgm:pt>
    <dgm:pt modelId="{3BC729EB-6D0D-4B19-92A1-CE91A4B9D95C}" type="pres">
      <dgm:prSet presAssocID="{7BF29ECE-E233-494F-8D39-17E6FCC4EFA3}" presName="LevelOneTextNode" presStyleLbl="node0" presStyleIdx="0" presStyleCnt="1" custLinFactNeighborX="0">
        <dgm:presLayoutVars>
          <dgm:chPref val="3"/>
        </dgm:presLayoutVars>
      </dgm:prSet>
      <dgm:spPr/>
    </dgm:pt>
    <dgm:pt modelId="{32EE948F-4B4D-4996-AAE0-46AE556E82D8}" type="pres">
      <dgm:prSet presAssocID="{7BF29ECE-E233-494F-8D39-17E6FCC4EFA3}" presName="level2hierChild" presStyleCnt="0"/>
      <dgm:spPr/>
    </dgm:pt>
    <dgm:pt modelId="{A38AE075-F199-47B7-B8F8-49C7F3F8A0BE}" type="pres">
      <dgm:prSet presAssocID="{282C3F7C-0411-4368-AE37-9E4650E718D2}" presName="conn2-1" presStyleLbl="parChTrans1D2" presStyleIdx="0" presStyleCnt="3"/>
      <dgm:spPr/>
    </dgm:pt>
    <dgm:pt modelId="{6DE4FE5B-CD30-4CE7-B972-CBE4470E4A4A}" type="pres">
      <dgm:prSet presAssocID="{282C3F7C-0411-4368-AE37-9E4650E718D2}" presName="connTx" presStyleLbl="parChTrans1D2" presStyleIdx="0" presStyleCnt="3"/>
      <dgm:spPr/>
    </dgm:pt>
    <dgm:pt modelId="{967DF5B4-78AE-4EE9-ACD3-996C2DF66E8C}" type="pres">
      <dgm:prSet presAssocID="{834BE81F-BFA1-4FA0-B838-14FED133510C}" presName="root2" presStyleCnt="0"/>
      <dgm:spPr/>
    </dgm:pt>
    <dgm:pt modelId="{F8040322-6EA0-4D6A-BE3F-082E9B4E964E}" type="pres">
      <dgm:prSet presAssocID="{834BE81F-BFA1-4FA0-B838-14FED133510C}" presName="LevelTwoTextNode" presStyleLbl="node2" presStyleIdx="0" presStyleCnt="3">
        <dgm:presLayoutVars>
          <dgm:chPref val="3"/>
        </dgm:presLayoutVars>
      </dgm:prSet>
      <dgm:spPr/>
    </dgm:pt>
    <dgm:pt modelId="{31861836-8819-492E-BB62-E133D3F06088}" type="pres">
      <dgm:prSet presAssocID="{834BE81F-BFA1-4FA0-B838-14FED133510C}" presName="level3hierChild" presStyleCnt="0"/>
      <dgm:spPr/>
    </dgm:pt>
    <dgm:pt modelId="{5145A2C3-E855-4DBE-9A75-4BA93AE46CC8}" type="pres">
      <dgm:prSet presAssocID="{95DB5A91-E2E8-4D9E-A84A-F621051F50F4}" presName="conn2-1" presStyleLbl="parChTrans1D2" presStyleIdx="1" presStyleCnt="3"/>
      <dgm:spPr/>
    </dgm:pt>
    <dgm:pt modelId="{E9DC023D-E447-4CE9-9E50-47E31FF9E7D1}" type="pres">
      <dgm:prSet presAssocID="{95DB5A91-E2E8-4D9E-A84A-F621051F50F4}" presName="connTx" presStyleLbl="parChTrans1D2" presStyleIdx="1" presStyleCnt="3"/>
      <dgm:spPr/>
    </dgm:pt>
    <dgm:pt modelId="{708A4B46-24EC-4CB4-AD43-AFA4BDCC24A9}" type="pres">
      <dgm:prSet presAssocID="{7933B32E-026F-4DE1-94EB-413D2FC25A4A}" presName="root2" presStyleCnt="0"/>
      <dgm:spPr/>
    </dgm:pt>
    <dgm:pt modelId="{192A80CE-E435-49DB-875A-3A9774781233}" type="pres">
      <dgm:prSet presAssocID="{7933B32E-026F-4DE1-94EB-413D2FC25A4A}" presName="LevelTwoTextNode" presStyleLbl="node2" presStyleIdx="1" presStyleCnt="3">
        <dgm:presLayoutVars>
          <dgm:chPref val="3"/>
        </dgm:presLayoutVars>
      </dgm:prSet>
      <dgm:spPr/>
    </dgm:pt>
    <dgm:pt modelId="{24CDB6F0-BA66-48FA-BB0B-C6DE912DCFD9}" type="pres">
      <dgm:prSet presAssocID="{7933B32E-026F-4DE1-94EB-413D2FC25A4A}" presName="level3hierChild" presStyleCnt="0"/>
      <dgm:spPr/>
    </dgm:pt>
    <dgm:pt modelId="{40D0A51C-0C41-493F-A69F-BAB410C5B616}" type="pres">
      <dgm:prSet presAssocID="{27504CC1-6B18-40F8-BC32-325E634EDF87}" presName="conn2-1" presStyleLbl="parChTrans1D2" presStyleIdx="2" presStyleCnt="3"/>
      <dgm:spPr/>
    </dgm:pt>
    <dgm:pt modelId="{EB9C0261-E3BD-4E0D-8B8B-CD8937D660CF}" type="pres">
      <dgm:prSet presAssocID="{27504CC1-6B18-40F8-BC32-325E634EDF87}" presName="connTx" presStyleLbl="parChTrans1D2" presStyleIdx="2" presStyleCnt="3"/>
      <dgm:spPr/>
    </dgm:pt>
    <dgm:pt modelId="{63BDE281-2E61-4413-BB27-2192FAA9E076}" type="pres">
      <dgm:prSet presAssocID="{1BCE8DB9-FA1B-42B2-89BE-126BA5CDE593}" presName="root2" presStyleCnt="0"/>
      <dgm:spPr/>
    </dgm:pt>
    <dgm:pt modelId="{00BD23CA-DBE9-4E48-8891-6EF1ECF4EFB5}" type="pres">
      <dgm:prSet presAssocID="{1BCE8DB9-FA1B-42B2-89BE-126BA5CDE593}" presName="LevelTwoTextNode" presStyleLbl="node2" presStyleIdx="2" presStyleCnt="3">
        <dgm:presLayoutVars>
          <dgm:chPref val="3"/>
        </dgm:presLayoutVars>
      </dgm:prSet>
      <dgm:spPr/>
    </dgm:pt>
    <dgm:pt modelId="{C2CDB7CD-566C-49DE-97DA-0B2CCD0C4330}" type="pres">
      <dgm:prSet presAssocID="{1BCE8DB9-FA1B-42B2-89BE-126BA5CDE593}" presName="level3hierChild" presStyleCnt="0"/>
      <dgm:spPr/>
    </dgm:pt>
  </dgm:ptLst>
  <dgm:cxnLst>
    <dgm:cxn modelId="{BD302033-83C4-4372-B722-C75F8077D9F9}" type="presOf" srcId="{95DB5A91-E2E8-4D9E-A84A-F621051F50F4}" destId="{5145A2C3-E855-4DBE-9A75-4BA93AE46CC8}" srcOrd="0" destOrd="0" presId="urn:microsoft.com/office/officeart/2008/layout/HorizontalMultiLevelHierarchy"/>
    <dgm:cxn modelId="{C0B89536-03EF-42ED-9C20-4634F4EF9599}" type="presOf" srcId="{95DB5A91-E2E8-4D9E-A84A-F621051F50F4}" destId="{E9DC023D-E447-4CE9-9E50-47E31FF9E7D1}" srcOrd="1" destOrd="0" presId="urn:microsoft.com/office/officeart/2008/layout/HorizontalMultiLevelHierarchy"/>
    <dgm:cxn modelId="{460FA060-7AE5-44B6-BA7C-EB3A248F7AD5}" srcId="{C603C7D0-3EC9-4E75-BE80-85036D7A4BF5}" destId="{7BF29ECE-E233-494F-8D39-17E6FCC4EFA3}" srcOrd="0" destOrd="0" parTransId="{3993001C-8A2C-4277-9BC8-F62C34767306}" sibTransId="{71CC3642-A121-4F20-AF19-CF39B17C8F86}"/>
    <dgm:cxn modelId="{CAB32C4F-AF70-4A1B-9521-BDD365A7C3C4}" type="presOf" srcId="{1BCE8DB9-FA1B-42B2-89BE-126BA5CDE593}" destId="{00BD23CA-DBE9-4E48-8891-6EF1ECF4EFB5}" srcOrd="0" destOrd="0" presId="urn:microsoft.com/office/officeart/2008/layout/HorizontalMultiLevelHierarchy"/>
    <dgm:cxn modelId="{C5181477-FFE8-472C-87EE-F32376C76233}" srcId="{7BF29ECE-E233-494F-8D39-17E6FCC4EFA3}" destId="{1BCE8DB9-FA1B-42B2-89BE-126BA5CDE593}" srcOrd="2" destOrd="0" parTransId="{27504CC1-6B18-40F8-BC32-325E634EDF87}" sibTransId="{4377A089-B225-4C69-B8DA-85744097B687}"/>
    <dgm:cxn modelId="{09721190-B1B2-4DA7-B988-B82D4E47C7D0}" type="presOf" srcId="{7933B32E-026F-4DE1-94EB-413D2FC25A4A}" destId="{192A80CE-E435-49DB-875A-3A9774781233}" srcOrd="0" destOrd="0" presId="urn:microsoft.com/office/officeart/2008/layout/HorizontalMultiLevelHierarchy"/>
    <dgm:cxn modelId="{3A054196-5C54-4122-87B2-0B5158B6328D}" type="presOf" srcId="{282C3F7C-0411-4368-AE37-9E4650E718D2}" destId="{A38AE075-F199-47B7-B8F8-49C7F3F8A0BE}" srcOrd="0" destOrd="0" presId="urn:microsoft.com/office/officeart/2008/layout/HorizontalMultiLevelHierarchy"/>
    <dgm:cxn modelId="{F8420FB9-6730-4C6A-8192-06D5A54BC318}" type="presOf" srcId="{834BE81F-BFA1-4FA0-B838-14FED133510C}" destId="{F8040322-6EA0-4D6A-BE3F-082E9B4E964E}" srcOrd="0" destOrd="0" presId="urn:microsoft.com/office/officeart/2008/layout/HorizontalMultiLevelHierarchy"/>
    <dgm:cxn modelId="{19D107BE-42B4-4626-9D62-A74C3B724148}" type="presOf" srcId="{27504CC1-6B18-40F8-BC32-325E634EDF87}" destId="{EB9C0261-E3BD-4E0D-8B8B-CD8937D660CF}" srcOrd="1" destOrd="0" presId="urn:microsoft.com/office/officeart/2008/layout/HorizontalMultiLevelHierarchy"/>
    <dgm:cxn modelId="{9CDC69E3-DDAA-48B2-8A3C-D43348DE7947}" type="presOf" srcId="{C603C7D0-3EC9-4E75-BE80-85036D7A4BF5}" destId="{7E7FA06E-085B-4C3F-A5E1-F615EC280768}" srcOrd="0" destOrd="0" presId="urn:microsoft.com/office/officeart/2008/layout/HorizontalMultiLevelHierarchy"/>
    <dgm:cxn modelId="{B85894E3-FF3B-4E35-92E5-673C249B9941}" type="presOf" srcId="{27504CC1-6B18-40F8-BC32-325E634EDF87}" destId="{40D0A51C-0C41-493F-A69F-BAB410C5B616}" srcOrd="0" destOrd="0" presId="urn:microsoft.com/office/officeart/2008/layout/HorizontalMultiLevelHierarchy"/>
    <dgm:cxn modelId="{019FFBE5-85E1-4622-A0B9-743850B326C2}" srcId="{7BF29ECE-E233-494F-8D39-17E6FCC4EFA3}" destId="{7933B32E-026F-4DE1-94EB-413D2FC25A4A}" srcOrd="1" destOrd="0" parTransId="{95DB5A91-E2E8-4D9E-A84A-F621051F50F4}" sibTransId="{96E60FAF-B9BC-4922-A666-9533EA7DA963}"/>
    <dgm:cxn modelId="{191320E6-8324-461E-A221-9A34AFCA4FC3}" type="presOf" srcId="{7BF29ECE-E233-494F-8D39-17E6FCC4EFA3}" destId="{3BC729EB-6D0D-4B19-92A1-CE91A4B9D95C}" srcOrd="0" destOrd="0" presId="urn:microsoft.com/office/officeart/2008/layout/HorizontalMultiLevelHierarchy"/>
    <dgm:cxn modelId="{B0BB09F9-3AB1-4E06-8884-5199EA15F038}" type="presOf" srcId="{282C3F7C-0411-4368-AE37-9E4650E718D2}" destId="{6DE4FE5B-CD30-4CE7-B972-CBE4470E4A4A}" srcOrd="1" destOrd="0" presId="urn:microsoft.com/office/officeart/2008/layout/HorizontalMultiLevelHierarchy"/>
    <dgm:cxn modelId="{127581FC-61E1-48E8-8CDC-8848883ABAC1}" srcId="{7BF29ECE-E233-494F-8D39-17E6FCC4EFA3}" destId="{834BE81F-BFA1-4FA0-B838-14FED133510C}" srcOrd="0" destOrd="0" parTransId="{282C3F7C-0411-4368-AE37-9E4650E718D2}" sibTransId="{B08071AB-D636-4DA1-93BE-E08859FA2A91}"/>
    <dgm:cxn modelId="{DF890F2F-4EE9-45B8-86E4-CF59BF1C635F}" type="presParOf" srcId="{7E7FA06E-085B-4C3F-A5E1-F615EC280768}" destId="{94D1D4E9-B89A-4760-B821-CE7E816EA8E8}" srcOrd="0" destOrd="0" presId="urn:microsoft.com/office/officeart/2008/layout/HorizontalMultiLevelHierarchy"/>
    <dgm:cxn modelId="{52521AD6-C3CF-47F8-A3BD-D3FCC8CB2F92}" type="presParOf" srcId="{94D1D4E9-B89A-4760-B821-CE7E816EA8E8}" destId="{3BC729EB-6D0D-4B19-92A1-CE91A4B9D95C}" srcOrd="0" destOrd="0" presId="urn:microsoft.com/office/officeart/2008/layout/HorizontalMultiLevelHierarchy"/>
    <dgm:cxn modelId="{9A222850-40CF-45BC-85DD-11094CA1A940}" type="presParOf" srcId="{94D1D4E9-B89A-4760-B821-CE7E816EA8E8}" destId="{32EE948F-4B4D-4996-AAE0-46AE556E82D8}" srcOrd="1" destOrd="0" presId="urn:microsoft.com/office/officeart/2008/layout/HorizontalMultiLevelHierarchy"/>
    <dgm:cxn modelId="{B238FEB2-63BE-4BBB-801B-582BDDAE708E}" type="presParOf" srcId="{32EE948F-4B4D-4996-AAE0-46AE556E82D8}" destId="{A38AE075-F199-47B7-B8F8-49C7F3F8A0BE}" srcOrd="0" destOrd="0" presId="urn:microsoft.com/office/officeart/2008/layout/HorizontalMultiLevelHierarchy"/>
    <dgm:cxn modelId="{90339C2D-0744-4E16-A49F-BADCF7A699B9}" type="presParOf" srcId="{A38AE075-F199-47B7-B8F8-49C7F3F8A0BE}" destId="{6DE4FE5B-CD30-4CE7-B972-CBE4470E4A4A}" srcOrd="0" destOrd="0" presId="urn:microsoft.com/office/officeart/2008/layout/HorizontalMultiLevelHierarchy"/>
    <dgm:cxn modelId="{07C1829F-549A-42EC-BB2F-A8C8C3ABFC59}" type="presParOf" srcId="{32EE948F-4B4D-4996-AAE0-46AE556E82D8}" destId="{967DF5B4-78AE-4EE9-ACD3-996C2DF66E8C}" srcOrd="1" destOrd="0" presId="urn:microsoft.com/office/officeart/2008/layout/HorizontalMultiLevelHierarchy"/>
    <dgm:cxn modelId="{6EF4575B-3D8F-4A52-942F-A291E4CE8854}" type="presParOf" srcId="{967DF5B4-78AE-4EE9-ACD3-996C2DF66E8C}" destId="{F8040322-6EA0-4D6A-BE3F-082E9B4E964E}" srcOrd="0" destOrd="0" presId="urn:microsoft.com/office/officeart/2008/layout/HorizontalMultiLevelHierarchy"/>
    <dgm:cxn modelId="{C3D595E4-C53B-4332-AA9E-BB6B3AB5D5C9}" type="presParOf" srcId="{967DF5B4-78AE-4EE9-ACD3-996C2DF66E8C}" destId="{31861836-8819-492E-BB62-E133D3F06088}" srcOrd="1" destOrd="0" presId="urn:microsoft.com/office/officeart/2008/layout/HorizontalMultiLevelHierarchy"/>
    <dgm:cxn modelId="{0BDA6A91-7560-4C59-9DE4-A030C5FFB706}" type="presParOf" srcId="{32EE948F-4B4D-4996-AAE0-46AE556E82D8}" destId="{5145A2C3-E855-4DBE-9A75-4BA93AE46CC8}" srcOrd="2" destOrd="0" presId="urn:microsoft.com/office/officeart/2008/layout/HorizontalMultiLevelHierarchy"/>
    <dgm:cxn modelId="{D69C4960-F469-4262-B197-25A94729371A}" type="presParOf" srcId="{5145A2C3-E855-4DBE-9A75-4BA93AE46CC8}" destId="{E9DC023D-E447-4CE9-9E50-47E31FF9E7D1}" srcOrd="0" destOrd="0" presId="urn:microsoft.com/office/officeart/2008/layout/HorizontalMultiLevelHierarchy"/>
    <dgm:cxn modelId="{F28B7086-E2FB-4516-B4FB-6316520D0A1A}" type="presParOf" srcId="{32EE948F-4B4D-4996-AAE0-46AE556E82D8}" destId="{708A4B46-24EC-4CB4-AD43-AFA4BDCC24A9}" srcOrd="3" destOrd="0" presId="urn:microsoft.com/office/officeart/2008/layout/HorizontalMultiLevelHierarchy"/>
    <dgm:cxn modelId="{6D30EECA-E208-464D-B2F8-D5906BFD9D63}" type="presParOf" srcId="{708A4B46-24EC-4CB4-AD43-AFA4BDCC24A9}" destId="{192A80CE-E435-49DB-875A-3A9774781233}" srcOrd="0" destOrd="0" presId="urn:microsoft.com/office/officeart/2008/layout/HorizontalMultiLevelHierarchy"/>
    <dgm:cxn modelId="{4948F706-09A7-4BDE-B044-1EF12EB0DAAB}" type="presParOf" srcId="{708A4B46-24EC-4CB4-AD43-AFA4BDCC24A9}" destId="{24CDB6F0-BA66-48FA-BB0B-C6DE912DCFD9}" srcOrd="1" destOrd="0" presId="urn:microsoft.com/office/officeart/2008/layout/HorizontalMultiLevelHierarchy"/>
    <dgm:cxn modelId="{67BEFBC9-ECE6-43A7-83E2-06673CA2BF13}" type="presParOf" srcId="{32EE948F-4B4D-4996-AAE0-46AE556E82D8}" destId="{40D0A51C-0C41-493F-A69F-BAB410C5B616}" srcOrd="4" destOrd="0" presId="urn:microsoft.com/office/officeart/2008/layout/HorizontalMultiLevelHierarchy"/>
    <dgm:cxn modelId="{77F4591F-08B6-4619-A6E1-84AF5133267E}" type="presParOf" srcId="{40D0A51C-0C41-493F-A69F-BAB410C5B616}" destId="{EB9C0261-E3BD-4E0D-8B8B-CD8937D660CF}" srcOrd="0" destOrd="0" presId="urn:microsoft.com/office/officeart/2008/layout/HorizontalMultiLevelHierarchy"/>
    <dgm:cxn modelId="{12B97374-F6FE-4C95-8FAE-75877A23C92D}" type="presParOf" srcId="{32EE948F-4B4D-4996-AAE0-46AE556E82D8}" destId="{63BDE281-2E61-4413-BB27-2192FAA9E076}" srcOrd="5" destOrd="0" presId="urn:microsoft.com/office/officeart/2008/layout/HorizontalMultiLevelHierarchy"/>
    <dgm:cxn modelId="{F8FC8E6D-4430-4840-A58A-5863A29A9718}" type="presParOf" srcId="{63BDE281-2E61-4413-BB27-2192FAA9E076}" destId="{00BD23CA-DBE9-4E48-8891-6EF1ECF4EFB5}" srcOrd="0" destOrd="0" presId="urn:microsoft.com/office/officeart/2008/layout/HorizontalMultiLevelHierarchy"/>
    <dgm:cxn modelId="{03CF3DC6-3301-4DC1-BEDE-70F8EBB400F8}" type="presParOf" srcId="{63BDE281-2E61-4413-BB27-2192FAA9E076}" destId="{C2CDB7CD-566C-49DE-97DA-0B2CCD0C4330}"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0A51C-0C41-493F-A69F-BAB410C5B616}">
      <dsp:nvSpPr>
        <dsp:cNvPr id="0" name=""/>
        <dsp:cNvSpPr/>
      </dsp:nvSpPr>
      <dsp:spPr>
        <a:xfrm>
          <a:off x="1465530" y="2503479"/>
          <a:ext cx="624067" cy="1189152"/>
        </a:xfrm>
        <a:custGeom>
          <a:avLst/>
          <a:gdLst/>
          <a:ahLst/>
          <a:cxnLst/>
          <a:rect l="0" t="0" r="0" b="0"/>
          <a:pathLst>
            <a:path>
              <a:moveTo>
                <a:pt x="0" y="0"/>
              </a:moveTo>
              <a:lnTo>
                <a:pt x="312033" y="0"/>
              </a:lnTo>
              <a:lnTo>
                <a:pt x="312033" y="1189152"/>
              </a:lnTo>
              <a:lnTo>
                <a:pt x="624067" y="1189152"/>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1743990" y="3064481"/>
        <a:ext cx="67148" cy="67148"/>
      </dsp:txXfrm>
    </dsp:sp>
    <dsp:sp modelId="{5145A2C3-E855-4DBE-9A75-4BA93AE46CC8}">
      <dsp:nvSpPr>
        <dsp:cNvPr id="0" name=""/>
        <dsp:cNvSpPr/>
      </dsp:nvSpPr>
      <dsp:spPr>
        <a:xfrm>
          <a:off x="1465530" y="2457759"/>
          <a:ext cx="624067" cy="91440"/>
        </a:xfrm>
        <a:custGeom>
          <a:avLst/>
          <a:gdLst/>
          <a:ahLst/>
          <a:cxnLst/>
          <a:rect l="0" t="0" r="0" b="0"/>
          <a:pathLst>
            <a:path>
              <a:moveTo>
                <a:pt x="0" y="45720"/>
              </a:moveTo>
              <a:lnTo>
                <a:pt x="624067" y="457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1761962" y="2487877"/>
        <a:ext cx="31203" cy="31203"/>
      </dsp:txXfrm>
    </dsp:sp>
    <dsp:sp modelId="{A38AE075-F199-47B7-B8F8-49C7F3F8A0BE}">
      <dsp:nvSpPr>
        <dsp:cNvPr id="0" name=""/>
        <dsp:cNvSpPr/>
      </dsp:nvSpPr>
      <dsp:spPr>
        <a:xfrm>
          <a:off x="1465530" y="1314326"/>
          <a:ext cx="624067" cy="1189152"/>
        </a:xfrm>
        <a:custGeom>
          <a:avLst/>
          <a:gdLst/>
          <a:ahLst/>
          <a:cxnLst/>
          <a:rect l="0" t="0" r="0" b="0"/>
          <a:pathLst>
            <a:path>
              <a:moveTo>
                <a:pt x="0" y="1189152"/>
              </a:moveTo>
              <a:lnTo>
                <a:pt x="312033" y="1189152"/>
              </a:lnTo>
              <a:lnTo>
                <a:pt x="312033" y="0"/>
              </a:lnTo>
              <a:lnTo>
                <a:pt x="624067" y="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1743990" y="1875329"/>
        <a:ext cx="67148" cy="67148"/>
      </dsp:txXfrm>
    </dsp:sp>
    <dsp:sp modelId="{3BC729EB-6D0D-4B19-92A1-CE91A4B9D95C}">
      <dsp:nvSpPr>
        <dsp:cNvPr id="0" name=""/>
        <dsp:cNvSpPr/>
      </dsp:nvSpPr>
      <dsp:spPr>
        <a:xfrm rot="16200000">
          <a:off x="-1513609" y="2027818"/>
          <a:ext cx="5006959" cy="95132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2755900">
            <a:lnSpc>
              <a:spcPct val="90000"/>
            </a:lnSpc>
            <a:spcBef>
              <a:spcPct val="0"/>
            </a:spcBef>
            <a:spcAft>
              <a:spcPct val="35000"/>
            </a:spcAft>
            <a:buNone/>
          </a:pPr>
          <a:r>
            <a:rPr lang="lv-LV" sz="6200" kern="1200" dirty="0">
              <a:solidFill>
                <a:schemeClr val="bg2">
                  <a:lumMod val="75000"/>
                </a:schemeClr>
              </a:solidFill>
            </a:rPr>
            <a:t>EMOTIONS</a:t>
          </a:r>
        </a:p>
      </dsp:txBody>
      <dsp:txXfrm>
        <a:off x="-1513609" y="2027818"/>
        <a:ext cx="5006959" cy="951322"/>
      </dsp:txXfrm>
    </dsp:sp>
    <dsp:sp modelId="{F8040322-6EA0-4D6A-BE3F-082E9B4E964E}">
      <dsp:nvSpPr>
        <dsp:cNvPr id="0" name=""/>
        <dsp:cNvSpPr/>
      </dsp:nvSpPr>
      <dsp:spPr>
        <a:xfrm>
          <a:off x="2089598" y="838665"/>
          <a:ext cx="3120336" cy="95132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noProof="0" dirty="0">
              <a:solidFill>
                <a:schemeClr val="bg2">
                  <a:lumMod val="75000"/>
                </a:schemeClr>
              </a:solidFill>
            </a:rPr>
            <a:t>Language anxiety </a:t>
          </a:r>
        </a:p>
        <a:p>
          <a:pPr marL="0" lvl="0" indent="0" algn="ctr" defTabSz="755650">
            <a:lnSpc>
              <a:spcPct val="90000"/>
            </a:lnSpc>
            <a:spcBef>
              <a:spcPct val="0"/>
            </a:spcBef>
            <a:spcAft>
              <a:spcPct val="35000"/>
            </a:spcAft>
            <a:buNone/>
          </a:pPr>
          <a:r>
            <a:rPr lang="en-US" sz="1700" kern="1200" noProof="0" dirty="0">
              <a:solidFill>
                <a:schemeClr val="bg2">
                  <a:lumMod val="75000"/>
                </a:schemeClr>
              </a:solidFill>
            </a:rPr>
            <a:t>(low self-evaluation, lack of agency, lack of hope)</a:t>
          </a:r>
        </a:p>
      </dsp:txBody>
      <dsp:txXfrm>
        <a:off x="2089598" y="838665"/>
        <a:ext cx="3120336" cy="951322"/>
      </dsp:txXfrm>
    </dsp:sp>
    <dsp:sp modelId="{192A80CE-E435-49DB-875A-3A9774781233}">
      <dsp:nvSpPr>
        <dsp:cNvPr id="0" name=""/>
        <dsp:cNvSpPr/>
      </dsp:nvSpPr>
      <dsp:spPr>
        <a:xfrm>
          <a:off x="2089598" y="2027818"/>
          <a:ext cx="3120336" cy="95132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lv-LV" sz="1700" kern="1200" noProof="0" dirty="0" err="1">
              <a:solidFill>
                <a:schemeClr val="bg2">
                  <a:lumMod val="75000"/>
                </a:schemeClr>
              </a:solidFill>
            </a:rPr>
            <a:t>Positive</a:t>
          </a:r>
          <a:r>
            <a:rPr lang="lv-LV" sz="1700" kern="1200" noProof="0" dirty="0">
              <a:solidFill>
                <a:schemeClr val="bg2">
                  <a:lumMod val="75000"/>
                </a:schemeClr>
              </a:solidFill>
            </a:rPr>
            <a:t> </a:t>
          </a:r>
          <a:r>
            <a:rPr lang="lv-LV" sz="1700" kern="1200" noProof="0" dirty="0" err="1">
              <a:solidFill>
                <a:schemeClr val="bg2">
                  <a:lumMod val="75000"/>
                </a:schemeClr>
              </a:solidFill>
            </a:rPr>
            <a:t>language</a:t>
          </a:r>
          <a:r>
            <a:rPr lang="lv-LV" sz="1700" kern="1200" noProof="0" dirty="0">
              <a:solidFill>
                <a:schemeClr val="bg2">
                  <a:lumMod val="75000"/>
                </a:schemeClr>
              </a:solidFill>
            </a:rPr>
            <a:t> </a:t>
          </a:r>
          <a:r>
            <a:rPr lang="lv-LV" sz="1700" kern="1200" noProof="0" err="1">
              <a:solidFill>
                <a:schemeClr val="bg2">
                  <a:lumMod val="75000"/>
                </a:schemeClr>
              </a:solidFill>
            </a:rPr>
            <a:t>use</a:t>
          </a:r>
          <a:r>
            <a:rPr lang="lv-LV" sz="1700" kern="1200" noProof="0">
              <a:solidFill>
                <a:schemeClr val="bg2">
                  <a:lumMod val="75000"/>
                </a:schemeClr>
              </a:solidFill>
            </a:rPr>
            <a:t> experiences,</a:t>
          </a:r>
        </a:p>
        <a:p>
          <a:pPr marL="0" lvl="0" indent="0" algn="ctr" defTabSz="755650">
            <a:lnSpc>
              <a:spcPct val="90000"/>
            </a:lnSpc>
            <a:spcBef>
              <a:spcPct val="0"/>
            </a:spcBef>
            <a:spcAft>
              <a:spcPct val="35000"/>
            </a:spcAft>
            <a:buNone/>
          </a:pPr>
          <a:r>
            <a:rPr lang="en-US" sz="1700" kern="1200" noProof="0">
              <a:solidFill>
                <a:schemeClr val="bg2">
                  <a:lumMod val="75000"/>
                </a:schemeClr>
              </a:solidFill>
            </a:rPr>
            <a:t>recognition </a:t>
          </a:r>
          <a:r>
            <a:rPr lang="en-US" sz="1700" kern="1200" noProof="0" dirty="0">
              <a:solidFill>
                <a:schemeClr val="bg2">
                  <a:lumMod val="75000"/>
                </a:schemeClr>
              </a:solidFill>
            </a:rPr>
            <a:t>of individual learner differences</a:t>
          </a:r>
        </a:p>
      </dsp:txBody>
      <dsp:txXfrm>
        <a:off x="2089598" y="2027818"/>
        <a:ext cx="3120336" cy="951322"/>
      </dsp:txXfrm>
    </dsp:sp>
    <dsp:sp modelId="{00BD23CA-DBE9-4E48-8891-6EF1ECF4EFB5}">
      <dsp:nvSpPr>
        <dsp:cNvPr id="0" name=""/>
        <dsp:cNvSpPr/>
      </dsp:nvSpPr>
      <dsp:spPr>
        <a:xfrm>
          <a:off x="2089598" y="3216971"/>
          <a:ext cx="3120336" cy="951322"/>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lv-LV" sz="1700" kern="1200" dirty="0" err="1">
              <a:solidFill>
                <a:schemeClr val="bg2">
                  <a:lumMod val="75000"/>
                </a:schemeClr>
              </a:solidFill>
            </a:rPr>
            <a:t>Social</a:t>
          </a:r>
          <a:r>
            <a:rPr lang="lv-LV" sz="1700" kern="1200" dirty="0">
              <a:solidFill>
                <a:schemeClr val="bg2">
                  <a:lumMod val="75000"/>
                </a:schemeClr>
              </a:solidFill>
            </a:rPr>
            <a:t> </a:t>
          </a:r>
          <a:r>
            <a:rPr lang="lv-LV" sz="1700" kern="1200" dirty="0" err="1">
              <a:solidFill>
                <a:schemeClr val="bg2">
                  <a:lumMod val="75000"/>
                </a:schemeClr>
              </a:solidFill>
            </a:rPr>
            <a:t>silence</a:t>
          </a:r>
          <a:r>
            <a:rPr lang="lv-LV" sz="1700" kern="1200" dirty="0">
              <a:solidFill>
                <a:schemeClr val="bg2">
                  <a:lumMod val="75000"/>
                </a:schemeClr>
              </a:solidFill>
            </a:rPr>
            <a:t> </a:t>
          </a:r>
          <a:r>
            <a:rPr lang="lv-LV" sz="1700" kern="1200" dirty="0" err="1">
              <a:solidFill>
                <a:schemeClr val="bg2">
                  <a:lumMod val="75000"/>
                </a:schemeClr>
              </a:solidFill>
            </a:rPr>
            <a:t>as</a:t>
          </a:r>
          <a:r>
            <a:rPr lang="lv-LV" sz="1700" kern="1200" dirty="0">
              <a:solidFill>
                <a:schemeClr val="bg2">
                  <a:lumMod val="75000"/>
                </a:schemeClr>
              </a:solidFill>
            </a:rPr>
            <a:t> a </a:t>
          </a:r>
          <a:r>
            <a:rPr lang="lv-LV" sz="1700" kern="1200" dirty="0" err="1">
              <a:solidFill>
                <a:schemeClr val="bg2">
                  <a:lumMod val="75000"/>
                </a:schemeClr>
              </a:solidFill>
            </a:rPr>
            <a:t>form</a:t>
          </a:r>
          <a:r>
            <a:rPr lang="lv-LV" sz="1700" kern="1200" dirty="0">
              <a:solidFill>
                <a:schemeClr val="bg2">
                  <a:lumMod val="75000"/>
                </a:schemeClr>
              </a:solidFill>
            </a:rPr>
            <a:t> </a:t>
          </a:r>
          <a:r>
            <a:rPr lang="lv-LV" sz="1700" kern="1200" dirty="0" err="1">
              <a:solidFill>
                <a:schemeClr val="bg2">
                  <a:lumMod val="75000"/>
                </a:schemeClr>
              </a:solidFill>
            </a:rPr>
            <a:t>of</a:t>
          </a:r>
          <a:r>
            <a:rPr lang="lv-LV" sz="1700" kern="1200" dirty="0">
              <a:solidFill>
                <a:schemeClr val="bg2">
                  <a:lumMod val="75000"/>
                </a:schemeClr>
              </a:solidFill>
            </a:rPr>
            <a:t> protest</a:t>
          </a:r>
        </a:p>
      </dsp:txBody>
      <dsp:txXfrm>
        <a:off x="2089598" y="3216971"/>
        <a:ext cx="3120336" cy="9513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0A51C-0C41-493F-A69F-BAB410C5B616}">
      <dsp:nvSpPr>
        <dsp:cNvPr id="0" name=""/>
        <dsp:cNvSpPr/>
      </dsp:nvSpPr>
      <dsp:spPr>
        <a:xfrm>
          <a:off x="1868684" y="2503479"/>
          <a:ext cx="624067" cy="1189152"/>
        </a:xfrm>
        <a:custGeom>
          <a:avLst/>
          <a:gdLst/>
          <a:ahLst/>
          <a:cxnLst/>
          <a:rect l="0" t="0" r="0" b="0"/>
          <a:pathLst>
            <a:path>
              <a:moveTo>
                <a:pt x="0" y="0"/>
              </a:moveTo>
              <a:lnTo>
                <a:pt x="312033" y="0"/>
              </a:lnTo>
              <a:lnTo>
                <a:pt x="312033" y="1189152"/>
              </a:lnTo>
              <a:lnTo>
                <a:pt x="624067" y="1189152"/>
              </a:lnTo>
            </a:path>
          </a:pathLst>
        </a:custGeom>
        <a:noFill/>
        <a:ln w="12700" cap="flat" cmpd="sng" algn="ctr">
          <a:solidFill>
            <a:schemeClr val="accent4">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2147144" y="3064481"/>
        <a:ext cx="67148" cy="67148"/>
      </dsp:txXfrm>
    </dsp:sp>
    <dsp:sp modelId="{5145A2C3-E855-4DBE-9A75-4BA93AE46CC8}">
      <dsp:nvSpPr>
        <dsp:cNvPr id="0" name=""/>
        <dsp:cNvSpPr/>
      </dsp:nvSpPr>
      <dsp:spPr>
        <a:xfrm>
          <a:off x="1868684" y="2457759"/>
          <a:ext cx="624067" cy="91440"/>
        </a:xfrm>
        <a:custGeom>
          <a:avLst/>
          <a:gdLst/>
          <a:ahLst/>
          <a:cxnLst/>
          <a:rect l="0" t="0" r="0" b="0"/>
          <a:pathLst>
            <a:path>
              <a:moveTo>
                <a:pt x="0" y="45720"/>
              </a:moveTo>
              <a:lnTo>
                <a:pt x="624067" y="45720"/>
              </a:lnTo>
            </a:path>
          </a:pathLst>
        </a:custGeom>
        <a:noFill/>
        <a:ln w="12700" cap="flat" cmpd="sng" algn="ctr">
          <a:solidFill>
            <a:schemeClr val="accent4">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2165116" y="2487877"/>
        <a:ext cx="31203" cy="31203"/>
      </dsp:txXfrm>
    </dsp:sp>
    <dsp:sp modelId="{A38AE075-F199-47B7-B8F8-49C7F3F8A0BE}">
      <dsp:nvSpPr>
        <dsp:cNvPr id="0" name=""/>
        <dsp:cNvSpPr/>
      </dsp:nvSpPr>
      <dsp:spPr>
        <a:xfrm>
          <a:off x="1868684" y="1314326"/>
          <a:ext cx="624067" cy="1189152"/>
        </a:xfrm>
        <a:custGeom>
          <a:avLst/>
          <a:gdLst/>
          <a:ahLst/>
          <a:cxnLst/>
          <a:rect l="0" t="0" r="0" b="0"/>
          <a:pathLst>
            <a:path>
              <a:moveTo>
                <a:pt x="0" y="1189152"/>
              </a:moveTo>
              <a:lnTo>
                <a:pt x="312033" y="1189152"/>
              </a:lnTo>
              <a:lnTo>
                <a:pt x="312033" y="0"/>
              </a:lnTo>
              <a:lnTo>
                <a:pt x="624067" y="0"/>
              </a:lnTo>
            </a:path>
          </a:pathLst>
        </a:custGeom>
        <a:noFill/>
        <a:ln w="12700" cap="flat" cmpd="sng" algn="ctr">
          <a:solidFill>
            <a:schemeClr val="accent4">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lv-LV" sz="500" kern="1200"/>
        </a:p>
      </dsp:txBody>
      <dsp:txXfrm>
        <a:off x="2147144" y="1875329"/>
        <a:ext cx="67148" cy="67148"/>
      </dsp:txXfrm>
    </dsp:sp>
    <dsp:sp modelId="{3BC729EB-6D0D-4B19-92A1-CE91A4B9D95C}">
      <dsp:nvSpPr>
        <dsp:cNvPr id="0" name=""/>
        <dsp:cNvSpPr/>
      </dsp:nvSpPr>
      <dsp:spPr>
        <a:xfrm rot="16200000">
          <a:off x="-1110456" y="2027818"/>
          <a:ext cx="5006959" cy="951322"/>
        </a:xfrm>
        <a:prstGeom prst="rect">
          <a:avLst/>
        </a:prstGeom>
        <a:solidFill>
          <a:schemeClr val="lt1">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2755900">
            <a:lnSpc>
              <a:spcPct val="90000"/>
            </a:lnSpc>
            <a:spcBef>
              <a:spcPct val="0"/>
            </a:spcBef>
            <a:spcAft>
              <a:spcPct val="35000"/>
            </a:spcAft>
            <a:buNone/>
          </a:pPr>
          <a:r>
            <a:rPr lang="lv-LV" sz="6200" kern="1200" dirty="0">
              <a:solidFill>
                <a:schemeClr val="accent4">
                  <a:lumMod val="60000"/>
                  <a:lumOff val="40000"/>
                </a:schemeClr>
              </a:solidFill>
            </a:rPr>
            <a:t>IDENTITY</a:t>
          </a:r>
        </a:p>
      </dsp:txBody>
      <dsp:txXfrm>
        <a:off x="-1110456" y="2027818"/>
        <a:ext cx="5006959" cy="951322"/>
      </dsp:txXfrm>
    </dsp:sp>
    <dsp:sp modelId="{F8040322-6EA0-4D6A-BE3F-082E9B4E964E}">
      <dsp:nvSpPr>
        <dsp:cNvPr id="0" name=""/>
        <dsp:cNvSpPr/>
      </dsp:nvSpPr>
      <dsp:spPr>
        <a:xfrm>
          <a:off x="2492751" y="838665"/>
          <a:ext cx="3120336" cy="951322"/>
        </a:xfrm>
        <a:prstGeom prst="rect">
          <a:avLst/>
        </a:prstGeom>
        <a:solidFill>
          <a:schemeClr val="lt1">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noProof="0" dirty="0">
              <a:solidFill>
                <a:srgbClr val="FFC000"/>
              </a:solidFill>
            </a:rPr>
            <a:t>Multiple/bilingual identity (harmonious bilingualism)</a:t>
          </a:r>
        </a:p>
      </dsp:txBody>
      <dsp:txXfrm>
        <a:off x="2492751" y="838665"/>
        <a:ext cx="3120336" cy="951322"/>
      </dsp:txXfrm>
    </dsp:sp>
    <dsp:sp modelId="{192A80CE-E435-49DB-875A-3A9774781233}">
      <dsp:nvSpPr>
        <dsp:cNvPr id="0" name=""/>
        <dsp:cNvSpPr/>
      </dsp:nvSpPr>
      <dsp:spPr>
        <a:xfrm>
          <a:off x="2492751" y="2027818"/>
          <a:ext cx="3120336" cy="951322"/>
        </a:xfrm>
        <a:prstGeom prst="rect">
          <a:avLst/>
        </a:prstGeom>
        <a:solidFill>
          <a:schemeClr val="lt1">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lv-LV" sz="2100" kern="1200" noProof="0" dirty="0">
              <a:solidFill>
                <a:srgbClr val="FFC000"/>
              </a:solidFill>
            </a:rPr>
            <a:t>A</a:t>
          </a:r>
          <a:r>
            <a:rPr lang="en-US" sz="2100" kern="1200" noProof="0" dirty="0">
              <a:solidFill>
                <a:srgbClr val="FFC000"/>
              </a:solidFill>
            </a:rPr>
            <a:t> sense of accomplishment in being able to speak both Latvian and mother tongue</a:t>
          </a:r>
        </a:p>
      </dsp:txBody>
      <dsp:txXfrm>
        <a:off x="2492751" y="2027818"/>
        <a:ext cx="3120336" cy="951322"/>
      </dsp:txXfrm>
    </dsp:sp>
    <dsp:sp modelId="{00BD23CA-DBE9-4E48-8891-6EF1ECF4EFB5}">
      <dsp:nvSpPr>
        <dsp:cNvPr id="0" name=""/>
        <dsp:cNvSpPr/>
      </dsp:nvSpPr>
      <dsp:spPr>
        <a:xfrm>
          <a:off x="2492751" y="3216971"/>
          <a:ext cx="3120336" cy="951322"/>
        </a:xfrm>
        <a:prstGeom prst="rect">
          <a:avLst/>
        </a:prstGeom>
        <a:solidFill>
          <a:schemeClr val="lt1">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lv-LV" sz="2100" kern="1200" dirty="0">
              <a:solidFill>
                <a:srgbClr val="FFC000"/>
              </a:solidFill>
            </a:rPr>
            <a:t>Home language maintenance – emotional </a:t>
          </a:r>
          <a:r>
            <a:rPr lang="de-DE" sz="2100" kern="1200" dirty="0" err="1">
              <a:solidFill>
                <a:srgbClr val="FFC000"/>
              </a:solidFill>
            </a:rPr>
            <a:t>topic</a:t>
          </a:r>
          <a:r>
            <a:rPr lang="lv-LV" sz="2100" kern="1200" dirty="0">
              <a:solidFill>
                <a:srgbClr val="FFC000"/>
              </a:solidFill>
            </a:rPr>
            <a:t> for parents</a:t>
          </a:r>
        </a:p>
      </dsp:txBody>
      <dsp:txXfrm>
        <a:off x="2492751" y="3216971"/>
        <a:ext cx="3120336" cy="951322"/>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925687-3834-471C-881C-A6CF4995D69D}" type="datetimeFigureOut">
              <a:rPr lang="lv-LV" smtClean="0"/>
              <a:t>21.04.2026</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3D2F7F-30E6-4091-B796-1BDD280E9689}" type="slidenum">
              <a:rPr lang="lv-LV" smtClean="0"/>
              <a:t>‹#›</a:t>
            </a:fld>
            <a:endParaRPr lang="lv-LV"/>
          </a:p>
        </p:txBody>
      </p:sp>
    </p:spTree>
    <p:extLst>
      <p:ext uri="{BB962C8B-B14F-4D97-AF65-F5344CB8AC3E}">
        <p14:creationId xmlns:p14="http://schemas.microsoft.com/office/powerpoint/2010/main" val="3443792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EE" dirty="0"/>
              <a:t>decisions that have recently been made by the parliaments, regarding the language of instruction AND Russian as a language subject taught in schools</a:t>
            </a:r>
          </a:p>
        </p:txBody>
      </p:sp>
      <p:sp>
        <p:nvSpPr>
          <p:cNvPr id="4" name="Slide Number Placeholder 3"/>
          <p:cNvSpPr>
            <a:spLocks noGrp="1"/>
          </p:cNvSpPr>
          <p:nvPr>
            <p:ph type="sldNum" sz="quarter" idx="5"/>
          </p:nvPr>
        </p:nvSpPr>
        <p:spPr/>
        <p:txBody>
          <a:bodyPr/>
          <a:lstStyle/>
          <a:p>
            <a:fld id="{41A3BEC4-588C-1543-904D-A44310AB3CE4}" type="slidenum">
              <a:rPr lang="en-EE" smtClean="0"/>
              <a:t>3</a:t>
            </a:fld>
            <a:endParaRPr lang="en-EE"/>
          </a:p>
        </p:txBody>
      </p:sp>
    </p:spTree>
    <p:extLst>
      <p:ext uri="{BB962C8B-B14F-4D97-AF65-F5344CB8AC3E}">
        <p14:creationId xmlns:p14="http://schemas.microsoft.com/office/powerpoint/2010/main" val="3250620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E" dirty="0"/>
          </a:p>
        </p:txBody>
      </p:sp>
      <p:sp>
        <p:nvSpPr>
          <p:cNvPr id="4" name="Slide Number Placeholder 3"/>
          <p:cNvSpPr>
            <a:spLocks noGrp="1"/>
          </p:cNvSpPr>
          <p:nvPr>
            <p:ph type="sldNum" sz="quarter" idx="5"/>
          </p:nvPr>
        </p:nvSpPr>
        <p:spPr/>
        <p:txBody>
          <a:bodyPr/>
          <a:lstStyle/>
          <a:p>
            <a:fld id="{41A3BEC4-588C-1543-904D-A44310AB3CE4}" type="slidenum">
              <a:rPr lang="en-EE" smtClean="0"/>
              <a:t>4</a:t>
            </a:fld>
            <a:endParaRPr lang="en-EE"/>
          </a:p>
        </p:txBody>
      </p:sp>
    </p:spTree>
    <p:extLst>
      <p:ext uri="{BB962C8B-B14F-4D97-AF65-F5344CB8AC3E}">
        <p14:creationId xmlns:p14="http://schemas.microsoft.com/office/powerpoint/2010/main" val="2247876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E" dirty="0"/>
          </a:p>
        </p:txBody>
      </p:sp>
      <p:sp>
        <p:nvSpPr>
          <p:cNvPr id="4" name="Slide Number Placeholder 3"/>
          <p:cNvSpPr>
            <a:spLocks noGrp="1"/>
          </p:cNvSpPr>
          <p:nvPr>
            <p:ph type="sldNum" sz="quarter" idx="5"/>
          </p:nvPr>
        </p:nvSpPr>
        <p:spPr/>
        <p:txBody>
          <a:bodyPr/>
          <a:lstStyle/>
          <a:p>
            <a:fld id="{41A3BEC4-588C-1543-904D-A44310AB3CE4}" type="slidenum">
              <a:rPr lang="en-EE" smtClean="0"/>
              <a:t>8</a:t>
            </a:fld>
            <a:endParaRPr lang="en-EE"/>
          </a:p>
        </p:txBody>
      </p:sp>
    </p:spTree>
    <p:extLst>
      <p:ext uri="{BB962C8B-B14F-4D97-AF65-F5344CB8AC3E}">
        <p14:creationId xmlns:p14="http://schemas.microsoft.com/office/powerpoint/2010/main" val="4191034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5FA4A-AD5D-4A69-8C5C-527B6A4E9F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B188E2EA-2797-4E0F-A231-0B9F8361B5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E59617AB-80DC-487A-84AD-E14BB7EE27CE}"/>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8FA233CD-BBFA-4220-84F9-A31F2A6AE651}"/>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2FACABEE-29CF-439B-8FD9-B5258255EAF8}"/>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168514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1B273-4867-48FA-B35C-C10107DA756A}"/>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FE93258C-EDAC-402A-932B-D766152605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D24DA939-896D-460E-B493-68A5D0EDA80A}"/>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AA55DC03-FE5B-4528-9CC2-DCD894F450A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A6B854B5-1CBA-49FD-87B4-1BF6A7772EB7}"/>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3801819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99F7A-0798-4B36-A3CB-4699FF29DF3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BFD9FA39-E9F7-42F0-92A5-80BF587651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51D004B-135C-467B-B32B-0F28815AE457}"/>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307CD30D-8370-4D71-AA4A-D0C13646543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B9C50F76-F811-45A7-A096-1CABB2B0BF5D}"/>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654890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65EB4-95C2-4C81-841D-642092FD9926}"/>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5879F936-2ACF-4F90-8363-057C10B561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3F9BE97C-787D-41AF-AC9A-AA7CAA2FF4F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BFF63F0C-C2C2-4C07-8E31-A64EC5CE00C4}"/>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6" name="Footer Placeholder 5">
            <a:extLst>
              <a:ext uri="{FF2B5EF4-FFF2-40B4-BE49-F238E27FC236}">
                <a16:creationId xmlns:a16="http://schemas.microsoft.com/office/drawing/2014/main" id="{6A5FAF0F-B49F-4819-82F7-66FBFD023266}"/>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B3E606D4-5008-48CC-9051-99D7DD6F091E}"/>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1428231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8022A-441F-4EBA-BB6D-D9399ED8E8C6}"/>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35D35D57-2820-461B-A604-E91F1B43F5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20572E5-BFF9-43EF-9175-09300695951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8C2A26D0-7259-4FCA-AFBC-7D23702311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D877650-FA81-4E32-BDE8-D334B79D463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506CEA81-1718-4285-AD6A-618F83EAB342}"/>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8" name="Footer Placeholder 7">
            <a:extLst>
              <a:ext uri="{FF2B5EF4-FFF2-40B4-BE49-F238E27FC236}">
                <a16:creationId xmlns:a16="http://schemas.microsoft.com/office/drawing/2014/main" id="{5B01D6A0-9837-4F5B-8952-E3A9A7B76124}"/>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AA9E4A37-8B6C-4728-84E0-04EF3B63BAC1}"/>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3227944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87607-963B-49CF-A247-668EDD928A34}"/>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E58EB51A-1EAF-4D64-822E-3ADA23DCF8F6}"/>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4" name="Footer Placeholder 3">
            <a:extLst>
              <a:ext uri="{FF2B5EF4-FFF2-40B4-BE49-F238E27FC236}">
                <a16:creationId xmlns:a16="http://schemas.microsoft.com/office/drawing/2014/main" id="{D17C1395-2ABF-4643-994E-4D024A3A1D8D}"/>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8403CA7A-1250-49CC-8139-CB2ECF079ED2}"/>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1841470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1AC41E-40DC-4058-882C-E36C462D0BED}"/>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3" name="Footer Placeholder 2">
            <a:extLst>
              <a:ext uri="{FF2B5EF4-FFF2-40B4-BE49-F238E27FC236}">
                <a16:creationId xmlns:a16="http://schemas.microsoft.com/office/drawing/2014/main" id="{0921454B-5471-4A5A-AA09-294A65C71D83}"/>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F7282305-6DF1-46FD-A500-1A76A1F9ABAA}"/>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3628182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C03DC-7C2F-4496-9A17-14CFF1C96C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B639EB8A-66F4-4F00-AB9D-127FE2BFED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764F7061-90C4-469C-9EA7-0768F1FCA2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5CE392-0374-4FD4-9238-54F85607A609}"/>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6" name="Footer Placeholder 5">
            <a:extLst>
              <a:ext uri="{FF2B5EF4-FFF2-40B4-BE49-F238E27FC236}">
                <a16:creationId xmlns:a16="http://schemas.microsoft.com/office/drawing/2014/main" id="{C7644EBA-4F11-48B0-AAFF-4AC6AA0329A4}"/>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B71C5332-1B73-412E-8713-F07103B9A405}"/>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483543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4D9D4-5548-47AF-8091-134CABF3ED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FDBCB89F-6661-4871-8E2F-11120EB8C1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18D4EBE6-7DB8-4C7D-A5C9-2DB1A7A526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F8B9C3-2272-443B-B21E-610871AC981F}"/>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6" name="Footer Placeholder 5">
            <a:extLst>
              <a:ext uri="{FF2B5EF4-FFF2-40B4-BE49-F238E27FC236}">
                <a16:creationId xmlns:a16="http://schemas.microsoft.com/office/drawing/2014/main" id="{AAEEEE2B-8025-445D-BC81-0FB0A07DF744}"/>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F055D858-EBC9-4D52-BC22-79E26B200337}"/>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1102582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419C8-69C1-472E-9EBE-6624A347D943}"/>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68DA0663-0CFC-458A-ABB8-52325CD336B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4BA9ABCB-9CB7-4383-A242-DCE9020CFAB1}"/>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B5D31F10-13BD-4EF0-ADB9-5ECFB2E31883}"/>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24BF915C-4B53-48E7-BDBE-3B1FA5914740}"/>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442189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046F1-4AE8-4F4F-BE22-796D729A29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BD73862C-1836-442E-9B3B-3452B9BEF16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7A5C4B7F-88E6-4009-A69E-FB7DDE690AB1}"/>
              </a:ext>
            </a:extLst>
          </p:cNvPr>
          <p:cNvSpPr>
            <a:spLocks noGrp="1"/>
          </p:cNvSpPr>
          <p:nvPr>
            <p:ph type="dt" sz="half" idx="10"/>
          </p:nvPr>
        </p:nvSpPr>
        <p:spPr/>
        <p:txBody>
          <a:body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0DC9AA4D-8979-40F7-8FBF-A1F0EA4F186B}"/>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24D86CEC-33F6-40AC-9117-F34B604324C5}"/>
              </a:ext>
            </a:extLst>
          </p:cNvPr>
          <p:cNvSpPr>
            <a:spLocks noGrp="1"/>
          </p:cNvSpPr>
          <p:nvPr>
            <p:ph type="sldNum" sz="quarter" idx="12"/>
          </p:nvPr>
        </p:nvSpPr>
        <p:spPr/>
        <p:txBody>
          <a:bodyPr/>
          <a:lstStyle/>
          <a:p>
            <a:fld id="{CC454813-D91A-444A-AB5E-54632E7C16F8}" type="slidenum">
              <a:rPr lang="lv-LV" smtClean="0"/>
              <a:t>‹#›</a:t>
            </a:fld>
            <a:endParaRPr lang="lv-LV"/>
          </a:p>
        </p:txBody>
      </p:sp>
    </p:spTree>
    <p:extLst>
      <p:ext uri="{BB962C8B-B14F-4D97-AF65-F5344CB8AC3E}">
        <p14:creationId xmlns:p14="http://schemas.microsoft.com/office/powerpoint/2010/main" val="1868015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764AA4-E265-40F1-A241-5D91B5FDFF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DF1B60B4-A8A0-45DB-A873-F4796FEEAB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1C95F284-D8B3-470E-9DE0-45D76895DF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3B03B7-A2E8-4C21-A650-CA905EC8C17F}" type="datetimeFigureOut">
              <a:rPr lang="lv-LV" smtClean="0"/>
              <a:t>21.04.2026</a:t>
            </a:fld>
            <a:endParaRPr lang="lv-LV"/>
          </a:p>
        </p:txBody>
      </p:sp>
      <p:sp>
        <p:nvSpPr>
          <p:cNvPr id="5" name="Footer Placeholder 4">
            <a:extLst>
              <a:ext uri="{FF2B5EF4-FFF2-40B4-BE49-F238E27FC236}">
                <a16:creationId xmlns:a16="http://schemas.microsoft.com/office/drawing/2014/main" id="{BBD1F951-F2B1-4E8F-B16D-1DB295BD8C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ide Number Placeholder 5">
            <a:extLst>
              <a:ext uri="{FF2B5EF4-FFF2-40B4-BE49-F238E27FC236}">
                <a16:creationId xmlns:a16="http://schemas.microsoft.com/office/drawing/2014/main" id="{BD055A6E-9FA2-4338-9511-2D32FA479F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454813-D91A-444A-AB5E-54632E7C16F8}" type="slidenum">
              <a:rPr lang="lv-LV" smtClean="0"/>
              <a:t>‹#›</a:t>
            </a:fld>
            <a:endParaRPr lang="lv-LV"/>
          </a:p>
        </p:txBody>
      </p:sp>
    </p:spTree>
    <p:extLst>
      <p:ext uri="{BB962C8B-B14F-4D97-AF65-F5344CB8AC3E}">
        <p14:creationId xmlns:p14="http://schemas.microsoft.com/office/powerpoint/2010/main" val="1878683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tmp"/><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hyperlink" Target="https://likumi.lv/ta/id/330669-noteikumi-par-valsts-valodas-zinasanu-apjomu-valsts-valodas-prasmes-parbaudes-kartibu-un-valsts-nodevu-par-valsts-valodas-prasmes-parbaudi" TargetMode="External"/><Relationship Id="rId4" Type="http://schemas.openxmlformats.org/officeDocument/2006/relationships/hyperlink" Target="https://www.izm.gov.lv/lv/pareja-uz-vienotu-skolu"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6.xml"/><Relationship Id="rId4" Type="http://schemas.openxmlformats.org/officeDocument/2006/relationships/image" Target="../media/image8.tmp"/></Relationships>
</file>

<file path=ppt/slides/_rels/slide7.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17.tmp"/><Relationship Id="rId3" Type="http://schemas.openxmlformats.org/officeDocument/2006/relationships/image" Target="../media/image12.tmp"/><Relationship Id="rId7" Type="http://schemas.openxmlformats.org/officeDocument/2006/relationships/image" Target="../media/image16.tmp"/><Relationship Id="rId2" Type="http://schemas.openxmlformats.org/officeDocument/2006/relationships/image" Target="../media/image11.tmp"/><Relationship Id="rId1" Type="http://schemas.openxmlformats.org/officeDocument/2006/relationships/slideLayout" Target="../slideLayouts/slideLayout4.xml"/><Relationship Id="rId6" Type="http://schemas.openxmlformats.org/officeDocument/2006/relationships/image" Target="../media/image15.tmp"/><Relationship Id="rId5" Type="http://schemas.openxmlformats.org/officeDocument/2006/relationships/image" Target="../media/image14.tmp"/><Relationship Id="rId4" Type="http://schemas.openxmlformats.org/officeDocument/2006/relationships/image" Target="../media/image13.tmp"/></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hyperlink" Target="mailto:sanita.martena@rtu.lv" TargetMode="External"/><Relationship Id="rId1" Type="http://schemas.openxmlformats.org/officeDocument/2006/relationships/slideLayout" Target="../slideLayouts/slideLayout2.xml"/><Relationship Id="rId4" Type="http://schemas.openxmlformats.org/officeDocument/2006/relationships/image" Target="../media/image21.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B9C4B-EA60-483E-9A52-56CBF949071A}"/>
              </a:ext>
            </a:extLst>
          </p:cNvPr>
          <p:cNvSpPr>
            <a:spLocks noGrp="1"/>
          </p:cNvSpPr>
          <p:nvPr>
            <p:ph type="ctrTitle"/>
          </p:nvPr>
        </p:nvSpPr>
        <p:spPr>
          <a:xfrm>
            <a:off x="3048000" y="1461079"/>
            <a:ext cx="9144000" cy="2387600"/>
          </a:xfrm>
        </p:spPr>
        <p:txBody>
          <a:bodyPr>
            <a:normAutofit/>
          </a:bodyPr>
          <a:lstStyle/>
          <a:p>
            <a:r>
              <a:rPr lang="en-US" sz="3600" b="1" dirty="0">
                <a:solidFill>
                  <a:schemeClr val="accent1"/>
                </a:solidFill>
              </a:rPr>
              <a:t>Latvian as Medium of Instruction for All: </a:t>
            </a:r>
            <a:br>
              <a:rPr lang="en-US" sz="3600" b="1" dirty="0">
                <a:solidFill>
                  <a:schemeClr val="accent1"/>
                </a:solidFill>
              </a:rPr>
            </a:br>
            <a:r>
              <a:rPr lang="en-US" sz="3600" b="1" dirty="0">
                <a:solidFill>
                  <a:schemeClr val="accent1"/>
                </a:solidFill>
              </a:rPr>
              <a:t>Official Discourses &amp; Lived Experiences </a:t>
            </a:r>
            <a:br>
              <a:rPr lang="lv-LV" sz="3600" b="1" dirty="0">
                <a:solidFill>
                  <a:schemeClr val="accent1"/>
                </a:solidFill>
              </a:rPr>
            </a:br>
            <a:r>
              <a:rPr lang="en-US" sz="3600" b="1" dirty="0">
                <a:solidFill>
                  <a:schemeClr val="accent1"/>
                </a:solidFill>
              </a:rPr>
              <a:t>at Schools since the Latest School Reform</a:t>
            </a:r>
            <a:br>
              <a:rPr lang="en-US" sz="4000" i="1" dirty="0"/>
            </a:br>
            <a:endParaRPr lang="en-US" sz="4000" i="1" dirty="0"/>
          </a:p>
        </p:txBody>
      </p:sp>
      <p:sp>
        <p:nvSpPr>
          <p:cNvPr id="3" name="Subtitle 2">
            <a:extLst>
              <a:ext uri="{FF2B5EF4-FFF2-40B4-BE49-F238E27FC236}">
                <a16:creationId xmlns:a16="http://schemas.microsoft.com/office/drawing/2014/main" id="{338474F2-5D7D-4BD6-8867-3550061DE3E9}"/>
              </a:ext>
            </a:extLst>
          </p:cNvPr>
          <p:cNvSpPr>
            <a:spLocks noGrp="1"/>
          </p:cNvSpPr>
          <p:nvPr>
            <p:ph type="subTitle" idx="1"/>
          </p:nvPr>
        </p:nvSpPr>
        <p:spPr>
          <a:xfrm>
            <a:off x="1979720" y="4194761"/>
            <a:ext cx="9735846" cy="2588410"/>
          </a:xfrm>
        </p:spPr>
        <p:txBody>
          <a:bodyPr>
            <a:normAutofit/>
          </a:bodyPr>
          <a:lstStyle/>
          <a:p>
            <a:pPr algn="r"/>
            <a:r>
              <a:rPr lang="lv-LV" sz="1600" dirty="0">
                <a:solidFill>
                  <a:schemeClr val="tx2"/>
                </a:solidFill>
              </a:rPr>
              <a:t>prof. </a:t>
            </a:r>
            <a:r>
              <a:rPr lang="lv-LV" sz="1600" b="1" dirty="0">
                <a:solidFill>
                  <a:schemeClr val="tx2"/>
                </a:solidFill>
              </a:rPr>
              <a:t>Sanita Martena</a:t>
            </a:r>
          </a:p>
          <a:p>
            <a:pPr algn="r"/>
            <a:r>
              <a:rPr lang="lv-LV" sz="1600" dirty="0" err="1">
                <a:solidFill>
                  <a:schemeClr val="tx2"/>
                </a:solidFill>
              </a:rPr>
              <a:t>Riga</a:t>
            </a:r>
            <a:r>
              <a:rPr lang="lv-LV" sz="1600" dirty="0">
                <a:solidFill>
                  <a:schemeClr val="tx2"/>
                </a:solidFill>
              </a:rPr>
              <a:t> </a:t>
            </a:r>
            <a:r>
              <a:rPr lang="lv-LV" sz="1600" dirty="0" err="1">
                <a:solidFill>
                  <a:schemeClr val="tx2"/>
                </a:solidFill>
              </a:rPr>
              <a:t>Technical</a:t>
            </a:r>
            <a:r>
              <a:rPr lang="lv-LV" sz="1600" dirty="0">
                <a:solidFill>
                  <a:schemeClr val="tx2"/>
                </a:solidFill>
              </a:rPr>
              <a:t> </a:t>
            </a:r>
            <a:r>
              <a:rPr lang="lv-LV" sz="1600" dirty="0" err="1">
                <a:solidFill>
                  <a:schemeClr val="tx2"/>
                </a:solidFill>
              </a:rPr>
              <a:t>University</a:t>
            </a:r>
            <a:r>
              <a:rPr lang="lv-LV" sz="1600" dirty="0">
                <a:solidFill>
                  <a:schemeClr val="tx2"/>
                </a:solidFill>
              </a:rPr>
              <a:t>, Rēzekne </a:t>
            </a:r>
            <a:r>
              <a:rPr lang="lv-LV" sz="1600" dirty="0" err="1">
                <a:solidFill>
                  <a:schemeClr val="tx2"/>
                </a:solidFill>
              </a:rPr>
              <a:t>Academy</a:t>
            </a:r>
            <a:endParaRPr lang="lv-LV" sz="1600" dirty="0">
              <a:solidFill>
                <a:schemeClr val="tx2"/>
              </a:solidFill>
            </a:endParaRPr>
          </a:p>
          <a:p>
            <a:pPr algn="r"/>
            <a:endParaRPr lang="lv-LV" sz="1600" dirty="0">
              <a:solidFill>
                <a:schemeClr val="tx2"/>
              </a:solidFill>
            </a:endParaRPr>
          </a:p>
          <a:p>
            <a:pPr algn="r"/>
            <a:r>
              <a:rPr lang="en-US" sz="1400" dirty="0">
                <a:solidFill>
                  <a:schemeClr val="tx2"/>
                </a:solidFill>
              </a:rPr>
              <a:t>23. </a:t>
            </a:r>
            <a:r>
              <a:rPr lang="en-US" sz="1400" dirty="0" err="1">
                <a:solidFill>
                  <a:schemeClr val="tx2"/>
                </a:solidFill>
              </a:rPr>
              <a:t>rakenduslingvistika</a:t>
            </a:r>
            <a:r>
              <a:rPr lang="en-US" sz="1400" dirty="0">
                <a:solidFill>
                  <a:schemeClr val="tx2"/>
                </a:solidFill>
              </a:rPr>
              <a:t> </a:t>
            </a:r>
            <a:r>
              <a:rPr lang="en-US" sz="1400" dirty="0" err="1">
                <a:solidFill>
                  <a:schemeClr val="tx2"/>
                </a:solidFill>
              </a:rPr>
              <a:t>konverents</a:t>
            </a:r>
            <a:endParaRPr lang="en-US" sz="1400" dirty="0">
              <a:solidFill>
                <a:schemeClr val="tx2"/>
              </a:solidFill>
            </a:endParaRPr>
          </a:p>
          <a:p>
            <a:pPr algn="r"/>
            <a:r>
              <a:rPr lang="en-US" sz="1400" dirty="0">
                <a:solidFill>
                  <a:schemeClr val="tx2"/>
                </a:solidFill>
              </a:rPr>
              <a:t>KEEL(EÕPE) MUUTUVAS MAAILMAS / LANGUAGE (TEACHING &amp; LEARNING) IN A CHANGING WORLD</a:t>
            </a:r>
            <a:endParaRPr lang="en-US" sz="1600" dirty="0">
              <a:solidFill>
                <a:schemeClr val="tx2"/>
              </a:solidFill>
            </a:endParaRPr>
          </a:p>
          <a:p>
            <a:pPr algn="r"/>
            <a:r>
              <a:rPr lang="en-US" sz="1400" dirty="0">
                <a:solidFill>
                  <a:schemeClr val="tx2"/>
                </a:solidFill>
              </a:rPr>
              <a:t>23.-24. </a:t>
            </a:r>
            <a:r>
              <a:rPr lang="en-US" sz="1400" dirty="0" err="1">
                <a:solidFill>
                  <a:schemeClr val="tx2"/>
                </a:solidFill>
              </a:rPr>
              <a:t>aprill</a:t>
            </a:r>
            <a:r>
              <a:rPr lang="en-US" sz="1400" dirty="0">
                <a:solidFill>
                  <a:schemeClr val="tx2"/>
                </a:solidFill>
              </a:rPr>
              <a:t> 2026 – Tallinn</a:t>
            </a:r>
          </a:p>
          <a:p>
            <a:endParaRPr lang="lv-LV" dirty="0"/>
          </a:p>
        </p:txBody>
      </p:sp>
      <p:pic>
        <p:nvPicPr>
          <p:cNvPr id="4" name="Picture 3">
            <a:extLst>
              <a:ext uri="{FF2B5EF4-FFF2-40B4-BE49-F238E27FC236}">
                <a16:creationId xmlns:a16="http://schemas.microsoft.com/office/drawing/2014/main" id="{B705B07D-54D1-4BCA-9E47-4AB04B97302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03301" y="116874"/>
            <a:ext cx="3572787" cy="2679591"/>
          </a:xfrm>
          <a:prstGeom prst="rect">
            <a:avLst/>
          </a:prstGeom>
        </p:spPr>
      </p:pic>
      <p:pic>
        <p:nvPicPr>
          <p:cNvPr id="5" name="Google Shape;91;p1">
            <a:extLst>
              <a:ext uri="{FF2B5EF4-FFF2-40B4-BE49-F238E27FC236}">
                <a16:creationId xmlns:a16="http://schemas.microsoft.com/office/drawing/2014/main" id="{55D2BC45-1D0A-48EF-8D2C-6B3AC640220B}"/>
              </a:ext>
            </a:extLst>
          </p:cNvPr>
          <p:cNvPicPr preferRelativeResize="0"/>
          <p:nvPr/>
        </p:nvPicPr>
        <p:blipFill rotWithShape="1">
          <a:blip r:embed="rId3">
            <a:alphaModFix/>
          </a:blip>
          <a:srcRect/>
          <a:stretch/>
        </p:blipFill>
        <p:spPr>
          <a:xfrm>
            <a:off x="5075898" y="266228"/>
            <a:ext cx="2683187" cy="777747"/>
          </a:xfrm>
          <a:prstGeom prst="rect">
            <a:avLst/>
          </a:prstGeom>
          <a:noFill/>
          <a:ln>
            <a:noFill/>
          </a:ln>
        </p:spPr>
      </p:pic>
      <p:pic>
        <p:nvPicPr>
          <p:cNvPr id="6" name="Picture 5">
            <a:extLst>
              <a:ext uri="{FF2B5EF4-FFF2-40B4-BE49-F238E27FC236}">
                <a16:creationId xmlns:a16="http://schemas.microsoft.com/office/drawing/2014/main" id="{8DA0BA3D-7001-470E-90CF-43236650AF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8581" y="209139"/>
            <a:ext cx="2386802" cy="997366"/>
          </a:xfrm>
          <a:prstGeom prst="rect">
            <a:avLst/>
          </a:prstGeom>
        </p:spPr>
      </p:pic>
      <p:pic>
        <p:nvPicPr>
          <p:cNvPr id="8" name="Picture 7">
            <a:extLst>
              <a:ext uri="{FF2B5EF4-FFF2-40B4-BE49-F238E27FC236}">
                <a16:creationId xmlns:a16="http://schemas.microsoft.com/office/drawing/2014/main" id="{04ABC1C8-CE0F-49F2-9394-7992B02042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434" y="5238635"/>
            <a:ext cx="3141760" cy="965974"/>
          </a:xfrm>
          <a:prstGeom prst="rect">
            <a:avLst/>
          </a:prstGeom>
        </p:spPr>
      </p:pic>
    </p:spTree>
    <p:extLst>
      <p:ext uri="{BB962C8B-B14F-4D97-AF65-F5344CB8AC3E}">
        <p14:creationId xmlns:p14="http://schemas.microsoft.com/office/powerpoint/2010/main" val="677983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34AC8-13DC-DA41-AE45-158418C2CED4}"/>
              </a:ext>
            </a:extLst>
          </p:cNvPr>
          <p:cNvSpPr>
            <a:spLocks noGrp="1"/>
          </p:cNvSpPr>
          <p:nvPr>
            <p:ph type="title"/>
          </p:nvPr>
        </p:nvSpPr>
        <p:spPr>
          <a:xfrm>
            <a:off x="838200" y="18256"/>
            <a:ext cx="10515600" cy="880514"/>
          </a:xfrm>
        </p:spPr>
        <p:txBody>
          <a:bodyPr>
            <a:normAutofit/>
          </a:bodyPr>
          <a:lstStyle/>
          <a:p>
            <a:r>
              <a:rPr lang="lv-LV" sz="4000" b="1" dirty="0" err="1">
                <a:solidFill>
                  <a:schemeClr val="accent1"/>
                </a:solidFill>
              </a:rPr>
              <a:t>Overview</a:t>
            </a:r>
            <a:endParaRPr lang="en-EE" sz="4000" b="1" dirty="0">
              <a:solidFill>
                <a:schemeClr val="accent1"/>
              </a:solidFill>
            </a:endParaRPr>
          </a:p>
        </p:txBody>
      </p:sp>
      <p:sp>
        <p:nvSpPr>
          <p:cNvPr id="3" name="Content Placeholder 2">
            <a:extLst>
              <a:ext uri="{FF2B5EF4-FFF2-40B4-BE49-F238E27FC236}">
                <a16:creationId xmlns:a16="http://schemas.microsoft.com/office/drawing/2014/main" id="{CEA5FF97-4106-0071-E033-556B2E86098C}"/>
              </a:ext>
            </a:extLst>
          </p:cNvPr>
          <p:cNvSpPr>
            <a:spLocks noGrp="1"/>
          </p:cNvSpPr>
          <p:nvPr>
            <p:ph idx="1"/>
          </p:nvPr>
        </p:nvSpPr>
        <p:spPr>
          <a:xfrm>
            <a:off x="367323" y="961292"/>
            <a:ext cx="10383535" cy="5799016"/>
          </a:xfrm>
        </p:spPr>
        <p:txBody>
          <a:bodyPr>
            <a:normAutofit/>
          </a:bodyPr>
          <a:lstStyle/>
          <a:p>
            <a:pPr marL="457200" indent="-457200">
              <a:buAutoNum type="arabicPeriod"/>
            </a:pPr>
            <a:r>
              <a:rPr lang="en-EE" sz="2000" b="1" dirty="0">
                <a:solidFill>
                  <a:schemeClr val="tx2"/>
                </a:solidFill>
              </a:rPr>
              <a:t>Background: changes in language-in-education policies in Latvia since 2022</a:t>
            </a:r>
            <a:endParaRPr lang="lv-LV" sz="2000" b="1" dirty="0">
              <a:solidFill>
                <a:schemeClr val="tx2"/>
              </a:solidFill>
            </a:endParaRPr>
          </a:p>
          <a:p>
            <a:pPr marL="457200" indent="-457200">
              <a:buAutoNum type="arabicPeriod"/>
            </a:pPr>
            <a:r>
              <a:rPr lang="lv-LV" sz="2000" b="1" dirty="0">
                <a:solidFill>
                  <a:schemeClr val="tx2"/>
                </a:solidFill>
              </a:rPr>
              <a:t>O</a:t>
            </a:r>
            <a:r>
              <a:rPr lang="de-DE" sz="2000" b="1" dirty="0">
                <a:solidFill>
                  <a:schemeClr val="tx2"/>
                </a:solidFill>
              </a:rPr>
              <a:t>f</a:t>
            </a:r>
            <a:r>
              <a:rPr lang="lv-LV" sz="2000" b="1" dirty="0">
                <a:solidFill>
                  <a:schemeClr val="tx2"/>
                </a:solidFill>
              </a:rPr>
              <a:t>ficial policy discourses – how </a:t>
            </a:r>
            <a:r>
              <a:rPr lang="de-DE" sz="2000" b="1" dirty="0">
                <a:solidFill>
                  <a:schemeClr val="tx2"/>
                </a:solidFill>
              </a:rPr>
              <a:t>was </a:t>
            </a:r>
            <a:r>
              <a:rPr lang="lv-LV" sz="2000" b="1" dirty="0">
                <a:solidFill>
                  <a:schemeClr val="tx2"/>
                </a:solidFill>
              </a:rPr>
              <a:t>the reform framed?</a:t>
            </a:r>
          </a:p>
          <a:p>
            <a:pPr marL="457200" indent="-457200">
              <a:buAutoNum type="arabicPeriod"/>
            </a:pPr>
            <a:endParaRPr lang="lv-LV" sz="2000" b="1" dirty="0">
              <a:solidFill>
                <a:schemeClr val="tx2"/>
              </a:solidFill>
            </a:endParaRPr>
          </a:p>
          <a:p>
            <a:pPr marL="457200" indent="-457200">
              <a:buAutoNum type="arabicPeriod"/>
            </a:pPr>
            <a:r>
              <a:rPr lang="lv-LV" sz="2000" b="1" dirty="0" err="1">
                <a:solidFill>
                  <a:schemeClr val="tx2"/>
                </a:solidFill>
              </a:rPr>
              <a:t>Implementation</a:t>
            </a:r>
            <a:r>
              <a:rPr lang="lv-LV" sz="2000" b="1" dirty="0">
                <a:solidFill>
                  <a:schemeClr val="tx2"/>
                </a:solidFill>
              </a:rPr>
              <a:t> </a:t>
            </a:r>
            <a:r>
              <a:rPr lang="lv-LV" sz="2000" b="1" dirty="0" err="1">
                <a:solidFill>
                  <a:schemeClr val="tx2"/>
                </a:solidFill>
              </a:rPr>
              <a:t>in</a:t>
            </a:r>
            <a:r>
              <a:rPr lang="lv-LV" sz="2000" b="1" dirty="0">
                <a:solidFill>
                  <a:schemeClr val="tx2"/>
                </a:solidFill>
              </a:rPr>
              <a:t> </a:t>
            </a:r>
            <a:r>
              <a:rPr lang="lv-LV" sz="2000" b="1" dirty="0" err="1">
                <a:solidFill>
                  <a:schemeClr val="tx2"/>
                </a:solidFill>
              </a:rPr>
              <a:t>practice</a:t>
            </a:r>
            <a:r>
              <a:rPr lang="lv-LV" sz="2000" b="1" dirty="0">
                <a:solidFill>
                  <a:schemeClr val="tx2"/>
                </a:solidFill>
              </a:rPr>
              <a:t> – </a:t>
            </a:r>
            <a:r>
              <a:rPr lang="lv-LV" sz="2000" b="1" dirty="0" err="1">
                <a:solidFill>
                  <a:schemeClr val="tx2"/>
                </a:solidFill>
              </a:rPr>
              <a:t>lived</a:t>
            </a:r>
            <a:r>
              <a:rPr lang="lv-LV" sz="2000" b="1" dirty="0">
                <a:solidFill>
                  <a:schemeClr val="tx2"/>
                </a:solidFill>
              </a:rPr>
              <a:t> </a:t>
            </a:r>
            <a:r>
              <a:rPr lang="lv-LV" sz="2000" b="1" dirty="0" err="1">
                <a:solidFill>
                  <a:schemeClr val="tx2"/>
                </a:solidFill>
              </a:rPr>
              <a:t>experiences</a:t>
            </a:r>
            <a:r>
              <a:rPr lang="lv-LV" sz="2000" b="1" dirty="0">
                <a:solidFill>
                  <a:schemeClr val="tx2"/>
                </a:solidFill>
              </a:rPr>
              <a:t> </a:t>
            </a:r>
            <a:r>
              <a:rPr lang="lv-LV" sz="2000" b="1" dirty="0" err="1">
                <a:solidFill>
                  <a:schemeClr val="tx2"/>
                </a:solidFill>
              </a:rPr>
              <a:t>at</a:t>
            </a:r>
            <a:r>
              <a:rPr lang="lv-LV" sz="2000" b="1" dirty="0">
                <a:solidFill>
                  <a:schemeClr val="tx2"/>
                </a:solidFill>
              </a:rPr>
              <a:t> </a:t>
            </a:r>
            <a:r>
              <a:rPr lang="lv-LV" sz="2000" b="1" dirty="0" err="1">
                <a:solidFill>
                  <a:schemeClr val="tx2"/>
                </a:solidFill>
              </a:rPr>
              <a:t>schools</a:t>
            </a:r>
            <a:endParaRPr lang="lv-LV" sz="2000" b="1" dirty="0">
              <a:solidFill>
                <a:schemeClr val="tx2"/>
              </a:solidFill>
            </a:endParaRPr>
          </a:p>
          <a:p>
            <a:pPr marL="0" indent="0">
              <a:buNone/>
            </a:pPr>
            <a:r>
              <a:rPr lang="lv-LV" sz="2000" dirty="0">
                <a:solidFill>
                  <a:schemeClr val="tx2"/>
                </a:solidFill>
              </a:rPr>
              <a:t>   3.1 </a:t>
            </a:r>
            <a:r>
              <a:rPr lang="lv-LV" sz="2000" dirty="0" err="1">
                <a:solidFill>
                  <a:schemeClr val="tx2"/>
                </a:solidFill>
              </a:rPr>
              <a:t>Empirical</a:t>
            </a:r>
            <a:r>
              <a:rPr lang="lv-LV" sz="2000" dirty="0">
                <a:solidFill>
                  <a:schemeClr val="tx2"/>
                </a:solidFill>
              </a:rPr>
              <a:t> </a:t>
            </a:r>
            <a:r>
              <a:rPr lang="lv-LV" sz="2000" dirty="0" err="1">
                <a:solidFill>
                  <a:schemeClr val="tx2"/>
                </a:solidFill>
              </a:rPr>
              <a:t>data</a:t>
            </a:r>
            <a:r>
              <a:rPr lang="lv-LV" sz="2000" dirty="0">
                <a:solidFill>
                  <a:schemeClr val="tx2"/>
                </a:solidFill>
              </a:rPr>
              <a:t> </a:t>
            </a:r>
          </a:p>
          <a:p>
            <a:pPr marL="0" indent="0">
              <a:buNone/>
            </a:pPr>
            <a:r>
              <a:rPr lang="lv-LV" sz="2000" dirty="0">
                <a:solidFill>
                  <a:schemeClr val="tx2"/>
                </a:solidFill>
              </a:rPr>
              <a:t>   3.2 Data analysis within theoretical frames</a:t>
            </a:r>
          </a:p>
          <a:p>
            <a:pPr marL="0" indent="0">
              <a:buNone/>
            </a:pPr>
            <a:r>
              <a:rPr lang="lv-LV" sz="2000" dirty="0">
                <a:solidFill>
                  <a:schemeClr val="tx2"/>
                </a:solidFill>
              </a:rPr>
              <a:t>         </a:t>
            </a:r>
            <a:r>
              <a:rPr lang="lv-LV" sz="2000" b="1" dirty="0">
                <a:solidFill>
                  <a:schemeClr val="tx2"/>
                </a:solidFill>
              </a:rPr>
              <a:t>Cognitive aspects: </a:t>
            </a:r>
            <a:r>
              <a:rPr lang="en-US" sz="2000" dirty="0">
                <a:solidFill>
                  <a:schemeClr val="tx2"/>
                </a:solidFill>
              </a:rPr>
              <a:t>emergent bilingualism, receptive &amp; </a:t>
            </a:r>
            <a:r>
              <a:rPr lang="lv-LV" sz="2000" dirty="0" err="1">
                <a:solidFill>
                  <a:schemeClr val="tx2"/>
                </a:solidFill>
              </a:rPr>
              <a:t>expressive</a:t>
            </a:r>
            <a:r>
              <a:rPr lang="en-US" sz="2000" dirty="0">
                <a:solidFill>
                  <a:schemeClr val="tx2"/>
                </a:solidFill>
              </a:rPr>
              <a:t> language skills, linguistic 	silence, language </a:t>
            </a:r>
            <a:r>
              <a:rPr lang="lv-LV" sz="2000" dirty="0" err="1">
                <a:solidFill>
                  <a:schemeClr val="tx2"/>
                </a:solidFill>
              </a:rPr>
              <a:t>exposure</a:t>
            </a:r>
            <a:r>
              <a:rPr lang="en-US" sz="2000" dirty="0">
                <a:solidFill>
                  <a:schemeClr val="tx2"/>
                </a:solidFill>
              </a:rPr>
              <a:t> from teachers</a:t>
            </a:r>
            <a:endParaRPr lang="lv-LV" sz="2000" dirty="0">
              <a:solidFill>
                <a:schemeClr val="tx2"/>
              </a:solidFill>
            </a:endParaRPr>
          </a:p>
          <a:p>
            <a:pPr marL="0" indent="0">
              <a:buNone/>
            </a:pPr>
            <a:r>
              <a:rPr lang="lv-LV" sz="2000" b="1" dirty="0">
                <a:solidFill>
                  <a:schemeClr val="tx2"/>
                </a:solidFill>
              </a:rPr>
              <a:t>         (Socio)emotional aspects: </a:t>
            </a:r>
            <a:r>
              <a:rPr lang="lv-LV" sz="2000" dirty="0">
                <a:solidFill>
                  <a:schemeClr val="tx2"/>
                </a:solidFill>
              </a:rPr>
              <a:t>social silence, students</a:t>
            </a:r>
            <a:r>
              <a:rPr lang="de-DE" sz="2000" dirty="0">
                <a:solidFill>
                  <a:schemeClr val="tx2"/>
                </a:solidFill>
              </a:rPr>
              <a:t>‘</a:t>
            </a:r>
            <a:r>
              <a:rPr lang="lv-LV" sz="2000" dirty="0">
                <a:solidFill>
                  <a:schemeClr val="tx2"/>
                </a:solidFill>
              </a:rPr>
              <a:t> self-evaluation, language anxiety</a:t>
            </a:r>
          </a:p>
          <a:p>
            <a:pPr marL="0" indent="0">
              <a:buNone/>
            </a:pPr>
            <a:endParaRPr lang="lv-LV" sz="2000" dirty="0">
              <a:solidFill>
                <a:schemeClr val="tx2"/>
              </a:solidFill>
            </a:endParaRPr>
          </a:p>
          <a:p>
            <a:pPr marL="0" indent="0">
              <a:buNone/>
            </a:pPr>
            <a:r>
              <a:rPr lang="lv-LV" sz="2000" b="1" dirty="0">
                <a:solidFill>
                  <a:schemeClr val="tx2"/>
                </a:solidFill>
              </a:rPr>
              <a:t>4. </a:t>
            </a:r>
            <a:r>
              <a:rPr lang="lv-LV" sz="2000" b="1" dirty="0" err="1">
                <a:solidFill>
                  <a:schemeClr val="tx2"/>
                </a:solidFill>
              </a:rPr>
              <a:t>Language</a:t>
            </a:r>
            <a:r>
              <a:rPr lang="lv-LV" sz="2000" b="1" dirty="0">
                <a:solidFill>
                  <a:schemeClr val="tx2"/>
                </a:solidFill>
              </a:rPr>
              <a:t> </a:t>
            </a:r>
            <a:r>
              <a:rPr lang="lv-LV" sz="2000" b="1" dirty="0" err="1">
                <a:solidFill>
                  <a:schemeClr val="tx2"/>
                </a:solidFill>
              </a:rPr>
              <a:t>practices</a:t>
            </a:r>
            <a:r>
              <a:rPr lang="lv-LV" sz="2000" b="1" dirty="0">
                <a:solidFill>
                  <a:schemeClr val="tx2"/>
                </a:solidFill>
              </a:rPr>
              <a:t> </a:t>
            </a:r>
            <a:r>
              <a:rPr lang="lv-LV" sz="2000" b="1" dirty="0" err="1">
                <a:solidFill>
                  <a:schemeClr val="tx2"/>
                </a:solidFill>
              </a:rPr>
              <a:t>and</a:t>
            </a:r>
            <a:r>
              <a:rPr lang="lv-LV" sz="2000" b="1" dirty="0">
                <a:solidFill>
                  <a:schemeClr val="tx2"/>
                </a:solidFill>
              </a:rPr>
              <a:t> </a:t>
            </a:r>
            <a:r>
              <a:rPr lang="lv-LV" sz="2000" b="1" dirty="0" err="1">
                <a:solidFill>
                  <a:schemeClr val="tx2"/>
                </a:solidFill>
              </a:rPr>
              <a:t>exposure</a:t>
            </a:r>
            <a:r>
              <a:rPr lang="lv-LV" sz="2000" b="1" dirty="0">
                <a:solidFill>
                  <a:schemeClr val="tx2"/>
                </a:solidFill>
              </a:rPr>
              <a:t> </a:t>
            </a:r>
            <a:r>
              <a:rPr lang="lv-LV" sz="2000" b="1" dirty="0" err="1">
                <a:solidFill>
                  <a:schemeClr val="tx2"/>
                </a:solidFill>
              </a:rPr>
              <a:t>at</a:t>
            </a:r>
            <a:r>
              <a:rPr lang="lv-LV" sz="2000" b="1" dirty="0">
                <a:solidFill>
                  <a:schemeClr val="tx2"/>
                </a:solidFill>
              </a:rPr>
              <a:t> </a:t>
            </a:r>
            <a:r>
              <a:rPr lang="lv-LV" sz="2000" b="1" dirty="0" err="1">
                <a:solidFill>
                  <a:schemeClr val="tx2"/>
                </a:solidFill>
              </a:rPr>
              <a:t>home</a:t>
            </a:r>
            <a:endParaRPr lang="lv-LV" sz="2000" b="1" dirty="0">
              <a:solidFill>
                <a:schemeClr val="tx2"/>
              </a:solidFill>
            </a:endParaRPr>
          </a:p>
          <a:p>
            <a:pPr marL="0" indent="0">
              <a:buNone/>
            </a:pPr>
            <a:endParaRPr lang="en-US" sz="2000" dirty="0">
              <a:solidFill>
                <a:schemeClr val="tx2"/>
              </a:solidFill>
            </a:endParaRPr>
          </a:p>
          <a:p>
            <a:pPr marL="0" indent="0">
              <a:buNone/>
            </a:pPr>
            <a:r>
              <a:rPr lang="lv-LV" sz="2000" b="1" dirty="0">
                <a:solidFill>
                  <a:schemeClr val="tx2"/>
                </a:solidFill>
              </a:rPr>
              <a:t>5</a:t>
            </a:r>
            <a:r>
              <a:rPr lang="en-US" sz="2000" b="1" dirty="0">
                <a:solidFill>
                  <a:schemeClr val="tx2"/>
                </a:solidFill>
              </a:rPr>
              <a:t>. Conclusions / Take-away messages</a:t>
            </a:r>
          </a:p>
          <a:p>
            <a:pPr marL="0" indent="0">
              <a:buNone/>
            </a:pPr>
            <a:endParaRPr lang="en-EE" sz="2000" dirty="0"/>
          </a:p>
          <a:p>
            <a:pPr marL="0" indent="0">
              <a:buNone/>
            </a:pPr>
            <a:endParaRPr lang="en-EE" sz="2000" dirty="0"/>
          </a:p>
        </p:txBody>
      </p:sp>
    </p:spTree>
    <p:extLst>
      <p:ext uri="{BB962C8B-B14F-4D97-AF65-F5344CB8AC3E}">
        <p14:creationId xmlns:p14="http://schemas.microsoft.com/office/powerpoint/2010/main" val="224716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anim calcmode="lin" valueType="num">
                                      <p:cBhvr additive="base">
                                        <p:cTn id="3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FF28F-D8A9-B5F7-76C0-4CC02E86AEE3}"/>
              </a:ext>
            </a:extLst>
          </p:cNvPr>
          <p:cNvSpPr>
            <a:spLocks noGrp="1"/>
          </p:cNvSpPr>
          <p:nvPr>
            <p:ph type="title"/>
          </p:nvPr>
        </p:nvSpPr>
        <p:spPr>
          <a:xfrm>
            <a:off x="338519" y="404055"/>
            <a:ext cx="11222354" cy="1343369"/>
          </a:xfrm>
        </p:spPr>
        <p:txBody>
          <a:bodyPr>
            <a:normAutofit/>
          </a:bodyPr>
          <a:lstStyle/>
          <a:p>
            <a:r>
              <a:rPr lang="lv-LV" sz="3600" b="1" dirty="0">
                <a:solidFill>
                  <a:schemeClr val="accent1"/>
                </a:solidFill>
              </a:rPr>
              <a:t>1. Background</a:t>
            </a:r>
            <a:r>
              <a:rPr lang="de-DE" sz="3600" b="1" dirty="0">
                <a:solidFill>
                  <a:schemeClr val="accent1"/>
                </a:solidFill>
              </a:rPr>
              <a:t>:</a:t>
            </a:r>
            <a:br>
              <a:rPr lang="lv-LV" sz="3600" b="1" dirty="0">
                <a:solidFill>
                  <a:schemeClr val="accent1"/>
                </a:solidFill>
              </a:rPr>
            </a:br>
            <a:r>
              <a:rPr lang="en-EE" sz="3600" b="1" dirty="0">
                <a:solidFill>
                  <a:schemeClr val="accent1"/>
                </a:solidFill>
              </a:rPr>
              <a:t>Timeline of </a:t>
            </a:r>
            <a:r>
              <a:rPr lang="de-DE" sz="3600" b="1" dirty="0">
                <a:solidFill>
                  <a:schemeClr val="accent1"/>
                </a:solidFill>
              </a:rPr>
              <a:t>C</a:t>
            </a:r>
            <a:r>
              <a:rPr lang="en-EE" sz="3600" b="1" dirty="0">
                <a:solidFill>
                  <a:schemeClr val="accent1"/>
                </a:solidFill>
              </a:rPr>
              <a:t>hanges in </a:t>
            </a:r>
            <a:r>
              <a:rPr lang="de-DE" sz="3600" b="1" dirty="0">
                <a:solidFill>
                  <a:schemeClr val="accent1"/>
                </a:solidFill>
              </a:rPr>
              <a:t>P</a:t>
            </a:r>
            <a:r>
              <a:rPr lang="en-EE" sz="3600" b="1" dirty="0">
                <a:solidFill>
                  <a:schemeClr val="accent1"/>
                </a:solidFill>
              </a:rPr>
              <a:t>olicies on </a:t>
            </a:r>
            <a:r>
              <a:rPr lang="de-DE" sz="3600" b="1" dirty="0">
                <a:solidFill>
                  <a:schemeClr val="accent1"/>
                </a:solidFill>
              </a:rPr>
              <a:t>L</a:t>
            </a:r>
            <a:r>
              <a:rPr lang="en-EE" sz="3600" b="1" dirty="0">
                <a:solidFill>
                  <a:schemeClr val="accent1"/>
                </a:solidFill>
              </a:rPr>
              <a:t>anguage of </a:t>
            </a:r>
            <a:r>
              <a:rPr lang="de-DE" sz="3600" b="1" dirty="0">
                <a:solidFill>
                  <a:schemeClr val="accent1"/>
                </a:solidFill>
              </a:rPr>
              <a:t>I</a:t>
            </a:r>
            <a:r>
              <a:rPr lang="en-EE" sz="3600" b="1" dirty="0">
                <a:solidFill>
                  <a:schemeClr val="accent1"/>
                </a:solidFill>
              </a:rPr>
              <a:t>nstruction</a:t>
            </a:r>
          </a:p>
        </p:txBody>
      </p:sp>
      <p:sp>
        <p:nvSpPr>
          <p:cNvPr id="3" name="Content Placeholder 2">
            <a:extLst>
              <a:ext uri="{FF2B5EF4-FFF2-40B4-BE49-F238E27FC236}">
                <a16:creationId xmlns:a16="http://schemas.microsoft.com/office/drawing/2014/main" id="{16E9C891-DD19-5021-510D-2D28227F649F}"/>
              </a:ext>
            </a:extLst>
          </p:cNvPr>
          <p:cNvSpPr>
            <a:spLocks noGrp="1"/>
          </p:cNvSpPr>
          <p:nvPr>
            <p:ph idx="1"/>
          </p:nvPr>
        </p:nvSpPr>
        <p:spPr>
          <a:xfrm>
            <a:off x="1066800" y="1985963"/>
            <a:ext cx="10058400" cy="518160"/>
          </a:xfrm>
        </p:spPr>
        <p:txBody>
          <a:bodyPr>
            <a:normAutofit/>
          </a:bodyPr>
          <a:lstStyle/>
          <a:p>
            <a:pPr marL="0" indent="0" algn="ctr">
              <a:buNone/>
            </a:pPr>
            <a:r>
              <a:rPr lang="en-EE" sz="2000" b="1" dirty="0">
                <a:solidFill>
                  <a:schemeClr val="accent1"/>
                </a:solidFill>
              </a:rPr>
              <a:t>February 24, 2022</a:t>
            </a:r>
            <a:r>
              <a:rPr lang="de-DE" sz="2000" b="1" dirty="0">
                <a:solidFill>
                  <a:schemeClr val="accent1"/>
                </a:solidFill>
              </a:rPr>
              <a:t> –</a:t>
            </a:r>
            <a:r>
              <a:rPr lang="en-EE" sz="2000" b="1" dirty="0">
                <a:solidFill>
                  <a:schemeClr val="accent1"/>
                </a:solidFill>
              </a:rPr>
              <a:t> </a:t>
            </a:r>
            <a:r>
              <a:rPr lang="en-US" sz="2000" b="1" dirty="0">
                <a:solidFill>
                  <a:schemeClr val="accent1"/>
                </a:solidFill>
              </a:rPr>
              <a:t>Russia’s full-scale invasion of Ukraine</a:t>
            </a:r>
            <a:endParaRPr lang="en-EE" sz="2000" b="1" dirty="0">
              <a:solidFill>
                <a:schemeClr val="accent1"/>
              </a:solidFill>
            </a:endParaRPr>
          </a:p>
          <a:p>
            <a:endParaRPr lang="en-EE" sz="2000" b="1" dirty="0"/>
          </a:p>
          <a:p>
            <a:endParaRPr lang="en-EE" sz="2000" dirty="0"/>
          </a:p>
        </p:txBody>
      </p:sp>
      <p:sp>
        <p:nvSpPr>
          <p:cNvPr id="4" name="Content Placeholder 2">
            <a:extLst>
              <a:ext uri="{FF2B5EF4-FFF2-40B4-BE49-F238E27FC236}">
                <a16:creationId xmlns:a16="http://schemas.microsoft.com/office/drawing/2014/main" id="{C154532C-7522-EFAC-0894-DE65F419702B}"/>
              </a:ext>
            </a:extLst>
          </p:cNvPr>
          <p:cNvSpPr txBox="1">
            <a:spLocks/>
          </p:cNvSpPr>
          <p:nvPr/>
        </p:nvSpPr>
        <p:spPr>
          <a:xfrm>
            <a:off x="658368" y="2590800"/>
            <a:ext cx="5291328" cy="3925410"/>
          </a:xfrm>
          <a:prstGeom prst="rect">
            <a:avLst/>
          </a:prstGeom>
          <a:ln>
            <a:solidFill>
              <a:schemeClr val="accent1"/>
            </a:solidFill>
          </a:ln>
        </p:spPr>
        <p:txBody>
          <a:bodyPr vert="horz" lIns="91440" tIns="45720" rIns="91440" bIns="45720" rtlCol="0">
            <a:normAutofit fontScale="85000" lnSpcReduction="1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None/>
            </a:pPr>
            <a:r>
              <a:rPr lang="en-EE" sz="2000" b="1" dirty="0">
                <a:solidFill>
                  <a:schemeClr val="tx2"/>
                </a:solidFill>
              </a:rPr>
              <a:t>Latvia</a:t>
            </a:r>
          </a:p>
          <a:p>
            <a:pPr marL="0" indent="0">
              <a:buNone/>
            </a:pPr>
            <a:r>
              <a:rPr lang="en-EE" sz="1800" b="1" dirty="0">
                <a:solidFill>
                  <a:schemeClr val="tx2"/>
                </a:solidFill>
                <a:highlight>
                  <a:srgbClr val="FFFF00"/>
                </a:highlight>
              </a:rPr>
              <a:t>June 7, 2022 </a:t>
            </a:r>
            <a:r>
              <a:rPr lang="en-EE" sz="1800" dirty="0">
                <a:solidFill>
                  <a:schemeClr val="tx2"/>
                </a:solidFill>
              </a:rPr>
              <a:t>– </a:t>
            </a:r>
            <a:r>
              <a:rPr lang="en-EE" sz="1800" b="1" dirty="0">
                <a:solidFill>
                  <a:schemeClr val="tx2"/>
                </a:solidFill>
              </a:rPr>
              <a:t>the government </a:t>
            </a:r>
            <a:r>
              <a:rPr lang="en-GB" sz="1800" b="1" dirty="0">
                <a:solidFill>
                  <a:schemeClr val="tx2"/>
                </a:solidFill>
              </a:rPr>
              <a:t>approved </a:t>
            </a:r>
            <a:r>
              <a:rPr lang="en-GB" sz="1800" dirty="0">
                <a:solidFill>
                  <a:schemeClr val="tx2"/>
                </a:solidFill>
              </a:rPr>
              <a:t>amendments to the Education Law and the General Education Law enabling the </a:t>
            </a:r>
            <a:r>
              <a:rPr lang="en-GB" sz="1800" b="1" dirty="0">
                <a:solidFill>
                  <a:schemeClr val="tx2"/>
                </a:solidFill>
              </a:rPr>
              <a:t>transition to education exclusively in Latvian within 3 years</a:t>
            </a:r>
          </a:p>
          <a:p>
            <a:pPr marL="0" indent="0">
              <a:buNone/>
            </a:pPr>
            <a:r>
              <a:rPr lang="en-EE" sz="1800" b="1" dirty="0">
                <a:solidFill>
                  <a:schemeClr val="tx2"/>
                </a:solidFill>
                <a:highlight>
                  <a:srgbClr val="FFFF00"/>
                </a:highlight>
              </a:rPr>
              <a:t>Sept 29, 2022 </a:t>
            </a:r>
            <a:r>
              <a:rPr lang="en-EE" sz="1800" dirty="0">
                <a:solidFill>
                  <a:schemeClr val="tx2"/>
                </a:solidFill>
              </a:rPr>
              <a:t>- </a:t>
            </a:r>
            <a:r>
              <a:rPr lang="en-GB" sz="1800" b="1" dirty="0" err="1">
                <a:solidFill>
                  <a:schemeClr val="tx2"/>
                </a:solidFill>
              </a:rPr>
              <a:t>Saeima</a:t>
            </a:r>
            <a:r>
              <a:rPr lang="en-GB" sz="1800" b="1" dirty="0">
                <a:solidFill>
                  <a:schemeClr val="tx2"/>
                </a:solidFill>
              </a:rPr>
              <a:t> supports </a:t>
            </a:r>
            <a:r>
              <a:rPr lang="en-GB" sz="1800" dirty="0">
                <a:solidFill>
                  <a:schemeClr val="tx2"/>
                </a:solidFill>
              </a:rPr>
              <a:t>transition to Latvian as the only language of instruction</a:t>
            </a:r>
          </a:p>
          <a:p>
            <a:pPr marL="0" indent="0">
              <a:buNone/>
            </a:pPr>
            <a:r>
              <a:rPr lang="en-GB" sz="1600" i="1" dirty="0">
                <a:solidFill>
                  <a:schemeClr val="tx2"/>
                </a:solidFill>
              </a:rPr>
              <a:t>Amendments to the Education Law and the General Education Law</a:t>
            </a:r>
          </a:p>
          <a:p>
            <a:pPr marL="0" indent="0">
              <a:buNone/>
            </a:pPr>
            <a:endParaRPr lang="en-GB" sz="1800" i="1" dirty="0"/>
          </a:p>
          <a:p>
            <a:pPr marL="0" indent="0">
              <a:buNone/>
            </a:pPr>
            <a:r>
              <a:rPr lang="en-GB" sz="1600" dirty="0">
                <a:solidFill>
                  <a:schemeClr val="tx2">
                    <a:lumMod val="60000"/>
                    <a:lumOff val="40000"/>
                  </a:schemeClr>
                </a:solidFill>
              </a:rPr>
              <a:t>This </a:t>
            </a:r>
            <a:r>
              <a:rPr lang="lv-LV" sz="1600" dirty="0" err="1">
                <a:solidFill>
                  <a:schemeClr val="tx2">
                    <a:lumMod val="60000"/>
                    <a:lumOff val="40000"/>
                  </a:schemeClr>
                </a:solidFill>
              </a:rPr>
              <a:t>affects</a:t>
            </a:r>
            <a:r>
              <a:rPr lang="lv-LV" sz="1600" dirty="0">
                <a:solidFill>
                  <a:schemeClr val="tx2">
                    <a:lumMod val="60000"/>
                    <a:lumOff val="40000"/>
                  </a:schemeClr>
                </a:solidFill>
              </a:rPr>
              <a:t> ~</a:t>
            </a:r>
            <a:r>
              <a:rPr lang="en-GB" sz="1600" dirty="0">
                <a:solidFill>
                  <a:schemeClr val="tx2">
                    <a:lumMod val="60000"/>
                    <a:lumOff val="40000"/>
                  </a:schemeClr>
                </a:solidFill>
              </a:rPr>
              <a:t> 20% of schools in Latvia which had previously operated bilingually</a:t>
            </a:r>
            <a:r>
              <a:rPr lang="lv-LV" sz="1600" dirty="0">
                <a:solidFill>
                  <a:schemeClr val="tx2">
                    <a:lumMod val="60000"/>
                    <a:lumOff val="40000"/>
                  </a:schemeClr>
                </a:solidFill>
              </a:rPr>
              <a:t> (m</a:t>
            </a:r>
            <a:r>
              <a:rPr lang="en-GB" sz="1600" dirty="0" err="1">
                <a:solidFill>
                  <a:schemeClr val="tx2">
                    <a:lumMod val="60000"/>
                    <a:lumOff val="40000"/>
                  </a:schemeClr>
                </a:solidFill>
              </a:rPr>
              <a:t>ostly</a:t>
            </a:r>
            <a:r>
              <a:rPr lang="en-GB" sz="1600" dirty="0">
                <a:solidFill>
                  <a:schemeClr val="tx2">
                    <a:lumMod val="60000"/>
                    <a:lumOff val="40000"/>
                  </a:schemeClr>
                </a:solidFill>
              </a:rPr>
              <a:t>, students with Russian as their family language</a:t>
            </a:r>
            <a:r>
              <a:rPr lang="lv-LV" sz="1600" dirty="0">
                <a:solidFill>
                  <a:schemeClr val="tx2">
                    <a:lumMod val="60000"/>
                    <a:lumOff val="40000"/>
                  </a:schemeClr>
                </a:solidFill>
              </a:rPr>
              <a:t>)</a:t>
            </a:r>
            <a:r>
              <a:rPr lang="en-GB" sz="1600" dirty="0">
                <a:solidFill>
                  <a:schemeClr val="tx2">
                    <a:lumMod val="60000"/>
                    <a:lumOff val="40000"/>
                  </a:schemeClr>
                </a:solidFill>
              </a:rPr>
              <a:t> </a:t>
            </a:r>
            <a:endParaRPr lang="lv-LV" sz="1600" dirty="0">
              <a:solidFill>
                <a:schemeClr val="tx2">
                  <a:lumMod val="60000"/>
                  <a:lumOff val="40000"/>
                </a:schemeClr>
              </a:solidFill>
            </a:endParaRPr>
          </a:p>
          <a:p>
            <a:pPr marL="0" indent="0">
              <a:buNone/>
            </a:pPr>
            <a:r>
              <a:rPr lang="lv-LV" sz="1600" dirty="0">
                <a:solidFill>
                  <a:schemeClr val="tx2">
                    <a:lumMod val="60000"/>
                    <a:lumOff val="40000"/>
                  </a:schemeClr>
                </a:solidFill>
              </a:rPr>
              <a:t>A</a:t>
            </a:r>
            <a:r>
              <a:rPr lang="en-GB" sz="1600" dirty="0" err="1">
                <a:solidFill>
                  <a:schemeClr val="tx2">
                    <a:lumMod val="60000"/>
                    <a:lumOff val="40000"/>
                  </a:schemeClr>
                </a:solidFill>
              </a:rPr>
              <a:t>ccording</a:t>
            </a:r>
            <a:r>
              <a:rPr lang="en-GB" sz="1600" dirty="0">
                <a:solidFill>
                  <a:schemeClr val="tx2">
                    <a:lumMod val="60000"/>
                    <a:lumOff val="40000"/>
                  </a:schemeClr>
                </a:solidFill>
              </a:rPr>
              <a:t> to 2023 data, Russian is the native language of 37.7% of the population in Latvia (</a:t>
            </a:r>
            <a:r>
              <a:rPr lang="en-GB" sz="1600" dirty="0" err="1">
                <a:solidFill>
                  <a:schemeClr val="tx2">
                    <a:lumMod val="60000"/>
                    <a:lumOff val="40000"/>
                  </a:schemeClr>
                </a:solidFill>
              </a:rPr>
              <a:t>Oficiālās</a:t>
            </a:r>
            <a:r>
              <a:rPr lang="en-GB" sz="1600" dirty="0">
                <a:solidFill>
                  <a:schemeClr val="tx2">
                    <a:lumMod val="60000"/>
                    <a:lumOff val="40000"/>
                  </a:schemeClr>
                </a:solidFill>
              </a:rPr>
              <a:t> </a:t>
            </a:r>
            <a:r>
              <a:rPr lang="en-GB" sz="1600" dirty="0" err="1">
                <a:solidFill>
                  <a:schemeClr val="tx2">
                    <a:lumMod val="60000"/>
                    <a:lumOff val="40000"/>
                  </a:schemeClr>
                </a:solidFill>
              </a:rPr>
              <a:t>statistikas</a:t>
            </a:r>
            <a:r>
              <a:rPr lang="en-GB" sz="1600" dirty="0">
                <a:solidFill>
                  <a:schemeClr val="tx2">
                    <a:lumMod val="60000"/>
                    <a:lumOff val="40000"/>
                  </a:schemeClr>
                </a:solidFill>
              </a:rPr>
              <a:t> portals, 2023).</a:t>
            </a:r>
            <a:endParaRPr lang="lv-LV" sz="1600" dirty="0">
              <a:solidFill>
                <a:schemeClr val="tx2">
                  <a:lumMod val="60000"/>
                  <a:lumOff val="40000"/>
                </a:schemeClr>
              </a:solidFill>
            </a:endParaRPr>
          </a:p>
          <a:p>
            <a:pPr marL="0" indent="0">
              <a:buNone/>
            </a:pPr>
            <a:endParaRPr lang="en-EE" sz="1800" b="1" dirty="0"/>
          </a:p>
        </p:txBody>
      </p:sp>
      <p:sp>
        <p:nvSpPr>
          <p:cNvPr id="5" name="Content Placeholder 2">
            <a:extLst>
              <a:ext uri="{FF2B5EF4-FFF2-40B4-BE49-F238E27FC236}">
                <a16:creationId xmlns:a16="http://schemas.microsoft.com/office/drawing/2014/main" id="{A5195176-7E21-90A9-CCA1-6C6BB427BCB5}"/>
              </a:ext>
            </a:extLst>
          </p:cNvPr>
          <p:cNvSpPr txBox="1">
            <a:spLocks/>
          </p:cNvSpPr>
          <p:nvPr/>
        </p:nvSpPr>
        <p:spPr>
          <a:xfrm>
            <a:off x="5949696" y="2590800"/>
            <a:ext cx="5757481" cy="3925410"/>
          </a:xfrm>
          <a:prstGeom prst="rect">
            <a:avLst/>
          </a:prstGeom>
          <a:ln>
            <a:solidFill>
              <a:schemeClr val="accent1"/>
            </a:solidFill>
          </a:ln>
        </p:spPr>
        <p:txBody>
          <a:bodyPr vert="horz" lIns="91440" tIns="45720" rIns="91440" bIns="45720" rtlCol="0">
            <a:no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ctr">
              <a:buNone/>
            </a:pPr>
            <a:r>
              <a:rPr lang="en-EE" sz="1600" b="1" dirty="0">
                <a:solidFill>
                  <a:schemeClr val="tx2"/>
                </a:solidFill>
              </a:rPr>
              <a:t>Estonia</a:t>
            </a:r>
          </a:p>
          <a:p>
            <a:pPr marL="0" indent="0">
              <a:buNone/>
            </a:pPr>
            <a:r>
              <a:rPr lang="en-EE" sz="1600" b="1" dirty="0">
                <a:solidFill>
                  <a:schemeClr val="tx2"/>
                </a:solidFill>
                <a:highlight>
                  <a:srgbClr val="FFFF00"/>
                </a:highlight>
              </a:rPr>
              <a:t>Oct 13, 2022 </a:t>
            </a:r>
            <a:r>
              <a:rPr lang="en-EE" sz="1600" dirty="0">
                <a:solidFill>
                  <a:schemeClr val="tx2"/>
                </a:solidFill>
              </a:rPr>
              <a:t>– </a:t>
            </a:r>
            <a:r>
              <a:rPr lang="en-EE" sz="1600" b="1" dirty="0">
                <a:solidFill>
                  <a:schemeClr val="tx2"/>
                </a:solidFill>
              </a:rPr>
              <a:t>the gover</a:t>
            </a:r>
            <a:r>
              <a:rPr lang="en-GB" sz="1600" b="1" dirty="0">
                <a:solidFill>
                  <a:schemeClr val="tx2"/>
                </a:solidFill>
              </a:rPr>
              <a:t>n</a:t>
            </a:r>
            <a:r>
              <a:rPr lang="en-EE" sz="1600" b="1" dirty="0">
                <a:solidFill>
                  <a:schemeClr val="tx2"/>
                </a:solidFill>
              </a:rPr>
              <a:t>ment approved </a:t>
            </a:r>
            <a:r>
              <a:rPr lang="en-EE" sz="1600" dirty="0">
                <a:solidFill>
                  <a:schemeClr val="tx2"/>
                </a:solidFill>
              </a:rPr>
              <a:t>the action plan prepared by the Ministry of Education </a:t>
            </a:r>
            <a:r>
              <a:rPr lang="en-EE" sz="1600" b="1" dirty="0">
                <a:solidFill>
                  <a:schemeClr val="tx2"/>
                </a:solidFill>
              </a:rPr>
              <a:t>for transitioning to Estonian-language education;</a:t>
            </a:r>
          </a:p>
          <a:p>
            <a:pPr marL="0" indent="0">
              <a:buNone/>
            </a:pPr>
            <a:r>
              <a:rPr lang="en-EE" sz="1600" b="1" dirty="0">
                <a:solidFill>
                  <a:schemeClr val="tx2"/>
                </a:solidFill>
                <a:highlight>
                  <a:srgbClr val="FFFF00"/>
                </a:highlight>
              </a:rPr>
              <a:t>Dec 12, 2022 </a:t>
            </a:r>
            <a:r>
              <a:rPr lang="en-EE" sz="1600" dirty="0">
                <a:solidFill>
                  <a:schemeClr val="tx2"/>
                </a:solidFill>
              </a:rPr>
              <a:t>– </a:t>
            </a:r>
            <a:r>
              <a:rPr lang="en-EE" sz="1600" b="1" dirty="0">
                <a:solidFill>
                  <a:schemeClr val="tx2"/>
                </a:solidFill>
              </a:rPr>
              <a:t>Riigikogu adopted </a:t>
            </a:r>
            <a:r>
              <a:rPr lang="en-EE" sz="1600" dirty="0">
                <a:solidFill>
                  <a:schemeClr val="tx2"/>
                </a:solidFill>
              </a:rPr>
              <a:t>the amendments for the transition</a:t>
            </a:r>
            <a:endParaRPr lang="lv-LV" sz="1400" i="1" dirty="0">
              <a:solidFill>
                <a:schemeClr val="tx2"/>
              </a:solidFill>
            </a:endParaRPr>
          </a:p>
          <a:p>
            <a:pPr marL="0" indent="0">
              <a:buNone/>
            </a:pPr>
            <a:r>
              <a:rPr lang="en-GB" sz="1400" i="1" dirty="0">
                <a:solidFill>
                  <a:schemeClr val="tx2"/>
                </a:solidFill>
              </a:rPr>
              <a:t>Amendments were made to the Basic Schools and Gymnasia Act, Preschool Child Care Institutions Act, Vocational Educational Institutions Act, Private Schools Act, and Language Act, they mainly concern the language of instruction and the language requirements for the teaching staff.</a:t>
            </a:r>
          </a:p>
          <a:p>
            <a:pPr marL="0" indent="0">
              <a:buNone/>
            </a:pPr>
            <a:endParaRPr lang="en-EE" sz="1800" b="1" dirty="0"/>
          </a:p>
        </p:txBody>
      </p:sp>
    </p:spTree>
    <p:extLst>
      <p:ext uri="{BB962C8B-B14F-4D97-AF65-F5344CB8AC3E}">
        <p14:creationId xmlns:p14="http://schemas.microsoft.com/office/powerpoint/2010/main" val="1930294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 calcmode="lin" valueType="num">
                                      <p:cBhvr additive="base">
                                        <p:cTn id="2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0" end="0"/>
                                            </p:txEl>
                                          </p:spTgt>
                                        </p:tgtEl>
                                        <p:attrNameLst>
                                          <p:attrName>style.visibility</p:attrName>
                                        </p:attrNameLst>
                                      </p:cBhvr>
                                      <p:to>
                                        <p:strVal val="visible"/>
                                      </p:to>
                                    </p:set>
                                    <p:anim calcmode="lin" valueType="num">
                                      <p:cBhvr additive="base">
                                        <p:cTn id="35"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0" end="0"/>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xEl>
                                              <p:pRg st="1" end="1"/>
                                            </p:txEl>
                                          </p:spTgt>
                                        </p:tgtEl>
                                        <p:attrNameLst>
                                          <p:attrName>style.visibility</p:attrName>
                                        </p:attrNameLst>
                                      </p:cBhvr>
                                      <p:to>
                                        <p:strVal val="visible"/>
                                      </p:to>
                                    </p:set>
                                    <p:anim calcmode="lin" valueType="num">
                                      <p:cBhvr additive="base">
                                        <p:cTn id="3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1" end="1"/>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 calcmode="lin" valueType="num">
                                      <p:cBhvr additive="base">
                                        <p:cTn id="4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2" end="2"/>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 calcmode="lin" valueType="num">
                                      <p:cBhvr additive="base">
                                        <p:cTn id="4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EF2C4-8CD8-4048-BD8C-83D4D3544DFB}"/>
              </a:ext>
            </a:extLst>
          </p:cNvPr>
          <p:cNvSpPr>
            <a:spLocks noGrp="1"/>
          </p:cNvSpPr>
          <p:nvPr>
            <p:ph type="title"/>
          </p:nvPr>
        </p:nvSpPr>
        <p:spPr>
          <a:xfrm>
            <a:off x="420858" y="71255"/>
            <a:ext cx="10710050" cy="1371600"/>
          </a:xfrm>
        </p:spPr>
        <p:txBody>
          <a:bodyPr>
            <a:normAutofit/>
          </a:bodyPr>
          <a:lstStyle/>
          <a:p>
            <a:r>
              <a:rPr lang="en-EE" sz="3600" b="1" dirty="0">
                <a:solidFill>
                  <a:schemeClr val="accent1"/>
                </a:solidFill>
              </a:rPr>
              <a:t>What </a:t>
            </a:r>
            <a:r>
              <a:rPr lang="de-DE" sz="3600" b="1" dirty="0">
                <a:solidFill>
                  <a:schemeClr val="accent1"/>
                </a:solidFill>
              </a:rPr>
              <a:t>D</a:t>
            </a:r>
            <a:r>
              <a:rPr lang="en-EE" sz="3600" b="1" dirty="0">
                <a:solidFill>
                  <a:schemeClr val="accent1"/>
                </a:solidFill>
              </a:rPr>
              <a:t>oes the </a:t>
            </a:r>
            <a:r>
              <a:rPr lang="de-DE" sz="3600" b="1" dirty="0">
                <a:solidFill>
                  <a:schemeClr val="accent1"/>
                </a:solidFill>
              </a:rPr>
              <a:t>T</a:t>
            </a:r>
            <a:r>
              <a:rPr lang="en-EE" sz="3600" b="1" dirty="0">
                <a:solidFill>
                  <a:schemeClr val="accent1"/>
                </a:solidFill>
              </a:rPr>
              <a:t>ransition to </a:t>
            </a:r>
            <a:r>
              <a:rPr lang="de-DE" sz="3600" b="1" dirty="0">
                <a:solidFill>
                  <a:schemeClr val="accent1"/>
                </a:solidFill>
              </a:rPr>
              <a:t>E</a:t>
            </a:r>
            <a:r>
              <a:rPr lang="en-EE" sz="3600" b="1" dirty="0">
                <a:solidFill>
                  <a:schemeClr val="accent1"/>
                </a:solidFill>
              </a:rPr>
              <a:t>ducation in Latvian </a:t>
            </a:r>
            <a:r>
              <a:rPr lang="de-DE" sz="3600" b="1" dirty="0">
                <a:solidFill>
                  <a:schemeClr val="accent1"/>
                </a:solidFill>
              </a:rPr>
              <a:t>M</a:t>
            </a:r>
            <a:r>
              <a:rPr lang="en-EE" sz="3600" b="1" dirty="0">
                <a:solidFill>
                  <a:schemeClr val="accent1"/>
                </a:solidFill>
              </a:rPr>
              <a:t>ean?</a:t>
            </a:r>
            <a:endParaRPr lang="lv-LV" sz="3600" b="1" dirty="0">
              <a:solidFill>
                <a:schemeClr val="accent1"/>
              </a:solidFill>
            </a:endParaRPr>
          </a:p>
        </p:txBody>
      </p:sp>
      <p:sp>
        <p:nvSpPr>
          <p:cNvPr id="3" name="Text Placeholder 2">
            <a:extLst>
              <a:ext uri="{FF2B5EF4-FFF2-40B4-BE49-F238E27FC236}">
                <a16:creationId xmlns:a16="http://schemas.microsoft.com/office/drawing/2014/main" id="{E1D416B9-3887-425C-B66A-F448CF1F30FF}"/>
              </a:ext>
            </a:extLst>
          </p:cNvPr>
          <p:cNvSpPr>
            <a:spLocks noGrp="1"/>
          </p:cNvSpPr>
          <p:nvPr>
            <p:ph type="body" idx="1"/>
          </p:nvPr>
        </p:nvSpPr>
        <p:spPr>
          <a:xfrm>
            <a:off x="420858" y="1355687"/>
            <a:ext cx="4663440" cy="640080"/>
          </a:xfrm>
        </p:spPr>
        <p:txBody>
          <a:bodyPr>
            <a:normAutofit/>
          </a:bodyPr>
          <a:lstStyle/>
          <a:p>
            <a:r>
              <a:rPr lang="lv-LV" dirty="0">
                <a:solidFill>
                  <a:schemeClr val="accent1">
                    <a:lumMod val="60000"/>
                    <a:lumOff val="40000"/>
                  </a:schemeClr>
                </a:solidFill>
              </a:rPr>
              <a:t>2023-2025</a:t>
            </a:r>
          </a:p>
        </p:txBody>
      </p:sp>
      <p:pic>
        <p:nvPicPr>
          <p:cNvPr id="8" name="Content Placeholder 7">
            <a:extLst>
              <a:ext uri="{FF2B5EF4-FFF2-40B4-BE49-F238E27FC236}">
                <a16:creationId xmlns:a16="http://schemas.microsoft.com/office/drawing/2014/main" id="{315A19EA-D81A-42E5-B22C-B07A94D20000}"/>
              </a:ext>
            </a:extLst>
          </p:cNvPr>
          <p:cNvPicPr>
            <a:picLocks noGrp="1" noChangeAspect="1"/>
          </p:cNvPicPr>
          <p:nvPr>
            <p:ph sz="half" idx="2"/>
          </p:nvPr>
        </p:nvPicPr>
        <p:blipFill>
          <a:blip r:embed="rId3"/>
          <a:stretch>
            <a:fillRect/>
          </a:stretch>
        </p:blipFill>
        <p:spPr>
          <a:xfrm>
            <a:off x="131410" y="2281448"/>
            <a:ext cx="7440184" cy="1912270"/>
          </a:xfrm>
        </p:spPr>
      </p:pic>
      <p:sp>
        <p:nvSpPr>
          <p:cNvPr id="6" name="Content Placeholder 5">
            <a:extLst>
              <a:ext uri="{FF2B5EF4-FFF2-40B4-BE49-F238E27FC236}">
                <a16:creationId xmlns:a16="http://schemas.microsoft.com/office/drawing/2014/main" id="{905E182D-6A88-4BAE-8F5B-0D9BA7B314E7}"/>
              </a:ext>
            </a:extLst>
          </p:cNvPr>
          <p:cNvSpPr>
            <a:spLocks noGrp="1"/>
          </p:cNvSpPr>
          <p:nvPr>
            <p:ph sz="quarter" idx="4"/>
          </p:nvPr>
        </p:nvSpPr>
        <p:spPr>
          <a:xfrm>
            <a:off x="7780946" y="2026102"/>
            <a:ext cx="4279644" cy="2167616"/>
          </a:xfrm>
        </p:spPr>
        <p:txBody>
          <a:bodyPr>
            <a:normAutofit/>
          </a:bodyPr>
          <a:lstStyle/>
          <a:p>
            <a:pPr marL="0" indent="0">
              <a:buNone/>
            </a:pPr>
            <a:r>
              <a:rPr lang="en-US" sz="2400" dirty="0">
                <a:solidFill>
                  <a:schemeClr val="tx2"/>
                </a:solidFill>
              </a:rPr>
              <a:t>Sept 1, 2023 – in </a:t>
            </a:r>
            <a:r>
              <a:rPr lang="en-US" sz="2400" b="1" dirty="0">
                <a:solidFill>
                  <a:schemeClr val="tx2"/>
                </a:solidFill>
              </a:rPr>
              <a:t>preschool</a:t>
            </a:r>
            <a:r>
              <a:rPr lang="lv-LV" sz="2400" b="1" dirty="0">
                <a:solidFill>
                  <a:schemeClr val="tx2"/>
                </a:solidFill>
              </a:rPr>
              <a:t>s</a:t>
            </a:r>
            <a:r>
              <a:rPr lang="en-US" sz="2400" b="1" dirty="0">
                <a:solidFill>
                  <a:schemeClr val="tx2"/>
                </a:solidFill>
              </a:rPr>
              <a:t> </a:t>
            </a:r>
            <a:r>
              <a:rPr lang="lv-LV" sz="2400" b="1" dirty="0">
                <a:solidFill>
                  <a:schemeClr val="tx2"/>
                </a:solidFill>
              </a:rPr>
              <a:t>+</a:t>
            </a:r>
            <a:r>
              <a:rPr lang="en-US" sz="2400" dirty="0">
                <a:solidFill>
                  <a:schemeClr val="tx2"/>
                </a:solidFill>
              </a:rPr>
              <a:t> </a:t>
            </a:r>
            <a:r>
              <a:rPr lang="en-US" sz="2400" b="1" dirty="0">
                <a:solidFill>
                  <a:schemeClr val="tx2"/>
                </a:solidFill>
              </a:rPr>
              <a:t>in grades 1, 4 and 7</a:t>
            </a:r>
            <a:r>
              <a:rPr lang="en-US" sz="2400" dirty="0">
                <a:solidFill>
                  <a:schemeClr val="tx2"/>
                </a:solidFill>
              </a:rPr>
              <a:t>. </a:t>
            </a:r>
          </a:p>
          <a:p>
            <a:pPr marL="0" indent="0">
              <a:buNone/>
            </a:pPr>
            <a:r>
              <a:rPr lang="en-US" sz="2400" dirty="0">
                <a:solidFill>
                  <a:schemeClr val="tx2"/>
                </a:solidFill>
              </a:rPr>
              <a:t>Sept 1, 2024 – </a:t>
            </a:r>
            <a:r>
              <a:rPr lang="en-US" sz="2400" b="1" dirty="0">
                <a:solidFill>
                  <a:schemeClr val="tx2"/>
                </a:solidFill>
              </a:rPr>
              <a:t>grades 2, 5, 8</a:t>
            </a:r>
            <a:r>
              <a:rPr lang="en-US" sz="2400" dirty="0">
                <a:solidFill>
                  <a:schemeClr val="tx2"/>
                </a:solidFill>
              </a:rPr>
              <a:t> </a:t>
            </a:r>
          </a:p>
          <a:p>
            <a:pPr marL="0" indent="0">
              <a:buNone/>
            </a:pPr>
            <a:r>
              <a:rPr lang="en-US" sz="2400" dirty="0">
                <a:solidFill>
                  <a:schemeClr val="tx2"/>
                </a:solidFill>
              </a:rPr>
              <a:t>Sept 1, 2025 – </a:t>
            </a:r>
            <a:r>
              <a:rPr lang="en-US" sz="2400" b="1" dirty="0">
                <a:solidFill>
                  <a:schemeClr val="tx2"/>
                </a:solidFill>
              </a:rPr>
              <a:t>grades 3, 6, 9 </a:t>
            </a:r>
            <a:endParaRPr lang="lv-LV" sz="2400" dirty="0">
              <a:solidFill>
                <a:schemeClr val="tx2"/>
              </a:solidFill>
            </a:endParaRPr>
          </a:p>
          <a:p>
            <a:pPr marL="0" indent="0">
              <a:buNone/>
            </a:pPr>
            <a:endParaRPr lang="lv-LV" dirty="0"/>
          </a:p>
          <a:p>
            <a:pPr marL="0" indent="0">
              <a:buNone/>
            </a:pPr>
            <a:endParaRPr lang="lv-LV" dirty="0"/>
          </a:p>
        </p:txBody>
      </p:sp>
      <p:sp>
        <p:nvSpPr>
          <p:cNvPr id="11" name="Rectangle 10">
            <a:extLst>
              <a:ext uri="{FF2B5EF4-FFF2-40B4-BE49-F238E27FC236}">
                <a16:creationId xmlns:a16="http://schemas.microsoft.com/office/drawing/2014/main" id="{E26D3212-0547-468D-A477-125AE15EE344}"/>
              </a:ext>
            </a:extLst>
          </p:cNvPr>
          <p:cNvSpPr/>
          <p:nvPr/>
        </p:nvSpPr>
        <p:spPr>
          <a:xfrm>
            <a:off x="328884" y="5923999"/>
            <a:ext cx="11534231" cy="738664"/>
          </a:xfrm>
          <a:prstGeom prst="rect">
            <a:avLst/>
          </a:prstGeom>
        </p:spPr>
        <p:txBody>
          <a:bodyPr wrap="square">
            <a:spAutoFit/>
          </a:bodyPr>
          <a:lstStyle/>
          <a:p>
            <a:r>
              <a:rPr lang="lv-LV" sz="1400" dirty="0">
                <a:solidFill>
                  <a:schemeClr val="tx2"/>
                </a:solidFill>
                <a:hlinkClick r:id="rId4">
                  <a:extLst>
                    <a:ext uri="{A12FA001-AC4F-418D-AE19-62706E023703}">
                      <ahyp:hlinkClr xmlns:ahyp="http://schemas.microsoft.com/office/drawing/2018/hyperlinkcolor" val="tx"/>
                    </a:ext>
                  </a:extLst>
                </a:hlinkClick>
              </a:rPr>
              <a:t>https://www.izm.gov.lv/lv/pareja-uz-vienotu-skolu</a:t>
            </a:r>
            <a:r>
              <a:rPr lang="lv-LV" sz="1400" dirty="0">
                <a:solidFill>
                  <a:schemeClr val="tx2"/>
                </a:solidFill>
              </a:rPr>
              <a:t> </a:t>
            </a:r>
          </a:p>
          <a:p>
            <a:r>
              <a:rPr lang="lv-LV" sz="1400" dirty="0">
                <a:solidFill>
                  <a:schemeClr val="tx2"/>
                </a:solidFill>
                <a:hlinkClick r:id="rId5">
                  <a:extLst>
                    <a:ext uri="{A12FA001-AC4F-418D-AE19-62706E023703}">
                      <ahyp:hlinkClr xmlns:ahyp="http://schemas.microsoft.com/office/drawing/2018/hyperlinkcolor" val="tx"/>
                    </a:ext>
                  </a:extLst>
                </a:hlinkClick>
              </a:rPr>
              <a:t>https://likumi.lv/ta/id/330669-noteikumi-par-valsts-valodas-zinasanu-apjomu-valsts-valodas-prasmes-parbaudes-kartibu-un-valsts-nodevu-par-valsts-valodas-prasmes-parbaudi</a:t>
            </a:r>
            <a:r>
              <a:rPr lang="lv-LV" sz="1400" dirty="0">
                <a:solidFill>
                  <a:schemeClr val="tx2"/>
                </a:solidFill>
              </a:rPr>
              <a:t> </a:t>
            </a:r>
          </a:p>
        </p:txBody>
      </p:sp>
      <p:sp>
        <p:nvSpPr>
          <p:cNvPr id="4" name="Text Placeholder 3">
            <a:extLst>
              <a:ext uri="{FF2B5EF4-FFF2-40B4-BE49-F238E27FC236}">
                <a16:creationId xmlns:a16="http://schemas.microsoft.com/office/drawing/2014/main" id="{B241EA17-DA94-47BE-BDDA-9F34F1EB6196}"/>
              </a:ext>
            </a:extLst>
          </p:cNvPr>
          <p:cNvSpPr>
            <a:spLocks noGrp="1"/>
          </p:cNvSpPr>
          <p:nvPr>
            <p:ph type="body" sz="quarter" idx="3"/>
          </p:nvPr>
        </p:nvSpPr>
        <p:spPr>
          <a:xfrm>
            <a:off x="3462601" y="4344896"/>
            <a:ext cx="5449831" cy="978243"/>
          </a:xfrm>
        </p:spPr>
        <p:txBody>
          <a:bodyPr>
            <a:normAutofit/>
          </a:bodyPr>
          <a:lstStyle/>
          <a:p>
            <a:r>
              <a:rPr lang="lv-LV" b="0" dirty="0" err="1">
                <a:solidFill>
                  <a:schemeClr val="accent1">
                    <a:lumMod val="75000"/>
                  </a:schemeClr>
                </a:solidFill>
              </a:rPr>
              <a:t>In</a:t>
            </a:r>
            <a:r>
              <a:rPr lang="lv-LV" b="0" dirty="0">
                <a:solidFill>
                  <a:schemeClr val="accent1">
                    <a:lumMod val="75000"/>
                  </a:schemeClr>
                </a:solidFill>
              </a:rPr>
              <a:t> </a:t>
            </a:r>
            <a:r>
              <a:rPr lang="lv-LV" b="0" dirty="0" err="1">
                <a:solidFill>
                  <a:schemeClr val="accent1">
                    <a:lumMod val="75000"/>
                  </a:schemeClr>
                </a:solidFill>
              </a:rPr>
              <a:t>comparison</a:t>
            </a:r>
            <a:r>
              <a:rPr lang="lv-LV" b="0" dirty="0">
                <a:solidFill>
                  <a:schemeClr val="accent1">
                    <a:lumMod val="75000"/>
                  </a:schemeClr>
                </a:solidFill>
              </a:rPr>
              <a:t> </a:t>
            </a:r>
            <a:r>
              <a:rPr lang="lv-LV" b="0" dirty="0" err="1">
                <a:solidFill>
                  <a:schemeClr val="accent1">
                    <a:lumMod val="75000"/>
                  </a:schemeClr>
                </a:solidFill>
              </a:rPr>
              <a:t>with</a:t>
            </a:r>
            <a:r>
              <a:rPr lang="lv-LV" b="0" dirty="0">
                <a:solidFill>
                  <a:schemeClr val="accent1">
                    <a:lumMod val="75000"/>
                  </a:schemeClr>
                </a:solidFill>
              </a:rPr>
              <a:t> </a:t>
            </a:r>
            <a:r>
              <a:rPr lang="lv-LV" b="0" dirty="0" err="1">
                <a:solidFill>
                  <a:schemeClr val="accent1">
                    <a:lumMod val="75000"/>
                  </a:schemeClr>
                </a:solidFill>
              </a:rPr>
              <a:t>Estonia</a:t>
            </a:r>
            <a:r>
              <a:rPr lang="lv-LV" b="0" dirty="0">
                <a:solidFill>
                  <a:schemeClr val="accent1">
                    <a:lumMod val="75000"/>
                  </a:schemeClr>
                </a:solidFill>
              </a:rPr>
              <a:t> – </a:t>
            </a:r>
            <a:r>
              <a:rPr lang="lv-LV" b="0" dirty="0" err="1">
                <a:solidFill>
                  <a:schemeClr val="accent1">
                    <a:lumMod val="75000"/>
                  </a:schemeClr>
                </a:solidFill>
              </a:rPr>
              <a:t>differences</a:t>
            </a:r>
            <a:r>
              <a:rPr lang="lv-LV" b="0" dirty="0">
                <a:solidFill>
                  <a:schemeClr val="accent1">
                    <a:lumMod val="75000"/>
                  </a:schemeClr>
                </a:solidFill>
              </a:rPr>
              <a:t>?</a:t>
            </a:r>
          </a:p>
        </p:txBody>
      </p:sp>
    </p:spTree>
    <p:extLst>
      <p:ext uri="{BB962C8B-B14F-4D97-AF65-F5344CB8AC3E}">
        <p14:creationId xmlns:p14="http://schemas.microsoft.com/office/powerpoint/2010/main" val="253275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0" end="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1C2E1-4970-438F-B31B-005E96749354}"/>
              </a:ext>
            </a:extLst>
          </p:cNvPr>
          <p:cNvSpPr>
            <a:spLocks noGrp="1"/>
          </p:cNvSpPr>
          <p:nvPr>
            <p:ph type="title"/>
          </p:nvPr>
        </p:nvSpPr>
        <p:spPr>
          <a:xfrm>
            <a:off x="630315" y="394511"/>
            <a:ext cx="10058400" cy="1371600"/>
          </a:xfrm>
        </p:spPr>
        <p:txBody>
          <a:bodyPr>
            <a:normAutofit/>
          </a:bodyPr>
          <a:lstStyle/>
          <a:p>
            <a:r>
              <a:rPr lang="de-DE" sz="3600" b="1" dirty="0">
                <a:solidFill>
                  <a:schemeClr val="accent1"/>
                </a:solidFill>
              </a:rPr>
              <a:t>The </a:t>
            </a:r>
            <a:r>
              <a:rPr lang="en-EE" sz="3600" b="1" dirty="0">
                <a:solidFill>
                  <a:schemeClr val="accent1"/>
                </a:solidFill>
              </a:rPr>
              <a:t>Role of Russian in </a:t>
            </a:r>
            <a:r>
              <a:rPr lang="de-DE" sz="3600" b="1" dirty="0">
                <a:solidFill>
                  <a:schemeClr val="accent1"/>
                </a:solidFill>
              </a:rPr>
              <a:t>S</a:t>
            </a:r>
            <a:r>
              <a:rPr lang="en-EE" sz="3600" b="1" dirty="0">
                <a:solidFill>
                  <a:schemeClr val="accent1"/>
                </a:solidFill>
              </a:rPr>
              <a:t>chools</a:t>
            </a:r>
            <a:r>
              <a:rPr lang="de-DE" sz="3600" b="1" dirty="0">
                <a:solidFill>
                  <a:schemeClr val="accent1"/>
                </a:solidFill>
              </a:rPr>
              <a:t> after </a:t>
            </a:r>
            <a:r>
              <a:rPr lang="de-DE" sz="3600" b="1" dirty="0" err="1">
                <a:solidFill>
                  <a:schemeClr val="accent1"/>
                </a:solidFill>
              </a:rPr>
              <a:t>the</a:t>
            </a:r>
            <a:r>
              <a:rPr lang="de-DE" sz="3600" b="1" dirty="0">
                <a:solidFill>
                  <a:schemeClr val="accent1"/>
                </a:solidFill>
              </a:rPr>
              <a:t> Reform </a:t>
            </a:r>
            <a:endParaRPr lang="lv-LV" sz="3600" b="1" dirty="0">
              <a:solidFill>
                <a:schemeClr val="accent1"/>
              </a:solidFill>
            </a:endParaRPr>
          </a:p>
        </p:txBody>
      </p:sp>
      <p:sp>
        <p:nvSpPr>
          <p:cNvPr id="3" name="Text Placeholder 2">
            <a:extLst>
              <a:ext uri="{FF2B5EF4-FFF2-40B4-BE49-F238E27FC236}">
                <a16:creationId xmlns:a16="http://schemas.microsoft.com/office/drawing/2014/main" id="{C385C9D6-59FC-43C9-B25E-C3AAD5A942E9}"/>
              </a:ext>
            </a:extLst>
          </p:cNvPr>
          <p:cNvSpPr>
            <a:spLocks noGrp="1"/>
          </p:cNvSpPr>
          <p:nvPr>
            <p:ph type="body" idx="1"/>
          </p:nvPr>
        </p:nvSpPr>
        <p:spPr>
          <a:xfrm>
            <a:off x="630315" y="1273364"/>
            <a:ext cx="5229435" cy="1305492"/>
          </a:xfrm>
        </p:spPr>
        <p:txBody>
          <a:bodyPr>
            <a:noAutofit/>
          </a:bodyPr>
          <a:lstStyle/>
          <a:p>
            <a:r>
              <a:rPr lang="lv-LV" dirty="0" err="1">
                <a:solidFill>
                  <a:schemeClr val="accent1"/>
                </a:solidFill>
              </a:rPr>
              <a:t>Russian</a:t>
            </a:r>
            <a:r>
              <a:rPr lang="lv-LV" dirty="0">
                <a:solidFill>
                  <a:schemeClr val="accent1"/>
                </a:solidFill>
              </a:rPr>
              <a:t> a</a:t>
            </a:r>
            <a:r>
              <a:rPr lang="en-GB" noProof="0" dirty="0">
                <a:solidFill>
                  <a:schemeClr val="accent1"/>
                </a:solidFill>
              </a:rPr>
              <a:t>s an extra-curricular subject</a:t>
            </a:r>
          </a:p>
        </p:txBody>
      </p:sp>
      <p:sp>
        <p:nvSpPr>
          <p:cNvPr id="4" name="Content Placeholder 3">
            <a:extLst>
              <a:ext uri="{FF2B5EF4-FFF2-40B4-BE49-F238E27FC236}">
                <a16:creationId xmlns:a16="http://schemas.microsoft.com/office/drawing/2014/main" id="{5378C478-2E24-4248-BB04-B4AA59998B7C}"/>
              </a:ext>
            </a:extLst>
          </p:cNvPr>
          <p:cNvSpPr>
            <a:spLocks noGrp="1"/>
          </p:cNvSpPr>
          <p:nvPr>
            <p:ph sz="half" idx="2"/>
          </p:nvPr>
        </p:nvSpPr>
        <p:spPr>
          <a:xfrm>
            <a:off x="630315" y="2902998"/>
            <a:ext cx="4798235" cy="2719617"/>
          </a:xfrm>
        </p:spPr>
        <p:txBody>
          <a:bodyPr>
            <a:normAutofit/>
          </a:bodyPr>
          <a:lstStyle/>
          <a:p>
            <a:pPr marL="0" indent="0" algn="just">
              <a:buNone/>
            </a:pPr>
            <a:r>
              <a:rPr lang="en-US" sz="2000" b="1" dirty="0">
                <a:solidFill>
                  <a:schemeClr val="tx2"/>
                </a:solidFill>
              </a:rPr>
              <a:t>At the primary and lower-secondary education level</a:t>
            </a:r>
            <a:r>
              <a:rPr lang="en-US" sz="2000" dirty="0">
                <a:solidFill>
                  <a:schemeClr val="tx2"/>
                </a:solidFill>
              </a:rPr>
              <a:t>, ethnic minority students will be able to learn </a:t>
            </a:r>
            <a:r>
              <a:rPr lang="en-US" sz="2000" b="1" dirty="0">
                <a:solidFill>
                  <a:schemeClr val="tx2"/>
                </a:solidFill>
              </a:rPr>
              <a:t>the language and cultural history of ethnic minorities within the framework of the extra-curricular education </a:t>
            </a:r>
            <a:r>
              <a:rPr lang="en-US" sz="2000" b="1" dirty="0" err="1">
                <a:solidFill>
                  <a:schemeClr val="tx2"/>
                </a:solidFill>
              </a:rPr>
              <a:t>programme</a:t>
            </a:r>
            <a:r>
              <a:rPr lang="en-US" sz="2000" b="1" dirty="0">
                <a:solidFill>
                  <a:schemeClr val="tx2"/>
                </a:solidFill>
              </a:rPr>
              <a:t>.</a:t>
            </a:r>
            <a:r>
              <a:rPr lang="en-US" sz="2000" dirty="0">
                <a:solidFill>
                  <a:schemeClr val="tx2"/>
                </a:solidFill>
              </a:rPr>
              <a:t> </a:t>
            </a:r>
          </a:p>
          <a:p>
            <a:pPr marL="0" indent="0" algn="just">
              <a:buNone/>
            </a:pPr>
            <a:r>
              <a:rPr lang="en-US" sz="1800" dirty="0">
                <a:solidFill>
                  <a:schemeClr val="tx2"/>
                </a:solidFill>
              </a:rPr>
              <a:t>The </a:t>
            </a:r>
            <a:r>
              <a:rPr lang="en-US" sz="1800" dirty="0" err="1">
                <a:solidFill>
                  <a:schemeClr val="tx2"/>
                </a:solidFill>
              </a:rPr>
              <a:t>programme</a:t>
            </a:r>
            <a:r>
              <a:rPr lang="en-US" sz="1800" dirty="0">
                <a:solidFill>
                  <a:schemeClr val="tx2"/>
                </a:solidFill>
              </a:rPr>
              <a:t> will be funded by the state through a grant to local authorities, as well as by the local authorities themselves.</a:t>
            </a:r>
            <a:endParaRPr lang="lv-LV" sz="1800" dirty="0">
              <a:solidFill>
                <a:schemeClr val="tx2"/>
              </a:solidFill>
            </a:endParaRPr>
          </a:p>
          <a:p>
            <a:endParaRPr lang="lv-LV" dirty="0"/>
          </a:p>
        </p:txBody>
      </p:sp>
      <p:sp>
        <p:nvSpPr>
          <p:cNvPr id="5" name="Text Placeholder 4">
            <a:extLst>
              <a:ext uri="{FF2B5EF4-FFF2-40B4-BE49-F238E27FC236}">
                <a16:creationId xmlns:a16="http://schemas.microsoft.com/office/drawing/2014/main" id="{A65826ED-515A-4652-85F0-F22188679E93}"/>
              </a:ext>
            </a:extLst>
          </p:cNvPr>
          <p:cNvSpPr>
            <a:spLocks noGrp="1"/>
          </p:cNvSpPr>
          <p:nvPr>
            <p:ph type="body" sz="quarter" idx="3"/>
          </p:nvPr>
        </p:nvSpPr>
        <p:spPr>
          <a:xfrm>
            <a:off x="6197457" y="1509175"/>
            <a:ext cx="5156237" cy="1233996"/>
          </a:xfrm>
        </p:spPr>
        <p:txBody>
          <a:bodyPr>
            <a:normAutofit fontScale="25000" lnSpcReduction="20000"/>
          </a:bodyPr>
          <a:lstStyle/>
          <a:p>
            <a:endParaRPr lang="lv-LV" dirty="0">
              <a:solidFill>
                <a:schemeClr val="accent1"/>
              </a:solidFill>
            </a:endParaRPr>
          </a:p>
          <a:p>
            <a:endParaRPr lang="lv-LV" dirty="0">
              <a:solidFill>
                <a:schemeClr val="accent1"/>
              </a:solidFill>
            </a:endParaRPr>
          </a:p>
          <a:p>
            <a:endParaRPr lang="lv-LV" dirty="0">
              <a:solidFill>
                <a:schemeClr val="accent1"/>
              </a:solidFill>
            </a:endParaRPr>
          </a:p>
          <a:p>
            <a:endParaRPr lang="lv-LV" dirty="0">
              <a:solidFill>
                <a:schemeClr val="accent1"/>
              </a:solidFill>
            </a:endParaRPr>
          </a:p>
          <a:p>
            <a:endParaRPr lang="lv-LV" dirty="0">
              <a:solidFill>
                <a:schemeClr val="accent1"/>
              </a:solidFill>
            </a:endParaRPr>
          </a:p>
          <a:p>
            <a:r>
              <a:rPr lang="lv-LV" sz="9600" dirty="0" err="1">
                <a:solidFill>
                  <a:schemeClr val="accent1"/>
                </a:solidFill>
              </a:rPr>
              <a:t>Russian</a:t>
            </a:r>
            <a:r>
              <a:rPr lang="lv-LV" sz="9600" dirty="0">
                <a:solidFill>
                  <a:schemeClr val="accent1"/>
                </a:solidFill>
              </a:rPr>
              <a:t> </a:t>
            </a:r>
            <a:r>
              <a:rPr lang="lv-LV" sz="9600" dirty="0" err="1">
                <a:solidFill>
                  <a:schemeClr val="accent1"/>
                </a:solidFill>
              </a:rPr>
              <a:t>as</a:t>
            </a:r>
            <a:r>
              <a:rPr lang="lv-LV" sz="9600" dirty="0">
                <a:solidFill>
                  <a:schemeClr val="accent1"/>
                </a:solidFill>
              </a:rPr>
              <a:t> a </a:t>
            </a:r>
            <a:r>
              <a:rPr lang="lv-LV" sz="9600" dirty="0" err="1">
                <a:solidFill>
                  <a:schemeClr val="accent1"/>
                </a:solidFill>
              </a:rPr>
              <a:t>second</a:t>
            </a:r>
            <a:r>
              <a:rPr lang="lv-LV" sz="9600" dirty="0">
                <a:solidFill>
                  <a:schemeClr val="accent1"/>
                </a:solidFill>
              </a:rPr>
              <a:t> </a:t>
            </a:r>
            <a:r>
              <a:rPr lang="lv-LV" sz="9600" dirty="0" err="1">
                <a:solidFill>
                  <a:schemeClr val="accent1"/>
                </a:solidFill>
              </a:rPr>
              <a:t>foreign</a:t>
            </a:r>
            <a:r>
              <a:rPr lang="lv-LV" sz="9600" dirty="0">
                <a:solidFill>
                  <a:schemeClr val="accent1"/>
                </a:solidFill>
              </a:rPr>
              <a:t> </a:t>
            </a:r>
            <a:r>
              <a:rPr lang="lv-LV" sz="9600" dirty="0" err="1">
                <a:solidFill>
                  <a:schemeClr val="accent1"/>
                </a:solidFill>
              </a:rPr>
              <a:t>language</a:t>
            </a:r>
            <a:endParaRPr lang="lv-LV" sz="2900" dirty="0">
              <a:solidFill>
                <a:schemeClr val="accent1"/>
              </a:solidFill>
            </a:endParaRPr>
          </a:p>
          <a:p>
            <a:endParaRPr lang="lv-LV" dirty="0"/>
          </a:p>
        </p:txBody>
      </p:sp>
      <p:sp>
        <p:nvSpPr>
          <p:cNvPr id="6" name="Content Placeholder 5">
            <a:extLst>
              <a:ext uri="{FF2B5EF4-FFF2-40B4-BE49-F238E27FC236}">
                <a16:creationId xmlns:a16="http://schemas.microsoft.com/office/drawing/2014/main" id="{98DB09F1-AD1C-4595-91A7-D1D4C3AA3B68}"/>
              </a:ext>
            </a:extLst>
          </p:cNvPr>
          <p:cNvSpPr>
            <a:spLocks noGrp="1"/>
          </p:cNvSpPr>
          <p:nvPr>
            <p:ph sz="quarter" idx="4"/>
          </p:nvPr>
        </p:nvSpPr>
        <p:spPr>
          <a:xfrm>
            <a:off x="6197457" y="2936224"/>
            <a:ext cx="5450046" cy="3313656"/>
          </a:xfrm>
        </p:spPr>
        <p:txBody>
          <a:bodyPr>
            <a:noAutofit/>
          </a:bodyPr>
          <a:lstStyle/>
          <a:p>
            <a:pPr marL="0" indent="0">
              <a:buNone/>
            </a:pPr>
            <a:r>
              <a:rPr lang="en-GB" sz="1900" b="1" noProof="0" dirty="0">
                <a:solidFill>
                  <a:schemeClr val="tx2"/>
                </a:solidFill>
              </a:rPr>
              <a:t>Currently, students may refuse to learn Russian as a second foreign language</a:t>
            </a:r>
            <a:endParaRPr lang="en-GB" sz="1900" noProof="0" dirty="0">
              <a:solidFill>
                <a:schemeClr val="tx2"/>
              </a:solidFill>
            </a:endParaRPr>
          </a:p>
          <a:p>
            <a:pPr marL="0" indent="0">
              <a:buNone/>
            </a:pPr>
            <a:r>
              <a:rPr lang="en-GB" sz="1900" noProof="0" dirty="0">
                <a:solidFill>
                  <a:schemeClr val="tx2"/>
                </a:solidFill>
              </a:rPr>
              <a:t>For students who have begun learning </a:t>
            </a:r>
            <a:r>
              <a:rPr lang="en-GB" sz="1900" b="1" noProof="0" dirty="0">
                <a:solidFill>
                  <a:schemeClr val="tx2"/>
                </a:solidFill>
              </a:rPr>
              <a:t>Russian as a second foreign language by the 2025/2026 academic year</a:t>
            </a:r>
            <a:r>
              <a:rPr lang="en-GB" sz="1900" noProof="0" dirty="0">
                <a:solidFill>
                  <a:schemeClr val="tx2"/>
                </a:solidFill>
              </a:rPr>
              <a:t>, the educational institution shall ensure the opportunity to continue learning it until the end of the primary education level, </a:t>
            </a:r>
            <a:r>
              <a:rPr lang="en-GB" sz="1900" b="1" noProof="0" dirty="0">
                <a:solidFill>
                  <a:schemeClr val="tx2"/>
                </a:solidFill>
              </a:rPr>
              <a:t>but no longer than until the end of the 2029/2030 academic year.</a:t>
            </a:r>
            <a:endParaRPr lang="lv-LV" sz="1900" b="1" noProof="0" dirty="0">
              <a:solidFill>
                <a:schemeClr val="tx2"/>
              </a:solidFill>
            </a:endParaRPr>
          </a:p>
          <a:p>
            <a:pPr marL="0" indent="0">
              <a:buNone/>
            </a:pPr>
            <a:endParaRPr lang="lv-LV" sz="1900" b="1" noProof="0" dirty="0">
              <a:solidFill>
                <a:schemeClr val="tx2"/>
              </a:solidFill>
            </a:endParaRPr>
          </a:p>
          <a:p>
            <a:pPr marL="0" indent="0">
              <a:buNone/>
            </a:pPr>
            <a:r>
              <a:rPr lang="lv-LV" sz="1800" dirty="0">
                <a:solidFill>
                  <a:schemeClr val="tx2"/>
                </a:solidFill>
              </a:rPr>
              <a:t> (</a:t>
            </a:r>
            <a:r>
              <a:rPr lang="en-US" sz="1800" dirty="0">
                <a:solidFill>
                  <a:schemeClr val="tx2"/>
                </a:solidFill>
              </a:rPr>
              <a:t>Amendments to the Education Law</a:t>
            </a:r>
            <a:r>
              <a:rPr lang="lv-LV" sz="1800" dirty="0">
                <a:solidFill>
                  <a:schemeClr val="tx2"/>
                </a:solidFill>
              </a:rPr>
              <a:t>, </a:t>
            </a:r>
            <a:r>
              <a:rPr lang="en-US" sz="1800" dirty="0">
                <a:solidFill>
                  <a:schemeClr val="tx2"/>
                </a:solidFill>
              </a:rPr>
              <a:t>in force since May 2024)</a:t>
            </a:r>
            <a:endParaRPr lang="lv-LV" sz="1800" dirty="0">
              <a:solidFill>
                <a:schemeClr val="tx2"/>
              </a:solidFill>
            </a:endParaRPr>
          </a:p>
          <a:p>
            <a:pPr marL="0" indent="0">
              <a:buNone/>
            </a:pPr>
            <a:endParaRPr lang="en-GB" sz="1900" b="1" noProof="0" dirty="0">
              <a:solidFill>
                <a:schemeClr val="tx2"/>
              </a:solidFill>
            </a:endParaRPr>
          </a:p>
        </p:txBody>
      </p:sp>
    </p:spTree>
    <p:extLst>
      <p:ext uri="{BB962C8B-B14F-4D97-AF65-F5344CB8AC3E}">
        <p14:creationId xmlns:p14="http://schemas.microsoft.com/office/powerpoint/2010/main" val="353790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F44A5-7E6F-4C03-8549-E32A103468F8}"/>
              </a:ext>
            </a:extLst>
          </p:cNvPr>
          <p:cNvSpPr>
            <a:spLocks noGrp="1"/>
          </p:cNvSpPr>
          <p:nvPr>
            <p:ph type="title"/>
          </p:nvPr>
        </p:nvSpPr>
        <p:spPr>
          <a:xfrm>
            <a:off x="212144" y="326903"/>
            <a:ext cx="11683013" cy="1325563"/>
          </a:xfrm>
        </p:spPr>
        <p:txBody>
          <a:bodyPr>
            <a:normAutofit fontScale="90000"/>
          </a:bodyPr>
          <a:lstStyle/>
          <a:p>
            <a:r>
              <a:rPr lang="lv-LV" sz="4000" b="1" dirty="0">
                <a:solidFill>
                  <a:schemeClr val="accent1"/>
                </a:solidFill>
              </a:rPr>
              <a:t>2. Of</a:t>
            </a:r>
            <a:r>
              <a:rPr lang="de-DE" sz="4000" b="1" dirty="0">
                <a:solidFill>
                  <a:schemeClr val="accent1"/>
                </a:solidFill>
              </a:rPr>
              <a:t>f</a:t>
            </a:r>
            <a:r>
              <a:rPr lang="lv-LV" sz="4000" b="1" dirty="0">
                <a:solidFill>
                  <a:schemeClr val="accent1"/>
                </a:solidFill>
              </a:rPr>
              <a:t>icial </a:t>
            </a:r>
            <a:r>
              <a:rPr lang="de-DE" sz="4000" b="1" dirty="0" err="1">
                <a:solidFill>
                  <a:schemeClr val="accent1"/>
                </a:solidFill>
              </a:rPr>
              <a:t>P</a:t>
            </a:r>
            <a:r>
              <a:rPr lang="lv-LV" sz="4000" b="1" dirty="0">
                <a:solidFill>
                  <a:schemeClr val="accent1"/>
                </a:solidFill>
              </a:rPr>
              <a:t>olicy </a:t>
            </a:r>
            <a:r>
              <a:rPr lang="de-DE" sz="4000" b="1" dirty="0" err="1">
                <a:solidFill>
                  <a:schemeClr val="accent1"/>
                </a:solidFill>
              </a:rPr>
              <a:t>D</a:t>
            </a:r>
            <a:r>
              <a:rPr lang="lv-LV" sz="4000" b="1" dirty="0">
                <a:solidFill>
                  <a:schemeClr val="accent1"/>
                </a:solidFill>
              </a:rPr>
              <a:t>iscourses – how </a:t>
            </a:r>
            <a:r>
              <a:rPr lang="de-DE" sz="4000" b="1" dirty="0">
                <a:solidFill>
                  <a:schemeClr val="accent1"/>
                </a:solidFill>
              </a:rPr>
              <a:t>was </a:t>
            </a:r>
            <a:r>
              <a:rPr lang="lv-LV" sz="4000" b="1" dirty="0">
                <a:solidFill>
                  <a:schemeClr val="accent1"/>
                </a:solidFill>
              </a:rPr>
              <a:t>the </a:t>
            </a:r>
            <a:r>
              <a:rPr lang="de-DE" sz="4000" b="1" dirty="0" err="1">
                <a:solidFill>
                  <a:schemeClr val="accent1"/>
                </a:solidFill>
              </a:rPr>
              <a:t>R</a:t>
            </a:r>
            <a:r>
              <a:rPr lang="lv-LV" sz="4000" b="1" dirty="0">
                <a:solidFill>
                  <a:schemeClr val="accent1"/>
                </a:solidFill>
              </a:rPr>
              <a:t>eform </a:t>
            </a:r>
            <a:r>
              <a:rPr lang="de-DE" sz="4000" b="1" dirty="0">
                <a:solidFill>
                  <a:schemeClr val="accent1"/>
                </a:solidFill>
              </a:rPr>
              <a:t>F</a:t>
            </a:r>
            <a:r>
              <a:rPr lang="lv-LV" sz="4000" b="1" dirty="0">
                <a:solidFill>
                  <a:schemeClr val="accent1"/>
                </a:solidFill>
              </a:rPr>
              <a:t>ramed?</a:t>
            </a:r>
            <a:br>
              <a:rPr lang="lv-LV" dirty="0">
                <a:solidFill>
                  <a:schemeClr val="tx2"/>
                </a:solidFill>
              </a:rPr>
            </a:br>
            <a:endParaRPr lang="lv-LV" dirty="0"/>
          </a:p>
        </p:txBody>
      </p:sp>
      <p:pic>
        <p:nvPicPr>
          <p:cNvPr id="4" name="Picture 3">
            <a:extLst>
              <a:ext uri="{FF2B5EF4-FFF2-40B4-BE49-F238E27FC236}">
                <a16:creationId xmlns:a16="http://schemas.microsoft.com/office/drawing/2014/main" id="{6489DF16-DDEC-4EC3-AB83-79DDF66D7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667" y="2258170"/>
            <a:ext cx="4817424" cy="3641698"/>
          </a:xfrm>
          <a:prstGeom prst="rect">
            <a:avLst/>
          </a:prstGeom>
        </p:spPr>
      </p:pic>
      <p:pic>
        <p:nvPicPr>
          <p:cNvPr id="6" name="Picture 5">
            <a:extLst>
              <a:ext uri="{FF2B5EF4-FFF2-40B4-BE49-F238E27FC236}">
                <a16:creationId xmlns:a16="http://schemas.microsoft.com/office/drawing/2014/main" id="{197929C6-4048-427B-9F61-C30F37B31D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634" y="1248355"/>
            <a:ext cx="5627523" cy="4370381"/>
          </a:xfrm>
          <a:prstGeom prst="rect">
            <a:avLst/>
          </a:prstGeom>
        </p:spPr>
      </p:pic>
      <p:pic>
        <p:nvPicPr>
          <p:cNvPr id="8" name="Picture 7">
            <a:extLst>
              <a:ext uri="{FF2B5EF4-FFF2-40B4-BE49-F238E27FC236}">
                <a16:creationId xmlns:a16="http://schemas.microsoft.com/office/drawing/2014/main" id="{8AD38020-2300-415F-BB41-125952063C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7635" y="5787473"/>
            <a:ext cx="5507366" cy="971517"/>
          </a:xfrm>
          <a:prstGeom prst="rect">
            <a:avLst/>
          </a:prstGeom>
        </p:spPr>
      </p:pic>
    </p:spTree>
    <p:extLst>
      <p:ext uri="{BB962C8B-B14F-4D97-AF65-F5344CB8AC3E}">
        <p14:creationId xmlns:p14="http://schemas.microsoft.com/office/powerpoint/2010/main" val="2353476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F1D3E-942C-9C7A-1D8D-DAC576D05863}"/>
              </a:ext>
            </a:extLst>
          </p:cNvPr>
          <p:cNvSpPr>
            <a:spLocks noGrp="1"/>
          </p:cNvSpPr>
          <p:nvPr>
            <p:ph type="title"/>
          </p:nvPr>
        </p:nvSpPr>
        <p:spPr>
          <a:xfrm>
            <a:off x="425204" y="236185"/>
            <a:ext cx="10148748" cy="525815"/>
          </a:xfrm>
        </p:spPr>
        <p:txBody>
          <a:bodyPr>
            <a:normAutofit fontScale="90000"/>
          </a:bodyPr>
          <a:lstStyle/>
          <a:p>
            <a:br>
              <a:rPr lang="lv-LV" dirty="0"/>
            </a:br>
            <a:br>
              <a:rPr lang="lv-LV" dirty="0"/>
            </a:br>
            <a:r>
              <a:rPr lang="en-GB" sz="2200" b="1" dirty="0">
                <a:solidFill>
                  <a:schemeClr val="accent1"/>
                </a:solidFill>
              </a:rPr>
              <a:t>Data</a:t>
            </a:r>
            <a:r>
              <a:rPr lang="lv-LV" sz="2200" b="1" dirty="0">
                <a:solidFill>
                  <a:schemeClr val="accent1"/>
                </a:solidFill>
              </a:rPr>
              <a:t> </a:t>
            </a:r>
            <a:r>
              <a:rPr lang="lv-LV" sz="2200" dirty="0">
                <a:solidFill>
                  <a:schemeClr val="accent1"/>
                </a:solidFill>
              </a:rPr>
              <a:t>(</a:t>
            </a:r>
            <a:r>
              <a:rPr lang="en-GB" sz="2200" dirty="0">
                <a:solidFill>
                  <a:schemeClr val="accent1"/>
                </a:solidFill>
              </a:rPr>
              <a:t>collected in February 2025</a:t>
            </a:r>
            <a:r>
              <a:rPr lang="lv-LV" sz="2200" dirty="0">
                <a:solidFill>
                  <a:schemeClr val="accent1"/>
                </a:solidFill>
              </a:rPr>
              <a:t>): </a:t>
            </a:r>
            <a:br>
              <a:rPr lang="lv-LV" sz="2200" dirty="0">
                <a:solidFill>
                  <a:schemeClr val="accent1"/>
                </a:solidFill>
              </a:rPr>
            </a:br>
            <a:br>
              <a:rPr lang="lv-LV" dirty="0"/>
            </a:br>
            <a:r>
              <a:rPr lang="lv-LV" dirty="0"/>
              <a:t> </a:t>
            </a:r>
            <a:endParaRPr lang="en-EE" sz="2700" b="0" dirty="0">
              <a:solidFill>
                <a:schemeClr val="tx1"/>
              </a:solidFill>
            </a:endParaRPr>
          </a:p>
        </p:txBody>
      </p:sp>
      <p:pic>
        <p:nvPicPr>
          <p:cNvPr id="5" name="Content Placeholder 4">
            <a:extLst>
              <a:ext uri="{FF2B5EF4-FFF2-40B4-BE49-F238E27FC236}">
                <a16:creationId xmlns:a16="http://schemas.microsoft.com/office/drawing/2014/main" id="{AA66965A-9AB3-40C3-B368-6A6120C6C997}"/>
              </a:ext>
            </a:extLst>
          </p:cNvPr>
          <p:cNvPicPr>
            <a:picLocks noGrp="1" noChangeAspect="1"/>
          </p:cNvPicPr>
          <p:nvPr>
            <p:ph idx="1"/>
          </p:nvPr>
        </p:nvPicPr>
        <p:blipFill>
          <a:blip r:embed="rId2"/>
          <a:stretch>
            <a:fillRect/>
          </a:stretch>
        </p:blipFill>
        <p:spPr>
          <a:xfrm>
            <a:off x="206129" y="2087301"/>
            <a:ext cx="11025515" cy="4272694"/>
          </a:xfrm>
        </p:spPr>
      </p:pic>
      <p:pic>
        <p:nvPicPr>
          <p:cNvPr id="7" name="Picture 6">
            <a:extLst>
              <a:ext uri="{FF2B5EF4-FFF2-40B4-BE49-F238E27FC236}">
                <a16:creationId xmlns:a16="http://schemas.microsoft.com/office/drawing/2014/main" id="{BEC15CE5-1C7C-406F-A169-37D5FD424E2E}"/>
              </a:ext>
            </a:extLst>
          </p:cNvPr>
          <p:cNvPicPr>
            <a:picLocks noChangeAspect="1"/>
          </p:cNvPicPr>
          <p:nvPr/>
        </p:nvPicPr>
        <p:blipFill>
          <a:blip r:embed="rId3"/>
          <a:stretch>
            <a:fillRect/>
          </a:stretch>
        </p:blipFill>
        <p:spPr>
          <a:xfrm>
            <a:off x="675813" y="6220778"/>
            <a:ext cx="10417443" cy="518205"/>
          </a:xfrm>
          <a:prstGeom prst="rect">
            <a:avLst/>
          </a:prstGeom>
        </p:spPr>
      </p:pic>
      <p:sp>
        <p:nvSpPr>
          <p:cNvPr id="3" name="Textfeld 2"/>
          <p:cNvSpPr txBox="1"/>
          <p:nvPr/>
        </p:nvSpPr>
        <p:spPr>
          <a:xfrm>
            <a:off x="425204" y="767086"/>
            <a:ext cx="11366746" cy="1200329"/>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accent1"/>
                </a:solidFill>
              </a:rPr>
              <a:t>Official communication channels of the ministries of education</a:t>
            </a:r>
            <a:r>
              <a:rPr lang="lv-LV" dirty="0">
                <a:solidFill>
                  <a:schemeClr val="accent1"/>
                </a:solidFill>
              </a:rPr>
              <a:t>, </a:t>
            </a:r>
            <a:r>
              <a:rPr lang="en-GB" dirty="0">
                <a:solidFill>
                  <a:schemeClr val="accent1"/>
                </a:solidFill>
              </a:rPr>
              <a:t>webpages concerning the transition</a:t>
            </a:r>
            <a:r>
              <a:rPr lang="lv-LV" dirty="0">
                <a:solidFill>
                  <a:schemeClr val="accent1"/>
                </a:solidFill>
              </a:rPr>
              <a:t>, </a:t>
            </a:r>
            <a:r>
              <a:rPr lang="en-GB" dirty="0">
                <a:solidFill>
                  <a:schemeClr val="accent1"/>
                </a:solidFill>
              </a:rPr>
              <a:t>press releases concerning the changes in language-in-education policies since 2022 </a:t>
            </a:r>
          </a:p>
          <a:p>
            <a:pPr marL="285750" indent="-285750">
              <a:buFont typeface="Arial" panose="020B0604020202020204" pitchFamily="34" charset="0"/>
              <a:buChar char="•"/>
            </a:pPr>
            <a:r>
              <a:rPr lang="en-GB" b="1" dirty="0">
                <a:solidFill>
                  <a:schemeClr val="accent1"/>
                </a:solidFill>
              </a:rPr>
              <a:t>Texts in the original versions (Latvian, Estonian</a:t>
            </a:r>
            <a:r>
              <a:rPr lang="lv-LV" b="1" dirty="0">
                <a:solidFill>
                  <a:schemeClr val="accent1"/>
                </a:solidFill>
              </a:rPr>
              <a:t>)</a:t>
            </a:r>
            <a:r>
              <a:rPr lang="en-GB" b="1" dirty="0">
                <a:solidFill>
                  <a:schemeClr val="accent1"/>
                </a:solidFill>
              </a:rPr>
              <a:t> </a:t>
            </a:r>
            <a:endParaRPr lang="de-DE" dirty="0">
              <a:solidFill>
                <a:schemeClr val="accent1"/>
              </a:solidFill>
            </a:endParaRPr>
          </a:p>
          <a:p>
            <a:pPr marL="285750" indent="-285750">
              <a:buFont typeface="Arial" panose="020B0604020202020204" pitchFamily="34" charset="0"/>
              <a:buChar char="•"/>
            </a:pPr>
            <a:r>
              <a:rPr lang="en-GB" b="1" dirty="0">
                <a:solidFill>
                  <a:schemeClr val="accent1"/>
                </a:solidFill>
              </a:rPr>
              <a:t>Comparative content analysis:</a:t>
            </a:r>
            <a:r>
              <a:rPr lang="lv-LV" b="1" dirty="0">
                <a:solidFill>
                  <a:schemeClr val="accent1"/>
                </a:solidFill>
              </a:rPr>
              <a:t> </a:t>
            </a:r>
            <a:r>
              <a:rPr lang="en-GB" b="1" dirty="0">
                <a:solidFill>
                  <a:schemeClr val="accent1"/>
                </a:solidFill>
              </a:rPr>
              <a:t>pupils – society – state – international </a:t>
            </a:r>
            <a:r>
              <a:rPr lang="lv-LV" b="1" dirty="0">
                <a:solidFill>
                  <a:schemeClr val="accent1"/>
                </a:solidFill>
              </a:rPr>
              <a:t>requirements</a:t>
            </a:r>
            <a:endParaRPr lang="de-DE" dirty="0"/>
          </a:p>
        </p:txBody>
      </p:sp>
    </p:spTree>
    <p:extLst>
      <p:ext uri="{BB962C8B-B14F-4D97-AF65-F5344CB8AC3E}">
        <p14:creationId xmlns:p14="http://schemas.microsoft.com/office/powerpoint/2010/main" val="3366797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91449-3620-7FC2-B1AC-F22B4D8032F6}"/>
              </a:ext>
            </a:extLst>
          </p:cNvPr>
          <p:cNvSpPr>
            <a:spLocks noGrp="1"/>
          </p:cNvSpPr>
          <p:nvPr>
            <p:ph type="title"/>
          </p:nvPr>
        </p:nvSpPr>
        <p:spPr>
          <a:xfrm>
            <a:off x="372288" y="294419"/>
            <a:ext cx="10708433" cy="783771"/>
          </a:xfrm>
        </p:spPr>
        <p:txBody>
          <a:bodyPr>
            <a:noAutofit/>
          </a:bodyPr>
          <a:lstStyle/>
          <a:p>
            <a:r>
              <a:rPr lang="lv-LV" sz="3600" b="1" dirty="0">
                <a:solidFill>
                  <a:schemeClr val="accent1"/>
                </a:solidFill>
              </a:rPr>
              <a:t>Official </a:t>
            </a:r>
            <a:r>
              <a:rPr lang="de-DE" sz="3600" b="1" dirty="0" err="1">
                <a:solidFill>
                  <a:schemeClr val="accent1"/>
                </a:solidFill>
              </a:rPr>
              <a:t>P</a:t>
            </a:r>
            <a:r>
              <a:rPr lang="lv-LV" sz="3600" b="1" dirty="0">
                <a:solidFill>
                  <a:schemeClr val="accent1"/>
                </a:solidFill>
              </a:rPr>
              <a:t>olicy </a:t>
            </a:r>
            <a:r>
              <a:rPr lang="de-DE" sz="3600" b="1" dirty="0">
                <a:solidFill>
                  <a:schemeClr val="accent1"/>
                </a:solidFill>
              </a:rPr>
              <a:t>D</a:t>
            </a:r>
            <a:r>
              <a:rPr lang="lv-LV" sz="3600" b="1" dirty="0">
                <a:solidFill>
                  <a:schemeClr val="accent1"/>
                </a:solidFill>
              </a:rPr>
              <a:t>iscourses</a:t>
            </a:r>
            <a:r>
              <a:rPr lang="en-EE" sz="3600" b="1" dirty="0">
                <a:solidFill>
                  <a:schemeClr val="accent1"/>
                </a:solidFill>
              </a:rPr>
              <a:t>: </a:t>
            </a:r>
            <a:br>
              <a:rPr lang="de-DE" sz="3600" b="1" dirty="0">
                <a:solidFill>
                  <a:schemeClr val="accent1"/>
                </a:solidFill>
              </a:rPr>
            </a:br>
            <a:r>
              <a:rPr lang="en-EE" sz="3600" b="1" dirty="0">
                <a:solidFill>
                  <a:schemeClr val="accent1"/>
                </a:solidFill>
              </a:rPr>
              <a:t>How are the </a:t>
            </a:r>
            <a:r>
              <a:rPr lang="de-DE" sz="3600" b="1" dirty="0">
                <a:solidFill>
                  <a:schemeClr val="accent1"/>
                </a:solidFill>
              </a:rPr>
              <a:t>C</a:t>
            </a:r>
            <a:r>
              <a:rPr lang="en-EE" sz="3600" b="1" dirty="0">
                <a:solidFill>
                  <a:schemeClr val="accent1"/>
                </a:solidFill>
              </a:rPr>
              <a:t>hanges </a:t>
            </a:r>
            <a:r>
              <a:rPr lang="de-DE" sz="3600" b="1" dirty="0">
                <a:solidFill>
                  <a:schemeClr val="accent1"/>
                </a:solidFill>
              </a:rPr>
              <a:t>C</a:t>
            </a:r>
            <a:r>
              <a:rPr lang="en-EE" sz="3600" b="1" dirty="0">
                <a:solidFill>
                  <a:schemeClr val="accent1"/>
                </a:solidFill>
              </a:rPr>
              <a:t>ommunicated?</a:t>
            </a:r>
          </a:p>
        </p:txBody>
      </p:sp>
      <p:sp>
        <p:nvSpPr>
          <p:cNvPr id="3" name="Content Placeholder 2">
            <a:extLst>
              <a:ext uri="{FF2B5EF4-FFF2-40B4-BE49-F238E27FC236}">
                <a16:creationId xmlns:a16="http://schemas.microsoft.com/office/drawing/2014/main" id="{3309C930-4C2C-06BE-CFEA-09CE38BC7407}"/>
              </a:ext>
            </a:extLst>
          </p:cNvPr>
          <p:cNvSpPr>
            <a:spLocks noGrp="1"/>
          </p:cNvSpPr>
          <p:nvPr>
            <p:ph idx="1"/>
          </p:nvPr>
        </p:nvSpPr>
        <p:spPr>
          <a:xfrm>
            <a:off x="372288" y="1477498"/>
            <a:ext cx="11411339" cy="5290457"/>
          </a:xfrm>
        </p:spPr>
        <p:txBody>
          <a:bodyPr>
            <a:normAutofit/>
          </a:bodyPr>
          <a:lstStyle/>
          <a:p>
            <a:pPr marL="0" indent="0">
              <a:buNone/>
            </a:pPr>
            <a:r>
              <a:rPr lang="en-GB" sz="2000" b="1" noProof="0" dirty="0">
                <a:solidFill>
                  <a:schemeClr val="tx2"/>
                </a:solidFill>
              </a:rPr>
              <a:t>In Latvia</a:t>
            </a:r>
            <a:r>
              <a:rPr lang="en-GB" sz="2000" noProof="0" dirty="0">
                <a:solidFill>
                  <a:schemeClr val="tx2"/>
                </a:solidFill>
              </a:rPr>
              <a:t>:</a:t>
            </a:r>
          </a:p>
          <a:p>
            <a:pPr>
              <a:buFontTx/>
              <a:buChar char="-"/>
            </a:pPr>
            <a:r>
              <a:rPr lang="en-GB" sz="2000" dirty="0">
                <a:solidFill>
                  <a:schemeClr val="tx2"/>
                </a:solidFill>
              </a:rPr>
              <a:t>t</a:t>
            </a:r>
            <a:r>
              <a:rPr lang="en-GB" sz="2000" noProof="0" dirty="0">
                <a:solidFill>
                  <a:schemeClr val="tx2"/>
                </a:solidFill>
              </a:rPr>
              <a:t>he state is positioned as actor in language policy in congruence with nation-state ideologies (</a:t>
            </a:r>
            <a:r>
              <a:rPr lang="en-GB" sz="2000" b="1" noProof="0" dirty="0">
                <a:solidFill>
                  <a:schemeClr val="tx2"/>
                </a:solidFill>
              </a:rPr>
              <a:t>state language</a:t>
            </a:r>
            <a:r>
              <a:rPr lang="en-GB" sz="2000" noProof="0" dirty="0">
                <a:solidFill>
                  <a:schemeClr val="tx2"/>
                </a:solidFill>
              </a:rPr>
              <a:t>; </a:t>
            </a:r>
            <a:r>
              <a:rPr lang="en-GB" sz="2000" b="1" noProof="0" dirty="0">
                <a:solidFill>
                  <a:schemeClr val="tx2"/>
                </a:solidFill>
              </a:rPr>
              <a:t>reform is necessary for implementation of better education</a:t>
            </a:r>
            <a:r>
              <a:rPr lang="en-GB" sz="2000" noProof="0" dirty="0">
                <a:solidFill>
                  <a:schemeClr val="tx2"/>
                </a:solidFill>
              </a:rPr>
              <a:t>)</a:t>
            </a:r>
          </a:p>
          <a:p>
            <a:pPr>
              <a:buFontTx/>
              <a:buChar char="-"/>
            </a:pPr>
            <a:r>
              <a:rPr lang="en-GB" sz="2000" noProof="0" dirty="0">
                <a:solidFill>
                  <a:schemeClr val="tx2"/>
                </a:solidFill>
              </a:rPr>
              <a:t>perspective of linguistic authority</a:t>
            </a:r>
            <a:r>
              <a:rPr lang="lv-LV" sz="2000" dirty="0">
                <a:solidFill>
                  <a:schemeClr val="tx2"/>
                </a:solidFill>
              </a:rPr>
              <a:t> </a:t>
            </a:r>
            <a:r>
              <a:rPr lang="en-GB" sz="2000" noProof="0" dirty="0">
                <a:solidFill>
                  <a:schemeClr val="tx2"/>
                </a:solidFill>
              </a:rPr>
              <a:t>(vs. </a:t>
            </a:r>
            <a:r>
              <a:rPr lang="en-GB" sz="2000" b="1" noProof="0" dirty="0">
                <a:solidFill>
                  <a:schemeClr val="tx2"/>
                </a:solidFill>
              </a:rPr>
              <a:t>minority pupils</a:t>
            </a:r>
            <a:r>
              <a:rPr lang="en-GB" sz="2000" noProof="0" dirty="0">
                <a:solidFill>
                  <a:schemeClr val="tx2"/>
                </a:solidFill>
              </a:rPr>
              <a:t>)</a:t>
            </a:r>
          </a:p>
          <a:p>
            <a:pPr>
              <a:buFontTx/>
              <a:buChar char="-"/>
            </a:pPr>
            <a:r>
              <a:rPr lang="en-GB" sz="2000" noProof="0" dirty="0">
                <a:solidFill>
                  <a:schemeClr val="tx2"/>
                </a:solidFill>
              </a:rPr>
              <a:t>changes are </a:t>
            </a:r>
            <a:r>
              <a:rPr lang="en-GB" sz="2000" b="1" noProof="0" dirty="0">
                <a:solidFill>
                  <a:schemeClr val="tx2"/>
                </a:solidFill>
              </a:rPr>
              <a:t>not openly related to Russia’s war </a:t>
            </a:r>
            <a:r>
              <a:rPr lang="en-GB" sz="2000" noProof="0" dirty="0">
                <a:solidFill>
                  <a:schemeClr val="tx2"/>
                </a:solidFill>
              </a:rPr>
              <a:t>(although this is the “elephant in the room”)</a:t>
            </a:r>
            <a:endParaRPr lang="lv-LV" sz="2000" noProof="0" dirty="0">
              <a:solidFill>
                <a:schemeClr val="tx2"/>
              </a:solidFill>
            </a:endParaRPr>
          </a:p>
          <a:p>
            <a:pPr marL="0" indent="0">
              <a:buNone/>
            </a:pPr>
            <a:endParaRPr lang="en-GB" sz="2000" noProof="0" dirty="0">
              <a:solidFill>
                <a:schemeClr val="tx2"/>
              </a:solidFill>
            </a:endParaRPr>
          </a:p>
          <a:p>
            <a:pPr marL="0" indent="0">
              <a:buNone/>
            </a:pPr>
            <a:r>
              <a:rPr lang="en-GB" sz="2000" b="1" noProof="0" dirty="0">
                <a:solidFill>
                  <a:schemeClr val="tx2"/>
                </a:solidFill>
              </a:rPr>
              <a:t>In Estonia</a:t>
            </a:r>
            <a:r>
              <a:rPr lang="en-GB" sz="2000" noProof="0" dirty="0">
                <a:solidFill>
                  <a:schemeClr val="tx2"/>
                </a:solidFill>
              </a:rPr>
              <a:t>:</a:t>
            </a:r>
            <a:endParaRPr lang="lv-LV" sz="2000" noProof="0" dirty="0">
              <a:solidFill>
                <a:schemeClr val="tx2"/>
              </a:solidFill>
            </a:endParaRPr>
          </a:p>
          <a:p>
            <a:pPr>
              <a:buFontTx/>
              <a:buChar char="-"/>
            </a:pPr>
            <a:r>
              <a:rPr lang="en-GB" sz="2000" b="1" dirty="0">
                <a:solidFill>
                  <a:schemeClr val="tx2"/>
                </a:solidFill>
              </a:rPr>
              <a:t>Estonian </a:t>
            </a:r>
            <a:r>
              <a:rPr lang="en-GB" sz="2000" dirty="0">
                <a:solidFill>
                  <a:schemeClr val="tx2"/>
                </a:solidFill>
              </a:rPr>
              <a:t>as a language is clearly named</a:t>
            </a:r>
            <a:endParaRPr lang="lv-LV" sz="2000" dirty="0">
              <a:solidFill>
                <a:schemeClr val="tx2"/>
              </a:solidFill>
            </a:endParaRPr>
          </a:p>
          <a:p>
            <a:pPr>
              <a:buFontTx/>
              <a:buChar char="-"/>
            </a:pPr>
            <a:r>
              <a:rPr lang="en-GB" sz="2000" dirty="0">
                <a:solidFill>
                  <a:schemeClr val="tx2"/>
                </a:solidFill>
              </a:rPr>
              <a:t>focus on </a:t>
            </a:r>
            <a:r>
              <a:rPr lang="en-GB" sz="2000" b="1" dirty="0">
                <a:solidFill>
                  <a:schemeClr val="tx2"/>
                </a:solidFill>
              </a:rPr>
              <a:t>qualitative education, not language</a:t>
            </a:r>
            <a:endParaRPr lang="lv-LV" sz="2000" b="1" dirty="0">
              <a:solidFill>
                <a:schemeClr val="tx2"/>
              </a:solidFill>
            </a:endParaRPr>
          </a:p>
          <a:p>
            <a:pPr>
              <a:buFontTx/>
              <a:buChar char="-"/>
            </a:pPr>
            <a:r>
              <a:rPr lang="en-GB" sz="2000" b="1" dirty="0">
                <a:solidFill>
                  <a:schemeClr val="tx2"/>
                </a:solidFill>
              </a:rPr>
              <a:t>distinction majority-minority is hidden, </a:t>
            </a:r>
            <a:r>
              <a:rPr lang="en-GB" sz="2000" dirty="0">
                <a:solidFill>
                  <a:schemeClr val="tx2"/>
                </a:solidFill>
              </a:rPr>
              <a:t>instead</a:t>
            </a:r>
            <a:r>
              <a:rPr lang="en-GB" sz="2000" b="1" dirty="0">
                <a:solidFill>
                  <a:schemeClr val="tx2"/>
                </a:solidFill>
              </a:rPr>
              <a:t> the young generation </a:t>
            </a:r>
            <a:r>
              <a:rPr lang="en-GB" sz="2000" dirty="0">
                <a:solidFill>
                  <a:schemeClr val="tx2"/>
                </a:solidFill>
              </a:rPr>
              <a:t>is in focus</a:t>
            </a:r>
            <a:endParaRPr lang="en-GB" sz="2000" noProof="0" dirty="0">
              <a:solidFill>
                <a:schemeClr val="tx2"/>
              </a:solidFill>
            </a:endParaRPr>
          </a:p>
          <a:p>
            <a:pPr marL="0" indent="0">
              <a:buNone/>
            </a:pPr>
            <a:endParaRPr lang="en-GB" sz="2000" noProof="0" dirty="0"/>
          </a:p>
        </p:txBody>
      </p:sp>
    </p:spTree>
    <p:extLst>
      <p:ext uri="{BB962C8B-B14F-4D97-AF65-F5344CB8AC3E}">
        <p14:creationId xmlns:p14="http://schemas.microsoft.com/office/powerpoint/2010/main" val="105583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A30F6-A3EA-4455-95F2-788F11D85C55}"/>
              </a:ext>
            </a:extLst>
          </p:cNvPr>
          <p:cNvSpPr>
            <a:spLocks noGrp="1"/>
          </p:cNvSpPr>
          <p:nvPr>
            <p:ph type="title"/>
          </p:nvPr>
        </p:nvSpPr>
        <p:spPr>
          <a:xfrm>
            <a:off x="949911" y="2006353"/>
            <a:ext cx="10490076" cy="3675356"/>
          </a:xfrm>
        </p:spPr>
        <p:txBody>
          <a:bodyPr>
            <a:normAutofit fontScale="90000"/>
          </a:bodyPr>
          <a:lstStyle/>
          <a:p>
            <a:pPr marL="457200" indent="-457200"/>
            <a:r>
              <a:rPr lang="lv-LV" sz="4900" b="1" dirty="0">
                <a:solidFill>
                  <a:schemeClr val="accent1"/>
                </a:solidFill>
              </a:rPr>
              <a:t>3. Implementation in </a:t>
            </a:r>
            <a:r>
              <a:rPr lang="de-DE" sz="4900" b="1" dirty="0" err="1">
                <a:solidFill>
                  <a:schemeClr val="accent1"/>
                </a:solidFill>
              </a:rPr>
              <a:t>P</a:t>
            </a:r>
            <a:r>
              <a:rPr lang="lv-LV" sz="4900" b="1" dirty="0">
                <a:solidFill>
                  <a:schemeClr val="accent1"/>
                </a:solidFill>
              </a:rPr>
              <a:t>ractice – </a:t>
            </a:r>
            <a:br>
              <a:rPr lang="lv-LV" sz="4900" b="1" dirty="0">
                <a:solidFill>
                  <a:schemeClr val="accent1"/>
                </a:solidFill>
              </a:rPr>
            </a:br>
            <a:br>
              <a:rPr lang="lv-LV" sz="4900" b="1" dirty="0">
                <a:solidFill>
                  <a:schemeClr val="accent1"/>
                </a:solidFill>
              </a:rPr>
            </a:br>
            <a:r>
              <a:rPr lang="lv-LV" sz="4900" b="1" dirty="0">
                <a:solidFill>
                  <a:schemeClr val="accent1"/>
                </a:solidFill>
              </a:rPr>
              <a:t>       </a:t>
            </a:r>
            <a:r>
              <a:rPr lang="de-DE" sz="4900" b="1" dirty="0">
                <a:solidFill>
                  <a:schemeClr val="accent1"/>
                </a:solidFill>
              </a:rPr>
              <a:t>L</a:t>
            </a:r>
            <a:r>
              <a:rPr lang="lv-LV" sz="4900" b="1" dirty="0">
                <a:solidFill>
                  <a:schemeClr val="accent1"/>
                </a:solidFill>
              </a:rPr>
              <a:t>ived </a:t>
            </a:r>
            <a:r>
              <a:rPr lang="de-DE" sz="4900" b="1" dirty="0">
                <a:solidFill>
                  <a:schemeClr val="accent1"/>
                </a:solidFill>
              </a:rPr>
              <a:t>E</a:t>
            </a:r>
            <a:r>
              <a:rPr lang="lv-LV" sz="4900" b="1" dirty="0">
                <a:solidFill>
                  <a:schemeClr val="accent1"/>
                </a:solidFill>
              </a:rPr>
              <a:t>xperiences at </a:t>
            </a:r>
            <a:r>
              <a:rPr lang="de-DE" sz="4900" b="1" dirty="0" err="1">
                <a:solidFill>
                  <a:schemeClr val="accent1"/>
                </a:solidFill>
              </a:rPr>
              <a:t>S</a:t>
            </a:r>
            <a:r>
              <a:rPr lang="lv-LV" sz="4900" b="1" dirty="0">
                <a:solidFill>
                  <a:schemeClr val="accent1"/>
                </a:solidFill>
              </a:rPr>
              <a:t>chools</a:t>
            </a:r>
            <a:br>
              <a:rPr lang="lv-LV" b="1" dirty="0">
                <a:solidFill>
                  <a:schemeClr val="accent1"/>
                </a:solidFill>
              </a:rPr>
            </a:br>
            <a:br>
              <a:rPr lang="lv-LV" b="1" dirty="0">
                <a:solidFill>
                  <a:schemeClr val="accent1"/>
                </a:solidFill>
              </a:rPr>
            </a:br>
            <a:br>
              <a:rPr lang="lv-LV" dirty="0">
                <a:solidFill>
                  <a:schemeClr val="tx2"/>
                </a:solidFill>
              </a:rPr>
            </a:br>
            <a:endParaRPr lang="lv-LV" dirty="0"/>
          </a:p>
        </p:txBody>
      </p:sp>
    </p:spTree>
    <p:extLst>
      <p:ext uri="{BB962C8B-B14F-4D97-AF65-F5344CB8AC3E}">
        <p14:creationId xmlns:p14="http://schemas.microsoft.com/office/powerpoint/2010/main" val="1486334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9ABED33-7063-4DB3-B8F0-8CA7DCF70E8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311349" y="2383692"/>
            <a:ext cx="7730845" cy="7268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a:extLst>
              <a:ext uri="{FF2B5EF4-FFF2-40B4-BE49-F238E27FC236}">
                <a16:creationId xmlns:a16="http://schemas.microsoft.com/office/drawing/2014/main" id="{623A2094-79CB-4D12-B322-E056D0609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1404" y="4473973"/>
            <a:ext cx="5895068" cy="638410"/>
          </a:xfrm>
          <a:prstGeom prst="rect">
            <a:avLst/>
          </a:prstGeom>
        </p:spPr>
      </p:pic>
      <p:sp>
        <p:nvSpPr>
          <p:cNvPr id="2" name="Title 1">
            <a:extLst>
              <a:ext uri="{FF2B5EF4-FFF2-40B4-BE49-F238E27FC236}">
                <a16:creationId xmlns:a16="http://schemas.microsoft.com/office/drawing/2014/main" id="{5B5B3BAD-7572-41B7-B169-34C38471B912}"/>
              </a:ext>
            </a:extLst>
          </p:cNvPr>
          <p:cNvSpPr>
            <a:spLocks noGrp="1"/>
          </p:cNvSpPr>
          <p:nvPr>
            <p:ph type="title"/>
          </p:nvPr>
        </p:nvSpPr>
        <p:spPr>
          <a:xfrm>
            <a:off x="437347" y="155971"/>
            <a:ext cx="10515600" cy="1325563"/>
          </a:xfrm>
        </p:spPr>
        <p:txBody>
          <a:bodyPr/>
          <a:lstStyle/>
          <a:p>
            <a:r>
              <a:rPr lang="lv-LV" b="1" dirty="0">
                <a:solidFill>
                  <a:schemeClr val="accent1"/>
                </a:solidFill>
              </a:rPr>
              <a:t>3.1 Empirical </a:t>
            </a:r>
            <a:r>
              <a:rPr lang="de-DE" b="1" dirty="0" err="1">
                <a:solidFill>
                  <a:schemeClr val="accent1"/>
                </a:solidFill>
              </a:rPr>
              <a:t>D</a:t>
            </a:r>
            <a:r>
              <a:rPr lang="lv-LV" b="1" dirty="0">
                <a:solidFill>
                  <a:schemeClr val="accent1"/>
                </a:solidFill>
              </a:rPr>
              <a:t>ata </a:t>
            </a:r>
            <a:endParaRPr lang="lv-LV" dirty="0"/>
          </a:p>
        </p:txBody>
      </p:sp>
      <p:sp>
        <p:nvSpPr>
          <p:cNvPr id="3" name="Content Placeholder 2">
            <a:extLst>
              <a:ext uri="{FF2B5EF4-FFF2-40B4-BE49-F238E27FC236}">
                <a16:creationId xmlns:a16="http://schemas.microsoft.com/office/drawing/2014/main" id="{FDFD574D-8AEE-4C1D-8984-87EF0A39B5E9}"/>
              </a:ext>
            </a:extLst>
          </p:cNvPr>
          <p:cNvSpPr>
            <a:spLocks noGrp="1"/>
          </p:cNvSpPr>
          <p:nvPr>
            <p:ph sz="half" idx="1"/>
          </p:nvPr>
        </p:nvSpPr>
        <p:spPr>
          <a:xfrm>
            <a:off x="214684" y="1365605"/>
            <a:ext cx="6192485" cy="5409071"/>
          </a:xfrm>
        </p:spPr>
        <p:txBody>
          <a:bodyPr>
            <a:normAutofit fontScale="85000" lnSpcReduction="10000"/>
          </a:bodyPr>
          <a:lstStyle/>
          <a:p>
            <a:pPr>
              <a:buFont typeface="Wingdings" panose="05000000000000000000" pitchFamily="2" charset="2"/>
              <a:buChar char="§"/>
            </a:pPr>
            <a:r>
              <a:rPr lang="lv-LV" b="1" dirty="0" err="1">
                <a:solidFill>
                  <a:schemeClr val="tx2"/>
                </a:solidFill>
              </a:rPr>
              <a:t>Classroom</a:t>
            </a:r>
            <a:r>
              <a:rPr lang="lv-LV" b="1" dirty="0">
                <a:solidFill>
                  <a:schemeClr val="tx2"/>
                </a:solidFill>
              </a:rPr>
              <a:t> </a:t>
            </a:r>
            <a:r>
              <a:rPr lang="lv-LV" b="1" dirty="0" err="1">
                <a:solidFill>
                  <a:schemeClr val="tx2"/>
                </a:solidFill>
              </a:rPr>
              <a:t>observations</a:t>
            </a:r>
            <a:r>
              <a:rPr lang="lv-LV" b="1" dirty="0">
                <a:solidFill>
                  <a:schemeClr val="tx2"/>
                </a:solidFill>
              </a:rPr>
              <a:t> (2022-2026)</a:t>
            </a:r>
          </a:p>
          <a:p>
            <a:pPr>
              <a:buFont typeface="Wingdings" panose="05000000000000000000" pitchFamily="2" charset="2"/>
              <a:buChar char="§"/>
            </a:pPr>
            <a:r>
              <a:rPr lang="lv-LV" b="1" dirty="0">
                <a:solidFill>
                  <a:schemeClr val="tx2"/>
                </a:solidFill>
              </a:rPr>
              <a:t>Interviews (2025) with parents with </a:t>
            </a:r>
            <a:r>
              <a:rPr lang="de-DE" b="1" dirty="0">
                <a:solidFill>
                  <a:schemeClr val="tx2"/>
                </a:solidFill>
              </a:rPr>
              <a:t>different </a:t>
            </a:r>
            <a:r>
              <a:rPr lang="lv-LV" b="1" dirty="0">
                <a:solidFill>
                  <a:schemeClr val="tx2"/>
                </a:solidFill>
              </a:rPr>
              <a:t>family language</a:t>
            </a:r>
            <a:r>
              <a:rPr lang="de-DE" b="1" dirty="0">
                <a:solidFill>
                  <a:schemeClr val="tx2"/>
                </a:solidFill>
              </a:rPr>
              <a:t>s</a:t>
            </a:r>
            <a:r>
              <a:rPr lang="lv-LV" b="1" dirty="0">
                <a:solidFill>
                  <a:schemeClr val="tx2"/>
                </a:solidFill>
              </a:rPr>
              <a:t> </a:t>
            </a:r>
            <a:endParaRPr lang="de-DE" b="1" dirty="0">
              <a:solidFill>
                <a:schemeClr val="tx2"/>
              </a:solidFill>
            </a:endParaRPr>
          </a:p>
          <a:p>
            <a:pPr lvl="1"/>
            <a:r>
              <a:rPr lang="lv-LV" b="1" dirty="0">
                <a:solidFill>
                  <a:schemeClr val="tx2"/>
                </a:solidFill>
              </a:rPr>
              <a:t>Russian</a:t>
            </a:r>
            <a:endParaRPr lang="de-DE" b="1" dirty="0">
              <a:solidFill>
                <a:schemeClr val="tx2"/>
              </a:solidFill>
            </a:endParaRPr>
          </a:p>
          <a:p>
            <a:pPr lvl="1"/>
            <a:r>
              <a:rPr lang="lv-LV" b="1" dirty="0">
                <a:solidFill>
                  <a:schemeClr val="tx2"/>
                </a:solidFill>
              </a:rPr>
              <a:t>Ukrainian</a:t>
            </a:r>
            <a:endParaRPr lang="de-DE" b="1" dirty="0">
              <a:solidFill>
                <a:schemeClr val="tx2"/>
              </a:solidFill>
            </a:endParaRPr>
          </a:p>
          <a:p>
            <a:pPr lvl="1"/>
            <a:r>
              <a:rPr lang="lv-LV" b="1" dirty="0">
                <a:solidFill>
                  <a:schemeClr val="tx2"/>
                </a:solidFill>
              </a:rPr>
              <a:t>Russian-Latvian</a:t>
            </a:r>
          </a:p>
          <a:p>
            <a:pPr marL="0" indent="0">
              <a:buNone/>
            </a:pPr>
            <a:endParaRPr lang="de-DE" b="1" dirty="0">
              <a:solidFill>
                <a:schemeClr val="tx2"/>
              </a:solidFill>
            </a:endParaRPr>
          </a:p>
          <a:p>
            <a:pPr>
              <a:buFont typeface="Wingdings" panose="05000000000000000000" pitchFamily="2" charset="2"/>
              <a:buChar char="§"/>
            </a:pPr>
            <a:r>
              <a:rPr lang="lv-LV" b="1" dirty="0">
                <a:solidFill>
                  <a:schemeClr val="tx2"/>
                </a:solidFill>
              </a:rPr>
              <a:t>Secondary data:</a:t>
            </a:r>
          </a:p>
          <a:p>
            <a:pPr lvl="1"/>
            <a:r>
              <a:rPr lang="lv-LV" b="1" dirty="0">
                <a:solidFill>
                  <a:schemeClr val="tx2"/>
                </a:solidFill>
              </a:rPr>
              <a:t>Daina Munch </a:t>
            </a:r>
            <a:r>
              <a:rPr lang="de-DE" b="1" dirty="0">
                <a:solidFill>
                  <a:schemeClr val="tx2"/>
                </a:solidFill>
              </a:rPr>
              <a:t>– </a:t>
            </a:r>
            <a:r>
              <a:rPr lang="lv-LV" dirty="0">
                <a:solidFill>
                  <a:schemeClr val="tx2"/>
                </a:solidFill>
              </a:rPr>
              <a:t>MA thesis, 2025</a:t>
            </a:r>
            <a:endParaRPr lang="de-DE" b="1" dirty="0">
              <a:solidFill>
                <a:schemeClr val="tx2"/>
              </a:solidFill>
            </a:endParaRPr>
          </a:p>
          <a:p>
            <a:pPr lvl="2"/>
            <a:r>
              <a:rPr lang="lv-LV" dirty="0">
                <a:solidFill>
                  <a:schemeClr val="tx2"/>
                </a:solidFill>
              </a:rPr>
              <a:t>3 months </a:t>
            </a:r>
            <a:r>
              <a:rPr lang="de-DE" dirty="0" err="1">
                <a:solidFill>
                  <a:schemeClr val="tx2"/>
                </a:solidFill>
              </a:rPr>
              <a:t>of</a:t>
            </a:r>
            <a:r>
              <a:rPr lang="de-DE" dirty="0">
                <a:solidFill>
                  <a:schemeClr val="tx2"/>
                </a:solidFill>
              </a:rPr>
              <a:t> </a:t>
            </a:r>
            <a:r>
              <a:rPr lang="lv-LV" dirty="0">
                <a:solidFill>
                  <a:schemeClr val="tx2"/>
                </a:solidFill>
              </a:rPr>
              <a:t>ethnographic resea</a:t>
            </a:r>
            <a:r>
              <a:rPr lang="de-DE" dirty="0" err="1">
                <a:solidFill>
                  <a:schemeClr val="tx2"/>
                </a:solidFill>
              </a:rPr>
              <a:t>rc</a:t>
            </a:r>
            <a:r>
              <a:rPr lang="lv-LV" dirty="0">
                <a:solidFill>
                  <a:schemeClr val="tx2"/>
                </a:solidFill>
              </a:rPr>
              <a:t>h in </a:t>
            </a:r>
            <a:r>
              <a:rPr lang="de-DE" dirty="0">
                <a:solidFill>
                  <a:schemeClr val="tx2"/>
                </a:solidFill>
              </a:rPr>
              <a:t>a </a:t>
            </a:r>
            <a:r>
              <a:rPr lang="de-DE" dirty="0" err="1">
                <a:solidFill>
                  <a:schemeClr val="tx2"/>
                </a:solidFill>
              </a:rPr>
              <a:t>school</a:t>
            </a:r>
            <a:r>
              <a:rPr lang="de-DE" dirty="0">
                <a:solidFill>
                  <a:schemeClr val="tx2"/>
                </a:solidFill>
              </a:rPr>
              <a:t> in </a:t>
            </a:r>
            <a:r>
              <a:rPr lang="lv-LV" dirty="0">
                <a:solidFill>
                  <a:schemeClr val="tx2"/>
                </a:solidFill>
              </a:rPr>
              <a:t>Riga)</a:t>
            </a:r>
          </a:p>
          <a:p>
            <a:pPr lvl="1"/>
            <a:r>
              <a:rPr lang="lv-LV" b="1" dirty="0">
                <a:solidFill>
                  <a:schemeClr val="tx2"/>
                </a:solidFill>
              </a:rPr>
              <a:t>Data from cooperation with students (supervising)</a:t>
            </a:r>
            <a:endParaRPr lang="de-DE" b="1" dirty="0">
              <a:solidFill>
                <a:schemeClr val="tx2"/>
              </a:solidFill>
            </a:endParaRPr>
          </a:p>
          <a:p>
            <a:pPr lvl="2"/>
            <a:r>
              <a:rPr lang="lv-LV" dirty="0">
                <a:solidFill>
                  <a:schemeClr val="tx2"/>
                </a:solidFill>
              </a:rPr>
              <a:t>1 PhD thesis (Agnese Cera)</a:t>
            </a:r>
            <a:endParaRPr lang="de-DE" dirty="0">
              <a:solidFill>
                <a:schemeClr val="tx2"/>
              </a:solidFill>
            </a:endParaRPr>
          </a:p>
          <a:p>
            <a:pPr lvl="2"/>
            <a:r>
              <a:rPr lang="lv-LV" dirty="0">
                <a:solidFill>
                  <a:schemeClr val="tx2"/>
                </a:solidFill>
              </a:rPr>
              <a:t>1 MA thesis (Kristīne Malacanova), </a:t>
            </a:r>
            <a:endParaRPr lang="de-DE" dirty="0">
              <a:solidFill>
                <a:schemeClr val="tx2"/>
              </a:solidFill>
            </a:endParaRPr>
          </a:p>
          <a:p>
            <a:pPr lvl="2"/>
            <a:r>
              <a:rPr lang="lv-LV" dirty="0">
                <a:solidFill>
                  <a:schemeClr val="tx2"/>
                </a:solidFill>
              </a:rPr>
              <a:t>2 BA thes</a:t>
            </a:r>
            <a:r>
              <a:rPr lang="de-DE" dirty="0">
                <a:solidFill>
                  <a:schemeClr val="tx2"/>
                </a:solidFill>
              </a:rPr>
              <a:t>e</a:t>
            </a:r>
            <a:r>
              <a:rPr lang="lv-LV" dirty="0">
                <a:solidFill>
                  <a:schemeClr val="tx2"/>
                </a:solidFill>
              </a:rPr>
              <a:t>s (Evija Brokāne, Ieva Puzirevska)</a:t>
            </a:r>
          </a:p>
          <a:p>
            <a:pPr lvl="1"/>
            <a:r>
              <a:rPr lang="lv-LV" b="1" dirty="0">
                <a:solidFill>
                  <a:schemeClr val="tx2"/>
                </a:solidFill>
              </a:rPr>
              <a:t>Jūlija Igaune – </a:t>
            </a:r>
            <a:r>
              <a:rPr lang="lv-LV" dirty="0">
                <a:solidFill>
                  <a:schemeClr val="tx2"/>
                </a:solidFill>
              </a:rPr>
              <a:t>research work, </a:t>
            </a:r>
            <a:r>
              <a:rPr lang="de-DE" dirty="0" err="1">
                <a:solidFill>
                  <a:schemeClr val="tx2"/>
                </a:solidFill>
              </a:rPr>
              <a:t>highschool</a:t>
            </a:r>
            <a:r>
              <a:rPr lang="de-DE" dirty="0">
                <a:solidFill>
                  <a:schemeClr val="tx2"/>
                </a:solidFill>
              </a:rPr>
              <a:t> </a:t>
            </a:r>
            <a:r>
              <a:rPr lang="de-DE" dirty="0" err="1">
                <a:solidFill>
                  <a:schemeClr val="tx2"/>
                </a:solidFill>
              </a:rPr>
              <a:t>student</a:t>
            </a:r>
            <a:r>
              <a:rPr lang="de-DE" dirty="0">
                <a:solidFill>
                  <a:schemeClr val="tx2"/>
                </a:solidFill>
              </a:rPr>
              <a:t> in </a:t>
            </a:r>
            <a:r>
              <a:rPr lang="lv-LV" dirty="0">
                <a:solidFill>
                  <a:schemeClr val="tx2"/>
                </a:solidFill>
              </a:rPr>
              <a:t>11th grade</a:t>
            </a:r>
            <a:endParaRPr lang="de-DE" dirty="0">
              <a:solidFill>
                <a:schemeClr val="tx2"/>
              </a:solidFill>
            </a:endParaRPr>
          </a:p>
          <a:p>
            <a:pPr lvl="2"/>
            <a:r>
              <a:rPr lang="lv-LV" dirty="0">
                <a:solidFill>
                  <a:schemeClr val="tx2"/>
                </a:solidFill>
              </a:rPr>
              <a:t>focus group discussions with classmates</a:t>
            </a:r>
          </a:p>
        </p:txBody>
      </p:sp>
      <p:pic>
        <p:nvPicPr>
          <p:cNvPr id="13" name="Picture 12">
            <a:extLst>
              <a:ext uri="{FF2B5EF4-FFF2-40B4-BE49-F238E27FC236}">
                <a16:creationId xmlns:a16="http://schemas.microsoft.com/office/drawing/2014/main" id="{E5B4B72E-4249-465E-ABED-E7F3E267F9A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436193" y="721399"/>
            <a:ext cx="1414873" cy="1621424"/>
          </a:xfrm>
          <a:prstGeom prst="rect">
            <a:avLst/>
          </a:prstGeom>
        </p:spPr>
      </p:pic>
      <p:pic>
        <p:nvPicPr>
          <p:cNvPr id="15" name="Picture 14">
            <a:extLst>
              <a:ext uri="{FF2B5EF4-FFF2-40B4-BE49-F238E27FC236}">
                <a16:creationId xmlns:a16="http://schemas.microsoft.com/office/drawing/2014/main" id="{86C0B95F-728C-4299-A43D-7E18548B1D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10461" y="1400716"/>
            <a:ext cx="2203734" cy="563918"/>
          </a:xfrm>
          <a:prstGeom prst="rect">
            <a:avLst/>
          </a:prstGeom>
        </p:spPr>
      </p:pic>
      <p:pic>
        <p:nvPicPr>
          <p:cNvPr id="17" name="Picture 16">
            <a:extLst>
              <a:ext uri="{FF2B5EF4-FFF2-40B4-BE49-F238E27FC236}">
                <a16:creationId xmlns:a16="http://schemas.microsoft.com/office/drawing/2014/main" id="{8D5E2EAB-70C1-473B-9ED8-9702D3E7F7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95710" y="3687193"/>
            <a:ext cx="6046485" cy="5527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1" name="Picture 20">
            <a:extLst>
              <a:ext uri="{FF2B5EF4-FFF2-40B4-BE49-F238E27FC236}">
                <a16:creationId xmlns:a16="http://schemas.microsoft.com/office/drawing/2014/main" id="{B472EAC9-8535-4AE5-A48E-3BE4C4C672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43630" y="4239975"/>
            <a:ext cx="1750647" cy="233998"/>
          </a:xfrm>
          <a:prstGeom prst="rect">
            <a:avLst/>
          </a:prstGeom>
        </p:spPr>
      </p:pic>
      <p:pic>
        <p:nvPicPr>
          <p:cNvPr id="22" name="Picture 21">
            <a:extLst>
              <a:ext uri="{FF2B5EF4-FFF2-40B4-BE49-F238E27FC236}">
                <a16:creationId xmlns:a16="http://schemas.microsoft.com/office/drawing/2014/main" id="{2A1C6D42-68C1-4A6B-987B-B686E02D73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5969" y="5313524"/>
            <a:ext cx="3463791" cy="14611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5474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9"/>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631767" y="565265"/>
            <a:ext cx="9759142" cy="646331"/>
          </a:xfrm>
          <a:prstGeom prst="rect">
            <a:avLst/>
          </a:prstGeom>
          <a:noFill/>
        </p:spPr>
        <p:txBody>
          <a:bodyPr wrap="square" rtlCol="0">
            <a:spAutoFit/>
          </a:bodyPr>
          <a:lstStyle/>
          <a:p>
            <a:r>
              <a:rPr lang="lv-LV" sz="3600" b="1" dirty="0">
                <a:solidFill>
                  <a:schemeClr val="accent1"/>
                </a:solidFill>
              </a:rPr>
              <a:t>3.2 Data </a:t>
            </a:r>
            <a:r>
              <a:rPr lang="de-DE" sz="3600" b="1" dirty="0">
                <a:solidFill>
                  <a:schemeClr val="accent1"/>
                </a:solidFill>
              </a:rPr>
              <a:t>A</a:t>
            </a:r>
            <a:r>
              <a:rPr lang="lv-LV" sz="3600" b="1" dirty="0">
                <a:solidFill>
                  <a:schemeClr val="accent1"/>
                </a:solidFill>
              </a:rPr>
              <a:t>nalysis within </a:t>
            </a:r>
            <a:r>
              <a:rPr lang="de-DE" sz="3600" b="1" dirty="0">
                <a:solidFill>
                  <a:schemeClr val="accent1"/>
                </a:solidFill>
              </a:rPr>
              <a:t>T</a:t>
            </a:r>
            <a:r>
              <a:rPr lang="lv-LV" sz="3600" b="1" dirty="0">
                <a:solidFill>
                  <a:schemeClr val="accent1"/>
                </a:solidFill>
              </a:rPr>
              <a:t>heoretical </a:t>
            </a:r>
            <a:r>
              <a:rPr lang="de-DE" sz="3600" b="1" dirty="0">
                <a:solidFill>
                  <a:schemeClr val="accent1"/>
                </a:solidFill>
              </a:rPr>
              <a:t>F</a:t>
            </a:r>
            <a:r>
              <a:rPr lang="lv-LV" sz="3600" b="1" dirty="0">
                <a:solidFill>
                  <a:schemeClr val="accent1"/>
                </a:solidFill>
              </a:rPr>
              <a:t>rames</a:t>
            </a:r>
            <a:endParaRPr lang="de-DE" sz="3600" dirty="0"/>
          </a:p>
        </p:txBody>
      </p:sp>
      <p:sp>
        <p:nvSpPr>
          <p:cNvPr id="4" name="Textfeld 3"/>
          <p:cNvSpPr txBox="1"/>
          <p:nvPr/>
        </p:nvSpPr>
        <p:spPr>
          <a:xfrm>
            <a:off x="854826" y="2236125"/>
            <a:ext cx="7714211" cy="2554545"/>
          </a:xfrm>
          <a:prstGeom prst="rect">
            <a:avLst/>
          </a:prstGeom>
          <a:noFill/>
        </p:spPr>
        <p:txBody>
          <a:bodyPr wrap="square" rtlCol="0">
            <a:spAutoFit/>
          </a:bodyPr>
          <a:lstStyle/>
          <a:p>
            <a:r>
              <a:rPr lang="de-DE" sz="3200" b="1" dirty="0">
                <a:solidFill>
                  <a:schemeClr val="tx2">
                    <a:lumMod val="60000"/>
                    <a:lumOff val="40000"/>
                  </a:schemeClr>
                </a:solidFill>
              </a:rPr>
              <a:t>1. </a:t>
            </a:r>
            <a:r>
              <a:rPr lang="lv-LV" sz="3200" b="1" dirty="0">
                <a:solidFill>
                  <a:schemeClr val="tx2">
                    <a:lumMod val="60000"/>
                    <a:lumOff val="40000"/>
                  </a:schemeClr>
                </a:solidFill>
              </a:rPr>
              <a:t>Cognitive aspects:</a:t>
            </a:r>
            <a:endParaRPr lang="de-DE" sz="3200" b="1" dirty="0">
              <a:solidFill>
                <a:schemeClr val="accent1"/>
              </a:solidFill>
            </a:endParaRPr>
          </a:p>
          <a:p>
            <a:pPr marL="285750" indent="-285750">
              <a:buFont typeface="Arial" panose="020B0604020202020204" pitchFamily="34" charset="0"/>
              <a:buChar char="•"/>
            </a:pPr>
            <a:r>
              <a:rPr lang="en-US" sz="3200" b="1" dirty="0">
                <a:solidFill>
                  <a:schemeClr val="accent2">
                    <a:lumMod val="50000"/>
                  </a:schemeClr>
                </a:solidFill>
              </a:rPr>
              <a:t>emergent bilingualism</a:t>
            </a:r>
          </a:p>
          <a:p>
            <a:pPr marL="285750" indent="-285750">
              <a:buFont typeface="Arial" panose="020B0604020202020204" pitchFamily="34" charset="0"/>
              <a:buChar char="•"/>
            </a:pPr>
            <a:r>
              <a:rPr lang="en-US" sz="3200" b="1" dirty="0">
                <a:solidFill>
                  <a:schemeClr val="accent2">
                    <a:lumMod val="50000"/>
                  </a:schemeClr>
                </a:solidFill>
              </a:rPr>
              <a:t>receptive &amp; </a:t>
            </a:r>
            <a:r>
              <a:rPr lang="lv-LV" sz="3200" b="1" dirty="0">
                <a:solidFill>
                  <a:schemeClr val="accent2">
                    <a:lumMod val="50000"/>
                  </a:schemeClr>
                </a:solidFill>
              </a:rPr>
              <a:t>expressive</a:t>
            </a:r>
            <a:r>
              <a:rPr lang="en-US" sz="3200" b="1" dirty="0">
                <a:solidFill>
                  <a:schemeClr val="accent2">
                    <a:lumMod val="50000"/>
                  </a:schemeClr>
                </a:solidFill>
              </a:rPr>
              <a:t> language skills</a:t>
            </a:r>
            <a:endParaRPr lang="de-DE" sz="3200" b="1" dirty="0">
              <a:solidFill>
                <a:schemeClr val="accent2">
                  <a:lumMod val="50000"/>
                </a:schemeClr>
              </a:solidFill>
            </a:endParaRPr>
          </a:p>
          <a:p>
            <a:pPr marL="285750" indent="-285750">
              <a:buFont typeface="Arial" panose="020B0604020202020204" pitchFamily="34" charset="0"/>
              <a:buChar char="•"/>
            </a:pPr>
            <a:r>
              <a:rPr lang="en-US" sz="3200" b="1" dirty="0">
                <a:solidFill>
                  <a:schemeClr val="accent2">
                    <a:lumMod val="50000"/>
                  </a:schemeClr>
                </a:solidFill>
              </a:rPr>
              <a:t>linguistic silence</a:t>
            </a:r>
            <a:endParaRPr lang="de-DE" sz="3200" b="1" dirty="0">
              <a:solidFill>
                <a:schemeClr val="accent2">
                  <a:lumMod val="50000"/>
                </a:schemeClr>
              </a:solidFill>
            </a:endParaRPr>
          </a:p>
          <a:p>
            <a:pPr marL="285750" indent="-285750">
              <a:buFont typeface="Arial" panose="020B0604020202020204" pitchFamily="34" charset="0"/>
              <a:buChar char="•"/>
            </a:pPr>
            <a:r>
              <a:rPr lang="en-US" sz="3200" b="1" dirty="0">
                <a:solidFill>
                  <a:schemeClr val="accent2">
                    <a:lumMod val="50000"/>
                  </a:schemeClr>
                </a:solidFill>
              </a:rPr>
              <a:t>language </a:t>
            </a:r>
            <a:r>
              <a:rPr lang="lv-LV" sz="3200" b="1" dirty="0">
                <a:solidFill>
                  <a:schemeClr val="accent2">
                    <a:lumMod val="50000"/>
                  </a:schemeClr>
                </a:solidFill>
              </a:rPr>
              <a:t>exposure</a:t>
            </a:r>
            <a:r>
              <a:rPr lang="en-US" sz="3200" b="1" dirty="0">
                <a:solidFill>
                  <a:schemeClr val="accent2">
                    <a:lumMod val="50000"/>
                  </a:schemeClr>
                </a:solidFill>
              </a:rPr>
              <a:t> from teachers</a:t>
            </a:r>
            <a:endParaRPr lang="de-DE" sz="3200" dirty="0"/>
          </a:p>
        </p:txBody>
      </p:sp>
    </p:spTree>
    <p:extLst>
      <p:ext uri="{BB962C8B-B14F-4D97-AF65-F5344CB8AC3E}">
        <p14:creationId xmlns:p14="http://schemas.microsoft.com/office/powerpoint/2010/main" val="3235229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9E859A-F85F-4B09-AEC1-4450A1239412}"/>
              </a:ext>
            </a:extLst>
          </p:cNvPr>
          <p:cNvSpPr/>
          <p:nvPr/>
        </p:nvSpPr>
        <p:spPr>
          <a:xfrm>
            <a:off x="9692074" y="1712015"/>
            <a:ext cx="1374094" cy="369332"/>
          </a:xfrm>
          <a:prstGeom prst="rect">
            <a:avLst/>
          </a:prstGeom>
        </p:spPr>
        <p:txBody>
          <a:bodyPr wrap="none">
            <a:spAutoFit/>
          </a:bodyPr>
          <a:lstStyle/>
          <a:p>
            <a:r>
              <a:rPr lang="lv-LV" b="1" dirty="0" err="1">
                <a:latin typeface="Calibri" panose="020F0502020204030204" pitchFamily="34" charset="0"/>
                <a:ea typeface="Calibri" panose="020F0502020204030204" pitchFamily="34" charset="0"/>
                <a:cs typeface="Times New Roman" panose="02020603050405020304" pitchFamily="18" charset="0"/>
              </a:rPr>
              <a:t>Munch</a:t>
            </a:r>
            <a:r>
              <a:rPr lang="lv-LV" b="1" dirty="0">
                <a:latin typeface="Calibri" panose="020F0502020204030204" pitchFamily="34" charset="0"/>
                <a:ea typeface="Calibri" panose="020F0502020204030204" pitchFamily="34" charset="0"/>
                <a:cs typeface="Times New Roman" panose="02020603050405020304" pitchFamily="18" charset="0"/>
              </a:rPr>
              <a:t> 2025</a:t>
            </a:r>
            <a:endParaRPr lang="lv-LV" dirty="0"/>
          </a:p>
        </p:txBody>
      </p:sp>
      <p:sp>
        <p:nvSpPr>
          <p:cNvPr id="5" name="Rectangle 4">
            <a:extLst>
              <a:ext uri="{FF2B5EF4-FFF2-40B4-BE49-F238E27FC236}">
                <a16:creationId xmlns:a16="http://schemas.microsoft.com/office/drawing/2014/main" id="{1592B083-EDFC-4EF9-AF5F-D430196BA8C5}"/>
              </a:ext>
            </a:extLst>
          </p:cNvPr>
          <p:cNvSpPr/>
          <p:nvPr/>
        </p:nvSpPr>
        <p:spPr>
          <a:xfrm>
            <a:off x="605161" y="1712015"/>
            <a:ext cx="8040210" cy="646331"/>
          </a:xfrm>
          <a:prstGeom prst="rect">
            <a:avLst/>
          </a:prstGeom>
        </p:spPr>
        <p:txBody>
          <a:bodyPr wrap="square">
            <a:spAutoFit/>
          </a:bodyPr>
          <a:lstStyle/>
          <a:p>
            <a:r>
              <a:rPr lang="en-US" i="1" dirty="0">
                <a:solidFill>
                  <a:schemeClr val="tx2"/>
                </a:solidFill>
              </a:rPr>
              <a:t>Year 8 pupils </a:t>
            </a:r>
            <a:r>
              <a:rPr lang="en-US" b="1" i="1" dirty="0">
                <a:solidFill>
                  <a:schemeClr val="tx2"/>
                </a:solidFill>
              </a:rPr>
              <a:t>understood Latvian but still talked in Russian</a:t>
            </a:r>
            <a:r>
              <a:rPr lang="en-US" i="1" dirty="0">
                <a:solidFill>
                  <a:schemeClr val="tx2"/>
                </a:solidFill>
              </a:rPr>
              <a:t>. It was difficult for them to create full sentences</a:t>
            </a:r>
            <a:r>
              <a:rPr lang="lv-LV" i="1" dirty="0">
                <a:solidFill>
                  <a:schemeClr val="tx2"/>
                </a:solidFill>
              </a:rPr>
              <a:t>.</a:t>
            </a:r>
          </a:p>
        </p:txBody>
      </p:sp>
      <p:sp>
        <p:nvSpPr>
          <p:cNvPr id="6" name="Rectangle 5">
            <a:extLst>
              <a:ext uri="{FF2B5EF4-FFF2-40B4-BE49-F238E27FC236}">
                <a16:creationId xmlns:a16="http://schemas.microsoft.com/office/drawing/2014/main" id="{67DD5841-5DA3-4E0B-8EE7-EF0891D85DD6}"/>
              </a:ext>
            </a:extLst>
          </p:cNvPr>
          <p:cNvSpPr/>
          <p:nvPr/>
        </p:nvSpPr>
        <p:spPr>
          <a:xfrm>
            <a:off x="605161" y="4415691"/>
            <a:ext cx="8108273" cy="1200329"/>
          </a:xfrm>
          <a:prstGeom prst="rect">
            <a:avLst/>
          </a:prstGeom>
        </p:spPr>
        <p:txBody>
          <a:bodyPr wrap="square">
            <a:spAutoFit/>
          </a:bodyPr>
          <a:lstStyle/>
          <a:p>
            <a:r>
              <a:rPr lang="en-US" i="1" dirty="0">
                <a:solidFill>
                  <a:schemeClr val="tx2"/>
                </a:solidFill>
              </a:rPr>
              <a:t>The results of the focus group discussions indicate that </a:t>
            </a:r>
            <a:r>
              <a:rPr lang="en-US" b="1" i="1" dirty="0">
                <a:solidFill>
                  <a:schemeClr val="tx2"/>
                </a:solidFill>
              </a:rPr>
              <a:t>minority students more often experience anxiety, insecurity, and emotional exhaustion, especially in situations requiring oral expression in Latvian.</a:t>
            </a:r>
            <a:r>
              <a:rPr lang="en-US" i="1" dirty="0">
                <a:solidFill>
                  <a:schemeClr val="tx2"/>
                </a:solidFill>
              </a:rPr>
              <a:t> This </a:t>
            </a:r>
            <a:r>
              <a:rPr lang="en-US" b="1" i="1" dirty="0">
                <a:solidFill>
                  <a:schemeClr val="tx2"/>
                </a:solidFill>
              </a:rPr>
              <a:t>negatively affects their participation in class. </a:t>
            </a:r>
            <a:endParaRPr lang="lv-LV" b="1" i="1" dirty="0">
              <a:solidFill>
                <a:schemeClr val="tx2"/>
              </a:solidFill>
            </a:endParaRPr>
          </a:p>
        </p:txBody>
      </p:sp>
      <p:sp>
        <p:nvSpPr>
          <p:cNvPr id="7" name="Rectangle 6">
            <a:extLst>
              <a:ext uri="{FF2B5EF4-FFF2-40B4-BE49-F238E27FC236}">
                <a16:creationId xmlns:a16="http://schemas.microsoft.com/office/drawing/2014/main" id="{9DAD12D6-8F56-4C74-B585-406CC9499439}"/>
              </a:ext>
            </a:extLst>
          </p:cNvPr>
          <p:cNvSpPr/>
          <p:nvPr/>
        </p:nvSpPr>
        <p:spPr>
          <a:xfrm>
            <a:off x="9705283" y="4550984"/>
            <a:ext cx="1347677" cy="464871"/>
          </a:xfrm>
          <a:prstGeom prst="rect">
            <a:avLst/>
          </a:prstGeom>
        </p:spPr>
        <p:txBody>
          <a:bodyPr wrap="none">
            <a:spAutoFit/>
          </a:bodyPr>
          <a:lstStyle/>
          <a:p>
            <a:pPr algn="just">
              <a:lnSpc>
                <a:spcPct val="150000"/>
              </a:lnSpc>
              <a:spcAft>
                <a:spcPts val="0"/>
              </a:spcAft>
            </a:pPr>
            <a:r>
              <a:rPr lang="lv-LV" b="1" dirty="0">
                <a:latin typeface="Calibri" panose="020F0502020204030204" pitchFamily="34" charset="0"/>
                <a:ea typeface="Calibri" panose="020F0502020204030204" pitchFamily="34" charset="0"/>
                <a:cs typeface="Times New Roman" panose="02020603050405020304" pitchFamily="18" charset="0"/>
              </a:rPr>
              <a:t>Igaune 2026</a:t>
            </a:r>
            <a:endParaRPr lang="lv-LV"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A7D1E964-4E86-4EA0-A484-E0A60595D4AD}"/>
              </a:ext>
            </a:extLst>
          </p:cNvPr>
          <p:cNvSpPr/>
          <p:nvPr/>
        </p:nvSpPr>
        <p:spPr>
          <a:xfrm>
            <a:off x="571130" y="2931438"/>
            <a:ext cx="8040210" cy="923330"/>
          </a:xfrm>
          <a:prstGeom prst="rect">
            <a:avLst/>
          </a:prstGeom>
        </p:spPr>
        <p:txBody>
          <a:bodyPr wrap="square">
            <a:spAutoFit/>
          </a:bodyPr>
          <a:lstStyle/>
          <a:p>
            <a:r>
              <a:rPr lang="en-US" i="1" dirty="0">
                <a:solidFill>
                  <a:schemeClr val="tx2"/>
                </a:solidFill>
              </a:rPr>
              <a:t>It’s very easy for me NOW to understand Latvian; I find it easy to write in Latvian—well, with mistakes, but still—but </a:t>
            </a:r>
            <a:r>
              <a:rPr lang="en-US" b="1" i="1" dirty="0">
                <a:solidFill>
                  <a:schemeClr val="tx2"/>
                </a:solidFill>
              </a:rPr>
              <a:t>expressing my thoughts verbally—well, that’s a huge problem</a:t>
            </a:r>
            <a:r>
              <a:rPr lang="lv-LV" i="1" dirty="0">
                <a:solidFill>
                  <a:schemeClr val="tx2"/>
                </a:solidFill>
              </a:rPr>
              <a:t> </a:t>
            </a:r>
            <a:r>
              <a:rPr lang="lv-LV" dirty="0">
                <a:solidFill>
                  <a:schemeClr val="tx2"/>
                </a:solidFill>
              </a:rPr>
              <a:t>(Student, </a:t>
            </a:r>
            <a:r>
              <a:rPr lang="lv-LV" dirty="0" err="1">
                <a:solidFill>
                  <a:schemeClr val="tx2"/>
                </a:solidFill>
              </a:rPr>
              <a:t>Grade</a:t>
            </a:r>
            <a:r>
              <a:rPr lang="lv-LV" dirty="0">
                <a:solidFill>
                  <a:schemeClr val="tx2"/>
                </a:solidFill>
              </a:rPr>
              <a:t> 10, Rēzekne)</a:t>
            </a:r>
            <a:r>
              <a:rPr lang="en-US" i="1" dirty="0">
                <a:solidFill>
                  <a:schemeClr val="tx2"/>
                </a:solidFill>
              </a:rPr>
              <a:t>.</a:t>
            </a:r>
            <a:endParaRPr lang="lv-LV" i="1" dirty="0">
              <a:solidFill>
                <a:schemeClr val="tx2"/>
              </a:solidFill>
            </a:endParaRPr>
          </a:p>
        </p:txBody>
      </p:sp>
      <p:sp>
        <p:nvSpPr>
          <p:cNvPr id="11" name="Rectangle 10">
            <a:extLst>
              <a:ext uri="{FF2B5EF4-FFF2-40B4-BE49-F238E27FC236}">
                <a16:creationId xmlns:a16="http://schemas.microsoft.com/office/drawing/2014/main" id="{AAAF2D16-2510-4F35-AAFB-A991022BA1E6}"/>
              </a:ext>
            </a:extLst>
          </p:cNvPr>
          <p:cNvSpPr/>
          <p:nvPr/>
        </p:nvSpPr>
        <p:spPr>
          <a:xfrm>
            <a:off x="9227243" y="3017551"/>
            <a:ext cx="1994841" cy="375552"/>
          </a:xfrm>
          <a:prstGeom prst="rect">
            <a:avLst/>
          </a:prstGeom>
        </p:spPr>
        <p:txBody>
          <a:bodyPr wrap="none">
            <a:spAutoFit/>
          </a:bodyPr>
          <a:lstStyle/>
          <a:p>
            <a:pPr marL="457200">
              <a:lnSpc>
                <a:spcPct val="107000"/>
              </a:lnSpc>
              <a:spcAft>
                <a:spcPts val="800"/>
              </a:spcAft>
            </a:pPr>
            <a:r>
              <a:rPr lang="lv-LV" b="1" dirty="0">
                <a:latin typeface="Calibri" panose="020F0502020204030204" pitchFamily="34" charset="0"/>
                <a:ea typeface="Calibri" panose="020F0502020204030204" pitchFamily="34" charset="0"/>
                <a:cs typeface="Times New Roman" panose="02020603050405020304" pitchFamily="18" charset="0"/>
              </a:rPr>
              <a:t>Martena 2023</a:t>
            </a:r>
            <a:endParaRPr lang="lv-LV"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978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84380-D998-4FB0-B846-F746BFAF3B1A}"/>
              </a:ext>
            </a:extLst>
          </p:cNvPr>
          <p:cNvSpPr>
            <a:spLocks noGrp="1"/>
          </p:cNvSpPr>
          <p:nvPr>
            <p:ph type="title"/>
          </p:nvPr>
        </p:nvSpPr>
        <p:spPr>
          <a:xfrm>
            <a:off x="497150" y="339622"/>
            <a:ext cx="10515600" cy="1325563"/>
          </a:xfrm>
        </p:spPr>
        <p:txBody>
          <a:bodyPr>
            <a:normAutofit/>
          </a:bodyPr>
          <a:lstStyle/>
          <a:p>
            <a:r>
              <a:rPr lang="lv-LV" b="1" dirty="0">
                <a:solidFill>
                  <a:schemeClr val="accent1"/>
                </a:solidFill>
              </a:rPr>
              <a:t>Cognitive </a:t>
            </a:r>
            <a:r>
              <a:rPr lang="de-DE" b="1" dirty="0">
                <a:solidFill>
                  <a:schemeClr val="accent1"/>
                </a:solidFill>
              </a:rPr>
              <a:t>A</a:t>
            </a:r>
            <a:r>
              <a:rPr lang="lv-LV" b="1" dirty="0">
                <a:solidFill>
                  <a:schemeClr val="accent1"/>
                </a:solidFill>
              </a:rPr>
              <a:t>spects </a:t>
            </a:r>
            <a:br>
              <a:rPr lang="lv-LV" dirty="0"/>
            </a:br>
            <a:endParaRPr lang="lv-LV" dirty="0"/>
          </a:p>
        </p:txBody>
      </p:sp>
      <p:sp>
        <p:nvSpPr>
          <p:cNvPr id="3" name="Content Placeholder 2">
            <a:extLst>
              <a:ext uri="{FF2B5EF4-FFF2-40B4-BE49-F238E27FC236}">
                <a16:creationId xmlns:a16="http://schemas.microsoft.com/office/drawing/2014/main" id="{B157B5D2-B2D2-4FB6-B38C-492CFEB26645}"/>
              </a:ext>
            </a:extLst>
          </p:cNvPr>
          <p:cNvSpPr>
            <a:spLocks noGrp="1"/>
          </p:cNvSpPr>
          <p:nvPr>
            <p:ph idx="1"/>
          </p:nvPr>
        </p:nvSpPr>
        <p:spPr>
          <a:xfrm>
            <a:off x="497150" y="1305017"/>
            <a:ext cx="11437758" cy="5494368"/>
          </a:xfrm>
        </p:spPr>
        <p:txBody>
          <a:bodyPr>
            <a:normAutofit fontScale="85000" lnSpcReduction="20000"/>
          </a:bodyPr>
          <a:lstStyle/>
          <a:p>
            <a:pPr marL="0" indent="0">
              <a:buNone/>
            </a:pPr>
            <a:r>
              <a:rPr lang="lv-LV" i="1" dirty="0">
                <a:solidFill>
                  <a:schemeClr val="tx2"/>
                </a:solidFill>
              </a:rPr>
              <a:t>T</a:t>
            </a:r>
            <a:r>
              <a:rPr lang="en-US" i="1" dirty="0">
                <a:solidFill>
                  <a:schemeClr val="tx2"/>
                </a:solidFill>
              </a:rPr>
              <a:t>he </a:t>
            </a:r>
            <a:r>
              <a:rPr lang="en-US" b="1" i="1" dirty="0">
                <a:solidFill>
                  <a:schemeClr val="tx2"/>
                </a:solidFill>
              </a:rPr>
              <a:t>pre-production phase</a:t>
            </a:r>
            <a:r>
              <a:rPr lang="lv-LV" b="1" i="1" dirty="0">
                <a:solidFill>
                  <a:schemeClr val="tx2"/>
                </a:solidFill>
              </a:rPr>
              <a:t>: </a:t>
            </a:r>
            <a:r>
              <a:rPr lang="en-US" i="1" dirty="0">
                <a:solidFill>
                  <a:schemeClr val="tx2"/>
                </a:solidFill>
              </a:rPr>
              <a:t>language </a:t>
            </a:r>
            <a:r>
              <a:rPr lang="en-US" b="1" i="1" dirty="0">
                <a:solidFill>
                  <a:schemeClr val="tx2"/>
                </a:solidFill>
              </a:rPr>
              <a:t>learner is not passive but builds </a:t>
            </a:r>
            <a:r>
              <a:rPr lang="en-US" i="1" dirty="0">
                <a:solidFill>
                  <a:schemeClr val="tx2"/>
                </a:solidFill>
              </a:rPr>
              <a:t>their language competence </a:t>
            </a:r>
            <a:r>
              <a:rPr lang="en-US" b="1" i="1" dirty="0">
                <a:solidFill>
                  <a:schemeClr val="tx2"/>
                </a:solidFill>
              </a:rPr>
              <a:t>through active listening</a:t>
            </a:r>
            <a:r>
              <a:rPr lang="lv-LV" b="1" i="1" dirty="0">
                <a:solidFill>
                  <a:schemeClr val="tx2"/>
                </a:solidFill>
              </a:rPr>
              <a:t>, </a:t>
            </a:r>
            <a:r>
              <a:rPr lang="en-US" b="1" i="1" dirty="0">
                <a:solidFill>
                  <a:schemeClr val="tx2"/>
                </a:solidFill>
              </a:rPr>
              <a:t>developing the vocabulary, observing others and absorbing the language they hear</a:t>
            </a:r>
            <a:r>
              <a:rPr lang="lv-LV" i="1" dirty="0">
                <a:solidFill>
                  <a:schemeClr val="tx2"/>
                </a:solidFill>
              </a:rPr>
              <a:t>.</a:t>
            </a:r>
            <a:r>
              <a:rPr lang="en-US" i="1" dirty="0">
                <a:solidFill>
                  <a:schemeClr val="tx2"/>
                </a:solidFill>
              </a:rPr>
              <a:t> </a:t>
            </a:r>
            <a:endParaRPr lang="lv-LV" i="1" dirty="0">
              <a:solidFill>
                <a:schemeClr val="tx2"/>
              </a:solidFill>
            </a:endParaRPr>
          </a:p>
          <a:p>
            <a:pPr marL="0" indent="0">
              <a:buNone/>
            </a:pPr>
            <a:endParaRPr lang="lv-LV" i="1" dirty="0">
              <a:solidFill>
                <a:schemeClr val="tx2"/>
              </a:solidFill>
            </a:endParaRPr>
          </a:p>
          <a:p>
            <a:pPr marL="0" indent="0">
              <a:buNone/>
            </a:pPr>
            <a:r>
              <a:rPr lang="lv-LV" b="1" dirty="0" err="1">
                <a:solidFill>
                  <a:schemeClr val="tx2"/>
                </a:solidFill>
              </a:rPr>
              <a:t>Legitimate</a:t>
            </a:r>
            <a:r>
              <a:rPr lang="lv-LV" b="1" dirty="0">
                <a:solidFill>
                  <a:schemeClr val="tx2"/>
                </a:solidFill>
              </a:rPr>
              <a:t> </a:t>
            </a:r>
            <a:r>
              <a:rPr lang="lv-LV" b="1" dirty="0" err="1">
                <a:solidFill>
                  <a:schemeClr val="tx2"/>
                </a:solidFill>
              </a:rPr>
              <a:t>peripheral</a:t>
            </a:r>
            <a:r>
              <a:rPr lang="lv-LV" b="1" dirty="0">
                <a:solidFill>
                  <a:schemeClr val="tx2"/>
                </a:solidFill>
              </a:rPr>
              <a:t> </a:t>
            </a:r>
            <a:r>
              <a:rPr lang="lv-LV" b="1" dirty="0" err="1">
                <a:solidFill>
                  <a:schemeClr val="tx2"/>
                </a:solidFill>
              </a:rPr>
              <a:t>participation</a:t>
            </a:r>
            <a:r>
              <a:rPr lang="lv-LV" b="1" dirty="0">
                <a:solidFill>
                  <a:schemeClr val="tx2"/>
                </a:solidFill>
              </a:rPr>
              <a:t> </a:t>
            </a:r>
            <a:r>
              <a:rPr lang="lv-LV" dirty="0">
                <a:solidFill>
                  <a:schemeClr val="tx2"/>
                </a:solidFill>
              </a:rPr>
              <a:t>(</a:t>
            </a:r>
            <a:r>
              <a:rPr lang="lv-LV" dirty="0" err="1">
                <a:solidFill>
                  <a:schemeClr val="tx2"/>
                </a:solidFill>
              </a:rPr>
              <a:t>Lave</a:t>
            </a:r>
            <a:r>
              <a:rPr lang="lv-LV" dirty="0">
                <a:solidFill>
                  <a:schemeClr val="tx2"/>
                </a:solidFill>
              </a:rPr>
              <a:t> &amp; </a:t>
            </a:r>
            <a:r>
              <a:rPr lang="lv-LV" dirty="0" err="1">
                <a:solidFill>
                  <a:schemeClr val="tx2"/>
                </a:solidFill>
              </a:rPr>
              <a:t>Wenger</a:t>
            </a:r>
            <a:r>
              <a:rPr lang="lv-LV" dirty="0">
                <a:solidFill>
                  <a:schemeClr val="tx2"/>
                </a:solidFill>
              </a:rPr>
              <a:t>, 1991)</a:t>
            </a:r>
          </a:p>
          <a:p>
            <a:pPr marL="0" indent="0">
              <a:buNone/>
            </a:pPr>
            <a:endParaRPr lang="lv-LV" dirty="0">
              <a:solidFill>
                <a:schemeClr val="tx2"/>
              </a:solidFill>
            </a:endParaRPr>
          </a:p>
          <a:p>
            <a:pPr marL="0" indent="0">
              <a:buNone/>
            </a:pPr>
            <a:r>
              <a:rPr lang="lv-LV" b="1" dirty="0">
                <a:solidFill>
                  <a:schemeClr val="tx2"/>
                </a:solidFill>
              </a:rPr>
              <a:t>S</a:t>
            </a:r>
            <a:r>
              <a:rPr lang="en-US" b="1" dirty="0" err="1">
                <a:solidFill>
                  <a:schemeClr val="tx2"/>
                </a:solidFill>
              </a:rPr>
              <a:t>ilent</a:t>
            </a:r>
            <a:r>
              <a:rPr lang="en-US" b="1" dirty="0">
                <a:solidFill>
                  <a:schemeClr val="tx2"/>
                </a:solidFill>
              </a:rPr>
              <a:t> </a:t>
            </a:r>
            <a:r>
              <a:rPr lang="lv-LV" dirty="0">
                <a:solidFill>
                  <a:schemeClr val="tx2"/>
                </a:solidFill>
              </a:rPr>
              <a:t>– </a:t>
            </a:r>
            <a:r>
              <a:rPr lang="en-US" dirty="0">
                <a:solidFill>
                  <a:schemeClr val="tx2"/>
                </a:solidFill>
              </a:rPr>
              <a:t>active participation through </a:t>
            </a:r>
            <a:r>
              <a:rPr lang="en-US" b="1" dirty="0">
                <a:solidFill>
                  <a:schemeClr val="tx2"/>
                </a:solidFill>
              </a:rPr>
              <a:t>verbal thought</a:t>
            </a:r>
            <a:r>
              <a:rPr lang="lv-LV" b="1" dirty="0">
                <a:solidFill>
                  <a:schemeClr val="tx2"/>
                </a:solidFill>
              </a:rPr>
              <a:t> </a:t>
            </a:r>
            <a:r>
              <a:rPr lang="lv-LV" dirty="0">
                <a:solidFill>
                  <a:schemeClr val="tx2"/>
                </a:solidFill>
              </a:rPr>
              <a:t>(</a:t>
            </a:r>
            <a:r>
              <a:rPr lang="lv-LV" dirty="0" err="1">
                <a:solidFill>
                  <a:schemeClr val="tx2"/>
                </a:solidFill>
              </a:rPr>
              <a:t>Ohta</a:t>
            </a:r>
            <a:r>
              <a:rPr lang="lv-LV" dirty="0">
                <a:solidFill>
                  <a:schemeClr val="tx2"/>
                </a:solidFill>
              </a:rPr>
              <a:t> 2001; </a:t>
            </a:r>
            <a:r>
              <a:rPr lang="lv-LV" dirty="0" err="1">
                <a:solidFill>
                  <a:schemeClr val="tx2"/>
                </a:solidFill>
              </a:rPr>
              <a:t>Munch</a:t>
            </a:r>
            <a:r>
              <a:rPr lang="lv-LV" dirty="0">
                <a:solidFill>
                  <a:schemeClr val="tx2"/>
                </a:solidFill>
              </a:rPr>
              <a:t> 2025)</a:t>
            </a:r>
          </a:p>
          <a:p>
            <a:pPr marL="0" indent="0">
              <a:buNone/>
            </a:pPr>
            <a:r>
              <a:rPr lang="lv-LV" b="1" dirty="0">
                <a:solidFill>
                  <a:schemeClr val="tx2"/>
                </a:solidFill>
              </a:rPr>
              <a:t>S</a:t>
            </a:r>
            <a:r>
              <a:rPr lang="en-US" b="1" dirty="0" err="1">
                <a:solidFill>
                  <a:schemeClr val="tx2"/>
                </a:solidFill>
              </a:rPr>
              <a:t>ilent</a:t>
            </a:r>
            <a:r>
              <a:rPr lang="en-US" b="1" dirty="0">
                <a:solidFill>
                  <a:schemeClr val="tx2"/>
                </a:solidFill>
              </a:rPr>
              <a:t> period </a:t>
            </a:r>
            <a:r>
              <a:rPr lang="en-US" dirty="0">
                <a:solidFill>
                  <a:schemeClr val="tx2"/>
                </a:solidFill>
              </a:rPr>
              <a:t>(Krashen 1981)</a:t>
            </a:r>
            <a:r>
              <a:rPr lang="lv-LV" dirty="0">
                <a:solidFill>
                  <a:schemeClr val="tx2"/>
                </a:solidFill>
              </a:rPr>
              <a:t> – </a:t>
            </a:r>
            <a:r>
              <a:rPr lang="lv-LV" b="1" dirty="0" err="1">
                <a:solidFill>
                  <a:schemeClr val="tx2"/>
                </a:solidFill>
              </a:rPr>
              <a:t>receptive</a:t>
            </a:r>
            <a:r>
              <a:rPr lang="lv-LV" b="1" dirty="0">
                <a:solidFill>
                  <a:schemeClr val="tx2"/>
                </a:solidFill>
              </a:rPr>
              <a:t> </a:t>
            </a:r>
            <a:r>
              <a:rPr lang="lv-LV" b="1" dirty="0" err="1">
                <a:solidFill>
                  <a:schemeClr val="tx2"/>
                </a:solidFill>
              </a:rPr>
              <a:t>skills</a:t>
            </a:r>
            <a:endParaRPr lang="lv-LV" b="1" dirty="0">
              <a:solidFill>
                <a:schemeClr val="tx2"/>
              </a:solidFill>
            </a:endParaRPr>
          </a:p>
          <a:p>
            <a:pPr marL="0" indent="0">
              <a:buNone/>
            </a:pPr>
            <a:endParaRPr lang="lv-LV" b="1" dirty="0">
              <a:solidFill>
                <a:schemeClr val="tx2"/>
              </a:solidFill>
            </a:endParaRPr>
          </a:p>
          <a:p>
            <a:pPr marL="0" indent="0">
              <a:buNone/>
            </a:pPr>
            <a:r>
              <a:rPr lang="lv-LV" b="1" dirty="0" err="1">
                <a:solidFill>
                  <a:schemeClr val="tx2"/>
                </a:solidFill>
              </a:rPr>
              <a:t>Expressive</a:t>
            </a:r>
            <a:r>
              <a:rPr lang="lv-LV" b="1" dirty="0">
                <a:solidFill>
                  <a:schemeClr val="tx2"/>
                </a:solidFill>
              </a:rPr>
              <a:t> (</a:t>
            </a:r>
            <a:r>
              <a:rPr lang="lv-LV" b="1" dirty="0" err="1">
                <a:solidFill>
                  <a:schemeClr val="tx2"/>
                </a:solidFill>
              </a:rPr>
              <a:t>productive</a:t>
            </a:r>
            <a:r>
              <a:rPr lang="lv-LV" b="1" dirty="0">
                <a:solidFill>
                  <a:schemeClr val="tx2"/>
                </a:solidFill>
              </a:rPr>
              <a:t>) </a:t>
            </a:r>
            <a:r>
              <a:rPr lang="lv-LV" b="1" dirty="0" err="1">
                <a:solidFill>
                  <a:schemeClr val="tx2"/>
                </a:solidFill>
              </a:rPr>
              <a:t>language</a:t>
            </a:r>
            <a:r>
              <a:rPr lang="lv-LV" b="1" dirty="0">
                <a:solidFill>
                  <a:schemeClr val="tx2"/>
                </a:solidFill>
              </a:rPr>
              <a:t> </a:t>
            </a:r>
            <a:r>
              <a:rPr lang="lv-LV" b="1" dirty="0" err="1">
                <a:solidFill>
                  <a:schemeClr val="tx2"/>
                </a:solidFill>
              </a:rPr>
              <a:t>skills</a:t>
            </a:r>
            <a:r>
              <a:rPr lang="lv-LV" b="1" dirty="0">
                <a:solidFill>
                  <a:schemeClr val="tx2"/>
                </a:solidFill>
              </a:rPr>
              <a:t>: </a:t>
            </a:r>
            <a:r>
              <a:rPr lang="lv-LV" dirty="0" err="1">
                <a:solidFill>
                  <a:schemeClr val="tx2"/>
                </a:solidFill>
              </a:rPr>
              <a:t>orally</a:t>
            </a:r>
            <a:r>
              <a:rPr lang="lv-LV" dirty="0">
                <a:solidFill>
                  <a:schemeClr val="tx2"/>
                </a:solidFill>
              </a:rPr>
              <a:t> </a:t>
            </a:r>
            <a:r>
              <a:rPr lang="lv-LV" dirty="0" err="1">
                <a:solidFill>
                  <a:schemeClr val="tx2"/>
                </a:solidFill>
              </a:rPr>
              <a:t>and</a:t>
            </a:r>
            <a:r>
              <a:rPr lang="lv-LV" dirty="0">
                <a:solidFill>
                  <a:schemeClr val="tx2"/>
                </a:solidFill>
              </a:rPr>
              <a:t> </a:t>
            </a:r>
            <a:r>
              <a:rPr lang="lv-LV" dirty="0" err="1">
                <a:solidFill>
                  <a:schemeClr val="tx2"/>
                </a:solidFill>
              </a:rPr>
              <a:t>in</a:t>
            </a:r>
            <a:r>
              <a:rPr lang="lv-LV" dirty="0">
                <a:solidFill>
                  <a:schemeClr val="tx2"/>
                </a:solidFill>
              </a:rPr>
              <a:t> </a:t>
            </a:r>
            <a:r>
              <a:rPr lang="lv-LV" dirty="0" err="1">
                <a:solidFill>
                  <a:schemeClr val="tx2"/>
                </a:solidFill>
              </a:rPr>
              <a:t>written</a:t>
            </a:r>
            <a:r>
              <a:rPr lang="lv-LV" dirty="0">
                <a:solidFill>
                  <a:schemeClr val="tx2"/>
                </a:solidFill>
              </a:rPr>
              <a:t> </a:t>
            </a:r>
            <a:r>
              <a:rPr lang="lv-LV" dirty="0" err="1">
                <a:solidFill>
                  <a:schemeClr val="tx2"/>
                </a:solidFill>
              </a:rPr>
              <a:t>form</a:t>
            </a:r>
            <a:r>
              <a:rPr lang="lv-LV" dirty="0">
                <a:solidFill>
                  <a:schemeClr val="tx2"/>
                </a:solidFill>
              </a:rPr>
              <a:t> (</a:t>
            </a:r>
            <a:r>
              <a:rPr lang="lv-LV" dirty="0" err="1">
                <a:solidFill>
                  <a:schemeClr val="tx2"/>
                </a:solidFill>
              </a:rPr>
              <a:t>very</a:t>
            </a:r>
            <a:r>
              <a:rPr lang="lv-LV" dirty="0">
                <a:solidFill>
                  <a:schemeClr val="tx2"/>
                </a:solidFill>
              </a:rPr>
              <a:t> </a:t>
            </a:r>
            <a:r>
              <a:rPr lang="lv-LV" dirty="0" err="1">
                <a:solidFill>
                  <a:schemeClr val="tx2"/>
                </a:solidFill>
              </a:rPr>
              <a:t>subjective</a:t>
            </a:r>
            <a:r>
              <a:rPr lang="lv-LV" dirty="0">
                <a:solidFill>
                  <a:schemeClr val="tx2"/>
                </a:solidFill>
              </a:rPr>
              <a:t>)</a:t>
            </a:r>
          </a:p>
          <a:p>
            <a:pPr marL="0" indent="0">
              <a:buNone/>
            </a:pPr>
            <a:endParaRPr lang="lv-LV" b="1" dirty="0">
              <a:solidFill>
                <a:schemeClr val="tx2"/>
              </a:solidFill>
            </a:endParaRPr>
          </a:p>
          <a:p>
            <a:pPr marL="0" indent="0">
              <a:buNone/>
            </a:pPr>
            <a:r>
              <a:rPr lang="lv-LV" b="1" dirty="0" err="1">
                <a:solidFill>
                  <a:schemeClr val="tx2"/>
                </a:solidFill>
              </a:rPr>
              <a:t>Emergent</a:t>
            </a:r>
            <a:r>
              <a:rPr lang="lv-LV" b="1" dirty="0">
                <a:solidFill>
                  <a:schemeClr val="tx2"/>
                </a:solidFill>
              </a:rPr>
              <a:t> </a:t>
            </a:r>
            <a:r>
              <a:rPr lang="lv-LV" b="1" dirty="0" err="1">
                <a:solidFill>
                  <a:schemeClr val="tx2"/>
                </a:solidFill>
              </a:rPr>
              <a:t>bilingual</a:t>
            </a:r>
            <a:r>
              <a:rPr lang="lv-LV" b="1" dirty="0">
                <a:solidFill>
                  <a:schemeClr val="tx2"/>
                </a:solidFill>
              </a:rPr>
              <a:t> </a:t>
            </a:r>
            <a:r>
              <a:rPr lang="lv-LV" b="1" dirty="0" err="1">
                <a:solidFill>
                  <a:schemeClr val="tx2"/>
                </a:solidFill>
              </a:rPr>
              <a:t>learners</a:t>
            </a:r>
            <a:endParaRPr lang="lv-LV" dirty="0">
              <a:solidFill>
                <a:schemeClr val="tx2"/>
              </a:solidFill>
            </a:endParaRPr>
          </a:p>
          <a:p>
            <a:r>
              <a:rPr lang="en-US" dirty="0">
                <a:solidFill>
                  <a:schemeClr val="tx2"/>
                </a:solidFill>
              </a:rPr>
              <a:t>Russian</a:t>
            </a:r>
            <a:r>
              <a:rPr lang="lv-LV" dirty="0">
                <a:solidFill>
                  <a:schemeClr val="tx2"/>
                </a:solidFill>
              </a:rPr>
              <a:t>-</a:t>
            </a:r>
            <a:r>
              <a:rPr lang="lv-LV" dirty="0" err="1">
                <a:solidFill>
                  <a:schemeClr val="tx2"/>
                </a:solidFill>
              </a:rPr>
              <a:t>language</a:t>
            </a:r>
            <a:r>
              <a:rPr lang="lv-LV" dirty="0">
                <a:solidFill>
                  <a:schemeClr val="tx2"/>
                </a:solidFill>
              </a:rPr>
              <a:t> </a:t>
            </a:r>
            <a:r>
              <a:rPr lang="lv-LV" dirty="0" err="1">
                <a:solidFill>
                  <a:schemeClr val="tx2"/>
                </a:solidFill>
              </a:rPr>
              <a:t>dominant</a:t>
            </a:r>
            <a:r>
              <a:rPr lang="en-US" dirty="0">
                <a:solidFill>
                  <a:schemeClr val="tx2"/>
                </a:solidFill>
              </a:rPr>
              <a:t> </a:t>
            </a:r>
            <a:r>
              <a:rPr lang="lv-LV" dirty="0">
                <a:solidFill>
                  <a:schemeClr val="tx2"/>
                </a:solidFill>
              </a:rPr>
              <a:t>students</a:t>
            </a:r>
            <a:r>
              <a:rPr lang="en-US" dirty="0">
                <a:solidFill>
                  <a:schemeClr val="tx2"/>
                </a:solidFill>
              </a:rPr>
              <a:t> </a:t>
            </a:r>
            <a:r>
              <a:rPr lang="de-DE" dirty="0">
                <a:solidFill>
                  <a:schemeClr val="tx2"/>
                </a:solidFill>
              </a:rPr>
              <a:t>–</a:t>
            </a:r>
            <a:r>
              <a:rPr lang="en-US" dirty="0">
                <a:solidFill>
                  <a:schemeClr val="tx2"/>
                </a:solidFill>
              </a:rPr>
              <a:t> </a:t>
            </a:r>
            <a:r>
              <a:rPr lang="en-US" u="sng" dirty="0">
                <a:solidFill>
                  <a:schemeClr val="tx2"/>
                </a:solidFill>
              </a:rPr>
              <a:t>in a gradual process of becoming bilingual</a:t>
            </a:r>
            <a:r>
              <a:rPr lang="lv-LV" dirty="0">
                <a:solidFill>
                  <a:schemeClr val="tx2"/>
                </a:solidFill>
              </a:rPr>
              <a:t> </a:t>
            </a:r>
          </a:p>
          <a:p>
            <a:r>
              <a:rPr lang="en-US" dirty="0">
                <a:solidFill>
                  <a:schemeClr val="tx2"/>
                </a:solidFill>
              </a:rPr>
              <a:t>Lessons in Latvian </a:t>
            </a:r>
            <a:r>
              <a:rPr lang="en-US" u="sng" dirty="0">
                <a:solidFill>
                  <a:schemeClr val="tx2"/>
                </a:solidFill>
              </a:rPr>
              <a:t>increase their Latvian language exposure</a:t>
            </a:r>
            <a:endParaRPr lang="lv-LV" dirty="0">
              <a:solidFill>
                <a:schemeClr val="tx2"/>
              </a:solidFill>
            </a:endParaRPr>
          </a:p>
          <a:p>
            <a:pPr marL="0" indent="0">
              <a:buNone/>
            </a:pPr>
            <a:endParaRPr lang="lv-LV" u="sng" dirty="0">
              <a:solidFill>
                <a:schemeClr val="tx2"/>
              </a:solidFill>
            </a:endParaRPr>
          </a:p>
          <a:p>
            <a:pPr marL="0" indent="0">
              <a:buNone/>
            </a:pPr>
            <a:endParaRPr lang="lv-LV" dirty="0">
              <a:solidFill>
                <a:schemeClr val="tx2"/>
              </a:solidFill>
            </a:endParaRPr>
          </a:p>
        </p:txBody>
      </p:sp>
    </p:spTree>
    <p:extLst>
      <p:ext uri="{BB962C8B-B14F-4D97-AF65-F5344CB8AC3E}">
        <p14:creationId xmlns:p14="http://schemas.microsoft.com/office/powerpoint/2010/main" val="129628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85E61-F443-4E8D-A9AD-E42AF3A6A073}"/>
              </a:ext>
            </a:extLst>
          </p:cNvPr>
          <p:cNvSpPr>
            <a:spLocks noGrp="1"/>
          </p:cNvSpPr>
          <p:nvPr>
            <p:ph type="title"/>
          </p:nvPr>
        </p:nvSpPr>
        <p:spPr>
          <a:xfrm>
            <a:off x="151075" y="365125"/>
            <a:ext cx="11917100" cy="1325563"/>
          </a:xfrm>
        </p:spPr>
        <p:txBody>
          <a:bodyPr>
            <a:normAutofit/>
          </a:bodyPr>
          <a:lstStyle/>
          <a:p>
            <a:r>
              <a:rPr lang="lv-LV" sz="3600" b="1" dirty="0">
                <a:solidFill>
                  <a:schemeClr val="accent1"/>
                </a:solidFill>
              </a:rPr>
              <a:t>Cognitive </a:t>
            </a:r>
            <a:r>
              <a:rPr lang="de-DE" sz="3600" b="1" dirty="0">
                <a:solidFill>
                  <a:schemeClr val="accent1"/>
                </a:solidFill>
              </a:rPr>
              <a:t>A</a:t>
            </a:r>
            <a:r>
              <a:rPr lang="lv-LV" sz="3600" b="1" dirty="0">
                <a:solidFill>
                  <a:schemeClr val="accent1"/>
                </a:solidFill>
              </a:rPr>
              <a:t>spects</a:t>
            </a:r>
            <a:r>
              <a:rPr lang="de-DE" sz="3600" b="1" dirty="0">
                <a:solidFill>
                  <a:schemeClr val="accent1"/>
                </a:solidFill>
              </a:rPr>
              <a:t>: </a:t>
            </a:r>
            <a:r>
              <a:rPr lang="lv-LV" sz="3600" b="1" dirty="0">
                <a:solidFill>
                  <a:schemeClr val="accent1"/>
                </a:solidFill>
              </a:rPr>
              <a:t>Qualitative </a:t>
            </a:r>
            <a:r>
              <a:rPr lang="de-DE" sz="3600" b="1" dirty="0">
                <a:solidFill>
                  <a:schemeClr val="accent1"/>
                </a:solidFill>
              </a:rPr>
              <a:t>L</a:t>
            </a:r>
            <a:r>
              <a:rPr lang="lv-LV" sz="3600" b="1" dirty="0">
                <a:solidFill>
                  <a:schemeClr val="accent1"/>
                </a:solidFill>
              </a:rPr>
              <a:t>anguage </a:t>
            </a:r>
            <a:r>
              <a:rPr lang="de-DE" sz="3600" b="1" dirty="0">
                <a:solidFill>
                  <a:schemeClr val="accent1"/>
                </a:solidFill>
              </a:rPr>
              <a:t>E</a:t>
            </a:r>
            <a:r>
              <a:rPr lang="lv-LV" sz="3600" b="1" dirty="0">
                <a:solidFill>
                  <a:schemeClr val="accent1"/>
                </a:solidFill>
              </a:rPr>
              <a:t>xposure from </a:t>
            </a:r>
            <a:r>
              <a:rPr lang="de-DE" sz="3600" b="1" dirty="0">
                <a:solidFill>
                  <a:schemeClr val="accent1"/>
                </a:solidFill>
              </a:rPr>
              <a:t>T</a:t>
            </a:r>
            <a:r>
              <a:rPr lang="lv-LV" sz="3600" b="1" dirty="0">
                <a:solidFill>
                  <a:schemeClr val="accent1"/>
                </a:solidFill>
              </a:rPr>
              <a:t>eachers</a:t>
            </a:r>
          </a:p>
        </p:txBody>
      </p:sp>
      <p:sp>
        <p:nvSpPr>
          <p:cNvPr id="3" name="Content Placeholder 2">
            <a:extLst>
              <a:ext uri="{FF2B5EF4-FFF2-40B4-BE49-F238E27FC236}">
                <a16:creationId xmlns:a16="http://schemas.microsoft.com/office/drawing/2014/main" id="{A82757AC-1B86-4C3D-919B-9CCC36A457E0}"/>
              </a:ext>
            </a:extLst>
          </p:cNvPr>
          <p:cNvSpPr>
            <a:spLocks noGrp="1"/>
          </p:cNvSpPr>
          <p:nvPr>
            <p:ph idx="1"/>
          </p:nvPr>
        </p:nvSpPr>
        <p:spPr>
          <a:xfrm>
            <a:off x="854103" y="1907376"/>
            <a:ext cx="10515600" cy="4788239"/>
          </a:xfrm>
        </p:spPr>
        <p:txBody>
          <a:bodyPr/>
          <a:lstStyle/>
          <a:p>
            <a:pPr marL="0" indent="0">
              <a:buNone/>
            </a:pPr>
            <a:r>
              <a:rPr lang="en-US" i="1" dirty="0">
                <a:solidFill>
                  <a:schemeClr val="accent1">
                    <a:lumMod val="75000"/>
                  </a:schemeClr>
                </a:solidFill>
              </a:rPr>
              <a:t>In most Russian schools, where all teachers were supposed to start teaching in Latvian, it seems to me that in most schools </a:t>
            </a:r>
            <a:r>
              <a:rPr lang="en-US" b="1" i="1" dirty="0">
                <a:solidFill>
                  <a:schemeClr val="accent1">
                    <a:lumMod val="75000"/>
                  </a:schemeClr>
                </a:solidFill>
              </a:rPr>
              <a:t>the teachers are unable to teach in Latvian </a:t>
            </a:r>
            <a:r>
              <a:rPr lang="en-US" i="1" dirty="0">
                <a:solidFill>
                  <a:schemeClr val="accent1">
                    <a:lumMod val="75000"/>
                  </a:schemeClr>
                </a:solidFill>
              </a:rPr>
              <a:t>and do not teach the subjects in Latvian. They can’t conduct an entire lesson [in Latvian]. They might use some terms or words from the textbook, but if they speak in Latvian, they can’t express their thoughts correctly. It doesn’t make sense. The students might misunderstand them, or perceive the information as something strange. </a:t>
            </a:r>
            <a:endParaRPr lang="lv-LV" i="1" dirty="0">
              <a:solidFill>
                <a:schemeClr val="accent1">
                  <a:lumMod val="75000"/>
                </a:schemeClr>
              </a:solidFill>
            </a:endParaRPr>
          </a:p>
          <a:p>
            <a:pPr marL="0" indent="0">
              <a:buNone/>
            </a:pPr>
            <a:endParaRPr lang="lv-LV" i="1" dirty="0">
              <a:solidFill>
                <a:schemeClr val="tx2"/>
              </a:solidFill>
            </a:endParaRPr>
          </a:p>
          <a:p>
            <a:pPr marL="0" indent="0">
              <a:buNone/>
            </a:pPr>
            <a:r>
              <a:rPr lang="lv-LV" sz="2000" dirty="0">
                <a:solidFill>
                  <a:schemeClr val="tx2"/>
                </a:solidFill>
              </a:rPr>
              <a:t>Student, </a:t>
            </a:r>
            <a:r>
              <a:rPr lang="lv-LV" sz="2000" dirty="0" err="1">
                <a:solidFill>
                  <a:schemeClr val="tx2"/>
                </a:solidFill>
              </a:rPr>
              <a:t>Grade</a:t>
            </a:r>
            <a:r>
              <a:rPr lang="lv-LV" sz="2000" dirty="0">
                <a:solidFill>
                  <a:schemeClr val="tx2"/>
                </a:solidFill>
              </a:rPr>
              <a:t> 10</a:t>
            </a:r>
          </a:p>
          <a:p>
            <a:pPr marL="0" indent="0">
              <a:buNone/>
            </a:pPr>
            <a:r>
              <a:rPr lang="lv-LV" sz="2000" dirty="0">
                <a:solidFill>
                  <a:schemeClr val="tx2"/>
                </a:solidFill>
              </a:rPr>
              <a:t>Rēzekne, 2023, </a:t>
            </a:r>
            <a:r>
              <a:rPr lang="lv-LV" sz="2000" dirty="0" err="1">
                <a:solidFill>
                  <a:schemeClr val="tx2"/>
                </a:solidFill>
              </a:rPr>
              <a:t>classroom</a:t>
            </a:r>
            <a:r>
              <a:rPr lang="lv-LV" sz="2000" dirty="0">
                <a:solidFill>
                  <a:schemeClr val="tx2"/>
                </a:solidFill>
              </a:rPr>
              <a:t> </a:t>
            </a:r>
            <a:r>
              <a:rPr lang="lv-LV" sz="2000" dirty="0" err="1">
                <a:solidFill>
                  <a:schemeClr val="tx2"/>
                </a:solidFill>
              </a:rPr>
              <a:t>observation</a:t>
            </a:r>
            <a:r>
              <a:rPr lang="lv-LV" sz="2000" dirty="0">
                <a:solidFill>
                  <a:schemeClr val="tx2"/>
                </a:solidFill>
              </a:rPr>
              <a:t> (Martena)</a:t>
            </a:r>
          </a:p>
          <a:p>
            <a:pPr marL="0" indent="0">
              <a:buNone/>
            </a:pPr>
            <a:endParaRPr lang="lv-LV" dirty="0"/>
          </a:p>
        </p:txBody>
      </p:sp>
      <p:sp>
        <p:nvSpPr>
          <p:cNvPr id="4" name="Speech Bubble: Rectangle with Corners Rounded 3">
            <a:extLst>
              <a:ext uri="{FF2B5EF4-FFF2-40B4-BE49-F238E27FC236}">
                <a16:creationId xmlns:a16="http://schemas.microsoft.com/office/drawing/2014/main" id="{B4C24D87-7401-4B30-8093-C8EB3B36D541}"/>
              </a:ext>
            </a:extLst>
          </p:cNvPr>
          <p:cNvSpPr/>
          <p:nvPr/>
        </p:nvSpPr>
        <p:spPr>
          <a:xfrm>
            <a:off x="754602" y="1828800"/>
            <a:ext cx="10515600" cy="3364637"/>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613061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588397" y="787179"/>
            <a:ext cx="9247366" cy="646331"/>
          </a:xfrm>
          <a:prstGeom prst="rect">
            <a:avLst/>
          </a:prstGeom>
          <a:noFill/>
        </p:spPr>
        <p:txBody>
          <a:bodyPr wrap="square" rtlCol="0">
            <a:spAutoFit/>
          </a:bodyPr>
          <a:lstStyle/>
          <a:p>
            <a:r>
              <a:rPr lang="lv-LV" sz="3600" b="1" dirty="0">
                <a:solidFill>
                  <a:schemeClr val="accent1"/>
                </a:solidFill>
              </a:rPr>
              <a:t>Data </a:t>
            </a:r>
            <a:r>
              <a:rPr lang="de-DE" sz="3600" b="1" dirty="0">
                <a:solidFill>
                  <a:schemeClr val="accent1"/>
                </a:solidFill>
              </a:rPr>
              <a:t>A</a:t>
            </a:r>
            <a:r>
              <a:rPr lang="lv-LV" sz="3600" b="1" dirty="0">
                <a:solidFill>
                  <a:schemeClr val="accent1"/>
                </a:solidFill>
              </a:rPr>
              <a:t>nalysis within </a:t>
            </a:r>
            <a:r>
              <a:rPr lang="de-DE" sz="3600" b="1" dirty="0">
                <a:solidFill>
                  <a:schemeClr val="accent1"/>
                </a:solidFill>
              </a:rPr>
              <a:t>T</a:t>
            </a:r>
            <a:r>
              <a:rPr lang="lv-LV" sz="3600" b="1" dirty="0">
                <a:solidFill>
                  <a:schemeClr val="accent1"/>
                </a:solidFill>
              </a:rPr>
              <a:t>heoretical </a:t>
            </a:r>
            <a:r>
              <a:rPr lang="de-DE" sz="3600" b="1" dirty="0">
                <a:solidFill>
                  <a:schemeClr val="accent1"/>
                </a:solidFill>
              </a:rPr>
              <a:t>F</a:t>
            </a:r>
            <a:r>
              <a:rPr lang="lv-LV" sz="3600" b="1" dirty="0">
                <a:solidFill>
                  <a:schemeClr val="accent1"/>
                </a:solidFill>
              </a:rPr>
              <a:t>rames</a:t>
            </a:r>
            <a:endParaRPr lang="de-DE" sz="3600" dirty="0"/>
          </a:p>
        </p:txBody>
      </p:sp>
      <p:sp>
        <p:nvSpPr>
          <p:cNvPr id="4" name="Textfeld 3"/>
          <p:cNvSpPr txBox="1"/>
          <p:nvPr/>
        </p:nvSpPr>
        <p:spPr>
          <a:xfrm>
            <a:off x="588397" y="2146854"/>
            <a:ext cx="9350734" cy="2062103"/>
          </a:xfrm>
          <a:prstGeom prst="rect">
            <a:avLst/>
          </a:prstGeom>
          <a:noFill/>
        </p:spPr>
        <p:txBody>
          <a:bodyPr wrap="square" rtlCol="0">
            <a:spAutoFit/>
          </a:bodyPr>
          <a:lstStyle/>
          <a:p>
            <a:r>
              <a:rPr lang="de-DE" sz="3200" b="1" dirty="0">
                <a:solidFill>
                  <a:schemeClr val="tx2">
                    <a:lumMod val="60000"/>
                    <a:lumOff val="40000"/>
                  </a:schemeClr>
                </a:solidFill>
              </a:rPr>
              <a:t>2. </a:t>
            </a:r>
            <a:r>
              <a:rPr lang="lv-LV" sz="3200" b="1" dirty="0">
                <a:solidFill>
                  <a:schemeClr val="tx2">
                    <a:lumMod val="60000"/>
                    <a:lumOff val="40000"/>
                  </a:schemeClr>
                </a:solidFill>
              </a:rPr>
              <a:t>(Socio)emotional aspects:</a:t>
            </a:r>
            <a:endParaRPr lang="de-DE" sz="3200" b="1" dirty="0">
              <a:solidFill>
                <a:schemeClr val="tx2">
                  <a:lumMod val="60000"/>
                  <a:lumOff val="40000"/>
                </a:schemeClr>
              </a:solidFill>
            </a:endParaRPr>
          </a:p>
          <a:p>
            <a:pPr marL="457200" indent="-457200">
              <a:buFont typeface="Arial" panose="020B0604020202020204" pitchFamily="34" charset="0"/>
              <a:buChar char="•"/>
            </a:pPr>
            <a:r>
              <a:rPr lang="lv-LV" sz="3200" b="1" dirty="0">
                <a:solidFill>
                  <a:schemeClr val="accent2">
                    <a:lumMod val="50000"/>
                  </a:schemeClr>
                </a:solidFill>
              </a:rPr>
              <a:t>social silence</a:t>
            </a:r>
            <a:endParaRPr lang="de-DE" sz="3200" b="1" dirty="0">
              <a:solidFill>
                <a:schemeClr val="accent2">
                  <a:lumMod val="50000"/>
                </a:schemeClr>
              </a:solidFill>
            </a:endParaRPr>
          </a:p>
          <a:p>
            <a:pPr marL="457200" indent="-457200">
              <a:buFont typeface="Arial" panose="020B0604020202020204" pitchFamily="34" charset="0"/>
              <a:buChar char="•"/>
            </a:pPr>
            <a:r>
              <a:rPr lang="lv-LV" sz="3200" b="1" dirty="0">
                <a:solidFill>
                  <a:schemeClr val="accent2">
                    <a:lumMod val="50000"/>
                  </a:schemeClr>
                </a:solidFill>
              </a:rPr>
              <a:t>students’ self-evaluation</a:t>
            </a:r>
            <a:endParaRPr lang="de-DE" sz="3200" b="1" dirty="0">
              <a:solidFill>
                <a:schemeClr val="accent2">
                  <a:lumMod val="50000"/>
                </a:schemeClr>
              </a:solidFill>
            </a:endParaRPr>
          </a:p>
          <a:p>
            <a:pPr marL="457200" indent="-457200">
              <a:buFont typeface="Arial" panose="020B0604020202020204" pitchFamily="34" charset="0"/>
              <a:buChar char="•"/>
            </a:pPr>
            <a:r>
              <a:rPr lang="lv-LV" sz="3200" b="1" dirty="0">
                <a:solidFill>
                  <a:schemeClr val="accent2">
                    <a:lumMod val="50000"/>
                  </a:schemeClr>
                </a:solidFill>
              </a:rPr>
              <a:t>language anxiety</a:t>
            </a:r>
            <a:endParaRPr lang="de-DE" sz="3200" dirty="0"/>
          </a:p>
        </p:txBody>
      </p:sp>
    </p:spTree>
    <p:extLst>
      <p:ext uri="{BB962C8B-B14F-4D97-AF65-F5344CB8AC3E}">
        <p14:creationId xmlns:p14="http://schemas.microsoft.com/office/powerpoint/2010/main" val="580940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4B169-B7F7-4D7F-A2E6-EF1F16D15D7A}"/>
              </a:ext>
            </a:extLst>
          </p:cNvPr>
          <p:cNvSpPr>
            <a:spLocks noGrp="1"/>
          </p:cNvSpPr>
          <p:nvPr>
            <p:ph type="title"/>
          </p:nvPr>
        </p:nvSpPr>
        <p:spPr>
          <a:xfrm>
            <a:off x="303462" y="181990"/>
            <a:ext cx="10515600" cy="859993"/>
          </a:xfrm>
        </p:spPr>
        <p:txBody>
          <a:bodyPr/>
          <a:lstStyle/>
          <a:p>
            <a:r>
              <a:rPr lang="lv-LV" b="1" dirty="0">
                <a:solidFill>
                  <a:schemeClr val="accent1"/>
                </a:solidFill>
              </a:rPr>
              <a:t>(Socio)emotional </a:t>
            </a:r>
            <a:r>
              <a:rPr lang="de-DE" b="1" dirty="0" err="1">
                <a:solidFill>
                  <a:schemeClr val="accent1"/>
                </a:solidFill>
              </a:rPr>
              <a:t>A</a:t>
            </a:r>
            <a:r>
              <a:rPr lang="lv-LV" b="1" dirty="0">
                <a:solidFill>
                  <a:schemeClr val="accent1"/>
                </a:solidFill>
              </a:rPr>
              <a:t>spects</a:t>
            </a:r>
          </a:p>
        </p:txBody>
      </p:sp>
      <p:sp>
        <p:nvSpPr>
          <p:cNvPr id="3" name="Content Placeholder 2">
            <a:extLst>
              <a:ext uri="{FF2B5EF4-FFF2-40B4-BE49-F238E27FC236}">
                <a16:creationId xmlns:a16="http://schemas.microsoft.com/office/drawing/2014/main" id="{9B6727B6-0428-4DBB-9A81-17BFEB9FAF6D}"/>
              </a:ext>
            </a:extLst>
          </p:cNvPr>
          <p:cNvSpPr>
            <a:spLocks noGrp="1"/>
          </p:cNvSpPr>
          <p:nvPr>
            <p:ph idx="1"/>
          </p:nvPr>
        </p:nvSpPr>
        <p:spPr>
          <a:xfrm>
            <a:off x="303462" y="1041983"/>
            <a:ext cx="10031767" cy="5734975"/>
          </a:xfrm>
          <a:noFill/>
        </p:spPr>
        <p:txBody>
          <a:bodyPr>
            <a:normAutofit/>
          </a:bodyPr>
          <a:lstStyle/>
          <a:p>
            <a:pPr marL="0" indent="0">
              <a:buNone/>
            </a:pPr>
            <a:r>
              <a:rPr lang="lv-LV" sz="2400" i="1" dirty="0">
                <a:solidFill>
                  <a:schemeClr val="tx2"/>
                </a:solidFill>
              </a:rPr>
              <a:t>(..) </a:t>
            </a:r>
            <a:r>
              <a:rPr lang="en-US" sz="2400" i="1" dirty="0">
                <a:solidFill>
                  <a:schemeClr val="tx2"/>
                </a:solidFill>
              </a:rPr>
              <a:t>it helped her </a:t>
            </a:r>
            <a:r>
              <a:rPr lang="en-US" sz="2400" b="1" i="1" dirty="0">
                <a:solidFill>
                  <a:schemeClr val="tx2"/>
                </a:solidFill>
              </a:rPr>
              <a:t>to reduce anxiety to speak </a:t>
            </a:r>
            <a:r>
              <a:rPr lang="en-US" sz="2400" i="1" dirty="0">
                <a:solidFill>
                  <a:schemeClr val="tx2"/>
                </a:solidFill>
              </a:rPr>
              <a:t>if she was in </a:t>
            </a:r>
            <a:r>
              <a:rPr lang="en-US" sz="2400" b="1" i="1" dirty="0">
                <a:solidFill>
                  <a:schemeClr val="tx2"/>
                </a:solidFill>
              </a:rPr>
              <a:t>a situation where mistakes were accepted</a:t>
            </a:r>
            <a:r>
              <a:rPr lang="lv-LV" sz="2400" i="1" dirty="0">
                <a:solidFill>
                  <a:schemeClr val="tx2"/>
                </a:solidFill>
              </a:rPr>
              <a:t>;</a:t>
            </a:r>
            <a:r>
              <a:rPr lang="en-US" sz="2400" i="1" dirty="0">
                <a:solidFill>
                  <a:schemeClr val="tx2"/>
                </a:solidFill>
              </a:rPr>
              <a:t> </a:t>
            </a:r>
            <a:r>
              <a:rPr lang="en-US" sz="2400" b="1" i="1" dirty="0">
                <a:solidFill>
                  <a:schemeClr val="tx2"/>
                </a:solidFill>
              </a:rPr>
              <a:t>it helped to speak when she was with somebody, she trusted</a:t>
            </a:r>
            <a:r>
              <a:rPr lang="lv-LV" sz="2400" b="1" i="1" dirty="0">
                <a:solidFill>
                  <a:schemeClr val="tx2"/>
                </a:solidFill>
              </a:rPr>
              <a:t> </a:t>
            </a:r>
            <a:r>
              <a:rPr lang="lv-LV" sz="2400" dirty="0">
                <a:solidFill>
                  <a:schemeClr val="tx2"/>
                </a:solidFill>
              </a:rPr>
              <a:t>(</a:t>
            </a:r>
            <a:r>
              <a:rPr lang="lv-LV" sz="2400" dirty="0" err="1">
                <a:solidFill>
                  <a:schemeClr val="tx2"/>
                </a:solidFill>
              </a:rPr>
              <a:t>Grade</a:t>
            </a:r>
            <a:r>
              <a:rPr lang="lv-LV" sz="2400" dirty="0">
                <a:solidFill>
                  <a:schemeClr val="tx2"/>
                </a:solidFill>
              </a:rPr>
              <a:t> 8)</a:t>
            </a:r>
            <a:r>
              <a:rPr lang="en-US" sz="2400" i="1" dirty="0">
                <a:solidFill>
                  <a:schemeClr val="tx2"/>
                </a:solidFill>
              </a:rPr>
              <a:t>. </a:t>
            </a:r>
            <a:endParaRPr lang="lv-LV" sz="2400" i="1" dirty="0">
              <a:solidFill>
                <a:schemeClr val="tx2"/>
              </a:solidFill>
            </a:endParaRPr>
          </a:p>
          <a:p>
            <a:pPr marL="0" indent="0">
              <a:buNone/>
            </a:pPr>
            <a:r>
              <a:rPr lang="en-US" sz="2400" i="1" dirty="0">
                <a:solidFill>
                  <a:schemeClr val="tx2"/>
                </a:solidFill>
              </a:rPr>
              <a:t>S5 emphasized that depending on the “</a:t>
            </a:r>
            <a:r>
              <a:rPr lang="en-US" sz="2400" b="1" i="1" dirty="0">
                <a:solidFill>
                  <a:schemeClr val="tx2"/>
                </a:solidFill>
              </a:rPr>
              <a:t>mood of the teacher</a:t>
            </a:r>
            <a:r>
              <a:rPr lang="en-US" sz="2400" i="1" dirty="0">
                <a:solidFill>
                  <a:schemeClr val="tx2"/>
                </a:solidFill>
              </a:rPr>
              <a:t>”, the pupil had an opportunity </a:t>
            </a:r>
            <a:r>
              <a:rPr lang="en-US" sz="2400" b="1" i="1" dirty="0">
                <a:solidFill>
                  <a:schemeClr val="tx2"/>
                </a:solidFill>
              </a:rPr>
              <a:t>to follow the learning process or stay silent</a:t>
            </a:r>
            <a:r>
              <a:rPr lang="en-US" sz="2400" i="1" dirty="0">
                <a:solidFill>
                  <a:schemeClr val="tx2"/>
                </a:solidFill>
              </a:rPr>
              <a:t>.</a:t>
            </a:r>
            <a:endParaRPr lang="lv-LV" sz="2400" i="1" dirty="0">
              <a:solidFill>
                <a:schemeClr val="tx2"/>
              </a:solidFill>
            </a:endParaRPr>
          </a:p>
          <a:p>
            <a:pPr marL="0" indent="0">
              <a:buNone/>
            </a:pPr>
            <a:endParaRPr lang="lv-LV" sz="2400" i="1" dirty="0">
              <a:solidFill>
                <a:schemeClr val="tx2"/>
              </a:solidFill>
            </a:endParaRPr>
          </a:p>
          <a:p>
            <a:pPr marL="0" indent="0">
              <a:buNone/>
            </a:pPr>
            <a:r>
              <a:rPr lang="lv-LV" sz="2400" i="1" dirty="0">
                <a:solidFill>
                  <a:schemeClr val="tx2"/>
                </a:solidFill>
              </a:rPr>
              <a:t>(..) </a:t>
            </a:r>
            <a:r>
              <a:rPr lang="lv-LV" sz="2400" b="1" i="1" dirty="0">
                <a:solidFill>
                  <a:schemeClr val="tx2"/>
                </a:solidFill>
              </a:rPr>
              <a:t>b</a:t>
            </a:r>
            <a:r>
              <a:rPr lang="en-US" sz="2400" b="1" i="1" dirty="0" err="1">
                <a:solidFill>
                  <a:schemeClr val="tx2"/>
                </a:solidFill>
              </a:rPr>
              <a:t>eing</a:t>
            </a:r>
            <a:r>
              <a:rPr lang="en-US" sz="2400" b="1" i="1" dirty="0">
                <a:solidFill>
                  <a:schemeClr val="tx2"/>
                </a:solidFill>
              </a:rPr>
              <a:t> forced to speak </a:t>
            </a:r>
            <a:r>
              <a:rPr lang="en-US" sz="2400" i="1" dirty="0">
                <a:solidFill>
                  <a:schemeClr val="tx2"/>
                </a:solidFill>
              </a:rPr>
              <a:t>and </a:t>
            </a:r>
            <a:r>
              <a:rPr lang="en-US" sz="2400" b="1" i="1" dirty="0">
                <a:solidFill>
                  <a:schemeClr val="tx2"/>
                </a:solidFill>
              </a:rPr>
              <a:t>a judgmental attitude reduce the desire to actively participate</a:t>
            </a:r>
            <a:r>
              <a:rPr lang="lv-LV" sz="2400" b="1" i="1" dirty="0">
                <a:solidFill>
                  <a:schemeClr val="tx2"/>
                </a:solidFill>
              </a:rPr>
              <a:t>.</a:t>
            </a:r>
          </a:p>
          <a:p>
            <a:pPr marL="0" indent="0">
              <a:buNone/>
            </a:pPr>
            <a:endParaRPr lang="lv-LV" sz="2400" i="1" dirty="0">
              <a:solidFill>
                <a:schemeClr val="tx2"/>
              </a:solidFill>
            </a:endParaRPr>
          </a:p>
          <a:p>
            <a:pPr marL="0" indent="0">
              <a:buNone/>
            </a:pPr>
            <a:r>
              <a:rPr lang="en-US" sz="2400" i="1" dirty="0">
                <a:solidFill>
                  <a:schemeClr val="tx2"/>
                </a:solidFill>
              </a:rPr>
              <a:t>(..) even to talk about NOT BEING AFRAID. I remember myself in my first year of university. </a:t>
            </a:r>
            <a:r>
              <a:rPr lang="en-US" sz="2400" b="1" i="1" dirty="0">
                <a:solidFill>
                  <a:schemeClr val="tx2"/>
                </a:solidFill>
              </a:rPr>
              <a:t>I cried for the first three months</a:t>
            </a:r>
            <a:r>
              <a:rPr lang="en-US" sz="2400" i="1" dirty="0">
                <a:solidFill>
                  <a:schemeClr val="tx2"/>
                </a:solidFill>
              </a:rPr>
              <a:t>. I thought how I am going to study for all four years? Coming from a rural school, where they also had bilingual education. No, the language [Latvian] went very quickly, and it was also very specific, studying engineering, yeah. </a:t>
            </a:r>
            <a:r>
              <a:rPr lang="lv-LV" sz="2400" b="1" i="1" dirty="0" err="1">
                <a:solidFill>
                  <a:schemeClr val="tx2"/>
                </a:solidFill>
              </a:rPr>
              <a:t>Now</a:t>
            </a:r>
            <a:r>
              <a:rPr lang="en-US" sz="2400" b="1" i="1" dirty="0">
                <a:solidFill>
                  <a:schemeClr val="tx2"/>
                </a:solidFill>
              </a:rPr>
              <a:t> it seems, it was easy</a:t>
            </a:r>
            <a:r>
              <a:rPr lang="en-US" sz="2400" i="1" dirty="0">
                <a:solidFill>
                  <a:schemeClr val="tx2"/>
                </a:solidFill>
              </a:rPr>
              <a:t>.</a:t>
            </a:r>
          </a:p>
          <a:p>
            <a:pPr marL="0" indent="0">
              <a:buNone/>
            </a:pPr>
            <a:r>
              <a:rPr lang="lv-LV" sz="1900" dirty="0">
                <a:solidFill>
                  <a:schemeClr val="tx2"/>
                </a:solidFill>
              </a:rPr>
              <a:t>(</a:t>
            </a:r>
            <a:r>
              <a:rPr lang="en-US" sz="1900" i="1" dirty="0">
                <a:solidFill>
                  <a:schemeClr val="tx2"/>
                </a:solidFill>
              </a:rPr>
              <a:t>TŽ</a:t>
            </a:r>
            <a:r>
              <a:rPr lang="lv-LV" sz="1900" i="1" dirty="0">
                <a:solidFill>
                  <a:schemeClr val="tx2"/>
                </a:solidFill>
              </a:rPr>
              <a:t>, </a:t>
            </a:r>
            <a:r>
              <a:rPr lang="en-US" sz="1900" i="1" dirty="0">
                <a:solidFill>
                  <a:schemeClr val="tx2"/>
                </a:solidFill>
              </a:rPr>
              <a:t>33 years old</a:t>
            </a:r>
            <a:r>
              <a:rPr lang="lv-LV" sz="1900" i="1" dirty="0">
                <a:solidFill>
                  <a:schemeClr val="tx2"/>
                </a:solidFill>
              </a:rPr>
              <a:t>,</a:t>
            </a:r>
            <a:r>
              <a:rPr lang="en-US" sz="1900" i="1" dirty="0">
                <a:solidFill>
                  <a:schemeClr val="tx2"/>
                </a:solidFill>
              </a:rPr>
              <a:t> </a:t>
            </a:r>
            <a:r>
              <a:rPr lang="en-US" sz="1900" i="1" dirty="0" err="1">
                <a:solidFill>
                  <a:schemeClr val="tx2"/>
                </a:solidFill>
              </a:rPr>
              <a:t>Rēzekne</a:t>
            </a:r>
            <a:r>
              <a:rPr lang="lv-LV" sz="1900" i="1" dirty="0">
                <a:solidFill>
                  <a:schemeClr val="tx2"/>
                </a:solidFill>
              </a:rPr>
              <a:t>)</a:t>
            </a:r>
            <a:endParaRPr lang="en-US" sz="1900" i="1" dirty="0">
              <a:solidFill>
                <a:schemeClr val="tx2"/>
              </a:solidFill>
            </a:endParaRPr>
          </a:p>
          <a:p>
            <a:pPr marL="0" indent="0">
              <a:buNone/>
            </a:pPr>
            <a:endParaRPr lang="en-US" sz="2400" i="1" dirty="0"/>
          </a:p>
          <a:p>
            <a:pPr marL="0" indent="0">
              <a:buNone/>
            </a:pPr>
            <a:endParaRPr lang="lv-LV" sz="2400" i="1" dirty="0"/>
          </a:p>
        </p:txBody>
      </p:sp>
      <p:sp>
        <p:nvSpPr>
          <p:cNvPr id="4" name="Rectangle 3">
            <a:extLst>
              <a:ext uri="{FF2B5EF4-FFF2-40B4-BE49-F238E27FC236}">
                <a16:creationId xmlns:a16="http://schemas.microsoft.com/office/drawing/2014/main" id="{069359D2-0AF5-47FC-911F-A3754D8E1B8C}"/>
              </a:ext>
            </a:extLst>
          </p:cNvPr>
          <p:cNvSpPr/>
          <p:nvPr/>
        </p:nvSpPr>
        <p:spPr>
          <a:xfrm>
            <a:off x="10446057" y="1941485"/>
            <a:ext cx="1374094" cy="369332"/>
          </a:xfrm>
          <a:prstGeom prst="rect">
            <a:avLst/>
          </a:prstGeom>
        </p:spPr>
        <p:txBody>
          <a:bodyPr wrap="none">
            <a:spAutoFit/>
          </a:bodyPr>
          <a:lstStyle/>
          <a:p>
            <a:r>
              <a:rPr lang="lv-LV" b="1" dirty="0" err="1">
                <a:latin typeface="Calibri" panose="020F0502020204030204" pitchFamily="34" charset="0"/>
                <a:ea typeface="Calibri" panose="020F0502020204030204" pitchFamily="34" charset="0"/>
                <a:cs typeface="Times New Roman" panose="02020603050405020304" pitchFamily="18" charset="0"/>
              </a:rPr>
              <a:t>Munch</a:t>
            </a:r>
            <a:r>
              <a:rPr lang="lv-LV" b="1" dirty="0">
                <a:latin typeface="Calibri" panose="020F0502020204030204" pitchFamily="34" charset="0"/>
                <a:ea typeface="Calibri" panose="020F0502020204030204" pitchFamily="34" charset="0"/>
                <a:cs typeface="Times New Roman" panose="02020603050405020304" pitchFamily="18" charset="0"/>
              </a:rPr>
              <a:t> 2025</a:t>
            </a:r>
            <a:endParaRPr lang="lv-LV" dirty="0"/>
          </a:p>
        </p:txBody>
      </p:sp>
      <p:sp>
        <p:nvSpPr>
          <p:cNvPr id="5" name="Rectangle 4">
            <a:extLst>
              <a:ext uri="{FF2B5EF4-FFF2-40B4-BE49-F238E27FC236}">
                <a16:creationId xmlns:a16="http://schemas.microsoft.com/office/drawing/2014/main" id="{156EA36E-ACDA-4049-ABA8-1DB99953D918}"/>
              </a:ext>
            </a:extLst>
          </p:cNvPr>
          <p:cNvSpPr/>
          <p:nvPr/>
        </p:nvSpPr>
        <p:spPr>
          <a:xfrm>
            <a:off x="9989274" y="5357200"/>
            <a:ext cx="1994841" cy="375552"/>
          </a:xfrm>
          <a:prstGeom prst="rect">
            <a:avLst/>
          </a:prstGeom>
        </p:spPr>
        <p:txBody>
          <a:bodyPr wrap="none">
            <a:spAutoFit/>
          </a:bodyPr>
          <a:lstStyle/>
          <a:p>
            <a:pPr marL="457200">
              <a:lnSpc>
                <a:spcPct val="107000"/>
              </a:lnSpc>
              <a:spcAft>
                <a:spcPts val="800"/>
              </a:spcAft>
            </a:pPr>
            <a:r>
              <a:rPr lang="lv-LV" b="1" dirty="0">
                <a:latin typeface="Calibri" panose="020F0502020204030204" pitchFamily="34" charset="0"/>
                <a:ea typeface="Calibri" panose="020F0502020204030204" pitchFamily="34" charset="0"/>
                <a:cs typeface="Times New Roman" panose="02020603050405020304" pitchFamily="18" charset="0"/>
              </a:rPr>
              <a:t>Martena 2025</a:t>
            </a:r>
            <a:endParaRPr lang="lv-LV"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C83D0E15-2BDA-4D74-8C0C-1AFD4229D5FE}"/>
              </a:ext>
            </a:extLst>
          </p:cNvPr>
          <p:cNvSpPr/>
          <p:nvPr/>
        </p:nvSpPr>
        <p:spPr>
          <a:xfrm>
            <a:off x="10459265" y="3601573"/>
            <a:ext cx="1347677" cy="464871"/>
          </a:xfrm>
          <a:prstGeom prst="rect">
            <a:avLst/>
          </a:prstGeom>
        </p:spPr>
        <p:txBody>
          <a:bodyPr wrap="none">
            <a:spAutoFit/>
          </a:bodyPr>
          <a:lstStyle/>
          <a:p>
            <a:pPr algn="just">
              <a:lnSpc>
                <a:spcPct val="150000"/>
              </a:lnSpc>
              <a:spcAft>
                <a:spcPts val="0"/>
              </a:spcAft>
            </a:pPr>
            <a:r>
              <a:rPr lang="lv-LV" b="1" dirty="0">
                <a:latin typeface="Calibri" panose="020F0502020204030204" pitchFamily="34" charset="0"/>
                <a:ea typeface="Calibri" panose="020F0502020204030204" pitchFamily="34" charset="0"/>
                <a:cs typeface="Times New Roman" panose="02020603050405020304" pitchFamily="18" charset="0"/>
              </a:rPr>
              <a:t>Igaune 2026</a:t>
            </a:r>
            <a:endParaRPr lang="lv-LV"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8734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BFFDF-91AC-4467-A667-F7A8A028A19F}"/>
              </a:ext>
            </a:extLst>
          </p:cNvPr>
          <p:cNvSpPr>
            <a:spLocks noGrp="1"/>
          </p:cNvSpPr>
          <p:nvPr>
            <p:ph type="title"/>
          </p:nvPr>
        </p:nvSpPr>
        <p:spPr>
          <a:xfrm>
            <a:off x="310719" y="73916"/>
            <a:ext cx="10515600" cy="1073698"/>
          </a:xfrm>
        </p:spPr>
        <p:txBody>
          <a:bodyPr/>
          <a:lstStyle/>
          <a:p>
            <a:r>
              <a:rPr lang="lv-LV" b="1" dirty="0">
                <a:solidFill>
                  <a:schemeClr val="accent1"/>
                </a:solidFill>
              </a:rPr>
              <a:t>(Socio)emotional </a:t>
            </a:r>
            <a:r>
              <a:rPr lang="de-DE" b="1" dirty="0" err="1">
                <a:solidFill>
                  <a:schemeClr val="accent1"/>
                </a:solidFill>
              </a:rPr>
              <a:t>A</a:t>
            </a:r>
            <a:r>
              <a:rPr lang="lv-LV" b="1" dirty="0">
                <a:solidFill>
                  <a:schemeClr val="accent1"/>
                </a:solidFill>
              </a:rPr>
              <a:t>spects</a:t>
            </a:r>
          </a:p>
        </p:txBody>
      </p:sp>
      <p:sp>
        <p:nvSpPr>
          <p:cNvPr id="3" name="Content Placeholder 2">
            <a:extLst>
              <a:ext uri="{FF2B5EF4-FFF2-40B4-BE49-F238E27FC236}">
                <a16:creationId xmlns:a16="http://schemas.microsoft.com/office/drawing/2014/main" id="{A19BE579-B589-4871-BD9D-B531B0552073}"/>
              </a:ext>
            </a:extLst>
          </p:cNvPr>
          <p:cNvSpPr>
            <a:spLocks noGrp="1"/>
          </p:cNvSpPr>
          <p:nvPr>
            <p:ph idx="1"/>
          </p:nvPr>
        </p:nvSpPr>
        <p:spPr>
          <a:xfrm>
            <a:off x="310719" y="994299"/>
            <a:ext cx="11043082" cy="5770485"/>
          </a:xfrm>
        </p:spPr>
        <p:txBody>
          <a:bodyPr>
            <a:normAutofit fontScale="92500" lnSpcReduction="20000"/>
          </a:bodyPr>
          <a:lstStyle/>
          <a:p>
            <a:pPr marL="0" indent="0">
              <a:buNone/>
            </a:pPr>
            <a:r>
              <a:rPr lang="lv-LV" b="1" dirty="0" err="1">
                <a:solidFill>
                  <a:schemeClr val="tx2"/>
                </a:solidFill>
              </a:rPr>
              <a:t>Language</a:t>
            </a:r>
            <a:r>
              <a:rPr lang="lv-LV" b="1" dirty="0">
                <a:solidFill>
                  <a:schemeClr val="tx2"/>
                </a:solidFill>
              </a:rPr>
              <a:t> </a:t>
            </a:r>
            <a:r>
              <a:rPr lang="lv-LV" b="1" dirty="0" err="1">
                <a:solidFill>
                  <a:schemeClr val="tx2"/>
                </a:solidFill>
              </a:rPr>
              <a:t>anxiety</a:t>
            </a:r>
            <a:r>
              <a:rPr lang="lv-LV" b="1" dirty="0">
                <a:solidFill>
                  <a:schemeClr val="tx2"/>
                </a:solidFill>
              </a:rPr>
              <a:t> = </a:t>
            </a:r>
          </a:p>
          <a:p>
            <a:pPr marL="0" indent="0">
              <a:buNone/>
            </a:pPr>
            <a:r>
              <a:rPr lang="lv-LV" dirty="0" err="1">
                <a:solidFill>
                  <a:schemeClr val="tx2"/>
                </a:solidFill>
              </a:rPr>
              <a:t>lack</a:t>
            </a:r>
            <a:r>
              <a:rPr lang="lv-LV" dirty="0">
                <a:solidFill>
                  <a:schemeClr val="tx2"/>
                </a:solidFill>
              </a:rPr>
              <a:t> </a:t>
            </a:r>
            <a:r>
              <a:rPr lang="lv-LV" dirty="0" err="1">
                <a:solidFill>
                  <a:schemeClr val="tx2"/>
                </a:solidFill>
              </a:rPr>
              <a:t>of</a:t>
            </a:r>
            <a:r>
              <a:rPr lang="lv-LV" dirty="0">
                <a:solidFill>
                  <a:schemeClr val="tx2"/>
                </a:solidFill>
              </a:rPr>
              <a:t> </a:t>
            </a:r>
            <a:r>
              <a:rPr lang="lv-LV" dirty="0" err="1">
                <a:solidFill>
                  <a:schemeClr val="tx2"/>
                </a:solidFill>
              </a:rPr>
              <a:t>agency</a:t>
            </a:r>
            <a:r>
              <a:rPr lang="lv-LV" dirty="0">
                <a:solidFill>
                  <a:schemeClr val="tx2"/>
                </a:solidFill>
              </a:rPr>
              <a:t>, </a:t>
            </a:r>
            <a:r>
              <a:rPr lang="lv-LV" dirty="0" err="1">
                <a:solidFill>
                  <a:schemeClr val="tx2"/>
                </a:solidFill>
              </a:rPr>
              <a:t>lack</a:t>
            </a:r>
            <a:r>
              <a:rPr lang="lv-LV" dirty="0">
                <a:solidFill>
                  <a:schemeClr val="tx2"/>
                </a:solidFill>
              </a:rPr>
              <a:t> </a:t>
            </a:r>
            <a:r>
              <a:rPr lang="lv-LV" dirty="0" err="1">
                <a:solidFill>
                  <a:schemeClr val="tx2"/>
                </a:solidFill>
              </a:rPr>
              <a:t>of</a:t>
            </a:r>
            <a:r>
              <a:rPr lang="lv-LV" dirty="0">
                <a:solidFill>
                  <a:schemeClr val="tx2"/>
                </a:solidFill>
              </a:rPr>
              <a:t> a </a:t>
            </a:r>
            <a:r>
              <a:rPr lang="lv-LV" dirty="0" err="1">
                <a:solidFill>
                  <a:schemeClr val="tx2"/>
                </a:solidFill>
              </a:rPr>
              <a:t>sense</a:t>
            </a:r>
            <a:r>
              <a:rPr lang="lv-LV" dirty="0">
                <a:solidFill>
                  <a:schemeClr val="tx2"/>
                </a:solidFill>
              </a:rPr>
              <a:t> </a:t>
            </a:r>
            <a:r>
              <a:rPr lang="lv-LV" dirty="0" err="1">
                <a:solidFill>
                  <a:schemeClr val="tx2"/>
                </a:solidFill>
              </a:rPr>
              <a:t>of</a:t>
            </a:r>
            <a:r>
              <a:rPr lang="lv-LV" dirty="0">
                <a:solidFill>
                  <a:schemeClr val="tx2"/>
                </a:solidFill>
              </a:rPr>
              <a:t> </a:t>
            </a:r>
            <a:r>
              <a:rPr lang="lv-LV" dirty="0" err="1">
                <a:solidFill>
                  <a:schemeClr val="tx2"/>
                </a:solidFill>
              </a:rPr>
              <a:t>hope</a:t>
            </a:r>
            <a:r>
              <a:rPr lang="lv-LV" dirty="0">
                <a:solidFill>
                  <a:schemeClr val="tx2"/>
                </a:solidFill>
              </a:rPr>
              <a:t>, a </a:t>
            </a:r>
            <a:r>
              <a:rPr lang="lv-LV" dirty="0" err="1">
                <a:solidFill>
                  <a:schemeClr val="tx2"/>
                </a:solidFill>
              </a:rPr>
              <a:t>sense</a:t>
            </a:r>
            <a:r>
              <a:rPr lang="lv-LV" dirty="0">
                <a:solidFill>
                  <a:schemeClr val="tx2"/>
                </a:solidFill>
              </a:rPr>
              <a:t> </a:t>
            </a:r>
            <a:r>
              <a:rPr lang="lv-LV" dirty="0" err="1">
                <a:solidFill>
                  <a:schemeClr val="tx2"/>
                </a:solidFill>
              </a:rPr>
              <a:t>of</a:t>
            </a:r>
            <a:r>
              <a:rPr lang="lv-LV" dirty="0">
                <a:solidFill>
                  <a:schemeClr val="tx2"/>
                </a:solidFill>
              </a:rPr>
              <a:t> </a:t>
            </a:r>
            <a:r>
              <a:rPr lang="lv-LV" dirty="0" err="1">
                <a:solidFill>
                  <a:schemeClr val="tx2"/>
                </a:solidFill>
              </a:rPr>
              <a:t>positive</a:t>
            </a:r>
            <a:r>
              <a:rPr lang="lv-LV" dirty="0">
                <a:solidFill>
                  <a:schemeClr val="tx2"/>
                </a:solidFill>
              </a:rPr>
              <a:t> </a:t>
            </a:r>
            <a:r>
              <a:rPr lang="lv-LV" dirty="0" err="1">
                <a:solidFill>
                  <a:schemeClr val="tx2"/>
                </a:solidFill>
              </a:rPr>
              <a:t>expectations</a:t>
            </a:r>
            <a:endParaRPr lang="lv-LV" dirty="0">
              <a:solidFill>
                <a:schemeClr val="tx2"/>
              </a:solidFill>
            </a:endParaRPr>
          </a:p>
          <a:p>
            <a:pPr marL="0" indent="0">
              <a:buNone/>
            </a:pPr>
            <a:r>
              <a:rPr lang="lv-LV" sz="2400" dirty="0">
                <a:solidFill>
                  <a:schemeClr val="tx2"/>
                </a:solidFill>
              </a:rPr>
              <a:t>(Martena 2020; 2025)</a:t>
            </a:r>
          </a:p>
          <a:p>
            <a:pPr marL="0" indent="0">
              <a:buNone/>
            </a:pPr>
            <a:endParaRPr lang="lv-LV" sz="2400" i="1" dirty="0"/>
          </a:p>
          <a:p>
            <a:pPr marL="0" indent="0">
              <a:buNone/>
            </a:pPr>
            <a:endParaRPr lang="lv-LV" sz="2400" i="1" dirty="0"/>
          </a:p>
          <a:p>
            <a:pPr marL="0" indent="0">
              <a:buNone/>
            </a:pPr>
            <a:endParaRPr lang="lv-LV" sz="2400" i="1" dirty="0"/>
          </a:p>
          <a:p>
            <a:pPr marL="0" indent="0">
              <a:buNone/>
            </a:pPr>
            <a:endParaRPr lang="lv-LV" sz="2400" i="1" dirty="0"/>
          </a:p>
          <a:p>
            <a:pPr marL="0" indent="0">
              <a:buNone/>
            </a:pPr>
            <a:endParaRPr lang="lv-LV" sz="2400" i="1" dirty="0"/>
          </a:p>
          <a:p>
            <a:pPr marL="0" indent="0">
              <a:buNone/>
            </a:pPr>
            <a:endParaRPr lang="lv-LV" sz="2400" i="1" dirty="0"/>
          </a:p>
          <a:p>
            <a:pPr marL="0" indent="0">
              <a:buNone/>
            </a:pPr>
            <a:endParaRPr lang="lv-LV" sz="2400" i="1" dirty="0"/>
          </a:p>
          <a:p>
            <a:pPr marL="0" indent="0">
              <a:buNone/>
            </a:pPr>
            <a:r>
              <a:rPr lang="lv-LV" sz="2400" b="1" dirty="0">
                <a:solidFill>
                  <a:schemeClr val="tx2"/>
                </a:solidFill>
              </a:rPr>
              <a:t>Students</a:t>
            </a:r>
            <a:r>
              <a:rPr lang="en-US" sz="2400" b="1" dirty="0">
                <a:solidFill>
                  <a:schemeClr val="tx2"/>
                </a:solidFill>
              </a:rPr>
              <a:t>’ positive view of teacher support </a:t>
            </a:r>
            <a:r>
              <a:rPr lang="en-US" sz="2400" dirty="0">
                <a:solidFill>
                  <a:schemeClr val="tx2"/>
                </a:solidFill>
              </a:rPr>
              <a:t>helps </a:t>
            </a:r>
            <a:r>
              <a:rPr lang="lv-LV" sz="2400" dirty="0">
                <a:solidFill>
                  <a:schemeClr val="tx2"/>
                </a:solidFill>
              </a:rPr>
              <a:t>to </a:t>
            </a:r>
            <a:r>
              <a:rPr lang="en-US" sz="2400" dirty="0">
                <a:solidFill>
                  <a:schemeClr val="tx2"/>
                </a:solidFill>
              </a:rPr>
              <a:t>ease their frustration and anxiety</a:t>
            </a:r>
            <a:r>
              <a:rPr lang="lv-LV" sz="2400" dirty="0">
                <a:solidFill>
                  <a:schemeClr val="tx2"/>
                </a:solidFill>
              </a:rPr>
              <a:t>.</a:t>
            </a:r>
          </a:p>
          <a:p>
            <a:pPr marL="0" indent="0">
              <a:buNone/>
            </a:pPr>
            <a:r>
              <a:rPr lang="en-US" sz="2400" dirty="0">
                <a:solidFill>
                  <a:schemeClr val="tx2"/>
                </a:solidFill>
              </a:rPr>
              <a:t>Age differences</a:t>
            </a:r>
            <a:r>
              <a:rPr lang="lv-LV" sz="2400" dirty="0">
                <a:solidFill>
                  <a:schemeClr val="tx2"/>
                </a:solidFill>
              </a:rPr>
              <a:t>:</a:t>
            </a:r>
            <a:r>
              <a:rPr lang="en-US" sz="2400" dirty="0">
                <a:solidFill>
                  <a:schemeClr val="tx2"/>
                </a:solidFill>
              </a:rPr>
              <a:t> </a:t>
            </a:r>
            <a:r>
              <a:rPr lang="en-US" sz="2400" b="1" dirty="0">
                <a:solidFill>
                  <a:schemeClr val="tx2"/>
                </a:solidFill>
              </a:rPr>
              <a:t>the need for support and positive enforcement </a:t>
            </a:r>
            <a:r>
              <a:rPr lang="en-US" sz="2400" dirty="0">
                <a:solidFill>
                  <a:schemeClr val="tx2"/>
                </a:solidFill>
              </a:rPr>
              <a:t>especially </a:t>
            </a:r>
            <a:r>
              <a:rPr lang="en-US" sz="2400" b="1" dirty="0">
                <a:solidFill>
                  <a:schemeClr val="tx2"/>
                </a:solidFill>
              </a:rPr>
              <a:t>for </a:t>
            </a:r>
            <a:r>
              <a:rPr lang="lv-LV" sz="2400" b="1" dirty="0">
                <a:solidFill>
                  <a:schemeClr val="tx2"/>
                </a:solidFill>
              </a:rPr>
              <a:t>students</a:t>
            </a:r>
            <a:r>
              <a:rPr lang="en-US" sz="2400" b="1" dirty="0">
                <a:solidFill>
                  <a:schemeClr val="tx2"/>
                </a:solidFill>
              </a:rPr>
              <a:t> from older age groups</a:t>
            </a:r>
            <a:r>
              <a:rPr lang="lv-LV" sz="2400" dirty="0">
                <a:solidFill>
                  <a:schemeClr val="tx2"/>
                </a:solidFill>
              </a:rPr>
              <a:t>; </a:t>
            </a:r>
            <a:r>
              <a:rPr lang="en-US" sz="2400" dirty="0">
                <a:solidFill>
                  <a:schemeClr val="tx2"/>
                </a:solidFill>
              </a:rPr>
              <a:t>increased anxiety for Year 8 pupils</a:t>
            </a:r>
            <a:r>
              <a:rPr lang="lv-LV" sz="2400" dirty="0">
                <a:solidFill>
                  <a:schemeClr val="tx2"/>
                </a:solidFill>
              </a:rPr>
              <a:t>. (</a:t>
            </a:r>
            <a:r>
              <a:rPr lang="lv-LV" sz="2400" dirty="0" err="1">
                <a:solidFill>
                  <a:schemeClr val="tx2"/>
                </a:solidFill>
              </a:rPr>
              <a:t>Munch</a:t>
            </a:r>
            <a:r>
              <a:rPr lang="lv-LV" sz="2400" dirty="0">
                <a:solidFill>
                  <a:schemeClr val="tx2"/>
                </a:solidFill>
              </a:rPr>
              <a:t> 2025)</a:t>
            </a:r>
            <a:endParaRPr lang="lv-LV" sz="2400" i="1" dirty="0">
              <a:solidFill>
                <a:schemeClr val="tx2"/>
              </a:solidFill>
            </a:endParaRPr>
          </a:p>
          <a:p>
            <a:pPr marL="0" indent="0">
              <a:buNone/>
            </a:pPr>
            <a:r>
              <a:rPr lang="en-US" sz="2400" b="1" i="1" dirty="0">
                <a:solidFill>
                  <a:schemeClr val="tx2"/>
                </a:solidFill>
              </a:rPr>
              <a:t>Students’ self-assessment of their Latvian language proficiency does not </a:t>
            </a:r>
            <a:r>
              <a:rPr lang="en-US" sz="2400" i="1" dirty="0">
                <a:solidFill>
                  <a:schemeClr val="tx2"/>
                </a:solidFill>
              </a:rPr>
              <a:t>always accurately </a:t>
            </a:r>
            <a:r>
              <a:rPr lang="en-US" sz="2400" b="1" i="1" dirty="0">
                <a:solidFill>
                  <a:schemeClr val="tx2"/>
                </a:solidFill>
              </a:rPr>
              <a:t>reflect their actual level of language proficiency</a:t>
            </a:r>
            <a:r>
              <a:rPr lang="en-US" sz="2400" i="1" dirty="0">
                <a:solidFill>
                  <a:schemeClr val="tx2"/>
                </a:solidFill>
              </a:rPr>
              <a:t>. </a:t>
            </a:r>
            <a:r>
              <a:rPr lang="en-US" sz="2400" b="1" i="1" dirty="0">
                <a:solidFill>
                  <a:schemeClr val="tx2"/>
                </a:solidFill>
              </a:rPr>
              <a:t>Language anxiety lead</a:t>
            </a:r>
            <a:r>
              <a:rPr lang="lv-LV" sz="2400" b="1" i="1" dirty="0">
                <a:solidFill>
                  <a:schemeClr val="tx2"/>
                </a:solidFill>
              </a:rPr>
              <a:t>s</a:t>
            </a:r>
            <a:r>
              <a:rPr lang="en-US" sz="2400" b="1" i="1" dirty="0">
                <a:solidFill>
                  <a:schemeClr val="tx2"/>
                </a:solidFill>
              </a:rPr>
              <a:t> to underestimating one’s abilities and avoiding active participation</a:t>
            </a:r>
            <a:r>
              <a:rPr lang="lv-LV" sz="2400" i="1" dirty="0">
                <a:solidFill>
                  <a:schemeClr val="tx2"/>
                </a:solidFill>
              </a:rPr>
              <a:t>.</a:t>
            </a:r>
            <a:r>
              <a:rPr lang="lv-LV" sz="2400" dirty="0">
                <a:solidFill>
                  <a:schemeClr val="tx2"/>
                </a:solidFill>
              </a:rPr>
              <a:t> (Igaune 2026)</a:t>
            </a:r>
          </a:p>
          <a:p>
            <a:pPr marL="0" indent="0">
              <a:buNone/>
            </a:pPr>
            <a:endParaRPr lang="lv-LV" dirty="0"/>
          </a:p>
          <a:p>
            <a:pPr marL="0" indent="0">
              <a:buNone/>
            </a:pPr>
            <a:endParaRPr lang="lv-LV" sz="2400" dirty="0"/>
          </a:p>
          <a:p>
            <a:pPr marL="0" indent="0">
              <a:buNone/>
            </a:pPr>
            <a:endParaRPr lang="lv-LV" i="1" dirty="0"/>
          </a:p>
        </p:txBody>
      </p:sp>
      <p:pic>
        <p:nvPicPr>
          <p:cNvPr id="4" name="Picture 3">
            <a:extLst>
              <a:ext uri="{FF2B5EF4-FFF2-40B4-BE49-F238E27FC236}">
                <a16:creationId xmlns:a16="http://schemas.microsoft.com/office/drawing/2014/main" id="{608B7BD0-D883-45C3-B87A-5647C5B7A5AF}"/>
              </a:ext>
            </a:extLst>
          </p:cNvPr>
          <p:cNvPicPr>
            <a:picLocks noChangeAspect="1"/>
          </p:cNvPicPr>
          <p:nvPr/>
        </p:nvPicPr>
        <p:blipFill>
          <a:blip r:embed="rId2"/>
          <a:stretch>
            <a:fillRect/>
          </a:stretch>
        </p:blipFill>
        <p:spPr>
          <a:xfrm>
            <a:off x="10075332" y="1513628"/>
            <a:ext cx="1900725" cy="3144056"/>
          </a:xfrm>
          <a:prstGeom prst="rect">
            <a:avLst/>
          </a:prstGeom>
        </p:spPr>
      </p:pic>
      <p:pic>
        <p:nvPicPr>
          <p:cNvPr id="5" name="Picture Placeholder 4">
            <a:extLst>
              <a:ext uri="{FF2B5EF4-FFF2-40B4-BE49-F238E27FC236}">
                <a16:creationId xmlns:a16="http://schemas.microsoft.com/office/drawing/2014/main" id="{12CF7FA5-8A00-4C3C-9C54-91C56A5D312C}"/>
              </a:ext>
            </a:extLst>
          </p:cNvPr>
          <p:cNvPicPr>
            <a:picLocks noChangeAspect="1"/>
          </p:cNvPicPr>
          <p:nvPr/>
        </p:nvPicPr>
        <p:blipFill>
          <a:blip r:embed="rId3"/>
          <a:srcRect/>
          <a:stretch>
            <a:fillRect/>
          </a:stretch>
        </p:blipFill>
        <p:spPr>
          <a:xfrm>
            <a:off x="3616952" y="1876739"/>
            <a:ext cx="3531444" cy="2685562"/>
          </a:xfrm>
          <a:prstGeom prst="rect">
            <a:avLst/>
          </a:prstGeom>
        </p:spPr>
      </p:pic>
    </p:spTree>
    <p:extLst>
      <p:ext uri="{BB962C8B-B14F-4D97-AF65-F5344CB8AC3E}">
        <p14:creationId xmlns:p14="http://schemas.microsoft.com/office/powerpoint/2010/main" val="152942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 calcmode="lin" valueType="num">
                                      <p:cBhvr additive="base">
                                        <p:cTn id="3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 calcmode="lin" valueType="num">
                                      <p:cBhvr additive="base">
                                        <p:cTn id="3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 calcmode="lin" valueType="num">
                                      <p:cBhvr additive="base">
                                        <p:cTn id="4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22B95-36FE-4881-832E-8236680A41E9}"/>
              </a:ext>
            </a:extLst>
          </p:cNvPr>
          <p:cNvSpPr>
            <a:spLocks noGrp="1"/>
          </p:cNvSpPr>
          <p:nvPr>
            <p:ph type="title"/>
          </p:nvPr>
        </p:nvSpPr>
        <p:spPr>
          <a:xfrm>
            <a:off x="479394" y="235892"/>
            <a:ext cx="10421645" cy="1046424"/>
          </a:xfrm>
        </p:spPr>
        <p:txBody>
          <a:bodyPr/>
          <a:lstStyle/>
          <a:p>
            <a:r>
              <a:rPr lang="lv-LV" b="1" dirty="0">
                <a:solidFill>
                  <a:schemeClr val="accent1"/>
                </a:solidFill>
              </a:rPr>
              <a:t>Identity, </a:t>
            </a:r>
            <a:r>
              <a:rPr lang="de-DE" b="1" dirty="0" err="1">
                <a:solidFill>
                  <a:schemeClr val="accent1"/>
                </a:solidFill>
              </a:rPr>
              <a:t>E</a:t>
            </a:r>
            <a:r>
              <a:rPr lang="lv-LV" b="1" dirty="0">
                <a:solidFill>
                  <a:schemeClr val="accent1"/>
                </a:solidFill>
              </a:rPr>
              <a:t>thnicity, </a:t>
            </a:r>
            <a:r>
              <a:rPr lang="de-DE" b="1" dirty="0" err="1">
                <a:solidFill>
                  <a:schemeClr val="accent1"/>
                </a:solidFill>
              </a:rPr>
              <a:t>S</a:t>
            </a:r>
            <a:r>
              <a:rPr lang="lv-LV" b="1" dirty="0">
                <a:solidFill>
                  <a:schemeClr val="accent1"/>
                </a:solidFill>
              </a:rPr>
              <a:t>ocial </a:t>
            </a:r>
            <a:r>
              <a:rPr lang="de-DE" b="1" dirty="0" err="1">
                <a:solidFill>
                  <a:schemeClr val="accent1"/>
                </a:solidFill>
              </a:rPr>
              <a:t>S</a:t>
            </a:r>
            <a:r>
              <a:rPr lang="lv-LV" b="1" dirty="0">
                <a:solidFill>
                  <a:schemeClr val="accent1"/>
                </a:solidFill>
              </a:rPr>
              <a:t>ilence </a:t>
            </a:r>
          </a:p>
        </p:txBody>
      </p:sp>
      <p:sp>
        <p:nvSpPr>
          <p:cNvPr id="3" name="Content Placeholder 2">
            <a:extLst>
              <a:ext uri="{FF2B5EF4-FFF2-40B4-BE49-F238E27FC236}">
                <a16:creationId xmlns:a16="http://schemas.microsoft.com/office/drawing/2014/main" id="{FA2AF065-D824-4051-8415-C65BF4318F1E}"/>
              </a:ext>
            </a:extLst>
          </p:cNvPr>
          <p:cNvSpPr>
            <a:spLocks noGrp="1"/>
          </p:cNvSpPr>
          <p:nvPr>
            <p:ph idx="1"/>
          </p:nvPr>
        </p:nvSpPr>
        <p:spPr>
          <a:xfrm>
            <a:off x="523783" y="1459869"/>
            <a:ext cx="10608076" cy="5011951"/>
          </a:xfrm>
        </p:spPr>
        <p:txBody>
          <a:bodyPr>
            <a:normAutofit fontScale="70000" lnSpcReduction="20000"/>
          </a:bodyPr>
          <a:lstStyle/>
          <a:p>
            <a:pPr marL="0" indent="0">
              <a:buNone/>
            </a:pPr>
            <a:r>
              <a:rPr lang="lv-LV" sz="3100" b="1" dirty="0">
                <a:solidFill>
                  <a:schemeClr val="tx2"/>
                </a:solidFill>
              </a:rPr>
              <a:t>S</a:t>
            </a:r>
            <a:r>
              <a:rPr lang="en-US" sz="3100" b="1" dirty="0" err="1">
                <a:solidFill>
                  <a:schemeClr val="tx2"/>
                </a:solidFill>
              </a:rPr>
              <a:t>ocial</a:t>
            </a:r>
            <a:r>
              <a:rPr lang="en-US" sz="3100" b="1" dirty="0">
                <a:solidFill>
                  <a:schemeClr val="tx2"/>
                </a:solidFill>
              </a:rPr>
              <a:t> silence </a:t>
            </a:r>
            <a:endParaRPr lang="lv-LV" sz="3100" b="1" dirty="0">
              <a:solidFill>
                <a:schemeClr val="tx2"/>
              </a:solidFill>
            </a:endParaRPr>
          </a:p>
          <a:p>
            <a:r>
              <a:rPr lang="lv-LV" sz="3100" dirty="0">
                <a:solidFill>
                  <a:schemeClr val="tx2"/>
                </a:solidFill>
              </a:rPr>
              <a:t>D</a:t>
            </a:r>
            <a:r>
              <a:rPr lang="en-US" sz="3100" dirty="0" err="1">
                <a:solidFill>
                  <a:schemeClr val="tx2"/>
                </a:solidFill>
              </a:rPr>
              <a:t>oes</a:t>
            </a:r>
            <a:r>
              <a:rPr lang="en-US" sz="3100" dirty="0">
                <a:solidFill>
                  <a:schemeClr val="tx2"/>
                </a:solidFill>
              </a:rPr>
              <a:t> not depend on the linguistic ability to produce the language</a:t>
            </a:r>
            <a:endParaRPr lang="lv-LV" sz="3100" dirty="0">
              <a:solidFill>
                <a:schemeClr val="tx2"/>
              </a:solidFill>
            </a:endParaRPr>
          </a:p>
          <a:p>
            <a:r>
              <a:rPr lang="lv-LV" sz="3100" dirty="0" err="1">
                <a:solidFill>
                  <a:schemeClr val="tx2"/>
                </a:solidFill>
              </a:rPr>
              <a:t>May</a:t>
            </a:r>
            <a:r>
              <a:rPr lang="lv-LV" sz="3100" dirty="0">
                <a:solidFill>
                  <a:schemeClr val="tx2"/>
                </a:solidFill>
              </a:rPr>
              <a:t> </a:t>
            </a:r>
            <a:r>
              <a:rPr lang="lv-LV" sz="3100" dirty="0" err="1">
                <a:solidFill>
                  <a:schemeClr val="tx2"/>
                </a:solidFill>
              </a:rPr>
              <a:t>be</a:t>
            </a:r>
            <a:r>
              <a:rPr lang="lv-LV" sz="3100" dirty="0">
                <a:solidFill>
                  <a:schemeClr val="tx2"/>
                </a:solidFill>
              </a:rPr>
              <a:t> </a:t>
            </a:r>
            <a:r>
              <a:rPr lang="lv-LV" sz="3100" dirty="0" err="1">
                <a:solidFill>
                  <a:schemeClr val="tx2"/>
                </a:solidFill>
              </a:rPr>
              <a:t>used</a:t>
            </a:r>
            <a:r>
              <a:rPr lang="lv-LV" sz="3100" dirty="0">
                <a:solidFill>
                  <a:schemeClr val="tx2"/>
                </a:solidFill>
              </a:rPr>
              <a:t> </a:t>
            </a:r>
            <a:r>
              <a:rPr lang="lv-LV" sz="3100" dirty="0" err="1">
                <a:solidFill>
                  <a:schemeClr val="tx2"/>
                </a:solidFill>
              </a:rPr>
              <a:t>as</a:t>
            </a:r>
            <a:r>
              <a:rPr lang="lv-LV" sz="3100" dirty="0">
                <a:solidFill>
                  <a:schemeClr val="tx2"/>
                </a:solidFill>
              </a:rPr>
              <a:t> a </a:t>
            </a:r>
            <a:r>
              <a:rPr lang="lv-LV" sz="3100" dirty="0" err="1">
                <a:solidFill>
                  <a:schemeClr val="tx2"/>
                </a:solidFill>
              </a:rPr>
              <a:t>tool</a:t>
            </a:r>
            <a:r>
              <a:rPr lang="lv-LV" sz="3100" dirty="0">
                <a:solidFill>
                  <a:schemeClr val="tx2"/>
                </a:solidFill>
              </a:rPr>
              <a:t> to </a:t>
            </a:r>
            <a:r>
              <a:rPr lang="lv-LV" sz="3100" dirty="0" err="1">
                <a:solidFill>
                  <a:schemeClr val="tx2"/>
                </a:solidFill>
              </a:rPr>
              <a:t>show</a:t>
            </a:r>
            <a:r>
              <a:rPr lang="lv-LV" sz="3100" dirty="0">
                <a:solidFill>
                  <a:schemeClr val="tx2"/>
                </a:solidFill>
              </a:rPr>
              <a:t> </a:t>
            </a:r>
            <a:r>
              <a:rPr lang="lv-LV" sz="3100" dirty="0" err="1">
                <a:solidFill>
                  <a:schemeClr val="tx2"/>
                </a:solidFill>
              </a:rPr>
              <a:t>agency</a:t>
            </a:r>
            <a:r>
              <a:rPr lang="lv-LV" sz="3100" dirty="0">
                <a:solidFill>
                  <a:schemeClr val="tx2"/>
                </a:solidFill>
              </a:rPr>
              <a:t> </a:t>
            </a:r>
            <a:r>
              <a:rPr lang="lv-LV" sz="3100" dirty="0" err="1">
                <a:solidFill>
                  <a:schemeClr val="tx2"/>
                </a:solidFill>
              </a:rPr>
              <a:t>and</a:t>
            </a:r>
            <a:r>
              <a:rPr lang="lv-LV" sz="3100" dirty="0">
                <a:solidFill>
                  <a:schemeClr val="tx2"/>
                </a:solidFill>
              </a:rPr>
              <a:t> protest</a:t>
            </a:r>
          </a:p>
          <a:p>
            <a:r>
              <a:rPr lang="lv-LV" sz="3100" dirty="0" err="1">
                <a:solidFill>
                  <a:schemeClr val="tx2"/>
                </a:solidFill>
              </a:rPr>
              <a:t>Can</a:t>
            </a:r>
            <a:r>
              <a:rPr lang="lv-LV" sz="3100" dirty="0">
                <a:solidFill>
                  <a:schemeClr val="tx2"/>
                </a:solidFill>
              </a:rPr>
              <a:t> </a:t>
            </a:r>
            <a:r>
              <a:rPr lang="lv-LV" sz="3100" dirty="0" err="1">
                <a:solidFill>
                  <a:schemeClr val="tx2"/>
                </a:solidFill>
              </a:rPr>
              <a:t>be</a:t>
            </a:r>
            <a:r>
              <a:rPr lang="lv-LV" sz="3100" dirty="0">
                <a:solidFill>
                  <a:schemeClr val="tx2"/>
                </a:solidFill>
              </a:rPr>
              <a:t> </a:t>
            </a:r>
            <a:r>
              <a:rPr lang="lv-LV" sz="3100" dirty="0" err="1">
                <a:solidFill>
                  <a:schemeClr val="tx2"/>
                </a:solidFill>
              </a:rPr>
              <a:t>connected</a:t>
            </a:r>
            <a:r>
              <a:rPr lang="lv-LV" sz="3100" dirty="0">
                <a:solidFill>
                  <a:schemeClr val="tx2"/>
                </a:solidFill>
              </a:rPr>
              <a:t> </a:t>
            </a:r>
            <a:r>
              <a:rPr lang="lv-LV" sz="3100" dirty="0" err="1">
                <a:solidFill>
                  <a:schemeClr val="tx2"/>
                </a:solidFill>
              </a:rPr>
              <a:t>with</a:t>
            </a:r>
            <a:r>
              <a:rPr lang="lv-LV" sz="3100" dirty="0">
                <a:solidFill>
                  <a:schemeClr val="tx2"/>
                </a:solidFill>
              </a:rPr>
              <a:t> </a:t>
            </a:r>
            <a:r>
              <a:rPr lang="lv-LV" sz="3100" dirty="0" err="1">
                <a:solidFill>
                  <a:schemeClr val="tx2"/>
                </a:solidFill>
              </a:rPr>
              <a:t>identity</a:t>
            </a:r>
            <a:r>
              <a:rPr lang="lv-LV" sz="3100" dirty="0">
                <a:solidFill>
                  <a:schemeClr val="tx2"/>
                </a:solidFill>
              </a:rPr>
              <a:t> </a:t>
            </a:r>
            <a:r>
              <a:rPr lang="lv-LV" sz="3100" dirty="0" err="1">
                <a:solidFill>
                  <a:schemeClr val="tx2"/>
                </a:solidFill>
              </a:rPr>
              <a:t>issues</a:t>
            </a:r>
            <a:r>
              <a:rPr lang="lv-LV" sz="3100" dirty="0">
                <a:solidFill>
                  <a:schemeClr val="tx2"/>
                </a:solidFill>
              </a:rPr>
              <a:t> </a:t>
            </a:r>
            <a:r>
              <a:rPr lang="lv-LV" sz="3100" dirty="0" err="1">
                <a:solidFill>
                  <a:schemeClr val="tx2"/>
                </a:solidFill>
              </a:rPr>
              <a:t>and</a:t>
            </a:r>
            <a:r>
              <a:rPr lang="lv-LV" sz="3100" dirty="0">
                <a:solidFill>
                  <a:schemeClr val="tx2"/>
                </a:solidFill>
              </a:rPr>
              <a:t> l</a:t>
            </a:r>
            <a:r>
              <a:rPr lang="en-US" sz="3100" dirty="0" err="1">
                <a:solidFill>
                  <a:schemeClr val="tx2"/>
                </a:solidFill>
              </a:rPr>
              <a:t>anguage</a:t>
            </a:r>
            <a:r>
              <a:rPr lang="en-US" sz="3100" dirty="0">
                <a:solidFill>
                  <a:schemeClr val="tx2"/>
                </a:solidFill>
              </a:rPr>
              <a:t> as a significant identity marker</a:t>
            </a:r>
          </a:p>
          <a:p>
            <a:pPr marL="0" indent="0">
              <a:buNone/>
            </a:pPr>
            <a:endParaRPr lang="lv-LV" i="1" dirty="0">
              <a:solidFill>
                <a:schemeClr val="tx2"/>
              </a:solidFill>
            </a:endParaRPr>
          </a:p>
          <a:p>
            <a:pPr marL="0" indent="0">
              <a:buNone/>
            </a:pPr>
            <a:r>
              <a:rPr lang="lv-LV" dirty="0" err="1">
                <a:solidFill>
                  <a:schemeClr val="accent1">
                    <a:lumMod val="75000"/>
                  </a:schemeClr>
                </a:solidFill>
              </a:rPr>
              <a:t>Teacher</a:t>
            </a:r>
            <a:r>
              <a:rPr lang="lv-LV" dirty="0">
                <a:solidFill>
                  <a:schemeClr val="accent1">
                    <a:lumMod val="75000"/>
                  </a:schemeClr>
                </a:solidFill>
              </a:rPr>
              <a:t> </a:t>
            </a:r>
            <a:r>
              <a:rPr lang="lv-LV" dirty="0" err="1">
                <a:solidFill>
                  <a:schemeClr val="accent1">
                    <a:lumMod val="75000"/>
                  </a:schemeClr>
                </a:solidFill>
              </a:rPr>
              <a:t>of</a:t>
            </a:r>
            <a:r>
              <a:rPr lang="lv-LV" dirty="0">
                <a:solidFill>
                  <a:schemeClr val="accent1">
                    <a:lumMod val="75000"/>
                  </a:schemeClr>
                </a:solidFill>
              </a:rPr>
              <a:t> a </a:t>
            </a:r>
            <a:r>
              <a:rPr lang="lv-LV" dirty="0" err="1">
                <a:solidFill>
                  <a:schemeClr val="accent1">
                    <a:lumMod val="75000"/>
                  </a:schemeClr>
                </a:solidFill>
              </a:rPr>
              <a:t>Year</a:t>
            </a:r>
            <a:r>
              <a:rPr lang="lv-LV" dirty="0">
                <a:solidFill>
                  <a:schemeClr val="accent1">
                    <a:lumMod val="75000"/>
                  </a:schemeClr>
                </a:solidFill>
              </a:rPr>
              <a:t> 8 </a:t>
            </a:r>
            <a:r>
              <a:rPr lang="lv-LV" dirty="0" err="1">
                <a:solidFill>
                  <a:schemeClr val="accent1">
                    <a:lumMod val="75000"/>
                  </a:schemeClr>
                </a:solidFill>
              </a:rPr>
              <a:t>class</a:t>
            </a:r>
            <a:r>
              <a:rPr lang="lv-LV" dirty="0">
                <a:solidFill>
                  <a:schemeClr val="accent1">
                    <a:lumMod val="75000"/>
                  </a:schemeClr>
                </a:solidFill>
              </a:rPr>
              <a:t>: </a:t>
            </a:r>
            <a:r>
              <a:rPr lang="en-US" i="1" dirty="0">
                <a:solidFill>
                  <a:schemeClr val="accent1">
                    <a:lumMod val="75000"/>
                  </a:schemeClr>
                </a:solidFill>
              </a:rPr>
              <a:t>from 20 pupils there were only 5-6 who could understand Latvian. Everybody else had difficulties to learn</a:t>
            </a:r>
            <a:r>
              <a:rPr lang="lv-LV" i="1" dirty="0">
                <a:solidFill>
                  <a:schemeClr val="accent1">
                    <a:lumMod val="75000"/>
                  </a:schemeClr>
                </a:solidFill>
              </a:rPr>
              <a:t>, </a:t>
            </a:r>
            <a:r>
              <a:rPr lang="en-US" i="1" dirty="0">
                <a:solidFill>
                  <a:schemeClr val="accent1">
                    <a:lumMod val="75000"/>
                  </a:schemeClr>
                </a:solidFill>
              </a:rPr>
              <a:t>everybody was sitting in the lessons as silent protest. </a:t>
            </a:r>
            <a:endParaRPr lang="lv-LV" i="1" dirty="0">
              <a:solidFill>
                <a:schemeClr val="accent1">
                  <a:lumMod val="75000"/>
                </a:schemeClr>
              </a:solidFill>
            </a:endParaRPr>
          </a:p>
          <a:p>
            <a:pPr marL="0" indent="0">
              <a:buNone/>
            </a:pPr>
            <a:endParaRPr lang="lv-LV" i="1" dirty="0">
              <a:solidFill>
                <a:schemeClr val="tx2"/>
              </a:solidFill>
            </a:endParaRPr>
          </a:p>
          <a:p>
            <a:pPr marL="0" indent="0">
              <a:buNone/>
            </a:pPr>
            <a:r>
              <a:rPr lang="en-US" i="1" dirty="0">
                <a:solidFill>
                  <a:schemeClr val="accent1">
                    <a:lumMod val="75000"/>
                  </a:schemeClr>
                </a:solidFill>
              </a:rPr>
              <a:t>Ethnicity</a:t>
            </a:r>
            <a:r>
              <a:rPr lang="lv-LV" i="1" dirty="0">
                <a:solidFill>
                  <a:schemeClr val="accent1">
                    <a:lumMod val="75000"/>
                  </a:schemeClr>
                </a:solidFill>
              </a:rPr>
              <a:t> </a:t>
            </a:r>
            <a:r>
              <a:rPr lang="en-US" i="1" dirty="0">
                <a:solidFill>
                  <a:schemeClr val="accent1">
                    <a:lumMod val="75000"/>
                  </a:schemeClr>
                </a:solidFill>
              </a:rPr>
              <a:t>there was silent. For example, Mil8 admitted that nobody talks about their nationalities or who they are because it was not relevant.</a:t>
            </a:r>
            <a:endParaRPr lang="lv-LV" i="1" dirty="0">
              <a:solidFill>
                <a:schemeClr val="accent1">
                  <a:lumMod val="75000"/>
                </a:schemeClr>
              </a:solidFill>
            </a:endParaRPr>
          </a:p>
          <a:p>
            <a:pPr marL="0" indent="0">
              <a:buNone/>
            </a:pPr>
            <a:endParaRPr lang="lv-LV" i="1" dirty="0">
              <a:solidFill>
                <a:schemeClr val="tx2"/>
              </a:solidFill>
            </a:endParaRPr>
          </a:p>
          <a:p>
            <a:pPr marL="0" indent="0">
              <a:buNone/>
            </a:pPr>
            <a:r>
              <a:rPr lang="en-US" i="1" dirty="0">
                <a:solidFill>
                  <a:schemeClr val="accent1">
                    <a:lumMod val="75000"/>
                  </a:schemeClr>
                </a:solidFill>
              </a:rPr>
              <a:t>Mil8 used the term “Russian-Latvian”, but NasC8 expressed fear of being identified as Russian in Latvia and therefore being hesitant to use the term “Russian”: “I kind of …live in Latvia, but I speak more in Russian. I…don’t understand who I am…more. (laughs). Maybe I am both”.</a:t>
            </a:r>
            <a:r>
              <a:rPr lang="lv-LV" i="1" dirty="0">
                <a:solidFill>
                  <a:schemeClr val="accent1">
                    <a:lumMod val="75000"/>
                  </a:schemeClr>
                </a:solidFill>
              </a:rPr>
              <a:t> </a:t>
            </a:r>
          </a:p>
          <a:p>
            <a:pPr marL="0" indent="0">
              <a:buNone/>
            </a:pPr>
            <a:r>
              <a:rPr lang="lv-LV" sz="2400" dirty="0">
                <a:solidFill>
                  <a:schemeClr val="tx2"/>
                </a:solidFill>
              </a:rPr>
              <a:t>(</a:t>
            </a:r>
            <a:r>
              <a:rPr lang="lv-LV" sz="2400" dirty="0" err="1">
                <a:solidFill>
                  <a:schemeClr val="tx2"/>
                </a:solidFill>
              </a:rPr>
              <a:t>Munch</a:t>
            </a:r>
            <a:r>
              <a:rPr lang="lv-LV" sz="2400" dirty="0">
                <a:solidFill>
                  <a:schemeClr val="tx2"/>
                </a:solidFill>
              </a:rPr>
              <a:t> 2025)</a:t>
            </a:r>
            <a:endParaRPr lang="en-US" sz="2400" dirty="0">
              <a:solidFill>
                <a:schemeClr val="tx2"/>
              </a:solidFill>
            </a:endParaRPr>
          </a:p>
          <a:p>
            <a:endParaRPr lang="lv-LV" dirty="0"/>
          </a:p>
        </p:txBody>
      </p:sp>
      <p:sp>
        <p:nvSpPr>
          <p:cNvPr id="4" name="Speech Bubble: Rectangle with Corners Rounded 3">
            <a:extLst>
              <a:ext uri="{FF2B5EF4-FFF2-40B4-BE49-F238E27FC236}">
                <a16:creationId xmlns:a16="http://schemas.microsoft.com/office/drawing/2014/main" id="{19326524-41D0-4AB2-8497-90582B81C088}"/>
              </a:ext>
            </a:extLst>
          </p:cNvPr>
          <p:cNvSpPr/>
          <p:nvPr/>
        </p:nvSpPr>
        <p:spPr>
          <a:xfrm>
            <a:off x="479394" y="3195961"/>
            <a:ext cx="10582183" cy="745724"/>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Speech Bubble: Rectangle with Corners Rounded 4">
            <a:extLst>
              <a:ext uri="{FF2B5EF4-FFF2-40B4-BE49-F238E27FC236}">
                <a16:creationId xmlns:a16="http://schemas.microsoft.com/office/drawing/2014/main" id="{D7631C40-6A3B-4AEB-9189-796AF4212703}"/>
              </a:ext>
            </a:extLst>
          </p:cNvPr>
          <p:cNvSpPr/>
          <p:nvPr/>
        </p:nvSpPr>
        <p:spPr>
          <a:xfrm>
            <a:off x="479394" y="4119238"/>
            <a:ext cx="10511161" cy="665827"/>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6" name="Speech Bubble: Rectangle with Corners Rounded 5">
            <a:extLst>
              <a:ext uri="{FF2B5EF4-FFF2-40B4-BE49-F238E27FC236}">
                <a16:creationId xmlns:a16="http://schemas.microsoft.com/office/drawing/2014/main" id="{30F30BCB-63F9-4B40-B6BF-4C5D9F3B4A05}"/>
              </a:ext>
            </a:extLst>
          </p:cNvPr>
          <p:cNvSpPr/>
          <p:nvPr/>
        </p:nvSpPr>
        <p:spPr>
          <a:xfrm>
            <a:off x="523783" y="5017478"/>
            <a:ext cx="10466772" cy="974950"/>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368902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A5EBE-9B9F-4797-B87A-8DDD06B8BA59}"/>
              </a:ext>
            </a:extLst>
          </p:cNvPr>
          <p:cNvSpPr>
            <a:spLocks noGrp="1"/>
          </p:cNvSpPr>
          <p:nvPr>
            <p:ph type="title"/>
          </p:nvPr>
        </p:nvSpPr>
        <p:spPr>
          <a:xfrm>
            <a:off x="736847" y="1890944"/>
            <a:ext cx="10537054" cy="1770587"/>
          </a:xfrm>
        </p:spPr>
        <p:txBody>
          <a:bodyPr>
            <a:normAutofit/>
          </a:bodyPr>
          <a:lstStyle/>
          <a:p>
            <a:r>
              <a:rPr lang="lv-LV" b="1" dirty="0">
                <a:solidFill>
                  <a:schemeClr val="accent1"/>
                </a:solidFill>
              </a:rPr>
              <a:t>4. Language </a:t>
            </a:r>
            <a:r>
              <a:rPr lang="de-DE" b="1" dirty="0" err="1">
                <a:solidFill>
                  <a:schemeClr val="accent1"/>
                </a:solidFill>
              </a:rPr>
              <a:t>P</a:t>
            </a:r>
            <a:r>
              <a:rPr lang="lv-LV" b="1" dirty="0">
                <a:solidFill>
                  <a:schemeClr val="accent1"/>
                </a:solidFill>
              </a:rPr>
              <a:t>ractices and </a:t>
            </a:r>
            <a:r>
              <a:rPr lang="de-DE" b="1" dirty="0" err="1">
                <a:solidFill>
                  <a:schemeClr val="accent1"/>
                </a:solidFill>
              </a:rPr>
              <a:t>E</a:t>
            </a:r>
            <a:r>
              <a:rPr lang="lv-LV" b="1" dirty="0">
                <a:solidFill>
                  <a:schemeClr val="accent1"/>
                </a:solidFill>
              </a:rPr>
              <a:t>xposure at </a:t>
            </a:r>
            <a:r>
              <a:rPr lang="de-DE" b="1" dirty="0" err="1">
                <a:solidFill>
                  <a:schemeClr val="accent1"/>
                </a:solidFill>
              </a:rPr>
              <a:t>H</a:t>
            </a:r>
            <a:r>
              <a:rPr lang="lv-LV" b="1" dirty="0">
                <a:solidFill>
                  <a:schemeClr val="accent1"/>
                </a:solidFill>
              </a:rPr>
              <a:t>ome</a:t>
            </a:r>
            <a:br>
              <a:rPr lang="lv-LV" dirty="0">
                <a:solidFill>
                  <a:schemeClr val="tx2"/>
                </a:solidFill>
              </a:rPr>
            </a:br>
            <a:endParaRPr lang="lv-LV" dirty="0"/>
          </a:p>
        </p:txBody>
      </p:sp>
    </p:spTree>
    <p:extLst>
      <p:ext uri="{BB962C8B-B14F-4D97-AF65-F5344CB8AC3E}">
        <p14:creationId xmlns:p14="http://schemas.microsoft.com/office/powerpoint/2010/main" val="23463878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4DAE6-2F42-4230-8492-C47859975EEE}"/>
              </a:ext>
            </a:extLst>
          </p:cNvPr>
          <p:cNvSpPr>
            <a:spLocks noGrp="1"/>
          </p:cNvSpPr>
          <p:nvPr>
            <p:ph type="title"/>
          </p:nvPr>
        </p:nvSpPr>
        <p:spPr>
          <a:xfrm>
            <a:off x="266331" y="62145"/>
            <a:ext cx="10515600" cy="1038687"/>
          </a:xfrm>
        </p:spPr>
        <p:txBody>
          <a:bodyPr>
            <a:normAutofit/>
          </a:bodyPr>
          <a:lstStyle/>
          <a:p>
            <a:r>
              <a:rPr lang="en-US" sz="4000" b="1" dirty="0">
                <a:solidFill>
                  <a:schemeClr val="accent1"/>
                </a:solidFill>
              </a:rPr>
              <a:t>Asymmetric Bilingualism at Home</a:t>
            </a:r>
            <a:endParaRPr lang="lv-LV" sz="4000" b="1" dirty="0">
              <a:solidFill>
                <a:schemeClr val="accent1"/>
              </a:solidFill>
            </a:endParaRPr>
          </a:p>
        </p:txBody>
      </p:sp>
      <p:sp>
        <p:nvSpPr>
          <p:cNvPr id="3" name="Content Placeholder 2">
            <a:extLst>
              <a:ext uri="{FF2B5EF4-FFF2-40B4-BE49-F238E27FC236}">
                <a16:creationId xmlns:a16="http://schemas.microsoft.com/office/drawing/2014/main" id="{DBA2F64B-8EC6-404A-BE8C-884DF02D840D}"/>
              </a:ext>
            </a:extLst>
          </p:cNvPr>
          <p:cNvSpPr>
            <a:spLocks noGrp="1"/>
          </p:cNvSpPr>
          <p:nvPr>
            <p:ph idx="1"/>
          </p:nvPr>
        </p:nvSpPr>
        <p:spPr>
          <a:xfrm>
            <a:off x="266331" y="1100832"/>
            <a:ext cx="11087470" cy="5637320"/>
          </a:xfrm>
        </p:spPr>
        <p:txBody>
          <a:bodyPr>
            <a:normAutofit fontScale="77500" lnSpcReduction="20000"/>
          </a:bodyPr>
          <a:lstStyle/>
          <a:p>
            <a:pPr marL="0" indent="0">
              <a:buNone/>
            </a:pPr>
            <a:r>
              <a:rPr lang="lv-LV" sz="2600" dirty="0" err="1">
                <a:solidFill>
                  <a:schemeClr val="tx2"/>
                </a:solidFill>
              </a:rPr>
              <a:t>Bilingual</a:t>
            </a:r>
            <a:r>
              <a:rPr lang="lv-LV" sz="2600" dirty="0">
                <a:solidFill>
                  <a:schemeClr val="tx2"/>
                </a:solidFill>
              </a:rPr>
              <a:t> </a:t>
            </a:r>
            <a:r>
              <a:rPr lang="lv-LV" sz="2600" dirty="0" err="1">
                <a:solidFill>
                  <a:schemeClr val="tx2"/>
                </a:solidFill>
              </a:rPr>
              <a:t>Latvian-Russian</a:t>
            </a:r>
            <a:r>
              <a:rPr lang="lv-LV" sz="2600" dirty="0">
                <a:solidFill>
                  <a:schemeClr val="tx2"/>
                </a:solidFill>
              </a:rPr>
              <a:t> </a:t>
            </a:r>
            <a:r>
              <a:rPr lang="lv-LV" sz="2600" dirty="0" err="1">
                <a:solidFill>
                  <a:schemeClr val="tx2"/>
                </a:solidFill>
              </a:rPr>
              <a:t>families</a:t>
            </a:r>
            <a:r>
              <a:rPr lang="lv-LV" sz="2600" dirty="0">
                <a:solidFill>
                  <a:schemeClr val="tx2"/>
                </a:solidFill>
              </a:rPr>
              <a:t> (</a:t>
            </a:r>
            <a:r>
              <a:rPr lang="lv-LV" sz="2600" dirty="0" err="1">
                <a:solidFill>
                  <a:schemeClr val="tx2"/>
                </a:solidFill>
              </a:rPr>
              <a:t>data</a:t>
            </a:r>
            <a:r>
              <a:rPr lang="lv-LV" sz="2600" dirty="0">
                <a:solidFill>
                  <a:schemeClr val="tx2"/>
                </a:solidFill>
              </a:rPr>
              <a:t> </a:t>
            </a:r>
            <a:r>
              <a:rPr lang="lv-LV" sz="2600" dirty="0" err="1">
                <a:solidFill>
                  <a:schemeClr val="tx2"/>
                </a:solidFill>
              </a:rPr>
              <a:t>from</a:t>
            </a:r>
            <a:r>
              <a:rPr lang="lv-LV" sz="2600" dirty="0">
                <a:solidFill>
                  <a:schemeClr val="tx2"/>
                </a:solidFill>
              </a:rPr>
              <a:t> Rīga </a:t>
            </a:r>
            <a:r>
              <a:rPr lang="lv-LV" sz="2600" dirty="0" err="1">
                <a:solidFill>
                  <a:schemeClr val="tx2"/>
                </a:solidFill>
              </a:rPr>
              <a:t>and</a:t>
            </a:r>
            <a:r>
              <a:rPr lang="lv-LV" sz="2600" dirty="0">
                <a:solidFill>
                  <a:schemeClr val="tx2"/>
                </a:solidFill>
              </a:rPr>
              <a:t> Rēzekne; </a:t>
            </a:r>
            <a:r>
              <a:rPr lang="lv-LV" sz="2600" dirty="0" err="1">
                <a:solidFill>
                  <a:schemeClr val="tx2"/>
                </a:solidFill>
              </a:rPr>
              <a:t>Munch</a:t>
            </a:r>
            <a:r>
              <a:rPr lang="lv-LV" sz="2600" dirty="0">
                <a:solidFill>
                  <a:schemeClr val="tx2"/>
                </a:solidFill>
              </a:rPr>
              <a:t>, </a:t>
            </a:r>
            <a:r>
              <a:rPr lang="lv-LV" sz="2600" dirty="0" err="1">
                <a:solidFill>
                  <a:schemeClr val="tx2"/>
                </a:solidFill>
              </a:rPr>
              <a:t>Brokāne</a:t>
            </a:r>
            <a:r>
              <a:rPr lang="lv-LV" sz="2600" dirty="0">
                <a:solidFill>
                  <a:schemeClr val="tx2"/>
                </a:solidFill>
              </a:rPr>
              <a:t>, Martena 2025)</a:t>
            </a:r>
          </a:p>
          <a:p>
            <a:pPr marL="0" indent="0">
              <a:buNone/>
            </a:pPr>
            <a:endParaRPr lang="lv-LV" sz="2600" dirty="0">
              <a:solidFill>
                <a:schemeClr val="tx2"/>
              </a:solidFill>
            </a:endParaRPr>
          </a:p>
          <a:p>
            <a:pPr marL="0" indent="0">
              <a:buNone/>
            </a:pPr>
            <a:r>
              <a:rPr lang="lv-LV" sz="2600" dirty="0">
                <a:solidFill>
                  <a:schemeClr val="tx2"/>
                </a:solidFill>
              </a:rPr>
              <a:t>MČ, </a:t>
            </a:r>
            <a:r>
              <a:rPr lang="lv-LV" sz="2600" dirty="0" err="1">
                <a:solidFill>
                  <a:schemeClr val="tx2"/>
                </a:solidFill>
              </a:rPr>
              <a:t>children</a:t>
            </a:r>
            <a:r>
              <a:rPr lang="lv-LV" sz="2600" dirty="0">
                <a:solidFill>
                  <a:schemeClr val="tx2"/>
                </a:solidFill>
              </a:rPr>
              <a:t> 14 </a:t>
            </a:r>
            <a:r>
              <a:rPr lang="lv-LV" sz="2600" dirty="0" err="1">
                <a:solidFill>
                  <a:schemeClr val="tx2"/>
                </a:solidFill>
              </a:rPr>
              <a:t>and</a:t>
            </a:r>
            <a:r>
              <a:rPr lang="lv-LV" sz="2600" dirty="0">
                <a:solidFill>
                  <a:schemeClr val="tx2"/>
                </a:solidFill>
              </a:rPr>
              <a:t> 12 </a:t>
            </a:r>
            <a:r>
              <a:rPr lang="lv-LV" sz="2600" dirty="0" err="1">
                <a:solidFill>
                  <a:schemeClr val="tx2"/>
                </a:solidFill>
              </a:rPr>
              <a:t>years</a:t>
            </a:r>
            <a:r>
              <a:rPr lang="lv-LV" sz="2600" dirty="0">
                <a:solidFill>
                  <a:schemeClr val="tx2"/>
                </a:solidFill>
              </a:rPr>
              <a:t> </a:t>
            </a:r>
            <a:r>
              <a:rPr lang="lv-LV" sz="2600" dirty="0" err="1">
                <a:solidFill>
                  <a:schemeClr val="tx2"/>
                </a:solidFill>
              </a:rPr>
              <a:t>old</a:t>
            </a:r>
            <a:r>
              <a:rPr lang="lv-LV" sz="2600" dirty="0">
                <a:solidFill>
                  <a:schemeClr val="tx2"/>
                </a:solidFill>
              </a:rPr>
              <a:t>; </a:t>
            </a:r>
          </a:p>
          <a:p>
            <a:pPr marL="0" indent="0">
              <a:buNone/>
            </a:pPr>
            <a:r>
              <a:rPr lang="lv-LV" sz="2600" dirty="0" err="1">
                <a:solidFill>
                  <a:schemeClr val="tx2"/>
                </a:solidFill>
              </a:rPr>
              <a:t>DiMo</a:t>
            </a:r>
            <a:r>
              <a:rPr lang="lv-LV" sz="2600" dirty="0">
                <a:solidFill>
                  <a:schemeClr val="tx2"/>
                </a:solidFill>
              </a:rPr>
              <a:t>, </a:t>
            </a:r>
            <a:r>
              <a:rPr lang="lv-LV" sz="2600" dirty="0" err="1">
                <a:solidFill>
                  <a:schemeClr val="tx2"/>
                </a:solidFill>
              </a:rPr>
              <a:t>children</a:t>
            </a:r>
            <a:r>
              <a:rPr lang="lv-LV" sz="2600" dirty="0">
                <a:solidFill>
                  <a:schemeClr val="tx2"/>
                </a:solidFill>
              </a:rPr>
              <a:t> 18 </a:t>
            </a:r>
            <a:r>
              <a:rPr lang="lv-LV" sz="2600" dirty="0" err="1">
                <a:solidFill>
                  <a:schemeClr val="tx2"/>
                </a:solidFill>
              </a:rPr>
              <a:t>and</a:t>
            </a:r>
            <a:r>
              <a:rPr lang="lv-LV" sz="2600" dirty="0">
                <a:solidFill>
                  <a:schemeClr val="tx2"/>
                </a:solidFill>
              </a:rPr>
              <a:t> 9 </a:t>
            </a:r>
            <a:r>
              <a:rPr lang="lv-LV" sz="2600" dirty="0" err="1">
                <a:solidFill>
                  <a:schemeClr val="tx2"/>
                </a:solidFill>
              </a:rPr>
              <a:t>years</a:t>
            </a:r>
            <a:r>
              <a:rPr lang="lv-LV" sz="2600" dirty="0">
                <a:solidFill>
                  <a:schemeClr val="tx2"/>
                </a:solidFill>
              </a:rPr>
              <a:t> </a:t>
            </a:r>
            <a:r>
              <a:rPr lang="lv-LV" sz="2600" dirty="0" err="1">
                <a:solidFill>
                  <a:schemeClr val="tx2"/>
                </a:solidFill>
              </a:rPr>
              <a:t>old</a:t>
            </a:r>
            <a:r>
              <a:rPr lang="lv-LV" sz="2600" dirty="0">
                <a:solidFill>
                  <a:schemeClr val="tx2"/>
                </a:solidFill>
              </a:rPr>
              <a:t>;</a:t>
            </a:r>
          </a:p>
          <a:p>
            <a:pPr marL="0" indent="0">
              <a:buNone/>
            </a:pPr>
            <a:r>
              <a:rPr lang="lv-LV" sz="2600" dirty="0">
                <a:solidFill>
                  <a:schemeClr val="tx2"/>
                </a:solidFill>
              </a:rPr>
              <a:t>KJ, </a:t>
            </a:r>
            <a:r>
              <a:rPr lang="lv-LV" sz="2600" dirty="0" err="1">
                <a:solidFill>
                  <a:schemeClr val="tx2"/>
                </a:solidFill>
              </a:rPr>
              <a:t>children</a:t>
            </a:r>
            <a:r>
              <a:rPr lang="lv-LV" sz="2600" dirty="0">
                <a:solidFill>
                  <a:schemeClr val="tx2"/>
                </a:solidFill>
              </a:rPr>
              <a:t> 24, 18, 6 </a:t>
            </a:r>
            <a:r>
              <a:rPr lang="lv-LV" sz="2600" dirty="0" err="1">
                <a:solidFill>
                  <a:schemeClr val="tx2"/>
                </a:solidFill>
              </a:rPr>
              <a:t>years</a:t>
            </a:r>
            <a:r>
              <a:rPr lang="lv-LV" sz="2600" dirty="0">
                <a:solidFill>
                  <a:schemeClr val="tx2"/>
                </a:solidFill>
              </a:rPr>
              <a:t> </a:t>
            </a:r>
            <a:r>
              <a:rPr lang="lv-LV" sz="2600" dirty="0" err="1">
                <a:solidFill>
                  <a:schemeClr val="tx2"/>
                </a:solidFill>
              </a:rPr>
              <a:t>olds</a:t>
            </a:r>
            <a:r>
              <a:rPr lang="lv-LV" sz="2600" dirty="0">
                <a:solidFill>
                  <a:schemeClr val="tx2"/>
                </a:solidFill>
              </a:rPr>
              <a:t>;</a:t>
            </a:r>
          </a:p>
          <a:p>
            <a:pPr marL="0" indent="0">
              <a:buNone/>
            </a:pPr>
            <a:r>
              <a:rPr lang="lv-LV" sz="2600" dirty="0">
                <a:solidFill>
                  <a:schemeClr val="tx2"/>
                </a:solidFill>
              </a:rPr>
              <a:t>AM, </a:t>
            </a:r>
            <a:r>
              <a:rPr lang="lv-LV" sz="2600" dirty="0" err="1">
                <a:solidFill>
                  <a:schemeClr val="tx2"/>
                </a:solidFill>
              </a:rPr>
              <a:t>children</a:t>
            </a:r>
            <a:r>
              <a:rPr lang="lv-LV" sz="2600" dirty="0">
                <a:solidFill>
                  <a:schemeClr val="tx2"/>
                </a:solidFill>
              </a:rPr>
              <a:t> 6 </a:t>
            </a:r>
            <a:r>
              <a:rPr lang="lv-LV" sz="2600" dirty="0" err="1">
                <a:solidFill>
                  <a:schemeClr val="tx2"/>
                </a:solidFill>
              </a:rPr>
              <a:t>and</a:t>
            </a:r>
            <a:r>
              <a:rPr lang="lv-LV" sz="2600" dirty="0">
                <a:solidFill>
                  <a:schemeClr val="tx2"/>
                </a:solidFill>
              </a:rPr>
              <a:t> 4 </a:t>
            </a:r>
            <a:r>
              <a:rPr lang="lv-LV" sz="2600" dirty="0" err="1">
                <a:solidFill>
                  <a:schemeClr val="tx2"/>
                </a:solidFill>
              </a:rPr>
              <a:t>years</a:t>
            </a:r>
            <a:r>
              <a:rPr lang="lv-LV" sz="2600" dirty="0">
                <a:solidFill>
                  <a:schemeClr val="tx2"/>
                </a:solidFill>
              </a:rPr>
              <a:t> </a:t>
            </a:r>
            <a:r>
              <a:rPr lang="lv-LV" sz="2600" dirty="0" err="1">
                <a:solidFill>
                  <a:schemeClr val="tx2"/>
                </a:solidFill>
              </a:rPr>
              <a:t>old</a:t>
            </a:r>
            <a:r>
              <a:rPr lang="lv-LV" sz="2600" dirty="0">
                <a:solidFill>
                  <a:schemeClr val="tx2"/>
                </a:solidFill>
              </a:rPr>
              <a:t>;</a:t>
            </a:r>
          </a:p>
          <a:p>
            <a:pPr marL="0" indent="0">
              <a:buNone/>
            </a:pPr>
            <a:r>
              <a:rPr lang="lv-LV" sz="2600" dirty="0">
                <a:solidFill>
                  <a:schemeClr val="tx2"/>
                </a:solidFill>
              </a:rPr>
              <a:t>OG, </a:t>
            </a:r>
            <a:r>
              <a:rPr lang="lv-LV" sz="2600" dirty="0" err="1">
                <a:solidFill>
                  <a:schemeClr val="tx2"/>
                </a:solidFill>
              </a:rPr>
              <a:t>children</a:t>
            </a:r>
            <a:r>
              <a:rPr lang="lv-LV" sz="2600" dirty="0">
                <a:solidFill>
                  <a:schemeClr val="tx2"/>
                </a:solidFill>
              </a:rPr>
              <a:t> 19 </a:t>
            </a:r>
            <a:r>
              <a:rPr lang="lv-LV" sz="2600" dirty="0" err="1">
                <a:solidFill>
                  <a:schemeClr val="tx2"/>
                </a:solidFill>
              </a:rPr>
              <a:t>and</a:t>
            </a:r>
            <a:r>
              <a:rPr lang="lv-LV" sz="2600" dirty="0">
                <a:solidFill>
                  <a:schemeClr val="tx2"/>
                </a:solidFill>
              </a:rPr>
              <a:t> 15 </a:t>
            </a:r>
            <a:r>
              <a:rPr lang="lv-LV" sz="2600" dirty="0" err="1">
                <a:solidFill>
                  <a:schemeClr val="tx2"/>
                </a:solidFill>
              </a:rPr>
              <a:t>years</a:t>
            </a:r>
            <a:r>
              <a:rPr lang="lv-LV" sz="2600" dirty="0">
                <a:solidFill>
                  <a:schemeClr val="tx2"/>
                </a:solidFill>
              </a:rPr>
              <a:t> </a:t>
            </a:r>
            <a:r>
              <a:rPr lang="lv-LV" sz="2600" dirty="0" err="1">
                <a:solidFill>
                  <a:schemeClr val="tx2"/>
                </a:solidFill>
              </a:rPr>
              <a:t>old</a:t>
            </a:r>
            <a:endParaRPr lang="lv-LV" sz="2600" dirty="0">
              <a:solidFill>
                <a:schemeClr val="tx2"/>
              </a:solidFill>
            </a:endParaRPr>
          </a:p>
          <a:p>
            <a:pPr marL="0" indent="0">
              <a:buNone/>
            </a:pPr>
            <a:endParaRPr lang="lv-LV" sz="2300" dirty="0"/>
          </a:p>
          <a:p>
            <a:pPr marL="0" indent="0">
              <a:buNone/>
            </a:pPr>
            <a:r>
              <a:rPr lang="lv-LV" dirty="0">
                <a:solidFill>
                  <a:schemeClr val="tx2"/>
                </a:solidFill>
              </a:rPr>
              <a:t>Home </a:t>
            </a:r>
            <a:r>
              <a:rPr lang="lv-LV" dirty="0" err="1">
                <a:solidFill>
                  <a:schemeClr val="tx2"/>
                </a:solidFill>
              </a:rPr>
              <a:t>language</a:t>
            </a:r>
            <a:r>
              <a:rPr lang="lv-LV" dirty="0">
                <a:solidFill>
                  <a:schemeClr val="tx2"/>
                </a:solidFill>
              </a:rPr>
              <a:t> </a:t>
            </a:r>
            <a:r>
              <a:rPr lang="lv-LV" b="1" dirty="0" err="1">
                <a:solidFill>
                  <a:schemeClr val="tx2"/>
                </a:solidFill>
              </a:rPr>
              <a:t>mostly</a:t>
            </a:r>
            <a:r>
              <a:rPr lang="lv-LV" b="1" dirty="0">
                <a:solidFill>
                  <a:schemeClr val="tx2"/>
                </a:solidFill>
              </a:rPr>
              <a:t> </a:t>
            </a:r>
            <a:r>
              <a:rPr lang="lv-LV" b="1" dirty="0" err="1">
                <a:solidFill>
                  <a:schemeClr val="tx2"/>
                </a:solidFill>
              </a:rPr>
              <a:t>Russian</a:t>
            </a:r>
            <a:endParaRPr lang="lv-LV" b="1" dirty="0">
              <a:solidFill>
                <a:schemeClr val="tx2"/>
              </a:solidFill>
            </a:endParaRPr>
          </a:p>
          <a:p>
            <a:pPr marL="0" indent="0">
              <a:buNone/>
            </a:pPr>
            <a:r>
              <a:rPr lang="lv-LV" b="1" dirty="0" err="1">
                <a:solidFill>
                  <a:schemeClr val="tx2"/>
                </a:solidFill>
              </a:rPr>
              <a:t>Due</a:t>
            </a:r>
            <a:r>
              <a:rPr lang="lv-LV" b="1" dirty="0">
                <a:solidFill>
                  <a:schemeClr val="tx2"/>
                </a:solidFill>
              </a:rPr>
              <a:t> to </a:t>
            </a:r>
            <a:r>
              <a:rPr lang="lv-LV" b="1" dirty="0" err="1">
                <a:solidFill>
                  <a:schemeClr val="tx2"/>
                </a:solidFill>
              </a:rPr>
              <a:t>the</a:t>
            </a:r>
            <a:r>
              <a:rPr lang="lv-LV" b="1" dirty="0">
                <a:solidFill>
                  <a:schemeClr val="tx2"/>
                </a:solidFill>
              </a:rPr>
              <a:t> </a:t>
            </a:r>
            <a:r>
              <a:rPr lang="lv-LV" b="1" dirty="0" err="1">
                <a:solidFill>
                  <a:schemeClr val="tx2"/>
                </a:solidFill>
              </a:rPr>
              <a:t>reform</a:t>
            </a:r>
            <a:r>
              <a:rPr lang="lv-LV" b="1" dirty="0">
                <a:solidFill>
                  <a:schemeClr val="tx2"/>
                </a:solidFill>
              </a:rPr>
              <a:t>, </a:t>
            </a:r>
            <a:r>
              <a:rPr lang="lv-LV" b="1" dirty="0" err="1">
                <a:solidFill>
                  <a:schemeClr val="tx2"/>
                </a:solidFill>
              </a:rPr>
              <a:t>mothers</a:t>
            </a:r>
            <a:r>
              <a:rPr lang="lv-LV" b="1" dirty="0">
                <a:solidFill>
                  <a:schemeClr val="tx2"/>
                </a:solidFill>
              </a:rPr>
              <a:t> </a:t>
            </a:r>
            <a:r>
              <a:rPr lang="lv-LV" dirty="0">
                <a:solidFill>
                  <a:schemeClr val="tx2"/>
                </a:solidFill>
              </a:rPr>
              <a:t>(</a:t>
            </a:r>
            <a:r>
              <a:rPr lang="lv-LV" dirty="0" err="1">
                <a:solidFill>
                  <a:schemeClr val="tx2"/>
                </a:solidFill>
              </a:rPr>
              <a:t>who</a:t>
            </a:r>
            <a:r>
              <a:rPr lang="lv-LV" dirty="0">
                <a:solidFill>
                  <a:schemeClr val="tx2"/>
                </a:solidFill>
              </a:rPr>
              <a:t> </a:t>
            </a:r>
            <a:r>
              <a:rPr lang="lv-LV" dirty="0" err="1">
                <a:solidFill>
                  <a:schemeClr val="tx2"/>
                </a:solidFill>
              </a:rPr>
              <a:t>grew</a:t>
            </a:r>
            <a:r>
              <a:rPr lang="lv-LV" dirty="0">
                <a:solidFill>
                  <a:schemeClr val="tx2"/>
                </a:solidFill>
              </a:rPr>
              <a:t> </a:t>
            </a:r>
            <a:r>
              <a:rPr lang="lv-LV" dirty="0" err="1">
                <a:solidFill>
                  <a:schemeClr val="tx2"/>
                </a:solidFill>
              </a:rPr>
              <a:t>up</a:t>
            </a:r>
            <a:r>
              <a:rPr lang="lv-LV" dirty="0">
                <a:solidFill>
                  <a:schemeClr val="tx2"/>
                </a:solidFill>
              </a:rPr>
              <a:t> </a:t>
            </a:r>
            <a:r>
              <a:rPr lang="lv-LV" dirty="0" err="1">
                <a:solidFill>
                  <a:schemeClr val="tx2"/>
                </a:solidFill>
              </a:rPr>
              <a:t>in</a:t>
            </a:r>
            <a:r>
              <a:rPr lang="lv-LV" dirty="0">
                <a:solidFill>
                  <a:schemeClr val="tx2"/>
                </a:solidFill>
              </a:rPr>
              <a:t> </a:t>
            </a:r>
            <a:r>
              <a:rPr lang="lv-LV" dirty="0" err="1">
                <a:solidFill>
                  <a:schemeClr val="tx2"/>
                </a:solidFill>
              </a:rPr>
              <a:t>Latvian-speaking</a:t>
            </a:r>
            <a:r>
              <a:rPr lang="lv-LV" dirty="0">
                <a:solidFill>
                  <a:schemeClr val="tx2"/>
                </a:solidFill>
              </a:rPr>
              <a:t> </a:t>
            </a:r>
            <a:r>
              <a:rPr lang="lv-LV" dirty="0" err="1">
                <a:solidFill>
                  <a:schemeClr val="tx2"/>
                </a:solidFill>
              </a:rPr>
              <a:t>or</a:t>
            </a:r>
            <a:r>
              <a:rPr lang="lv-LV" dirty="0">
                <a:solidFill>
                  <a:schemeClr val="tx2"/>
                </a:solidFill>
              </a:rPr>
              <a:t> </a:t>
            </a:r>
            <a:r>
              <a:rPr lang="lv-LV" dirty="0" err="1">
                <a:solidFill>
                  <a:schemeClr val="tx2"/>
                </a:solidFill>
              </a:rPr>
              <a:t>bilingual</a:t>
            </a:r>
            <a:r>
              <a:rPr lang="lv-LV" dirty="0">
                <a:solidFill>
                  <a:schemeClr val="tx2"/>
                </a:solidFill>
              </a:rPr>
              <a:t> </a:t>
            </a:r>
            <a:r>
              <a:rPr lang="lv-LV" dirty="0" err="1">
                <a:solidFill>
                  <a:schemeClr val="tx2"/>
                </a:solidFill>
              </a:rPr>
              <a:t>families</a:t>
            </a:r>
            <a:r>
              <a:rPr lang="lv-LV" dirty="0">
                <a:solidFill>
                  <a:schemeClr val="tx2"/>
                </a:solidFill>
              </a:rPr>
              <a:t>) </a:t>
            </a:r>
            <a:r>
              <a:rPr lang="lv-LV" dirty="0" err="1">
                <a:solidFill>
                  <a:schemeClr val="tx2"/>
                </a:solidFill>
              </a:rPr>
              <a:t>have</a:t>
            </a:r>
            <a:r>
              <a:rPr lang="lv-LV" dirty="0">
                <a:solidFill>
                  <a:schemeClr val="tx2"/>
                </a:solidFill>
              </a:rPr>
              <a:t> </a:t>
            </a:r>
            <a:r>
              <a:rPr lang="lv-LV" dirty="0" err="1">
                <a:solidFill>
                  <a:schemeClr val="tx2"/>
                </a:solidFill>
              </a:rPr>
              <a:t>started</a:t>
            </a:r>
            <a:r>
              <a:rPr lang="lv-LV" dirty="0">
                <a:solidFill>
                  <a:schemeClr val="tx2"/>
                </a:solidFill>
              </a:rPr>
              <a:t> </a:t>
            </a:r>
            <a:r>
              <a:rPr lang="lv-LV" b="1" dirty="0">
                <a:solidFill>
                  <a:schemeClr val="tx2"/>
                </a:solidFill>
              </a:rPr>
              <a:t>to </a:t>
            </a:r>
            <a:r>
              <a:rPr lang="lv-LV" b="1" dirty="0" err="1">
                <a:solidFill>
                  <a:schemeClr val="tx2"/>
                </a:solidFill>
              </a:rPr>
              <a:t>speak</a:t>
            </a:r>
            <a:r>
              <a:rPr lang="lv-LV" b="1" dirty="0">
                <a:solidFill>
                  <a:schemeClr val="tx2"/>
                </a:solidFill>
              </a:rPr>
              <a:t> </a:t>
            </a:r>
            <a:r>
              <a:rPr lang="lv-LV" b="1" dirty="0" err="1">
                <a:solidFill>
                  <a:schemeClr val="tx2"/>
                </a:solidFill>
              </a:rPr>
              <a:t>Latvian</a:t>
            </a:r>
            <a:r>
              <a:rPr lang="lv-LV" b="1" dirty="0">
                <a:solidFill>
                  <a:schemeClr val="tx2"/>
                </a:solidFill>
              </a:rPr>
              <a:t> </a:t>
            </a:r>
            <a:r>
              <a:rPr lang="lv-LV" b="1" dirty="0" err="1">
                <a:solidFill>
                  <a:schemeClr val="tx2"/>
                </a:solidFill>
              </a:rPr>
              <a:t>with</a:t>
            </a:r>
            <a:r>
              <a:rPr lang="lv-LV" b="1" dirty="0">
                <a:solidFill>
                  <a:schemeClr val="tx2"/>
                </a:solidFill>
              </a:rPr>
              <a:t> </a:t>
            </a:r>
            <a:r>
              <a:rPr lang="lv-LV" b="1" dirty="0" err="1">
                <a:solidFill>
                  <a:schemeClr val="tx2"/>
                </a:solidFill>
              </a:rPr>
              <a:t>their</a:t>
            </a:r>
            <a:r>
              <a:rPr lang="lv-LV" b="1" dirty="0">
                <a:solidFill>
                  <a:schemeClr val="tx2"/>
                </a:solidFill>
              </a:rPr>
              <a:t> </a:t>
            </a:r>
            <a:r>
              <a:rPr lang="lv-LV" b="1" dirty="0" err="1">
                <a:solidFill>
                  <a:schemeClr val="tx2"/>
                </a:solidFill>
              </a:rPr>
              <a:t>children</a:t>
            </a:r>
            <a:r>
              <a:rPr lang="lv-LV" b="1" dirty="0">
                <a:solidFill>
                  <a:schemeClr val="tx2"/>
                </a:solidFill>
              </a:rPr>
              <a:t> </a:t>
            </a:r>
            <a:r>
              <a:rPr lang="lv-LV" dirty="0">
                <a:solidFill>
                  <a:schemeClr val="tx2"/>
                </a:solidFill>
              </a:rPr>
              <a:t>(</a:t>
            </a:r>
            <a:r>
              <a:rPr lang="lv-LV" dirty="0" err="1">
                <a:solidFill>
                  <a:schemeClr val="tx2"/>
                </a:solidFill>
              </a:rPr>
              <a:t>fathers</a:t>
            </a:r>
            <a:r>
              <a:rPr lang="lv-LV" dirty="0">
                <a:solidFill>
                  <a:schemeClr val="tx2"/>
                </a:solidFill>
              </a:rPr>
              <a:t>’ </a:t>
            </a:r>
            <a:r>
              <a:rPr lang="lv-LV" dirty="0" err="1">
                <a:solidFill>
                  <a:schemeClr val="tx2"/>
                </a:solidFill>
              </a:rPr>
              <a:t>knowledge</a:t>
            </a:r>
            <a:r>
              <a:rPr lang="lv-LV" dirty="0">
                <a:solidFill>
                  <a:schemeClr val="tx2"/>
                </a:solidFill>
              </a:rPr>
              <a:t> </a:t>
            </a:r>
            <a:r>
              <a:rPr lang="lv-LV" dirty="0" err="1">
                <a:solidFill>
                  <a:schemeClr val="tx2"/>
                </a:solidFill>
              </a:rPr>
              <a:t>of</a:t>
            </a:r>
            <a:r>
              <a:rPr lang="lv-LV" dirty="0">
                <a:solidFill>
                  <a:schemeClr val="tx2"/>
                </a:solidFill>
              </a:rPr>
              <a:t> </a:t>
            </a:r>
            <a:r>
              <a:rPr lang="lv-LV" dirty="0" err="1">
                <a:solidFill>
                  <a:schemeClr val="tx2"/>
                </a:solidFill>
              </a:rPr>
              <a:t>Latvian</a:t>
            </a:r>
            <a:r>
              <a:rPr lang="lv-LV" dirty="0">
                <a:solidFill>
                  <a:schemeClr val="tx2"/>
                </a:solidFill>
              </a:rPr>
              <a:t> </a:t>
            </a:r>
            <a:r>
              <a:rPr lang="lv-LV" dirty="0" err="1">
                <a:solidFill>
                  <a:schemeClr val="tx2"/>
                </a:solidFill>
              </a:rPr>
              <a:t>is</a:t>
            </a:r>
            <a:r>
              <a:rPr lang="lv-LV" dirty="0">
                <a:solidFill>
                  <a:schemeClr val="tx2"/>
                </a:solidFill>
              </a:rPr>
              <a:t> </a:t>
            </a:r>
            <a:r>
              <a:rPr lang="lv-LV" dirty="0" err="1">
                <a:solidFill>
                  <a:schemeClr val="tx2"/>
                </a:solidFill>
              </a:rPr>
              <a:t>very</a:t>
            </a:r>
            <a:r>
              <a:rPr lang="lv-LV" dirty="0">
                <a:solidFill>
                  <a:schemeClr val="tx2"/>
                </a:solidFill>
              </a:rPr>
              <a:t> </a:t>
            </a:r>
            <a:r>
              <a:rPr lang="lv-LV" dirty="0" err="1">
                <a:solidFill>
                  <a:schemeClr val="tx2"/>
                </a:solidFill>
              </a:rPr>
              <a:t>low</a:t>
            </a:r>
            <a:r>
              <a:rPr lang="lv-LV" dirty="0">
                <a:solidFill>
                  <a:schemeClr val="tx2"/>
                </a:solidFill>
              </a:rPr>
              <a:t>)</a:t>
            </a:r>
          </a:p>
          <a:p>
            <a:pPr marL="0" indent="0">
              <a:buNone/>
            </a:pPr>
            <a:endParaRPr lang="lv-LV" dirty="0"/>
          </a:p>
          <a:p>
            <a:pPr marL="0" indent="0">
              <a:buNone/>
            </a:pPr>
            <a:r>
              <a:rPr lang="lv-LV" dirty="0">
                <a:solidFill>
                  <a:schemeClr val="accent1">
                    <a:lumMod val="75000"/>
                  </a:schemeClr>
                </a:solidFill>
              </a:rPr>
              <a:t>OG2025: </a:t>
            </a:r>
            <a:r>
              <a:rPr lang="en-US" i="1" dirty="0">
                <a:solidFill>
                  <a:schemeClr val="accent1">
                    <a:lumMod val="75000"/>
                  </a:schemeClr>
                </a:solidFill>
              </a:rPr>
              <a:t>My story is that I’m practically the only one in my family, among my relatives, who actually speaks Latvian [smiles], because the others, UNFORTUNATELY, well, let’s say, my mom and grandparents, well, they probably, well, didn’t have a need for it, because they lived and also worked in the Soviet Union, and so there probably wasn’t a need. So they never learned it. Basically, with the others… So with my husband in Russian, and with the others—my parents and, well, other relatives—basically only in Russian.</a:t>
            </a:r>
            <a:endParaRPr lang="lv-LV" i="1" dirty="0">
              <a:solidFill>
                <a:schemeClr val="accent1">
                  <a:lumMod val="75000"/>
                </a:schemeClr>
              </a:solidFill>
            </a:endParaRPr>
          </a:p>
          <a:p>
            <a:pPr marL="0" indent="0">
              <a:buNone/>
            </a:pPr>
            <a:endParaRPr lang="lv-LV" i="1" dirty="0"/>
          </a:p>
          <a:p>
            <a:pPr marL="0" indent="0">
              <a:buNone/>
            </a:pPr>
            <a:endParaRPr lang="lv-LV" dirty="0"/>
          </a:p>
        </p:txBody>
      </p:sp>
      <p:sp>
        <p:nvSpPr>
          <p:cNvPr id="4" name="Speech Bubble: Rectangle with Corners Rounded 3">
            <a:extLst>
              <a:ext uri="{FF2B5EF4-FFF2-40B4-BE49-F238E27FC236}">
                <a16:creationId xmlns:a16="http://schemas.microsoft.com/office/drawing/2014/main" id="{6D0812C5-542C-4C20-A6D9-E81E741A1A2C}"/>
              </a:ext>
            </a:extLst>
          </p:cNvPr>
          <p:cNvSpPr/>
          <p:nvPr/>
        </p:nvSpPr>
        <p:spPr>
          <a:xfrm>
            <a:off x="266331" y="5024761"/>
            <a:ext cx="10892900" cy="1597981"/>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58444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7AA06-F27D-4D75-BB5A-CE8532D9A400}"/>
              </a:ext>
            </a:extLst>
          </p:cNvPr>
          <p:cNvSpPr>
            <a:spLocks noGrp="1"/>
          </p:cNvSpPr>
          <p:nvPr>
            <p:ph type="title"/>
          </p:nvPr>
        </p:nvSpPr>
        <p:spPr/>
        <p:txBody>
          <a:bodyPr>
            <a:normAutofit/>
          </a:bodyPr>
          <a:lstStyle/>
          <a:p>
            <a:pPr marL="571500" indent="-571500">
              <a:buFont typeface="Wingdings" panose="05000000000000000000" pitchFamily="2" charset="2"/>
              <a:buChar char="Ø"/>
            </a:pPr>
            <a:r>
              <a:rPr lang="lv-LV" sz="4000" b="1" dirty="0">
                <a:solidFill>
                  <a:schemeClr val="accent1"/>
                </a:solidFill>
              </a:rPr>
              <a:t>Preschool</a:t>
            </a:r>
            <a:r>
              <a:rPr lang="en-US" sz="4000" b="1" dirty="0">
                <a:solidFill>
                  <a:schemeClr val="accent1"/>
                </a:solidFill>
              </a:rPr>
              <a:t> Replaces and Compensates </a:t>
            </a:r>
            <a:br>
              <a:rPr lang="lv-LV" sz="4000" b="1" dirty="0">
                <a:solidFill>
                  <a:schemeClr val="accent1"/>
                </a:solidFill>
              </a:rPr>
            </a:br>
            <a:r>
              <a:rPr lang="de-DE" sz="4000" b="1" dirty="0">
                <a:solidFill>
                  <a:schemeClr val="accent1"/>
                </a:solidFill>
              </a:rPr>
              <a:t>a </a:t>
            </a:r>
            <a:r>
              <a:rPr lang="en-US" sz="4000" b="1" dirty="0">
                <a:solidFill>
                  <a:schemeClr val="accent1"/>
                </a:solidFill>
              </a:rPr>
              <a:t>Latvian-Language Environment</a:t>
            </a:r>
            <a:endParaRPr lang="lv-LV" sz="4000" b="1" dirty="0">
              <a:solidFill>
                <a:schemeClr val="accent1"/>
              </a:solidFill>
            </a:endParaRPr>
          </a:p>
        </p:txBody>
      </p:sp>
      <p:sp>
        <p:nvSpPr>
          <p:cNvPr id="3" name="Content Placeholder 2">
            <a:extLst>
              <a:ext uri="{FF2B5EF4-FFF2-40B4-BE49-F238E27FC236}">
                <a16:creationId xmlns:a16="http://schemas.microsoft.com/office/drawing/2014/main" id="{6344086B-9AA9-4D99-9203-F7444CE06046}"/>
              </a:ext>
            </a:extLst>
          </p:cNvPr>
          <p:cNvSpPr>
            <a:spLocks noGrp="1"/>
          </p:cNvSpPr>
          <p:nvPr>
            <p:ph idx="1"/>
          </p:nvPr>
        </p:nvSpPr>
        <p:spPr>
          <a:xfrm>
            <a:off x="838200" y="1825625"/>
            <a:ext cx="10515600" cy="4667250"/>
          </a:xfrm>
        </p:spPr>
        <p:txBody>
          <a:bodyPr/>
          <a:lstStyle/>
          <a:p>
            <a:pPr marL="0" indent="0">
              <a:buNone/>
            </a:pPr>
            <a:endParaRPr lang="lv-LV" dirty="0"/>
          </a:p>
          <a:p>
            <a:pPr marL="0" indent="0">
              <a:buNone/>
            </a:pPr>
            <a:r>
              <a:rPr lang="lv-LV" dirty="0">
                <a:solidFill>
                  <a:schemeClr val="tx2"/>
                </a:solidFill>
              </a:rPr>
              <a:t>OG2025: </a:t>
            </a:r>
          </a:p>
          <a:p>
            <a:pPr marL="0" indent="0">
              <a:buNone/>
            </a:pPr>
            <a:r>
              <a:rPr lang="en-US" i="1" dirty="0">
                <a:solidFill>
                  <a:schemeClr val="accent1">
                    <a:lumMod val="75000"/>
                  </a:schemeClr>
                </a:solidFill>
              </a:rPr>
              <a:t>So the </a:t>
            </a:r>
            <a:r>
              <a:rPr lang="en-US" b="1" i="1" dirty="0">
                <a:solidFill>
                  <a:schemeClr val="accent1">
                    <a:lumMod val="75000"/>
                  </a:schemeClr>
                </a:solidFill>
              </a:rPr>
              <a:t>nanny</a:t>
            </a:r>
            <a:r>
              <a:rPr lang="en-US" i="1" dirty="0">
                <a:solidFill>
                  <a:schemeClr val="accent1">
                    <a:lumMod val="75000"/>
                  </a:schemeClr>
                </a:solidFill>
              </a:rPr>
              <a:t>… that was one of the requirements—to be able to speak freely with the children in Latvian. That’s basically how it all started. Then we also sent </a:t>
            </a:r>
            <a:r>
              <a:rPr lang="en-US" b="1" i="1" dirty="0">
                <a:solidFill>
                  <a:schemeClr val="accent1">
                    <a:lumMod val="75000"/>
                  </a:schemeClr>
                </a:solidFill>
              </a:rPr>
              <a:t>both of our daughters to a Latvian preschool</a:t>
            </a:r>
            <a:r>
              <a:rPr lang="en-US" i="1" dirty="0">
                <a:solidFill>
                  <a:schemeClr val="accent1">
                    <a:lumMod val="75000"/>
                  </a:schemeClr>
                </a:solidFill>
              </a:rPr>
              <a:t>, to a Latvian group. That was also, well, a choice, a deliberate one. Then, of course, logically, to a Latvian school. Well, so there’s that </a:t>
            </a:r>
            <a:r>
              <a:rPr lang="en-US" b="1" i="1" dirty="0">
                <a:solidFill>
                  <a:schemeClr val="accent1">
                    <a:lumMod val="75000"/>
                  </a:schemeClr>
                </a:solidFill>
              </a:rPr>
              <a:t>ENVIRONMENT where the children speak</a:t>
            </a:r>
            <a:r>
              <a:rPr lang="en-US" i="1" dirty="0">
                <a:solidFill>
                  <a:schemeClr val="accent1">
                    <a:lumMod val="75000"/>
                  </a:schemeClr>
                </a:solidFill>
              </a:rPr>
              <a:t>. Because I realized that, well, </a:t>
            </a:r>
            <a:r>
              <a:rPr lang="en-US" b="1" i="1" dirty="0">
                <a:solidFill>
                  <a:schemeClr val="accent1">
                    <a:lumMod val="75000"/>
                  </a:schemeClr>
                </a:solidFill>
              </a:rPr>
              <a:t>everyone around me speaks only Russian </a:t>
            </a:r>
            <a:r>
              <a:rPr lang="en-US" dirty="0">
                <a:solidFill>
                  <a:schemeClr val="accent1">
                    <a:lumMod val="75000"/>
                  </a:schemeClr>
                </a:solidFill>
              </a:rPr>
              <a:t>[smiles], </a:t>
            </a:r>
            <a:r>
              <a:rPr lang="en-US" i="1" dirty="0">
                <a:solidFill>
                  <a:schemeClr val="accent1">
                    <a:lumMod val="75000"/>
                  </a:schemeClr>
                </a:solidFill>
              </a:rPr>
              <a:t>so I’m the only one who can talk to them</a:t>
            </a:r>
            <a:r>
              <a:rPr lang="lv-LV" i="1" dirty="0">
                <a:solidFill>
                  <a:schemeClr val="accent1">
                    <a:lumMod val="75000"/>
                  </a:schemeClr>
                </a:solidFill>
              </a:rPr>
              <a:t> </a:t>
            </a:r>
            <a:r>
              <a:rPr lang="lv-LV" dirty="0">
                <a:solidFill>
                  <a:schemeClr val="accent1">
                    <a:lumMod val="75000"/>
                  </a:schemeClr>
                </a:solidFill>
              </a:rPr>
              <a:t>[</a:t>
            </a:r>
            <a:r>
              <a:rPr lang="lv-LV" dirty="0" err="1">
                <a:solidFill>
                  <a:schemeClr val="accent1">
                    <a:lumMod val="75000"/>
                  </a:schemeClr>
                </a:solidFill>
              </a:rPr>
              <a:t>in</a:t>
            </a:r>
            <a:r>
              <a:rPr lang="lv-LV" dirty="0">
                <a:solidFill>
                  <a:schemeClr val="accent1">
                    <a:lumMod val="75000"/>
                  </a:schemeClr>
                </a:solidFill>
              </a:rPr>
              <a:t> </a:t>
            </a:r>
            <a:r>
              <a:rPr lang="lv-LV" dirty="0" err="1">
                <a:solidFill>
                  <a:schemeClr val="accent1">
                    <a:lumMod val="75000"/>
                  </a:schemeClr>
                </a:solidFill>
              </a:rPr>
              <a:t>Latvian</a:t>
            </a:r>
            <a:r>
              <a:rPr lang="lv-LV" dirty="0">
                <a:solidFill>
                  <a:schemeClr val="accent1">
                    <a:lumMod val="75000"/>
                  </a:schemeClr>
                </a:solidFill>
              </a:rPr>
              <a:t>].</a:t>
            </a:r>
          </a:p>
        </p:txBody>
      </p:sp>
      <p:sp>
        <p:nvSpPr>
          <p:cNvPr id="4" name="Speech Bubble: Rectangle with Corners Rounded 3">
            <a:extLst>
              <a:ext uri="{FF2B5EF4-FFF2-40B4-BE49-F238E27FC236}">
                <a16:creationId xmlns:a16="http://schemas.microsoft.com/office/drawing/2014/main" id="{29F968C2-3552-42B6-8E74-50F30B56263D}"/>
              </a:ext>
            </a:extLst>
          </p:cNvPr>
          <p:cNvSpPr/>
          <p:nvPr/>
        </p:nvSpPr>
        <p:spPr>
          <a:xfrm>
            <a:off x="763480" y="2849732"/>
            <a:ext cx="10590320" cy="3151573"/>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145050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73D65-41E6-4F1C-883A-408C842BA1C6}"/>
              </a:ext>
            </a:extLst>
          </p:cNvPr>
          <p:cNvSpPr>
            <a:spLocks noGrp="1"/>
          </p:cNvSpPr>
          <p:nvPr>
            <p:ph type="title"/>
          </p:nvPr>
        </p:nvSpPr>
        <p:spPr>
          <a:xfrm>
            <a:off x="488272" y="151569"/>
            <a:ext cx="10515600" cy="1145219"/>
          </a:xfrm>
        </p:spPr>
        <p:txBody>
          <a:bodyPr>
            <a:normAutofit/>
          </a:bodyPr>
          <a:lstStyle/>
          <a:p>
            <a:pPr marL="571500" indent="-571500">
              <a:buFont typeface="Wingdings" panose="05000000000000000000" pitchFamily="2" charset="2"/>
              <a:buChar char="Ø"/>
            </a:pPr>
            <a:r>
              <a:rPr lang="lv-LV" sz="4000" b="1" dirty="0">
                <a:solidFill>
                  <a:schemeClr val="accent1"/>
                </a:solidFill>
              </a:rPr>
              <a:t>Family </a:t>
            </a:r>
            <a:r>
              <a:rPr lang="de-DE" sz="4000" b="1" dirty="0" err="1">
                <a:solidFill>
                  <a:schemeClr val="accent1"/>
                </a:solidFill>
              </a:rPr>
              <a:t>L</a:t>
            </a:r>
            <a:r>
              <a:rPr lang="lv-LV" sz="4000" b="1" dirty="0">
                <a:solidFill>
                  <a:schemeClr val="accent1"/>
                </a:solidFill>
              </a:rPr>
              <a:t>iteracy </a:t>
            </a:r>
            <a:r>
              <a:rPr lang="de-DE" sz="4000" b="1" dirty="0" err="1">
                <a:solidFill>
                  <a:schemeClr val="accent1"/>
                </a:solidFill>
              </a:rPr>
              <a:t>A</a:t>
            </a:r>
            <a:r>
              <a:rPr lang="lv-LV" sz="4000" b="1" dirty="0">
                <a:solidFill>
                  <a:schemeClr val="accent1"/>
                </a:solidFill>
              </a:rPr>
              <a:t>ctivities</a:t>
            </a:r>
          </a:p>
        </p:txBody>
      </p:sp>
      <p:sp>
        <p:nvSpPr>
          <p:cNvPr id="3" name="Content Placeholder 2">
            <a:extLst>
              <a:ext uri="{FF2B5EF4-FFF2-40B4-BE49-F238E27FC236}">
                <a16:creationId xmlns:a16="http://schemas.microsoft.com/office/drawing/2014/main" id="{200DCF34-6B25-45E7-BF14-0DA67B61D860}"/>
              </a:ext>
            </a:extLst>
          </p:cNvPr>
          <p:cNvSpPr>
            <a:spLocks noGrp="1"/>
          </p:cNvSpPr>
          <p:nvPr>
            <p:ph idx="1"/>
          </p:nvPr>
        </p:nvSpPr>
        <p:spPr>
          <a:xfrm>
            <a:off x="452761" y="1367161"/>
            <a:ext cx="10901040" cy="5345884"/>
          </a:xfrm>
        </p:spPr>
        <p:txBody>
          <a:bodyPr>
            <a:normAutofit fontScale="85000" lnSpcReduction="20000"/>
          </a:bodyPr>
          <a:lstStyle/>
          <a:p>
            <a:pPr marL="0" indent="0">
              <a:buNone/>
            </a:pPr>
            <a:r>
              <a:rPr lang="lv-LV" b="1" dirty="0" err="1">
                <a:solidFill>
                  <a:schemeClr val="tx2"/>
                </a:solidFill>
              </a:rPr>
              <a:t>Family</a:t>
            </a:r>
            <a:r>
              <a:rPr lang="lv-LV" b="1" i="1" dirty="0">
                <a:solidFill>
                  <a:schemeClr val="tx2"/>
                </a:solidFill>
              </a:rPr>
              <a:t> </a:t>
            </a:r>
            <a:r>
              <a:rPr lang="en-US" b="1" dirty="0">
                <a:solidFill>
                  <a:schemeClr val="tx2"/>
                </a:solidFill>
              </a:rPr>
              <a:t>literacy activities</a:t>
            </a:r>
            <a:r>
              <a:rPr lang="lv-LV" dirty="0">
                <a:solidFill>
                  <a:schemeClr val="tx2"/>
                </a:solidFill>
              </a:rPr>
              <a:t>:</a:t>
            </a:r>
            <a:r>
              <a:rPr lang="en-US" dirty="0">
                <a:solidFill>
                  <a:schemeClr val="tx2"/>
                </a:solidFill>
              </a:rPr>
              <a:t> both an </a:t>
            </a:r>
            <a:r>
              <a:rPr lang="en-US" b="1" dirty="0">
                <a:solidFill>
                  <a:schemeClr val="tx2"/>
                </a:solidFill>
              </a:rPr>
              <a:t>interactive and educational way </a:t>
            </a:r>
            <a:r>
              <a:rPr lang="en-US" dirty="0">
                <a:solidFill>
                  <a:schemeClr val="tx2"/>
                </a:solidFill>
              </a:rPr>
              <a:t>of spending time</a:t>
            </a:r>
            <a:r>
              <a:rPr lang="lv-LV" dirty="0">
                <a:solidFill>
                  <a:schemeClr val="tx2"/>
                </a:solidFill>
              </a:rPr>
              <a:t> </a:t>
            </a:r>
            <a:r>
              <a:rPr lang="en-US" dirty="0">
                <a:solidFill>
                  <a:schemeClr val="tx2"/>
                </a:solidFill>
              </a:rPr>
              <a:t>together</a:t>
            </a:r>
            <a:r>
              <a:rPr lang="lv-LV" dirty="0">
                <a:solidFill>
                  <a:schemeClr val="tx2"/>
                </a:solidFill>
              </a:rPr>
              <a:t> (</a:t>
            </a:r>
            <a:r>
              <a:rPr lang="lv-LV" dirty="0" err="1">
                <a:solidFill>
                  <a:schemeClr val="tx2"/>
                </a:solidFill>
              </a:rPr>
              <a:t>Lungoci</a:t>
            </a:r>
            <a:r>
              <a:rPr lang="lv-LV" dirty="0">
                <a:solidFill>
                  <a:schemeClr val="tx2"/>
                </a:solidFill>
              </a:rPr>
              <a:t>, </a:t>
            </a:r>
            <a:r>
              <a:rPr lang="it-IT" dirty="0">
                <a:solidFill>
                  <a:schemeClr val="tx2"/>
                </a:solidFill>
              </a:rPr>
              <a:t>N</a:t>
            </a:r>
            <a:r>
              <a:rPr lang="lv-LV" dirty="0" err="1">
                <a:solidFill>
                  <a:schemeClr val="tx2"/>
                </a:solidFill>
              </a:rPr>
              <a:t>iţ</a:t>
            </a:r>
            <a:r>
              <a:rPr lang="it-IT" dirty="0">
                <a:solidFill>
                  <a:schemeClr val="tx2"/>
                </a:solidFill>
              </a:rPr>
              <a:t>ă</a:t>
            </a:r>
            <a:r>
              <a:rPr lang="lv-LV" dirty="0">
                <a:solidFill>
                  <a:schemeClr val="tx2"/>
                </a:solidFill>
              </a:rPr>
              <a:t> 2024)</a:t>
            </a:r>
          </a:p>
          <a:p>
            <a:pPr marL="0" indent="0">
              <a:buNone/>
            </a:pPr>
            <a:endParaRPr lang="lv-LV" i="1" dirty="0">
              <a:solidFill>
                <a:schemeClr val="tx2"/>
              </a:solidFill>
            </a:endParaRPr>
          </a:p>
          <a:p>
            <a:pPr marL="0" indent="0">
              <a:buNone/>
            </a:pPr>
            <a:r>
              <a:rPr lang="lv-LV" i="1" dirty="0">
                <a:solidFill>
                  <a:schemeClr val="accent1">
                    <a:lumMod val="75000"/>
                  </a:schemeClr>
                </a:solidFill>
              </a:rPr>
              <a:t>T</a:t>
            </a:r>
            <a:r>
              <a:rPr lang="en-US" i="1" dirty="0">
                <a:solidFill>
                  <a:schemeClr val="accent1">
                    <a:lumMod val="75000"/>
                  </a:schemeClr>
                </a:solidFill>
              </a:rPr>
              <a:t>wo pupils</a:t>
            </a:r>
            <a:r>
              <a:rPr lang="lv-LV" i="1" dirty="0">
                <a:solidFill>
                  <a:schemeClr val="accent1">
                    <a:lumMod val="75000"/>
                  </a:schemeClr>
                </a:solidFill>
              </a:rPr>
              <a:t>,</a:t>
            </a:r>
            <a:r>
              <a:rPr lang="en-US" i="1" dirty="0">
                <a:solidFill>
                  <a:schemeClr val="accent1">
                    <a:lumMod val="75000"/>
                  </a:schemeClr>
                </a:solidFill>
              </a:rPr>
              <a:t> Year 8, </a:t>
            </a:r>
            <a:r>
              <a:rPr lang="lv-LV" b="1" i="1" dirty="0" err="1">
                <a:solidFill>
                  <a:schemeClr val="accent1">
                    <a:lumMod val="75000"/>
                  </a:schemeClr>
                </a:solidFill>
              </a:rPr>
              <a:t>speaking</a:t>
            </a:r>
            <a:r>
              <a:rPr lang="en-US" b="1" i="1" dirty="0">
                <a:solidFill>
                  <a:schemeClr val="accent1">
                    <a:lumMod val="75000"/>
                  </a:schemeClr>
                </a:solidFill>
              </a:rPr>
              <a:t> in fluent Latvian</a:t>
            </a:r>
            <a:r>
              <a:rPr lang="lv-LV" i="1" dirty="0">
                <a:solidFill>
                  <a:schemeClr val="accent1">
                    <a:lumMod val="75000"/>
                  </a:schemeClr>
                </a:solidFill>
              </a:rPr>
              <a:t>,</a:t>
            </a:r>
            <a:r>
              <a:rPr lang="en-US" i="1" dirty="0">
                <a:solidFill>
                  <a:schemeClr val="accent1">
                    <a:lumMod val="75000"/>
                  </a:schemeClr>
                </a:solidFill>
              </a:rPr>
              <a:t> said that their parents had trained them </a:t>
            </a:r>
            <a:r>
              <a:rPr lang="en-US" b="1" i="1" dirty="0">
                <a:solidFill>
                  <a:schemeClr val="accent1">
                    <a:lumMod val="75000"/>
                  </a:schemeClr>
                </a:solidFill>
              </a:rPr>
              <a:t>since childhood</a:t>
            </a:r>
            <a:r>
              <a:rPr lang="en-US" i="1" dirty="0">
                <a:solidFill>
                  <a:schemeClr val="accent1">
                    <a:lumMod val="75000"/>
                  </a:schemeClr>
                </a:solidFill>
              </a:rPr>
              <a:t>. </a:t>
            </a:r>
            <a:endParaRPr lang="lv-LV" i="1" dirty="0">
              <a:solidFill>
                <a:schemeClr val="accent1">
                  <a:lumMod val="75000"/>
                </a:schemeClr>
              </a:solidFill>
            </a:endParaRPr>
          </a:p>
          <a:p>
            <a:pPr marL="0" indent="0">
              <a:buNone/>
            </a:pPr>
            <a:r>
              <a:rPr lang="en-US" i="1" dirty="0">
                <a:solidFill>
                  <a:schemeClr val="accent1">
                    <a:lumMod val="75000"/>
                  </a:schemeClr>
                </a:solidFill>
              </a:rPr>
              <a:t>An8: “</a:t>
            </a:r>
            <a:r>
              <a:rPr lang="en-US" b="1" i="1" dirty="0">
                <a:solidFill>
                  <a:schemeClr val="accent1">
                    <a:lumMod val="75000"/>
                  </a:schemeClr>
                </a:solidFill>
              </a:rPr>
              <a:t>They checked me on words </a:t>
            </a:r>
            <a:r>
              <a:rPr lang="en-US" i="1" dirty="0">
                <a:solidFill>
                  <a:schemeClr val="accent1">
                    <a:lumMod val="75000"/>
                  </a:schemeClr>
                </a:solidFill>
              </a:rPr>
              <a:t>… asked “How is that in Latvian? How is that in Latvian?”.  </a:t>
            </a:r>
            <a:endParaRPr lang="lv-LV" i="1" dirty="0">
              <a:solidFill>
                <a:schemeClr val="accent1">
                  <a:lumMod val="75000"/>
                </a:schemeClr>
              </a:solidFill>
            </a:endParaRPr>
          </a:p>
          <a:p>
            <a:pPr marL="0" indent="0">
              <a:buNone/>
            </a:pPr>
            <a:r>
              <a:rPr lang="lv-LV" sz="2100" dirty="0" err="1">
                <a:solidFill>
                  <a:schemeClr val="tx2"/>
                </a:solidFill>
              </a:rPr>
              <a:t>Munch</a:t>
            </a:r>
            <a:r>
              <a:rPr lang="lv-LV" sz="2100" dirty="0">
                <a:solidFill>
                  <a:schemeClr val="tx2"/>
                </a:solidFill>
              </a:rPr>
              <a:t> 2025</a:t>
            </a:r>
          </a:p>
          <a:p>
            <a:pPr marL="0" indent="0">
              <a:buNone/>
            </a:pPr>
            <a:endParaRPr lang="lv-LV" sz="2100" dirty="0">
              <a:solidFill>
                <a:schemeClr val="tx2"/>
              </a:solidFill>
            </a:endParaRPr>
          </a:p>
          <a:p>
            <a:pPr marL="0" indent="0">
              <a:buNone/>
            </a:pPr>
            <a:r>
              <a:rPr lang="en-US" i="1" dirty="0">
                <a:solidFill>
                  <a:schemeClr val="accent1">
                    <a:lumMod val="75000"/>
                  </a:schemeClr>
                </a:solidFill>
              </a:rPr>
              <a:t>Every day, </a:t>
            </a:r>
            <a:r>
              <a:rPr lang="en-US" b="1" i="1" dirty="0">
                <a:solidFill>
                  <a:schemeClr val="accent1">
                    <a:lumMod val="75000"/>
                  </a:schemeClr>
                </a:solidFill>
              </a:rPr>
              <a:t>when I go to and from the kindergarten</a:t>
            </a:r>
            <a:r>
              <a:rPr lang="en-US" i="1" dirty="0">
                <a:solidFill>
                  <a:schemeClr val="accent1">
                    <a:lumMod val="75000"/>
                  </a:schemeClr>
                </a:solidFill>
              </a:rPr>
              <a:t>, </a:t>
            </a:r>
            <a:r>
              <a:rPr lang="en-US" b="1" i="1" dirty="0">
                <a:solidFill>
                  <a:schemeClr val="accent1">
                    <a:lumMod val="75000"/>
                  </a:schemeClr>
                </a:solidFill>
              </a:rPr>
              <a:t>I ask </a:t>
            </a:r>
            <a:r>
              <a:rPr lang="lv-LV" b="1" i="1" dirty="0" err="1">
                <a:solidFill>
                  <a:schemeClr val="accent1">
                    <a:lumMod val="75000"/>
                  </a:schemeClr>
                </a:solidFill>
              </a:rPr>
              <a:t>my</a:t>
            </a:r>
            <a:r>
              <a:rPr lang="lv-LV" b="1" i="1" dirty="0">
                <a:solidFill>
                  <a:schemeClr val="accent1">
                    <a:lumMod val="75000"/>
                  </a:schemeClr>
                </a:solidFill>
              </a:rPr>
              <a:t> </a:t>
            </a:r>
            <a:r>
              <a:rPr lang="en-US" b="1" i="1" dirty="0">
                <a:solidFill>
                  <a:schemeClr val="accent1">
                    <a:lumMod val="75000"/>
                  </a:schemeClr>
                </a:solidFill>
              </a:rPr>
              <a:t>son to tell me his whole day [in Latvian], </a:t>
            </a:r>
            <a:r>
              <a:rPr lang="en-US" i="1" dirty="0">
                <a:solidFill>
                  <a:schemeClr val="accent1">
                    <a:lumMod val="75000"/>
                  </a:schemeClr>
                </a:solidFill>
              </a:rPr>
              <a:t>what he did, but it's literally what he did. He tells me, I waved to you through the window, then I took a book, looked at the book, then I went to Aleksandr, then we played with Lego, then we went to breakfast, for breakfast we ate porridge, bread with cheese, drank water or tea, came back to the group…</a:t>
            </a:r>
            <a:r>
              <a:rPr lang="lv-LV" i="1" dirty="0">
                <a:solidFill>
                  <a:schemeClr val="accent1">
                    <a:lumMod val="75000"/>
                  </a:schemeClr>
                </a:solidFill>
              </a:rPr>
              <a:t> </a:t>
            </a:r>
          </a:p>
          <a:p>
            <a:pPr marL="0" indent="0">
              <a:buNone/>
            </a:pPr>
            <a:endParaRPr lang="lv-LV" sz="2100" dirty="0">
              <a:solidFill>
                <a:schemeClr val="tx2"/>
              </a:solidFill>
            </a:endParaRPr>
          </a:p>
          <a:p>
            <a:pPr marL="0" indent="0">
              <a:buNone/>
            </a:pPr>
            <a:r>
              <a:rPr lang="en-US" sz="2100" dirty="0">
                <a:solidFill>
                  <a:schemeClr val="tx2"/>
                </a:solidFill>
              </a:rPr>
              <a:t>Husband of YM (38), son</a:t>
            </a:r>
            <a:r>
              <a:rPr lang="lv-LV" sz="2100" dirty="0">
                <a:solidFill>
                  <a:schemeClr val="tx2"/>
                </a:solidFill>
              </a:rPr>
              <a:t>:</a:t>
            </a:r>
            <a:r>
              <a:rPr lang="en-US" sz="2100" dirty="0">
                <a:solidFill>
                  <a:schemeClr val="tx2"/>
                </a:solidFill>
              </a:rPr>
              <a:t> </a:t>
            </a:r>
            <a:r>
              <a:rPr lang="lv-LV" sz="2100" dirty="0">
                <a:solidFill>
                  <a:schemeClr val="tx2"/>
                </a:solidFill>
              </a:rPr>
              <a:t>7 </a:t>
            </a:r>
            <a:r>
              <a:rPr lang="lv-LV" sz="2100" dirty="0" err="1">
                <a:solidFill>
                  <a:schemeClr val="tx2"/>
                </a:solidFill>
              </a:rPr>
              <a:t>years</a:t>
            </a:r>
            <a:r>
              <a:rPr lang="lv-LV" sz="2100" dirty="0">
                <a:solidFill>
                  <a:schemeClr val="tx2"/>
                </a:solidFill>
              </a:rPr>
              <a:t> </a:t>
            </a:r>
            <a:r>
              <a:rPr lang="lv-LV" sz="2100" dirty="0" err="1">
                <a:solidFill>
                  <a:schemeClr val="tx2"/>
                </a:solidFill>
              </a:rPr>
              <a:t>old</a:t>
            </a:r>
            <a:r>
              <a:rPr lang="lv-LV" sz="2100" dirty="0">
                <a:solidFill>
                  <a:schemeClr val="tx2"/>
                </a:solidFill>
              </a:rPr>
              <a:t>; Cera, Martena 2025</a:t>
            </a:r>
            <a:endParaRPr lang="en-US" sz="2100" dirty="0">
              <a:solidFill>
                <a:schemeClr val="tx2"/>
              </a:solidFill>
            </a:endParaRPr>
          </a:p>
          <a:p>
            <a:pPr marL="0" indent="0">
              <a:buNone/>
            </a:pPr>
            <a:endParaRPr lang="lv-LV" dirty="0"/>
          </a:p>
        </p:txBody>
      </p:sp>
      <p:sp>
        <p:nvSpPr>
          <p:cNvPr id="4" name="Speech Bubble: Rectangle with Corners Rounded 3">
            <a:extLst>
              <a:ext uri="{FF2B5EF4-FFF2-40B4-BE49-F238E27FC236}">
                <a16:creationId xmlns:a16="http://schemas.microsoft.com/office/drawing/2014/main" id="{3AD7056F-FFE8-4859-AC42-A17CED017167}"/>
              </a:ext>
            </a:extLst>
          </p:cNvPr>
          <p:cNvSpPr/>
          <p:nvPr/>
        </p:nvSpPr>
        <p:spPr>
          <a:xfrm>
            <a:off x="488272" y="4092606"/>
            <a:ext cx="10865528" cy="1757778"/>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Speech Bubble: Rectangle with Corners Rounded 4">
            <a:extLst>
              <a:ext uri="{FF2B5EF4-FFF2-40B4-BE49-F238E27FC236}">
                <a16:creationId xmlns:a16="http://schemas.microsoft.com/office/drawing/2014/main" id="{77F3C05E-000C-4037-A9CE-B165AC68B3AF}"/>
              </a:ext>
            </a:extLst>
          </p:cNvPr>
          <p:cNvSpPr/>
          <p:nvPr/>
        </p:nvSpPr>
        <p:spPr>
          <a:xfrm>
            <a:off x="452761" y="2352583"/>
            <a:ext cx="10865528" cy="1233996"/>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107350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7973C-7D01-4B16-916D-8AF240C352D5}"/>
              </a:ext>
            </a:extLst>
          </p:cNvPr>
          <p:cNvSpPr>
            <a:spLocks noGrp="1"/>
          </p:cNvSpPr>
          <p:nvPr>
            <p:ph type="title"/>
          </p:nvPr>
        </p:nvSpPr>
        <p:spPr/>
        <p:txBody>
          <a:bodyPr>
            <a:normAutofit/>
          </a:bodyPr>
          <a:lstStyle/>
          <a:p>
            <a:pPr marL="571500" indent="-571500">
              <a:buFont typeface="Wingdings" panose="05000000000000000000" pitchFamily="2" charset="2"/>
              <a:buChar char="Ø"/>
            </a:pPr>
            <a:r>
              <a:rPr lang="lv-LV" sz="4000" b="1" dirty="0">
                <a:solidFill>
                  <a:schemeClr val="accent1"/>
                </a:solidFill>
              </a:rPr>
              <a:t>Use of Latvian within </a:t>
            </a:r>
            <a:r>
              <a:rPr lang="de-DE" sz="4000" b="1" dirty="0" err="1">
                <a:solidFill>
                  <a:schemeClr val="accent1"/>
                </a:solidFill>
              </a:rPr>
              <a:t>F</a:t>
            </a:r>
            <a:r>
              <a:rPr lang="lv-LV" sz="4000" b="1" dirty="0">
                <a:solidFill>
                  <a:schemeClr val="accent1"/>
                </a:solidFill>
              </a:rPr>
              <a:t>amily </a:t>
            </a:r>
            <a:r>
              <a:rPr lang="de-DE" sz="4000" b="1" dirty="0" err="1">
                <a:solidFill>
                  <a:schemeClr val="accent1"/>
                </a:solidFill>
              </a:rPr>
              <a:t>O</a:t>
            </a:r>
            <a:r>
              <a:rPr lang="lv-LV" sz="4000" b="1" dirty="0">
                <a:solidFill>
                  <a:schemeClr val="accent1"/>
                </a:solidFill>
              </a:rPr>
              <a:t>utside </a:t>
            </a:r>
            <a:r>
              <a:rPr lang="de-DE" sz="4000" b="1" dirty="0" err="1">
                <a:solidFill>
                  <a:schemeClr val="accent1"/>
                </a:solidFill>
              </a:rPr>
              <a:t>H</a:t>
            </a:r>
            <a:r>
              <a:rPr lang="lv-LV" sz="4000" b="1" dirty="0">
                <a:solidFill>
                  <a:schemeClr val="accent1"/>
                </a:solidFill>
              </a:rPr>
              <a:t>ome</a:t>
            </a:r>
          </a:p>
        </p:txBody>
      </p:sp>
      <p:sp>
        <p:nvSpPr>
          <p:cNvPr id="3" name="Content Placeholder 2">
            <a:extLst>
              <a:ext uri="{FF2B5EF4-FFF2-40B4-BE49-F238E27FC236}">
                <a16:creationId xmlns:a16="http://schemas.microsoft.com/office/drawing/2014/main" id="{B8E6C039-C333-4358-9C87-5A31E512F015}"/>
              </a:ext>
            </a:extLst>
          </p:cNvPr>
          <p:cNvSpPr>
            <a:spLocks noGrp="1"/>
          </p:cNvSpPr>
          <p:nvPr>
            <p:ph idx="1"/>
          </p:nvPr>
        </p:nvSpPr>
        <p:spPr/>
        <p:txBody>
          <a:bodyPr/>
          <a:lstStyle/>
          <a:p>
            <a:pPr marL="0" indent="0">
              <a:buNone/>
            </a:pPr>
            <a:endParaRPr lang="lv-LV" dirty="0">
              <a:solidFill>
                <a:schemeClr val="tx2"/>
              </a:solidFill>
            </a:endParaRPr>
          </a:p>
          <a:p>
            <a:pPr marL="0" indent="0">
              <a:buNone/>
            </a:pPr>
            <a:r>
              <a:rPr lang="lv-LV" dirty="0">
                <a:solidFill>
                  <a:schemeClr val="tx2"/>
                </a:solidFill>
              </a:rPr>
              <a:t>OD2025: </a:t>
            </a:r>
          </a:p>
          <a:p>
            <a:pPr marL="0" indent="0">
              <a:buNone/>
            </a:pPr>
            <a:r>
              <a:rPr lang="en-US" b="1" i="1" dirty="0">
                <a:solidFill>
                  <a:schemeClr val="accent1">
                    <a:lumMod val="75000"/>
                  </a:schemeClr>
                </a:solidFill>
              </a:rPr>
              <a:t>When we’re at an event… at school</a:t>
            </a:r>
            <a:r>
              <a:rPr lang="en-US" i="1" dirty="0">
                <a:solidFill>
                  <a:schemeClr val="accent1">
                    <a:lumMod val="75000"/>
                  </a:schemeClr>
                </a:solidFill>
              </a:rPr>
              <a:t>. So </a:t>
            </a:r>
            <a:r>
              <a:rPr lang="en-US" b="1" i="1" dirty="0">
                <a:solidFill>
                  <a:schemeClr val="accent1">
                    <a:lumMod val="75000"/>
                  </a:schemeClr>
                </a:solidFill>
              </a:rPr>
              <a:t>I speak Latvian with my daughter</a:t>
            </a:r>
            <a:r>
              <a:rPr lang="en-US" i="1" dirty="0">
                <a:solidFill>
                  <a:schemeClr val="accent1">
                    <a:lumMod val="75000"/>
                  </a:schemeClr>
                </a:solidFill>
              </a:rPr>
              <a:t>, too. That’s the environment there—we speak Latvian there. Then… oh! </a:t>
            </a:r>
            <a:r>
              <a:rPr lang="en-US" b="1" i="1" dirty="0">
                <a:solidFill>
                  <a:schemeClr val="accent1">
                    <a:lumMod val="75000"/>
                  </a:schemeClr>
                </a:solidFill>
              </a:rPr>
              <a:t>When we go on trips</a:t>
            </a:r>
            <a:r>
              <a:rPr lang="en-US" i="1" dirty="0">
                <a:solidFill>
                  <a:schemeClr val="accent1">
                    <a:lumMod val="75000"/>
                  </a:schemeClr>
                </a:solidFill>
              </a:rPr>
              <a:t>, exactly… well, a</a:t>
            </a:r>
            <a:r>
              <a:rPr lang="lv-LV" i="1" dirty="0" err="1">
                <a:solidFill>
                  <a:schemeClr val="accent1">
                    <a:lumMod val="75000"/>
                  </a:schemeClr>
                </a:solidFill>
              </a:rPr>
              <a:t>mong</a:t>
            </a:r>
            <a:r>
              <a:rPr lang="lv-LV" i="1" dirty="0">
                <a:solidFill>
                  <a:schemeClr val="accent1">
                    <a:lumMod val="75000"/>
                  </a:schemeClr>
                </a:solidFill>
              </a:rPr>
              <a:t> </a:t>
            </a:r>
            <a:r>
              <a:rPr lang="lv-LV" i="1" dirty="0" err="1">
                <a:solidFill>
                  <a:schemeClr val="accent1">
                    <a:lumMod val="75000"/>
                  </a:schemeClr>
                </a:solidFill>
              </a:rPr>
              <a:t>other</a:t>
            </a:r>
            <a:r>
              <a:rPr lang="en-US" i="1" dirty="0">
                <a:solidFill>
                  <a:schemeClr val="accent1">
                    <a:lumMod val="75000"/>
                  </a:schemeClr>
                </a:solidFill>
              </a:rPr>
              <a:t> people, </a:t>
            </a:r>
            <a:r>
              <a:rPr lang="en-US" b="1" i="1" dirty="0">
                <a:solidFill>
                  <a:schemeClr val="accent1">
                    <a:lumMod val="75000"/>
                  </a:schemeClr>
                </a:solidFill>
              </a:rPr>
              <a:t>we speak Latvian</a:t>
            </a:r>
            <a:r>
              <a:rPr lang="en-US" i="1" dirty="0">
                <a:solidFill>
                  <a:schemeClr val="accent1">
                    <a:lumMod val="75000"/>
                  </a:schemeClr>
                </a:solidFill>
              </a:rPr>
              <a:t>. Well, </a:t>
            </a:r>
            <a:r>
              <a:rPr lang="en-US" b="1" i="1" dirty="0">
                <a:solidFill>
                  <a:schemeClr val="accent1">
                    <a:lumMod val="75000"/>
                  </a:schemeClr>
                </a:solidFill>
              </a:rPr>
              <a:t>hoping that no one will understand us </a:t>
            </a:r>
            <a:r>
              <a:rPr lang="en-US" i="1" dirty="0">
                <a:solidFill>
                  <a:schemeClr val="accent1">
                    <a:lumMod val="75000"/>
                  </a:schemeClr>
                </a:solidFill>
              </a:rPr>
              <a:t>[laughs]. Especially last year when we were in Turkey</a:t>
            </a:r>
            <a:r>
              <a:rPr lang="lv-LV" i="1" dirty="0">
                <a:solidFill>
                  <a:schemeClr val="accent1">
                    <a:lumMod val="75000"/>
                  </a:schemeClr>
                </a:solidFill>
              </a:rPr>
              <a:t>.</a:t>
            </a:r>
            <a:endParaRPr lang="lv-LV" dirty="0">
              <a:solidFill>
                <a:schemeClr val="accent1">
                  <a:lumMod val="75000"/>
                </a:schemeClr>
              </a:solidFill>
            </a:endParaRPr>
          </a:p>
        </p:txBody>
      </p:sp>
      <p:sp>
        <p:nvSpPr>
          <p:cNvPr id="4" name="Speech Bubble: Rectangle with Corners Rounded 3">
            <a:extLst>
              <a:ext uri="{FF2B5EF4-FFF2-40B4-BE49-F238E27FC236}">
                <a16:creationId xmlns:a16="http://schemas.microsoft.com/office/drawing/2014/main" id="{CF8D2F88-E10C-4DB9-85A6-A0F884E58A96}"/>
              </a:ext>
            </a:extLst>
          </p:cNvPr>
          <p:cNvSpPr/>
          <p:nvPr/>
        </p:nvSpPr>
        <p:spPr>
          <a:xfrm>
            <a:off x="838200" y="2858610"/>
            <a:ext cx="10445318" cy="2024108"/>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72106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F2E16-9401-4CE3-A79F-8E764BA86684}"/>
              </a:ext>
            </a:extLst>
          </p:cNvPr>
          <p:cNvSpPr>
            <a:spLocks noGrp="1"/>
          </p:cNvSpPr>
          <p:nvPr>
            <p:ph type="title"/>
          </p:nvPr>
        </p:nvSpPr>
        <p:spPr>
          <a:xfrm>
            <a:off x="838200" y="329614"/>
            <a:ext cx="10515600" cy="1325563"/>
          </a:xfrm>
        </p:spPr>
        <p:txBody>
          <a:bodyPr>
            <a:normAutofit/>
          </a:bodyPr>
          <a:lstStyle/>
          <a:p>
            <a:pPr marL="571500" indent="-571500">
              <a:buFont typeface="Wingdings" panose="05000000000000000000" pitchFamily="2" charset="2"/>
              <a:buChar char="Ø"/>
            </a:pPr>
            <a:r>
              <a:rPr lang="en-US" sz="4000" b="1" dirty="0">
                <a:solidFill>
                  <a:schemeClr val="accent1"/>
                </a:solidFill>
              </a:rPr>
              <a:t>Children and Parents in L2: Change of Roles</a:t>
            </a:r>
          </a:p>
        </p:txBody>
      </p:sp>
      <p:sp>
        <p:nvSpPr>
          <p:cNvPr id="3" name="Content Placeholder 2">
            <a:extLst>
              <a:ext uri="{FF2B5EF4-FFF2-40B4-BE49-F238E27FC236}">
                <a16:creationId xmlns:a16="http://schemas.microsoft.com/office/drawing/2014/main" id="{99C0AC90-735F-4D1F-82B9-7681A7A99C94}"/>
              </a:ext>
            </a:extLst>
          </p:cNvPr>
          <p:cNvSpPr>
            <a:spLocks noGrp="1"/>
          </p:cNvSpPr>
          <p:nvPr>
            <p:ph idx="1"/>
          </p:nvPr>
        </p:nvSpPr>
        <p:spPr/>
        <p:txBody>
          <a:bodyPr>
            <a:normAutofit fontScale="92500" lnSpcReduction="10000"/>
          </a:bodyPr>
          <a:lstStyle/>
          <a:p>
            <a:pPr marL="0" indent="0">
              <a:buNone/>
            </a:pPr>
            <a:r>
              <a:rPr lang="lv-LV" b="1" dirty="0" err="1">
                <a:solidFill>
                  <a:schemeClr val="tx2"/>
                </a:solidFill>
              </a:rPr>
              <a:t>Children</a:t>
            </a:r>
            <a:r>
              <a:rPr lang="lv-LV" dirty="0">
                <a:solidFill>
                  <a:schemeClr val="tx2"/>
                </a:solidFill>
              </a:rPr>
              <a:t>: </a:t>
            </a:r>
            <a:r>
              <a:rPr lang="en-US" b="1" dirty="0">
                <a:solidFill>
                  <a:schemeClr val="tx2"/>
                </a:solidFill>
              </a:rPr>
              <a:t>Language brokers for societal language </a:t>
            </a:r>
            <a:endParaRPr lang="lv-LV" b="1" dirty="0">
              <a:solidFill>
                <a:schemeClr val="tx2"/>
              </a:solidFill>
            </a:endParaRPr>
          </a:p>
          <a:p>
            <a:pPr marL="0" indent="0">
              <a:buNone/>
            </a:pPr>
            <a:r>
              <a:rPr lang="lv-LV" b="1" dirty="0">
                <a:solidFill>
                  <a:schemeClr val="tx2"/>
                </a:solidFill>
              </a:rPr>
              <a:t>- </a:t>
            </a:r>
            <a:r>
              <a:rPr lang="lv-LV" dirty="0">
                <a:solidFill>
                  <a:schemeClr val="tx2"/>
                </a:solidFill>
              </a:rPr>
              <a:t>T</a:t>
            </a:r>
            <a:r>
              <a:rPr lang="en-US" dirty="0">
                <a:solidFill>
                  <a:schemeClr val="tx2"/>
                </a:solidFill>
              </a:rPr>
              <a:t>hey mediate, bridging language gaps</a:t>
            </a:r>
            <a:endParaRPr lang="lv-LV" dirty="0">
              <a:solidFill>
                <a:schemeClr val="tx2"/>
              </a:solidFill>
            </a:endParaRPr>
          </a:p>
          <a:p>
            <a:pPr marL="0" indent="0">
              <a:buNone/>
            </a:pPr>
            <a:r>
              <a:rPr lang="lv-LV" dirty="0">
                <a:solidFill>
                  <a:schemeClr val="tx2"/>
                </a:solidFill>
              </a:rPr>
              <a:t>- P</a:t>
            </a:r>
            <a:r>
              <a:rPr lang="en-US" dirty="0" err="1">
                <a:solidFill>
                  <a:schemeClr val="tx2"/>
                </a:solidFill>
              </a:rPr>
              <a:t>roficiency</a:t>
            </a:r>
            <a:r>
              <a:rPr lang="en-US" dirty="0">
                <a:solidFill>
                  <a:schemeClr val="tx2"/>
                </a:solidFill>
              </a:rPr>
              <a:t> in </a:t>
            </a:r>
            <a:r>
              <a:rPr lang="lv-LV" dirty="0">
                <a:solidFill>
                  <a:schemeClr val="tx2"/>
                </a:solidFill>
              </a:rPr>
              <a:t>a </a:t>
            </a:r>
            <a:r>
              <a:rPr lang="lv-LV" dirty="0" err="1">
                <a:solidFill>
                  <a:schemeClr val="tx2"/>
                </a:solidFill>
              </a:rPr>
              <a:t>lan</a:t>
            </a:r>
            <a:r>
              <a:rPr lang="en-US" dirty="0">
                <a:solidFill>
                  <a:schemeClr val="tx2"/>
                </a:solidFill>
              </a:rPr>
              <a:t>g</a:t>
            </a:r>
            <a:r>
              <a:rPr lang="lv-LV" dirty="0" err="1">
                <a:solidFill>
                  <a:schemeClr val="tx2"/>
                </a:solidFill>
              </a:rPr>
              <a:t>uage</a:t>
            </a:r>
            <a:r>
              <a:rPr lang="en-US" dirty="0">
                <a:solidFill>
                  <a:schemeClr val="tx2"/>
                </a:solidFill>
              </a:rPr>
              <a:t> as a means of social control</a:t>
            </a:r>
            <a:endParaRPr lang="lv-LV" dirty="0">
              <a:solidFill>
                <a:schemeClr val="tx2"/>
              </a:solidFill>
            </a:endParaRPr>
          </a:p>
          <a:p>
            <a:pPr marL="0" indent="0">
              <a:buNone/>
            </a:pPr>
            <a:endParaRPr lang="lv-LV" dirty="0">
              <a:solidFill>
                <a:schemeClr val="tx2"/>
              </a:solidFill>
            </a:endParaRPr>
          </a:p>
          <a:p>
            <a:pPr marL="0" indent="0">
              <a:buNone/>
            </a:pPr>
            <a:r>
              <a:rPr lang="lv-LV" dirty="0">
                <a:solidFill>
                  <a:schemeClr val="tx2"/>
                </a:solidFill>
              </a:rPr>
              <a:t>OD2025: </a:t>
            </a:r>
          </a:p>
          <a:p>
            <a:pPr marL="0" indent="0">
              <a:buNone/>
            </a:pPr>
            <a:r>
              <a:rPr lang="en-US" i="1" dirty="0">
                <a:solidFill>
                  <a:schemeClr val="tx2"/>
                </a:solidFill>
              </a:rPr>
              <a:t>When I need to write a message [in Latvian]—well, for example, I send it to my daughter to proofread [laughs]. She then corrects my mistakes</a:t>
            </a:r>
            <a:r>
              <a:rPr lang="lv-LV" i="1" dirty="0">
                <a:solidFill>
                  <a:schemeClr val="tx2"/>
                </a:solidFill>
              </a:rPr>
              <a:t>.</a:t>
            </a:r>
          </a:p>
          <a:p>
            <a:pPr marL="0" indent="0">
              <a:buNone/>
            </a:pPr>
            <a:r>
              <a:rPr lang="lv-LV" sz="2400" i="1" dirty="0">
                <a:solidFill>
                  <a:schemeClr val="tx2"/>
                </a:solidFill>
              </a:rPr>
              <a:t> </a:t>
            </a:r>
            <a:r>
              <a:rPr lang="lv-LV" sz="2000" dirty="0">
                <a:solidFill>
                  <a:schemeClr val="tx2"/>
                </a:solidFill>
              </a:rPr>
              <a:t>(Martena 2025)</a:t>
            </a:r>
          </a:p>
          <a:p>
            <a:pPr marL="0" indent="0">
              <a:buNone/>
            </a:pPr>
            <a:endParaRPr lang="lv-LV" dirty="0">
              <a:solidFill>
                <a:schemeClr val="tx2"/>
              </a:solidFill>
            </a:endParaRPr>
          </a:p>
          <a:p>
            <a:pPr marL="0" indent="0">
              <a:buNone/>
            </a:pPr>
            <a:r>
              <a:rPr lang="lv-LV" dirty="0">
                <a:solidFill>
                  <a:schemeClr val="tx2"/>
                </a:solidFill>
              </a:rPr>
              <a:t>(</a:t>
            </a:r>
            <a:r>
              <a:rPr lang="lv-LV" dirty="0" err="1">
                <a:solidFill>
                  <a:schemeClr val="tx2"/>
                </a:solidFill>
              </a:rPr>
              <a:t>Very</a:t>
            </a:r>
            <a:r>
              <a:rPr lang="lv-LV" dirty="0">
                <a:solidFill>
                  <a:schemeClr val="tx2"/>
                </a:solidFill>
              </a:rPr>
              <a:t> </a:t>
            </a:r>
            <a:r>
              <a:rPr lang="lv-LV" dirty="0" err="1">
                <a:solidFill>
                  <a:schemeClr val="tx2"/>
                </a:solidFill>
              </a:rPr>
              <a:t>similar</a:t>
            </a:r>
            <a:r>
              <a:rPr lang="lv-LV" dirty="0">
                <a:solidFill>
                  <a:schemeClr val="tx2"/>
                </a:solidFill>
              </a:rPr>
              <a:t> </a:t>
            </a:r>
            <a:r>
              <a:rPr lang="lv-LV" dirty="0" err="1">
                <a:solidFill>
                  <a:schemeClr val="tx2"/>
                </a:solidFill>
              </a:rPr>
              <a:t>stories</a:t>
            </a:r>
            <a:r>
              <a:rPr lang="lv-LV" dirty="0">
                <a:solidFill>
                  <a:schemeClr val="tx2"/>
                </a:solidFill>
              </a:rPr>
              <a:t> </a:t>
            </a:r>
            <a:r>
              <a:rPr lang="lv-LV" dirty="0" err="1">
                <a:solidFill>
                  <a:schemeClr val="tx2"/>
                </a:solidFill>
              </a:rPr>
              <a:t>from</a:t>
            </a:r>
            <a:r>
              <a:rPr lang="lv-LV" dirty="0">
                <a:solidFill>
                  <a:schemeClr val="tx2"/>
                </a:solidFill>
              </a:rPr>
              <a:t> </a:t>
            </a:r>
            <a:r>
              <a:rPr lang="lv-LV" dirty="0" err="1">
                <a:solidFill>
                  <a:schemeClr val="tx2"/>
                </a:solidFill>
              </a:rPr>
              <a:t>Latvian</a:t>
            </a:r>
            <a:r>
              <a:rPr lang="lv-LV" dirty="0">
                <a:solidFill>
                  <a:schemeClr val="tx2"/>
                </a:solidFill>
              </a:rPr>
              <a:t> </a:t>
            </a:r>
            <a:r>
              <a:rPr lang="lv-LV" dirty="0" err="1">
                <a:solidFill>
                  <a:schemeClr val="tx2"/>
                </a:solidFill>
              </a:rPr>
              <a:t>or</a:t>
            </a:r>
            <a:r>
              <a:rPr lang="lv-LV" dirty="0">
                <a:solidFill>
                  <a:schemeClr val="tx2"/>
                </a:solidFill>
              </a:rPr>
              <a:t> </a:t>
            </a:r>
            <a:r>
              <a:rPr lang="lv-LV" dirty="0" err="1">
                <a:solidFill>
                  <a:schemeClr val="tx2"/>
                </a:solidFill>
              </a:rPr>
              <a:t>Ukrainian</a:t>
            </a:r>
            <a:r>
              <a:rPr lang="lv-LV" dirty="0">
                <a:solidFill>
                  <a:schemeClr val="tx2"/>
                </a:solidFill>
              </a:rPr>
              <a:t> diaspora)</a:t>
            </a:r>
          </a:p>
          <a:p>
            <a:pPr marL="0" indent="0">
              <a:buNone/>
            </a:pPr>
            <a:endParaRPr lang="lv-LV" dirty="0"/>
          </a:p>
        </p:txBody>
      </p:sp>
      <p:sp>
        <p:nvSpPr>
          <p:cNvPr id="4" name="Speech Bubble: Rectangle with Corners Rounded 3">
            <a:extLst>
              <a:ext uri="{FF2B5EF4-FFF2-40B4-BE49-F238E27FC236}">
                <a16:creationId xmlns:a16="http://schemas.microsoft.com/office/drawing/2014/main" id="{39DBE387-685E-452B-BAE9-7E8B8D1D4861}"/>
              </a:ext>
            </a:extLst>
          </p:cNvPr>
          <p:cNvSpPr/>
          <p:nvPr/>
        </p:nvSpPr>
        <p:spPr>
          <a:xfrm>
            <a:off x="838200" y="3602892"/>
            <a:ext cx="10515600" cy="1125416"/>
          </a:xfrm>
          <a:prstGeom prst="wedgeRoundRectCallout">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140924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88C56-AC36-48EB-83A5-C68F803136A9}"/>
              </a:ext>
            </a:extLst>
          </p:cNvPr>
          <p:cNvSpPr>
            <a:spLocks noGrp="1"/>
          </p:cNvSpPr>
          <p:nvPr>
            <p:ph type="title"/>
          </p:nvPr>
        </p:nvSpPr>
        <p:spPr>
          <a:xfrm>
            <a:off x="790113" y="18255"/>
            <a:ext cx="10563687" cy="1100331"/>
          </a:xfrm>
        </p:spPr>
        <p:txBody>
          <a:bodyPr/>
          <a:lstStyle/>
          <a:p>
            <a:r>
              <a:rPr lang="lv-LV" b="1" dirty="0">
                <a:solidFill>
                  <a:schemeClr val="accent1"/>
                </a:solidFill>
              </a:rPr>
              <a:t>5. </a:t>
            </a:r>
            <a:r>
              <a:rPr lang="en-US" b="1" dirty="0">
                <a:solidFill>
                  <a:schemeClr val="accent1"/>
                </a:solidFill>
              </a:rPr>
              <a:t>Take-away </a:t>
            </a:r>
            <a:r>
              <a:rPr lang="de-DE" b="1" dirty="0" err="1">
                <a:solidFill>
                  <a:schemeClr val="accent1"/>
                </a:solidFill>
              </a:rPr>
              <a:t>M</a:t>
            </a:r>
            <a:r>
              <a:rPr lang="lv-LV" b="1" dirty="0">
                <a:solidFill>
                  <a:schemeClr val="accent1"/>
                </a:solidFill>
              </a:rPr>
              <a:t>essages</a:t>
            </a:r>
            <a:r>
              <a:rPr lang="en-US" b="1" dirty="0">
                <a:solidFill>
                  <a:schemeClr val="accent1"/>
                </a:solidFill>
              </a:rPr>
              <a:t> </a:t>
            </a:r>
          </a:p>
        </p:txBody>
      </p:sp>
      <p:grpSp>
        <p:nvGrpSpPr>
          <p:cNvPr id="5" name="Group 4">
            <a:extLst>
              <a:ext uri="{FF2B5EF4-FFF2-40B4-BE49-F238E27FC236}">
                <a16:creationId xmlns:a16="http://schemas.microsoft.com/office/drawing/2014/main" id="{97D2A56B-6E64-425C-8BA2-B84318918707}"/>
              </a:ext>
            </a:extLst>
          </p:cNvPr>
          <p:cNvGrpSpPr/>
          <p:nvPr/>
        </p:nvGrpSpPr>
        <p:grpSpPr>
          <a:xfrm>
            <a:off x="6282877" y="1309765"/>
            <a:ext cx="5116050" cy="5407025"/>
            <a:chOff x="3443857" y="1366837"/>
            <a:chExt cx="5116050" cy="5407025"/>
          </a:xfrm>
        </p:grpSpPr>
        <p:sp>
          <p:nvSpPr>
            <p:cNvPr id="6" name="Freeform: Shape 5">
              <a:extLst>
                <a:ext uri="{FF2B5EF4-FFF2-40B4-BE49-F238E27FC236}">
                  <a16:creationId xmlns:a16="http://schemas.microsoft.com/office/drawing/2014/main" id="{F75B06B7-649B-4AC2-8DB6-D778162B9C0E}"/>
                </a:ext>
              </a:extLst>
            </p:cNvPr>
            <p:cNvSpPr/>
            <p:nvPr/>
          </p:nvSpPr>
          <p:spPr>
            <a:xfrm>
              <a:off x="4471191" y="4070350"/>
              <a:ext cx="673931" cy="1284168"/>
            </a:xfrm>
            <a:custGeom>
              <a:avLst/>
              <a:gdLst>
                <a:gd name="connsiteX0" fmla="*/ 0 w 673931"/>
                <a:gd name="connsiteY0" fmla="*/ 0 h 1284168"/>
                <a:gd name="connsiteX1" fmla="*/ 336965 w 673931"/>
                <a:gd name="connsiteY1" fmla="*/ 0 h 1284168"/>
                <a:gd name="connsiteX2" fmla="*/ 336965 w 673931"/>
                <a:gd name="connsiteY2" fmla="*/ 1284168 h 1284168"/>
                <a:gd name="connsiteX3" fmla="*/ 673931 w 673931"/>
                <a:gd name="connsiteY3" fmla="*/ 1284168 h 1284168"/>
              </a:gdLst>
              <a:ahLst/>
              <a:cxnLst>
                <a:cxn ang="0">
                  <a:pos x="connsiteX0" y="connsiteY0"/>
                </a:cxn>
                <a:cxn ang="0">
                  <a:pos x="connsiteX1" y="connsiteY1"/>
                </a:cxn>
                <a:cxn ang="0">
                  <a:pos x="connsiteX2" y="connsiteY2"/>
                </a:cxn>
                <a:cxn ang="0">
                  <a:pos x="connsiteX3" y="connsiteY3"/>
                </a:cxn>
              </a:cxnLst>
              <a:rect l="l" t="t" r="r" b="b"/>
              <a:pathLst>
                <a:path w="673931" h="1284168">
                  <a:moveTo>
                    <a:pt x="0" y="0"/>
                  </a:moveTo>
                  <a:lnTo>
                    <a:pt x="336965" y="0"/>
                  </a:lnTo>
                  <a:lnTo>
                    <a:pt x="336965" y="1284168"/>
                  </a:lnTo>
                  <a:lnTo>
                    <a:pt x="673931" y="1284168"/>
                  </a:lnTo>
                </a:path>
              </a:pathLst>
            </a:custGeom>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313409" tIns="605828" rIns="313409" bIns="605827"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7" name="Freeform: Shape 6">
              <a:extLst>
                <a:ext uri="{FF2B5EF4-FFF2-40B4-BE49-F238E27FC236}">
                  <a16:creationId xmlns:a16="http://schemas.microsoft.com/office/drawing/2014/main" id="{122AEC19-C5B0-4C26-86F4-9F77782CF2A9}"/>
                </a:ext>
              </a:extLst>
            </p:cNvPr>
            <p:cNvSpPr/>
            <p:nvPr/>
          </p:nvSpPr>
          <p:spPr>
            <a:xfrm>
              <a:off x="4471191" y="4024630"/>
              <a:ext cx="673931" cy="91440"/>
            </a:xfrm>
            <a:custGeom>
              <a:avLst/>
              <a:gdLst>
                <a:gd name="connsiteX0" fmla="*/ 0 w 673931"/>
                <a:gd name="connsiteY0" fmla="*/ 45720 h 91440"/>
                <a:gd name="connsiteX1" fmla="*/ 673931 w 673931"/>
                <a:gd name="connsiteY1" fmla="*/ 45720 h 91440"/>
              </a:gdLst>
              <a:ahLst/>
              <a:cxnLst>
                <a:cxn ang="0">
                  <a:pos x="connsiteX0" y="connsiteY0"/>
                </a:cxn>
                <a:cxn ang="0">
                  <a:pos x="connsiteX1" y="connsiteY1"/>
                </a:cxn>
              </a:cxnLst>
              <a:rect l="l" t="t" r="r" b="b"/>
              <a:pathLst>
                <a:path w="673931" h="91440">
                  <a:moveTo>
                    <a:pt x="0" y="45720"/>
                  </a:moveTo>
                  <a:lnTo>
                    <a:pt x="673931" y="45720"/>
                  </a:lnTo>
                </a:path>
              </a:pathLst>
            </a:custGeom>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332818" tIns="28872" rIns="332817" bIns="28872"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8" name="Freeform: Shape 7">
              <a:extLst>
                <a:ext uri="{FF2B5EF4-FFF2-40B4-BE49-F238E27FC236}">
                  <a16:creationId xmlns:a16="http://schemas.microsoft.com/office/drawing/2014/main" id="{8636F417-4A56-466E-8D89-9B456875573C}"/>
                </a:ext>
              </a:extLst>
            </p:cNvPr>
            <p:cNvSpPr/>
            <p:nvPr/>
          </p:nvSpPr>
          <p:spPr>
            <a:xfrm>
              <a:off x="4471191" y="2786182"/>
              <a:ext cx="673931" cy="1284168"/>
            </a:xfrm>
            <a:custGeom>
              <a:avLst/>
              <a:gdLst>
                <a:gd name="connsiteX0" fmla="*/ 0 w 673931"/>
                <a:gd name="connsiteY0" fmla="*/ 1284168 h 1284168"/>
                <a:gd name="connsiteX1" fmla="*/ 336965 w 673931"/>
                <a:gd name="connsiteY1" fmla="*/ 1284168 h 1284168"/>
                <a:gd name="connsiteX2" fmla="*/ 336965 w 673931"/>
                <a:gd name="connsiteY2" fmla="*/ 0 h 1284168"/>
                <a:gd name="connsiteX3" fmla="*/ 673931 w 673931"/>
                <a:gd name="connsiteY3" fmla="*/ 0 h 1284168"/>
              </a:gdLst>
              <a:ahLst/>
              <a:cxnLst>
                <a:cxn ang="0">
                  <a:pos x="connsiteX0" y="connsiteY0"/>
                </a:cxn>
                <a:cxn ang="0">
                  <a:pos x="connsiteX1" y="connsiteY1"/>
                </a:cxn>
                <a:cxn ang="0">
                  <a:pos x="connsiteX2" y="connsiteY2"/>
                </a:cxn>
                <a:cxn ang="0">
                  <a:pos x="connsiteX3" y="connsiteY3"/>
                </a:cxn>
              </a:cxnLst>
              <a:rect l="l" t="t" r="r" b="b"/>
              <a:pathLst>
                <a:path w="673931" h="1284168">
                  <a:moveTo>
                    <a:pt x="0" y="1284168"/>
                  </a:moveTo>
                  <a:lnTo>
                    <a:pt x="336965" y="1284168"/>
                  </a:lnTo>
                  <a:lnTo>
                    <a:pt x="336965" y="0"/>
                  </a:lnTo>
                  <a:lnTo>
                    <a:pt x="673931" y="0"/>
                  </a:lnTo>
                </a:path>
              </a:pathLst>
            </a:custGeom>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313409" tIns="605827" rIns="313409" bIns="605828"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9" name="Freeform: Shape 8">
              <a:extLst>
                <a:ext uri="{FF2B5EF4-FFF2-40B4-BE49-F238E27FC236}">
                  <a16:creationId xmlns:a16="http://schemas.microsoft.com/office/drawing/2014/main" id="{8C6052FD-1AE9-4E0B-B991-00DF1A4DA10C}"/>
                </a:ext>
              </a:extLst>
            </p:cNvPr>
            <p:cNvSpPr/>
            <p:nvPr/>
          </p:nvSpPr>
          <p:spPr>
            <a:xfrm rot="16200000">
              <a:off x="1254011" y="3556683"/>
              <a:ext cx="5407025" cy="1027334"/>
            </a:xfrm>
            <a:custGeom>
              <a:avLst/>
              <a:gdLst>
                <a:gd name="connsiteX0" fmla="*/ 0 w 5407025"/>
                <a:gd name="connsiteY0" fmla="*/ 0 h 1027334"/>
                <a:gd name="connsiteX1" fmla="*/ 5407025 w 5407025"/>
                <a:gd name="connsiteY1" fmla="*/ 0 h 1027334"/>
                <a:gd name="connsiteX2" fmla="*/ 5407025 w 5407025"/>
                <a:gd name="connsiteY2" fmla="*/ 1027334 h 1027334"/>
                <a:gd name="connsiteX3" fmla="*/ 0 w 5407025"/>
                <a:gd name="connsiteY3" fmla="*/ 1027334 h 1027334"/>
                <a:gd name="connsiteX4" fmla="*/ 0 w 5407025"/>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025" h="1027334">
                  <a:moveTo>
                    <a:pt x="0" y="0"/>
                  </a:moveTo>
                  <a:lnTo>
                    <a:pt x="5407025" y="0"/>
                  </a:lnTo>
                  <a:lnTo>
                    <a:pt x="5407025" y="1027334"/>
                  </a:lnTo>
                  <a:lnTo>
                    <a:pt x="0" y="1027334"/>
                  </a:lnTo>
                  <a:lnTo>
                    <a:pt x="0" y="0"/>
                  </a:lnTo>
                  <a:close/>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41274" tIns="41275" rIns="41275" bIns="41274" numCol="1" spcCol="1270" anchor="ctr" anchorCtr="0">
              <a:noAutofit/>
            </a:bodyPr>
            <a:lstStyle/>
            <a:p>
              <a:pPr marL="0" lvl="0" indent="0" algn="ctr" defTabSz="2889250">
                <a:lnSpc>
                  <a:spcPct val="90000"/>
                </a:lnSpc>
                <a:spcBef>
                  <a:spcPct val="0"/>
                </a:spcBef>
                <a:spcAft>
                  <a:spcPct val="35000"/>
                </a:spcAft>
                <a:buNone/>
              </a:pPr>
              <a:r>
                <a:rPr lang="lv-LV" sz="6500" kern="1200" dirty="0"/>
                <a:t>EXPOSURE</a:t>
              </a:r>
            </a:p>
          </p:txBody>
        </p:sp>
        <p:sp>
          <p:nvSpPr>
            <p:cNvPr id="10" name="Freeform: Shape 9">
              <a:extLst>
                <a:ext uri="{FF2B5EF4-FFF2-40B4-BE49-F238E27FC236}">
                  <a16:creationId xmlns:a16="http://schemas.microsoft.com/office/drawing/2014/main" id="{3B7CEDCA-3C87-4E10-B915-B0FD00E3C12A}"/>
                </a:ext>
              </a:extLst>
            </p:cNvPr>
            <p:cNvSpPr/>
            <p:nvPr/>
          </p:nvSpPr>
          <p:spPr>
            <a:xfrm>
              <a:off x="5145123" y="2272514"/>
              <a:ext cx="3369657" cy="1027334"/>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lv-LV" sz="2300" kern="1200" dirty="0" err="1"/>
                <a:t>Fluent</a:t>
              </a:r>
              <a:r>
                <a:rPr lang="lv-LV" sz="2300" kern="1200" dirty="0"/>
                <a:t> </a:t>
              </a:r>
              <a:r>
                <a:rPr lang="lv-LV" sz="2300" kern="1200" dirty="0" err="1"/>
                <a:t>teachers</a:t>
              </a:r>
              <a:r>
                <a:rPr lang="lv-LV" sz="2300" kern="1200" dirty="0"/>
                <a:t> </a:t>
              </a:r>
            </a:p>
            <a:p>
              <a:pPr marL="0" lvl="0" indent="0" algn="ctr" defTabSz="1022350">
                <a:lnSpc>
                  <a:spcPct val="90000"/>
                </a:lnSpc>
                <a:spcBef>
                  <a:spcPct val="0"/>
                </a:spcBef>
                <a:spcAft>
                  <a:spcPct val="35000"/>
                </a:spcAft>
                <a:buNone/>
              </a:pPr>
              <a:r>
                <a:rPr lang="lv-LV" sz="2300" kern="1200" dirty="0"/>
                <a:t>(</a:t>
              </a:r>
              <a:r>
                <a:rPr lang="lv-LV" sz="2300" kern="1200" dirty="0" err="1"/>
                <a:t>in</a:t>
              </a:r>
              <a:r>
                <a:rPr lang="lv-LV" sz="2300" kern="1200" dirty="0"/>
                <a:t> </a:t>
              </a:r>
              <a:r>
                <a:rPr lang="lv-LV" sz="2300" kern="1200" dirty="0" err="1"/>
                <a:t>formal</a:t>
              </a:r>
              <a:r>
                <a:rPr lang="lv-LV" sz="2300" kern="1200" dirty="0"/>
                <a:t> </a:t>
              </a:r>
              <a:r>
                <a:rPr lang="lv-LV" sz="2300" kern="1200" dirty="0" err="1"/>
                <a:t>school</a:t>
              </a:r>
              <a:r>
                <a:rPr lang="lv-LV" sz="2300" kern="1200" dirty="0"/>
                <a:t> </a:t>
              </a:r>
              <a:r>
                <a:rPr lang="lv-LV" sz="2300" kern="1200" dirty="0" err="1"/>
                <a:t>settings</a:t>
              </a:r>
              <a:r>
                <a:rPr lang="lv-LV" sz="2300" kern="1200" dirty="0"/>
                <a:t>)</a:t>
              </a:r>
            </a:p>
          </p:txBody>
        </p:sp>
        <p:sp>
          <p:nvSpPr>
            <p:cNvPr id="11" name="Freeform: Shape 10">
              <a:extLst>
                <a:ext uri="{FF2B5EF4-FFF2-40B4-BE49-F238E27FC236}">
                  <a16:creationId xmlns:a16="http://schemas.microsoft.com/office/drawing/2014/main" id="{95FBEF82-59F3-432C-9B23-9CF113F0454D}"/>
                </a:ext>
              </a:extLst>
            </p:cNvPr>
            <p:cNvSpPr/>
            <p:nvPr/>
          </p:nvSpPr>
          <p:spPr>
            <a:xfrm>
              <a:off x="5145123" y="3556683"/>
              <a:ext cx="3369657" cy="1027334"/>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lv-LV" sz="2300" kern="1200" dirty="0" err="1"/>
                <a:t>Social</a:t>
              </a:r>
              <a:r>
                <a:rPr lang="lv-LV" sz="2300" kern="1200" dirty="0"/>
                <a:t> </a:t>
              </a:r>
              <a:r>
                <a:rPr lang="lv-LV" sz="2300" kern="1200" dirty="0" err="1"/>
                <a:t>interaction</a:t>
              </a:r>
              <a:endParaRPr lang="lv-LV" sz="2300" kern="1200" dirty="0"/>
            </a:p>
            <a:p>
              <a:pPr lvl="0" algn="ctr" defTabSz="1022350">
                <a:lnSpc>
                  <a:spcPct val="90000"/>
                </a:lnSpc>
                <a:spcBef>
                  <a:spcPct val="0"/>
                </a:spcBef>
                <a:spcAft>
                  <a:spcPct val="35000"/>
                </a:spcAft>
              </a:pPr>
              <a:r>
                <a:rPr lang="lv-LV" sz="2300" kern="1200" dirty="0"/>
                <a:t> (</a:t>
              </a:r>
              <a:r>
                <a:rPr lang="lv-LV" sz="2300" kern="1200" dirty="0" err="1"/>
                <a:t>in</a:t>
              </a:r>
              <a:r>
                <a:rPr lang="lv-LV" sz="2300" kern="1200" dirty="0"/>
                <a:t> </a:t>
              </a:r>
              <a:r>
                <a:rPr lang="lv-LV" sz="2300" kern="1200" dirty="0" err="1"/>
                <a:t>informal</a:t>
              </a:r>
              <a:r>
                <a:rPr lang="lv-LV" sz="2300" kern="1200" dirty="0"/>
                <a:t> </a:t>
              </a:r>
              <a:r>
                <a:rPr lang="lv-LV" sz="2300" kern="1200" dirty="0" err="1"/>
                <a:t>settings</a:t>
              </a:r>
              <a:r>
                <a:rPr lang="lv-LV" sz="2300" kern="1200" dirty="0"/>
                <a:t>)</a:t>
              </a:r>
            </a:p>
          </p:txBody>
        </p:sp>
        <p:sp>
          <p:nvSpPr>
            <p:cNvPr id="12" name="Freeform: Shape 11">
              <a:extLst>
                <a:ext uri="{FF2B5EF4-FFF2-40B4-BE49-F238E27FC236}">
                  <a16:creationId xmlns:a16="http://schemas.microsoft.com/office/drawing/2014/main" id="{61D1910B-1A33-404E-9877-F487FEDC696F}"/>
                </a:ext>
              </a:extLst>
            </p:cNvPr>
            <p:cNvSpPr/>
            <p:nvPr/>
          </p:nvSpPr>
          <p:spPr>
            <a:xfrm>
              <a:off x="5145122" y="4840851"/>
              <a:ext cx="3414785" cy="1102116"/>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endParaRPr lang="lv-LV" sz="2300" dirty="0"/>
            </a:p>
            <a:p>
              <a:pPr lvl="0" algn="ctr" defTabSz="1022350">
                <a:spcBef>
                  <a:spcPct val="0"/>
                </a:spcBef>
              </a:pPr>
              <a:r>
                <a:rPr lang="lv-LV" sz="2300" dirty="0" err="1"/>
                <a:t>Input</a:t>
              </a:r>
              <a:r>
                <a:rPr lang="lv-LV" sz="2300" dirty="0"/>
                <a:t> </a:t>
              </a:r>
              <a:r>
                <a:rPr lang="lv-LV" sz="2300" dirty="0" err="1"/>
                <a:t>through</a:t>
              </a:r>
              <a:r>
                <a:rPr lang="lv-LV" sz="2300" dirty="0"/>
                <a:t> </a:t>
              </a:r>
              <a:r>
                <a:rPr lang="lv-LV" sz="2300" dirty="0" err="1"/>
                <a:t>daily</a:t>
              </a:r>
              <a:r>
                <a:rPr lang="lv-LV" sz="2300" dirty="0"/>
                <a:t> </a:t>
              </a:r>
            </a:p>
            <a:p>
              <a:pPr lvl="0" algn="ctr" defTabSz="1022350">
                <a:spcBef>
                  <a:spcPct val="0"/>
                </a:spcBef>
              </a:pPr>
              <a:r>
                <a:rPr lang="lv-LV" sz="2300" dirty="0" err="1"/>
                <a:t>routines</a:t>
              </a:r>
              <a:r>
                <a:rPr lang="lv-LV" sz="2300" dirty="0"/>
                <a:t> (</a:t>
              </a:r>
              <a:r>
                <a:rPr lang="lv-LV" sz="2300" dirty="0" err="1"/>
                <a:t>after-school</a:t>
              </a:r>
              <a:r>
                <a:rPr lang="lv-LV" sz="2300" dirty="0"/>
                <a:t> </a:t>
              </a:r>
              <a:r>
                <a:rPr lang="lv-LV" sz="2300" dirty="0" err="1"/>
                <a:t>activities</a:t>
              </a:r>
              <a:r>
                <a:rPr lang="lv-LV" sz="2300" dirty="0"/>
                <a:t>, </a:t>
              </a:r>
              <a:r>
                <a:rPr lang="lv-LV" sz="2300" dirty="0" err="1"/>
                <a:t>home</a:t>
              </a:r>
              <a:r>
                <a:rPr lang="lv-LV" sz="2300" dirty="0"/>
                <a:t>)</a:t>
              </a:r>
            </a:p>
            <a:p>
              <a:pPr marL="0" lvl="0" indent="0" algn="ctr" defTabSz="1022350">
                <a:lnSpc>
                  <a:spcPct val="90000"/>
                </a:lnSpc>
                <a:spcBef>
                  <a:spcPct val="0"/>
                </a:spcBef>
                <a:spcAft>
                  <a:spcPct val="35000"/>
                </a:spcAft>
                <a:buNone/>
              </a:pPr>
              <a:endParaRPr lang="lv-LV" sz="2300" kern="1200" dirty="0" err="1"/>
            </a:p>
          </p:txBody>
        </p:sp>
      </p:grpSp>
      <p:grpSp>
        <p:nvGrpSpPr>
          <p:cNvPr id="13" name="Group 12">
            <a:extLst>
              <a:ext uri="{FF2B5EF4-FFF2-40B4-BE49-F238E27FC236}">
                <a16:creationId xmlns:a16="http://schemas.microsoft.com/office/drawing/2014/main" id="{E252008C-A022-4D05-B8F9-9CE5036ED954}"/>
              </a:ext>
            </a:extLst>
          </p:cNvPr>
          <p:cNvGrpSpPr/>
          <p:nvPr/>
        </p:nvGrpSpPr>
        <p:grpSpPr>
          <a:xfrm>
            <a:off x="435806" y="1264046"/>
            <a:ext cx="5070923" cy="5407025"/>
            <a:chOff x="3443857" y="1366838"/>
            <a:chExt cx="5070923" cy="5407025"/>
          </a:xfrm>
        </p:grpSpPr>
        <p:sp>
          <p:nvSpPr>
            <p:cNvPr id="14" name="Freeform: Shape 13">
              <a:extLst>
                <a:ext uri="{FF2B5EF4-FFF2-40B4-BE49-F238E27FC236}">
                  <a16:creationId xmlns:a16="http://schemas.microsoft.com/office/drawing/2014/main" id="{D14F24CD-BE85-47DE-9D6A-D221D927B75B}"/>
                </a:ext>
              </a:extLst>
            </p:cNvPr>
            <p:cNvSpPr/>
            <p:nvPr/>
          </p:nvSpPr>
          <p:spPr>
            <a:xfrm>
              <a:off x="4471191" y="4070350"/>
              <a:ext cx="673931" cy="1284168"/>
            </a:xfrm>
            <a:custGeom>
              <a:avLst/>
              <a:gdLst>
                <a:gd name="connsiteX0" fmla="*/ 0 w 673931"/>
                <a:gd name="connsiteY0" fmla="*/ 0 h 1284168"/>
                <a:gd name="connsiteX1" fmla="*/ 336965 w 673931"/>
                <a:gd name="connsiteY1" fmla="*/ 0 h 1284168"/>
                <a:gd name="connsiteX2" fmla="*/ 336965 w 673931"/>
                <a:gd name="connsiteY2" fmla="*/ 1284168 h 1284168"/>
                <a:gd name="connsiteX3" fmla="*/ 673931 w 673931"/>
                <a:gd name="connsiteY3" fmla="*/ 1284168 h 1284168"/>
              </a:gdLst>
              <a:ahLst/>
              <a:cxnLst>
                <a:cxn ang="0">
                  <a:pos x="connsiteX0" y="connsiteY0"/>
                </a:cxn>
                <a:cxn ang="0">
                  <a:pos x="connsiteX1" y="connsiteY1"/>
                </a:cxn>
                <a:cxn ang="0">
                  <a:pos x="connsiteX2" y="connsiteY2"/>
                </a:cxn>
                <a:cxn ang="0">
                  <a:pos x="connsiteX3" y="connsiteY3"/>
                </a:cxn>
              </a:cxnLst>
              <a:rect l="l" t="t" r="r" b="b"/>
              <a:pathLst>
                <a:path w="673931" h="1284168">
                  <a:moveTo>
                    <a:pt x="0" y="0"/>
                  </a:moveTo>
                  <a:lnTo>
                    <a:pt x="336965" y="0"/>
                  </a:lnTo>
                  <a:lnTo>
                    <a:pt x="336965" y="1284168"/>
                  </a:lnTo>
                  <a:lnTo>
                    <a:pt x="673931" y="1284168"/>
                  </a:lnTo>
                </a:path>
              </a:pathLst>
            </a:custGeom>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313409" tIns="605828" rIns="313409" bIns="605827"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15" name="Freeform: Shape 14">
              <a:extLst>
                <a:ext uri="{FF2B5EF4-FFF2-40B4-BE49-F238E27FC236}">
                  <a16:creationId xmlns:a16="http://schemas.microsoft.com/office/drawing/2014/main" id="{F5A287E0-BEF9-498B-AAA3-FCD02EE0B9EA}"/>
                </a:ext>
              </a:extLst>
            </p:cNvPr>
            <p:cNvSpPr/>
            <p:nvPr/>
          </p:nvSpPr>
          <p:spPr>
            <a:xfrm>
              <a:off x="4471191" y="4024630"/>
              <a:ext cx="673931" cy="91440"/>
            </a:xfrm>
            <a:custGeom>
              <a:avLst/>
              <a:gdLst>
                <a:gd name="connsiteX0" fmla="*/ 0 w 673931"/>
                <a:gd name="connsiteY0" fmla="*/ 45720 h 91440"/>
                <a:gd name="connsiteX1" fmla="*/ 673931 w 673931"/>
                <a:gd name="connsiteY1" fmla="*/ 45720 h 91440"/>
              </a:gdLst>
              <a:ahLst/>
              <a:cxnLst>
                <a:cxn ang="0">
                  <a:pos x="connsiteX0" y="connsiteY0"/>
                </a:cxn>
                <a:cxn ang="0">
                  <a:pos x="connsiteX1" y="connsiteY1"/>
                </a:cxn>
              </a:cxnLst>
              <a:rect l="l" t="t" r="r" b="b"/>
              <a:pathLst>
                <a:path w="673931" h="91440">
                  <a:moveTo>
                    <a:pt x="0" y="45720"/>
                  </a:moveTo>
                  <a:lnTo>
                    <a:pt x="673931" y="45720"/>
                  </a:lnTo>
                </a:path>
              </a:pathLst>
            </a:custGeom>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332818" tIns="28872" rIns="332817" bIns="28872"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16" name="Freeform: Shape 15">
              <a:extLst>
                <a:ext uri="{FF2B5EF4-FFF2-40B4-BE49-F238E27FC236}">
                  <a16:creationId xmlns:a16="http://schemas.microsoft.com/office/drawing/2014/main" id="{D8ED0894-3B7C-4F96-9BC6-83A1201B16DF}"/>
                </a:ext>
              </a:extLst>
            </p:cNvPr>
            <p:cNvSpPr/>
            <p:nvPr/>
          </p:nvSpPr>
          <p:spPr>
            <a:xfrm>
              <a:off x="4471191" y="2786182"/>
              <a:ext cx="673931" cy="1284168"/>
            </a:xfrm>
            <a:custGeom>
              <a:avLst/>
              <a:gdLst>
                <a:gd name="connsiteX0" fmla="*/ 0 w 673931"/>
                <a:gd name="connsiteY0" fmla="*/ 1284168 h 1284168"/>
                <a:gd name="connsiteX1" fmla="*/ 336965 w 673931"/>
                <a:gd name="connsiteY1" fmla="*/ 1284168 h 1284168"/>
                <a:gd name="connsiteX2" fmla="*/ 336965 w 673931"/>
                <a:gd name="connsiteY2" fmla="*/ 0 h 1284168"/>
                <a:gd name="connsiteX3" fmla="*/ 673931 w 673931"/>
                <a:gd name="connsiteY3" fmla="*/ 0 h 1284168"/>
              </a:gdLst>
              <a:ahLst/>
              <a:cxnLst>
                <a:cxn ang="0">
                  <a:pos x="connsiteX0" y="connsiteY0"/>
                </a:cxn>
                <a:cxn ang="0">
                  <a:pos x="connsiteX1" y="connsiteY1"/>
                </a:cxn>
                <a:cxn ang="0">
                  <a:pos x="connsiteX2" y="connsiteY2"/>
                </a:cxn>
                <a:cxn ang="0">
                  <a:pos x="connsiteX3" y="connsiteY3"/>
                </a:cxn>
              </a:cxnLst>
              <a:rect l="l" t="t" r="r" b="b"/>
              <a:pathLst>
                <a:path w="673931" h="1284168">
                  <a:moveTo>
                    <a:pt x="0" y="1284168"/>
                  </a:moveTo>
                  <a:lnTo>
                    <a:pt x="336965" y="1284168"/>
                  </a:lnTo>
                  <a:lnTo>
                    <a:pt x="336965" y="0"/>
                  </a:lnTo>
                  <a:lnTo>
                    <a:pt x="673931" y="0"/>
                  </a:lnTo>
                </a:path>
              </a:pathLst>
            </a:custGeom>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313409" tIns="605827" rIns="313409" bIns="605828" numCol="1" spcCol="1270" anchor="ctr" anchorCtr="0">
              <a:noAutofit/>
            </a:bodyPr>
            <a:lstStyle/>
            <a:p>
              <a:pPr marL="0" lvl="0" indent="0" algn="ctr" defTabSz="222250">
                <a:lnSpc>
                  <a:spcPct val="90000"/>
                </a:lnSpc>
                <a:spcBef>
                  <a:spcPct val="0"/>
                </a:spcBef>
                <a:spcAft>
                  <a:spcPct val="35000"/>
                </a:spcAft>
                <a:buNone/>
              </a:pPr>
              <a:endParaRPr lang="lv-LV" sz="500" kern="1200"/>
            </a:p>
          </p:txBody>
        </p:sp>
        <p:sp>
          <p:nvSpPr>
            <p:cNvPr id="17" name="Freeform: Shape 16">
              <a:extLst>
                <a:ext uri="{FF2B5EF4-FFF2-40B4-BE49-F238E27FC236}">
                  <a16:creationId xmlns:a16="http://schemas.microsoft.com/office/drawing/2014/main" id="{C5DC4610-87D9-4FB1-BC36-C8BDDDEE6DB1}"/>
                </a:ext>
              </a:extLst>
            </p:cNvPr>
            <p:cNvSpPr/>
            <p:nvPr/>
          </p:nvSpPr>
          <p:spPr>
            <a:xfrm rot="16200000">
              <a:off x="1254011" y="3556684"/>
              <a:ext cx="5407025" cy="1027334"/>
            </a:xfrm>
            <a:custGeom>
              <a:avLst/>
              <a:gdLst>
                <a:gd name="connsiteX0" fmla="*/ 0 w 5407025"/>
                <a:gd name="connsiteY0" fmla="*/ 0 h 1027334"/>
                <a:gd name="connsiteX1" fmla="*/ 5407025 w 5407025"/>
                <a:gd name="connsiteY1" fmla="*/ 0 h 1027334"/>
                <a:gd name="connsiteX2" fmla="*/ 5407025 w 5407025"/>
                <a:gd name="connsiteY2" fmla="*/ 1027334 h 1027334"/>
                <a:gd name="connsiteX3" fmla="*/ 0 w 5407025"/>
                <a:gd name="connsiteY3" fmla="*/ 1027334 h 1027334"/>
                <a:gd name="connsiteX4" fmla="*/ 0 w 5407025"/>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025" h="1027334">
                  <a:moveTo>
                    <a:pt x="0" y="0"/>
                  </a:moveTo>
                  <a:lnTo>
                    <a:pt x="5407025" y="0"/>
                  </a:lnTo>
                  <a:lnTo>
                    <a:pt x="5407025" y="1027334"/>
                  </a:lnTo>
                  <a:lnTo>
                    <a:pt x="0" y="1027334"/>
                  </a:lnTo>
                  <a:lnTo>
                    <a:pt x="0" y="0"/>
                  </a:lnTo>
                  <a:close/>
                </a:path>
              </a:pathLst>
            </a:cu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41274" tIns="41275" rIns="41275" bIns="41274" numCol="1" spcCol="1270" anchor="ctr" anchorCtr="0">
              <a:noAutofit/>
            </a:bodyPr>
            <a:lstStyle/>
            <a:p>
              <a:pPr marL="0" lvl="0" indent="0" algn="ctr" defTabSz="2889250">
                <a:lnSpc>
                  <a:spcPct val="90000"/>
                </a:lnSpc>
                <a:spcBef>
                  <a:spcPct val="0"/>
                </a:spcBef>
                <a:spcAft>
                  <a:spcPct val="35000"/>
                </a:spcAft>
                <a:buNone/>
              </a:pPr>
              <a:r>
                <a:rPr lang="lv-LV" sz="6500" kern="1200" dirty="0"/>
                <a:t>TIME</a:t>
              </a:r>
            </a:p>
          </p:txBody>
        </p:sp>
        <p:sp>
          <p:nvSpPr>
            <p:cNvPr id="18" name="Freeform: Shape 17">
              <a:extLst>
                <a:ext uri="{FF2B5EF4-FFF2-40B4-BE49-F238E27FC236}">
                  <a16:creationId xmlns:a16="http://schemas.microsoft.com/office/drawing/2014/main" id="{13DBBEC6-6B24-4E7D-812D-DC6A62D9C564}"/>
                </a:ext>
              </a:extLst>
            </p:cNvPr>
            <p:cNvSpPr/>
            <p:nvPr/>
          </p:nvSpPr>
          <p:spPr>
            <a:xfrm>
              <a:off x="5145123" y="2272514"/>
              <a:ext cx="3369657" cy="1027334"/>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lv-LV" sz="2300" kern="1200" dirty="0" err="1"/>
                <a:t>Emergent</a:t>
              </a:r>
              <a:r>
                <a:rPr lang="lv-LV" sz="2300" kern="1200" dirty="0"/>
                <a:t> </a:t>
              </a:r>
              <a:r>
                <a:rPr lang="lv-LV" sz="2300" kern="1200" dirty="0" err="1"/>
                <a:t>bilinguals</a:t>
              </a:r>
              <a:r>
                <a:rPr lang="lv-LV" sz="2300" kern="1200" dirty="0"/>
                <a:t> – </a:t>
              </a:r>
              <a:r>
                <a:rPr lang="lv-LV" sz="2300" kern="1200" dirty="0" err="1"/>
                <a:t>gradual</a:t>
              </a:r>
              <a:r>
                <a:rPr lang="lv-LV" sz="2300" kern="1200" dirty="0"/>
                <a:t> process</a:t>
              </a:r>
            </a:p>
          </p:txBody>
        </p:sp>
        <p:sp>
          <p:nvSpPr>
            <p:cNvPr id="19" name="Freeform: Shape 18">
              <a:extLst>
                <a:ext uri="{FF2B5EF4-FFF2-40B4-BE49-F238E27FC236}">
                  <a16:creationId xmlns:a16="http://schemas.microsoft.com/office/drawing/2014/main" id="{C9594A47-9A40-480C-B5E3-167F06ED94A5}"/>
                </a:ext>
              </a:extLst>
            </p:cNvPr>
            <p:cNvSpPr/>
            <p:nvPr/>
          </p:nvSpPr>
          <p:spPr>
            <a:xfrm>
              <a:off x="5145123" y="3556683"/>
              <a:ext cx="3369657" cy="1027334"/>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lv-LV" sz="2300" kern="1200" dirty="0" err="1"/>
                <a:t>Receptive</a:t>
              </a:r>
              <a:r>
                <a:rPr lang="lv-LV" sz="2300" kern="1200" dirty="0"/>
                <a:t> &amp; </a:t>
              </a:r>
              <a:r>
                <a:rPr lang="lv-LV" sz="2300" kern="1200" dirty="0" err="1"/>
                <a:t>expressive</a:t>
              </a:r>
              <a:r>
                <a:rPr lang="lv-LV" sz="2300" kern="1200" dirty="0"/>
                <a:t> </a:t>
              </a:r>
              <a:r>
                <a:rPr lang="lv-LV" sz="2300" kern="1200" dirty="0" err="1"/>
                <a:t>language</a:t>
              </a:r>
              <a:r>
                <a:rPr lang="lv-LV" sz="2300" kern="1200" dirty="0"/>
                <a:t> </a:t>
              </a:r>
              <a:r>
                <a:rPr lang="lv-LV" sz="2300" kern="1200" dirty="0" err="1"/>
                <a:t>skills</a:t>
              </a:r>
              <a:endParaRPr lang="lv-LV" sz="2300" kern="1200" dirty="0"/>
            </a:p>
          </p:txBody>
        </p:sp>
        <p:sp>
          <p:nvSpPr>
            <p:cNvPr id="20" name="Freeform: Shape 19">
              <a:extLst>
                <a:ext uri="{FF2B5EF4-FFF2-40B4-BE49-F238E27FC236}">
                  <a16:creationId xmlns:a16="http://schemas.microsoft.com/office/drawing/2014/main" id="{A0A69EF8-2974-4049-A5A5-2AE22FCDA8C1}"/>
                </a:ext>
              </a:extLst>
            </p:cNvPr>
            <p:cNvSpPr/>
            <p:nvPr/>
          </p:nvSpPr>
          <p:spPr>
            <a:xfrm>
              <a:off x="5145123" y="4840851"/>
              <a:ext cx="3369657" cy="1027334"/>
            </a:xfrm>
            <a:custGeom>
              <a:avLst/>
              <a:gdLst>
                <a:gd name="connsiteX0" fmla="*/ 0 w 3369657"/>
                <a:gd name="connsiteY0" fmla="*/ 0 h 1027334"/>
                <a:gd name="connsiteX1" fmla="*/ 3369657 w 3369657"/>
                <a:gd name="connsiteY1" fmla="*/ 0 h 1027334"/>
                <a:gd name="connsiteX2" fmla="*/ 3369657 w 3369657"/>
                <a:gd name="connsiteY2" fmla="*/ 1027334 h 1027334"/>
                <a:gd name="connsiteX3" fmla="*/ 0 w 3369657"/>
                <a:gd name="connsiteY3" fmla="*/ 1027334 h 1027334"/>
                <a:gd name="connsiteX4" fmla="*/ 0 w 3369657"/>
                <a:gd name="connsiteY4" fmla="*/ 0 h 1027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9657" h="1027334">
                  <a:moveTo>
                    <a:pt x="0" y="0"/>
                  </a:moveTo>
                  <a:lnTo>
                    <a:pt x="3369657" y="0"/>
                  </a:lnTo>
                  <a:lnTo>
                    <a:pt x="3369657" y="1027334"/>
                  </a:lnTo>
                  <a:lnTo>
                    <a:pt x="0" y="1027334"/>
                  </a:lnTo>
                  <a:lnTo>
                    <a:pt x="0" y="0"/>
                  </a:lnTo>
                  <a:close/>
                </a:path>
              </a:pathLst>
            </a:cu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lv-LV" sz="2300" kern="1200" dirty="0" err="1"/>
                <a:t>Linguistic</a:t>
              </a:r>
              <a:r>
                <a:rPr lang="lv-LV" sz="2300" kern="1200" dirty="0"/>
                <a:t> </a:t>
              </a:r>
              <a:r>
                <a:rPr lang="lv-LV" sz="2300" kern="1200" dirty="0" err="1"/>
                <a:t>silence</a:t>
              </a:r>
              <a:r>
                <a:rPr lang="lv-LV" sz="2300" kern="1200"/>
                <a:t> – </a:t>
              </a:r>
              <a:r>
                <a:rPr lang="en-US" sz="2300" kern="1200"/>
                <a:t>active </a:t>
              </a:r>
              <a:r>
                <a:rPr lang="en-US" sz="2300" kern="1200" dirty="0" err="1"/>
                <a:t>participation through verbal thought</a:t>
              </a:r>
              <a:endParaRPr lang="lv-LV" sz="2300" kern="1200" dirty="0" err="1"/>
            </a:p>
          </p:txBody>
        </p:sp>
      </p:grpSp>
    </p:spTree>
    <p:extLst>
      <p:ext uri="{BB962C8B-B14F-4D97-AF65-F5344CB8AC3E}">
        <p14:creationId xmlns:p14="http://schemas.microsoft.com/office/powerpoint/2010/main" val="2721290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9E54F-B7CC-46B7-9F04-92241E3607A0}"/>
              </a:ext>
            </a:extLst>
          </p:cNvPr>
          <p:cNvSpPr>
            <a:spLocks noGrp="1"/>
          </p:cNvSpPr>
          <p:nvPr>
            <p:ph type="title"/>
          </p:nvPr>
        </p:nvSpPr>
        <p:spPr>
          <a:xfrm>
            <a:off x="466344" y="133350"/>
            <a:ext cx="10515600" cy="1118087"/>
          </a:xfrm>
        </p:spPr>
        <p:txBody>
          <a:bodyPr/>
          <a:lstStyle/>
          <a:p>
            <a:r>
              <a:rPr lang="lv-LV" b="1" dirty="0">
                <a:solidFill>
                  <a:schemeClr val="accent1"/>
                </a:solidFill>
              </a:rPr>
              <a:t>Take</a:t>
            </a:r>
            <a:r>
              <a:rPr lang="de-DE" b="1" dirty="0">
                <a:solidFill>
                  <a:schemeClr val="accent1"/>
                </a:solidFill>
              </a:rPr>
              <a:t>-</a:t>
            </a:r>
            <a:r>
              <a:rPr lang="lv-LV" b="1" dirty="0">
                <a:solidFill>
                  <a:schemeClr val="accent1"/>
                </a:solidFill>
              </a:rPr>
              <a:t>away </a:t>
            </a:r>
            <a:r>
              <a:rPr lang="de-DE" b="1" dirty="0">
                <a:solidFill>
                  <a:schemeClr val="accent1"/>
                </a:solidFill>
              </a:rPr>
              <a:t>M</a:t>
            </a:r>
            <a:r>
              <a:rPr lang="lv-LV" b="1" dirty="0">
                <a:solidFill>
                  <a:schemeClr val="accent1"/>
                </a:solidFill>
              </a:rPr>
              <a:t>essages (2)</a:t>
            </a:r>
          </a:p>
        </p:txBody>
      </p:sp>
      <p:graphicFrame>
        <p:nvGraphicFramePr>
          <p:cNvPr id="4" name="Content Placeholder 3">
            <a:extLst>
              <a:ext uri="{FF2B5EF4-FFF2-40B4-BE49-F238E27FC236}">
                <a16:creationId xmlns:a16="http://schemas.microsoft.com/office/drawing/2014/main" id="{BB4BBD77-1CED-40F3-B2A2-C1E461C5DC05}"/>
              </a:ext>
            </a:extLst>
          </p:cNvPr>
          <p:cNvGraphicFramePr>
            <a:graphicFrameLocks noGrp="1"/>
          </p:cNvGraphicFramePr>
          <p:nvPr>
            <p:ph idx="1"/>
            <p:extLst>
              <p:ext uri="{D42A27DB-BD31-4B8C-83A1-F6EECF244321}">
                <p14:modId xmlns:p14="http://schemas.microsoft.com/office/powerpoint/2010/main" val="816532622"/>
              </p:ext>
            </p:extLst>
          </p:nvPr>
        </p:nvGraphicFramePr>
        <p:xfrm>
          <a:off x="0" y="1535836"/>
          <a:ext cx="5724144" cy="50069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3">
            <a:extLst>
              <a:ext uri="{FF2B5EF4-FFF2-40B4-BE49-F238E27FC236}">
                <a16:creationId xmlns:a16="http://schemas.microsoft.com/office/drawing/2014/main" id="{E4E99024-E866-4726-8BDD-602618E46F13}"/>
              </a:ext>
            </a:extLst>
          </p:cNvPr>
          <p:cNvGraphicFramePr>
            <a:graphicFrameLocks/>
          </p:cNvGraphicFramePr>
          <p:nvPr>
            <p:extLst>
              <p:ext uri="{D42A27DB-BD31-4B8C-83A1-F6EECF244321}">
                <p14:modId xmlns:p14="http://schemas.microsoft.com/office/powerpoint/2010/main" val="3309691148"/>
              </p:ext>
            </p:extLst>
          </p:nvPr>
        </p:nvGraphicFramePr>
        <p:xfrm>
          <a:off x="5566299" y="1535836"/>
          <a:ext cx="6530451" cy="500695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725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23130-D8BC-4F10-8949-D8E7E9FE1C73}"/>
              </a:ext>
            </a:extLst>
          </p:cNvPr>
          <p:cNvSpPr>
            <a:spLocks noGrp="1"/>
          </p:cNvSpPr>
          <p:nvPr>
            <p:ph type="title"/>
          </p:nvPr>
        </p:nvSpPr>
        <p:spPr>
          <a:xfrm>
            <a:off x="601133" y="652462"/>
            <a:ext cx="10515600" cy="719091"/>
          </a:xfrm>
        </p:spPr>
        <p:txBody>
          <a:bodyPr>
            <a:normAutofit/>
          </a:bodyPr>
          <a:lstStyle/>
          <a:p>
            <a:r>
              <a:rPr lang="lv-LV" sz="2800" b="1" dirty="0">
                <a:solidFill>
                  <a:schemeClr val="accent1"/>
                </a:solidFill>
              </a:rPr>
              <a:t>References</a:t>
            </a:r>
          </a:p>
        </p:txBody>
      </p:sp>
      <p:sp>
        <p:nvSpPr>
          <p:cNvPr id="3" name="Content Placeholder 2">
            <a:extLst>
              <a:ext uri="{FF2B5EF4-FFF2-40B4-BE49-F238E27FC236}">
                <a16:creationId xmlns:a16="http://schemas.microsoft.com/office/drawing/2014/main" id="{8B766169-A210-413E-9C66-31AF35698399}"/>
              </a:ext>
            </a:extLst>
          </p:cNvPr>
          <p:cNvSpPr>
            <a:spLocks noGrp="1"/>
          </p:cNvSpPr>
          <p:nvPr>
            <p:ph idx="1"/>
          </p:nvPr>
        </p:nvSpPr>
        <p:spPr>
          <a:xfrm>
            <a:off x="601133" y="1572927"/>
            <a:ext cx="9894929" cy="4351338"/>
          </a:xfrm>
        </p:spPr>
        <p:txBody>
          <a:bodyPr>
            <a:noAutofit/>
          </a:bodyPr>
          <a:lstStyle/>
          <a:p>
            <a:pPr marL="0" indent="0">
              <a:buNone/>
            </a:pPr>
            <a:r>
              <a:rPr lang="lv-LV" sz="1600" dirty="0" err="1">
                <a:solidFill>
                  <a:schemeClr val="tx2"/>
                </a:solidFill>
              </a:rPr>
              <a:t>Gkonou</a:t>
            </a:r>
            <a:r>
              <a:rPr lang="lv-LV" sz="1600" dirty="0">
                <a:solidFill>
                  <a:schemeClr val="tx2"/>
                </a:solidFill>
              </a:rPr>
              <a:t>, C.; </a:t>
            </a:r>
            <a:r>
              <a:rPr lang="lv-LV" sz="1600" dirty="0" err="1">
                <a:solidFill>
                  <a:schemeClr val="tx2"/>
                </a:solidFill>
              </a:rPr>
              <a:t>Daubney</a:t>
            </a:r>
            <a:r>
              <a:rPr lang="lv-LV" sz="1600" dirty="0">
                <a:solidFill>
                  <a:schemeClr val="tx2"/>
                </a:solidFill>
              </a:rPr>
              <a:t>, M., </a:t>
            </a:r>
            <a:r>
              <a:rPr lang="lv-LV" sz="1600" dirty="0" err="1">
                <a:solidFill>
                  <a:schemeClr val="tx2"/>
                </a:solidFill>
              </a:rPr>
              <a:t>Dewaele</a:t>
            </a:r>
            <a:r>
              <a:rPr lang="lv-LV" sz="1600" dirty="0">
                <a:solidFill>
                  <a:schemeClr val="tx2"/>
                </a:solidFill>
              </a:rPr>
              <a:t>, J.-M. (</a:t>
            </a:r>
            <a:r>
              <a:rPr lang="lv-LV" sz="1600" dirty="0" err="1">
                <a:solidFill>
                  <a:schemeClr val="tx2"/>
                </a:solidFill>
              </a:rPr>
              <a:t>eds</a:t>
            </a:r>
            <a:r>
              <a:rPr lang="lv-LV" sz="1600" dirty="0">
                <a:solidFill>
                  <a:schemeClr val="tx2"/>
                </a:solidFill>
              </a:rPr>
              <a:t>) (2017). </a:t>
            </a:r>
            <a:r>
              <a:rPr lang="lv-LV" sz="1600" i="1" dirty="0" err="1">
                <a:solidFill>
                  <a:schemeClr val="tx2"/>
                </a:solidFill>
              </a:rPr>
              <a:t>New</a:t>
            </a:r>
            <a:r>
              <a:rPr lang="lv-LV" sz="1600" i="1" dirty="0">
                <a:solidFill>
                  <a:schemeClr val="tx2"/>
                </a:solidFill>
              </a:rPr>
              <a:t> </a:t>
            </a:r>
            <a:r>
              <a:rPr lang="lv-LV" sz="1600" i="1" dirty="0" err="1">
                <a:solidFill>
                  <a:schemeClr val="tx2"/>
                </a:solidFill>
              </a:rPr>
              <a:t>Insights</a:t>
            </a:r>
            <a:r>
              <a:rPr lang="lv-LV" sz="1600" i="1" dirty="0">
                <a:solidFill>
                  <a:schemeClr val="tx2"/>
                </a:solidFill>
              </a:rPr>
              <a:t> </a:t>
            </a:r>
            <a:r>
              <a:rPr lang="lv-LV" sz="1600" i="1" dirty="0" err="1">
                <a:solidFill>
                  <a:schemeClr val="tx2"/>
                </a:solidFill>
              </a:rPr>
              <a:t>into</a:t>
            </a:r>
            <a:r>
              <a:rPr lang="lv-LV" sz="1600" i="1" dirty="0">
                <a:solidFill>
                  <a:schemeClr val="tx2"/>
                </a:solidFill>
              </a:rPr>
              <a:t> </a:t>
            </a:r>
            <a:r>
              <a:rPr lang="lv-LV" sz="1600" i="1" dirty="0" err="1">
                <a:solidFill>
                  <a:schemeClr val="tx2"/>
                </a:solidFill>
              </a:rPr>
              <a:t>Language</a:t>
            </a:r>
            <a:r>
              <a:rPr lang="lv-LV" sz="1600" i="1" dirty="0">
                <a:solidFill>
                  <a:schemeClr val="tx2"/>
                </a:solidFill>
              </a:rPr>
              <a:t> </a:t>
            </a:r>
            <a:r>
              <a:rPr lang="lv-LV" sz="1600" i="1" dirty="0" err="1">
                <a:solidFill>
                  <a:schemeClr val="tx2"/>
                </a:solidFill>
              </a:rPr>
              <a:t>Anxiety</a:t>
            </a:r>
            <a:r>
              <a:rPr lang="lv-LV" sz="1600" i="1" dirty="0">
                <a:solidFill>
                  <a:schemeClr val="tx2"/>
                </a:solidFill>
              </a:rPr>
              <a:t>: </a:t>
            </a:r>
            <a:r>
              <a:rPr lang="lv-LV" sz="1600" i="1" dirty="0" err="1">
                <a:solidFill>
                  <a:schemeClr val="tx2"/>
                </a:solidFill>
              </a:rPr>
              <a:t>Theory</a:t>
            </a:r>
            <a:r>
              <a:rPr lang="lv-LV" sz="1600" i="1" dirty="0">
                <a:solidFill>
                  <a:schemeClr val="tx2"/>
                </a:solidFill>
              </a:rPr>
              <a:t>, </a:t>
            </a:r>
            <a:r>
              <a:rPr lang="lv-LV" sz="1600" i="1" dirty="0" err="1">
                <a:solidFill>
                  <a:schemeClr val="tx2"/>
                </a:solidFill>
              </a:rPr>
              <a:t>Research</a:t>
            </a:r>
            <a:r>
              <a:rPr lang="lv-LV" sz="1600" i="1" dirty="0">
                <a:solidFill>
                  <a:schemeClr val="tx2"/>
                </a:solidFill>
              </a:rPr>
              <a:t> </a:t>
            </a:r>
            <a:r>
              <a:rPr lang="lv-LV" sz="1600" i="1" dirty="0" err="1">
                <a:solidFill>
                  <a:schemeClr val="tx2"/>
                </a:solidFill>
              </a:rPr>
              <a:t>and</a:t>
            </a:r>
            <a:r>
              <a:rPr lang="lv-LV" sz="1600" i="1" dirty="0">
                <a:solidFill>
                  <a:schemeClr val="tx2"/>
                </a:solidFill>
              </a:rPr>
              <a:t> </a:t>
            </a:r>
            <a:r>
              <a:rPr lang="lv-LV" sz="1600" i="1" dirty="0" err="1">
                <a:solidFill>
                  <a:schemeClr val="tx2"/>
                </a:solidFill>
              </a:rPr>
              <a:t>Educational</a:t>
            </a:r>
            <a:r>
              <a:rPr lang="lv-LV" sz="1600" i="1" dirty="0">
                <a:solidFill>
                  <a:schemeClr val="tx2"/>
                </a:solidFill>
              </a:rPr>
              <a:t> </a:t>
            </a:r>
            <a:r>
              <a:rPr lang="lv-LV" sz="1600" i="1" dirty="0" err="1">
                <a:solidFill>
                  <a:schemeClr val="tx2"/>
                </a:solidFill>
              </a:rPr>
              <a:t>Implications</a:t>
            </a:r>
            <a:r>
              <a:rPr lang="lv-LV" sz="1600" i="1" dirty="0">
                <a:solidFill>
                  <a:schemeClr val="tx2"/>
                </a:solidFill>
              </a:rPr>
              <a:t>. </a:t>
            </a:r>
            <a:r>
              <a:rPr lang="lv-LV" sz="1600" dirty="0" err="1">
                <a:solidFill>
                  <a:schemeClr val="tx2"/>
                </a:solidFill>
              </a:rPr>
              <a:t>Multilingual</a:t>
            </a:r>
            <a:r>
              <a:rPr lang="lv-LV" sz="1600" dirty="0">
                <a:solidFill>
                  <a:schemeClr val="tx2"/>
                </a:solidFill>
              </a:rPr>
              <a:t> </a:t>
            </a:r>
            <a:r>
              <a:rPr lang="lv-LV" sz="1600" dirty="0" err="1">
                <a:solidFill>
                  <a:schemeClr val="tx2"/>
                </a:solidFill>
              </a:rPr>
              <a:t>Matters</a:t>
            </a:r>
            <a:endParaRPr lang="lv-LV" sz="1600" dirty="0">
              <a:solidFill>
                <a:schemeClr val="tx2"/>
              </a:solidFill>
            </a:endParaRPr>
          </a:p>
          <a:p>
            <a:pPr marL="0" indent="0">
              <a:buNone/>
            </a:pPr>
            <a:r>
              <a:rPr lang="lv-LV" sz="1600" dirty="0">
                <a:solidFill>
                  <a:schemeClr val="tx2"/>
                </a:solidFill>
              </a:rPr>
              <a:t>Igaune, J. (2026). </a:t>
            </a:r>
            <a:r>
              <a:rPr lang="lv-LV" sz="1600" i="1" dirty="0">
                <a:solidFill>
                  <a:schemeClr val="tx2"/>
                </a:solidFill>
              </a:rPr>
              <a:t>Latviešu valodas prasmju pašvērtējums un ietekme uz mācību procesu. Zinātniskās pētniecības darbs humanitāro un mākslas zinātņu Valodniecības un literatūrzinātnes nozarē</a:t>
            </a:r>
            <a:r>
              <a:rPr lang="lv-LV" sz="1600" dirty="0">
                <a:solidFill>
                  <a:schemeClr val="tx2"/>
                </a:solidFill>
              </a:rPr>
              <a:t>. Rēzeknes Valsts 1.ģimnāzija</a:t>
            </a:r>
          </a:p>
          <a:p>
            <a:pPr marL="0" indent="0">
              <a:buNone/>
            </a:pPr>
            <a:r>
              <a:rPr lang="en-US" sz="1600" dirty="0">
                <a:solidFill>
                  <a:schemeClr val="tx2"/>
                </a:solidFill>
              </a:rPr>
              <a:t>Krashen, D. (1981). </a:t>
            </a:r>
            <a:r>
              <a:rPr lang="en-US" sz="1600" i="1" dirty="0">
                <a:solidFill>
                  <a:schemeClr val="tx2"/>
                </a:solidFill>
              </a:rPr>
              <a:t>Second Language Acquisition and Second Language Learning</a:t>
            </a:r>
            <a:r>
              <a:rPr lang="en-US" sz="1600" dirty="0">
                <a:solidFill>
                  <a:schemeClr val="tx2"/>
                </a:solidFill>
              </a:rPr>
              <a:t>. Pergamon</a:t>
            </a:r>
            <a:r>
              <a:rPr lang="lv-LV" sz="1600" dirty="0">
                <a:solidFill>
                  <a:schemeClr val="tx2"/>
                </a:solidFill>
              </a:rPr>
              <a:t> </a:t>
            </a:r>
            <a:r>
              <a:rPr lang="en-US" sz="1600" dirty="0">
                <a:solidFill>
                  <a:schemeClr val="tx2"/>
                </a:solidFill>
              </a:rPr>
              <a:t>Press.</a:t>
            </a:r>
            <a:endParaRPr lang="lv-LV" sz="1600" dirty="0">
              <a:solidFill>
                <a:schemeClr val="tx2"/>
              </a:solidFill>
            </a:endParaRPr>
          </a:p>
          <a:p>
            <a:pPr marL="0" indent="0">
              <a:buNone/>
            </a:pPr>
            <a:r>
              <a:rPr lang="en-US" sz="1600" dirty="0">
                <a:solidFill>
                  <a:schemeClr val="tx2"/>
                </a:solidFill>
              </a:rPr>
              <a:t>Lave, J., &amp; Wenger, E. (1991). Situated Learning:</a:t>
            </a:r>
            <a:r>
              <a:rPr lang="lv-LV" sz="1600" dirty="0">
                <a:solidFill>
                  <a:schemeClr val="tx2"/>
                </a:solidFill>
              </a:rPr>
              <a:t> </a:t>
            </a:r>
            <a:r>
              <a:rPr lang="lv-LV" sz="1600" dirty="0" err="1">
                <a:solidFill>
                  <a:schemeClr val="tx2"/>
                </a:solidFill>
              </a:rPr>
              <a:t>Legitimate</a:t>
            </a:r>
            <a:r>
              <a:rPr lang="lv-LV" sz="1600" dirty="0">
                <a:solidFill>
                  <a:schemeClr val="tx2"/>
                </a:solidFill>
              </a:rPr>
              <a:t> </a:t>
            </a:r>
            <a:r>
              <a:rPr lang="lv-LV" sz="1600" dirty="0" err="1">
                <a:solidFill>
                  <a:schemeClr val="tx2"/>
                </a:solidFill>
              </a:rPr>
              <a:t>Peripheral</a:t>
            </a:r>
            <a:r>
              <a:rPr lang="lv-LV" sz="1600" dirty="0">
                <a:solidFill>
                  <a:schemeClr val="tx2"/>
                </a:solidFill>
              </a:rPr>
              <a:t> </a:t>
            </a:r>
            <a:r>
              <a:rPr lang="lv-LV" sz="1600" dirty="0" err="1">
                <a:solidFill>
                  <a:schemeClr val="tx2"/>
                </a:solidFill>
              </a:rPr>
              <a:t>Participation</a:t>
            </a:r>
            <a:r>
              <a:rPr lang="lv-LV" sz="1600" dirty="0">
                <a:solidFill>
                  <a:schemeClr val="tx2"/>
                </a:solidFill>
              </a:rPr>
              <a:t>. </a:t>
            </a:r>
            <a:r>
              <a:rPr lang="lv-LV" sz="1600" dirty="0" err="1">
                <a:solidFill>
                  <a:schemeClr val="tx2"/>
                </a:solidFill>
              </a:rPr>
              <a:t>Cambridge</a:t>
            </a:r>
            <a:r>
              <a:rPr lang="lv-LV" sz="1600" dirty="0">
                <a:solidFill>
                  <a:schemeClr val="tx2"/>
                </a:solidFill>
              </a:rPr>
              <a:t>: </a:t>
            </a:r>
            <a:r>
              <a:rPr lang="lv-LV" sz="1600" dirty="0" err="1">
                <a:solidFill>
                  <a:schemeClr val="tx2"/>
                </a:solidFill>
              </a:rPr>
              <a:t>Cambridge</a:t>
            </a:r>
            <a:r>
              <a:rPr lang="lv-LV" sz="1600" dirty="0">
                <a:solidFill>
                  <a:schemeClr val="tx2"/>
                </a:solidFill>
              </a:rPr>
              <a:t> </a:t>
            </a:r>
            <a:r>
              <a:rPr lang="lv-LV" sz="1600" dirty="0" err="1">
                <a:solidFill>
                  <a:schemeClr val="tx2"/>
                </a:solidFill>
              </a:rPr>
              <a:t>University</a:t>
            </a:r>
            <a:r>
              <a:rPr lang="lv-LV" sz="1600" dirty="0">
                <a:solidFill>
                  <a:schemeClr val="tx2"/>
                </a:solidFill>
              </a:rPr>
              <a:t> </a:t>
            </a:r>
            <a:r>
              <a:rPr lang="lv-LV" sz="1600" dirty="0" err="1">
                <a:solidFill>
                  <a:schemeClr val="tx2"/>
                </a:solidFill>
              </a:rPr>
              <a:t>Press</a:t>
            </a:r>
            <a:r>
              <a:rPr lang="lv-LV" sz="1600" dirty="0">
                <a:solidFill>
                  <a:schemeClr val="tx2"/>
                </a:solidFill>
              </a:rPr>
              <a:t>.</a:t>
            </a:r>
          </a:p>
          <a:p>
            <a:pPr marL="0" indent="0">
              <a:buNone/>
            </a:pPr>
            <a:r>
              <a:rPr lang="en-US" sz="1600" dirty="0" err="1">
                <a:solidFill>
                  <a:schemeClr val="tx2"/>
                </a:solidFill>
              </a:rPr>
              <a:t>Lungoci</a:t>
            </a:r>
            <a:r>
              <a:rPr lang="en-US" sz="1600" dirty="0">
                <a:solidFill>
                  <a:schemeClr val="tx2"/>
                </a:solidFill>
              </a:rPr>
              <a:t>, </a:t>
            </a:r>
            <a:r>
              <a:rPr lang="lv-LV" sz="1600" dirty="0">
                <a:solidFill>
                  <a:schemeClr val="tx2"/>
                </a:solidFill>
              </a:rPr>
              <a:t>C., </a:t>
            </a:r>
            <a:r>
              <a:rPr lang="en-US" sz="1600" dirty="0" err="1">
                <a:solidFill>
                  <a:schemeClr val="tx2"/>
                </a:solidFill>
              </a:rPr>
              <a:t>Niţă</a:t>
            </a:r>
            <a:r>
              <a:rPr lang="lv-LV" sz="1600" dirty="0">
                <a:solidFill>
                  <a:schemeClr val="tx2"/>
                </a:solidFill>
              </a:rPr>
              <a:t>, D. M.</a:t>
            </a:r>
            <a:r>
              <a:rPr lang="en-US" sz="1600" dirty="0">
                <a:solidFill>
                  <a:schemeClr val="tx2"/>
                </a:solidFill>
              </a:rPr>
              <a:t> </a:t>
            </a:r>
            <a:r>
              <a:rPr lang="lv-LV" sz="1600" dirty="0">
                <a:solidFill>
                  <a:schemeClr val="tx2"/>
                </a:solidFill>
              </a:rPr>
              <a:t>(</a:t>
            </a:r>
            <a:r>
              <a:rPr lang="en-US" sz="1600" dirty="0">
                <a:solidFill>
                  <a:schemeClr val="tx2"/>
                </a:solidFill>
              </a:rPr>
              <a:t>2024</a:t>
            </a:r>
            <a:r>
              <a:rPr lang="lv-LV" sz="1600" dirty="0">
                <a:solidFill>
                  <a:schemeClr val="tx2"/>
                </a:solidFill>
              </a:rPr>
              <a:t>). </a:t>
            </a:r>
            <a:r>
              <a:rPr lang="en-US" sz="1600" dirty="0">
                <a:solidFill>
                  <a:schemeClr val="tx2"/>
                </a:solidFill>
              </a:rPr>
              <a:t>Family literacy activities and their role in developing </a:t>
            </a:r>
            <a:r>
              <a:rPr lang="en-US" sz="1600" dirty="0" err="1">
                <a:solidFill>
                  <a:schemeClr val="tx2"/>
                </a:solidFill>
              </a:rPr>
              <a:t>studens</a:t>
            </a:r>
            <a:r>
              <a:rPr lang="en-US" sz="1600" dirty="0">
                <a:solidFill>
                  <a:schemeClr val="tx2"/>
                </a:solidFill>
              </a:rPr>
              <a:t>' critical thinking</a:t>
            </a:r>
            <a:r>
              <a:rPr lang="lv-LV" sz="1600" dirty="0">
                <a:solidFill>
                  <a:schemeClr val="tx2"/>
                </a:solidFill>
              </a:rPr>
              <a:t>. </a:t>
            </a:r>
            <a:r>
              <a:rPr lang="en-US" sz="1600" i="1" dirty="0">
                <a:solidFill>
                  <a:schemeClr val="tx2"/>
                </a:solidFill>
              </a:rPr>
              <a:t>Journal of Educational Sciences </a:t>
            </a:r>
            <a:r>
              <a:rPr lang="en-US" sz="1600" dirty="0">
                <a:solidFill>
                  <a:schemeClr val="tx2"/>
                </a:solidFill>
              </a:rPr>
              <a:t>50(2):</a:t>
            </a:r>
            <a:r>
              <a:rPr lang="lv-LV" sz="1600" dirty="0">
                <a:solidFill>
                  <a:schemeClr val="tx2"/>
                </a:solidFill>
              </a:rPr>
              <a:t> </a:t>
            </a:r>
            <a:r>
              <a:rPr lang="en-US" sz="1600" dirty="0">
                <a:solidFill>
                  <a:schemeClr val="tx2"/>
                </a:solidFill>
              </a:rPr>
              <a:t>8-24</a:t>
            </a:r>
            <a:r>
              <a:rPr lang="lv-LV" sz="1600" dirty="0">
                <a:solidFill>
                  <a:schemeClr val="tx2"/>
                </a:solidFill>
              </a:rPr>
              <a:t>. </a:t>
            </a:r>
            <a:r>
              <a:rPr lang="en-US" sz="1600" dirty="0">
                <a:solidFill>
                  <a:schemeClr val="tx2"/>
                </a:solidFill>
              </a:rPr>
              <a:t>DOI: 10.35923/JES.2024.2.02</a:t>
            </a:r>
            <a:endParaRPr lang="lv-LV" sz="1600" dirty="0">
              <a:solidFill>
                <a:schemeClr val="tx2"/>
              </a:solidFill>
            </a:endParaRPr>
          </a:p>
          <a:p>
            <a:pPr marL="0" indent="0">
              <a:buNone/>
            </a:pPr>
            <a:r>
              <a:rPr lang="lv-LV" sz="1600" dirty="0">
                <a:solidFill>
                  <a:schemeClr val="tx2"/>
                </a:solidFill>
              </a:rPr>
              <a:t>Martena, S. (2020). Jaunākie pētījumu virzieni par valodu un tās apguves jautājumiem. </a:t>
            </a:r>
            <a:r>
              <a:rPr lang="lv-LV" sz="1600" i="1" dirty="0">
                <a:solidFill>
                  <a:schemeClr val="tx2"/>
                </a:solidFill>
              </a:rPr>
              <a:t>Skolotāja </a:t>
            </a:r>
            <a:r>
              <a:rPr lang="lv-LV" sz="1600" i="1" dirty="0" err="1">
                <a:solidFill>
                  <a:schemeClr val="tx2"/>
                </a:solidFill>
              </a:rPr>
              <a:t>portfolio</a:t>
            </a:r>
            <a:r>
              <a:rPr lang="lv-LV" sz="1600" i="1" dirty="0">
                <a:solidFill>
                  <a:schemeClr val="tx2"/>
                </a:solidFill>
              </a:rPr>
              <a:t> latviešu valodas integrētai apguvei</a:t>
            </a:r>
            <a:r>
              <a:rPr lang="lv-LV" sz="1600" dirty="0">
                <a:solidFill>
                  <a:schemeClr val="tx2"/>
                </a:solidFill>
              </a:rPr>
              <a:t>. Metodiskais līdzeklis. Latviešu valodas aģentūra</a:t>
            </a:r>
          </a:p>
          <a:p>
            <a:pPr marL="0" indent="0">
              <a:buNone/>
            </a:pPr>
            <a:r>
              <a:rPr lang="lv-LV" sz="1600" dirty="0">
                <a:solidFill>
                  <a:schemeClr val="tx2"/>
                </a:solidFill>
              </a:rPr>
              <a:t>Martena, S. (2025). </a:t>
            </a:r>
            <a:r>
              <a:rPr lang="lv-LV" sz="1600" i="1" dirty="0">
                <a:solidFill>
                  <a:schemeClr val="tx2"/>
                </a:solidFill>
              </a:rPr>
              <a:t>Valodu jauda: no ģimenes līdz sabiedrībai</a:t>
            </a:r>
            <a:r>
              <a:rPr lang="lv-LV" sz="1600" dirty="0">
                <a:solidFill>
                  <a:schemeClr val="tx2"/>
                </a:solidFill>
              </a:rPr>
              <a:t>. </a:t>
            </a:r>
            <a:r>
              <a:rPr lang="lv-LV" sz="1600" dirty="0" err="1">
                <a:solidFill>
                  <a:schemeClr val="tx2"/>
                </a:solidFill>
              </a:rPr>
              <a:t>J.Rozes</a:t>
            </a:r>
            <a:r>
              <a:rPr lang="lv-LV" sz="1600" dirty="0">
                <a:solidFill>
                  <a:schemeClr val="tx2"/>
                </a:solidFill>
              </a:rPr>
              <a:t> apgāds</a:t>
            </a:r>
          </a:p>
          <a:p>
            <a:pPr marL="0" indent="0">
              <a:buNone/>
            </a:pPr>
            <a:r>
              <a:rPr lang="lv-LV" sz="1600" dirty="0" err="1">
                <a:solidFill>
                  <a:schemeClr val="tx2"/>
                </a:solidFill>
              </a:rPr>
              <a:t>Munch</a:t>
            </a:r>
            <a:r>
              <a:rPr lang="lv-LV" sz="1600" dirty="0">
                <a:solidFill>
                  <a:schemeClr val="tx2"/>
                </a:solidFill>
              </a:rPr>
              <a:t>, D. (2025). </a:t>
            </a:r>
            <a:r>
              <a:rPr lang="en-US" sz="1600" i="1" dirty="0">
                <a:solidFill>
                  <a:schemeClr val="tx2"/>
                </a:solidFill>
              </a:rPr>
              <a:t>Lived experiences of schooling in a second language for Russian-speaking</a:t>
            </a:r>
            <a:r>
              <a:rPr lang="lv-LV" sz="1600" i="1" dirty="0">
                <a:solidFill>
                  <a:schemeClr val="tx2"/>
                </a:solidFill>
              </a:rPr>
              <a:t> </a:t>
            </a:r>
            <a:r>
              <a:rPr lang="en-US" sz="1600" i="1" dirty="0">
                <a:solidFill>
                  <a:schemeClr val="tx2"/>
                </a:solidFill>
              </a:rPr>
              <a:t>pupils in Latvia</a:t>
            </a:r>
            <a:r>
              <a:rPr lang="lv-LV" sz="1600" dirty="0">
                <a:solidFill>
                  <a:schemeClr val="tx2"/>
                </a:solidFill>
              </a:rPr>
              <a:t>. </a:t>
            </a:r>
            <a:r>
              <a:rPr lang="en-US" sz="1600" dirty="0">
                <a:solidFill>
                  <a:schemeClr val="tx2"/>
                </a:solidFill>
              </a:rPr>
              <a:t>Master’s Thesis in Anthropology of Education and </a:t>
            </a:r>
            <a:r>
              <a:rPr lang="en-US" sz="1600" dirty="0" err="1">
                <a:solidFill>
                  <a:schemeClr val="tx2"/>
                </a:solidFill>
              </a:rPr>
              <a:t>Globalisation</a:t>
            </a:r>
            <a:r>
              <a:rPr lang="lv-LV" sz="1600" dirty="0">
                <a:solidFill>
                  <a:schemeClr val="tx2"/>
                </a:solidFill>
              </a:rPr>
              <a:t>.</a:t>
            </a:r>
            <a:r>
              <a:rPr lang="en-US" sz="1600" dirty="0">
                <a:solidFill>
                  <a:schemeClr val="tx2"/>
                </a:solidFill>
              </a:rPr>
              <a:t> Aarhus University, Denmark</a:t>
            </a:r>
            <a:endParaRPr lang="lv-LV" sz="1600" dirty="0">
              <a:solidFill>
                <a:schemeClr val="tx2"/>
              </a:solidFill>
            </a:endParaRPr>
          </a:p>
          <a:p>
            <a:pPr marL="0" indent="0">
              <a:buNone/>
            </a:pPr>
            <a:r>
              <a:rPr lang="en-US" sz="1600" dirty="0" err="1">
                <a:solidFill>
                  <a:schemeClr val="tx2"/>
                </a:solidFill>
              </a:rPr>
              <a:t>Ohta</a:t>
            </a:r>
            <a:r>
              <a:rPr lang="en-US" sz="1600" dirty="0">
                <a:solidFill>
                  <a:schemeClr val="tx2"/>
                </a:solidFill>
              </a:rPr>
              <a:t>, A.</a:t>
            </a:r>
            <a:r>
              <a:rPr lang="lv-LV" sz="1600" dirty="0">
                <a:solidFill>
                  <a:schemeClr val="tx2"/>
                </a:solidFill>
              </a:rPr>
              <a:t> S.</a:t>
            </a:r>
            <a:r>
              <a:rPr lang="en-US" sz="1600" dirty="0">
                <a:solidFill>
                  <a:schemeClr val="tx2"/>
                </a:solidFill>
              </a:rPr>
              <a:t> (2001). </a:t>
            </a:r>
            <a:r>
              <a:rPr lang="en-US" sz="1600" i="1" dirty="0">
                <a:solidFill>
                  <a:schemeClr val="tx2"/>
                </a:solidFill>
              </a:rPr>
              <a:t>Second Language Acquisition Processes in the Classroom: Learning Japanese</a:t>
            </a:r>
            <a:r>
              <a:rPr lang="lv-LV" sz="1600" dirty="0">
                <a:solidFill>
                  <a:schemeClr val="tx2"/>
                </a:solidFill>
              </a:rPr>
              <a:t>. </a:t>
            </a:r>
            <a:r>
              <a:rPr lang="en-US" sz="1600" dirty="0">
                <a:solidFill>
                  <a:schemeClr val="tx2"/>
                </a:solidFill>
              </a:rPr>
              <a:t>New</a:t>
            </a:r>
            <a:r>
              <a:rPr lang="lv-LV" sz="1600" dirty="0">
                <a:solidFill>
                  <a:schemeClr val="tx2"/>
                </a:solidFill>
              </a:rPr>
              <a:t> </a:t>
            </a:r>
            <a:r>
              <a:rPr lang="en-US" sz="1600" dirty="0">
                <a:solidFill>
                  <a:schemeClr val="tx2"/>
                </a:solidFill>
              </a:rPr>
              <a:t>York:</a:t>
            </a:r>
            <a:r>
              <a:rPr lang="lv-LV" sz="1600" dirty="0">
                <a:solidFill>
                  <a:schemeClr val="tx2"/>
                </a:solidFill>
              </a:rPr>
              <a:t> </a:t>
            </a:r>
            <a:r>
              <a:rPr lang="en-US" sz="1600" dirty="0">
                <a:solidFill>
                  <a:schemeClr val="tx2"/>
                </a:solidFill>
              </a:rPr>
              <a:t>Routledge.</a:t>
            </a:r>
          </a:p>
        </p:txBody>
      </p:sp>
    </p:spTree>
    <p:extLst>
      <p:ext uri="{BB962C8B-B14F-4D97-AF65-F5344CB8AC3E}">
        <p14:creationId xmlns:p14="http://schemas.microsoft.com/office/powerpoint/2010/main" val="39246039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2DF24-A3B4-46DF-A7EE-B322A94CB8A5}"/>
              </a:ext>
            </a:extLst>
          </p:cNvPr>
          <p:cNvSpPr>
            <a:spLocks noGrp="1"/>
          </p:cNvSpPr>
          <p:nvPr>
            <p:ph type="title"/>
          </p:nvPr>
        </p:nvSpPr>
        <p:spPr>
          <a:xfrm>
            <a:off x="8528734" y="1590279"/>
            <a:ext cx="3118768" cy="1126964"/>
          </a:xfrm>
        </p:spPr>
        <p:txBody>
          <a:bodyPr>
            <a:normAutofit fontScale="90000"/>
          </a:bodyPr>
          <a:lstStyle/>
          <a:p>
            <a:r>
              <a:rPr lang="en-US" b="1" dirty="0">
                <a:solidFill>
                  <a:schemeClr val="accent1"/>
                </a:solidFill>
              </a:rPr>
              <a:t>AITÄH! </a:t>
            </a:r>
            <a:r>
              <a:rPr lang="lv-LV" b="1" dirty="0">
                <a:solidFill>
                  <a:schemeClr val="accent1"/>
                </a:solidFill>
              </a:rPr>
              <a:t>PAĻDIS! </a:t>
            </a:r>
            <a:r>
              <a:rPr lang="en-US" b="1" dirty="0">
                <a:solidFill>
                  <a:schemeClr val="accent1"/>
                </a:solidFill>
              </a:rPr>
              <a:t>PALDIES! THANK YOU!</a:t>
            </a:r>
            <a:endParaRPr lang="lv-LV" b="1" dirty="0">
              <a:solidFill>
                <a:schemeClr val="accent1"/>
              </a:solidFill>
            </a:endParaRPr>
          </a:p>
        </p:txBody>
      </p:sp>
      <p:sp>
        <p:nvSpPr>
          <p:cNvPr id="3" name="Content Placeholder 2">
            <a:extLst>
              <a:ext uri="{FF2B5EF4-FFF2-40B4-BE49-F238E27FC236}">
                <a16:creationId xmlns:a16="http://schemas.microsoft.com/office/drawing/2014/main" id="{A7FC2686-FE3D-4DC4-AFE4-AC77B77AC6E2}"/>
              </a:ext>
            </a:extLst>
          </p:cNvPr>
          <p:cNvSpPr>
            <a:spLocks noGrp="1"/>
          </p:cNvSpPr>
          <p:nvPr>
            <p:ph idx="1"/>
          </p:nvPr>
        </p:nvSpPr>
        <p:spPr>
          <a:xfrm>
            <a:off x="497149" y="1029811"/>
            <a:ext cx="11150353" cy="5699464"/>
          </a:xfrm>
        </p:spPr>
        <p:txBody>
          <a:bodyPr>
            <a:normAutofit/>
          </a:bodyPr>
          <a:lstStyle/>
          <a:p>
            <a:pPr marL="0" indent="0">
              <a:buNone/>
            </a:pPr>
            <a:endParaRPr lang="lv-LV" dirty="0"/>
          </a:p>
          <a:p>
            <a:pPr marL="0" indent="0">
              <a:buNone/>
            </a:pPr>
            <a:endParaRPr lang="lv-LV" dirty="0"/>
          </a:p>
          <a:p>
            <a:pPr marL="0" indent="0">
              <a:buNone/>
            </a:pPr>
            <a:endParaRPr lang="lv-LV" dirty="0"/>
          </a:p>
          <a:p>
            <a:pPr marL="0" indent="0">
              <a:buNone/>
            </a:pPr>
            <a:endParaRPr lang="lv-LV" dirty="0"/>
          </a:p>
          <a:p>
            <a:pPr marL="0" indent="0">
              <a:buNone/>
            </a:pPr>
            <a:endParaRPr lang="lv-LV" dirty="0"/>
          </a:p>
          <a:p>
            <a:pPr marL="0" indent="0">
              <a:buNone/>
            </a:pPr>
            <a:endParaRPr lang="lv-LV" dirty="0"/>
          </a:p>
          <a:p>
            <a:pPr marL="0" indent="0">
              <a:buNone/>
            </a:pPr>
            <a:endParaRPr lang="lv-LV" dirty="0"/>
          </a:p>
          <a:p>
            <a:pPr marL="0" indent="0">
              <a:buNone/>
            </a:pPr>
            <a:endParaRPr lang="lv-LV" sz="1800" dirty="0">
              <a:hlinkClick r:id="rId2">
                <a:extLst>
                  <a:ext uri="{A12FA001-AC4F-418D-AE19-62706E023703}">
                    <ahyp:hlinkClr xmlns:ahyp="http://schemas.microsoft.com/office/drawing/2018/hyperlinkcolor" val="tx"/>
                  </a:ext>
                </a:extLst>
              </a:hlinkClick>
            </a:endParaRPr>
          </a:p>
          <a:p>
            <a:pPr marL="0" indent="0">
              <a:buNone/>
            </a:pPr>
            <a:endParaRPr lang="lv-LV" sz="1800" dirty="0">
              <a:hlinkClick r:id="rId2">
                <a:extLst>
                  <a:ext uri="{A12FA001-AC4F-418D-AE19-62706E023703}">
                    <ahyp:hlinkClr xmlns:ahyp="http://schemas.microsoft.com/office/drawing/2018/hyperlinkcolor" val="tx"/>
                  </a:ext>
                </a:extLst>
              </a:hlinkClick>
            </a:endParaRPr>
          </a:p>
          <a:p>
            <a:pPr marL="0" indent="0" algn="r">
              <a:buNone/>
            </a:pPr>
            <a:r>
              <a:rPr lang="lv-LV" sz="2400" dirty="0">
                <a:solidFill>
                  <a:schemeClr val="tx2"/>
                </a:solidFill>
                <a:hlinkClick r:id="rId2">
                  <a:extLst>
                    <a:ext uri="{A12FA001-AC4F-418D-AE19-62706E023703}">
                      <ahyp:hlinkClr xmlns:ahyp="http://schemas.microsoft.com/office/drawing/2018/hyperlinkcolor" val="tx"/>
                    </a:ext>
                  </a:extLst>
                </a:hlinkClick>
              </a:rPr>
              <a:t>sanita.martena@rtu.lv</a:t>
            </a:r>
            <a:endParaRPr lang="lv-LV" sz="2400" dirty="0">
              <a:solidFill>
                <a:schemeClr val="tx2"/>
              </a:solidFill>
            </a:endParaRPr>
          </a:p>
          <a:p>
            <a:pPr marL="0" indent="0" algn="r">
              <a:buNone/>
            </a:pPr>
            <a:r>
              <a:rPr lang="lv-LV" sz="1800" dirty="0" err="1">
                <a:solidFill>
                  <a:schemeClr val="tx2"/>
                </a:solidFill>
              </a:rPr>
              <a:t>Riga</a:t>
            </a:r>
            <a:r>
              <a:rPr lang="lv-LV" sz="1800" dirty="0">
                <a:solidFill>
                  <a:schemeClr val="tx2"/>
                </a:solidFill>
              </a:rPr>
              <a:t> </a:t>
            </a:r>
            <a:r>
              <a:rPr lang="lv-LV" sz="1800" dirty="0" err="1">
                <a:solidFill>
                  <a:schemeClr val="tx2"/>
                </a:solidFill>
              </a:rPr>
              <a:t>Technical</a:t>
            </a:r>
            <a:r>
              <a:rPr lang="lv-LV" sz="1800" dirty="0">
                <a:solidFill>
                  <a:schemeClr val="tx2"/>
                </a:solidFill>
              </a:rPr>
              <a:t> </a:t>
            </a:r>
            <a:r>
              <a:rPr lang="lv-LV" sz="1800" dirty="0" err="1">
                <a:solidFill>
                  <a:schemeClr val="tx2"/>
                </a:solidFill>
              </a:rPr>
              <a:t>University</a:t>
            </a:r>
            <a:r>
              <a:rPr lang="lv-LV" sz="1800" dirty="0">
                <a:solidFill>
                  <a:schemeClr val="tx2"/>
                </a:solidFill>
              </a:rPr>
              <a:t> Rēzekne </a:t>
            </a:r>
            <a:r>
              <a:rPr lang="lv-LV" sz="1800" dirty="0" err="1">
                <a:solidFill>
                  <a:schemeClr val="tx2"/>
                </a:solidFill>
              </a:rPr>
              <a:t>Academy</a:t>
            </a:r>
            <a:r>
              <a:rPr lang="lv-LV" sz="1800" dirty="0">
                <a:solidFill>
                  <a:schemeClr val="tx2"/>
                </a:solidFill>
              </a:rPr>
              <a:t> </a:t>
            </a:r>
          </a:p>
        </p:txBody>
      </p:sp>
      <p:pic>
        <p:nvPicPr>
          <p:cNvPr id="4" name="Picture 3">
            <a:extLst>
              <a:ext uri="{FF2B5EF4-FFF2-40B4-BE49-F238E27FC236}">
                <a16:creationId xmlns:a16="http://schemas.microsoft.com/office/drawing/2014/main" id="{FCB83790-0BD3-4C8B-9127-9949118999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841" y="0"/>
            <a:ext cx="6707183" cy="6855708"/>
          </a:xfrm>
          <a:prstGeom prst="rect">
            <a:avLst/>
          </a:prstGeom>
        </p:spPr>
      </p:pic>
      <p:pic>
        <p:nvPicPr>
          <p:cNvPr id="5" name="Picture 4">
            <a:extLst>
              <a:ext uri="{FF2B5EF4-FFF2-40B4-BE49-F238E27FC236}">
                <a16:creationId xmlns:a16="http://schemas.microsoft.com/office/drawing/2014/main" id="{7A5621D2-BB4A-42B1-9DDA-0187E8D357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9264" y="2285727"/>
            <a:ext cx="2738411" cy="3187632"/>
          </a:xfrm>
          <a:prstGeom prst="rect">
            <a:avLst/>
          </a:prstGeom>
        </p:spPr>
      </p:pic>
    </p:spTree>
    <p:extLst>
      <p:ext uri="{BB962C8B-B14F-4D97-AF65-F5344CB8AC3E}">
        <p14:creationId xmlns:p14="http://schemas.microsoft.com/office/powerpoint/2010/main" val="282295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TotalTime>
  <Words>2930</Words>
  <Application>Microsoft Office PowerPoint</Application>
  <PresentationFormat>Widescreen</PresentationFormat>
  <Paragraphs>252</Paragraphs>
  <Slides>28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Garamond</vt:lpstr>
      <vt:lpstr>Times New Roman</vt:lpstr>
      <vt:lpstr>Wingdings</vt:lpstr>
      <vt:lpstr>Office Theme</vt:lpstr>
      <vt:lpstr>Latvian as Medium of Instruction for All:  Official Discourses &amp; Lived Experiences  at Schools since the Latest School Reform </vt:lpstr>
      <vt:lpstr>Overview</vt:lpstr>
      <vt:lpstr>1. Background: Timeline of Changes in Policies on Language of Instruction</vt:lpstr>
      <vt:lpstr>What Does the Transition to Education in Latvian Mean?</vt:lpstr>
      <vt:lpstr>The Role of Russian in Schools after the Reform </vt:lpstr>
      <vt:lpstr>2. Official Policy Discourses – how was the Reform Framed? </vt:lpstr>
      <vt:lpstr>  Data (collected in February 2025):    </vt:lpstr>
      <vt:lpstr>Official Policy Discourses:  How are the Changes Communicated?</vt:lpstr>
      <vt:lpstr>3. Implementation in Practice –          Lived Experiences at Schools   </vt:lpstr>
      <vt:lpstr>3.1 Empirical Data </vt:lpstr>
      <vt:lpstr>PowerPoint Presentation</vt:lpstr>
      <vt:lpstr>PowerPoint Presentation</vt:lpstr>
      <vt:lpstr>Cognitive Aspects  </vt:lpstr>
      <vt:lpstr>Cognitive Aspects: Qualitative Language Exposure from Teachers</vt:lpstr>
      <vt:lpstr>PowerPoint Presentation</vt:lpstr>
      <vt:lpstr>(Socio)emotional Aspects</vt:lpstr>
      <vt:lpstr>(Socio)emotional Aspects</vt:lpstr>
      <vt:lpstr>Identity, Ethnicity, Social Silence </vt:lpstr>
      <vt:lpstr>4. Language Practices and Exposure at Home </vt:lpstr>
      <vt:lpstr>Asymmetric Bilingualism at Home</vt:lpstr>
      <vt:lpstr>Preschool Replaces and Compensates  a Latvian-Language Environment</vt:lpstr>
      <vt:lpstr>Family Literacy Activities</vt:lpstr>
      <vt:lpstr>Use of Latvian within Family Outside Home</vt:lpstr>
      <vt:lpstr>Children and Parents in L2: Change of Roles</vt:lpstr>
      <vt:lpstr>5. Take-away Messages </vt:lpstr>
      <vt:lpstr>Take-away Messages (2)</vt:lpstr>
      <vt:lpstr>References</vt:lpstr>
      <vt:lpstr>AITÄH! PAĻDIS! PALDIES! 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Sanita</dc:creator>
  <cp:lastModifiedBy>Sanita</cp:lastModifiedBy>
  <cp:revision>247</cp:revision>
  <dcterms:created xsi:type="dcterms:W3CDTF">2026-03-17T11:08:46Z</dcterms:created>
  <dcterms:modified xsi:type="dcterms:W3CDTF">2026-04-21T10:27:16Z</dcterms:modified>
</cp:coreProperties>
</file>