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embeddedFontLst>
    <p:embeddedFont>
      <p:font typeface="Arial Black" panose="020B0604020202020204" pitchFamily="34" charset="0"/>
      <p:regular r:id="rId26"/>
      <p:bold r:id="rId27"/>
    </p:embeddedFont>
    <p:embeddedFont>
      <p:font typeface="Rubik" pitchFamily="2" charset="-79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3" roundtripDataSignature="AMtx7mhyA8dJiCy/xz7wHMImIx5d1GC5D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36"/>
  </p:normalViewPr>
  <p:slideViewPr>
    <p:cSldViewPr snapToGrid="0">
      <p:cViewPr varScale="1">
        <p:scale>
          <a:sx n="70" d="100"/>
          <a:sy n="70" d="100"/>
        </p:scale>
        <p:origin x="1344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 sz="12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9" name="Google Shape;129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d805854ec7_0_5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3d805854ec7_0_5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g3d805854ec7_0_58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d805854ec7_0_6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3d805854ec7_0_60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g3d805854ec7_0_60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d805854ec7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d805854ec7_0_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g3d805854ec7_0_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d805854ec7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3d805854ec7_0_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g3d805854ec7_0_4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3d805854ec7_0_5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3d805854ec7_0_5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g3d805854ec7_0_56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3d805854ec7_0_2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3d805854ec7_0_2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g3d805854ec7_0_2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d805854ec7_0_2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d805854ec7_0_2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746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5696"/>
              </a:buClr>
              <a:buSzPts val="2300"/>
              <a:buChar char="●"/>
            </a:pPr>
            <a:r>
              <a:rPr lang="lt-LT" sz="2300">
                <a:solidFill>
                  <a:srgbClr val="2C5696"/>
                </a:solidFill>
                <a:latin typeface="Arial"/>
                <a:ea typeface="Arial"/>
                <a:cs typeface="Arial"/>
                <a:sym typeface="Arial"/>
              </a:rPr>
              <a:t>: mida ma võiks teha, nt kodukeel ja kultuur, kas ma peaks seda välja tooma. Rõõmustavad, kui ütleme, et näeme et õppimine toimus, näeme, et teil on usalduslikud suhted jne.</a:t>
            </a:r>
            <a:endParaRPr/>
          </a:p>
        </p:txBody>
      </p:sp>
      <p:sp>
        <p:nvSpPr>
          <p:cNvPr id="194" name="Google Shape;194;g3d805854ec7_0_2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3d805854ec7_1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3d805854ec7_1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g3d805854ec7_1_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d805854ec7_0_3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d805854ec7_0_3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g3d805854ec7_0_3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d805854ec7_1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3d805854ec7_1_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g3d805854ec7_1_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d805854ec7_0_2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3d805854ec7_0_2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g3d805854ec7_0_2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3d805854ec7_1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3d805854ec7_1_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g3d805854ec7_1_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3d805854ec7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3d805854ec7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g3d805854ec7_1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3d805854ec7_0_5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3d805854ec7_0_58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g3d805854ec7_0_58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3d805854ec7_0_3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Google Shape;260;g3d805854ec7_0_3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g3d805854ec7_0_3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3d805854ec7_0_5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3d805854ec7_0_5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g3d805854ec7_0_56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3d805854ec7_0_5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3d805854ec7_0_5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g3d805854ec7_0_55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3d805854ec7_0_3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" name="Google Shape;286;g3d805854ec7_0_3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g3d805854ec7_0_32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3d805854ec7_0_2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3d805854ec7_0_27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g3d805854ec7_0_27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3d805854ec7_0_2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3d805854ec7_0_2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g3d805854ec7_0_27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3d805854ec7_0_3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3d805854ec7_0_3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g3d805854ec7_0_3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3d805854ec7_0_3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g3d805854ec7_0_3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/ut_logo.svg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/ut_logo.svg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/ut_logo.svg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/ut_logo.svg" TargetMode="External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/ut_logo.svg" TargetMode="External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://images/ut_logo.svg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images/ut_logo.svg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/ut_logo.svg" TargetMode="External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hyperlink" Target="http://images/ut_logo.svg" TargetMode="Externa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hyperlink" Target="http://images/ut_logo.svg" TargetMode="External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hyperlink" Target="http://images/ut_logo.svg" TargetMode="External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/ut_logo.svg" TargetMode="External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Start_01">
  <p:cSld name="UT19_Start_0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2">
            <a:hlinkClick r:id="rId3"/>
          </p:cNvPr>
          <p:cNvSpPr/>
          <p:nvPr/>
        </p:nvSpPr>
        <p:spPr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EE"/>
          </a:p>
        </p:txBody>
      </p:sp>
      <p:sp>
        <p:nvSpPr>
          <p:cNvPr id="17" name="Google Shape;17;p22"/>
          <p:cNvSpPr txBox="1">
            <a:spLocks noGrp="1"/>
          </p:cNvSpPr>
          <p:nvPr>
            <p:ph type="ctrTitle"/>
          </p:nvPr>
        </p:nvSpPr>
        <p:spPr>
          <a:xfrm>
            <a:off x="6096000" y="763200"/>
            <a:ext cx="5486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2"/>
          <p:cNvSpPr txBox="1">
            <a:spLocks noGrp="1"/>
          </p:cNvSpPr>
          <p:nvPr>
            <p:ph type="subTitle" idx="1"/>
          </p:nvPr>
        </p:nvSpPr>
        <p:spPr>
          <a:xfrm>
            <a:off x="6095999" y="3243600"/>
            <a:ext cx="54864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dt" idx="10"/>
          </p:nvPr>
        </p:nvSpPr>
        <p:spPr>
          <a:xfrm>
            <a:off x="6108914" y="62794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2"/>
          <p:cNvSpPr txBox="1">
            <a:spLocks noGrp="1"/>
          </p:cNvSpPr>
          <p:nvPr>
            <p:ph type="body" idx="2"/>
          </p:nvPr>
        </p:nvSpPr>
        <p:spPr>
          <a:xfrm>
            <a:off x="7727950" y="5029199"/>
            <a:ext cx="38544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Black"/>
              <a:buNone/>
              <a:defRPr sz="2400" b="0">
                <a:latin typeface="Arial Black"/>
                <a:ea typeface="Arial Black"/>
                <a:cs typeface="Arial Black"/>
                <a:sym typeface="Arial Black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22"/>
          <p:cNvSpPr txBox="1">
            <a:spLocks noGrp="1"/>
          </p:cNvSpPr>
          <p:nvPr>
            <p:ph type="body" idx="3"/>
          </p:nvPr>
        </p:nvSpPr>
        <p:spPr>
          <a:xfrm>
            <a:off x="7727950" y="5507669"/>
            <a:ext cx="3854449" cy="66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1B3B3"/>
              </a:buClr>
              <a:buSzPts val="1800"/>
              <a:buFont typeface="Arial"/>
              <a:buNone/>
              <a:defRPr sz="1800" b="0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22"/>
          <p:cNvSpPr>
            <a:spLocks noGrp="1"/>
          </p:cNvSpPr>
          <p:nvPr>
            <p:ph type="pic" idx="4"/>
          </p:nvPr>
        </p:nvSpPr>
        <p:spPr>
          <a:xfrm>
            <a:off x="6096000" y="4806225"/>
            <a:ext cx="1371600" cy="136597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EE"/>
          </a:p>
        </p:txBody>
      </p:sp>
      <p:sp>
        <p:nvSpPr>
          <p:cNvPr id="23" name="Google Shape;23;p22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Title and Content">
  <p:cSld name="UT19_Title and Conten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3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3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>
                <a:solidFill>
                  <a:schemeClr val="dk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>
                <a:solidFill>
                  <a:schemeClr val="dk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23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Estonia">
  <p:cSld name="UT19_Estoni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5"/>
          <p:cNvSpPr txBox="1">
            <a:spLocks noGrp="1"/>
          </p:cNvSpPr>
          <p:nvPr>
            <p:ph type="body" idx="1"/>
          </p:nvPr>
        </p:nvSpPr>
        <p:spPr>
          <a:xfrm>
            <a:off x="304154" y="685800"/>
            <a:ext cx="32760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>
                <a:solidFill>
                  <a:schemeClr val="dk1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>
                <a:solidFill>
                  <a:schemeClr val="dk1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>
                <a:solidFill>
                  <a:schemeClr val="dk1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25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Thanks">
  <p:cSld name="UT19_Thank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6"/>
          <p:cNvSpPr txBox="1">
            <a:spLocks noGrp="1"/>
          </p:cNvSpPr>
          <p:nvPr>
            <p:ph type="body" idx="1"/>
          </p:nvPr>
        </p:nvSpPr>
        <p:spPr>
          <a:xfrm>
            <a:off x="304154" y="1371600"/>
            <a:ext cx="3276000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solidFill>
                  <a:schemeClr val="dk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solidFill>
                  <a:schemeClr val="dk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solidFill>
                  <a:schemeClr val="dk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26">
            <a:hlinkClick r:id="rId3"/>
          </p:cNvPr>
          <p:cNvSpPr/>
          <p:nvPr/>
        </p:nvSpPr>
        <p:spPr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EE"/>
          </a:p>
        </p:txBody>
      </p:sp>
      <p:sp>
        <p:nvSpPr>
          <p:cNvPr id="40" name="Google Shape;40;p26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Start_02">
  <p:cSld name="UT19_Start_0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7">
            <a:hlinkClick r:id="rId3"/>
          </p:cNvPr>
          <p:cNvSpPr/>
          <p:nvPr/>
        </p:nvSpPr>
        <p:spPr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</p:spPr>
      </p:sp>
      <p:sp>
        <p:nvSpPr>
          <p:cNvPr id="43" name="Google Shape;43;p27"/>
          <p:cNvSpPr txBox="1">
            <a:spLocks noGrp="1"/>
          </p:cNvSpPr>
          <p:nvPr>
            <p:ph type="ctrTitle"/>
          </p:nvPr>
        </p:nvSpPr>
        <p:spPr>
          <a:xfrm>
            <a:off x="6096000" y="763200"/>
            <a:ext cx="5486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7"/>
          <p:cNvSpPr txBox="1">
            <a:spLocks noGrp="1"/>
          </p:cNvSpPr>
          <p:nvPr>
            <p:ph type="subTitle" idx="1"/>
          </p:nvPr>
        </p:nvSpPr>
        <p:spPr>
          <a:xfrm>
            <a:off x="6095999" y="3243600"/>
            <a:ext cx="54864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5" name="Google Shape;45;p27"/>
          <p:cNvSpPr txBox="1">
            <a:spLocks noGrp="1"/>
          </p:cNvSpPr>
          <p:nvPr>
            <p:ph type="dt" idx="10"/>
          </p:nvPr>
        </p:nvSpPr>
        <p:spPr>
          <a:xfrm>
            <a:off x="6108914" y="62794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7"/>
          <p:cNvSpPr txBox="1">
            <a:spLocks noGrp="1"/>
          </p:cNvSpPr>
          <p:nvPr>
            <p:ph type="body" idx="2"/>
          </p:nvPr>
        </p:nvSpPr>
        <p:spPr>
          <a:xfrm>
            <a:off x="7727950" y="5029199"/>
            <a:ext cx="38544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Black"/>
              <a:buNone/>
              <a:defRPr sz="2400" b="0">
                <a:latin typeface="Arial Black"/>
                <a:ea typeface="Arial Black"/>
                <a:cs typeface="Arial Black"/>
                <a:sym typeface="Arial Black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27"/>
          <p:cNvSpPr txBox="1">
            <a:spLocks noGrp="1"/>
          </p:cNvSpPr>
          <p:nvPr>
            <p:ph type="body" idx="3"/>
          </p:nvPr>
        </p:nvSpPr>
        <p:spPr>
          <a:xfrm>
            <a:off x="7727950" y="5507669"/>
            <a:ext cx="3854449" cy="66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1B3B3"/>
              </a:buClr>
              <a:buSzPts val="1800"/>
              <a:buFont typeface="Arial"/>
              <a:buNone/>
              <a:defRPr sz="1800" b="0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27"/>
          <p:cNvSpPr>
            <a:spLocks noGrp="1"/>
          </p:cNvSpPr>
          <p:nvPr>
            <p:ph type="pic" idx="4"/>
          </p:nvPr>
        </p:nvSpPr>
        <p:spPr>
          <a:xfrm>
            <a:off x="6096000" y="4806225"/>
            <a:ext cx="1371600" cy="1365975"/>
          </a:xfrm>
          <a:prstGeom prst="rect">
            <a:avLst/>
          </a:prstGeom>
          <a:noFill/>
          <a:ln>
            <a:noFill/>
          </a:ln>
        </p:spPr>
      </p:sp>
      <p:sp>
        <p:nvSpPr>
          <p:cNvPr id="49" name="Google Shape;49;p27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Start_03">
  <p:cSld name="UT19_Start_03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8">
            <a:hlinkClick r:id="rId3"/>
          </p:cNvPr>
          <p:cNvSpPr/>
          <p:nvPr/>
        </p:nvSpPr>
        <p:spPr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</p:spPr>
      </p:sp>
      <p:sp>
        <p:nvSpPr>
          <p:cNvPr id="52" name="Google Shape;52;p28"/>
          <p:cNvSpPr txBox="1">
            <a:spLocks noGrp="1"/>
          </p:cNvSpPr>
          <p:nvPr>
            <p:ph type="ctrTitle"/>
          </p:nvPr>
        </p:nvSpPr>
        <p:spPr>
          <a:xfrm>
            <a:off x="4724400" y="457200"/>
            <a:ext cx="6858000" cy="26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8"/>
          <p:cNvSpPr txBox="1">
            <a:spLocks noGrp="1"/>
          </p:cNvSpPr>
          <p:nvPr>
            <p:ph type="subTitle" idx="1"/>
          </p:nvPr>
        </p:nvSpPr>
        <p:spPr>
          <a:xfrm>
            <a:off x="4724399" y="3243600"/>
            <a:ext cx="6858000" cy="22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4" name="Google Shape;54;p28"/>
          <p:cNvSpPr txBox="1">
            <a:spLocks noGrp="1"/>
          </p:cNvSpPr>
          <p:nvPr>
            <p:ph type="dt" idx="10"/>
          </p:nvPr>
        </p:nvSpPr>
        <p:spPr>
          <a:xfrm>
            <a:off x="4724399" y="6279424"/>
            <a:ext cx="41277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8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Start04">
  <p:cSld name="UT19_Start04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9">
            <a:hlinkClick r:id="rId3"/>
          </p:cNvPr>
          <p:cNvSpPr/>
          <p:nvPr/>
        </p:nvSpPr>
        <p:spPr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</p:spPr>
      </p:sp>
      <p:sp>
        <p:nvSpPr>
          <p:cNvPr id="58" name="Google Shape;58;p29"/>
          <p:cNvSpPr txBox="1">
            <a:spLocks noGrp="1"/>
          </p:cNvSpPr>
          <p:nvPr>
            <p:ph type="ctrTitle"/>
          </p:nvPr>
        </p:nvSpPr>
        <p:spPr>
          <a:xfrm>
            <a:off x="4038600" y="1338130"/>
            <a:ext cx="7543799" cy="181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9"/>
          <p:cNvSpPr txBox="1">
            <a:spLocks noGrp="1"/>
          </p:cNvSpPr>
          <p:nvPr>
            <p:ph type="subTitle" idx="1"/>
          </p:nvPr>
        </p:nvSpPr>
        <p:spPr>
          <a:xfrm>
            <a:off x="4038600" y="3243600"/>
            <a:ext cx="75438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60" name="Google Shape;60;p29"/>
          <p:cNvSpPr txBox="1">
            <a:spLocks noGrp="1"/>
          </p:cNvSpPr>
          <p:nvPr>
            <p:ph type="dt" idx="10"/>
          </p:nvPr>
        </p:nvSpPr>
        <p:spPr>
          <a:xfrm>
            <a:off x="4038597" y="6279425"/>
            <a:ext cx="2070318" cy="349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9"/>
          <p:cNvSpPr txBox="1">
            <a:spLocks noGrp="1"/>
          </p:cNvSpPr>
          <p:nvPr>
            <p:ph type="body" idx="2"/>
          </p:nvPr>
        </p:nvSpPr>
        <p:spPr>
          <a:xfrm>
            <a:off x="4038598" y="5029199"/>
            <a:ext cx="7543800" cy="371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Black"/>
              <a:buNone/>
              <a:defRPr sz="2400" b="0">
                <a:latin typeface="Arial Black"/>
                <a:ea typeface="Arial Black"/>
                <a:cs typeface="Arial Black"/>
                <a:sym typeface="Arial Black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29"/>
          <p:cNvSpPr txBox="1">
            <a:spLocks noGrp="1"/>
          </p:cNvSpPr>
          <p:nvPr>
            <p:ph type="body" idx="3"/>
          </p:nvPr>
        </p:nvSpPr>
        <p:spPr>
          <a:xfrm>
            <a:off x="4038597" y="5507669"/>
            <a:ext cx="7543801" cy="66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1B3B3"/>
              </a:buClr>
              <a:buSzPts val="1800"/>
              <a:buFont typeface="Arial"/>
              <a:buNone/>
              <a:defRPr sz="1800" b="0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29"/>
          <p:cNvSpPr>
            <a:spLocks noGrp="1"/>
          </p:cNvSpPr>
          <p:nvPr>
            <p:ph type="pic" idx="4"/>
          </p:nvPr>
        </p:nvSpPr>
        <p:spPr>
          <a:xfrm>
            <a:off x="2438400" y="4806225"/>
            <a:ext cx="1371600" cy="136597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9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Sectionhead" type="title">
  <p:cSld name="TITLE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0"/>
          <p:cNvSpPr txBox="1">
            <a:spLocks noGrp="1"/>
          </p:cNvSpPr>
          <p:nvPr>
            <p:ph type="ctrTitle"/>
          </p:nvPr>
        </p:nvSpPr>
        <p:spPr>
          <a:xfrm>
            <a:off x="4038599" y="847725"/>
            <a:ext cx="7543801" cy="2870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0"/>
          <p:cNvSpPr txBox="1">
            <a:spLocks noGrp="1"/>
          </p:cNvSpPr>
          <p:nvPr>
            <p:ph type="subTitle" idx="1"/>
          </p:nvPr>
        </p:nvSpPr>
        <p:spPr>
          <a:xfrm>
            <a:off x="4038599" y="3810000"/>
            <a:ext cx="7543802" cy="23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68" name="Google Shape;68;p30">
            <a:hlinkClick r:id="rId2"/>
          </p:cNvPr>
          <p:cNvSpPr/>
          <p:nvPr/>
        </p:nvSpPr>
        <p:spPr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</p:spPr>
      </p:sp>
      <p:sp>
        <p:nvSpPr>
          <p:cNvPr id="69" name="Google Shape;69;p30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Sectionhead Blue">
  <p:cSld name="UT19_Sectionhead Blue">
    <p:bg>
      <p:bgPr>
        <a:solidFill>
          <a:schemeClr val="dk1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31"/>
          <p:cNvSpPr txBox="1">
            <a:spLocks noGrp="1"/>
          </p:cNvSpPr>
          <p:nvPr>
            <p:ph type="ctrTitle"/>
          </p:nvPr>
        </p:nvSpPr>
        <p:spPr>
          <a:xfrm>
            <a:off x="4039200" y="847725"/>
            <a:ext cx="7479901" cy="2870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>
                <a:solidFill>
                  <a:schemeClr val="lt1"/>
                </a:solidFill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1"/>
          <p:cNvSpPr txBox="1">
            <a:spLocks noGrp="1"/>
          </p:cNvSpPr>
          <p:nvPr>
            <p:ph type="subTitle" idx="1"/>
          </p:nvPr>
        </p:nvSpPr>
        <p:spPr>
          <a:xfrm>
            <a:off x="4039200" y="3810000"/>
            <a:ext cx="7479902" cy="23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73" name="Google Shape;73;p31">
            <a:hlinkClick r:id="rId2"/>
          </p:cNvPr>
          <p:cNvSpPr/>
          <p:nvPr/>
        </p:nvSpPr>
        <p:spPr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</p:spPr>
      </p:sp>
      <p:sp>
        <p:nvSpPr>
          <p:cNvPr id="74" name="Google Shape;74;p31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  <p:pic>
        <p:nvPicPr>
          <p:cNvPr id="75" name="Google Shape;75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46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Image, Title and Content">
  <p:cSld name="UT19_Image, Title and Conten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32"/>
          <p:cNvSpPr txBox="1">
            <a:spLocks noGrp="1"/>
          </p:cNvSpPr>
          <p:nvPr>
            <p:ph type="title"/>
          </p:nvPr>
        </p:nvSpPr>
        <p:spPr>
          <a:xfrm>
            <a:off x="4038600" y="365125"/>
            <a:ext cx="75438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2"/>
          <p:cNvSpPr txBox="1">
            <a:spLocks noGrp="1"/>
          </p:cNvSpPr>
          <p:nvPr>
            <p:ph type="body" idx="1"/>
          </p:nvPr>
        </p:nvSpPr>
        <p:spPr>
          <a:xfrm>
            <a:off x="4038600" y="1828800"/>
            <a:ext cx="7543800" cy="43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>
                <a:solidFill>
                  <a:schemeClr val="dk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>
                <a:solidFill>
                  <a:schemeClr val="dk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9" name="Google Shape;79;p32"/>
          <p:cNvSpPr>
            <a:spLocks noGrp="1"/>
          </p:cNvSpPr>
          <p:nvPr>
            <p:ph type="pic" idx="2"/>
          </p:nvPr>
        </p:nvSpPr>
        <p:spPr>
          <a:xfrm>
            <a:off x="0" y="0"/>
            <a:ext cx="3810000" cy="6858000"/>
          </a:xfrm>
          <a:prstGeom prst="rect">
            <a:avLst/>
          </a:prstGeom>
          <a:noFill/>
          <a:ln>
            <a:noFill/>
          </a:ln>
        </p:spPr>
      </p:sp>
      <p:sp>
        <p:nvSpPr>
          <p:cNvPr id="80" name="Google Shape;80;p32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Title and Content_Dark">
  <p:cSld name="UT19_Title and Content_Dark">
    <p:bg>
      <p:bgPr>
        <a:solidFill>
          <a:schemeClr val="dk1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3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3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4" name="Google Shape;84;p33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List and Image">
  <p:cSld name="UT19_List and Image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4"/>
          <p:cNvSpPr>
            <a:spLocks noGrp="1"/>
          </p:cNvSpPr>
          <p:nvPr>
            <p:ph type="pic" idx="2"/>
          </p:nvPr>
        </p:nvSpPr>
        <p:spPr>
          <a:xfrm>
            <a:off x="4038600" y="0"/>
            <a:ext cx="8153400" cy="6858000"/>
          </a:xfrm>
          <a:prstGeom prst="rect">
            <a:avLst/>
          </a:prstGeom>
          <a:noFill/>
          <a:ln>
            <a:noFill/>
          </a:ln>
        </p:spPr>
      </p:sp>
      <p:sp>
        <p:nvSpPr>
          <p:cNvPr id="87" name="Google Shape;87;p34"/>
          <p:cNvSpPr txBox="1">
            <a:spLocks noGrp="1"/>
          </p:cNvSpPr>
          <p:nvPr>
            <p:ph type="body" idx="1"/>
          </p:nvPr>
        </p:nvSpPr>
        <p:spPr>
          <a:xfrm>
            <a:off x="304154" y="685800"/>
            <a:ext cx="3277246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>
                <a:solidFill>
                  <a:schemeClr val="dk1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>
                <a:solidFill>
                  <a:schemeClr val="dk1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>
                <a:solidFill>
                  <a:schemeClr val="dk1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34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Logo, Title and Content">
  <p:cSld name="UT19_Logo, Title and Content">
    <p:bg>
      <p:bgPr>
        <a:solidFill>
          <a:schemeClr val="lt1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35"/>
          <p:cNvSpPr txBox="1">
            <a:spLocks noGrp="1"/>
          </p:cNvSpPr>
          <p:nvPr>
            <p:ph type="title"/>
          </p:nvPr>
        </p:nvSpPr>
        <p:spPr>
          <a:xfrm>
            <a:off x="4038600" y="365125"/>
            <a:ext cx="75438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5"/>
          <p:cNvSpPr txBox="1">
            <a:spLocks noGrp="1"/>
          </p:cNvSpPr>
          <p:nvPr>
            <p:ph type="body" idx="1"/>
          </p:nvPr>
        </p:nvSpPr>
        <p:spPr>
          <a:xfrm>
            <a:off x="4038600" y="1828800"/>
            <a:ext cx="7543800" cy="43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>
                <a:solidFill>
                  <a:schemeClr val="dk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>
                <a:solidFill>
                  <a:schemeClr val="dk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3" name="Google Shape;93;p35">
            <a:hlinkClick r:id="rId3"/>
          </p:cNvPr>
          <p:cNvSpPr/>
          <p:nvPr/>
        </p:nvSpPr>
        <p:spPr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EE"/>
          </a:p>
        </p:txBody>
      </p:sp>
      <p:sp>
        <p:nvSpPr>
          <p:cNvPr id="94" name="Google Shape;94;p35"/>
          <p:cNvSpPr>
            <a:spLocks noGrp="1"/>
          </p:cNvSpPr>
          <p:nvPr>
            <p:ph type="pic" idx="2"/>
          </p:nvPr>
        </p:nvSpPr>
        <p:spPr>
          <a:xfrm>
            <a:off x="-3111" y="2169735"/>
            <a:ext cx="3203511" cy="468759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EE"/>
          </a:p>
        </p:txBody>
      </p:sp>
      <p:sp>
        <p:nvSpPr>
          <p:cNvPr id="95" name="Google Shape;95;p35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Text on Image">
  <p:cSld name="UT19_Text on Image">
    <p:bg>
      <p:bgPr>
        <a:solidFill>
          <a:schemeClr val="dk1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6"/>
          <p:cNvSpPr txBox="1">
            <a:spLocks noGrp="1"/>
          </p:cNvSpPr>
          <p:nvPr>
            <p:ph type="body" idx="1"/>
          </p:nvPr>
        </p:nvSpPr>
        <p:spPr>
          <a:xfrm>
            <a:off x="609600" y="4800600"/>
            <a:ext cx="68580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2000"/>
              <a:buNone/>
              <a:defRPr sz="2000">
                <a:solidFill>
                  <a:srgbClr val="8C98B7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800"/>
              <a:buNone/>
              <a:defRPr sz="1800">
                <a:solidFill>
                  <a:srgbClr val="8C98B7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600"/>
              <a:buNone/>
              <a:defRPr sz="1600">
                <a:solidFill>
                  <a:srgbClr val="8C98B7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600"/>
              <a:buNone/>
              <a:defRPr sz="1600">
                <a:solidFill>
                  <a:srgbClr val="8C98B7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600"/>
              <a:buNone/>
              <a:defRPr sz="1600">
                <a:solidFill>
                  <a:srgbClr val="8C98B7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600"/>
              <a:buNone/>
              <a:defRPr sz="1600">
                <a:solidFill>
                  <a:srgbClr val="8C98B7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600"/>
              <a:buNone/>
              <a:defRPr sz="1600">
                <a:solidFill>
                  <a:srgbClr val="8C98B7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600"/>
              <a:buNone/>
              <a:defRPr sz="1600">
                <a:solidFill>
                  <a:srgbClr val="8C98B7"/>
                </a:solidFill>
              </a:defRPr>
            </a:lvl9pPr>
          </a:lstStyle>
          <a:p>
            <a:endParaRPr/>
          </a:p>
        </p:txBody>
      </p:sp>
      <p:sp>
        <p:nvSpPr>
          <p:cNvPr id="98" name="Google Shape;98;p36"/>
          <p:cNvSpPr>
            <a:spLocks noGrp="1"/>
          </p:cNvSpPr>
          <p:nvPr>
            <p:ph type="pic" idx="2"/>
          </p:nvPr>
        </p:nvSpPr>
        <p:spPr>
          <a:xfrm>
            <a:off x="0" y="-6116"/>
            <a:ext cx="12204467" cy="6868301"/>
          </a:xfrm>
          <a:prstGeom prst="rect">
            <a:avLst/>
          </a:prstGeom>
          <a:noFill/>
          <a:ln>
            <a:noFill/>
          </a:ln>
        </p:spPr>
      </p:sp>
      <p:sp>
        <p:nvSpPr>
          <p:cNvPr id="99" name="Google Shape;99;p36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Two Content" type="twoObj">
  <p:cSld name="TWO_OBJECTS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7"/>
          <p:cNvSpPr txBox="1"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37"/>
          <p:cNvSpPr txBox="1">
            <a:spLocks noGrp="1"/>
          </p:cNvSpPr>
          <p:nvPr>
            <p:ph type="body" idx="1"/>
          </p:nvPr>
        </p:nvSpPr>
        <p:spPr>
          <a:xfrm>
            <a:off x="609600" y="1825625"/>
            <a:ext cx="5410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3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410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37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8"/>
          <p:cNvSpPr txBox="1">
            <a:spLocks noGrp="1"/>
          </p:cNvSpPr>
          <p:nvPr>
            <p:ph type="title"/>
          </p:nvPr>
        </p:nvSpPr>
        <p:spPr>
          <a:xfrm>
            <a:off x="609600" y="2103437"/>
            <a:ext cx="109728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38">
            <a:hlinkClick r:id="rId2"/>
          </p:cNvPr>
          <p:cNvSpPr/>
          <p:nvPr/>
        </p:nvSpPr>
        <p:spPr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</p:spPr>
      </p:sp>
      <p:sp>
        <p:nvSpPr>
          <p:cNvPr id="108" name="Google Shape;108;p38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Cooperation">
  <p:cSld name="UT19_Coopera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9"/>
          <p:cNvSpPr txBox="1">
            <a:spLocks noGrp="1"/>
          </p:cNvSpPr>
          <p:nvPr>
            <p:ph type="body" idx="1"/>
          </p:nvPr>
        </p:nvSpPr>
        <p:spPr>
          <a:xfrm>
            <a:off x="304154" y="685800"/>
            <a:ext cx="3734446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>
                <a:solidFill>
                  <a:schemeClr val="dk1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>
                <a:solidFill>
                  <a:schemeClr val="dk1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>
                <a:solidFill>
                  <a:schemeClr val="dk1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White_Logo on Image">
  <p:cSld name="UT19_White_Logo on Image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0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  <p:sp>
        <p:nvSpPr>
          <p:cNvPr id="113" name="Google Shape;113;p40">
            <a:hlinkClick r:id="rId2"/>
          </p:cNvPr>
          <p:cNvSpPr/>
          <p:nvPr/>
        </p:nvSpPr>
        <p:spPr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</p:spPr>
      </p:sp>
      <p:sp>
        <p:nvSpPr>
          <p:cNvPr id="114" name="Google Shape;114;p40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UT19_White_Logo on Media">
  <p:cSld name="1_UT19_White_Logo on Media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1"/>
          <p:cNvSpPr>
            <a:spLocks noGrp="1"/>
          </p:cNvSpPr>
          <p:nvPr>
            <p:ph type="media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7" name="Google Shape;117;p41">
            <a:hlinkClick r:id="rId2"/>
          </p:cNvPr>
          <p:cNvSpPr/>
          <p:nvPr/>
        </p:nvSpPr>
        <p:spPr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</p:spPr>
      </p:sp>
      <p:sp>
        <p:nvSpPr>
          <p:cNvPr id="118" name="Google Shape;118;p41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T19_Thanks_empty">
  <p:cSld name="UT19_Thanks_emp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2">
            <a:hlinkClick r:id="rId3"/>
          </p:cNvPr>
          <p:cNvSpPr/>
          <p:nvPr/>
        </p:nvSpPr>
        <p:spPr>
          <a:xfrm>
            <a:off x="432000" y="360000"/>
            <a:ext cx="3238500" cy="571500"/>
          </a:xfrm>
          <a:prstGeom prst="rect">
            <a:avLst/>
          </a:prstGeom>
          <a:noFill/>
          <a:ln>
            <a:noFill/>
          </a:ln>
        </p:spPr>
      </p:sp>
      <p:sp>
        <p:nvSpPr>
          <p:cNvPr id="121" name="Google Shape;121;p42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  <p:sp>
        <p:nvSpPr>
          <p:cNvPr id="122" name="Google Shape;122;p42"/>
          <p:cNvSpPr txBox="1">
            <a:spLocks noGrp="1"/>
          </p:cNvSpPr>
          <p:nvPr>
            <p:ph type="body" idx="1"/>
          </p:nvPr>
        </p:nvSpPr>
        <p:spPr>
          <a:xfrm>
            <a:off x="3352800" y="2743200"/>
            <a:ext cx="5486400" cy="48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 Black"/>
              <a:buNone/>
              <a:defRPr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marL="914400" lvl="1" indent="-2286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 Black"/>
              <a:buNone/>
              <a:defRPr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2pPr>
            <a:lvl3pPr marL="1371600" lvl="2" indent="-2286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 Black"/>
              <a:buNone/>
              <a:defRPr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3pPr>
            <a:lvl4pPr marL="1828800" lvl="3" indent="-2286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 Black"/>
              <a:buNone/>
              <a:defRPr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4pPr>
            <a:lvl5pPr marL="2286000" lvl="4" indent="-2286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 Black"/>
              <a:buNone/>
              <a:defRPr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3d805854ec7_0_1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g3d805854ec7_0_1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g3d805854ec7_0_1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11" name="Google Shape;11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13" name="Google Shape;13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14" name="Google Shape;14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"/>
          <p:cNvSpPr txBox="1">
            <a:spLocks noGrp="1"/>
          </p:cNvSpPr>
          <p:nvPr>
            <p:ph type="subTitle" idx="1"/>
          </p:nvPr>
        </p:nvSpPr>
        <p:spPr>
          <a:xfrm>
            <a:off x="4876800" y="695941"/>
            <a:ext cx="7705556" cy="29626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2800" b="1"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lt-LT" sz="2800" b="1"/>
              <a:t>Muu kodukeelega õpilaste 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lt-LT" sz="2800" b="1"/>
              <a:t>toetamine põhikoolis: tähelepanekuid tunnivaatlustelt </a:t>
            </a:r>
            <a:endParaRPr sz="280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sp>
        <p:nvSpPr>
          <p:cNvPr id="133" name="Google Shape;133;p1"/>
          <p:cNvSpPr txBox="1">
            <a:spLocks noGrp="1"/>
          </p:cNvSpPr>
          <p:nvPr>
            <p:ph type="dt" idx="10"/>
          </p:nvPr>
        </p:nvSpPr>
        <p:spPr>
          <a:xfrm>
            <a:off x="5300578" y="4565077"/>
            <a:ext cx="6858000" cy="1076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23. rakenduslingvistika konverents Tallinnas</a:t>
            </a:r>
            <a:endParaRPr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KEEL(EÕPE) MUUTUVAS MAAILMAS</a:t>
            </a:r>
            <a:endParaRPr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23.–24. aprill 2026</a:t>
            </a:r>
            <a:endParaRPr/>
          </a:p>
        </p:txBody>
      </p:sp>
      <p:sp>
        <p:nvSpPr>
          <p:cNvPr id="134" name="Google Shape;134;p1"/>
          <p:cNvSpPr txBox="1">
            <a:spLocks noGrp="1"/>
          </p:cNvSpPr>
          <p:nvPr>
            <p:ph type="body" idx="2"/>
          </p:nvPr>
        </p:nvSpPr>
        <p:spPr>
          <a:xfrm>
            <a:off x="5758598" y="3968737"/>
            <a:ext cx="6352572" cy="6994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lt-LT" sz="2000">
                <a:latin typeface="Arial"/>
                <a:ea typeface="Arial"/>
                <a:cs typeface="Arial"/>
                <a:sym typeface="Arial"/>
              </a:rPr>
              <a:t>Helena Metslang, Anette Ross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lt-LT" sz="2000">
                <a:latin typeface="Arial"/>
                <a:ea typeface="Arial"/>
                <a:cs typeface="Arial"/>
                <a:sym typeface="Arial"/>
              </a:rPr>
              <a:t>Tartu Ülikool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Google Shape;13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869128" y="5499058"/>
            <a:ext cx="2338112" cy="1358942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"/>
          <p:cNvSpPr/>
          <p:nvPr/>
        </p:nvSpPr>
        <p:spPr>
          <a:xfrm>
            <a:off x="5300578" y="5792727"/>
            <a:ext cx="4866190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“Mitmekeelse õpilase koostöine toetamine 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eesti keele oskuse arendamisel: põhikooliõpetajad, lapsevanemad, koolijuhid ja koolipidajad” (KESA4)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7" name="Google Shape;137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7551" y="258725"/>
            <a:ext cx="3435199" cy="73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d805854ec7_0_589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MiKo projekt</a:t>
            </a:r>
            <a:endParaRPr/>
          </a:p>
        </p:txBody>
      </p:sp>
      <p:sp>
        <p:nvSpPr>
          <p:cNvPr id="144" name="Google Shape;144;g3d805854ec7_0_589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lt-LT" sz="1800" b="1">
                <a:solidFill>
                  <a:srgbClr val="2C5696"/>
                </a:solidFill>
              </a:rPr>
              <a:t>Lähtepunkt</a:t>
            </a:r>
            <a:r>
              <a:rPr lang="lt-LT" sz="1800">
                <a:solidFill>
                  <a:srgbClr val="2C5696"/>
                </a:solidFill>
              </a:rPr>
              <a:t>: ei ole ülevaadet, kuidas muu kodukeelega õpilasi toetatakse eestikeelses õppes nii, et nad omandaksid nii eesti keele kui kooli toel ka oma kodukeele</a:t>
            </a:r>
            <a:r>
              <a:rPr lang="lt-LT" sz="1800">
                <a:solidFill>
                  <a:srgbClr val="000000"/>
                </a:solidFill>
              </a:rPr>
              <a:t>​</a:t>
            </a:r>
            <a:endParaRPr sz="1800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lt-LT" sz="1800" b="1">
                <a:solidFill>
                  <a:srgbClr val="2C5696"/>
                </a:solidFill>
              </a:rPr>
              <a:t>MiKos</a:t>
            </a:r>
            <a:r>
              <a:rPr lang="lt-LT" sz="1800">
                <a:solidFill>
                  <a:srgbClr val="2C5696"/>
                </a:solidFill>
              </a:rPr>
              <a:t> kaardistame, kuidas see toimub, tuginedes keelehariduspoliitika etnograafilisele käsitlusele (McCarthy 2015) ning püüame läbi sekkumiste edendada koostööpraktikaid (Ley jt 2022, Klaas-Lang jt 2025)</a:t>
            </a:r>
            <a:r>
              <a:rPr lang="lt-LT" sz="1800">
                <a:solidFill>
                  <a:srgbClr val="000000"/>
                </a:solidFill>
              </a:rPr>
              <a:t>​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lt-LT" sz="1800" b="1">
                <a:solidFill>
                  <a:srgbClr val="2C5696"/>
                </a:solidFill>
              </a:rPr>
              <a:t>Eesmärgid</a:t>
            </a:r>
            <a:r>
              <a:rPr lang="lt-LT" sz="1800">
                <a:solidFill>
                  <a:srgbClr val="2C5696"/>
                </a:solidFill>
              </a:rPr>
              <a:t> </a:t>
            </a:r>
            <a:r>
              <a:rPr lang="lt-LT" sz="1800">
                <a:solidFill>
                  <a:srgbClr val="000000"/>
                </a:solidFill>
              </a:rPr>
              <a:t>​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lt-LT" sz="1800">
                <a:solidFill>
                  <a:srgbClr val="2C5696"/>
                </a:solidFill>
              </a:rPr>
              <a:t>(1) </a:t>
            </a:r>
            <a:r>
              <a:rPr lang="lt-LT" sz="1800" b="1">
                <a:solidFill>
                  <a:srgbClr val="2C5696"/>
                </a:solidFill>
              </a:rPr>
              <a:t>tuvastada parimad pedagoogilised ja koostööpraktikad </a:t>
            </a:r>
            <a:r>
              <a:rPr lang="lt-LT" sz="1800">
                <a:solidFill>
                  <a:srgbClr val="2C5696"/>
                </a:solidFill>
              </a:rPr>
              <a:t>ning peamised </a:t>
            </a:r>
            <a:r>
              <a:rPr lang="lt-LT" sz="1800" b="1">
                <a:solidFill>
                  <a:srgbClr val="2C5696"/>
                </a:solidFill>
              </a:rPr>
              <a:t>takistused</a:t>
            </a:r>
            <a:r>
              <a:rPr lang="lt-LT" sz="1800">
                <a:solidFill>
                  <a:srgbClr val="2C5696"/>
                </a:solidFill>
              </a:rPr>
              <a:t> muu kodukeelega põhikooliõpilase keeleoskuse arendamisel.</a:t>
            </a:r>
            <a:r>
              <a:rPr lang="lt-LT" sz="1800">
                <a:solidFill>
                  <a:srgbClr val="000000"/>
                </a:solidFill>
              </a:rPr>
              <a:t>​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lt-LT" sz="1800">
                <a:solidFill>
                  <a:srgbClr val="2C5696"/>
                </a:solidFill>
              </a:rPr>
              <a:t>(2) </a:t>
            </a:r>
            <a:r>
              <a:rPr lang="lt-LT" sz="1800" b="1">
                <a:solidFill>
                  <a:srgbClr val="2C5696"/>
                </a:solidFill>
              </a:rPr>
              <a:t>sekkumiste</a:t>
            </a:r>
            <a:r>
              <a:rPr lang="lt-LT" sz="1800">
                <a:solidFill>
                  <a:srgbClr val="2C5696"/>
                </a:solidFill>
              </a:rPr>
              <a:t> kaudu soodustada võtmeisikute koostööd ja õpetajate enesetõhusust õpilaste ühtsemaks toetamiseks eesti keele ja eestikeelses õppes, sh lõimitud aine- ja keeleõppes (LAK-õppes), aga ka õpilase identiteeti toetavas kodukeele õppes</a:t>
            </a:r>
            <a:r>
              <a:rPr lang="lt-LT" sz="1800">
                <a:solidFill>
                  <a:srgbClr val="000000"/>
                </a:solidFill>
              </a:rPr>
              <a:t>​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lt-LT" sz="1800">
                <a:solidFill>
                  <a:srgbClr val="2C5696"/>
                </a:solidFill>
              </a:rPr>
              <a:t>(3) koostada </a:t>
            </a:r>
            <a:r>
              <a:rPr lang="lt-LT" sz="1800" b="1">
                <a:solidFill>
                  <a:srgbClr val="2C5696"/>
                </a:solidFill>
              </a:rPr>
              <a:t>tegevuskava ja poliitikasoovitused</a:t>
            </a:r>
            <a:r>
              <a:rPr lang="lt-LT" sz="1800">
                <a:solidFill>
                  <a:srgbClr val="2C5696"/>
                </a:solidFill>
              </a:rPr>
              <a:t> koolidele, koolipidajatele, peredele ja poliitikakujundajatele koostööpraktikate ja õpetajate enesetõhususe toetamiseks</a:t>
            </a:r>
            <a:r>
              <a:rPr lang="lt-LT" sz="1800">
                <a:solidFill>
                  <a:srgbClr val="000000"/>
                </a:solidFill>
              </a:rPr>
              <a:t>​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45" name="Google Shape;145;g3d805854ec7_0_589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d805854ec7_0_601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2519100" cy="25005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Uuringu-disain</a:t>
            </a:r>
            <a:endParaRPr/>
          </a:p>
        </p:txBody>
      </p:sp>
      <p:sp>
        <p:nvSpPr>
          <p:cNvPr id="152" name="Google Shape;152;g3d805854ec7_0_601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g3d805854ec7_0_601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3</a:t>
            </a:fld>
            <a:endParaRPr/>
          </a:p>
        </p:txBody>
      </p:sp>
      <p:pic>
        <p:nvPicPr>
          <p:cNvPr id="154" name="Google Shape;154;g3d805854ec7_0_60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57550" y="0"/>
            <a:ext cx="89344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g3d805854ec7_0_601"/>
          <p:cNvSpPr txBox="1"/>
          <p:nvPr/>
        </p:nvSpPr>
        <p:spPr>
          <a:xfrm>
            <a:off x="3409950" y="15240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3d805854ec7_0_35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g3d805854ec7_0_35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g3d805854ec7_0_35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4</a:t>
            </a:fld>
            <a:endParaRPr/>
          </a:p>
        </p:txBody>
      </p:sp>
      <p:pic>
        <p:nvPicPr>
          <p:cNvPr id="164" name="Google Shape;164;g3d805854ec7_0_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g3d805854ec7_0_35"/>
          <p:cNvSpPr txBox="1"/>
          <p:nvPr/>
        </p:nvSpPr>
        <p:spPr>
          <a:xfrm>
            <a:off x="190500" y="190500"/>
            <a:ext cx="3750000" cy="37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75" tIns="114275" rIns="114275" bIns="11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 sz="1750"/>
              <a:t> </a:t>
            </a:r>
            <a:endParaRPr sz="175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3d805854ec7_0_42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Tunnivaatlused, tunnivaatlusmetoodika</a:t>
            </a:r>
            <a:endParaRPr/>
          </a:p>
        </p:txBody>
      </p:sp>
      <p:sp>
        <p:nvSpPr>
          <p:cNvPr id="172" name="Google Shape;172;g3d805854ec7_0_42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406400" algn="l" rtl="0">
              <a:spcBef>
                <a:spcPts val="1000"/>
              </a:spcBef>
              <a:spcAft>
                <a:spcPts val="0"/>
              </a:spcAft>
              <a:buSzPts val="2800"/>
              <a:buChar char="●"/>
            </a:pPr>
            <a:r>
              <a:rPr lang="lt-LT"/>
              <a:t>Tunnivaatlused x2 &gt; intervjuu sügisel ja kevadel</a:t>
            </a:r>
            <a:endParaRPr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lt-LT"/>
              <a:t>Taust - õpetajate ankeedid, kooli taust</a:t>
            </a:r>
            <a:endParaRPr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lt-LT"/>
              <a:t>Tunnivaatluse ja intervjuu sümbioos </a:t>
            </a:r>
            <a:endParaRPr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○"/>
            </a:pPr>
            <a:r>
              <a:rPr lang="lt-LT"/>
              <a:t>eesmärk: näha muu kodukeelega õpilaste õpetamist praktikas ja mõista õpetaja kogemust</a:t>
            </a:r>
            <a:endParaRPr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457200" lvl="0" indent="-406400" algn="l" rtl="0">
              <a:spcBef>
                <a:spcPts val="1000"/>
              </a:spcBef>
              <a:spcAft>
                <a:spcPts val="0"/>
              </a:spcAft>
              <a:buSzPts val="2800"/>
              <a:buChar char="●"/>
            </a:pPr>
            <a:r>
              <a:rPr lang="lt-LT"/>
              <a:t>Periood 1 sügisel 2025, periood 2 kevadel 2026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/>
              <a:t>Tunnivaatluse ankeet</a:t>
            </a:r>
            <a:endParaRPr/>
          </a:p>
          <a:p>
            <a:pPr marL="457200" lvl="0" indent="-406400" algn="l" rtl="0">
              <a:spcBef>
                <a:spcPts val="1000"/>
              </a:spcBef>
              <a:spcAft>
                <a:spcPts val="0"/>
              </a:spcAft>
              <a:buSzPts val="2800"/>
              <a:buChar char="●"/>
            </a:pPr>
            <a:r>
              <a:rPr lang="lt-LT"/>
              <a:t>Binaarne markeerimine - tunnus on/ei ole</a:t>
            </a:r>
            <a:endParaRPr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lt-LT"/>
              <a:t>Kirjeldav täpsustus</a:t>
            </a:r>
            <a:endParaRPr/>
          </a:p>
        </p:txBody>
      </p:sp>
      <p:sp>
        <p:nvSpPr>
          <p:cNvPr id="173" name="Google Shape;173;g3d805854ec7_0_42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d805854ec7_0_568"/>
          <p:cNvSpPr txBox="1">
            <a:spLocks noGrp="1"/>
          </p:cNvSpPr>
          <p:nvPr>
            <p:ph type="title"/>
          </p:nvPr>
        </p:nvSpPr>
        <p:spPr>
          <a:xfrm>
            <a:off x="4038600" y="365125"/>
            <a:ext cx="69171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>
                <a:latin typeface="Arial"/>
                <a:ea typeface="Arial"/>
                <a:cs typeface="Arial"/>
                <a:sym typeface="Arial"/>
              </a:rPr>
              <a:t>Meie kui uurijate ja vaatlejate roll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g3d805854ec7_0_568"/>
          <p:cNvSpPr txBox="1">
            <a:spLocks noGrp="1"/>
          </p:cNvSpPr>
          <p:nvPr>
            <p:ph type="body" idx="1"/>
          </p:nvPr>
        </p:nvSpPr>
        <p:spPr>
          <a:xfrm>
            <a:off x="4038600" y="1828800"/>
            <a:ext cx="7543800" cy="4343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dirty="0"/>
              <a:t>4 </a:t>
            </a:r>
            <a:r>
              <a:rPr lang="lt-LT" dirty="0" err="1"/>
              <a:t>vaatlejat</a:t>
            </a:r>
            <a:r>
              <a:rPr lang="lt-LT" dirty="0"/>
              <a:t>, 5 </a:t>
            </a:r>
            <a:r>
              <a:rPr lang="lt-LT" dirty="0" err="1"/>
              <a:t>kooli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dirty="0"/>
              <a:t>Helena Metslang, </a:t>
            </a:r>
            <a:r>
              <a:rPr lang="lt-LT" dirty="0" err="1"/>
              <a:t>Moon</a:t>
            </a:r>
            <a:r>
              <a:rPr lang="lt-LT" dirty="0"/>
              <a:t> </a:t>
            </a:r>
            <a:r>
              <a:rPr lang="lt-LT" dirty="0" err="1"/>
              <a:t>Meier</a:t>
            </a:r>
            <a:r>
              <a:rPr lang="lt-LT" dirty="0"/>
              <a:t>, </a:t>
            </a:r>
            <a:r>
              <a:rPr lang="lt-LT" dirty="0" err="1"/>
              <a:t>Kadri</a:t>
            </a:r>
            <a:r>
              <a:rPr lang="lt-LT" dirty="0"/>
              <a:t> </a:t>
            </a:r>
            <a:r>
              <a:rPr lang="lt-LT" dirty="0" err="1"/>
              <a:t>Koreinik</a:t>
            </a:r>
            <a:r>
              <a:rPr lang="lt-LT" dirty="0"/>
              <a:t>, </a:t>
            </a:r>
            <a:r>
              <a:rPr lang="lt-LT" dirty="0" err="1"/>
              <a:t>Anette</a:t>
            </a:r>
            <a:r>
              <a:rPr lang="lt-LT" dirty="0"/>
              <a:t> </a:t>
            </a:r>
            <a:r>
              <a:rPr lang="lt-LT" dirty="0" err="1"/>
              <a:t>Ross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1" name="Google Shape;181;g3d805854ec7_0_568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6</a:t>
            </a:fld>
            <a:endParaRPr/>
          </a:p>
        </p:txBody>
      </p:sp>
      <p:pic>
        <p:nvPicPr>
          <p:cNvPr id="182" name="Google Shape;182;g3d805854ec7_0_568" title="IMG_20250910_171230101_HDR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41150" y="0"/>
            <a:ext cx="3766026" cy="50213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d805854ec7_0_236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Tunnivaatlusprotokoll ja teemaplokid</a:t>
            </a:r>
            <a:endParaRPr/>
          </a:p>
        </p:txBody>
      </p:sp>
      <p:sp>
        <p:nvSpPr>
          <p:cNvPr id="189" name="Google Shape;189;g3d805854ec7_0_236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00"/>
          </a:p>
          <a:p>
            <a:pPr marL="457200" lvl="0" indent="-4064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2800"/>
              <a:buAutoNum type="arabicPeriod"/>
            </a:pPr>
            <a:r>
              <a:rPr lang="lt-LT"/>
              <a:t>Tunni sisu (eesmärk, tegevused, õpioskuste arendamine)</a:t>
            </a:r>
            <a:endParaRPr/>
          </a:p>
          <a:p>
            <a:pPr marL="457200" lvl="0" indent="-4064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lt-LT"/>
              <a:t>Sisend ja ressursid, mis on õpetajal olemas</a:t>
            </a:r>
            <a:endParaRPr/>
          </a:p>
          <a:p>
            <a:pPr marL="457200" lvl="0" indent="-4064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lt-LT"/>
              <a:t>Tunni meetodid ja võtted (tasemekohasus, tagasiside jne)</a:t>
            </a:r>
            <a:endParaRPr/>
          </a:p>
          <a:p>
            <a:pPr marL="457200" lvl="0" indent="-4064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lt-LT"/>
              <a:t>Paindlik kohandumine õpilaste ja nende vajadustega (uus info, lihtne eesti keel, kodukeelele ja -kultuurile tähelepanu)</a:t>
            </a:r>
            <a:endParaRPr/>
          </a:p>
          <a:p>
            <a:pPr marL="457200" lvl="0" indent="-4064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lt-LT"/>
              <a:t>Mida õpilased teevad? (keskendumine, aktiivne osavõtt)</a:t>
            </a:r>
            <a:endParaRPr/>
          </a:p>
          <a:p>
            <a:pPr marL="457200" lvl="0" indent="-4064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lt-LT"/>
              <a:t>Suhted ja suhtlemine (usaldus, koostööpartnerid)</a:t>
            </a:r>
            <a:endParaRPr/>
          </a:p>
          <a:p>
            <a:pPr marL="457200" lvl="0" indent="-4064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lt-LT"/>
              <a:t>Vaatleja refleksioon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/>
          </a:p>
          <a:p>
            <a:pPr marL="18288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t-LT" sz="2400"/>
              <a:t>Võimalikud pedagoogilised lähenemised:</a:t>
            </a:r>
            <a:endParaRPr sz="2400"/>
          </a:p>
          <a:p>
            <a:pPr marL="18288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t-LT" sz="2400" b="1"/>
              <a:t>eesmärgistatud teadlik, strateegiline</a:t>
            </a:r>
            <a:r>
              <a:rPr lang="lt-LT" sz="2400"/>
              <a:t> vs </a:t>
            </a:r>
            <a:r>
              <a:rPr lang="lt-LT" sz="2400" i="1"/>
              <a:t>reageeriv, spontaanne</a:t>
            </a:r>
            <a:endParaRPr sz="2400" i="1"/>
          </a:p>
          <a:p>
            <a:pPr marL="18288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t-LT" sz="2400"/>
              <a:t>nt keeletugi, lõimimine, õpioskuste arendamine jne</a:t>
            </a:r>
            <a:endParaRPr sz="2400"/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g3d805854ec7_0_236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d805854ec7_0_229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MiKo projekti tutvustamine osalevatele õpetajatele</a:t>
            </a:r>
            <a:endParaRPr/>
          </a:p>
        </p:txBody>
      </p:sp>
      <p:sp>
        <p:nvSpPr>
          <p:cNvPr id="197" name="Google Shape;197;g3d805854ec7_0_229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700"/>
          </a:p>
          <a:p>
            <a:pPr marL="457200" lvl="0" indent="-400050" algn="l" rtl="0">
              <a:spcBef>
                <a:spcPts val="1000"/>
              </a:spcBef>
              <a:spcAft>
                <a:spcPts val="0"/>
              </a:spcAft>
              <a:buSzPts val="2700"/>
              <a:buChar char="●"/>
            </a:pPr>
            <a:r>
              <a:rPr lang="lt-LT" sz="2700"/>
              <a:t>Tutvustasime projekti eesmärke koolidele: </a:t>
            </a:r>
            <a:endParaRPr sz="2700"/>
          </a:p>
          <a:p>
            <a:pPr marL="914400" lvl="1" indent="-400050" algn="l" rtl="0">
              <a:spcBef>
                <a:spcPts val="0"/>
              </a:spcBef>
              <a:spcAft>
                <a:spcPts val="0"/>
              </a:spcAft>
              <a:buSzPts val="2700"/>
              <a:buChar char="○"/>
            </a:pPr>
            <a:r>
              <a:rPr lang="lt-LT" sz="2700"/>
              <a:t>infotund õpetajatele ja kooli juhtkonnale  </a:t>
            </a:r>
            <a:endParaRPr sz="2700"/>
          </a:p>
          <a:p>
            <a:pPr marL="914400" lvl="1" indent="-400050" algn="l" rtl="0">
              <a:spcBef>
                <a:spcPts val="0"/>
              </a:spcBef>
              <a:spcAft>
                <a:spcPts val="0"/>
              </a:spcAft>
              <a:buSzPts val="2700"/>
              <a:buChar char="○"/>
            </a:pPr>
            <a:r>
              <a:rPr lang="lt-LT" sz="2700"/>
              <a:t>tutvustus õpetajate intervjuude alguses </a:t>
            </a:r>
            <a:endParaRPr sz="2700"/>
          </a:p>
          <a:p>
            <a:pPr marL="457200" lvl="0" indent="-400050" algn="l" rtl="0">
              <a:spcBef>
                <a:spcPts val="0"/>
              </a:spcBef>
              <a:spcAft>
                <a:spcPts val="0"/>
              </a:spcAft>
              <a:buSzPts val="2700"/>
              <a:buChar char="●"/>
            </a:pPr>
            <a:r>
              <a:rPr lang="lt-LT" sz="2700"/>
              <a:t>Sõnumid</a:t>
            </a:r>
            <a:endParaRPr sz="2700"/>
          </a:p>
          <a:p>
            <a:pPr marL="914400" lvl="1" indent="-400050" algn="l" rtl="0">
              <a:spcBef>
                <a:spcPts val="0"/>
              </a:spcBef>
              <a:spcAft>
                <a:spcPts val="0"/>
              </a:spcAft>
              <a:buSzPts val="2700"/>
              <a:buChar char="○"/>
            </a:pPr>
            <a:r>
              <a:rPr lang="lt-LT" sz="2700"/>
              <a:t>vaatleme pärisolukordi võimalikult puhtalt lehelt,</a:t>
            </a:r>
            <a:endParaRPr sz="2700"/>
          </a:p>
          <a:p>
            <a:pPr marL="914400" lvl="1" indent="-400050" algn="l" rtl="0">
              <a:spcBef>
                <a:spcPts val="0"/>
              </a:spcBef>
              <a:spcAft>
                <a:spcPts val="0"/>
              </a:spcAft>
              <a:buSzPts val="2700"/>
              <a:buChar char="○"/>
            </a:pPr>
            <a:r>
              <a:rPr lang="lt-LT" sz="2700"/>
              <a:t>ei otsi vigu, </a:t>
            </a:r>
            <a:endParaRPr sz="2700"/>
          </a:p>
          <a:p>
            <a:pPr marL="914400" lvl="1" indent="-400050" algn="l" rtl="0">
              <a:spcBef>
                <a:spcPts val="0"/>
              </a:spcBef>
              <a:spcAft>
                <a:spcPts val="0"/>
              </a:spcAft>
              <a:buSzPts val="2700"/>
              <a:buChar char="○"/>
            </a:pPr>
            <a:r>
              <a:rPr lang="lt-LT" sz="2700"/>
              <a:t>otsime erinevaid praktikaid, </a:t>
            </a:r>
            <a:endParaRPr sz="2700"/>
          </a:p>
          <a:p>
            <a:pPr marL="914400" lvl="1" indent="-400050" algn="l" rtl="0">
              <a:spcBef>
                <a:spcPts val="0"/>
              </a:spcBef>
              <a:spcAft>
                <a:spcPts val="0"/>
              </a:spcAft>
              <a:buSzPts val="2700"/>
              <a:buChar char="○"/>
            </a:pPr>
            <a:r>
              <a:rPr lang="lt-LT" sz="2700"/>
              <a:t>olukorra mõistmine, </a:t>
            </a:r>
            <a:endParaRPr sz="2700"/>
          </a:p>
          <a:p>
            <a:pPr marL="914400" lvl="1" indent="-400050" algn="l" rtl="0">
              <a:spcBef>
                <a:spcPts val="0"/>
              </a:spcBef>
              <a:spcAft>
                <a:spcPts val="0"/>
              </a:spcAft>
              <a:buSzPts val="2700"/>
              <a:buChar char="○"/>
            </a:pPr>
            <a:r>
              <a:rPr lang="lt-LT" sz="2700"/>
              <a:t>takistuste leidmine.</a:t>
            </a:r>
            <a:endParaRPr sz="2700"/>
          </a:p>
          <a:p>
            <a:pPr marL="457200" lvl="0" indent="-400050" algn="l" rtl="0">
              <a:spcBef>
                <a:spcPts val="0"/>
              </a:spcBef>
              <a:spcAft>
                <a:spcPts val="0"/>
              </a:spcAft>
              <a:buSzPts val="2700"/>
              <a:buChar char="●"/>
            </a:pPr>
            <a:r>
              <a:rPr lang="lt-LT" sz="2700"/>
              <a:t>Rõhutame, et see pole järelvalve. </a:t>
            </a:r>
            <a:endParaRPr sz="2700"/>
          </a:p>
          <a:p>
            <a:pPr marL="457200" lvl="0" indent="-400050" algn="l" rtl="0">
              <a:spcBef>
                <a:spcPts val="0"/>
              </a:spcBef>
              <a:spcAft>
                <a:spcPts val="0"/>
              </a:spcAft>
              <a:buSzPts val="2700"/>
              <a:buChar char="●"/>
            </a:pPr>
            <a:r>
              <a:rPr lang="lt-LT" sz="2700"/>
              <a:t>Õpetajad saavad kinkekaardid</a:t>
            </a:r>
            <a:endParaRPr sz="3100"/>
          </a:p>
        </p:txBody>
      </p:sp>
      <p:sp>
        <p:nvSpPr>
          <p:cNvPr id="198" name="Google Shape;198;g3d805854ec7_0_229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3d805854ec7_1_7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3200"/>
              <a:t>Tagasiside õpetajatelt</a:t>
            </a:r>
            <a:endParaRPr sz="5400"/>
          </a:p>
        </p:txBody>
      </p:sp>
      <p:sp>
        <p:nvSpPr>
          <p:cNvPr id="205" name="Google Shape;205;g3d805854ec7_1_7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200">
              <a:highlight>
                <a:srgbClr val="FFFF00"/>
              </a:highlight>
            </a:endParaRPr>
          </a:p>
          <a:p>
            <a:pPr marL="457200" lvl="0" indent="-374650" algn="l" rtl="0">
              <a:spcBef>
                <a:spcPts val="1000"/>
              </a:spcBef>
              <a:spcAft>
                <a:spcPts val="0"/>
              </a:spcAft>
              <a:buSzPts val="2300"/>
              <a:buChar char="●"/>
            </a:pPr>
            <a:r>
              <a:rPr lang="lt-LT" sz="2300"/>
              <a:t>Õpetajad olid avatud, lubasid oma tundidesse (ka ettevalmistamata tundi), kevadperioodil on oldud positiivsed vaatluste jätkumise osas</a:t>
            </a:r>
            <a:endParaRPr sz="2300"/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Char char="●"/>
            </a:pPr>
            <a:r>
              <a:rPr lang="lt-LT" sz="2300"/>
              <a:t>Õpetajad soovivad väga tagasisidet, valideerimist ja laiemalt arutlemist õpetamist puudutavatel teemadel</a:t>
            </a:r>
            <a:endParaRPr sz="2300"/>
          </a:p>
          <a:p>
            <a:pPr marL="914400" lvl="0" indent="45720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600"/>
              <a:t>Õpetajate tundmaõppimine</a:t>
            </a:r>
            <a:endParaRPr sz="26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200"/>
              <a:t>			</a:t>
            </a:r>
            <a:r>
              <a:rPr lang="lt-LT" sz="2600"/>
              <a:t>Sisend koolidele mõeldud koolitusprogrammi projekti teisel    </a:t>
            </a:r>
            <a:endParaRPr sz="26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600"/>
              <a:t>               aastal.</a:t>
            </a:r>
            <a:endParaRPr sz="26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3000"/>
          </a:p>
        </p:txBody>
      </p:sp>
      <p:sp>
        <p:nvSpPr>
          <p:cNvPr id="206" name="Google Shape;206;g3d805854ec7_1_7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9</a:t>
            </a:fld>
            <a:endParaRPr/>
          </a:p>
        </p:txBody>
      </p:sp>
      <p:sp>
        <p:nvSpPr>
          <p:cNvPr id="207" name="Google Shape;207;g3d805854ec7_1_7"/>
          <p:cNvSpPr/>
          <p:nvPr/>
        </p:nvSpPr>
        <p:spPr>
          <a:xfrm>
            <a:off x="989025" y="3467400"/>
            <a:ext cx="912900" cy="456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g3d805854ec7_1_7"/>
          <p:cNvSpPr/>
          <p:nvPr/>
        </p:nvSpPr>
        <p:spPr>
          <a:xfrm>
            <a:off x="989025" y="2999275"/>
            <a:ext cx="912900" cy="456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3d805854ec7_0_331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Õpetajate profiil</a:t>
            </a:r>
            <a:endParaRPr/>
          </a:p>
        </p:txBody>
      </p:sp>
      <p:sp>
        <p:nvSpPr>
          <p:cNvPr id="215" name="Google Shape;215;g3d805854ec7_0_331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400" b="1"/>
              <a:t>Õpetajate valim </a:t>
            </a:r>
            <a:endParaRPr sz="2400" b="1"/>
          </a:p>
          <a:p>
            <a:pPr marL="457200" lvl="0" indent="-368300" algn="l" rtl="0">
              <a:spcBef>
                <a:spcPts val="1000"/>
              </a:spcBef>
              <a:spcAft>
                <a:spcPts val="0"/>
              </a:spcAft>
              <a:buSzPts val="2200"/>
              <a:buChar char="●"/>
            </a:pPr>
            <a:r>
              <a:rPr lang="lt-LT" sz="2200"/>
              <a:t>vabatahtlikkus, 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lt-LT" sz="2200"/>
              <a:t>eesti keele, eesti keel teise keelena ja loodusõpetuse õpetajad, 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lt-LT" sz="2200"/>
              <a:t>1., 4. ja 5. klass</a:t>
            </a:r>
            <a:endParaRPr sz="22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2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200" b="1"/>
              <a:t>Õpetajaid kokku 21</a:t>
            </a:r>
            <a:endParaRPr sz="2200" b="1"/>
          </a:p>
          <a:p>
            <a:pPr marL="457200" lvl="0" indent="-368300" algn="l" rtl="0">
              <a:spcBef>
                <a:spcPts val="1000"/>
              </a:spcBef>
              <a:spcAft>
                <a:spcPts val="0"/>
              </a:spcAft>
              <a:buSzPts val="2200"/>
              <a:buChar char="●"/>
            </a:pPr>
            <a:r>
              <a:rPr lang="lt-LT" sz="2200"/>
              <a:t>Õpetajate keskmine vanus 45 aastat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lt-LT" sz="2200"/>
              <a:t>Alla 35-aastaseid õpetajaid 4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lt-LT" sz="2200"/>
              <a:t>Alla 2 aasta on koolis õpetanud 7 õpetajat, kolmandik</a:t>
            </a:r>
            <a:endParaRPr sz="220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20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200"/>
              <a:t>Kogenud õpetajad, alustavad õpetajad, sh noored ja karjääripöörajad (endised lasteaiaõpetajad, Noored Kooli progammis osalejad)</a:t>
            </a:r>
            <a:endParaRPr sz="2200"/>
          </a:p>
        </p:txBody>
      </p:sp>
      <p:sp>
        <p:nvSpPr>
          <p:cNvPr id="216" name="Google Shape;216;g3d805854ec7_0_331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10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d805854ec7_1_31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g3d805854ec7_1_31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g3d805854ec7_1_31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11</a:t>
            </a:fld>
            <a:endParaRPr/>
          </a:p>
        </p:txBody>
      </p:sp>
      <p:pic>
        <p:nvPicPr>
          <p:cNvPr id="225" name="Google Shape;225;g3d805854ec7_1_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3813"/>
            <a:ext cx="12192000" cy="6810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3d805854ec7_0_243"/>
          <p:cNvSpPr txBox="1">
            <a:spLocks noGrp="1"/>
          </p:cNvSpPr>
          <p:nvPr>
            <p:ph type="title"/>
          </p:nvPr>
        </p:nvSpPr>
        <p:spPr>
          <a:xfrm>
            <a:off x="609600" y="426175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Valimi klasside ja rühmade profiil</a:t>
            </a:r>
            <a:endParaRPr/>
          </a:p>
        </p:txBody>
      </p:sp>
      <p:sp>
        <p:nvSpPr>
          <p:cNvPr id="232" name="Google Shape;232;g3d805854ec7_0_243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300" b="1"/>
              <a:t>Vaadeldud tunnid toimusid</a:t>
            </a:r>
            <a:endParaRPr sz="2300" b="1"/>
          </a:p>
          <a:p>
            <a:pPr marL="457200" lvl="0" indent="-374650" algn="l" rtl="0">
              <a:spcBef>
                <a:spcPts val="1000"/>
              </a:spcBef>
              <a:spcAft>
                <a:spcPts val="0"/>
              </a:spcAft>
              <a:buSzPts val="2300"/>
              <a:buChar char="●"/>
            </a:pPr>
            <a:r>
              <a:rPr lang="lt-LT" sz="2300"/>
              <a:t>terve klass õppis koos</a:t>
            </a:r>
            <a:endParaRPr sz="2300"/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Char char="●"/>
            </a:pPr>
            <a:r>
              <a:rPr lang="lt-LT" sz="2300"/>
              <a:t>klass oli jagatud 2 või 3 rühmaks.</a:t>
            </a:r>
            <a:endParaRPr sz="23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3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300" b="1"/>
              <a:t>Uuritavates koolides on KLASSID komplekteeritud:</a:t>
            </a:r>
            <a:endParaRPr sz="2300" b="1"/>
          </a:p>
          <a:p>
            <a:pPr marL="457200" lvl="0" indent="-374650" algn="l" rtl="0">
              <a:spcBef>
                <a:spcPts val="1000"/>
              </a:spcBef>
              <a:spcAft>
                <a:spcPts val="0"/>
              </a:spcAft>
              <a:buSzPts val="2300"/>
              <a:buChar char="-"/>
            </a:pPr>
            <a:r>
              <a:rPr lang="lt-LT" sz="2300"/>
              <a:t>ainult muu kodukeelega õpilaste klassid</a:t>
            </a:r>
            <a:endParaRPr sz="2300"/>
          </a:p>
          <a:p>
            <a:pPr marL="914400" lvl="1" indent="-374650" algn="l" rtl="0">
              <a:spcBef>
                <a:spcPts val="0"/>
              </a:spcBef>
              <a:spcAft>
                <a:spcPts val="0"/>
              </a:spcAft>
              <a:buSzPts val="2300"/>
              <a:buChar char="-"/>
            </a:pPr>
            <a:r>
              <a:rPr lang="lt-LT" sz="2300"/>
              <a:t>sh akadeemiliselt tugevamad ja nõrgemad klassid </a:t>
            </a:r>
            <a:endParaRPr sz="2300"/>
          </a:p>
          <a:p>
            <a:pPr marL="914400" lvl="1" indent="-374650" algn="l" rtl="0">
              <a:spcBef>
                <a:spcPts val="0"/>
              </a:spcBef>
              <a:spcAft>
                <a:spcPts val="0"/>
              </a:spcAft>
              <a:buSzPts val="2300"/>
              <a:buChar char="-"/>
            </a:pPr>
            <a:r>
              <a:rPr lang="lt-LT" sz="2300"/>
              <a:t>sh eelkoolis käinud / mittekäinud õpilaste klassid</a:t>
            </a:r>
            <a:endParaRPr sz="2300"/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Char char="-"/>
            </a:pPr>
            <a:r>
              <a:rPr lang="lt-LT" sz="2300"/>
              <a:t>segaklassid (eesti ja muu kodukeelega õpilased)</a:t>
            </a:r>
            <a:endParaRPr sz="2300"/>
          </a:p>
          <a:p>
            <a:pPr marL="914400" lvl="1" indent="-374650" algn="l" rtl="0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300"/>
              <a:buChar char="-"/>
            </a:pPr>
            <a:r>
              <a:rPr lang="lt-LT" sz="2300"/>
              <a:t>domineerivad eesti kodukeelega </a:t>
            </a:r>
            <a:endParaRPr sz="2300"/>
          </a:p>
          <a:p>
            <a:pPr marL="914400" lvl="1" indent="-374650" algn="l" rtl="0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300"/>
              <a:buChar char="-"/>
            </a:pPr>
            <a:r>
              <a:rPr lang="lt-LT" sz="2300"/>
              <a:t>domineerivad muu kodukeelega </a:t>
            </a:r>
            <a:endParaRPr sz="23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300"/>
              <a:t>Sõltub piirkondlikest eripäradest ja kooli võimalustest, koolipere valikutest. </a:t>
            </a:r>
            <a:endParaRPr sz="23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300"/>
              <a:t>Muutumises.</a:t>
            </a:r>
            <a:endParaRPr sz="23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300"/>
          </a:p>
        </p:txBody>
      </p:sp>
      <p:sp>
        <p:nvSpPr>
          <p:cNvPr id="233" name="Google Shape;233;g3d805854ec7_0_243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12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3d805854ec7_1_17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300" b="1"/>
              <a:t>Õpperühmad </a:t>
            </a:r>
            <a:r>
              <a:rPr lang="lt-LT" sz="2300"/>
              <a:t>(E2/B-võõrkeele tunnid)</a:t>
            </a:r>
            <a:endParaRPr/>
          </a:p>
        </p:txBody>
      </p:sp>
      <p:sp>
        <p:nvSpPr>
          <p:cNvPr id="240" name="Google Shape;240;g3d805854ec7_1_17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74650" algn="l" rtl="0">
              <a:spcBef>
                <a:spcPts val="1000"/>
              </a:spcBef>
              <a:spcAft>
                <a:spcPts val="0"/>
              </a:spcAft>
              <a:buSzPts val="2300"/>
              <a:buChar char="-"/>
            </a:pPr>
            <a:r>
              <a:rPr lang="lt-LT" sz="2300"/>
              <a:t>Eesti keele oskuse järgi klasside jagamine: </a:t>
            </a:r>
            <a:endParaRPr sz="2300"/>
          </a:p>
          <a:p>
            <a:pPr marL="914400" lvl="1" indent="-374650" algn="l" rtl="0">
              <a:spcBef>
                <a:spcPts val="0"/>
              </a:spcBef>
              <a:spcAft>
                <a:spcPts val="0"/>
              </a:spcAft>
              <a:buSzPts val="2300"/>
              <a:buChar char="-"/>
            </a:pPr>
            <a:r>
              <a:rPr lang="lt-LT" sz="2300"/>
              <a:t>eesti kodukeelega, tugevama/nõrgema eesti keele oskusega rühmad </a:t>
            </a:r>
            <a:endParaRPr sz="2300"/>
          </a:p>
          <a:p>
            <a:pPr marL="9144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300"/>
              <a:t>või: </a:t>
            </a:r>
            <a:endParaRPr sz="2300"/>
          </a:p>
          <a:p>
            <a:pPr marL="914400" lvl="1" indent="-374650" algn="l" rtl="0">
              <a:spcBef>
                <a:spcPts val="500"/>
              </a:spcBef>
              <a:spcAft>
                <a:spcPts val="0"/>
              </a:spcAft>
              <a:buSzPts val="2300"/>
              <a:buChar char="-"/>
            </a:pPr>
            <a:r>
              <a:rPr lang="lt-LT" sz="2300"/>
              <a:t>muu kodukeelega püsielanikud, uussisserändajad</a:t>
            </a:r>
            <a:endParaRPr sz="2300"/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Char char="-"/>
            </a:pPr>
            <a:r>
              <a:rPr lang="lt-LT" sz="2300"/>
              <a:t>juhusliku valiku printsiibil</a:t>
            </a:r>
            <a:endParaRPr sz="23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300"/>
          </a:p>
          <a:p>
            <a:pPr marL="2286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3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3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g3d805854ec7_1_17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13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d805854ec7_1_0"/>
          <p:cNvSpPr txBox="1">
            <a:spLocks noGrp="1"/>
          </p:cNvSpPr>
          <p:nvPr>
            <p:ph type="title"/>
          </p:nvPr>
        </p:nvSpPr>
        <p:spPr>
          <a:xfrm>
            <a:off x="609600" y="426175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Vaadeldud tunnid</a:t>
            </a:r>
            <a:endParaRPr/>
          </a:p>
        </p:txBody>
      </p:sp>
      <p:sp>
        <p:nvSpPr>
          <p:cNvPr id="248" name="Google Shape;248;g3d805854ec7_1_0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6035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00"/>
              <a:buChar char="•"/>
            </a:pPr>
            <a:r>
              <a:rPr lang="lt-LT" sz="2300"/>
              <a:t>Eesti keel teise keelena</a:t>
            </a:r>
            <a:endParaRPr sz="2300"/>
          </a:p>
          <a:p>
            <a:pPr marL="228600" lvl="0" indent="-26035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300"/>
              <a:buChar char="•"/>
            </a:pPr>
            <a:r>
              <a:rPr lang="lt-LT" sz="2300"/>
              <a:t>Ainetund</a:t>
            </a:r>
            <a:endParaRPr sz="2300"/>
          </a:p>
          <a:p>
            <a:pPr marL="685800" lvl="1" indent="-260350" algn="l" rtl="0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300"/>
              <a:buChar char="•"/>
            </a:pPr>
            <a:r>
              <a:rPr lang="lt-LT" sz="2300"/>
              <a:t>Loodusõpetus</a:t>
            </a:r>
            <a:endParaRPr sz="2300"/>
          </a:p>
          <a:p>
            <a:pPr marL="685800" lvl="1" indent="-260350" algn="l" rtl="0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300"/>
              <a:buChar char="•"/>
            </a:pPr>
            <a:r>
              <a:rPr lang="lt-LT" sz="2300"/>
              <a:t>Muu</a:t>
            </a:r>
            <a:endParaRPr sz="2300"/>
          </a:p>
          <a:p>
            <a:pPr marL="2286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3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300"/>
          </a:p>
        </p:txBody>
      </p:sp>
      <p:sp>
        <p:nvSpPr>
          <p:cNvPr id="249" name="Google Shape;249;g3d805854ec7_1_0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14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3d805854ec7_0_582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Õpilaste kodukeelest erinevas keeles õpetamine (LAK-õppemetoodika)</a:t>
            </a:r>
            <a:endParaRPr/>
          </a:p>
        </p:txBody>
      </p:sp>
      <p:sp>
        <p:nvSpPr>
          <p:cNvPr id="256" name="Google Shape;256;g3d805854ec7_0_582"/>
          <p:cNvSpPr txBox="1">
            <a:spLocks noGrp="1"/>
          </p:cNvSpPr>
          <p:nvPr>
            <p:ph type="body" idx="1"/>
          </p:nvPr>
        </p:nvSpPr>
        <p:spPr>
          <a:xfrm>
            <a:off x="134112" y="1342914"/>
            <a:ext cx="6431280" cy="566138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000" b="1" dirty="0" err="1">
                <a:solidFill>
                  <a:srgbClr val="002060"/>
                </a:solidFill>
              </a:rPr>
              <a:t>Paindlik</a:t>
            </a:r>
            <a:r>
              <a:rPr lang="lt-LT" sz="2000" b="1" dirty="0">
                <a:solidFill>
                  <a:srgbClr val="002060"/>
                </a:solidFill>
              </a:rPr>
              <a:t> </a:t>
            </a:r>
            <a:r>
              <a:rPr lang="lt-LT" sz="2000" b="1" dirty="0" err="1">
                <a:solidFill>
                  <a:srgbClr val="002060"/>
                </a:solidFill>
              </a:rPr>
              <a:t>kaksikfookus</a:t>
            </a:r>
            <a:r>
              <a:rPr lang="lt-LT" sz="2000" dirty="0">
                <a:solidFill>
                  <a:srgbClr val="002060"/>
                </a:solidFill>
              </a:rPr>
              <a:t>: aine ja </a:t>
            </a:r>
            <a:r>
              <a:rPr lang="lt-LT" sz="2000" dirty="0" err="1">
                <a:solidFill>
                  <a:srgbClr val="002060"/>
                </a:solidFill>
              </a:rPr>
              <a:t>keel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integreeritult</a:t>
            </a:r>
            <a:endParaRPr sz="2000" dirty="0">
              <a:solidFill>
                <a:srgbClr val="002060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sz="2000" b="1" dirty="0" err="1">
                <a:solidFill>
                  <a:srgbClr val="002060"/>
                </a:solidFill>
              </a:rPr>
              <a:t>Eesmärgid</a:t>
            </a:r>
            <a:r>
              <a:rPr lang="lt-LT" sz="2000" dirty="0">
                <a:solidFill>
                  <a:srgbClr val="002060"/>
                </a:solidFill>
              </a:rPr>
              <a:t>:</a:t>
            </a:r>
            <a:endParaRPr sz="2000" dirty="0">
              <a:solidFill>
                <a:srgbClr val="002060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lt-LT" sz="2000" dirty="0" err="1">
                <a:solidFill>
                  <a:srgbClr val="002060"/>
                </a:solidFill>
              </a:rPr>
              <a:t>ainepädevus</a:t>
            </a:r>
            <a:endParaRPr sz="2000" dirty="0">
              <a:solidFill>
                <a:srgbClr val="002060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lt-LT" sz="2000" dirty="0" err="1">
                <a:solidFill>
                  <a:srgbClr val="002060"/>
                </a:solidFill>
              </a:rPr>
              <a:t>akadeemiline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keeleoskus</a:t>
            </a:r>
            <a:endParaRPr sz="2000" dirty="0">
              <a:solidFill>
                <a:srgbClr val="002060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lt-LT" sz="2000" dirty="0" err="1">
                <a:solidFill>
                  <a:srgbClr val="002060"/>
                </a:solidFill>
              </a:rPr>
              <a:t>õppimisstrateegiad</a:t>
            </a:r>
            <a:endParaRPr sz="2000" dirty="0">
              <a:solidFill>
                <a:srgbClr val="002060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lt-LT" sz="1800" dirty="0" err="1">
                <a:solidFill>
                  <a:srgbClr val="002060"/>
                </a:solidFill>
              </a:rPr>
              <a:t>mitmekeelne</a:t>
            </a:r>
            <a:r>
              <a:rPr lang="lt-LT" sz="2000" dirty="0">
                <a:solidFill>
                  <a:srgbClr val="002060"/>
                </a:solidFill>
              </a:rPr>
              <a:t> ja </a:t>
            </a:r>
            <a:r>
              <a:rPr lang="lt-LT" sz="2000" dirty="0" err="1">
                <a:solidFill>
                  <a:srgbClr val="002060"/>
                </a:solidFill>
              </a:rPr>
              <a:t>kultuuriline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teadlikkus</a:t>
            </a:r>
            <a:endParaRPr sz="2000" dirty="0">
              <a:solidFill>
                <a:srgbClr val="00206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lt-LT" sz="2000" b="1" dirty="0" err="1">
                <a:solidFill>
                  <a:srgbClr val="002060"/>
                </a:solidFill>
              </a:rPr>
              <a:t>Põhijooned</a:t>
            </a:r>
            <a:r>
              <a:rPr lang="lt-LT" sz="2000" dirty="0">
                <a:solidFill>
                  <a:srgbClr val="002060"/>
                </a:solidFill>
              </a:rPr>
              <a:t>:</a:t>
            </a:r>
            <a:endParaRPr sz="2000" dirty="0">
              <a:solidFill>
                <a:srgbClr val="002060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lt-LT" sz="2000" dirty="0" err="1">
                <a:solidFill>
                  <a:srgbClr val="002060"/>
                </a:solidFill>
              </a:rPr>
              <a:t>õppijakeskne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disain</a:t>
            </a:r>
            <a:endParaRPr sz="2000" dirty="0">
              <a:solidFill>
                <a:srgbClr val="002060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lt-LT" sz="2000" dirty="0" err="1">
                <a:solidFill>
                  <a:srgbClr val="002060"/>
                </a:solidFill>
              </a:rPr>
              <a:t>sihipärane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keeletoetus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lt-LT" sz="2000" dirty="0" err="1">
                <a:solidFill>
                  <a:srgbClr val="002060"/>
                </a:solidFill>
              </a:rPr>
              <a:t>kognitiivselt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nõudlikud</a:t>
            </a:r>
            <a:r>
              <a:rPr lang="lt-LT" sz="2000" dirty="0">
                <a:solidFill>
                  <a:srgbClr val="002060"/>
                </a:solidFill>
              </a:rPr>
              <a:t>, </a:t>
            </a:r>
            <a:r>
              <a:rPr lang="lt-LT" sz="2000" dirty="0" err="1">
                <a:solidFill>
                  <a:srgbClr val="002060"/>
                </a:solidFill>
              </a:rPr>
              <a:t>probleemipõhised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ülesanded</a:t>
            </a:r>
            <a:endParaRPr sz="2000" dirty="0">
              <a:solidFill>
                <a:srgbClr val="002060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lt-LT" sz="2000" dirty="0" err="1">
                <a:solidFill>
                  <a:srgbClr val="002060"/>
                </a:solidFill>
              </a:rPr>
              <a:t>koostöine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õppimine</a:t>
            </a:r>
            <a:endParaRPr sz="2000" dirty="0">
              <a:solidFill>
                <a:srgbClr val="002060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lt-LT" sz="2000" dirty="0" err="1">
                <a:solidFill>
                  <a:srgbClr val="002060"/>
                </a:solidFill>
              </a:rPr>
              <a:t>lõimitud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hindamine</a:t>
            </a:r>
            <a:r>
              <a:rPr lang="lt-LT" sz="2000" dirty="0">
                <a:solidFill>
                  <a:srgbClr val="002060"/>
                </a:solidFill>
              </a:rPr>
              <a:t> (</a:t>
            </a:r>
            <a:r>
              <a:rPr lang="lt-LT" sz="2000" dirty="0" err="1">
                <a:solidFill>
                  <a:srgbClr val="002060"/>
                </a:solidFill>
              </a:rPr>
              <a:t>sisu</a:t>
            </a:r>
            <a:r>
              <a:rPr lang="lt-LT" sz="2000" dirty="0">
                <a:solidFill>
                  <a:srgbClr val="002060"/>
                </a:solidFill>
              </a:rPr>
              <a:t> ja </a:t>
            </a:r>
            <a:r>
              <a:rPr lang="lt-LT" sz="2000" dirty="0" err="1">
                <a:solidFill>
                  <a:srgbClr val="002060"/>
                </a:solidFill>
              </a:rPr>
              <a:t>keel</a:t>
            </a:r>
            <a:r>
              <a:rPr lang="lt-LT" sz="2000" dirty="0">
                <a:solidFill>
                  <a:srgbClr val="002060"/>
                </a:solidFill>
              </a:rPr>
              <a:t>)</a:t>
            </a:r>
            <a:endParaRPr sz="2000" dirty="0">
              <a:solidFill>
                <a:srgbClr val="002060"/>
              </a:solidFill>
            </a:endParaRPr>
          </a:p>
        </p:txBody>
      </p:sp>
      <p:sp>
        <p:nvSpPr>
          <p:cNvPr id="257" name="Google Shape;257;g3d805854ec7_0_582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15</a:t>
            </a:fld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1EEC9A-449D-AF59-E2C4-D9EB691BB5D6}"/>
              </a:ext>
            </a:extLst>
          </p:cNvPr>
          <p:cNvSpPr txBox="1"/>
          <p:nvPr/>
        </p:nvSpPr>
        <p:spPr>
          <a:xfrm>
            <a:off x="6092952" y="1479428"/>
            <a:ext cx="6099048" cy="3899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lt-LT" sz="2000" b="1" dirty="0" err="1">
                <a:solidFill>
                  <a:srgbClr val="002060"/>
                </a:solidFill>
              </a:rPr>
              <a:t>Õppimine</a:t>
            </a:r>
            <a:r>
              <a:rPr lang="lt-LT" sz="2000" b="1" dirty="0">
                <a:solidFill>
                  <a:srgbClr val="002060"/>
                </a:solidFill>
              </a:rPr>
              <a:t> </a:t>
            </a:r>
            <a:r>
              <a:rPr lang="lt-LT" sz="2000" b="1" dirty="0" err="1">
                <a:solidFill>
                  <a:srgbClr val="002060"/>
                </a:solidFill>
              </a:rPr>
              <a:t>keele</a:t>
            </a:r>
            <a:r>
              <a:rPr lang="lt-LT" sz="2000" b="1" dirty="0">
                <a:solidFill>
                  <a:srgbClr val="002060"/>
                </a:solidFill>
              </a:rPr>
              <a:t> </a:t>
            </a:r>
            <a:r>
              <a:rPr lang="lt-LT" sz="2000" b="1" dirty="0" err="1">
                <a:solidFill>
                  <a:srgbClr val="002060"/>
                </a:solidFill>
              </a:rPr>
              <a:t>abil</a:t>
            </a:r>
            <a:r>
              <a:rPr lang="lt-LT" sz="2000" b="1" dirty="0">
                <a:solidFill>
                  <a:srgbClr val="002060"/>
                </a:solidFill>
              </a:rPr>
              <a:t> ja </a:t>
            </a:r>
            <a:r>
              <a:rPr lang="lt-LT" sz="2000" b="1" dirty="0" err="1">
                <a:solidFill>
                  <a:srgbClr val="002060"/>
                </a:solidFill>
              </a:rPr>
              <a:t>kaudu</a:t>
            </a:r>
            <a:r>
              <a:rPr lang="lt-LT" sz="2000" dirty="0">
                <a:solidFill>
                  <a:srgbClr val="002060"/>
                </a:solidFill>
              </a:rPr>
              <a:t>, </a:t>
            </a:r>
            <a:r>
              <a:rPr lang="lt-LT" sz="2000" dirty="0" err="1">
                <a:solidFill>
                  <a:srgbClr val="002060"/>
                </a:solidFill>
              </a:rPr>
              <a:t>mitte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lihtsalt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võõrkeeles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õpetamine</a:t>
            </a:r>
            <a:endParaRPr lang="lt-LT" sz="2000" dirty="0">
              <a:solidFill>
                <a:srgbClr val="002060"/>
              </a:solidFill>
            </a:endParaRPr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lang="lt-LT" sz="2000" dirty="0">
              <a:solidFill>
                <a:srgbClr val="00206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t-LT" sz="2000" b="1" dirty="0" err="1">
                <a:solidFill>
                  <a:srgbClr val="002060"/>
                </a:solidFill>
              </a:rPr>
              <a:t>Teoreetiline</a:t>
            </a:r>
            <a:r>
              <a:rPr lang="lt-LT" sz="2000" b="1" dirty="0">
                <a:solidFill>
                  <a:srgbClr val="002060"/>
                </a:solidFill>
              </a:rPr>
              <a:t> alus</a:t>
            </a:r>
            <a:r>
              <a:rPr lang="lt-LT" sz="2000" dirty="0">
                <a:solidFill>
                  <a:srgbClr val="002060"/>
                </a:solidFill>
              </a:rPr>
              <a:t>:</a:t>
            </a:r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lt-LT" sz="2000" dirty="0" err="1">
                <a:solidFill>
                  <a:srgbClr val="002060"/>
                </a:solidFill>
              </a:rPr>
              <a:t>sotsiokonstruktivism</a:t>
            </a:r>
            <a:endParaRPr lang="lt-LT" sz="2000" dirty="0">
              <a:solidFill>
                <a:srgbClr val="002060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lt-LT" sz="2000" dirty="0">
                <a:solidFill>
                  <a:srgbClr val="002060"/>
                </a:solidFill>
              </a:rPr>
              <a:t>teise </a:t>
            </a:r>
            <a:r>
              <a:rPr lang="lt-LT" sz="2000" dirty="0" err="1">
                <a:solidFill>
                  <a:srgbClr val="002060"/>
                </a:solidFill>
              </a:rPr>
              <a:t>keele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omandamise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teooriad</a:t>
            </a:r>
            <a:endParaRPr lang="lt-LT" sz="2000" dirty="0">
              <a:solidFill>
                <a:srgbClr val="002060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Char char="●"/>
            </a:pPr>
            <a:r>
              <a:rPr lang="lt-LT" sz="2000" dirty="0">
                <a:solidFill>
                  <a:srgbClr val="002060"/>
                </a:solidFill>
              </a:rPr>
              <a:t>4C-mudel: </a:t>
            </a:r>
            <a:r>
              <a:rPr lang="lt-LT" sz="2000" i="1" dirty="0" err="1">
                <a:solidFill>
                  <a:srgbClr val="002060"/>
                </a:solidFill>
              </a:rPr>
              <a:t>Content</a:t>
            </a:r>
            <a:r>
              <a:rPr lang="lt-LT" sz="2000" i="1" dirty="0">
                <a:solidFill>
                  <a:srgbClr val="002060"/>
                </a:solidFill>
              </a:rPr>
              <a:t> – </a:t>
            </a:r>
            <a:r>
              <a:rPr lang="lt-LT" sz="2000" i="1" dirty="0" err="1">
                <a:solidFill>
                  <a:srgbClr val="002060"/>
                </a:solidFill>
              </a:rPr>
              <a:t>Communication</a:t>
            </a:r>
            <a:r>
              <a:rPr lang="lt-LT" sz="2000" i="1" dirty="0">
                <a:solidFill>
                  <a:srgbClr val="002060"/>
                </a:solidFill>
              </a:rPr>
              <a:t> – </a:t>
            </a:r>
            <a:r>
              <a:rPr lang="lt-LT" sz="2000" i="1" dirty="0" err="1">
                <a:solidFill>
                  <a:srgbClr val="002060"/>
                </a:solidFill>
              </a:rPr>
              <a:t>Cognition</a:t>
            </a:r>
            <a:r>
              <a:rPr lang="lt-LT" sz="2000" i="1" dirty="0">
                <a:solidFill>
                  <a:srgbClr val="002060"/>
                </a:solidFill>
              </a:rPr>
              <a:t> – </a:t>
            </a:r>
            <a:r>
              <a:rPr lang="lt-LT" sz="2000" i="1" dirty="0" err="1">
                <a:solidFill>
                  <a:srgbClr val="002060"/>
                </a:solidFill>
              </a:rPr>
              <a:t>Culture</a:t>
            </a:r>
            <a:endParaRPr lang="lt-LT" sz="2000" i="1" dirty="0">
              <a:solidFill>
                <a:srgbClr val="00206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lt-LT" sz="2000" b="1" dirty="0" err="1">
                <a:solidFill>
                  <a:srgbClr val="002060"/>
                </a:solidFill>
              </a:rPr>
              <a:t>Tulemus</a:t>
            </a:r>
            <a:r>
              <a:rPr lang="lt-LT" sz="2000" dirty="0">
                <a:solidFill>
                  <a:srgbClr val="002060"/>
                </a:solidFill>
              </a:rPr>
              <a:t>: </a:t>
            </a:r>
            <a:r>
              <a:rPr lang="lt-LT" sz="2000" dirty="0" err="1">
                <a:solidFill>
                  <a:srgbClr val="002060"/>
                </a:solidFill>
              </a:rPr>
              <a:t>suurem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suutlikkus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osaleda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tähenduslikus</a:t>
            </a:r>
            <a:r>
              <a:rPr lang="lt-LT" sz="2000" dirty="0">
                <a:solidFill>
                  <a:srgbClr val="002060"/>
                </a:solidFill>
              </a:rPr>
              <a:t> </a:t>
            </a:r>
            <a:r>
              <a:rPr lang="lt-LT" sz="2000" dirty="0" err="1">
                <a:solidFill>
                  <a:srgbClr val="002060"/>
                </a:solidFill>
              </a:rPr>
              <a:t>aineõppes</a:t>
            </a:r>
            <a:endParaRPr lang="lt-LT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3d805854ec7_0_317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Usaldus</a:t>
            </a:r>
            <a:endParaRPr/>
          </a:p>
        </p:txBody>
      </p:sp>
      <p:sp>
        <p:nvSpPr>
          <p:cNvPr id="264" name="Google Shape;264;g3d805854ec7_0_317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dirty="0" err="1"/>
              <a:t>Enamik</a:t>
            </a:r>
            <a:r>
              <a:rPr lang="lt-LT" dirty="0"/>
              <a:t> </a:t>
            </a:r>
            <a:r>
              <a:rPr lang="lt-LT" dirty="0" err="1"/>
              <a:t>tunde</a:t>
            </a:r>
            <a:r>
              <a:rPr lang="lt-LT" dirty="0"/>
              <a:t> </a:t>
            </a:r>
            <a:r>
              <a:rPr lang="lt-LT" dirty="0" err="1"/>
              <a:t>hinnatakse</a:t>
            </a:r>
            <a:r>
              <a:rPr lang="lt-LT" dirty="0"/>
              <a:t> </a:t>
            </a:r>
            <a:r>
              <a:rPr lang="lt-LT" dirty="0" err="1"/>
              <a:t>usalduslikeks</a:t>
            </a:r>
            <a:r>
              <a:rPr lang="lt-LT" dirty="0"/>
              <a:t>. </a:t>
            </a:r>
            <a:r>
              <a:rPr lang="lt-LT" dirty="0" err="1"/>
              <a:t>Mitmetel</a:t>
            </a:r>
            <a:r>
              <a:rPr lang="lt-LT" dirty="0"/>
              <a:t> </a:t>
            </a:r>
            <a:r>
              <a:rPr lang="lt-LT" dirty="0" err="1"/>
              <a:t>õpetajatel</a:t>
            </a:r>
            <a:r>
              <a:rPr lang="lt-LT" dirty="0"/>
              <a:t> </a:t>
            </a:r>
            <a:r>
              <a:rPr lang="lt-LT" dirty="0" err="1"/>
              <a:t>on</a:t>
            </a:r>
            <a:r>
              <a:rPr lang="lt-LT" dirty="0"/>
              <a:t> </a:t>
            </a:r>
            <a:r>
              <a:rPr lang="lt-LT" dirty="0" err="1"/>
              <a:t>väga</a:t>
            </a:r>
            <a:r>
              <a:rPr lang="lt-LT" dirty="0"/>
              <a:t> </a:t>
            </a:r>
            <a:r>
              <a:rPr lang="lt-LT" dirty="0" err="1"/>
              <a:t>soe</a:t>
            </a:r>
            <a:r>
              <a:rPr lang="lt-LT" dirty="0"/>
              <a:t> </a:t>
            </a:r>
            <a:r>
              <a:rPr lang="lt-LT" dirty="0" err="1"/>
              <a:t>kontakt</a:t>
            </a:r>
            <a:r>
              <a:rPr lang="lt-LT" dirty="0"/>
              <a:t> </a:t>
            </a:r>
            <a:r>
              <a:rPr lang="lt-LT" dirty="0" err="1"/>
              <a:t>klassiga</a:t>
            </a:r>
            <a:r>
              <a:rPr lang="lt-LT" dirty="0"/>
              <a:t>, </a:t>
            </a:r>
            <a:r>
              <a:rPr lang="lt-LT" dirty="0" err="1"/>
              <a:t>õpilased</a:t>
            </a:r>
            <a:r>
              <a:rPr lang="lt-LT" dirty="0"/>
              <a:t> </a:t>
            </a:r>
            <a:r>
              <a:rPr lang="lt-LT" dirty="0" err="1"/>
              <a:t>suhtlevad</a:t>
            </a:r>
            <a:r>
              <a:rPr lang="lt-LT" dirty="0"/>
              <a:t> </a:t>
            </a:r>
            <a:r>
              <a:rPr lang="lt-LT" dirty="0" err="1"/>
              <a:t>õpetajatega</a:t>
            </a:r>
            <a:r>
              <a:rPr lang="lt-LT" dirty="0"/>
              <a:t> </a:t>
            </a:r>
            <a:r>
              <a:rPr lang="lt-LT" dirty="0" err="1"/>
              <a:t>vabalt</a:t>
            </a:r>
            <a:r>
              <a:rPr lang="lt-LT" dirty="0"/>
              <a:t>.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indent="0"/>
            <a:r>
              <a:rPr lang="en-EE" i="1" dirty="0"/>
              <a:t>„</a:t>
            </a:r>
            <a:r>
              <a:rPr lang="lt-LT" dirty="0" err="1"/>
              <a:t>Õpetajal</a:t>
            </a:r>
            <a:r>
              <a:rPr lang="lt-LT" dirty="0"/>
              <a:t> </a:t>
            </a:r>
            <a:r>
              <a:rPr lang="lt-LT" dirty="0" err="1"/>
              <a:t>on</a:t>
            </a:r>
            <a:r>
              <a:rPr lang="lt-LT" dirty="0"/>
              <a:t> </a:t>
            </a:r>
            <a:r>
              <a:rPr lang="lt-LT" dirty="0" err="1"/>
              <a:t>hea</a:t>
            </a:r>
            <a:r>
              <a:rPr lang="lt-LT" dirty="0"/>
              <a:t> </a:t>
            </a:r>
            <a:r>
              <a:rPr lang="lt-LT" dirty="0" err="1"/>
              <a:t>kontakt</a:t>
            </a:r>
            <a:r>
              <a:rPr lang="lt-LT" dirty="0"/>
              <a:t> </a:t>
            </a:r>
            <a:r>
              <a:rPr lang="lt-LT" dirty="0" err="1"/>
              <a:t>klassiga</a:t>
            </a:r>
            <a:r>
              <a:rPr lang="lt-LT" dirty="0"/>
              <a:t>.”</a:t>
            </a:r>
            <a:endParaRPr dirty="0"/>
          </a:p>
          <a:p>
            <a:pPr marL="0" lvl="0" indent="0"/>
            <a:r>
              <a:rPr lang="en-EE" i="1" dirty="0"/>
              <a:t>„</a:t>
            </a:r>
            <a:r>
              <a:rPr lang="lt-LT" dirty="0" err="1"/>
              <a:t>Küsitakse</a:t>
            </a:r>
            <a:r>
              <a:rPr lang="lt-LT" dirty="0"/>
              <a:t> abi, </a:t>
            </a:r>
            <a:r>
              <a:rPr lang="lt-LT" dirty="0" err="1"/>
              <a:t>vastatakse</a:t>
            </a:r>
            <a:r>
              <a:rPr lang="lt-LT" dirty="0"/>
              <a:t> </a:t>
            </a:r>
            <a:r>
              <a:rPr lang="lt-LT" dirty="0" err="1"/>
              <a:t>aktiivselt</a:t>
            </a:r>
            <a:r>
              <a:rPr lang="lt-LT" dirty="0"/>
              <a:t>, </a:t>
            </a:r>
            <a:r>
              <a:rPr lang="lt-LT" dirty="0" err="1"/>
              <a:t>tahetakse</a:t>
            </a:r>
            <a:r>
              <a:rPr lang="lt-LT" dirty="0"/>
              <a:t> </a:t>
            </a:r>
            <a:r>
              <a:rPr lang="lt-LT" dirty="0" err="1"/>
              <a:t>vabatahtlikuna</a:t>
            </a:r>
            <a:r>
              <a:rPr lang="lt-LT" dirty="0"/>
              <a:t> </a:t>
            </a:r>
            <a:r>
              <a:rPr lang="lt-LT" dirty="0" err="1"/>
              <a:t>käia</a:t>
            </a:r>
            <a:r>
              <a:rPr lang="lt-LT" dirty="0"/>
              <a:t> </a:t>
            </a:r>
            <a:r>
              <a:rPr lang="lt-LT" dirty="0" err="1"/>
              <a:t>klassi</a:t>
            </a:r>
            <a:r>
              <a:rPr lang="lt-LT" dirty="0"/>
              <a:t> </a:t>
            </a:r>
            <a:r>
              <a:rPr lang="lt-LT" dirty="0" err="1"/>
              <a:t>ees</a:t>
            </a:r>
            <a:r>
              <a:rPr lang="lt-LT" dirty="0"/>
              <a:t>.”</a:t>
            </a:r>
            <a:endParaRPr dirty="0"/>
          </a:p>
          <a:p>
            <a:pPr marL="0" lvl="0" indent="0"/>
            <a:r>
              <a:rPr lang="en-EE" i="1" dirty="0"/>
              <a:t>„</a:t>
            </a:r>
            <a:r>
              <a:rPr lang="lt-LT" dirty="0" err="1"/>
              <a:t>Õpetaja</a:t>
            </a:r>
            <a:r>
              <a:rPr lang="lt-LT" dirty="0"/>
              <a:t> </a:t>
            </a:r>
            <a:r>
              <a:rPr lang="lt-LT" dirty="0" err="1"/>
              <a:t>huvitub</a:t>
            </a:r>
            <a:r>
              <a:rPr lang="lt-LT" dirty="0"/>
              <a:t> </a:t>
            </a:r>
            <a:r>
              <a:rPr lang="lt-LT" dirty="0" err="1"/>
              <a:t>õpilastest</a:t>
            </a:r>
            <a:r>
              <a:rPr lang="lt-LT" dirty="0"/>
              <a:t> ja </a:t>
            </a:r>
            <a:r>
              <a:rPr lang="lt-LT" dirty="0" err="1"/>
              <a:t>nende</a:t>
            </a:r>
            <a:r>
              <a:rPr lang="lt-LT" dirty="0"/>
              <a:t> </a:t>
            </a:r>
            <a:r>
              <a:rPr lang="lt-LT" dirty="0" err="1"/>
              <a:t>käekäigust</a:t>
            </a:r>
            <a:r>
              <a:rPr lang="lt-LT" dirty="0"/>
              <a:t>.”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 dirty="0"/>
              <a:t>Aga </a:t>
            </a:r>
            <a:r>
              <a:rPr lang="lt-LT" dirty="0" err="1"/>
              <a:t>ka</a:t>
            </a:r>
            <a:endParaRPr dirty="0"/>
          </a:p>
          <a:p>
            <a:pPr marL="0" lvl="0" indent="0"/>
            <a:r>
              <a:rPr lang="en-EE" i="1" dirty="0"/>
              <a:t>„</a:t>
            </a:r>
            <a:r>
              <a:rPr lang="lt-LT" dirty="0" err="1"/>
              <a:t>Õpilased</a:t>
            </a:r>
            <a:r>
              <a:rPr lang="lt-LT" dirty="0"/>
              <a:t> </a:t>
            </a:r>
            <a:r>
              <a:rPr lang="lt-LT" dirty="0" err="1"/>
              <a:t>tõenäoliselt</a:t>
            </a:r>
            <a:r>
              <a:rPr lang="lt-LT" dirty="0"/>
              <a:t> </a:t>
            </a:r>
            <a:r>
              <a:rPr lang="lt-LT" dirty="0" err="1"/>
              <a:t>kardavad</a:t>
            </a:r>
            <a:r>
              <a:rPr lang="lt-LT" dirty="0"/>
              <a:t> </a:t>
            </a:r>
            <a:r>
              <a:rPr lang="lt-LT" dirty="0" err="1"/>
              <a:t>õpetajat</a:t>
            </a:r>
            <a:r>
              <a:rPr lang="lt-LT" dirty="0"/>
              <a:t>.”</a:t>
            </a:r>
            <a:endParaRPr dirty="0"/>
          </a:p>
        </p:txBody>
      </p:sp>
      <p:sp>
        <p:nvSpPr>
          <p:cNvPr id="265" name="Google Shape;265;g3d805854ec7_0_317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16</a:t>
            </a:fld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d805854ec7_0_561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lt-LT" dirty="0" err="1"/>
              <a:t>Keelekasutus</a:t>
            </a:r>
            <a:endParaRPr dirty="0"/>
          </a:p>
        </p:txBody>
      </p:sp>
      <p:sp>
        <p:nvSpPr>
          <p:cNvPr id="282" name="Google Shape;282;g3d805854ec7_0_561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0160" lvl="0" indent="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lt-LT" sz="2400" dirty="0" err="1">
                <a:solidFill>
                  <a:srgbClr val="002060"/>
                </a:solidFill>
                <a:highlight>
                  <a:schemeClr val="lt1"/>
                </a:highlight>
              </a:rPr>
              <a:t>Vene</a:t>
            </a:r>
            <a:r>
              <a:rPr lang="lt-LT" sz="24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400" dirty="0" err="1">
                <a:solidFill>
                  <a:srgbClr val="002060"/>
                </a:solidFill>
                <a:highlight>
                  <a:schemeClr val="lt1"/>
                </a:highlight>
              </a:rPr>
              <a:t>keele</a:t>
            </a:r>
            <a:r>
              <a:rPr lang="lt-LT" sz="24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400" dirty="0" err="1">
                <a:solidFill>
                  <a:srgbClr val="002060"/>
                </a:solidFill>
                <a:highlight>
                  <a:schemeClr val="lt1"/>
                </a:highlight>
              </a:rPr>
              <a:t>kasutamine</a:t>
            </a:r>
            <a:r>
              <a:rPr lang="lt-LT" sz="24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400" dirty="0" err="1">
                <a:solidFill>
                  <a:srgbClr val="002060"/>
                </a:solidFill>
                <a:highlight>
                  <a:schemeClr val="lt1"/>
                </a:highlight>
              </a:rPr>
              <a:t>eestikeelses</a:t>
            </a:r>
            <a:r>
              <a:rPr lang="lt-LT" sz="24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400" dirty="0" err="1">
                <a:solidFill>
                  <a:srgbClr val="002060"/>
                </a:solidFill>
                <a:highlight>
                  <a:schemeClr val="lt1"/>
                </a:highlight>
              </a:rPr>
              <a:t>õppes</a:t>
            </a:r>
            <a:endParaRPr lang="lt-LT" sz="2400" dirty="0">
              <a:solidFill>
                <a:srgbClr val="002060"/>
              </a:solidFill>
              <a:highlight>
                <a:schemeClr val="lt1"/>
              </a:highlight>
            </a:endParaRPr>
          </a:p>
          <a:p>
            <a:pPr marL="228600" lvl="0" indent="-21844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lang="lt-LT" sz="2400" dirty="0">
                <a:solidFill>
                  <a:srgbClr val="002060"/>
                </a:solidFill>
                <a:highlight>
                  <a:schemeClr val="lt1"/>
                </a:highlight>
              </a:rPr>
              <a:t>mis </a:t>
            </a:r>
            <a:r>
              <a:rPr lang="lt-LT" sz="2400" dirty="0" err="1">
                <a:solidFill>
                  <a:srgbClr val="002060"/>
                </a:solidFill>
                <a:highlight>
                  <a:schemeClr val="lt1"/>
                </a:highlight>
              </a:rPr>
              <a:t>kujul</a:t>
            </a:r>
            <a:r>
              <a:rPr lang="lt-LT" sz="2400" dirty="0">
                <a:solidFill>
                  <a:srgbClr val="002060"/>
                </a:solidFill>
                <a:highlight>
                  <a:schemeClr val="lt1"/>
                </a:highlight>
              </a:rPr>
              <a:t>?</a:t>
            </a:r>
            <a:endParaRPr sz="2400" dirty="0">
              <a:solidFill>
                <a:srgbClr val="002060"/>
              </a:solidFill>
              <a:highlight>
                <a:schemeClr val="lt1"/>
              </a:highlight>
            </a:endParaRPr>
          </a:p>
          <a:p>
            <a:pPr marL="228600" lvl="0" indent="-21844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lang="lt-LT" sz="2400" dirty="0">
                <a:solidFill>
                  <a:srgbClr val="002060"/>
                </a:solidFill>
                <a:highlight>
                  <a:schemeClr val="lt1"/>
                </a:highlight>
              </a:rPr>
              <a:t>mis </a:t>
            </a:r>
            <a:r>
              <a:rPr lang="lt-LT" sz="2400" dirty="0" err="1">
                <a:solidFill>
                  <a:srgbClr val="002060"/>
                </a:solidFill>
                <a:highlight>
                  <a:schemeClr val="lt1"/>
                </a:highlight>
              </a:rPr>
              <a:t>funktsioonides</a:t>
            </a:r>
            <a:r>
              <a:rPr lang="lt-LT" sz="2400" dirty="0">
                <a:solidFill>
                  <a:srgbClr val="002060"/>
                </a:solidFill>
                <a:highlight>
                  <a:schemeClr val="lt1"/>
                </a:highlight>
              </a:rPr>
              <a:t>?</a:t>
            </a:r>
            <a:endParaRPr sz="2400" dirty="0">
              <a:solidFill>
                <a:srgbClr val="002060"/>
              </a:solidFill>
              <a:highlight>
                <a:schemeClr val="lt1"/>
              </a:highlight>
            </a:endParaRPr>
          </a:p>
          <a:p>
            <a:pPr marL="228600" lvl="0" indent="-21844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lang="lt-LT" sz="2400" dirty="0">
                <a:solidFill>
                  <a:srgbClr val="002060"/>
                </a:solidFill>
                <a:highlight>
                  <a:schemeClr val="lt1"/>
                </a:highlight>
              </a:rPr>
              <a:t>mis </a:t>
            </a:r>
            <a:r>
              <a:rPr lang="lt-LT" sz="2400" dirty="0" err="1">
                <a:solidFill>
                  <a:srgbClr val="002060"/>
                </a:solidFill>
                <a:highlight>
                  <a:schemeClr val="lt1"/>
                </a:highlight>
              </a:rPr>
              <a:t>mahus</a:t>
            </a:r>
            <a:r>
              <a:rPr lang="lt-LT" sz="2400" dirty="0">
                <a:solidFill>
                  <a:srgbClr val="002060"/>
                </a:solidFill>
                <a:highlight>
                  <a:schemeClr val="lt1"/>
                </a:highlight>
              </a:rPr>
              <a:t>?</a:t>
            </a:r>
            <a:endParaRPr sz="2400" dirty="0">
              <a:solidFill>
                <a:srgbClr val="002060"/>
              </a:solidFill>
              <a:highlight>
                <a:schemeClr val="lt1"/>
              </a:highlight>
            </a:endParaRPr>
          </a:p>
          <a:p>
            <a:pPr marL="228600" lvl="0" indent="-21844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lang="lt-LT" sz="2400" dirty="0" err="1">
                <a:solidFill>
                  <a:srgbClr val="002060"/>
                </a:solidFill>
                <a:highlight>
                  <a:schemeClr val="lt1"/>
                </a:highlight>
              </a:rPr>
              <a:t>kelle</a:t>
            </a:r>
            <a:r>
              <a:rPr lang="lt-LT" sz="24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400" dirty="0" err="1">
                <a:solidFill>
                  <a:srgbClr val="002060"/>
                </a:solidFill>
                <a:highlight>
                  <a:schemeClr val="lt1"/>
                </a:highlight>
              </a:rPr>
              <a:t>poolt</a:t>
            </a:r>
            <a:r>
              <a:rPr lang="lt-LT" sz="2400" dirty="0">
                <a:solidFill>
                  <a:srgbClr val="002060"/>
                </a:solidFill>
                <a:highlight>
                  <a:schemeClr val="lt1"/>
                </a:highlight>
              </a:rPr>
              <a:t>?</a:t>
            </a:r>
            <a:endParaRPr sz="3600" dirty="0">
              <a:solidFill>
                <a:srgbClr val="002060"/>
              </a:solidFill>
              <a:highlight>
                <a:schemeClr val="lt1"/>
              </a:highlight>
            </a:endParaRPr>
          </a:p>
        </p:txBody>
      </p:sp>
      <p:sp>
        <p:nvSpPr>
          <p:cNvPr id="283" name="Google Shape;283;g3d805854ec7_0_561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17</a:t>
            </a:fld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3d805854ec7_0_554"/>
          <p:cNvSpPr txBox="1">
            <a:spLocks noGrp="1"/>
          </p:cNvSpPr>
          <p:nvPr>
            <p:ph type="title"/>
          </p:nvPr>
        </p:nvSpPr>
        <p:spPr>
          <a:xfrm>
            <a:off x="609600" y="365125"/>
            <a:ext cx="109728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 dirty="0" err="1">
                <a:latin typeface="Arial"/>
                <a:ea typeface="Arial"/>
                <a:cs typeface="Arial"/>
                <a:sym typeface="Arial"/>
              </a:rPr>
              <a:t>Keelekasutus</a:t>
            </a:r>
            <a:endParaRPr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g3d805854ec7_0_554"/>
          <p:cNvSpPr txBox="1">
            <a:spLocks noGrp="1"/>
          </p:cNvSpPr>
          <p:nvPr>
            <p:ph type="body" idx="1"/>
          </p:nvPr>
        </p:nvSpPr>
        <p:spPr>
          <a:xfrm>
            <a:off x="609600" y="1418726"/>
            <a:ext cx="5410200" cy="4351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buNone/>
            </a:pPr>
            <a:r>
              <a:rPr lang="en-EE" i="1" dirty="0"/>
              <a:t>„</a:t>
            </a:r>
            <a:r>
              <a:rPr lang="lt-LT" dirty="0" err="1"/>
              <a:t>Kasutan</a:t>
            </a:r>
            <a:r>
              <a:rPr lang="lt-LT" dirty="0"/>
              <a:t> </a:t>
            </a:r>
            <a:r>
              <a:rPr lang="lt-LT" dirty="0" err="1"/>
              <a:t>vahel</a:t>
            </a:r>
            <a:r>
              <a:rPr lang="lt-LT" dirty="0"/>
              <a:t> </a:t>
            </a:r>
            <a:r>
              <a:rPr lang="lt-LT" dirty="0" err="1"/>
              <a:t>vene</a:t>
            </a:r>
            <a:r>
              <a:rPr lang="lt-LT" dirty="0"/>
              <a:t> </a:t>
            </a:r>
            <a:r>
              <a:rPr lang="lt-LT" dirty="0" err="1"/>
              <a:t>keelt</a:t>
            </a:r>
            <a:r>
              <a:rPr lang="lt-LT" dirty="0"/>
              <a:t>.”</a:t>
            </a:r>
            <a:endParaRPr dirty="0"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lt-LT" dirty="0" err="1"/>
              <a:t>üksiku</a:t>
            </a:r>
            <a:r>
              <a:rPr lang="lt-LT" dirty="0"/>
              <a:t> </a:t>
            </a:r>
            <a:r>
              <a:rPr lang="lt-LT" dirty="0" err="1"/>
              <a:t>sõna</a:t>
            </a:r>
            <a:r>
              <a:rPr lang="lt-LT" dirty="0"/>
              <a:t> </a:t>
            </a:r>
            <a:r>
              <a:rPr lang="lt-LT" dirty="0" err="1"/>
              <a:t>tõlkimine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lt-LT" dirty="0" err="1"/>
              <a:t>lisaseletused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lt-LT" dirty="0" err="1"/>
              <a:t>tekstide</a:t>
            </a:r>
            <a:r>
              <a:rPr lang="lt-LT" dirty="0"/>
              <a:t> </a:t>
            </a:r>
            <a:r>
              <a:rPr lang="lt-LT" dirty="0" err="1"/>
              <a:t>tõlkimine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lt-LT" dirty="0" err="1"/>
              <a:t>venekeelne</a:t>
            </a:r>
            <a:r>
              <a:rPr lang="lt-LT" dirty="0"/>
              <a:t> </a:t>
            </a:r>
            <a:r>
              <a:rPr lang="lt-LT" dirty="0" err="1"/>
              <a:t>paralleelne</a:t>
            </a:r>
            <a:r>
              <a:rPr lang="lt-LT" dirty="0"/>
              <a:t> </a:t>
            </a:r>
            <a:r>
              <a:rPr lang="lt-LT" dirty="0" err="1"/>
              <a:t>õppematerjal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lt-LT" dirty="0" err="1"/>
              <a:t>vene</a:t>
            </a:r>
            <a:r>
              <a:rPr lang="lt-LT" dirty="0"/>
              <a:t> </a:t>
            </a:r>
            <a:r>
              <a:rPr lang="lt-LT" dirty="0" err="1"/>
              <a:t>keele</a:t>
            </a:r>
            <a:r>
              <a:rPr lang="lt-LT" dirty="0"/>
              <a:t> </a:t>
            </a:r>
            <a:r>
              <a:rPr lang="lt-LT" dirty="0" err="1"/>
              <a:t>kasutamine</a:t>
            </a:r>
            <a:r>
              <a:rPr lang="lt-LT" dirty="0"/>
              <a:t> </a:t>
            </a:r>
            <a:r>
              <a:rPr lang="lt-LT" dirty="0" err="1"/>
              <a:t>tunni</a:t>
            </a:r>
            <a:r>
              <a:rPr lang="lt-LT" dirty="0"/>
              <a:t> </a:t>
            </a:r>
            <a:r>
              <a:rPr lang="lt-LT" dirty="0" err="1"/>
              <a:t>läbiviimiseks</a:t>
            </a:r>
            <a:r>
              <a:rPr lang="lt-LT" dirty="0"/>
              <a:t>, </a:t>
            </a:r>
            <a:r>
              <a:rPr lang="lt-LT" dirty="0" err="1"/>
              <a:t>vaid</a:t>
            </a:r>
            <a:r>
              <a:rPr lang="lt-LT" dirty="0"/>
              <a:t> </a:t>
            </a:r>
            <a:r>
              <a:rPr lang="lt-LT" dirty="0" err="1"/>
              <a:t>vastused</a:t>
            </a:r>
            <a:r>
              <a:rPr lang="lt-LT" dirty="0"/>
              <a:t> </a:t>
            </a:r>
            <a:r>
              <a:rPr lang="lt-LT" dirty="0" err="1"/>
              <a:t>eesti</a:t>
            </a:r>
            <a:r>
              <a:rPr lang="lt-LT" dirty="0"/>
              <a:t> </a:t>
            </a:r>
            <a:r>
              <a:rPr lang="lt-LT" dirty="0" err="1"/>
              <a:t>keeles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lt-LT" dirty="0"/>
              <a:t>50-50 </a:t>
            </a:r>
            <a:r>
              <a:rPr lang="lt-LT" dirty="0" err="1"/>
              <a:t>eesti</a:t>
            </a:r>
            <a:r>
              <a:rPr lang="lt-LT" dirty="0"/>
              <a:t> ja </a:t>
            </a:r>
            <a:r>
              <a:rPr lang="lt-LT" dirty="0" err="1"/>
              <a:t>vene</a:t>
            </a:r>
            <a:r>
              <a:rPr lang="lt-LT" dirty="0"/>
              <a:t> </a:t>
            </a:r>
            <a:r>
              <a:rPr lang="lt-LT" dirty="0" err="1"/>
              <a:t>keele</a:t>
            </a:r>
            <a:r>
              <a:rPr lang="lt-LT" dirty="0"/>
              <a:t> </a:t>
            </a:r>
            <a:r>
              <a:rPr lang="lt-LT" dirty="0" err="1"/>
              <a:t>kasutus</a:t>
            </a:r>
            <a:endParaRPr dirty="0"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-"/>
            </a:pPr>
            <a:r>
              <a:rPr lang="lt-LT" dirty="0"/>
              <a:t>ei </a:t>
            </a:r>
            <a:r>
              <a:rPr lang="lt-LT" dirty="0" err="1"/>
              <a:t>julge</a:t>
            </a:r>
            <a:r>
              <a:rPr lang="lt-LT" dirty="0"/>
              <a:t> </a:t>
            </a:r>
            <a:r>
              <a:rPr lang="lt-LT" dirty="0" err="1"/>
              <a:t>kasutada</a:t>
            </a:r>
            <a:r>
              <a:rPr lang="lt-LT" dirty="0"/>
              <a:t>, </a:t>
            </a:r>
            <a:r>
              <a:rPr lang="lt-LT" dirty="0" err="1"/>
              <a:t>varjatud</a:t>
            </a:r>
            <a:r>
              <a:rPr lang="lt-LT" dirty="0"/>
              <a:t> </a:t>
            </a:r>
            <a:r>
              <a:rPr lang="lt-LT" dirty="0" err="1"/>
              <a:t>kasutus</a:t>
            </a:r>
            <a:endParaRPr dirty="0"/>
          </a:p>
        </p:txBody>
      </p:sp>
      <p:sp>
        <p:nvSpPr>
          <p:cNvPr id="273" name="Google Shape;273;g3d805854ec7_0_554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18</a:t>
            </a:fld>
            <a:endParaRPr/>
          </a:p>
        </p:txBody>
      </p:sp>
      <p:pic>
        <p:nvPicPr>
          <p:cNvPr id="274" name="Google Shape;274;g3d805854ec7_0_554" title="IMG_20251125_105854136_HDR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97903" y="688475"/>
            <a:ext cx="4358784" cy="5811702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g3d805854ec7_0_55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410200" cy="4351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3d805854ec7_0_324"/>
          <p:cNvSpPr txBox="1">
            <a:spLocks noGrp="1"/>
          </p:cNvSpPr>
          <p:nvPr>
            <p:ph type="title"/>
          </p:nvPr>
        </p:nvSpPr>
        <p:spPr>
          <a:xfrm>
            <a:off x="609600" y="365125"/>
            <a:ext cx="109728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>
                <a:latin typeface="Arial"/>
                <a:ea typeface="Arial"/>
                <a:cs typeface="Arial"/>
                <a:sym typeface="Arial"/>
              </a:rPr>
              <a:t>Kultuuritundlikkus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g3d805854ec7_0_324"/>
          <p:cNvSpPr txBox="1">
            <a:spLocks noGrp="1"/>
          </p:cNvSpPr>
          <p:nvPr>
            <p:ph type="body" idx="1"/>
          </p:nvPr>
        </p:nvSpPr>
        <p:spPr>
          <a:xfrm>
            <a:off x="609600" y="1825625"/>
            <a:ext cx="5410200" cy="4351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g3d805854ec7_0_324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19</a:t>
            </a:fld>
            <a:endParaRPr/>
          </a:p>
        </p:txBody>
      </p:sp>
      <p:pic>
        <p:nvPicPr>
          <p:cNvPr id="292" name="Google Shape;292;g3d805854ec7_0_324" title="IMG_20250910_182554603_HDR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3500" y="1825625"/>
            <a:ext cx="5456302" cy="4092238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g3d805854ec7_0_32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410200" cy="43512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lt-LT"/>
              <a:t>Väga vähe märke muu kui vene keele kasutuse kohta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3d805854ec7_0_271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Mis jäi tunnivaatlustel varjatuks?</a:t>
            </a:r>
            <a:endParaRPr/>
          </a:p>
        </p:txBody>
      </p:sp>
      <p:sp>
        <p:nvSpPr>
          <p:cNvPr id="300" name="Google Shape;300;g3d805854ec7_0_271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6035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00"/>
              <a:buChar char="•"/>
            </a:pPr>
            <a:r>
              <a:rPr lang="lt-LT" dirty="0"/>
              <a:t>Aine- ja </a:t>
            </a:r>
            <a:r>
              <a:rPr lang="lt-LT" dirty="0" err="1"/>
              <a:t>keeleõpetaja</a:t>
            </a:r>
            <a:r>
              <a:rPr lang="lt-LT" dirty="0"/>
              <a:t> </a:t>
            </a:r>
            <a:r>
              <a:rPr lang="lt-LT" dirty="0" err="1"/>
              <a:t>teadlik</a:t>
            </a:r>
            <a:r>
              <a:rPr lang="lt-LT" dirty="0"/>
              <a:t> </a:t>
            </a:r>
            <a:r>
              <a:rPr lang="lt-LT" dirty="0" err="1"/>
              <a:t>strateegiline</a:t>
            </a:r>
            <a:r>
              <a:rPr lang="lt-LT" dirty="0"/>
              <a:t> </a:t>
            </a:r>
            <a:r>
              <a:rPr lang="lt-LT" dirty="0" err="1"/>
              <a:t>koostöö</a:t>
            </a:r>
            <a:endParaRPr lang="lt-LT" dirty="0"/>
          </a:p>
          <a:p>
            <a:pPr marL="228600" lvl="0" indent="-260350">
              <a:buSzPts val="2300"/>
              <a:buChar char="•"/>
            </a:pPr>
            <a:r>
              <a:rPr lang="lt-LT" dirty="0"/>
              <a:t>Aine- ja </a:t>
            </a:r>
            <a:r>
              <a:rPr lang="lt-LT" dirty="0" err="1"/>
              <a:t>keeleõppe</a:t>
            </a:r>
            <a:r>
              <a:rPr lang="lt-LT" dirty="0"/>
              <a:t> </a:t>
            </a:r>
            <a:r>
              <a:rPr lang="lt-LT" dirty="0" err="1"/>
              <a:t>teadlikum</a:t>
            </a:r>
            <a:r>
              <a:rPr lang="lt-LT" dirty="0"/>
              <a:t>, </a:t>
            </a:r>
            <a:r>
              <a:rPr lang="lt-LT" dirty="0" err="1"/>
              <a:t>strateegilisem</a:t>
            </a:r>
            <a:r>
              <a:rPr lang="lt-LT" dirty="0"/>
              <a:t> </a:t>
            </a:r>
            <a:r>
              <a:rPr lang="lt-LT" dirty="0" err="1"/>
              <a:t>lõimimine</a:t>
            </a:r>
            <a:endParaRPr dirty="0"/>
          </a:p>
          <a:p>
            <a:pPr marL="228600" lvl="0" indent="-210185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00"/>
              <a:buChar char="•"/>
            </a:pPr>
            <a:r>
              <a:rPr lang="lt-LT" dirty="0" err="1"/>
              <a:t>Koostöö</a:t>
            </a:r>
            <a:r>
              <a:rPr lang="lt-LT" dirty="0"/>
              <a:t> </a:t>
            </a:r>
            <a:r>
              <a:rPr lang="lt-LT" dirty="0" err="1"/>
              <a:t>vanematega</a:t>
            </a:r>
            <a:r>
              <a:rPr lang="lt-LT" dirty="0"/>
              <a:t>. </a:t>
            </a:r>
          </a:p>
          <a:p>
            <a:pPr marL="685800" lvl="1" indent="-210185">
              <a:spcBef>
                <a:spcPts val="1000"/>
              </a:spcBef>
              <a:buSzPts val="2300"/>
              <a:buChar char="•"/>
            </a:pPr>
            <a:r>
              <a:rPr lang="lt-LT" dirty="0" err="1"/>
              <a:t>Üksik</a:t>
            </a:r>
            <a:r>
              <a:rPr lang="lt-LT" dirty="0"/>
              <a:t> </a:t>
            </a:r>
            <a:r>
              <a:rPr lang="lt-LT" dirty="0" err="1"/>
              <a:t>näide</a:t>
            </a:r>
            <a:r>
              <a:rPr lang="lt-LT" dirty="0"/>
              <a:t> </a:t>
            </a:r>
            <a:r>
              <a:rPr lang="lt-LT" dirty="0" err="1"/>
              <a:t>vanematega</a:t>
            </a:r>
            <a:r>
              <a:rPr lang="lt-LT" dirty="0"/>
              <a:t> </a:t>
            </a:r>
            <a:r>
              <a:rPr lang="lt-LT" dirty="0" err="1"/>
              <a:t>koos</a:t>
            </a:r>
            <a:r>
              <a:rPr lang="lt-LT" dirty="0"/>
              <a:t> </a:t>
            </a:r>
            <a:r>
              <a:rPr lang="lt-LT" dirty="0" err="1"/>
              <a:t>läbi</a:t>
            </a:r>
            <a:r>
              <a:rPr lang="lt-LT" dirty="0"/>
              <a:t> </a:t>
            </a:r>
            <a:r>
              <a:rPr lang="lt-LT" dirty="0" err="1"/>
              <a:t>viidud</a:t>
            </a:r>
            <a:r>
              <a:rPr lang="lt-LT" dirty="0"/>
              <a:t> </a:t>
            </a:r>
            <a:r>
              <a:rPr lang="lt-LT" dirty="0" err="1"/>
              <a:t>õppekäigust</a:t>
            </a:r>
            <a:endParaRPr dirty="0"/>
          </a:p>
          <a:p>
            <a:pPr marL="228600" lvl="0" indent="-210185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00"/>
              <a:buChar char="•"/>
            </a:pPr>
            <a:r>
              <a:rPr lang="lt-LT" dirty="0" err="1"/>
              <a:t>Kodukeele</a:t>
            </a:r>
            <a:r>
              <a:rPr lang="lt-LT" dirty="0"/>
              <a:t> ja -</a:t>
            </a:r>
            <a:r>
              <a:rPr lang="lt-LT" dirty="0" err="1"/>
              <a:t>kultuuri</a:t>
            </a:r>
            <a:r>
              <a:rPr lang="lt-LT" dirty="0"/>
              <a:t> </a:t>
            </a:r>
            <a:r>
              <a:rPr lang="lt-LT" dirty="0" err="1"/>
              <a:t>väärtustamine</a:t>
            </a:r>
            <a:r>
              <a:rPr lang="lt-LT" dirty="0"/>
              <a:t> </a:t>
            </a:r>
          </a:p>
          <a:p>
            <a:pPr marL="475615" lvl="1" indent="0">
              <a:spcBef>
                <a:spcPts val="1000"/>
              </a:spcBef>
              <a:buSzPts val="2300"/>
            </a:pPr>
            <a:r>
              <a:rPr lang="lt-LT" dirty="0"/>
              <a:t>(</a:t>
            </a:r>
            <a:r>
              <a:rPr lang="lt-LT" dirty="0" err="1"/>
              <a:t>vene</a:t>
            </a:r>
            <a:r>
              <a:rPr lang="lt-LT" dirty="0"/>
              <a:t> </a:t>
            </a:r>
            <a:r>
              <a:rPr lang="lt-LT" dirty="0" err="1"/>
              <a:t>keele</a:t>
            </a:r>
            <a:r>
              <a:rPr lang="lt-LT" dirty="0"/>
              <a:t> </a:t>
            </a:r>
            <a:r>
              <a:rPr lang="lt-LT" dirty="0" err="1"/>
              <a:t>likvideerimine</a:t>
            </a:r>
            <a:r>
              <a:rPr lang="lt-LT" dirty="0"/>
              <a:t> </a:t>
            </a:r>
            <a:r>
              <a:rPr lang="lt-LT" dirty="0" err="1"/>
              <a:t>kooliruumist</a:t>
            </a:r>
            <a:r>
              <a:rPr lang="lt-LT" dirty="0"/>
              <a:t>)</a:t>
            </a:r>
          </a:p>
          <a:p>
            <a:pPr marL="228600" indent="-210185">
              <a:buSzPts val="2300"/>
              <a:buFont typeface="Arial"/>
              <a:buChar char="•"/>
            </a:pPr>
            <a:r>
              <a:rPr lang="lt-LT" dirty="0" err="1"/>
              <a:t>Koostöö</a:t>
            </a:r>
            <a:r>
              <a:rPr lang="lt-LT" dirty="0"/>
              <a:t> </a:t>
            </a:r>
            <a:r>
              <a:rPr lang="lt-LT" dirty="0" err="1"/>
              <a:t>tugispetsialistidega</a:t>
            </a:r>
            <a:r>
              <a:rPr lang="lt-LT" dirty="0"/>
              <a:t> </a:t>
            </a:r>
          </a:p>
          <a:p>
            <a:pPr marL="475615" lvl="1" indent="0">
              <a:buSzPts val="2300"/>
            </a:pPr>
            <a:r>
              <a:rPr lang="lt-LT" dirty="0"/>
              <a:t>(</a:t>
            </a:r>
            <a:r>
              <a:rPr lang="lt-LT" dirty="0" err="1"/>
              <a:t>kodukeelest</a:t>
            </a:r>
            <a:r>
              <a:rPr lang="lt-LT" dirty="0"/>
              <a:t> </a:t>
            </a:r>
            <a:r>
              <a:rPr lang="lt-LT" dirty="0" err="1"/>
              <a:t>erinevas</a:t>
            </a:r>
            <a:r>
              <a:rPr lang="lt-LT" dirty="0"/>
              <a:t> </a:t>
            </a:r>
            <a:r>
              <a:rPr lang="lt-LT" dirty="0" err="1"/>
              <a:t>keeles</a:t>
            </a:r>
            <a:r>
              <a:rPr lang="lt-LT" dirty="0"/>
              <a:t> </a:t>
            </a:r>
            <a:r>
              <a:rPr lang="lt-LT" dirty="0" err="1"/>
              <a:t>õppe</a:t>
            </a:r>
            <a:r>
              <a:rPr lang="lt-LT" dirty="0"/>
              <a:t> </a:t>
            </a:r>
            <a:r>
              <a:rPr lang="lt-LT" dirty="0" err="1"/>
              <a:t>toetamise</a:t>
            </a:r>
            <a:r>
              <a:rPr lang="lt-LT" dirty="0"/>
              <a:t> </a:t>
            </a:r>
            <a:r>
              <a:rPr lang="lt-LT" dirty="0" err="1"/>
              <a:t>küsimuses</a:t>
            </a:r>
            <a:r>
              <a:rPr lang="lt-LT" dirty="0"/>
              <a:t>)</a:t>
            </a:r>
          </a:p>
          <a:p>
            <a:pPr marL="18415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00"/>
            </a:pP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>
              <a:highlight>
                <a:srgbClr val="FFFF00"/>
              </a:highlight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01" name="Google Shape;301;g3d805854ec7_0_271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20</a:t>
            </a:fld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3d805854ec7_0_278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/>
              <a:t>Kokkuvõte: esialgsed tähelepanekud</a:t>
            </a:r>
            <a:endParaRPr/>
          </a:p>
        </p:txBody>
      </p:sp>
      <p:sp>
        <p:nvSpPr>
          <p:cNvPr id="308" name="Google Shape;308;g3d805854ec7_0_278"/>
          <p:cNvSpPr txBox="1">
            <a:spLocks noGrp="1"/>
          </p:cNvSpPr>
          <p:nvPr>
            <p:ph type="body" idx="1"/>
          </p:nvPr>
        </p:nvSpPr>
        <p:spPr>
          <a:xfrm>
            <a:off x="609600" y="12192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35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</a:pP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Märke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aine- ja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keeleõpetajate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LAK-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koostööst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vähe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(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juhiintrvjuudest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ilmneb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)</a:t>
            </a:r>
            <a:endParaRPr sz="2700" dirty="0">
              <a:solidFill>
                <a:srgbClr val="002060"/>
              </a:solidFill>
              <a:highlight>
                <a:schemeClr val="lt1"/>
              </a:highlight>
            </a:endParaRPr>
          </a:p>
          <a:p>
            <a:pPr marL="6985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</a:pP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Ainetundides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enamasti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ei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paistnud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sihipäraselt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seatud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keeleõppe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eesmärki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.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Ka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keeletundides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ei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paistnud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sihipärast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ainekeele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eesmärki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.</a:t>
            </a:r>
            <a:endParaRPr sz="2700" dirty="0">
              <a:solidFill>
                <a:srgbClr val="002060"/>
              </a:solidFill>
              <a:highlight>
                <a:schemeClr val="lt1"/>
              </a:highlight>
            </a:endParaRPr>
          </a:p>
          <a:p>
            <a:pPr marL="6350" lvl="0" indent="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700"/>
            </a:pP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Märke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õppijate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kodukeele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ja –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kultuuri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tunnustamisest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,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õppetöös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kasutamisest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vähe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(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juhid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põhjendavad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)</a:t>
            </a:r>
            <a:endParaRPr sz="2700" dirty="0">
              <a:solidFill>
                <a:srgbClr val="002060"/>
              </a:solidFill>
              <a:highlight>
                <a:schemeClr val="lt1"/>
              </a:highlight>
            </a:endParaRPr>
          </a:p>
          <a:p>
            <a:pPr marL="6350" lvl="0" indent="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700"/>
            </a:pP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Rahapuudus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seab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piirid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ligipääsule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kvaliteetsetele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avaldatud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õppematerjalidele</a:t>
            </a:r>
            <a:endParaRPr sz="2700" dirty="0">
              <a:solidFill>
                <a:srgbClr val="002060"/>
              </a:solidFill>
              <a:highlight>
                <a:schemeClr val="lt1"/>
              </a:highlight>
            </a:endParaRPr>
          </a:p>
          <a:p>
            <a:pPr marL="457200" lvl="1" indent="0">
              <a:buClr>
                <a:srgbClr val="000000"/>
              </a:buClr>
            </a:pPr>
            <a:r>
              <a:rPr lang="en-EE" sz="2000" i="1" dirty="0">
                <a:solidFill>
                  <a:srgbClr val="002060"/>
                </a:solidFill>
                <a:highlight>
                  <a:schemeClr val="lt1"/>
                </a:highlight>
              </a:rPr>
              <a:t>„</a:t>
            </a:r>
            <a:r>
              <a:rPr lang="lt-LT" sz="2300" dirty="0" err="1">
                <a:solidFill>
                  <a:srgbClr val="002060"/>
                </a:solidFill>
                <a:highlight>
                  <a:schemeClr val="lt1"/>
                </a:highlight>
              </a:rPr>
              <a:t>Iga</a:t>
            </a:r>
            <a:r>
              <a:rPr lang="lt-LT" sz="23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300" dirty="0" err="1">
                <a:solidFill>
                  <a:srgbClr val="002060"/>
                </a:solidFill>
                <a:highlight>
                  <a:schemeClr val="lt1"/>
                </a:highlight>
              </a:rPr>
              <a:t>õpetaja</a:t>
            </a:r>
            <a:r>
              <a:rPr lang="lt-LT" sz="23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300" dirty="0" err="1">
                <a:solidFill>
                  <a:srgbClr val="002060"/>
                </a:solidFill>
                <a:highlight>
                  <a:schemeClr val="lt1"/>
                </a:highlight>
              </a:rPr>
              <a:t>sai</a:t>
            </a:r>
            <a:r>
              <a:rPr lang="lt-LT" sz="23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300" dirty="0" err="1">
                <a:solidFill>
                  <a:srgbClr val="002060"/>
                </a:solidFill>
                <a:highlight>
                  <a:schemeClr val="lt1"/>
                </a:highlight>
              </a:rPr>
              <a:t>valida</a:t>
            </a:r>
            <a:r>
              <a:rPr lang="lt-LT" sz="23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300" dirty="0" err="1">
                <a:solidFill>
                  <a:srgbClr val="002060"/>
                </a:solidFill>
                <a:highlight>
                  <a:schemeClr val="lt1"/>
                </a:highlight>
              </a:rPr>
              <a:t>ligipääsu</a:t>
            </a:r>
            <a:r>
              <a:rPr lang="lt-LT" sz="23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300" dirty="0" err="1">
                <a:solidFill>
                  <a:srgbClr val="002060"/>
                </a:solidFill>
                <a:highlight>
                  <a:schemeClr val="lt1"/>
                </a:highlight>
              </a:rPr>
              <a:t>ainult</a:t>
            </a:r>
            <a:r>
              <a:rPr lang="lt-LT" sz="23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300" dirty="0" err="1">
                <a:solidFill>
                  <a:srgbClr val="002060"/>
                </a:solidFill>
                <a:highlight>
                  <a:schemeClr val="lt1"/>
                </a:highlight>
              </a:rPr>
              <a:t>ühele</a:t>
            </a:r>
            <a:r>
              <a:rPr lang="lt-LT" sz="23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300" dirty="0" err="1">
                <a:solidFill>
                  <a:srgbClr val="002060"/>
                </a:solidFill>
                <a:highlight>
                  <a:schemeClr val="lt1"/>
                </a:highlight>
              </a:rPr>
              <a:t>Koolibri</a:t>
            </a:r>
            <a:r>
              <a:rPr lang="lt-LT" sz="2300" dirty="0">
                <a:solidFill>
                  <a:srgbClr val="002060"/>
                </a:solidFill>
                <a:highlight>
                  <a:schemeClr val="lt1"/>
                </a:highlight>
              </a:rPr>
              <a:t> e-</a:t>
            </a:r>
            <a:r>
              <a:rPr lang="lt-LT" sz="2300" dirty="0" err="1">
                <a:solidFill>
                  <a:srgbClr val="002060"/>
                </a:solidFill>
                <a:highlight>
                  <a:schemeClr val="lt1"/>
                </a:highlight>
              </a:rPr>
              <a:t>kursusele</a:t>
            </a:r>
            <a:r>
              <a:rPr lang="lt-LT" sz="2300" dirty="0">
                <a:solidFill>
                  <a:srgbClr val="002060"/>
                </a:solidFill>
                <a:highlight>
                  <a:schemeClr val="lt1"/>
                </a:highlight>
              </a:rPr>
              <a:t>.”</a:t>
            </a:r>
            <a:endParaRPr sz="2300" dirty="0">
              <a:solidFill>
                <a:srgbClr val="002060"/>
              </a:solidFill>
              <a:highlight>
                <a:schemeClr val="lt1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Õpetajaskonnas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on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palju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uusi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tulijaid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. -&gt;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Üldpedagoogiliste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pädevuste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kujunemine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on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alles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protsessis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,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sh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klassi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haldamise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 </a:t>
            </a:r>
            <a:r>
              <a:rPr lang="lt-LT" sz="2700" dirty="0" err="1">
                <a:solidFill>
                  <a:srgbClr val="002060"/>
                </a:solidFill>
                <a:highlight>
                  <a:schemeClr val="lt1"/>
                </a:highlight>
              </a:rPr>
              <a:t>oskused</a:t>
            </a:r>
            <a:r>
              <a:rPr lang="lt-LT" sz="2700" dirty="0">
                <a:solidFill>
                  <a:srgbClr val="002060"/>
                </a:solidFill>
                <a:highlight>
                  <a:schemeClr val="lt1"/>
                </a:highlight>
              </a:rPr>
              <a:t>.</a:t>
            </a:r>
            <a:endParaRPr sz="2700" dirty="0">
              <a:solidFill>
                <a:srgbClr val="002060"/>
              </a:solidFill>
              <a:highlight>
                <a:schemeClr val="lt1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700" dirty="0">
              <a:solidFill>
                <a:srgbClr val="002060"/>
              </a:solidFill>
              <a:highlight>
                <a:schemeClr val="lt1"/>
              </a:highlight>
            </a:endParaRPr>
          </a:p>
          <a:p>
            <a:pPr marL="457200" lvl="0" indent="-336550" algn="l" rtl="0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700"/>
              <a:buChar char="-"/>
            </a:pPr>
            <a:endParaRPr sz="2700" dirty="0">
              <a:solidFill>
                <a:srgbClr val="002060"/>
              </a:solidFill>
              <a:highlight>
                <a:schemeClr val="lt1"/>
              </a:highlight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700" dirty="0">
              <a:solidFill>
                <a:srgbClr val="002060"/>
              </a:solidFill>
              <a:highlight>
                <a:schemeClr val="lt1"/>
              </a:highlight>
            </a:endParaRPr>
          </a:p>
        </p:txBody>
      </p:sp>
      <p:sp>
        <p:nvSpPr>
          <p:cNvPr id="309" name="Google Shape;309;g3d805854ec7_0_278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21</a:t>
            </a:fld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3d805854ec7_0_310"/>
          <p:cNvSpPr txBox="1">
            <a:spLocks noGrp="1"/>
          </p:cNvSpPr>
          <p:nvPr>
            <p:ph type="title"/>
          </p:nvPr>
        </p:nvSpPr>
        <p:spPr>
          <a:xfrm>
            <a:off x="609600" y="381000"/>
            <a:ext cx="10972800" cy="685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t-LT" dirty="0" err="1"/>
              <a:t>Kirjandus</a:t>
            </a:r>
            <a:endParaRPr dirty="0"/>
          </a:p>
        </p:txBody>
      </p:sp>
      <p:sp>
        <p:nvSpPr>
          <p:cNvPr id="316" name="Google Shape;316;g3d805854ec7_0_310"/>
          <p:cNvSpPr txBox="1">
            <a:spLocks noGrp="1"/>
          </p:cNvSpPr>
          <p:nvPr>
            <p:ph type="body" idx="1"/>
          </p:nvPr>
        </p:nvSpPr>
        <p:spPr>
          <a:xfrm>
            <a:off x="609600" y="1066800"/>
            <a:ext cx="10972800" cy="4953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indent="-211138">
              <a:lnSpc>
                <a:spcPct val="115000"/>
              </a:lnSpc>
              <a:spcBef>
                <a:spcPts val="1200"/>
              </a:spcBef>
            </a:pPr>
            <a:r>
              <a:rPr lang="en-GB" sz="1400" dirty="0"/>
              <a:t>Baird, Piret; Argus, Reili; Bernhardt, Kristiina 2025. Kooli </a:t>
            </a:r>
            <a:r>
              <a:rPr lang="en-GB" sz="1400" dirty="0" err="1"/>
              <a:t>keeleõppemudelid</a:t>
            </a:r>
            <a:r>
              <a:rPr lang="en-GB" sz="1400" dirty="0"/>
              <a:t> </a:t>
            </a:r>
            <a:r>
              <a:rPr lang="en-GB" sz="1400" dirty="0" err="1"/>
              <a:t>ja</a:t>
            </a:r>
            <a:r>
              <a:rPr lang="en-GB" sz="1400" dirty="0"/>
              <a:t> </a:t>
            </a:r>
            <a:r>
              <a:rPr lang="en-GB" sz="1400" dirty="0" err="1"/>
              <a:t>eesti</a:t>
            </a:r>
            <a:r>
              <a:rPr lang="en-GB" sz="1400" dirty="0"/>
              <a:t> </a:t>
            </a:r>
            <a:r>
              <a:rPr lang="en-GB" sz="1400" dirty="0" err="1"/>
              <a:t>keele</a:t>
            </a:r>
            <a:r>
              <a:rPr lang="en-GB" sz="1400" dirty="0"/>
              <a:t> </a:t>
            </a:r>
            <a:r>
              <a:rPr lang="en-GB" sz="1400" dirty="0" err="1"/>
              <a:t>kui</a:t>
            </a:r>
            <a:r>
              <a:rPr lang="en-GB" sz="1400" dirty="0"/>
              <a:t> </a:t>
            </a:r>
            <a:r>
              <a:rPr lang="en-GB" sz="1400" dirty="0" err="1"/>
              <a:t>teise</a:t>
            </a:r>
            <a:r>
              <a:rPr lang="en-GB" sz="1400" dirty="0"/>
              <a:t> </a:t>
            </a:r>
            <a:r>
              <a:rPr lang="en-GB" sz="1400" dirty="0" err="1"/>
              <a:t>keele</a:t>
            </a:r>
            <a:r>
              <a:rPr lang="en-GB" sz="1400" dirty="0"/>
              <a:t> </a:t>
            </a:r>
            <a:r>
              <a:rPr lang="en-GB" sz="1400" dirty="0" err="1">
                <a:solidFill>
                  <a:srgbClr val="2C5696"/>
                </a:solidFill>
              </a:rPr>
              <a:t>omandamine</a:t>
            </a:r>
            <a:r>
              <a:rPr lang="en-GB" sz="1400" dirty="0">
                <a:solidFill>
                  <a:srgbClr val="2C5696"/>
                </a:solidFill>
              </a:rPr>
              <a:t>. – Eesti </a:t>
            </a:r>
            <a:r>
              <a:rPr lang="en-GB" sz="1400" dirty="0" err="1">
                <a:solidFill>
                  <a:srgbClr val="2C5696"/>
                </a:solidFill>
              </a:rPr>
              <a:t>Haridusteaduste</a:t>
            </a:r>
            <a:r>
              <a:rPr lang="en-GB" sz="1400" dirty="0">
                <a:solidFill>
                  <a:srgbClr val="2C5696"/>
                </a:solidFill>
              </a:rPr>
              <a:t> </a:t>
            </a:r>
            <a:r>
              <a:rPr lang="en-GB" sz="1400" dirty="0" err="1">
                <a:solidFill>
                  <a:srgbClr val="2C5696"/>
                </a:solidFill>
              </a:rPr>
              <a:t>Ajakiri</a:t>
            </a:r>
            <a:r>
              <a:rPr lang="en-GB" sz="1400" dirty="0">
                <a:solidFill>
                  <a:srgbClr val="2C5696"/>
                </a:solidFill>
              </a:rPr>
              <a:t> 13 (2), 163–190</a:t>
            </a:r>
          </a:p>
          <a:p>
            <a:pPr marL="228600" indent="-211138">
              <a:lnSpc>
                <a:spcPct val="115000"/>
              </a:lnSpc>
              <a:spcBef>
                <a:spcPts val="1200"/>
              </a:spcBef>
            </a:pPr>
            <a:r>
              <a:rPr lang="en-GB" sz="1400" dirty="0">
                <a:solidFill>
                  <a:srgbClr val="2C5696"/>
                </a:solidFill>
              </a:rPr>
              <a:t>Coyle, Do; Hood, Philip; Marsh, David 2010. CLIL: Content and language integrated learning. Cambridge: Cambridge University Press.</a:t>
            </a:r>
          </a:p>
          <a:p>
            <a:pPr marL="228600" indent="-211138">
              <a:lnSpc>
                <a:spcPct val="115000"/>
              </a:lnSpc>
              <a:spcBef>
                <a:spcPts val="1200"/>
              </a:spcBef>
            </a:pPr>
            <a:r>
              <a:rPr lang="en-GB" sz="1400" dirty="0">
                <a:solidFill>
                  <a:srgbClr val="2C5696"/>
                </a:solidFill>
              </a:rPr>
              <a:t>Gibbons, Pauline 2015. Scaffolding language, scaffolding learning: Teaching English language learners in the mainstream classroom (2nd ed.). Portsmouth: Heinemann.</a:t>
            </a:r>
          </a:p>
          <a:p>
            <a:pPr marL="228600" indent="-211138">
              <a:lnSpc>
                <a:spcPct val="115000"/>
              </a:lnSpc>
              <a:spcBef>
                <a:spcPts val="1200"/>
              </a:spcBef>
            </a:pPr>
            <a:r>
              <a:rPr lang="en-GB" sz="1400" dirty="0">
                <a:solidFill>
                  <a:srgbClr val="2C5696"/>
                </a:solidFill>
              </a:rPr>
              <a:t>Lee, Okhee; Lee, Margaret M.; Lo, Yuen Yi 2025. Content and Language Integrated Learning (CLIL): A meta-analysis of its effects on language and content learning. Cambridge: Cambridge University Press.</a:t>
            </a:r>
          </a:p>
          <a:p>
            <a:pPr marL="228600" indent="-211138">
              <a:lnSpc>
                <a:spcPct val="115000"/>
              </a:lnSpc>
              <a:spcBef>
                <a:spcPts val="1200"/>
              </a:spcBef>
            </a:pPr>
            <a:r>
              <a:rPr lang="lt-LT" sz="1400" dirty="0" err="1">
                <a:solidFill>
                  <a:srgbClr val="2C5696"/>
                </a:solidFill>
              </a:rPr>
              <a:t>McCarty</a:t>
            </a:r>
            <a:r>
              <a:rPr lang="lt-LT" sz="1400" dirty="0">
                <a:solidFill>
                  <a:srgbClr val="2C5696"/>
                </a:solidFill>
              </a:rPr>
              <a:t>, </a:t>
            </a:r>
            <a:r>
              <a:rPr lang="lt-LT" sz="1400" dirty="0" err="1">
                <a:solidFill>
                  <a:srgbClr val="2C5696"/>
                </a:solidFill>
              </a:rPr>
              <a:t>T</a:t>
            </a:r>
            <a:r>
              <a:rPr lang="lt-LT" sz="1400" dirty="0">
                <a:solidFill>
                  <a:srgbClr val="2C5696"/>
                </a:solidFill>
              </a:rPr>
              <a:t>. 2015. </a:t>
            </a:r>
            <a:r>
              <a:rPr lang="lt-LT" sz="1400" dirty="0" err="1">
                <a:solidFill>
                  <a:srgbClr val="2C5696"/>
                </a:solidFill>
              </a:rPr>
              <a:t>Ethnography</a:t>
            </a:r>
            <a:r>
              <a:rPr lang="lt-LT" sz="1400" dirty="0">
                <a:solidFill>
                  <a:srgbClr val="2C5696"/>
                </a:solidFill>
              </a:rPr>
              <a:t> </a:t>
            </a:r>
            <a:r>
              <a:rPr lang="lt-LT" sz="1400" dirty="0" err="1">
                <a:solidFill>
                  <a:srgbClr val="2C5696"/>
                </a:solidFill>
              </a:rPr>
              <a:t>in</a:t>
            </a:r>
            <a:r>
              <a:rPr lang="lt-LT" sz="1400" dirty="0">
                <a:solidFill>
                  <a:srgbClr val="2C5696"/>
                </a:solidFill>
              </a:rPr>
              <a:t> </a:t>
            </a:r>
            <a:r>
              <a:rPr lang="lt-LT" sz="1400" dirty="0" err="1">
                <a:solidFill>
                  <a:srgbClr val="2C5696"/>
                </a:solidFill>
              </a:rPr>
              <a:t>Language</a:t>
            </a:r>
            <a:r>
              <a:rPr lang="lt-LT" sz="1400" dirty="0">
                <a:solidFill>
                  <a:srgbClr val="2C5696"/>
                </a:solidFill>
              </a:rPr>
              <a:t> </a:t>
            </a:r>
            <a:r>
              <a:rPr lang="lt-LT" sz="1400" dirty="0" err="1">
                <a:solidFill>
                  <a:srgbClr val="2C5696"/>
                </a:solidFill>
              </a:rPr>
              <a:t>Planning</a:t>
            </a:r>
            <a:r>
              <a:rPr lang="lt-LT" sz="1400" dirty="0">
                <a:solidFill>
                  <a:srgbClr val="2C5696"/>
                </a:solidFill>
              </a:rPr>
              <a:t> </a:t>
            </a:r>
            <a:r>
              <a:rPr lang="lt-LT" sz="1400" dirty="0" err="1">
                <a:solidFill>
                  <a:srgbClr val="2C5696"/>
                </a:solidFill>
              </a:rPr>
              <a:t>and</a:t>
            </a:r>
            <a:r>
              <a:rPr lang="lt-LT" sz="1400" dirty="0">
                <a:solidFill>
                  <a:srgbClr val="2C5696"/>
                </a:solidFill>
              </a:rPr>
              <a:t> </a:t>
            </a:r>
            <a:r>
              <a:rPr lang="lt-LT" sz="1400" dirty="0" err="1">
                <a:solidFill>
                  <a:srgbClr val="2C5696"/>
                </a:solidFill>
              </a:rPr>
              <a:t>Policy</a:t>
            </a:r>
            <a:r>
              <a:rPr lang="lt-LT" sz="1400" dirty="0">
                <a:solidFill>
                  <a:srgbClr val="2C5696"/>
                </a:solidFill>
              </a:rPr>
              <a:t> </a:t>
            </a:r>
            <a:r>
              <a:rPr lang="lt-LT" sz="1400" dirty="0" err="1">
                <a:solidFill>
                  <a:srgbClr val="2C5696"/>
                </a:solidFill>
              </a:rPr>
              <a:t>Research</a:t>
            </a:r>
            <a:r>
              <a:rPr lang="lt-LT" sz="1400" dirty="0">
                <a:solidFill>
                  <a:srgbClr val="2C5696"/>
                </a:solidFill>
              </a:rPr>
              <a:t>. </a:t>
            </a:r>
            <a:r>
              <a:rPr lang="lt-LT" sz="1400" dirty="0" err="1">
                <a:solidFill>
                  <a:srgbClr val="2C5696"/>
                </a:solidFill>
              </a:rPr>
              <a:t>In</a:t>
            </a:r>
            <a:r>
              <a:rPr lang="lt-LT" sz="1400" dirty="0">
                <a:solidFill>
                  <a:srgbClr val="2C5696"/>
                </a:solidFill>
              </a:rPr>
              <a:t> </a:t>
            </a:r>
            <a:r>
              <a:rPr lang="lt-LT" sz="1400" dirty="0" err="1">
                <a:solidFill>
                  <a:srgbClr val="2C5696"/>
                </a:solidFill>
              </a:rPr>
              <a:t>F</a:t>
            </a:r>
            <a:r>
              <a:rPr lang="lt-LT" sz="1400" dirty="0">
                <a:solidFill>
                  <a:srgbClr val="2C5696"/>
                </a:solidFill>
              </a:rPr>
              <a:t>. M. </a:t>
            </a:r>
            <a:r>
              <a:rPr lang="lt-LT" sz="1400" dirty="0" err="1">
                <a:solidFill>
                  <a:srgbClr val="2C5696"/>
                </a:solidFill>
              </a:rPr>
              <a:t>Hult</a:t>
            </a:r>
            <a:r>
              <a:rPr lang="lt-LT" sz="1400" dirty="0">
                <a:solidFill>
                  <a:srgbClr val="2C5696"/>
                </a:solidFill>
              </a:rPr>
              <a:t> &amp; D. C. </a:t>
            </a:r>
            <a:r>
              <a:rPr lang="lt-LT" sz="1400" dirty="0" err="1">
                <a:solidFill>
                  <a:srgbClr val="2C5696"/>
                </a:solidFill>
              </a:rPr>
              <a:t>Johnson</a:t>
            </a:r>
            <a:r>
              <a:rPr lang="lt-LT" sz="1400" dirty="0">
                <a:solidFill>
                  <a:srgbClr val="2C5696"/>
                </a:solidFill>
              </a:rPr>
              <a:t> (</a:t>
            </a:r>
            <a:r>
              <a:rPr lang="lt-LT" sz="1400" dirty="0" err="1">
                <a:solidFill>
                  <a:srgbClr val="2C5696"/>
                </a:solidFill>
              </a:rPr>
              <a:t>eds</a:t>
            </a:r>
            <a:r>
              <a:rPr lang="lt-LT" sz="1400" dirty="0">
                <a:solidFill>
                  <a:srgbClr val="2C5696"/>
                </a:solidFill>
              </a:rPr>
              <a:t>.) </a:t>
            </a:r>
            <a:r>
              <a:rPr lang="lt-LT" sz="1400" i="1" dirty="0" err="1">
                <a:solidFill>
                  <a:srgbClr val="2C5696"/>
                </a:solidFill>
              </a:rPr>
              <a:t>Research</a:t>
            </a:r>
            <a:r>
              <a:rPr lang="lt-LT" sz="1400" i="1" dirty="0">
                <a:solidFill>
                  <a:srgbClr val="2C5696"/>
                </a:solidFill>
              </a:rPr>
              <a:t> </a:t>
            </a:r>
            <a:r>
              <a:rPr lang="lt-LT" sz="1400" i="1" dirty="0" err="1">
                <a:solidFill>
                  <a:srgbClr val="2C5696"/>
                </a:solidFill>
              </a:rPr>
              <a:t>Methods</a:t>
            </a:r>
            <a:r>
              <a:rPr lang="lt-LT" sz="1400" i="1" dirty="0">
                <a:solidFill>
                  <a:srgbClr val="2C5696"/>
                </a:solidFill>
              </a:rPr>
              <a:t> </a:t>
            </a:r>
            <a:r>
              <a:rPr lang="lt-LT" sz="1400" i="1" dirty="0" err="1">
                <a:solidFill>
                  <a:srgbClr val="2C5696"/>
                </a:solidFill>
              </a:rPr>
              <a:t>in</a:t>
            </a:r>
            <a:r>
              <a:rPr lang="lt-LT" sz="1400" i="1" dirty="0">
                <a:solidFill>
                  <a:srgbClr val="2C5696"/>
                </a:solidFill>
              </a:rPr>
              <a:t> </a:t>
            </a:r>
            <a:r>
              <a:rPr lang="lt-LT" sz="1400" i="1" dirty="0" err="1">
                <a:solidFill>
                  <a:srgbClr val="2C5696"/>
                </a:solidFill>
              </a:rPr>
              <a:t>Language</a:t>
            </a:r>
            <a:r>
              <a:rPr lang="lt-LT" sz="1400" i="1" dirty="0">
                <a:solidFill>
                  <a:srgbClr val="2C5696"/>
                </a:solidFill>
              </a:rPr>
              <a:t> </a:t>
            </a:r>
            <a:r>
              <a:rPr lang="lt-LT" sz="1400" i="1" dirty="0" err="1">
                <a:solidFill>
                  <a:srgbClr val="2C5696"/>
                </a:solidFill>
              </a:rPr>
              <a:t>Policy</a:t>
            </a:r>
            <a:r>
              <a:rPr lang="lt-LT" sz="1400" i="1" dirty="0">
                <a:solidFill>
                  <a:srgbClr val="2C5696"/>
                </a:solidFill>
              </a:rPr>
              <a:t> </a:t>
            </a:r>
            <a:r>
              <a:rPr lang="lt-LT" sz="1400" i="1" dirty="0" err="1">
                <a:solidFill>
                  <a:srgbClr val="2C5696"/>
                </a:solidFill>
              </a:rPr>
              <a:t>and</a:t>
            </a:r>
            <a:r>
              <a:rPr lang="lt-LT" sz="1400" i="1" dirty="0">
                <a:solidFill>
                  <a:srgbClr val="2C5696"/>
                </a:solidFill>
              </a:rPr>
              <a:t> </a:t>
            </a:r>
            <a:r>
              <a:rPr lang="lt-LT" sz="1400" i="1" dirty="0" err="1">
                <a:solidFill>
                  <a:srgbClr val="2C5696"/>
                </a:solidFill>
              </a:rPr>
              <a:t>Planning</a:t>
            </a:r>
            <a:r>
              <a:rPr lang="lt-LT" sz="1400" dirty="0">
                <a:solidFill>
                  <a:srgbClr val="2C5696"/>
                </a:solidFill>
              </a:rPr>
              <a:t>. </a:t>
            </a:r>
            <a:r>
              <a:rPr lang="lt-LT" sz="1400" dirty="0" err="1">
                <a:solidFill>
                  <a:srgbClr val="2C5696"/>
                </a:solidFill>
              </a:rPr>
              <a:t>Wiley</a:t>
            </a:r>
            <a:r>
              <a:rPr lang="lt-LT" sz="1400" dirty="0">
                <a:solidFill>
                  <a:srgbClr val="2C5696"/>
                </a:solidFill>
              </a:rPr>
              <a:t> </a:t>
            </a:r>
            <a:r>
              <a:rPr lang="lt-LT" sz="1400" dirty="0" err="1">
                <a:solidFill>
                  <a:srgbClr val="2C5696"/>
                </a:solidFill>
              </a:rPr>
              <a:t>Blackwell</a:t>
            </a:r>
            <a:r>
              <a:rPr lang="lt-LT" sz="1400" dirty="0">
                <a:solidFill>
                  <a:srgbClr val="2C5696"/>
                </a:solidFill>
              </a:rPr>
              <a:t>, 81–93. </a:t>
            </a:r>
            <a:r>
              <a:rPr lang="lt-LT" sz="1400" dirty="0">
                <a:solidFill>
                  <a:srgbClr val="000000"/>
                </a:solidFill>
              </a:rPr>
              <a:t>​</a:t>
            </a:r>
          </a:p>
          <a:p>
            <a:pPr marL="228600" indent="-211138">
              <a:lnSpc>
                <a:spcPct val="115000"/>
              </a:lnSpc>
              <a:spcBef>
                <a:spcPts val="1200"/>
              </a:spcBef>
            </a:pPr>
            <a:r>
              <a:rPr lang="en-GB" sz="1400" dirty="0" err="1">
                <a:solidFill>
                  <a:srgbClr val="2C5696"/>
                </a:solidFill>
              </a:rPr>
              <a:t>Mehisto</a:t>
            </a:r>
            <a:r>
              <a:rPr lang="en-GB" sz="1400" dirty="0">
                <a:solidFill>
                  <a:srgbClr val="2C5696"/>
                </a:solidFill>
              </a:rPr>
              <a:t>, Peeter; Marsh, David; </a:t>
            </a:r>
            <a:r>
              <a:rPr lang="en-GB" sz="1400" dirty="0" err="1">
                <a:solidFill>
                  <a:srgbClr val="2C5696"/>
                </a:solidFill>
              </a:rPr>
              <a:t>Frigols</a:t>
            </a:r>
            <a:r>
              <a:rPr lang="en-GB" sz="1400" dirty="0">
                <a:solidFill>
                  <a:srgbClr val="2C5696"/>
                </a:solidFill>
              </a:rPr>
              <a:t>, Maria Jesús 2008. Uncovering CLIL: Content and language integrated learning in bilingual and multilingual education. London: Macmillan.</a:t>
            </a:r>
          </a:p>
          <a:p>
            <a:pPr marL="228600" indent="-211138">
              <a:lnSpc>
                <a:spcPct val="115000"/>
              </a:lnSpc>
              <a:spcBef>
                <a:spcPts val="1200"/>
              </a:spcBef>
            </a:pPr>
            <a:r>
              <a:rPr lang="en-GB" sz="1400" dirty="0">
                <a:solidFill>
                  <a:srgbClr val="2C5696"/>
                </a:solidFill>
              </a:rPr>
              <a:t>Ronfeldt, Matthew; Farmer, Susanna Owens; McQueen, Kevin; Grissom, Jason A. 2015. Teacher collaboration in instructional teams and student achievement. – American Educational Research Journal 52 (3), 475–514. </a:t>
            </a:r>
            <a:endParaRPr lang="lt-LT" sz="1400" dirty="0">
              <a:solidFill>
                <a:srgbClr val="2C5696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400"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400" dirty="0">
              <a:solidFill>
                <a:srgbClr val="2C5696"/>
              </a:solidFill>
            </a:endParaRPr>
          </a:p>
        </p:txBody>
      </p:sp>
      <p:sp>
        <p:nvSpPr>
          <p:cNvPr id="317" name="Google Shape;317;g3d805854ec7_0_310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lt-LT"/>
              <a:t>22</a:t>
            </a:fld>
            <a:endParaRPr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d805854ec7_0_305"/>
          <p:cNvSpPr txBox="1">
            <a:spLocks noGrp="1"/>
          </p:cNvSpPr>
          <p:nvPr>
            <p:ph type="body" idx="1"/>
          </p:nvPr>
        </p:nvSpPr>
        <p:spPr>
          <a:xfrm>
            <a:off x="304800" y="1564425"/>
            <a:ext cx="4420200" cy="3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lt-LT" b="1"/>
              <a:t>Aitäh!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lt-LT" sz="2000"/>
              <a:t>Helena Metslang</a:t>
            </a:r>
            <a:endParaRPr sz="20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lt-LT" sz="2000"/>
              <a:t>helena.metslang@ut.ee</a:t>
            </a:r>
            <a:endParaRPr sz="20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lt-LT" sz="2000"/>
              <a:t>Anette Ross</a:t>
            </a:r>
            <a:endParaRPr sz="20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lt-LT" sz="2000"/>
              <a:t>anette.ross@ut.ee</a:t>
            </a:r>
            <a:endParaRPr sz="2000"/>
          </a:p>
        </p:txBody>
      </p:sp>
      <p:sp>
        <p:nvSpPr>
          <p:cNvPr id="323" name="Google Shape;323;g3d805854ec7_0_305"/>
          <p:cNvSpPr txBox="1">
            <a:spLocks noGrp="1"/>
          </p:cNvSpPr>
          <p:nvPr>
            <p:ph type="sldNum" idx="12"/>
          </p:nvPr>
        </p:nvSpPr>
        <p:spPr>
          <a:xfrm>
            <a:off x="10210800" y="6279423"/>
            <a:ext cx="1371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-LT"/>
              <a:t>23</a:t>
            </a:fld>
            <a:endParaRPr/>
          </a:p>
        </p:txBody>
      </p:sp>
      <p:pic>
        <p:nvPicPr>
          <p:cNvPr id="324" name="Google Shape;324;g3d805854ec7_0_30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800" y="342600"/>
            <a:ext cx="3448575" cy="741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UT_2019 Theme">
  <a:themeElements>
    <a:clrScheme name="UT_2019">
      <a:dk1>
        <a:srgbClr val="2C5696"/>
      </a:dk1>
      <a:lt1>
        <a:srgbClr val="FFFFFF"/>
      </a:lt1>
      <a:dk2>
        <a:srgbClr val="102064"/>
      </a:dk2>
      <a:lt2>
        <a:srgbClr val="FFFFFF"/>
      </a:lt2>
      <a:accent1>
        <a:srgbClr val="00A6E9"/>
      </a:accent1>
      <a:accent2>
        <a:srgbClr val="ED7D31"/>
      </a:accent2>
      <a:accent3>
        <a:srgbClr val="E52143"/>
      </a:accent3>
      <a:accent4>
        <a:srgbClr val="AE78B1"/>
      </a:accent4>
      <a:accent5>
        <a:srgbClr val="87BC1F"/>
      </a:accent5>
      <a:accent6>
        <a:srgbClr val="FAA41A"/>
      </a:accent6>
      <a:hlink>
        <a:srgbClr val="FF6F20"/>
      </a:hlink>
      <a:folHlink>
        <a:srgbClr val="00A6E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1305</Words>
  <Application>Microsoft Macintosh PowerPoint</Application>
  <PresentationFormat>Widescreen</PresentationFormat>
  <Paragraphs>230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 Black</vt:lpstr>
      <vt:lpstr>Arial</vt:lpstr>
      <vt:lpstr>Rubik</vt:lpstr>
      <vt:lpstr>Calibri</vt:lpstr>
      <vt:lpstr>UT_2019 Theme</vt:lpstr>
      <vt:lpstr>PowerPoint Presentation</vt:lpstr>
      <vt:lpstr>MiKo projekt</vt:lpstr>
      <vt:lpstr>Uuringu-disain</vt:lpstr>
      <vt:lpstr>PowerPoint Presentation</vt:lpstr>
      <vt:lpstr>Tunnivaatlused, tunnivaatlusmetoodika</vt:lpstr>
      <vt:lpstr>Meie kui uurijate ja vaatlejate roll</vt:lpstr>
      <vt:lpstr>Tunnivaatlusprotokoll ja teemaplokid</vt:lpstr>
      <vt:lpstr>MiKo projekti tutvustamine osalevatele õpetajatele</vt:lpstr>
      <vt:lpstr>Tagasiside õpetajatelt</vt:lpstr>
      <vt:lpstr>Õpetajate profiil</vt:lpstr>
      <vt:lpstr>PowerPoint Presentation</vt:lpstr>
      <vt:lpstr>Valimi klasside ja rühmade profiil</vt:lpstr>
      <vt:lpstr>Õpperühmad (E2/B-võõrkeele tunnid)</vt:lpstr>
      <vt:lpstr>Vaadeldud tunnid</vt:lpstr>
      <vt:lpstr>Õpilaste kodukeelest erinevas keeles õpetamine (LAK-õppemetoodika)</vt:lpstr>
      <vt:lpstr>Usaldus</vt:lpstr>
      <vt:lpstr>Keelekasutus</vt:lpstr>
      <vt:lpstr>Keelekasutus</vt:lpstr>
      <vt:lpstr>Kultuuritundlikkus</vt:lpstr>
      <vt:lpstr>Mis jäi tunnivaatlustel varjatuks?</vt:lpstr>
      <vt:lpstr>Kokkuvõte: esialgsed tähelepanekud</vt:lpstr>
      <vt:lpstr>Kirjandus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Heiko Unt</dc:creator>
  <cp:lastModifiedBy>Helena Metslang</cp:lastModifiedBy>
  <cp:revision>1</cp:revision>
  <dcterms:created xsi:type="dcterms:W3CDTF">2018-12-27T16:27:33Z</dcterms:created>
  <dcterms:modified xsi:type="dcterms:W3CDTF">2026-04-21T21:29:14Z</dcterms:modified>
</cp:coreProperties>
</file>