
<file path=[Content_Types].xml><?xml version="1.0" encoding="utf-8"?>
<Types xmlns="http://schemas.openxmlformats.org/package/2006/content-types">
  <Default Extension="fntdata" ContentType="application/x-fontdata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embeddedFontLst>
    <p:embeddedFont>
      <p:font typeface="DM Sans Medium" pitchFamily="2" charset="0"/>
      <p:regular r:id="rId21"/>
      <p:bold r:id="rId22"/>
      <p:italic r:id="rId23"/>
      <p:boldItalic r:id="rId24"/>
    </p:embeddedFont>
    <p:embeddedFont>
      <p:font typeface="Merriweather" panose="00000500000000000000" pitchFamily="2" charset="0"/>
      <p:regular r:id="rId25"/>
      <p:bold r:id="rId26"/>
      <p:italic r:id="rId27"/>
      <p:boldItalic r:id="rId28"/>
    </p:embeddedFont>
    <p:embeddedFont>
      <p:font typeface="Public Sans" panose="020B0604020202020204" charset="0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990E03E-4447-43B2-9872-7718FFC7E0D6}">
  <a:tblStyle styleId="{3990E03E-4447-43B2-9872-7718FFC7E0D6}" styleName="Table_0"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/>
        <a:fill>
          <a:solidFill>
            <a:srgbClr val="4F81BD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/>
        <a:fill>
          <a:solidFill>
            <a:srgbClr val="4F81BD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top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4F81BD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bottom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4F81BD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5451DC1-677F-478E-A56E-1C7AFD68AB3F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d8646205c0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g3d8646205c0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d8646205c0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g3d8646205c0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3d83fa96b17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g3d83fa96b17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3d8646205c0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g3d8646205c0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495300" y="1765994"/>
            <a:ext cx="11201400" cy="1340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>
                <a:solidFill>
                  <a:srgbClr val="FFFFFF"/>
                </a:solidFill>
                <a:latin typeface="Merriweather"/>
                <a:ea typeface="Merriweather"/>
                <a:cs typeface="Merriweather"/>
                <a:sym typeface="Merriweather"/>
              </a:rPr>
              <a:t>Verb Usage in Estonian Children’s Narratives</a:t>
            </a:r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3717899" y="3290400"/>
            <a:ext cx="47562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00A3A3"/>
                </a:solidFill>
                <a:latin typeface="Public Sans"/>
                <a:ea typeface="Public Sans"/>
                <a:cs typeface="Public Sans"/>
                <a:sym typeface="Public Sans"/>
              </a:rPr>
              <a:t>ALPA Kids Child Speech Corpus</a:t>
            </a:r>
            <a:r>
              <a:rPr lang="en-US" sz="1800" b="1">
                <a:solidFill>
                  <a:srgbClr val="00A3A3"/>
                </a:solidFill>
                <a:latin typeface="Public Sans"/>
                <a:ea typeface="Public Sans"/>
                <a:cs typeface="Public Sans"/>
                <a:sym typeface="Public Sans"/>
              </a:rPr>
              <a:t> </a:t>
            </a:r>
            <a:r>
              <a:rPr lang="en-US" sz="1800" b="1" i="0" u="none" strike="noStrike" cap="none">
                <a:solidFill>
                  <a:srgbClr val="00A3A3"/>
                </a:solidFill>
                <a:latin typeface="Public Sans"/>
                <a:ea typeface="Public Sans"/>
                <a:cs typeface="Public Sans"/>
                <a:sym typeface="Public Sans"/>
              </a:rPr>
              <a:t>Analysis</a:t>
            </a:r>
            <a:endParaRPr/>
          </a:p>
        </p:txBody>
      </p:sp>
      <p:sp>
        <p:nvSpPr>
          <p:cNvPr id="87" name="Google Shape;87;p13"/>
          <p:cNvSpPr txBox="1"/>
          <p:nvPr/>
        </p:nvSpPr>
        <p:spPr>
          <a:xfrm>
            <a:off x="3302700" y="4410450"/>
            <a:ext cx="5586600" cy="24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 u="none" strike="noStrike" cap="none">
                <a:solidFill>
                  <a:srgbClr val="FFFFFF"/>
                </a:solidFill>
                <a:latin typeface="Public Sans"/>
                <a:ea typeface="Public Sans"/>
                <a:cs typeface="Public Sans"/>
                <a:sym typeface="Public Sans"/>
              </a:rPr>
              <a:t>Kelly Lilles</a:t>
            </a:r>
            <a:b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100" b="0" i="0" u="none" strike="noStrike" cap="none">
                <a:solidFill>
                  <a:srgbClr val="FFFFFF"/>
                </a:solidFill>
                <a:latin typeface="Public Sans"/>
                <a:ea typeface="Public Sans"/>
                <a:cs typeface="Public Sans"/>
                <a:sym typeface="Public Sans"/>
              </a:rPr>
              <a:t>Institute of the Estonian Language</a:t>
            </a:r>
            <a:endParaRPr sz="2100" b="0" i="0" u="none" strike="noStrike" cap="none">
              <a:solidFill>
                <a:srgbClr val="FFFFFF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rgbClr val="FFFFFF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rgbClr val="FFFFFF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latin typeface="Public Sans"/>
                <a:ea typeface="Public Sans"/>
                <a:cs typeface="Public Sans"/>
                <a:sym typeface="Public Sans"/>
              </a:rPr>
              <a:t>Spring conference of the Estonian Association for Applied Linguistics</a:t>
            </a:r>
            <a:endParaRPr sz="1700">
              <a:solidFill>
                <a:srgbClr val="FFFFFF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latin typeface="Public Sans"/>
                <a:ea typeface="Public Sans"/>
                <a:cs typeface="Public Sans"/>
                <a:sym typeface="Public Sans"/>
              </a:rPr>
              <a:t>24th of April 2026</a:t>
            </a:r>
            <a:endParaRPr sz="1700">
              <a:solidFill>
                <a:srgbClr val="FFFFFF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rgbClr val="FFFFFF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4"/>
          <p:cNvSpPr txBox="1"/>
          <p:nvPr/>
        </p:nvSpPr>
        <p:spPr>
          <a:xfrm>
            <a:off x="761999" y="571500"/>
            <a:ext cx="4704735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 dirty="0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D</a:t>
            </a:r>
            <a:r>
              <a:rPr lang="en-US" sz="2850" b="1" dirty="0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efinition of a </a:t>
            </a:r>
            <a:r>
              <a:rPr lang="et-EE" sz="2850" b="1" dirty="0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N</a:t>
            </a:r>
            <a:r>
              <a:rPr lang="en-US" sz="2850" b="1" dirty="0" err="1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arrative</a:t>
            </a:r>
            <a:endParaRPr dirty="0"/>
          </a:p>
        </p:txBody>
      </p:sp>
      <p:sp>
        <p:nvSpPr>
          <p:cNvPr id="94" name="Google Shape;94;p14"/>
          <p:cNvSpPr/>
          <p:nvPr/>
        </p:nvSpPr>
        <p:spPr>
          <a:xfrm>
            <a:off x="762000" y="1114425"/>
            <a:ext cx="418147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4"/>
          <p:cNvSpPr txBox="1"/>
          <p:nvPr/>
        </p:nvSpPr>
        <p:spPr>
          <a:xfrm>
            <a:off x="1095375" y="2651675"/>
            <a:ext cx="8720400" cy="11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“We define narrative as one method of recapitulating past experience by matching a verbal sequence of clauses to the sequence of events which (it is inferred) actually occurred.” (Labov 1972)</a:t>
            </a:r>
            <a:endParaRPr sz="1800"/>
          </a:p>
        </p:txBody>
      </p:sp>
      <p:sp>
        <p:nvSpPr>
          <p:cNvPr id="96" name="Google Shape;96;p14"/>
          <p:cNvSpPr txBox="1"/>
          <p:nvPr/>
        </p:nvSpPr>
        <p:spPr>
          <a:xfrm>
            <a:off x="1095475" y="4729826"/>
            <a:ext cx="6363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”[...] storytelling is difficult for children.” (Kütt 2018)</a:t>
            </a:r>
            <a:endParaRPr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81750" y="2000250"/>
            <a:ext cx="504825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5"/>
          <p:cNvSpPr txBox="1"/>
          <p:nvPr/>
        </p:nvSpPr>
        <p:spPr>
          <a:xfrm>
            <a:off x="762000" y="571500"/>
            <a:ext cx="43905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Data Collection Method</a:t>
            </a:r>
            <a:endParaRPr/>
          </a:p>
        </p:txBody>
      </p:sp>
      <p:sp>
        <p:nvSpPr>
          <p:cNvPr id="104" name="Google Shape;104;p15"/>
          <p:cNvSpPr/>
          <p:nvPr/>
        </p:nvSpPr>
        <p:spPr>
          <a:xfrm>
            <a:off x="762000" y="1114425"/>
            <a:ext cx="4181400" cy="28500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5"/>
          <p:cNvSpPr txBox="1"/>
          <p:nvPr/>
        </p:nvSpPr>
        <p:spPr>
          <a:xfrm>
            <a:off x="762000" y="2181225"/>
            <a:ext cx="5048400" cy="2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25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Crowd-sourcing via ALPA Kids App:</a:t>
            </a:r>
            <a:endParaRPr sz="1600"/>
          </a:p>
        </p:txBody>
      </p:sp>
      <p:sp>
        <p:nvSpPr>
          <p:cNvPr id="106" name="Google Shape;106;p15"/>
          <p:cNvSpPr txBox="1"/>
          <p:nvPr/>
        </p:nvSpPr>
        <p:spPr>
          <a:xfrm>
            <a:off x="1095375" y="2651670"/>
            <a:ext cx="47148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Interactive educational platform for ages 3–8</a:t>
            </a:r>
            <a:endParaRPr sz="1600" dirty="0"/>
          </a:p>
        </p:txBody>
      </p:sp>
      <p:sp>
        <p:nvSpPr>
          <p:cNvPr id="107" name="Google Shape;107;p15"/>
          <p:cNvSpPr txBox="1"/>
          <p:nvPr/>
        </p:nvSpPr>
        <p:spPr>
          <a:xfrm>
            <a:off x="1095375" y="3131641"/>
            <a:ext cx="4714800" cy="6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Storytelling Game:</a:t>
            </a:r>
            <a:r>
              <a:rPr lang="en-US" sz="1600" b="0" i="0" u="none" strike="noStrike" cap="none" dirty="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5 randomly generated visual icons as stimuli</a:t>
            </a:r>
            <a:endParaRPr sz="1600" dirty="0"/>
          </a:p>
        </p:txBody>
      </p:sp>
      <p:sp>
        <p:nvSpPr>
          <p:cNvPr id="108" name="Google Shape;108;p15"/>
          <p:cNvSpPr txBox="1"/>
          <p:nvPr/>
        </p:nvSpPr>
        <p:spPr>
          <a:xfrm>
            <a:off x="1095475" y="4729819"/>
            <a:ext cx="47148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Naturalistic </a:t>
            </a:r>
            <a:r>
              <a:rPr lang="en-US" sz="160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family</a:t>
            </a: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settings</a:t>
            </a:r>
            <a:endParaRPr sz="1600"/>
          </a:p>
        </p:txBody>
      </p:sp>
      <p:sp>
        <p:nvSpPr>
          <p:cNvPr id="109" name="Google Shape;109;p15"/>
          <p:cNvSpPr txBox="1"/>
          <p:nvPr/>
        </p:nvSpPr>
        <p:spPr>
          <a:xfrm>
            <a:off x="1095488" y="3939526"/>
            <a:ext cx="4714800" cy="6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Audio recordings with optional humorous voice filters for engagement</a:t>
            </a:r>
            <a:r>
              <a:rPr lang="en-US" sz="160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and motivation</a:t>
            </a:r>
            <a:endParaRPr sz="1600"/>
          </a:p>
        </p:txBody>
      </p:sp>
      <p:pic>
        <p:nvPicPr>
          <p:cNvPr id="110" name="Google Shape;110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7675" y="2747410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62000" y="3260962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62000" y="4830242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8095" y="4069126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343650" y="1703457"/>
            <a:ext cx="4181476" cy="1921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024079" y="3901075"/>
            <a:ext cx="4405922" cy="1999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raadid">
            <a:hlinkClick r:id="" action="ppaction://media"/>
            <a:extLst>
              <a:ext uri="{FF2B5EF4-FFF2-40B4-BE49-F238E27FC236}">
                <a16:creationId xmlns:a16="http://schemas.microsoft.com/office/drawing/2014/main" id="{A0D124FC-AFDE-5619-4337-7C08791E4E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95375" y="5600464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2494657"/>
            <a:ext cx="5191125" cy="2821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38875" y="2494657"/>
            <a:ext cx="5191125" cy="2821037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6"/>
          <p:cNvSpPr txBox="1"/>
          <p:nvPr/>
        </p:nvSpPr>
        <p:spPr>
          <a:xfrm>
            <a:off x="762000" y="571500"/>
            <a:ext cx="63309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Dual Value of the Corpus</a:t>
            </a:r>
            <a:endParaRPr/>
          </a:p>
        </p:txBody>
      </p:sp>
      <p:sp>
        <p:nvSpPr>
          <p:cNvPr id="125" name="Google Shape;125;p16"/>
          <p:cNvSpPr/>
          <p:nvPr/>
        </p:nvSpPr>
        <p:spPr>
          <a:xfrm>
            <a:off x="762000" y="1114425"/>
            <a:ext cx="602932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67062" y="2818507"/>
            <a:ext cx="38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6"/>
          <p:cNvSpPr txBox="1"/>
          <p:nvPr/>
        </p:nvSpPr>
        <p:spPr>
          <a:xfrm>
            <a:off x="1957387" y="3390007"/>
            <a:ext cx="2800350" cy="2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Technological Innovation</a:t>
            </a:r>
            <a:endParaRPr/>
          </a:p>
        </p:txBody>
      </p:sp>
      <p:sp>
        <p:nvSpPr>
          <p:cNvPr id="128" name="Google Shape;128;p16"/>
          <p:cNvSpPr txBox="1"/>
          <p:nvPr/>
        </p:nvSpPr>
        <p:spPr>
          <a:xfrm>
            <a:off x="1047750" y="3980557"/>
            <a:ext cx="4619700" cy="10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Improving Estonian children's automatic speech recognition (ASR) systems by providing diverse, high-quality training data.</a:t>
            </a:r>
            <a:endParaRPr sz="1600"/>
          </a:p>
        </p:txBody>
      </p:sp>
      <p:pic>
        <p:nvPicPr>
          <p:cNvPr id="129" name="Google Shape;129;p16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620125" y="2818507"/>
            <a:ext cx="428625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6"/>
          <p:cNvSpPr txBox="1"/>
          <p:nvPr/>
        </p:nvSpPr>
        <p:spPr>
          <a:xfrm>
            <a:off x="7754302" y="3390007"/>
            <a:ext cx="2160270" cy="2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Linguistic Research</a:t>
            </a:r>
            <a:endParaRPr/>
          </a:p>
        </p:txBody>
      </p:sp>
      <p:sp>
        <p:nvSpPr>
          <p:cNvPr id="131" name="Google Shape;131;p16"/>
          <p:cNvSpPr txBox="1"/>
          <p:nvPr/>
        </p:nvSpPr>
        <p:spPr>
          <a:xfrm>
            <a:off x="6524625" y="3980557"/>
            <a:ext cx="4619700" cy="10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Developing an L1 and L2 Estonian speech corpus for linguistic and Second Language Acquisition (SLA) analysis.</a:t>
            </a:r>
            <a:endParaRPr sz="1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7"/>
          <p:cNvSpPr txBox="1"/>
          <p:nvPr/>
        </p:nvSpPr>
        <p:spPr>
          <a:xfrm>
            <a:off x="762000" y="1709886"/>
            <a:ext cx="2390298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Scale of Data</a:t>
            </a:r>
            <a:endParaRPr/>
          </a:p>
        </p:txBody>
      </p:sp>
      <p:sp>
        <p:nvSpPr>
          <p:cNvPr id="138" name="Google Shape;138;p17"/>
          <p:cNvSpPr/>
          <p:nvPr/>
        </p:nvSpPr>
        <p:spPr>
          <a:xfrm>
            <a:off x="762000" y="2252811"/>
            <a:ext cx="227647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7"/>
          <p:cNvSpPr txBox="1"/>
          <p:nvPr/>
        </p:nvSpPr>
        <p:spPr>
          <a:xfrm>
            <a:off x="762000" y="2890986"/>
            <a:ext cx="4572000" cy="731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Current investigation focuses on </a:t>
            </a:r>
            <a:r>
              <a:rPr lang="en-US" sz="1800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4,108</a:t>
            </a:r>
            <a:r>
              <a:rPr lang="en-US" sz="18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orthographically transcribed narratives.</a:t>
            </a:r>
            <a:endParaRPr/>
          </a:p>
        </p:txBody>
      </p:sp>
      <p:sp>
        <p:nvSpPr>
          <p:cNvPr id="140" name="Google Shape;140;p17"/>
          <p:cNvSpPr txBox="1"/>
          <p:nvPr/>
        </p:nvSpPr>
        <p:spPr>
          <a:xfrm>
            <a:off x="762000" y="4629477"/>
            <a:ext cx="4572000" cy="5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1" u="none" strike="noStrike" cap="none">
                <a:solidFill>
                  <a:srgbClr val="64748B"/>
                </a:solidFill>
                <a:latin typeface="Public Sans"/>
                <a:ea typeface="Public Sans"/>
                <a:cs typeface="Public Sans"/>
                <a:sym typeface="Public Sans"/>
              </a:rPr>
              <a:t>This represents a targeted sub-corpus of the</a:t>
            </a:r>
            <a:r>
              <a:rPr lang="en-US" sz="1425" i="1">
                <a:solidFill>
                  <a:srgbClr val="64748B"/>
                </a:solidFill>
                <a:latin typeface="Public Sans"/>
                <a:ea typeface="Public Sans"/>
                <a:cs typeface="Public Sans"/>
                <a:sym typeface="Public Sans"/>
              </a:rPr>
              <a:t> </a:t>
            </a:r>
            <a:r>
              <a:rPr lang="en-US" sz="1425" b="1" i="1" u="none" strike="noStrike" cap="none">
                <a:solidFill>
                  <a:srgbClr val="64748B"/>
                </a:solidFill>
                <a:latin typeface="Public Sans"/>
                <a:ea typeface="Public Sans"/>
                <a:cs typeface="Public Sans"/>
                <a:sym typeface="Public Sans"/>
              </a:rPr>
              <a:t>100,000+</a:t>
            </a:r>
            <a:r>
              <a:rPr lang="en-US" sz="1425" b="0" i="1" u="none" strike="noStrike" cap="none">
                <a:solidFill>
                  <a:srgbClr val="64748B"/>
                </a:solidFill>
                <a:latin typeface="Public Sans"/>
                <a:ea typeface="Public Sans"/>
                <a:cs typeface="Public Sans"/>
                <a:sym typeface="Public Sans"/>
              </a:rPr>
              <a:t> narratives collected through crowd-sourcing to date.</a:t>
            </a:r>
            <a:endParaRPr/>
          </a:p>
        </p:txBody>
      </p:sp>
      <p:pic>
        <p:nvPicPr>
          <p:cNvPr id="141" name="Google Shape;14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43450" y="2252800"/>
            <a:ext cx="3746225" cy="3637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1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821325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8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2000250"/>
            <a:ext cx="504825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8"/>
          <p:cNvSpPr txBox="1"/>
          <p:nvPr/>
        </p:nvSpPr>
        <p:spPr>
          <a:xfrm>
            <a:off x="762000" y="571500"/>
            <a:ext cx="4710588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The ELLE Analytical Tool</a:t>
            </a:r>
            <a:endParaRPr/>
          </a:p>
        </p:txBody>
      </p:sp>
      <p:sp>
        <p:nvSpPr>
          <p:cNvPr id="149" name="Google Shape;149;p18"/>
          <p:cNvSpPr/>
          <p:nvPr/>
        </p:nvSpPr>
        <p:spPr>
          <a:xfrm>
            <a:off x="762000" y="1114425"/>
            <a:ext cx="448627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8"/>
          <p:cNvSpPr txBox="1"/>
          <p:nvPr/>
        </p:nvSpPr>
        <p:spPr>
          <a:xfrm>
            <a:off x="6344475" y="1750050"/>
            <a:ext cx="5456100" cy="2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25" b="1" i="0" u="none" strike="noStrike" cap="none" dirty="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Estonian Language Learning and Analysis Environment:</a:t>
            </a:r>
            <a:endParaRPr sz="1600" dirty="0"/>
          </a:p>
        </p:txBody>
      </p:sp>
      <p:sp>
        <p:nvSpPr>
          <p:cNvPr id="151" name="Google Shape;151;p18"/>
          <p:cNvSpPr txBox="1"/>
          <p:nvPr/>
        </p:nvSpPr>
        <p:spPr>
          <a:xfrm>
            <a:off x="6715125" y="2651670"/>
            <a:ext cx="4714800" cy="23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Developed at Tallinn University (Allkivi et al., 2024)</a:t>
            </a:r>
            <a:endParaRPr sz="1500"/>
          </a:p>
        </p:txBody>
      </p:sp>
      <p:sp>
        <p:nvSpPr>
          <p:cNvPr id="152" name="Google Shape;152;p18"/>
          <p:cNvSpPr txBox="1"/>
          <p:nvPr/>
        </p:nvSpPr>
        <p:spPr>
          <a:xfrm>
            <a:off x="6715125" y="3079757"/>
            <a:ext cx="4714800" cy="23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Automated lemmatisation (e.g., </a:t>
            </a:r>
            <a:r>
              <a:rPr lang="en-US" sz="15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läks</a:t>
            </a:r>
            <a:r>
              <a:rPr lang="en-US" sz="15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→ </a:t>
            </a:r>
            <a:r>
              <a:rPr lang="en-US" sz="15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minema</a:t>
            </a:r>
            <a:r>
              <a:rPr lang="en-US" sz="15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)</a:t>
            </a:r>
            <a:endParaRPr sz="1500"/>
          </a:p>
        </p:txBody>
      </p:sp>
      <p:sp>
        <p:nvSpPr>
          <p:cNvPr id="153" name="Google Shape;153;p18"/>
          <p:cNvSpPr txBox="1"/>
          <p:nvPr/>
        </p:nvSpPr>
        <p:spPr>
          <a:xfrm>
            <a:off x="6715125" y="3559728"/>
            <a:ext cx="4714800" cy="23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Grammatical form filtering for frequency analysis</a:t>
            </a:r>
            <a:endParaRPr sz="1525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154" name="Google Shape;154;p18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81750" y="2651670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8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81750" y="3079757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8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81750" y="3559728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3247" y="1870985"/>
            <a:ext cx="5837795" cy="2920651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8"/>
          <p:cNvSpPr txBox="1"/>
          <p:nvPr/>
        </p:nvSpPr>
        <p:spPr>
          <a:xfrm>
            <a:off x="323247" y="5194855"/>
            <a:ext cx="4714800" cy="2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dirty="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Source: https://elle.tlu.ee/</a:t>
            </a:r>
            <a:endParaRPr sz="1425" dirty="0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19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9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1589782"/>
            <a:ext cx="10668000" cy="4630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9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77125" y="1808857"/>
            <a:ext cx="285750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9"/>
          <p:cNvSpPr txBox="1"/>
          <p:nvPr/>
        </p:nvSpPr>
        <p:spPr>
          <a:xfrm>
            <a:off x="762000" y="571500"/>
            <a:ext cx="5450681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Participant Overview (n=722)</a:t>
            </a:r>
            <a:endParaRPr/>
          </a:p>
        </p:txBody>
      </p:sp>
      <p:sp>
        <p:nvSpPr>
          <p:cNvPr id="167" name="Google Shape;167;p19"/>
          <p:cNvSpPr/>
          <p:nvPr/>
        </p:nvSpPr>
        <p:spPr>
          <a:xfrm>
            <a:off x="762000" y="1114425"/>
            <a:ext cx="519112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9"/>
          <p:cNvSpPr txBox="1"/>
          <p:nvPr/>
        </p:nvSpPr>
        <p:spPr>
          <a:xfrm>
            <a:off x="7405687" y="1589782"/>
            <a:ext cx="3000375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Gender Split</a:t>
            </a:r>
            <a:endParaRPr/>
          </a:p>
        </p:txBody>
      </p:sp>
      <p:sp>
        <p:nvSpPr>
          <p:cNvPr id="169" name="Google Shape;169;p19"/>
          <p:cNvSpPr txBox="1"/>
          <p:nvPr/>
        </p:nvSpPr>
        <p:spPr>
          <a:xfrm>
            <a:off x="7477125" y="5009257"/>
            <a:ext cx="2857500" cy="289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 dirty="0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■</a:t>
            </a:r>
            <a:r>
              <a:rPr lang="en-US" sz="1425" b="0" i="0" u="none" strike="noStrike" cap="none" dirty="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Female: 58%</a:t>
            </a:r>
            <a:endParaRPr dirty="0"/>
          </a:p>
        </p:txBody>
      </p:sp>
      <p:sp>
        <p:nvSpPr>
          <p:cNvPr id="170" name="Google Shape;170;p19"/>
          <p:cNvSpPr txBox="1"/>
          <p:nvPr/>
        </p:nvSpPr>
        <p:spPr>
          <a:xfrm>
            <a:off x="7477125" y="5298727"/>
            <a:ext cx="2857500" cy="289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■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Male: 40%</a:t>
            </a:r>
            <a:endParaRPr/>
          </a:p>
        </p:txBody>
      </p:sp>
      <p:sp>
        <p:nvSpPr>
          <p:cNvPr id="171" name="Google Shape;171;p19"/>
          <p:cNvSpPr txBox="1"/>
          <p:nvPr/>
        </p:nvSpPr>
        <p:spPr>
          <a:xfrm>
            <a:off x="7477125" y="5588198"/>
            <a:ext cx="2857500" cy="2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■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Un</a:t>
            </a:r>
            <a:r>
              <a:rPr lang="en-US" sz="14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specified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: 2%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0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0"/>
          <p:cNvSpPr txBox="1"/>
          <p:nvPr/>
        </p:nvSpPr>
        <p:spPr>
          <a:xfrm>
            <a:off x="762000" y="571500"/>
            <a:ext cx="65352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Average Length of Narratives (sec)</a:t>
            </a:r>
            <a:endParaRPr/>
          </a:p>
        </p:txBody>
      </p:sp>
      <p:sp>
        <p:nvSpPr>
          <p:cNvPr id="178" name="Google Shape;178;p20"/>
          <p:cNvSpPr/>
          <p:nvPr/>
        </p:nvSpPr>
        <p:spPr>
          <a:xfrm>
            <a:off x="762000" y="1114425"/>
            <a:ext cx="5191200" cy="28500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79" name="Google Shape;179;p20"/>
          <p:cNvGraphicFramePr/>
          <p:nvPr/>
        </p:nvGraphicFramePr>
        <p:xfrm>
          <a:off x="571500" y="1524000"/>
          <a:ext cx="11049000" cy="4724475"/>
        </p:xfrm>
        <a:graphic>
          <a:graphicData uri="http://schemas.openxmlformats.org/drawingml/2006/table">
            <a:tbl>
              <a:tblPr firstRow="1" bandRow="1">
                <a:noFill/>
                <a:tableStyleId>{3990E03E-4447-43B2-9872-7718FFC7E0D6}</a:tableStyleId>
              </a:tblPr>
              <a:tblGrid>
                <a:gridCol w="179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0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8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2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80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4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FFFFFF"/>
                          </a:solidFill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Age Group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D5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FFFFFF"/>
                          </a:solidFill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Avg. Length (Total)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D5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FFFFFF"/>
                          </a:solidFill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Females (Avg)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D5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FFFFFF"/>
                          </a:solidFill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Males (Avg)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D5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FFFFFF"/>
                          </a:solidFill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U</a:t>
                      </a:r>
                      <a:r>
                        <a:rPr lang="en-US" sz="1500" b="0"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nspecified</a:t>
                      </a:r>
                      <a:r>
                        <a:rPr lang="en-US" sz="1500" b="0" i="0" u="none" strike="noStrike" cap="none">
                          <a:solidFill>
                            <a:srgbClr val="FFFFFF"/>
                          </a:solidFill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 (Avg)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D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4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1CAA0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51.76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35.96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1CAA0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60.98</a:t>
                      </a:r>
                      <a:endParaRPr>
                        <a:solidFill>
                          <a:srgbClr val="11CAA0"/>
                        </a:solidFill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n/a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4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4y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31.81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32.70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34.60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15.87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4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5y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33.71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34.87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31.40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22.45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6y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37.88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1CAA0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41.08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34.34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33.40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4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7y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36.76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38.12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34.80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1CAA0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54.91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4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8y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42.35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40.95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49.36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1A1A1A"/>
                          </a:solidFill>
                          <a:latin typeface="DM Sans Medium"/>
                          <a:ea typeface="DM Sans Medium"/>
                          <a:cs typeface="DM Sans Medium"/>
                          <a:sym typeface="DM Sans Medium"/>
                        </a:rPr>
                        <a:t>24.86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FA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21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1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1524000"/>
            <a:ext cx="10668000" cy="4762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1"/>
          <p:cNvSpPr txBox="1"/>
          <p:nvPr/>
        </p:nvSpPr>
        <p:spPr>
          <a:xfrm>
            <a:off x="762000" y="571500"/>
            <a:ext cx="63207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Average no. of Word </a:t>
            </a: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Tokens</a:t>
            </a:r>
            <a:endParaRPr/>
          </a:p>
        </p:txBody>
      </p:sp>
      <p:sp>
        <p:nvSpPr>
          <p:cNvPr id="187" name="Google Shape;187;p21"/>
          <p:cNvSpPr/>
          <p:nvPr/>
        </p:nvSpPr>
        <p:spPr>
          <a:xfrm>
            <a:off x="762000" y="1114425"/>
            <a:ext cx="6019800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1"/>
          <p:cNvSpPr txBox="1"/>
          <p:nvPr/>
        </p:nvSpPr>
        <p:spPr>
          <a:xfrm>
            <a:off x="3077325" y="2637675"/>
            <a:ext cx="742200" cy="4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25,84</a:t>
            </a:r>
            <a:endParaRPr sz="1525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89" name="Google Shape;189;p21"/>
          <p:cNvSpPr txBox="1"/>
          <p:nvPr/>
        </p:nvSpPr>
        <p:spPr>
          <a:xfrm>
            <a:off x="1682275" y="2383000"/>
            <a:ext cx="742200" cy="4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33,21</a:t>
            </a:r>
            <a:endParaRPr sz="1525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90" name="Google Shape;190;p21"/>
          <p:cNvSpPr txBox="1"/>
          <p:nvPr/>
        </p:nvSpPr>
        <p:spPr>
          <a:xfrm>
            <a:off x="4742000" y="2218275"/>
            <a:ext cx="742200" cy="4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32,56</a:t>
            </a:r>
            <a:endParaRPr sz="1525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91" name="Google Shape;191;p21"/>
          <p:cNvSpPr txBox="1"/>
          <p:nvPr/>
        </p:nvSpPr>
        <p:spPr>
          <a:xfrm>
            <a:off x="6166350" y="1963600"/>
            <a:ext cx="742200" cy="4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38,69</a:t>
            </a:r>
            <a:endParaRPr sz="1525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92" name="Google Shape;192;p21"/>
          <p:cNvSpPr txBox="1"/>
          <p:nvPr/>
        </p:nvSpPr>
        <p:spPr>
          <a:xfrm>
            <a:off x="7831050" y="1887400"/>
            <a:ext cx="742200" cy="4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41,39</a:t>
            </a:r>
            <a:endParaRPr sz="1525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93" name="Google Shape;193;p21"/>
          <p:cNvSpPr txBox="1"/>
          <p:nvPr/>
        </p:nvSpPr>
        <p:spPr>
          <a:xfrm>
            <a:off x="9390200" y="1798875"/>
            <a:ext cx="742200" cy="4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43,57</a:t>
            </a:r>
            <a:endParaRPr sz="1525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22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2"/>
          <p:cNvSpPr txBox="1"/>
          <p:nvPr/>
        </p:nvSpPr>
        <p:spPr>
          <a:xfrm>
            <a:off x="762000" y="571500"/>
            <a:ext cx="3900487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Verb Usage Variation</a:t>
            </a:r>
            <a:endParaRPr/>
          </a:p>
        </p:txBody>
      </p:sp>
      <p:sp>
        <p:nvSpPr>
          <p:cNvPr id="200" name="Google Shape;200;p22"/>
          <p:cNvSpPr/>
          <p:nvPr/>
        </p:nvSpPr>
        <p:spPr>
          <a:xfrm>
            <a:off x="762000" y="1114425"/>
            <a:ext cx="3714750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01" name="Google Shape;201;p22"/>
          <p:cNvGraphicFramePr/>
          <p:nvPr/>
        </p:nvGraphicFramePr>
        <p:xfrm>
          <a:off x="762000" y="2692747"/>
          <a:ext cx="10668000" cy="2615550"/>
        </p:xfrm>
        <a:graphic>
          <a:graphicData uri="http://schemas.openxmlformats.org/drawingml/2006/table">
            <a:tbl>
              <a:tblPr firstRow="1" bandRow="1">
                <a:noFill/>
                <a:tableStyleId>{15451DC1-677F-478E-A56E-1C7AFD68AB3F}</a:tableStyleId>
              </a:tblPr>
              <a:tblGrid>
                <a:gridCol w="4034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2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18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1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23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Most Frequent Lemmas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3y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4y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5y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6y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7y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8y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olema</a:t>
                      </a: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 (to be)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1.54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1.61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1.51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1.65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1.84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2.21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minema</a:t>
                      </a: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 (to go)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0.53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0.54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0.75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0.78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0.97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0.68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sööma</a:t>
                      </a: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 (to eat)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0.63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0.33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0.72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0.70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0.54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tegema</a:t>
                      </a: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 (to do)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0.30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0.34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0.25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0.24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0.24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0.30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Average Verbs/Narrative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7.75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6.77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8.66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10.41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11.43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11.24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02" name="Google Shape;202;p22"/>
          <p:cNvSpPr/>
          <p:nvPr/>
        </p:nvSpPr>
        <p:spPr>
          <a:xfrm>
            <a:off x="762000" y="3579465"/>
            <a:ext cx="403487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22"/>
          <p:cNvSpPr/>
          <p:nvPr/>
        </p:nvSpPr>
        <p:spPr>
          <a:xfrm>
            <a:off x="4796879" y="3579465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2"/>
          <p:cNvSpPr/>
          <p:nvPr/>
        </p:nvSpPr>
        <p:spPr>
          <a:xfrm>
            <a:off x="5879306" y="3579465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2"/>
          <p:cNvSpPr/>
          <p:nvPr/>
        </p:nvSpPr>
        <p:spPr>
          <a:xfrm>
            <a:off x="6961733" y="3579465"/>
            <a:ext cx="1102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2"/>
          <p:cNvSpPr/>
          <p:nvPr/>
        </p:nvSpPr>
        <p:spPr>
          <a:xfrm>
            <a:off x="8063954" y="3579465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2"/>
          <p:cNvSpPr/>
          <p:nvPr/>
        </p:nvSpPr>
        <p:spPr>
          <a:xfrm>
            <a:off x="9185820" y="3579465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2"/>
          <p:cNvSpPr/>
          <p:nvPr/>
        </p:nvSpPr>
        <p:spPr>
          <a:xfrm>
            <a:off x="10307687" y="3579465"/>
            <a:ext cx="11223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2"/>
          <p:cNvSpPr/>
          <p:nvPr/>
        </p:nvSpPr>
        <p:spPr>
          <a:xfrm>
            <a:off x="762000" y="4008090"/>
            <a:ext cx="403487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2"/>
          <p:cNvSpPr/>
          <p:nvPr/>
        </p:nvSpPr>
        <p:spPr>
          <a:xfrm>
            <a:off x="4796879" y="4008090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2"/>
          <p:cNvSpPr/>
          <p:nvPr/>
        </p:nvSpPr>
        <p:spPr>
          <a:xfrm>
            <a:off x="5879306" y="4008090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2"/>
          <p:cNvSpPr/>
          <p:nvPr/>
        </p:nvSpPr>
        <p:spPr>
          <a:xfrm>
            <a:off x="6961733" y="4008090"/>
            <a:ext cx="1102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2"/>
          <p:cNvSpPr/>
          <p:nvPr/>
        </p:nvSpPr>
        <p:spPr>
          <a:xfrm>
            <a:off x="8063954" y="4008090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22"/>
          <p:cNvSpPr/>
          <p:nvPr/>
        </p:nvSpPr>
        <p:spPr>
          <a:xfrm>
            <a:off x="9185820" y="4008090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22"/>
          <p:cNvSpPr/>
          <p:nvPr/>
        </p:nvSpPr>
        <p:spPr>
          <a:xfrm>
            <a:off x="10307687" y="4008090"/>
            <a:ext cx="11223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2"/>
          <p:cNvSpPr/>
          <p:nvPr/>
        </p:nvSpPr>
        <p:spPr>
          <a:xfrm>
            <a:off x="762000" y="4436715"/>
            <a:ext cx="403487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22"/>
          <p:cNvSpPr/>
          <p:nvPr/>
        </p:nvSpPr>
        <p:spPr>
          <a:xfrm>
            <a:off x="4796879" y="4436715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2"/>
          <p:cNvSpPr/>
          <p:nvPr/>
        </p:nvSpPr>
        <p:spPr>
          <a:xfrm>
            <a:off x="5879306" y="4436715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2"/>
          <p:cNvSpPr/>
          <p:nvPr/>
        </p:nvSpPr>
        <p:spPr>
          <a:xfrm>
            <a:off x="6961733" y="4436715"/>
            <a:ext cx="1102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2"/>
          <p:cNvSpPr/>
          <p:nvPr/>
        </p:nvSpPr>
        <p:spPr>
          <a:xfrm>
            <a:off x="8063954" y="4436715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2"/>
          <p:cNvSpPr/>
          <p:nvPr/>
        </p:nvSpPr>
        <p:spPr>
          <a:xfrm>
            <a:off x="9185820" y="4436715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2"/>
          <p:cNvSpPr/>
          <p:nvPr/>
        </p:nvSpPr>
        <p:spPr>
          <a:xfrm>
            <a:off x="10307687" y="4436715"/>
            <a:ext cx="11223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2"/>
          <p:cNvSpPr/>
          <p:nvPr/>
        </p:nvSpPr>
        <p:spPr>
          <a:xfrm>
            <a:off x="762000" y="4865340"/>
            <a:ext cx="403487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2"/>
          <p:cNvSpPr/>
          <p:nvPr/>
        </p:nvSpPr>
        <p:spPr>
          <a:xfrm>
            <a:off x="4796879" y="4865340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2"/>
          <p:cNvSpPr/>
          <p:nvPr/>
        </p:nvSpPr>
        <p:spPr>
          <a:xfrm>
            <a:off x="5879306" y="4865340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2"/>
          <p:cNvSpPr/>
          <p:nvPr/>
        </p:nvSpPr>
        <p:spPr>
          <a:xfrm>
            <a:off x="6961733" y="4865340"/>
            <a:ext cx="1102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2"/>
          <p:cNvSpPr/>
          <p:nvPr/>
        </p:nvSpPr>
        <p:spPr>
          <a:xfrm>
            <a:off x="8063954" y="4865340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2"/>
          <p:cNvSpPr/>
          <p:nvPr/>
        </p:nvSpPr>
        <p:spPr>
          <a:xfrm>
            <a:off x="9185820" y="4865340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2"/>
          <p:cNvSpPr/>
          <p:nvPr/>
        </p:nvSpPr>
        <p:spPr>
          <a:xfrm>
            <a:off x="10307687" y="4865340"/>
            <a:ext cx="11223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2"/>
          <p:cNvSpPr/>
          <p:nvPr/>
        </p:nvSpPr>
        <p:spPr>
          <a:xfrm>
            <a:off x="762000" y="5293965"/>
            <a:ext cx="403487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22"/>
          <p:cNvSpPr/>
          <p:nvPr/>
        </p:nvSpPr>
        <p:spPr>
          <a:xfrm>
            <a:off x="4796879" y="5293965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2"/>
          <p:cNvSpPr/>
          <p:nvPr/>
        </p:nvSpPr>
        <p:spPr>
          <a:xfrm>
            <a:off x="5879306" y="5293965"/>
            <a:ext cx="108242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22"/>
          <p:cNvSpPr/>
          <p:nvPr/>
        </p:nvSpPr>
        <p:spPr>
          <a:xfrm>
            <a:off x="6961733" y="5293965"/>
            <a:ext cx="1102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22"/>
          <p:cNvSpPr/>
          <p:nvPr/>
        </p:nvSpPr>
        <p:spPr>
          <a:xfrm>
            <a:off x="8063954" y="5293965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22"/>
          <p:cNvSpPr/>
          <p:nvPr/>
        </p:nvSpPr>
        <p:spPr>
          <a:xfrm>
            <a:off x="9185820" y="5293965"/>
            <a:ext cx="112186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22"/>
          <p:cNvSpPr/>
          <p:nvPr/>
        </p:nvSpPr>
        <p:spPr>
          <a:xfrm>
            <a:off x="10307687" y="5293965"/>
            <a:ext cx="112231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7" name="Google Shape;23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146975" y="-120466"/>
            <a:ext cx="12191999" cy="68141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Google Shape;242;p2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23"/>
          <p:cNvSpPr txBox="1"/>
          <p:nvPr/>
        </p:nvSpPr>
        <p:spPr>
          <a:xfrm>
            <a:off x="762000" y="571500"/>
            <a:ext cx="6910863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Most Frequent Morphological Forms</a:t>
            </a:r>
            <a:endParaRPr/>
          </a:p>
        </p:txBody>
      </p:sp>
      <p:sp>
        <p:nvSpPr>
          <p:cNvPr id="244" name="Google Shape;244;p23"/>
          <p:cNvSpPr/>
          <p:nvPr/>
        </p:nvSpPr>
        <p:spPr>
          <a:xfrm>
            <a:off x="762000" y="1114425"/>
            <a:ext cx="658177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23"/>
          <p:cNvSpPr txBox="1"/>
          <p:nvPr/>
        </p:nvSpPr>
        <p:spPr>
          <a:xfrm>
            <a:off x="762000" y="1881550"/>
            <a:ext cx="106680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Frequency per narrative by age group </a:t>
            </a:r>
            <a:r>
              <a:rPr lang="en-US" sz="2000" b="1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(0,50+)</a:t>
            </a:r>
            <a:r>
              <a:rPr lang="en-US" sz="2000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:</a:t>
            </a:r>
            <a:endParaRPr sz="2000" b="1"/>
          </a:p>
        </p:txBody>
      </p:sp>
      <p:graphicFrame>
        <p:nvGraphicFramePr>
          <p:cNvPr id="246" name="Google Shape;246;p23"/>
          <p:cNvGraphicFramePr/>
          <p:nvPr/>
        </p:nvGraphicFramePr>
        <p:xfrm>
          <a:off x="762000" y="2927895"/>
          <a:ext cx="10668000" cy="2615550"/>
        </p:xfrm>
        <a:graphic>
          <a:graphicData uri="http://schemas.openxmlformats.org/drawingml/2006/table">
            <a:tbl>
              <a:tblPr firstRow="1" bandRow="1">
                <a:noFill/>
                <a:tableStyleId>{15451DC1-677F-478E-A56E-1C7AFD68AB3F}</a:tableStyleId>
              </a:tblPr>
              <a:tblGrid>
                <a:gridCol w="3944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43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4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Form Category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3y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4y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5y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6y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7y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8y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Past Indicative, 3SG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3.09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2.18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3.81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4.39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5.54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4.34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Past Indicative, 3PL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—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0.64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1.18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1.32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1.36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0.77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Present Indicative, 3SG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1.18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0.91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—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1.24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0.93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1.27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ma-infinitive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—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—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0.54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0.59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0.62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0.59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5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1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da-infinitive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—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—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—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0.54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0.58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25" b="0" i="0" u="none" strike="noStrike" cap="none">
                          <a:solidFill>
                            <a:srgbClr val="333333"/>
                          </a:solidFill>
                          <a:latin typeface="Public Sans"/>
                          <a:ea typeface="Public Sans"/>
                          <a:cs typeface="Public Sans"/>
                          <a:sym typeface="Public Sans"/>
                        </a:rPr>
                        <a:t>0.59</a:t>
                      </a:r>
                      <a:endParaRPr sz="18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47" name="Google Shape;247;p23"/>
          <p:cNvSpPr/>
          <p:nvPr/>
        </p:nvSpPr>
        <p:spPr>
          <a:xfrm>
            <a:off x="762000" y="3814613"/>
            <a:ext cx="394424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3"/>
          <p:cNvSpPr/>
          <p:nvPr/>
        </p:nvSpPr>
        <p:spPr>
          <a:xfrm>
            <a:off x="4706242" y="3814613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3"/>
          <p:cNvSpPr/>
          <p:nvPr/>
        </p:nvSpPr>
        <p:spPr>
          <a:xfrm>
            <a:off x="5809803" y="3814613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3"/>
          <p:cNvSpPr/>
          <p:nvPr/>
        </p:nvSpPr>
        <p:spPr>
          <a:xfrm>
            <a:off x="6913364" y="3814613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3"/>
          <p:cNvSpPr/>
          <p:nvPr/>
        </p:nvSpPr>
        <p:spPr>
          <a:xfrm>
            <a:off x="8037314" y="3814613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3"/>
          <p:cNvSpPr/>
          <p:nvPr/>
        </p:nvSpPr>
        <p:spPr>
          <a:xfrm>
            <a:off x="9161264" y="3814613"/>
            <a:ext cx="114433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23"/>
          <p:cNvSpPr/>
          <p:nvPr/>
        </p:nvSpPr>
        <p:spPr>
          <a:xfrm>
            <a:off x="10305603" y="3814613"/>
            <a:ext cx="112439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3"/>
          <p:cNvSpPr/>
          <p:nvPr/>
        </p:nvSpPr>
        <p:spPr>
          <a:xfrm>
            <a:off x="762000" y="4243238"/>
            <a:ext cx="394424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23"/>
          <p:cNvSpPr/>
          <p:nvPr/>
        </p:nvSpPr>
        <p:spPr>
          <a:xfrm>
            <a:off x="4706242" y="4243238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23"/>
          <p:cNvSpPr/>
          <p:nvPr/>
        </p:nvSpPr>
        <p:spPr>
          <a:xfrm>
            <a:off x="5809803" y="4243238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23"/>
          <p:cNvSpPr/>
          <p:nvPr/>
        </p:nvSpPr>
        <p:spPr>
          <a:xfrm>
            <a:off x="6913364" y="4243238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3"/>
          <p:cNvSpPr/>
          <p:nvPr/>
        </p:nvSpPr>
        <p:spPr>
          <a:xfrm>
            <a:off x="8037314" y="4243238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23"/>
          <p:cNvSpPr/>
          <p:nvPr/>
        </p:nvSpPr>
        <p:spPr>
          <a:xfrm>
            <a:off x="9161264" y="4243238"/>
            <a:ext cx="114433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3"/>
          <p:cNvSpPr/>
          <p:nvPr/>
        </p:nvSpPr>
        <p:spPr>
          <a:xfrm>
            <a:off x="10305603" y="4243238"/>
            <a:ext cx="112439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23"/>
          <p:cNvSpPr/>
          <p:nvPr/>
        </p:nvSpPr>
        <p:spPr>
          <a:xfrm>
            <a:off x="762000" y="4671863"/>
            <a:ext cx="394424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3"/>
          <p:cNvSpPr/>
          <p:nvPr/>
        </p:nvSpPr>
        <p:spPr>
          <a:xfrm>
            <a:off x="4706242" y="4671863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23"/>
          <p:cNvSpPr/>
          <p:nvPr/>
        </p:nvSpPr>
        <p:spPr>
          <a:xfrm>
            <a:off x="5809803" y="4671863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23"/>
          <p:cNvSpPr/>
          <p:nvPr/>
        </p:nvSpPr>
        <p:spPr>
          <a:xfrm>
            <a:off x="6913364" y="4671863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3"/>
          <p:cNvSpPr/>
          <p:nvPr/>
        </p:nvSpPr>
        <p:spPr>
          <a:xfrm>
            <a:off x="8037314" y="4671863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3"/>
          <p:cNvSpPr/>
          <p:nvPr/>
        </p:nvSpPr>
        <p:spPr>
          <a:xfrm>
            <a:off x="9161264" y="4671863"/>
            <a:ext cx="114433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3"/>
          <p:cNvSpPr/>
          <p:nvPr/>
        </p:nvSpPr>
        <p:spPr>
          <a:xfrm>
            <a:off x="10305603" y="4671863"/>
            <a:ext cx="112439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3"/>
          <p:cNvSpPr/>
          <p:nvPr/>
        </p:nvSpPr>
        <p:spPr>
          <a:xfrm>
            <a:off x="762000" y="5100488"/>
            <a:ext cx="394424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23"/>
          <p:cNvSpPr/>
          <p:nvPr/>
        </p:nvSpPr>
        <p:spPr>
          <a:xfrm>
            <a:off x="4706242" y="5100488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23"/>
          <p:cNvSpPr/>
          <p:nvPr/>
        </p:nvSpPr>
        <p:spPr>
          <a:xfrm>
            <a:off x="5809803" y="5100488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23"/>
          <p:cNvSpPr/>
          <p:nvPr/>
        </p:nvSpPr>
        <p:spPr>
          <a:xfrm>
            <a:off x="6913364" y="5100488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23"/>
          <p:cNvSpPr/>
          <p:nvPr/>
        </p:nvSpPr>
        <p:spPr>
          <a:xfrm>
            <a:off x="8037314" y="5100488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23"/>
          <p:cNvSpPr/>
          <p:nvPr/>
        </p:nvSpPr>
        <p:spPr>
          <a:xfrm>
            <a:off x="9161264" y="5100488"/>
            <a:ext cx="114433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23"/>
          <p:cNvSpPr/>
          <p:nvPr/>
        </p:nvSpPr>
        <p:spPr>
          <a:xfrm>
            <a:off x="10305603" y="5100488"/>
            <a:ext cx="112439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3"/>
          <p:cNvSpPr/>
          <p:nvPr/>
        </p:nvSpPr>
        <p:spPr>
          <a:xfrm>
            <a:off x="762000" y="5529113"/>
            <a:ext cx="394424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23"/>
          <p:cNvSpPr/>
          <p:nvPr/>
        </p:nvSpPr>
        <p:spPr>
          <a:xfrm>
            <a:off x="4706242" y="5529113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23"/>
          <p:cNvSpPr/>
          <p:nvPr/>
        </p:nvSpPr>
        <p:spPr>
          <a:xfrm>
            <a:off x="5809803" y="5529113"/>
            <a:ext cx="110356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6913364" y="5529113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8037314" y="5529113"/>
            <a:ext cx="112395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23"/>
          <p:cNvSpPr/>
          <p:nvPr/>
        </p:nvSpPr>
        <p:spPr>
          <a:xfrm>
            <a:off x="9161264" y="5529113"/>
            <a:ext cx="1144339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23"/>
          <p:cNvSpPr/>
          <p:nvPr/>
        </p:nvSpPr>
        <p:spPr>
          <a:xfrm>
            <a:off x="10305603" y="5529113"/>
            <a:ext cx="112439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24"/>
          <p:cNvSpPr txBox="1"/>
          <p:nvPr/>
        </p:nvSpPr>
        <p:spPr>
          <a:xfrm>
            <a:off x="762000" y="571500"/>
            <a:ext cx="4550568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Limitations of the Study</a:t>
            </a:r>
            <a:endParaRPr/>
          </a:p>
        </p:txBody>
      </p:sp>
      <p:sp>
        <p:nvSpPr>
          <p:cNvPr id="288" name="Google Shape;288;p24"/>
          <p:cNvSpPr/>
          <p:nvPr/>
        </p:nvSpPr>
        <p:spPr>
          <a:xfrm>
            <a:off x="762000" y="1114425"/>
            <a:ext cx="433387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24"/>
          <p:cNvSpPr txBox="1"/>
          <p:nvPr/>
        </p:nvSpPr>
        <p:spPr>
          <a:xfrm>
            <a:off x="1095375" y="2655837"/>
            <a:ext cx="10334625" cy="578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 dirty="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Data Set Imbalance:</a:t>
            </a:r>
            <a:r>
              <a:rPr lang="en-US" sz="1425" b="0" i="0" u="none" strike="noStrike" cap="none" dirty="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Significant variance in the number of unique participants and total narratives across age groups (e.g., 3y vs 6y).</a:t>
            </a:r>
            <a:endParaRPr dirty="0"/>
          </a:p>
        </p:txBody>
      </p:sp>
      <p:sp>
        <p:nvSpPr>
          <p:cNvPr id="290" name="Google Shape;290;p24"/>
          <p:cNvSpPr txBox="1"/>
          <p:nvPr/>
        </p:nvSpPr>
        <p:spPr>
          <a:xfrm>
            <a:off x="1095375" y="3425279"/>
            <a:ext cx="10334700" cy="2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Subjectivity: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Reliance on human transcription and normalization of pronunciation errors may introduce bias.</a:t>
            </a:r>
            <a:endParaRPr/>
          </a:p>
        </p:txBody>
      </p:sp>
      <p:sp>
        <p:nvSpPr>
          <p:cNvPr id="291" name="Google Shape;291;p24"/>
          <p:cNvSpPr txBox="1"/>
          <p:nvPr/>
        </p:nvSpPr>
        <p:spPr>
          <a:xfrm>
            <a:off x="1095338" y="3945620"/>
            <a:ext cx="10334700" cy="2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Stimulus Freedom: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Semi-spontaneous icon choice leads to varied story complexity</a:t>
            </a:r>
            <a:r>
              <a:rPr lang="en-US" sz="14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.</a:t>
            </a:r>
            <a:endParaRPr/>
          </a:p>
        </p:txBody>
      </p:sp>
      <p:pic>
        <p:nvPicPr>
          <p:cNvPr id="292" name="Google Shape;292;p2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1999" y="2754807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4086" y="3530245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9349" y="4055270"/>
            <a:ext cx="161925" cy="19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2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2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2205186"/>
            <a:ext cx="3365450" cy="3399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2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13200" y="2205186"/>
            <a:ext cx="3365450" cy="3399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2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064400" y="2205186"/>
            <a:ext cx="3365450" cy="3399978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25"/>
          <p:cNvSpPr txBox="1"/>
          <p:nvPr/>
        </p:nvSpPr>
        <p:spPr>
          <a:xfrm>
            <a:off x="762000" y="571500"/>
            <a:ext cx="5370671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Core Findings I: Productivity</a:t>
            </a:r>
            <a:endParaRPr/>
          </a:p>
        </p:txBody>
      </p:sp>
      <p:sp>
        <p:nvSpPr>
          <p:cNvPr id="304" name="Google Shape;304;p25"/>
          <p:cNvSpPr/>
          <p:nvPr/>
        </p:nvSpPr>
        <p:spPr>
          <a:xfrm>
            <a:off x="762000" y="1114425"/>
            <a:ext cx="511492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5" name="Google Shape;305;p2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254150" y="2529036"/>
            <a:ext cx="38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25"/>
          <p:cNvSpPr txBox="1"/>
          <p:nvPr/>
        </p:nvSpPr>
        <p:spPr>
          <a:xfrm>
            <a:off x="1474529" y="3100536"/>
            <a:ext cx="1940242" cy="2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Discourse Growth</a:t>
            </a:r>
            <a:endParaRPr/>
          </a:p>
        </p:txBody>
      </p:sp>
      <p:sp>
        <p:nvSpPr>
          <p:cNvPr id="307" name="Google Shape;307;p25"/>
          <p:cNvSpPr txBox="1"/>
          <p:nvPr/>
        </p:nvSpPr>
        <p:spPr>
          <a:xfrm>
            <a:off x="1047750" y="3691086"/>
            <a:ext cx="2793950" cy="1157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Narrative length increases with age, reflecting growing ability to sustain long discourse and organize complex event chains.</a:t>
            </a:r>
            <a:endParaRPr/>
          </a:p>
        </p:txBody>
      </p:sp>
      <p:pic>
        <p:nvPicPr>
          <p:cNvPr id="308" name="Google Shape;308;p25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952976" y="2529036"/>
            <a:ext cx="28575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25"/>
          <p:cNvSpPr txBox="1"/>
          <p:nvPr/>
        </p:nvSpPr>
        <p:spPr>
          <a:xfrm>
            <a:off x="5110728" y="3100536"/>
            <a:ext cx="1970246" cy="2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Duration vs. Lexis</a:t>
            </a:r>
            <a:endParaRPr/>
          </a:p>
        </p:txBody>
      </p:sp>
      <p:sp>
        <p:nvSpPr>
          <p:cNvPr id="310" name="Google Shape;310;p25"/>
          <p:cNvSpPr txBox="1"/>
          <p:nvPr/>
        </p:nvSpPr>
        <p:spPr>
          <a:xfrm>
            <a:off x="4698950" y="3691086"/>
            <a:ext cx="2793950" cy="1447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Long 3-year-old recordings likely reflect pauses and planning time rather than lexical richness, peaking at ~33 tokens per story.</a:t>
            </a:r>
            <a:endParaRPr/>
          </a:p>
        </p:txBody>
      </p:sp>
      <p:pic>
        <p:nvPicPr>
          <p:cNvPr id="311" name="Google Shape;311;p25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556551" y="2529036"/>
            <a:ext cx="38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25"/>
          <p:cNvSpPr txBox="1"/>
          <p:nvPr/>
        </p:nvSpPr>
        <p:spPr>
          <a:xfrm>
            <a:off x="8846939" y="3100536"/>
            <a:ext cx="1800225" cy="2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Verb Scaffolding</a:t>
            </a:r>
            <a:endParaRPr/>
          </a:p>
        </p:txBody>
      </p:sp>
      <p:sp>
        <p:nvSpPr>
          <p:cNvPr id="313" name="Google Shape;313;p25"/>
          <p:cNvSpPr txBox="1"/>
          <p:nvPr/>
        </p:nvSpPr>
        <p:spPr>
          <a:xfrm>
            <a:off x="8350150" y="3691086"/>
            <a:ext cx="2793900" cy="12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Children rely on semantically general verbs (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be, go</a:t>
            </a:r>
            <a:r>
              <a:rPr lang="en-US" sz="1425" i="1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, e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at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) as early structural scaffolding for narrative cohesion.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" name="Google Shape;318;p2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2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2205186"/>
            <a:ext cx="3365450" cy="3399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2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13200" y="2205186"/>
            <a:ext cx="3365450" cy="3399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26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064400" y="2205186"/>
            <a:ext cx="3365450" cy="3399978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26"/>
          <p:cNvSpPr txBox="1"/>
          <p:nvPr/>
        </p:nvSpPr>
        <p:spPr>
          <a:xfrm>
            <a:off x="762000" y="571500"/>
            <a:ext cx="5010626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Core Findings II: Grammar</a:t>
            </a:r>
            <a:endParaRPr/>
          </a:p>
        </p:txBody>
      </p:sp>
      <p:sp>
        <p:nvSpPr>
          <p:cNvPr id="323" name="Google Shape;323;p26"/>
          <p:cNvSpPr/>
          <p:nvPr/>
        </p:nvSpPr>
        <p:spPr>
          <a:xfrm>
            <a:off x="762000" y="1114425"/>
            <a:ext cx="477202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4" name="Google Shape;324;p26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254150" y="2529036"/>
            <a:ext cx="38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26"/>
          <p:cNvSpPr txBox="1"/>
          <p:nvPr/>
        </p:nvSpPr>
        <p:spPr>
          <a:xfrm>
            <a:off x="1599545" y="3100536"/>
            <a:ext cx="1690211" cy="2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Narrative Mode</a:t>
            </a:r>
            <a:endParaRPr/>
          </a:p>
        </p:txBody>
      </p:sp>
      <p:sp>
        <p:nvSpPr>
          <p:cNvPr id="326" name="Google Shape;326;p26"/>
          <p:cNvSpPr txBox="1"/>
          <p:nvPr/>
        </p:nvSpPr>
        <p:spPr>
          <a:xfrm>
            <a:off x="1047750" y="3691086"/>
            <a:ext cx="2793950" cy="1447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Strong dominance of Past Indicative 3SG forms across groups, reaching a peak at age 7, aligning with the "storytelling mode."</a:t>
            </a:r>
            <a:endParaRPr/>
          </a:p>
        </p:txBody>
      </p:sp>
      <p:pic>
        <p:nvPicPr>
          <p:cNvPr id="327" name="Google Shape;327;p26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881538" y="2529036"/>
            <a:ext cx="428625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26"/>
          <p:cNvSpPr txBox="1"/>
          <p:nvPr/>
        </p:nvSpPr>
        <p:spPr>
          <a:xfrm>
            <a:off x="4935706" y="3100536"/>
            <a:ext cx="2320290" cy="2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Syntactic Integration</a:t>
            </a:r>
            <a:endParaRPr/>
          </a:p>
        </p:txBody>
      </p:sp>
      <p:sp>
        <p:nvSpPr>
          <p:cNvPr id="329" name="Google Shape;329;p26"/>
          <p:cNvSpPr txBox="1"/>
          <p:nvPr/>
        </p:nvSpPr>
        <p:spPr>
          <a:xfrm>
            <a:off x="4698950" y="3691086"/>
            <a:ext cx="2793950" cy="1157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Infinitives (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ma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/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da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) emerge productively around age 5, supporting more advanced event chaining and clause combining.</a:t>
            </a:r>
            <a:endParaRPr/>
          </a:p>
        </p:txBody>
      </p:sp>
      <p:pic>
        <p:nvPicPr>
          <p:cNvPr id="330" name="Google Shape;330;p26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556551" y="2529036"/>
            <a:ext cx="38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1" name="Google Shape;331;p26"/>
          <p:cNvSpPr txBox="1"/>
          <p:nvPr/>
        </p:nvSpPr>
        <p:spPr>
          <a:xfrm>
            <a:off x="8901945" y="3100536"/>
            <a:ext cx="1690211" cy="2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Motion Bridges</a:t>
            </a:r>
            <a:endParaRPr/>
          </a:p>
        </p:txBody>
      </p:sp>
      <p:sp>
        <p:nvSpPr>
          <p:cNvPr id="332" name="Google Shape;332;p26"/>
          <p:cNvSpPr txBox="1"/>
          <p:nvPr/>
        </p:nvSpPr>
        <p:spPr>
          <a:xfrm>
            <a:off x="8350150" y="3691086"/>
            <a:ext cx="2793900" cy="12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Motion constructions act as bridges, simultaneously encoding spatial change and temporal narrative progression.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Google Shape;337;p2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1006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27"/>
          <p:cNvSpPr txBox="1"/>
          <p:nvPr/>
        </p:nvSpPr>
        <p:spPr>
          <a:xfrm>
            <a:off x="762000" y="571500"/>
            <a:ext cx="5090636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Future Research Directions</a:t>
            </a:r>
            <a:endParaRPr/>
          </a:p>
        </p:txBody>
      </p:sp>
      <p:sp>
        <p:nvSpPr>
          <p:cNvPr id="339" name="Google Shape;339;p27"/>
          <p:cNvSpPr/>
          <p:nvPr/>
        </p:nvSpPr>
        <p:spPr>
          <a:xfrm>
            <a:off x="762000" y="1114425"/>
            <a:ext cx="484822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27"/>
          <p:cNvSpPr txBox="1"/>
          <p:nvPr/>
        </p:nvSpPr>
        <p:spPr>
          <a:xfrm>
            <a:off x="1045350" y="3039637"/>
            <a:ext cx="4714800" cy="6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Continued formation and expansion of the </a:t>
            </a:r>
            <a:r>
              <a:rPr lang="en-US" sz="1600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ALPA Kids Corpus</a:t>
            </a:r>
            <a:endParaRPr sz="1600"/>
          </a:p>
        </p:txBody>
      </p:sp>
      <p:sp>
        <p:nvSpPr>
          <p:cNvPr id="341" name="Google Shape;341;p27"/>
          <p:cNvSpPr txBox="1"/>
          <p:nvPr/>
        </p:nvSpPr>
        <p:spPr>
          <a:xfrm>
            <a:off x="6726104" y="4054529"/>
            <a:ext cx="4714800" cy="10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In-depth </a:t>
            </a:r>
            <a:r>
              <a:rPr lang="en-US" sz="1600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construction analysis</a:t>
            </a: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of motion patterns</a:t>
            </a:r>
            <a:r>
              <a:rPr lang="en-US" sz="160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, especially with the semantic layering option</a:t>
            </a:r>
            <a:endParaRPr sz="1600"/>
          </a:p>
        </p:txBody>
      </p:sp>
      <p:sp>
        <p:nvSpPr>
          <p:cNvPr id="342" name="Google Shape;342;p27"/>
          <p:cNvSpPr txBox="1"/>
          <p:nvPr/>
        </p:nvSpPr>
        <p:spPr>
          <a:xfrm>
            <a:off x="1050883" y="4063482"/>
            <a:ext cx="4714800" cy="6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Integration of </a:t>
            </a:r>
            <a:r>
              <a:rPr lang="en-US" sz="1600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Latvian and Lithuanian</a:t>
            </a: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language data for Baltic comparative studies</a:t>
            </a:r>
            <a:endParaRPr sz="1600"/>
          </a:p>
        </p:txBody>
      </p:sp>
      <p:sp>
        <p:nvSpPr>
          <p:cNvPr id="343" name="Google Shape;343;p27"/>
          <p:cNvSpPr txBox="1"/>
          <p:nvPr/>
        </p:nvSpPr>
        <p:spPr>
          <a:xfrm>
            <a:off x="6710386" y="3039637"/>
            <a:ext cx="4714800" cy="6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Refining </a:t>
            </a:r>
            <a:r>
              <a:rPr lang="en-US" sz="1600" b="1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transcription workflows</a:t>
            </a:r>
            <a:r>
              <a:rPr lang="en-US" sz="1600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 (pseudo and orthographic)</a:t>
            </a:r>
            <a:endParaRPr sz="1600"/>
          </a:p>
        </p:txBody>
      </p:sp>
      <p:pic>
        <p:nvPicPr>
          <p:cNvPr id="344" name="Google Shape;344;p27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1975" y="3147969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27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50889" y="4174829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27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1037" y="4166937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27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50889" y="3129951"/>
            <a:ext cx="161925" cy="19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Google Shape;352;p2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28"/>
          <p:cNvSpPr txBox="1"/>
          <p:nvPr/>
        </p:nvSpPr>
        <p:spPr>
          <a:xfrm>
            <a:off x="762000" y="571500"/>
            <a:ext cx="3710463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Selected References</a:t>
            </a:r>
            <a:endParaRPr/>
          </a:p>
        </p:txBody>
      </p:sp>
      <p:sp>
        <p:nvSpPr>
          <p:cNvPr id="354" name="Google Shape;354;p28"/>
          <p:cNvSpPr/>
          <p:nvPr/>
        </p:nvSpPr>
        <p:spPr>
          <a:xfrm>
            <a:off x="762000" y="1114425"/>
            <a:ext cx="3533775" cy="28575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28"/>
          <p:cNvSpPr txBox="1"/>
          <p:nvPr/>
        </p:nvSpPr>
        <p:spPr>
          <a:xfrm>
            <a:off x="762000" y="1770161"/>
            <a:ext cx="10668000" cy="578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Allkivi, K., et al. (2024). ELLE – Estonian Language Learning and Analysis Environment. 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Baltic Journal of Modern Computing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, 12(4), 560-569.</a:t>
            </a:r>
            <a:endParaRPr/>
          </a:p>
        </p:txBody>
      </p:sp>
      <p:sp>
        <p:nvSpPr>
          <p:cNvPr id="356" name="Google Shape;356;p28"/>
          <p:cNvSpPr txBox="1"/>
          <p:nvPr/>
        </p:nvSpPr>
        <p:spPr>
          <a:xfrm>
            <a:off x="762000" y="2530078"/>
            <a:ext cx="10668000" cy="289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Argus, R. (2008). 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Eesti keele muutemorfoloogia omandamine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. Tallinn: Tallinna Ülikooli Kirjastus.</a:t>
            </a:r>
            <a:endParaRPr/>
          </a:p>
        </p:txBody>
      </p:sp>
      <p:sp>
        <p:nvSpPr>
          <p:cNvPr id="357" name="Google Shape;357;p28"/>
          <p:cNvSpPr txBox="1"/>
          <p:nvPr/>
        </p:nvSpPr>
        <p:spPr>
          <a:xfrm>
            <a:off x="762000" y="3000523"/>
            <a:ext cx="10668000" cy="578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Argus, R., &amp; Kõrgesaar, H. (2011). Hakkama-verb lapsekeeles: kas aspektilisuse või tuleviku tähistaja? 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Emakeele Seltsi aastaraamat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, 57, 9–24.</a:t>
            </a:r>
            <a:endParaRPr/>
          </a:p>
        </p:txBody>
      </p:sp>
      <p:sp>
        <p:nvSpPr>
          <p:cNvPr id="358" name="Google Shape;358;p28"/>
          <p:cNvSpPr txBox="1"/>
          <p:nvPr/>
        </p:nvSpPr>
        <p:spPr>
          <a:xfrm>
            <a:off x="762000" y="3760440"/>
            <a:ext cx="10668000" cy="289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Argus, R., &amp; Parm, S. (2010). Eesti keele ajakategooria omandamisest – ajavormid ja ajasõnad. 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ERÜ aastaraamat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, 6, 25–41.</a:t>
            </a:r>
            <a:endParaRPr/>
          </a:p>
        </p:txBody>
      </p:sp>
      <p:sp>
        <p:nvSpPr>
          <p:cNvPr id="359" name="Google Shape;359;p28"/>
          <p:cNvSpPr txBox="1"/>
          <p:nvPr/>
        </p:nvSpPr>
        <p:spPr>
          <a:xfrm>
            <a:off x="762000" y="4230885"/>
            <a:ext cx="10668000" cy="28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Gagarina, N., et al. (2019). MAIN: Multilingual Assessment Instrument for Narratives. 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ZAS Papers in Linguistics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.</a:t>
            </a:r>
            <a:endParaRPr/>
          </a:p>
        </p:txBody>
      </p:sp>
      <p:sp>
        <p:nvSpPr>
          <p:cNvPr id="360" name="Google Shape;360;p28"/>
          <p:cNvSpPr txBox="1"/>
          <p:nvPr/>
        </p:nvSpPr>
        <p:spPr>
          <a:xfrm>
            <a:off x="762000" y="5404716"/>
            <a:ext cx="10668000" cy="5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Labov, W. (1972). The transformation of experience in narrative syntax. In W. Labov, Language in the inner city: Studies in the Black English vernacular (pp. 354–396). University of Pennsylvania Press.</a:t>
            </a:r>
            <a:endParaRPr/>
          </a:p>
        </p:txBody>
      </p:sp>
      <p:sp>
        <p:nvSpPr>
          <p:cNvPr id="361" name="Google Shape;361;p28"/>
          <p:cNvSpPr txBox="1"/>
          <p:nvPr/>
        </p:nvSpPr>
        <p:spPr>
          <a:xfrm>
            <a:off x="762000" y="6164633"/>
            <a:ext cx="10668000" cy="5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Stein, N. L., &amp; Glenn, C. G. (1979). An analysis of story comprehension in children. In R. Freedle (Ed.), </a:t>
            </a:r>
            <a:r>
              <a:rPr lang="en-US" sz="1425" b="0" i="1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New directions in discourse processing</a:t>
            </a:r>
            <a:r>
              <a:rPr lang="en-US" sz="1425" b="0" i="0" u="none" strike="noStrike" cap="none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.</a:t>
            </a:r>
            <a:endParaRPr/>
          </a:p>
        </p:txBody>
      </p:sp>
      <p:sp>
        <p:nvSpPr>
          <p:cNvPr id="362" name="Google Shape;362;p28"/>
          <p:cNvSpPr txBox="1"/>
          <p:nvPr/>
        </p:nvSpPr>
        <p:spPr>
          <a:xfrm>
            <a:off x="773723" y="4699808"/>
            <a:ext cx="10668000" cy="5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Kütt, A. (2018). MAIN-testi kasutamine eesti laste jutustamisoskuse hindamiseks.  Eesti Rakenduslingvistika Ühingu Aastaraamat, 14, 95–115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29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29"/>
          <p:cNvSpPr txBox="1"/>
          <p:nvPr/>
        </p:nvSpPr>
        <p:spPr>
          <a:xfrm>
            <a:off x="762000" y="571500"/>
            <a:ext cx="37104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Acknowledgements</a:t>
            </a:r>
            <a:endParaRPr/>
          </a:p>
        </p:txBody>
      </p:sp>
      <p:sp>
        <p:nvSpPr>
          <p:cNvPr id="369" name="Google Shape;369;p29"/>
          <p:cNvSpPr/>
          <p:nvPr/>
        </p:nvSpPr>
        <p:spPr>
          <a:xfrm>
            <a:off x="762000" y="1114425"/>
            <a:ext cx="3533700" cy="28500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29"/>
          <p:cNvSpPr txBox="1"/>
          <p:nvPr/>
        </p:nvSpPr>
        <p:spPr>
          <a:xfrm>
            <a:off x="762000" y="1929100"/>
            <a:ext cx="7931700" cy="26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60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This work was partly supported by the Enterprise Estonia applied research grant The Training of Estonian Children’s Speech Recognition Models (RE.5.04.23-0505) and by the Estonian Research Council grant Expanding the Scope of a Multi-Purpose Lexicographic Resource to Grammar and L2 Competence (PRG1978). I also express my sincere gratitude to my PhD supervisors, Jelena Kallas and Reili Argus, for their guidance and support.</a:t>
            </a:r>
            <a:endParaRPr sz="1600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Google Shape;375;p30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30"/>
          <p:cNvSpPr txBox="1"/>
          <p:nvPr/>
        </p:nvSpPr>
        <p:spPr>
          <a:xfrm>
            <a:off x="762000" y="2400300"/>
            <a:ext cx="54666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>
                <a:solidFill>
                  <a:srgbClr val="003366"/>
                </a:solidFill>
                <a:latin typeface="Merriweather"/>
                <a:ea typeface="Merriweather"/>
                <a:cs typeface="Merriweather"/>
                <a:sym typeface="Merriweather"/>
              </a:rPr>
              <a:t>Thank you for listening!</a:t>
            </a:r>
            <a:endParaRPr/>
          </a:p>
        </p:txBody>
      </p:sp>
      <p:sp>
        <p:nvSpPr>
          <p:cNvPr id="377" name="Google Shape;377;p30"/>
          <p:cNvSpPr/>
          <p:nvPr/>
        </p:nvSpPr>
        <p:spPr>
          <a:xfrm>
            <a:off x="762000" y="1114425"/>
            <a:ext cx="3533700" cy="28500"/>
          </a:xfrm>
          <a:prstGeom prst="rect">
            <a:avLst/>
          </a:prstGeom>
          <a:solidFill>
            <a:srgbClr val="00A3A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30"/>
          <p:cNvSpPr txBox="1"/>
          <p:nvPr/>
        </p:nvSpPr>
        <p:spPr>
          <a:xfrm>
            <a:off x="762000" y="3212775"/>
            <a:ext cx="7931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333333"/>
                </a:solidFill>
                <a:latin typeface="Public Sans"/>
                <a:ea typeface="Public Sans"/>
                <a:cs typeface="Public Sans"/>
                <a:sym typeface="Public Sans"/>
              </a:rPr>
              <a:t>Contact: kelly.lilles@eki.ee</a:t>
            </a:r>
            <a:endParaRPr sz="2200">
              <a:solidFill>
                <a:srgbClr val="333333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1037</Words>
  <Application>Microsoft Office PowerPoint</Application>
  <PresentationFormat>Widescreen</PresentationFormat>
  <Paragraphs>201</Paragraphs>
  <Slides>18</Slides>
  <Notes>18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DM Sans Medium</vt:lpstr>
      <vt:lpstr>Public Sans</vt:lpstr>
      <vt:lpstr>Merriweather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Kelly Lilles</cp:lastModifiedBy>
  <cp:revision>1</cp:revision>
  <dcterms:modified xsi:type="dcterms:W3CDTF">2026-04-22T09:13:08Z</dcterms:modified>
</cp:coreProperties>
</file>