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omments/modernComment_10D_D1CA0AA3.xml" ContentType="application/vnd.ms-powerpoint.comments+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ngesInfos/changesInfo1.xml" ContentType="application/vnd.ms-powerpoint.changes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9" r:id="rId4"/>
  </p:sldMasterIdLst>
  <p:notesMasterIdLst>
    <p:notesMasterId r:id="rId33"/>
  </p:notesMasterIdLst>
  <p:sldIdLst>
    <p:sldId id="256" r:id="rId5"/>
    <p:sldId id="257" r:id="rId6"/>
    <p:sldId id="258" r:id="rId7"/>
    <p:sldId id="259" r:id="rId8"/>
    <p:sldId id="260" r:id="rId9"/>
    <p:sldId id="261" r:id="rId10"/>
    <p:sldId id="263" r:id="rId11"/>
    <p:sldId id="264" r:id="rId12"/>
    <p:sldId id="265" r:id="rId13"/>
    <p:sldId id="269" r:id="rId14"/>
    <p:sldId id="281" r:id="rId15"/>
    <p:sldId id="282" r:id="rId16"/>
    <p:sldId id="283" r:id="rId17"/>
    <p:sldId id="284" r:id="rId18"/>
    <p:sldId id="288" r:id="rId19"/>
    <p:sldId id="286" r:id="rId20"/>
    <p:sldId id="287" r:id="rId21"/>
    <p:sldId id="291" r:id="rId22"/>
    <p:sldId id="280" r:id="rId23"/>
    <p:sldId id="274" r:id="rId24"/>
    <p:sldId id="275" r:id="rId25"/>
    <p:sldId id="273" r:id="rId26"/>
    <p:sldId id="266" r:id="rId27"/>
    <p:sldId id="292" r:id="rId28"/>
    <p:sldId id="267" r:id="rId29"/>
    <p:sldId id="270" r:id="rId30"/>
    <p:sldId id="272" r:id="rId31"/>
    <p:sldId id="271" r:id="rId3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authors.xml><?xml version="1.0" encoding="utf-8"?>
<p188:authorLst xmlns:a="http://schemas.openxmlformats.org/drawingml/2006/main" xmlns:r="http://schemas.openxmlformats.org/officeDocument/2006/relationships" xmlns:p188="http://schemas.microsoft.com/office/powerpoint/2018/8/main">
  <p188:author id="{890C2A5A-D514-93BA-24BB-2E56ACAEE1E6}" name="Ene Vainik" initials="EV" userId="S::ene.vainik@eki.ee::9dac4974-9dd4-45a0-9fe2-6b9420daf7af" providerId="AD"/>
  <p188:author id="{273CBD84-3F07-B559-7477-62583F41D659}" name="Mark Mets" initials="MM" userId="S::mark.mets@kirmus.ee::847be2fa-1daf-4868-a09f-693acbd78b06" providerId="AD"/>
  <p188:author id="{F0B13FE7-99E8-B042-E44E-FFB2F27AA900}" name="Kaarel Veskis" initials="KV" userId="S::kaarel.veskis@kirmus.ee::3057587b-6955-4827-af3f-b09793abaab3" providerId="AD"/>
  <p188:author id="{D54E42F8-2503-FFF4-0BF5-31AC09DCCB2A}" name="Ene Vainik" initials="EV" userId="17f8d778aac4fd3d" providerId="Windows Live"/>
</p188: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59" d="100"/>
          <a:sy n="59" d="100"/>
        </p:scale>
        <p:origin x="876" y="4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microsoft.com/office/2018/10/relationships/authors" Target="authors.xml"/><Relationship Id="rId21" Type="http://schemas.openxmlformats.org/officeDocument/2006/relationships/slide" Target="slides/slide17.xml"/><Relationship Id="rId34"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notesMaster" Target="notesMasters/notesMaster1.xml"/><Relationship Id="rId38"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viewProps" Target="viewProps.xml"/><Relationship Id="rId8" Type="http://schemas.openxmlformats.org/officeDocument/2006/relationships/slide" Target="slides/slide4.xml"/><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Ene Vainik" userId="17f8d778aac4fd3d" providerId="LiveId" clId="{B501B460-8AC6-4BD7-A597-DA6F5DCDCD9B}"/>
    <pc:docChg chg="addSld modSld">
      <pc:chgData name="Ene Vainik" userId="17f8d778aac4fd3d" providerId="LiveId" clId="{B501B460-8AC6-4BD7-A597-DA6F5DCDCD9B}" dt="2026-04-21T17:21:26.653" v="28" actId="20577"/>
      <pc:docMkLst>
        <pc:docMk/>
      </pc:docMkLst>
      <pc:sldChg chg="modSp new mod">
        <pc:chgData name="Ene Vainik" userId="17f8d778aac4fd3d" providerId="LiveId" clId="{B501B460-8AC6-4BD7-A597-DA6F5DCDCD9B}" dt="2026-04-21T17:21:26.653" v="28" actId="20577"/>
        <pc:sldMkLst>
          <pc:docMk/>
          <pc:sldMk cId="2708285846" sldId="292"/>
        </pc:sldMkLst>
        <pc:spChg chg="mod">
          <ac:chgData name="Ene Vainik" userId="17f8d778aac4fd3d" providerId="LiveId" clId="{B501B460-8AC6-4BD7-A597-DA6F5DCDCD9B}" dt="2026-04-21T17:21:26.653" v="28" actId="20577"/>
          <ac:spMkLst>
            <pc:docMk/>
            <pc:sldMk cId="2708285846" sldId="292"/>
            <ac:spMk id="2" creationId="{5407DA37-90E5-F5B9-522A-1232F95D1A33}"/>
          </ac:spMkLst>
        </pc:spChg>
      </pc:sldChg>
    </pc:docChg>
  </pc:docChgLst>
</pc:chgInfo>
</file>

<file path=ppt/comments/modernComment_10D_D1CA0AA3.xml><?xml version="1.0" encoding="utf-8"?>
<p188:cmLst xmlns:a="http://schemas.openxmlformats.org/drawingml/2006/main" xmlns:r="http://schemas.openxmlformats.org/officeDocument/2006/relationships" xmlns:p188="http://schemas.microsoft.com/office/powerpoint/2018/8/main">
  <p188:cm id="{0F084F72-44D7-4E39-AFA4-7374748D76ED}" authorId="{F0B13FE7-99E8-B042-E44E-FFB2F27AA900}" created="2026-04-21T15:24:55.371">
    <ac:deMkLst xmlns:ac="http://schemas.microsoft.com/office/drawing/2013/main/command">
      <pc:docMk xmlns:pc="http://schemas.microsoft.com/office/powerpoint/2013/main/command"/>
      <pc:sldMk xmlns:pc="http://schemas.microsoft.com/office/powerpoint/2013/main/command" cId="3519679139" sldId="269"/>
      <ac:picMk id="7" creationId="{81F6555D-8483-E128-2C17-BF985C5EC3E1}"/>
    </ac:deMkLst>
    <p188:txBody>
      <a:bodyPr/>
      <a:lstStyle/>
      <a:p>
        <a:r>
          <a:rPr lang="en-GB"/>
          <a:t>Üritasin seda Claude Code'i abiga natuke testida. Tundub, et oled sõnavormidega lehe integreerimist alustanud, aga analüüs ise ei toimi veel sõnavormidega. Siis ilmselt vajab lemmatiseeritud teksti üleslaadimist?</a:t>
        </a:r>
      </a:p>
    </p188:txBody>
  </p188:cm>
</p188:cmLst>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7E3D841-4201-489A-8528-400DE450C467}" type="datetimeFigureOut">
              <a:rPr lang="en-US" smtClean="0"/>
              <a:t>4/21/2026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6DCCF91-0CB0-4CBA-A0F1-B76DDAB98818}" type="slidenum">
              <a:rPr lang="en-US" smtClean="0"/>
              <a:t>‹#›</a:t>
            </a:fld>
            <a:endParaRPr lang="en-US"/>
          </a:p>
        </p:txBody>
      </p:sp>
    </p:spTree>
    <p:extLst>
      <p:ext uri="{BB962C8B-B14F-4D97-AF65-F5344CB8AC3E}">
        <p14:creationId xmlns:p14="http://schemas.microsoft.com/office/powerpoint/2010/main" val="198029925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3" Type="http://schemas.openxmlformats.org/officeDocument/2006/relationships/hyperlink" Target="https://runoverse.org/about.html" TargetMode="External"/><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A6DCCF91-0CB0-4CBA-A0F1-B76DDAB98818}" type="slidenum">
              <a:rPr lang="en-US" smtClean="0"/>
              <a:t>1</a:t>
            </a:fld>
            <a:endParaRPr lang="en-US"/>
          </a:p>
        </p:txBody>
      </p:sp>
    </p:spTree>
    <p:extLst>
      <p:ext uri="{BB962C8B-B14F-4D97-AF65-F5344CB8AC3E}">
        <p14:creationId xmlns:p14="http://schemas.microsoft.com/office/powerpoint/2010/main" val="93207063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A6DCCF91-0CB0-4CBA-A0F1-B76DDAB98818}" type="slidenum">
              <a:rPr lang="en-US" smtClean="0"/>
              <a:t>2</a:t>
            </a:fld>
            <a:endParaRPr lang="en-US"/>
          </a:p>
        </p:txBody>
      </p:sp>
    </p:spTree>
    <p:extLst>
      <p:ext uri="{BB962C8B-B14F-4D97-AF65-F5344CB8AC3E}">
        <p14:creationId xmlns:p14="http://schemas.microsoft.com/office/powerpoint/2010/main" val="110950398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t-EE" sz="1200" b="0" i="0" kern="1200">
                <a:solidFill>
                  <a:schemeClr val="tx1"/>
                </a:solidFill>
                <a:effectLst/>
                <a:latin typeface="+mn-lt"/>
                <a:ea typeface="+mn-ea"/>
                <a:cs typeface="+mn-cs"/>
              </a:rPr>
              <a:t>Ettekanne tutvustab KIRMUSE projekti "Emotsioonide arengumustrid eesti kultuurimälus" raames loodavat emotsioonisõnastikku ja selle rakendamiseks loodud prototüüptarkvara. Projekti eesmärk on muuta arvutuslikult analüüsitavaks emotsionaalsed ja emotsioonidega seotud kirjakohad erinevates eestikeelsetes tekstikogudes (nt muistendid, muinasjutud,  elulood, pärimusvõistluste andmestikud, aga ka regivärsid). Pikaajalisem uurimisküsimus puudutab seda, millised emotsioonid kerkivad esile eri tüüpi sündmuste kontekstis, ning milliseid mustreid on võimalik tekstikorpuste üleselt üldistada. </a:t>
            </a:r>
            <a:endParaRPr lang="en-US" sz="1200" b="0" i="0" kern="1200">
              <a:solidFill>
                <a:schemeClr val="tx1"/>
              </a:solidFill>
              <a:effectLst/>
              <a:latin typeface="+mn-lt"/>
              <a:ea typeface="+mn-ea"/>
              <a:cs typeface="+mn-cs"/>
            </a:endParaRPr>
          </a:p>
          <a:p>
            <a:endParaRPr lang="en-US" sz="1200" b="0" i="0" kern="1200">
              <a:solidFill>
                <a:schemeClr val="tx1"/>
              </a:solidFill>
              <a:effectLst/>
              <a:latin typeface="+mn-lt"/>
              <a:ea typeface="+mn-ea"/>
              <a:cs typeface="+mn-cs"/>
            </a:endParaRPr>
          </a:p>
          <a:p>
            <a:r>
              <a:rPr lang="en-US" sz="1200" b="0" i="0" kern="1200" err="1">
                <a:solidFill>
                  <a:schemeClr val="tx1"/>
                </a:solidFill>
                <a:effectLst/>
                <a:latin typeface="+mn-lt"/>
                <a:ea typeface="+mn-ea"/>
                <a:cs typeface="+mn-cs"/>
              </a:rPr>
              <a:t>Projekti</a:t>
            </a:r>
            <a:r>
              <a:rPr lang="en-US" sz="1200" b="0" i="0" kern="1200">
                <a:solidFill>
                  <a:schemeClr val="tx1"/>
                </a:solidFill>
                <a:effectLst/>
                <a:latin typeface="+mn-lt"/>
                <a:ea typeface="+mn-ea"/>
                <a:cs typeface="+mn-cs"/>
              </a:rPr>
              <a:t> </a:t>
            </a:r>
            <a:r>
              <a:rPr lang="en-US" sz="1200" b="0" i="0" kern="1200" err="1">
                <a:solidFill>
                  <a:schemeClr val="tx1"/>
                </a:solidFill>
                <a:effectLst/>
                <a:latin typeface="+mn-lt"/>
                <a:ea typeface="+mn-ea"/>
                <a:cs typeface="+mn-cs"/>
              </a:rPr>
              <a:t>eesmärk</a:t>
            </a:r>
            <a:r>
              <a:rPr lang="en-US" sz="1200" b="0" i="0" kern="1200">
                <a:solidFill>
                  <a:schemeClr val="tx1"/>
                </a:solidFill>
                <a:effectLst/>
                <a:latin typeface="+mn-lt"/>
                <a:ea typeface="+mn-ea"/>
                <a:cs typeface="+mn-cs"/>
              </a:rPr>
              <a:t> (</a:t>
            </a:r>
            <a:r>
              <a:rPr lang="en-US" sz="1200" b="0" i="0" kern="1200" err="1">
                <a:solidFill>
                  <a:schemeClr val="tx1"/>
                </a:solidFill>
                <a:effectLst/>
                <a:latin typeface="+mn-lt"/>
                <a:ea typeface="+mn-ea"/>
                <a:cs typeface="+mn-cs"/>
              </a:rPr>
              <a:t>annotatsioonist</a:t>
            </a:r>
            <a:r>
              <a:rPr lang="en-US" sz="1200" b="0" i="0" kern="1200">
                <a:solidFill>
                  <a:schemeClr val="tx1"/>
                </a:solidFill>
                <a:effectLst/>
                <a:latin typeface="+mn-lt"/>
                <a:ea typeface="+mn-ea"/>
                <a:cs typeface="+mn-cs"/>
              </a:rPr>
              <a:t>) </a:t>
            </a:r>
            <a:r>
              <a:rPr lang="en-US" sz="1200" b="0" i="0" kern="1200" err="1">
                <a:solidFill>
                  <a:schemeClr val="tx1"/>
                </a:solidFill>
                <a:effectLst/>
                <a:latin typeface="+mn-lt"/>
                <a:ea typeface="+mn-ea"/>
                <a:cs typeface="+mn-cs"/>
              </a:rPr>
              <a:t>emotsioonide</a:t>
            </a:r>
            <a:r>
              <a:rPr lang="en-US" sz="1200" b="0" i="0" kern="1200">
                <a:solidFill>
                  <a:schemeClr val="tx1"/>
                </a:solidFill>
                <a:effectLst/>
                <a:latin typeface="+mn-lt"/>
                <a:ea typeface="+mn-ea"/>
                <a:cs typeface="+mn-cs"/>
              </a:rPr>
              <a:t> ja </a:t>
            </a:r>
            <a:r>
              <a:rPr lang="en-US" sz="1200" b="0" i="0" kern="1200" err="1">
                <a:solidFill>
                  <a:schemeClr val="tx1"/>
                </a:solidFill>
                <a:effectLst/>
                <a:latin typeface="+mn-lt"/>
                <a:ea typeface="+mn-ea"/>
                <a:cs typeface="+mn-cs"/>
              </a:rPr>
              <a:t>nende</a:t>
            </a:r>
            <a:r>
              <a:rPr lang="en-US" sz="1200" b="0" i="0" kern="1200">
                <a:solidFill>
                  <a:schemeClr val="tx1"/>
                </a:solidFill>
                <a:effectLst/>
                <a:latin typeface="+mn-lt"/>
                <a:ea typeface="+mn-ea"/>
                <a:cs typeface="+mn-cs"/>
              </a:rPr>
              <a:t> </a:t>
            </a:r>
            <a:r>
              <a:rPr lang="en-US" sz="1200" b="0" i="0" kern="1200" err="1">
                <a:solidFill>
                  <a:schemeClr val="tx1"/>
                </a:solidFill>
                <a:effectLst/>
                <a:latin typeface="+mn-lt"/>
                <a:ea typeface="+mn-ea"/>
                <a:cs typeface="+mn-cs"/>
              </a:rPr>
              <a:t>väljendusviiside</a:t>
            </a:r>
            <a:r>
              <a:rPr lang="en-US" sz="1200" b="0" i="0" kern="1200">
                <a:solidFill>
                  <a:schemeClr val="tx1"/>
                </a:solidFill>
                <a:effectLst/>
                <a:latin typeface="+mn-lt"/>
                <a:ea typeface="+mn-ea"/>
                <a:cs typeface="+mn-cs"/>
              </a:rPr>
              <a:t> </a:t>
            </a:r>
            <a:r>
              <a:rPr lang="en-US" sz="1200" b="0" i="0" kern="1200" err="1">
                <a:solidFill>
                  <a:schemeClr val="tx1"/>
                </a:solidFill>
                <a:effectLst/>
                <a:latin typeface="+mn-lt"/>
                <a:ea typeface="+mn-ea"/>
                <a:cs typeface="+mn-cs"/>
              </a:rPr>
              <a:t>kultuurimustrite</a:t>
            </a:r>
            <a:r>
              <a:rPr lang="en-US" sz="1200" b="0" i="0" kern="1200">
                <a:solidFill>
                  <a:schemeClr val="tx1"/>
                </a:solidFill>
                <a:effectLst/>
                <a:latin typeface="+mn-lt"/>
                <a:ea typeface="+mn-ea"/>
                <a:cs typeface="+mn-cs"/>
              </a:rPr>
              <a:t> </a:t>
            </a:r>
            <a:r>
              <a:rPr lang="en-US" sz="1200" b="0" i="0" kern="1200" err="1">
                <a:solidFill>
                  <a:schemeClr val="tx1"/>
                </a:solidFill>
                <a:effectLst/>
                <a:latin typeface="+mn-lt"/>
                <a:ea typeface="+mn-ea"/>
                <a:cs typeface="+mn-cs"/>
              </a:rPr>
              <a:t>kujutamine</a:t>
            </a:r>
            <a:r>
              <a:rPr lang="en-US" sz="1200" b="0" i="0" kern="1200">
                <a:solidFill>
                  <a:schemeClr val="tx1"/>
                </a:solidFill>
                <a:effectLst/>
                <a:latin typeface="+mn-lt"/>
                <a:ea typeface="+mn-ea"/>
                <a:cs typeface="+mn-cs"/>
              </a:rPr>
              <a:t> </a:t>
            </a:r>
            <a:r>
              <a:rPr lang="en-US" sz="1200" b="0" i="0" kern="1200" err="1">
                <a:solidFill>
                  <a:schemeClr val="tx1"/>
                </a:solidFill>
                <a:effectLst/>
                <a:latin typeface="+mn-lt"/>
                <a:ea typeface="+mn-ea"/>
                <a:cs typeface="+mn-cs"/>
              </a:rPr>
              <a:t>eristub</a:t>
            </a:r>
            <a:r>
              <a:rPr lang="en-US" sz="1200" b="0" i="0" kern="1200">
                <a:solidFill>
                  <a:schemeClr val="tx1"/>
                </a:solidFill>
                <a:effectLst/>
                <a:latin typeface="+mn-lt"/>
                <a:ea typeface="+mn-ea"/>
                <a:cs typeface="+mn-cs"/>
              </a:rPr>
              <a:t> </a:t>
            </a:r>
            <a:r>
              <a:rPr lang="en-US" sz="1200" b="0" i="0" kern="1200" err="1">
                <a:solidFill>
                  <a:schemeClr val="tx1"/>
                </a:solidFill>
                <a:effectLst/>
                <a:latin typeface="+mn-lt"/>
                <a:ea typeface="+mn-ea"/>
                <a:cs typeface="+mn-cs"/>
              </a:rPr>
              <a:t>žanrite</a:t>
            </a:r>
            <a:r>
              <a:rPr lang="en-US" sz="1200" b="0" i="0" kern="1200">
                <a:solidFill>
                  <a:schemeClr val="tx1"/>
                </a:solidFill>
                <a:effectLst/>
                <a:latin typeface="+mn-lt"/>
                <a:ea typeface="+mn-ea"/>
                <a:cs typeface="+mn-cs"/>
              </a:rPr>
              <a:t> (</a:t>
            </a:r>
            <a:r>
              <a:rPr lang="en-US" sz="1200" b="0" i="0" kern="1200" err="1">
                <a:solidFill>
                  <a:schemeClr val="tx1"/>
                </a:solidFill>
                <a:effectLst/>
                <a:latin typeface="+mn-lt"/>
                <a:ea typeface="+mn-ea"/>
                <a:cs typeface="+mn-cs"/>
              </a:rPr>
              <a:t>elulugude</a:t>
            </a:r>
            <a:r>
              <a:rPr lang="en-US" sz="1200" b="0" i="0" kern="1200">
                <a:solidFill>
                  <a:schemeClr val="tx1"/>
                </a:solidFill>
                <a:effectLst/>
                <a:latin typeface="+mn-lt"/>
                <a:ea typeface="+mn-ea"/>
                <a:cs typeface="+mn-cs"/>
              </a:rPr>
              <a:t>, </a:t>
            </a:r>
            <a:r>
              <a:rPr lang="en-US" sz="1200" b="0" i="0" kern="1200" err="1">
                <a:solidFill>
                  <a:schemeClr val="tx1"/>
                </a:solidFill>
                <a:effectLst/>
                <a:latin typeface="+mn-lt"/>
                <a:ea typeface="+mn-ea"/>
                <a:cs typeface="+mn-cs"/>
              </a:rPr>
              <a:t>muistendite</a:t>
            </a:r>
            <a:r>
              <a:rPr lang="en-US" sz="1200" b="0" i="0" kern="1200">
                <a:solidFill>
                  <a:schemeClr val="tx1"/>
                </a:solidFill>
                <a:effectLst/>
                <a:latin typeface="+mn-lt"/>
                <a:ea typeface="+mn-ea"/>
                <a:cs typeface="+mn-cs"/>
              </a:rPr>
              <a:t>, </a:t>
            </a:r>
            <a:r>
              <a:rPr lang="en-US" sz="1200" b="0" i="0" kern="1200" err="1">
                <a:solidFill>
                  <a:schemeClr val="tx1"/>
                </a:solidFill>
                <a:effectLst/>
                <a:latin typeface="+mn-lt"/>
                <a:ea typeface="+mn-ea"/>
                <a:cs typeface="+mn-cs"/>
              </a:rPr>
              <a:t>kogumisvõistluste</a:t>
            </a:r>
            <a:r>
              <a:rPr lang="en-US" sz="1200" b="0" i="0" kern="1200">
                <a:solidFill>
                  <a:schemeClr val="tx1"/>
                </a:solidFill>
                <a:effectLst/>
                <a:latin typeface="+mn-lt"/>
                <a:ea typeface="+mn-ea"/>
                <a:cs typeface="+mn-cs"/>
              </a:rPr>
              <a:t> </a:t>
            </a:r>
            <a:r>
              <a:rPr lang="en-US" sz="1200" b="0" i="0" kern="1200" err="1">
                <a:solidFill>
                  <a:schemeClr val="tx1"/>
                </a:solidFill>
                <a:effectLst/>
                <a:latin typeface="+mn-lt"/>
                <a:ea typeface="+mn-ea"/>
                <a:cs typeface="+mn-cs"/>
              </a:rPr>
              <a:t>laekunud</a:t>
            </a:r>
            <a:r>
              <a:rPr lang="en-US" sz="1200" b="0" i="0" kern="1200">
                <a:solidFill>
                  <a:schemeClr val="tx1"/>
                </a:solidFill>
                <a:effectLst/>
                <a:latin typeface="+mn-lt"/>
                <a:ea typeface="+mn-ea"/>
                <a:cs typeface="+mn-cs"/>
              </a:rPr>
              <a:t> </a:t>
            </a:r>
            <a:r>
              <a:rPr lang="en-US" sz="1200" b="0" i="0" kern="1200" err="1">
                <a:solidFill>
                  <a:schemeClr val="tx1"/>
                </a:solidFill>
                <a:effectLst/>
                <a:latin typeface="+mn-lt"/>
                <a:ea typeface="+mn-ea"/>
                <a:cs typeface="+mn-cs"/>
              </a:rPr>
              <a:t>materjalide</a:t>
            </a:r>
            <a:r>
              <a:rPr lang="en-US" sz="1200" b="0" i="0" kern="1200">
                <a:solidFill>
                  <a:schemeClr val="tx1"/>
                </a:solidFill>
                <a:effectLst/>
                <a:latin typeface="+mn-lt"/>
                <a:ea typeface="+mn-ea"/>
                <a:cs typeface="+mn-cs"/>
              </a:rPr>
              <a:t>, </a:t>
            </a:r>
            <a:r>
              <a:rPr lang="en-US" sz="1200" b="0" i="0" kern="1200" err="1">
                <a:solidFill>
                  <a:schemeClr val="tx1"/>
                </a:solidFill>
                <a:effectLst/>
                <a:latin typeface="+mn-lt"/>
                <a:ea typeface="+mn-ea"/>
                <a:cs typeface="+mn-cs"/>
              </a:rPr>
              <a:t>muinasjuttude</a:t>
            </a:r>
            <a:r>
              <a:rPr lang="en-US" sz="1200" b="0" i="0" kern="1200">
                <a:solidFill>
                  <a:schemeClr val="tx1"/>
                </a:solidFill>
                <a:effectLst/>
                <a:latin typeface="+mn-lt"/>
                <a:ea typeface="+mn-ea"/>
                <a:cs typeface="+mn-cs"/>
              </a:rPr>
              <a:t> ja </a:t>
            </a:r>
            <a:r>
              <a:rPr lang="en-US" sz="1200" b="0" i="0" kern="1200" err="1">
                <a:solidFill>
                  <a:schemeClr val="tx1"/>
                </a:solidFill>
                <a:effectLst/>
                <a:latin typeface="+mn-lt"/>
                <a:ea typeface="+mn-ea"/>
                <a:cs typeface="+mn-cs"/>
              </a:rPr>
              <a:t>regilaulude</a:t>
            </a:r>
            <a:r>
              <a:rPr lang="en-US" sz="1200" b="0" i="0" kern="1200">
                <a:solidFill>
                  <a:schemeClr val="tx1"/>
                </a:solidFill>
                <a:effectLst/>
                <a:latin typeface="+mn-lt"/>
                <a:ea typeface="+mn-ea"/>
                <a:cs typeface="+mn-cs"/>
              </a:rPr>
              <a:t>) ja </a:t>
            </a:r>
            <a:r>
              <a:rPr lang="en-US" sz="1200" b="0" i="0" kern="1200" err="1">
                <a:solidFill>
                  <a:schemeClr val="tx1"/>
                </a:solidFill>
                <a:effectLst/>
                <a:latin typeface="+mn-lt"/>
                <a:ea typeface="+mn-ea"/>
                <a:cs typeface="+mn-cs"/>
              </a:rPr>
              <a:t>ajaperioodide</a:t>
            </a:r>
            <a:r>
              <a:rPr lang="en-US" sz="1200" b="0" i="0" kern="1200">
                <a:solidFill>
                  <a:schemeClr val="tx1"/>
                </a:solidFill>
                <a:effectLst/>
                <a:latin typeface="+mn-lt"/>
                <a:ea typeface="+mn-ea"/>
                <a:cs typeface="+mn-cs"/>
              </a:rPr>
              <a:t> </a:t>
            </a:r>
            <a:r>
              <a:rPr lang="en-US" sz="1200" b="0" i="0" kern="1200" err="1">
                <a:solidFill>
                  <a:schemeClr val="tx1"/>
                </a:solidFill>
                <a:effectLst/>
                <a:latin typeface="+mn-lt"/>
                <a:ea typeface="+mn-ea"/>
                <a:cs typeface="+mn-cs"/>
              </a:rPr>
              <a:t>lõikes</a:t>
            </a:r>
            <a:r>
              <a:rPr lang="en-US" sz="1200" b="0" i="0" kern="1200">
                <a:solidFill>
                  <a:schemeClr val="tx1"/>
                </a:solidFill>
                <a:effectLst/>
                <a:latin typeface="+mn-lt"/>
                <a:ea typeface="+mn-ea"/>
                <a:cs typeface="+mn-cs"/>
              </a:rPr>
              <a:t>. </a:t>
            </a:r>
            <a:r>
              <a:rPr lang="en-US" sz="1200" b="0" i="0" kern="1200" err="1">
                <a:solidFill>
                  <a:schemeClr val="tx1"/>
                </a:solidFill>
                <a:effectLst/>
                <a:latin typeface="+mn-lt"/>
                <a:ea typeface="+mn-ea"/>
                <a:cs typeface="+mn-cs"/>
              </a:rPr>
              <a:t>Kultuurimustrite</a:t>
            </a:r>
            <a:r>
              <a:rPr lang="en-US" sz="1200" b="0" i="0" kern="1200">
                <a:solidFill>
                  <a:schemeClr val="tx1"/>
                </a:solidFill>
                <a:effectLst/>
                <a:latin typeface="+mn-lt"/>
                <a:ea typeface="+mn-ea"/>
                <a:cs typeface="+mn-cs"/>
              </a:rPr>
              <a:t> </a:t>
            </a:r>
            <a:r>
              <a:rPr lang="en-US" sz="1200" b="0" i="0" kern="1200" err="1">
                <a:solidFill>
                  <a:schemeClr val="tx1"/>
                </a:solidFill>
                <a:effectLst/>
                <a:latin typeface="+mn-lt"/>
                <a:ea typeface="+mn-ea"/>
                <a:cs typeface="+mn-cs"/>
              </a:rPr>
              <a:t>uurimishuvi</a:t>
            </a:r>
            <a:r>
              <a:rPr lang="en-US" sz="1200" b="0" i="0" kern="1200">
                <a:solidFill>
                  <a:schemeClr val="tx1"/>
                </a:solidFill>
                <a:effectLst/>
                <a:latin typeface="+mn-lt"/>
                <a:ea typeface="+mn-ea"/>
                <a:cs typeface="+mn-cs"/>
              </a:rPr>
              <a:t> </a:t>
            </a:r>
            <a:r>
              <a:rPr lang="en-US" sz="1200" b="0" i="0" kern="1200" err="1">
                <a:solidFill>
                  <a:schemeClr val="tx1"/>
                </a:solidFill>
                <a:effectLst/>
                <a:latin typeface="+mn-lt"/>
                <a:ea typeface="+mn-ea"/>
                <a:cs typeface="+mn-cs"/>
              </a:rPr>
              <a:t>keskmes</a:t>
            </a:r>
            <a:r>
              <a:rPr lang="en-US" sz="1200" b="0" i="0" kern="1200">
                <a:solidFill>
                  <a:schemeClr val="tx1"/>
                </a:solidFill>
                <a:effectLst/>
                <a:latin typeface="+mn-lt"/>
                <a:ea typeface="+mn-ea"/>
                <a:cs typeface="+mn-cs"/>
              </a:rPr>
              <a:t> on </a:t>
            </a:r>
            <a:r>
              <a:rPr lang="en-US" sz="1200" b="0" i="0" kern="1200" err="1">
                <a:solidFill>
                  <a:schemeClr val="tx1"/>
                </a:solidFill>
                <a:effectLst/>
                <a:latin typeface="+mn-lt"/>
                <a:ea typeface="+mn-ea"/>
                <a:cs typeface="+mn-cs"/>
              </a:rPr>
              <a:t>kultuuripärandi</a:t>
            </a:r>
            <a:r>
              <a:rPr lang="en-US" sz="1200" b="0" i="0" kern="1200">
                <a:solidFill>
                  <a:schemeClr val="tx1"/>
                </a:solidFill>
                <a:effectLst/>
                <a:latin typeface="+mn-lt"/>
                <a:ea typeface="+mn-ea"/>
                <a:cs typeface="+mn-cs"/>
              </a:rPr>
              <a:t> </a:t>
            </a:r>
            <a:r>
              <a:rPr lang="en-US" sz="1200" b="0" i="0" kern="1200" err="1">
                <a:solidFill>
                  <a:schemeClr val="tx1"/>
                </a:solidFill>
                <a:effectLst/>
                <a:latin typeface="+mn-lt"/>
                <a:ea typeface="+mn-ea"/>
                <a:cs typeface="+mn-cs"/>
              </a:rPr>
              <a:t>seotus</a:t>
            </a:r>
            <a:r>
              <a:rPr lang="en-US" sz="1200" b="0" i="0" kern="1200">
                <a:solidFill>
                  <a:schemeClr val="tx1"/>
                </a:solidFill>
                <a:effectLst/>
                <a:latin typeface="+mn-lt"/>
                <a:ea typeface="+mn-ea"/>
                <a:cs typeface="+mn-cs"/>
              </a:rPr>
              <a:t> </a:t>
            </a:r>
            <a:r>
              <a:rPr lang="en-US" sz="1200" b="0" i="0" kern="1200" err="1">
                <a:solidFill>
                  <a:schemeClr val="tx1"/>
                </a:solidFill>
                <a:effectLst/>
                <a:latin typeface="+mn-lt"/>
                <a:ea typeface="+mn-ea"/>
                <a:cs typeface="+mn-cs"/>
              </a:rPr>
              <a:t>eestlaste</a:t>
            </a:r>
            <a:r>
              <a:rPr lang="en-US" sz="1200" b="0" i="0" kern="1200">
                <a:solidFill>
                  <a:schemeClr val="tx1"/>
                </a:solidFill>
                <a:effectLst/>
                <a:latin typeface="+mn-lt"/>
                <a:ea typeface="+mn-ea"/>
                <a:cs typeface="+mn-cs"/>
              </a:rPr>
              <a:t> </a:t>
            </a:r>
            <a:r>
              <a:rPr lang="en-US" sz="1200" b="0" i="0" kern="1200" err="1">
                <a:solidFill>
                  <a:schemeClr val="tx1"/>
                </a:solidFill>
                <a:effectLst/>
                <a:latin typeface="+mn-lt"/>
                <a:ea typeface="+mn-ea"/>
                <a:cs typeface="+mn-cs"/>
              </a:rPr>
              <a:t>tundeelu</a:t>
            </a:r>
            <a:r>
              <a:rPr lang="en-US" sz="1200" b="0" i="0" kern="1200">
                <a:solidFill>
                  <a:schemeClr val="tx1"/>
                </a:solidFill>
                <a:effectLst/>
                <a:latin typeface="+mn-lt"/>
                <a:ea typeface="+mn-ea"/>
                <a:cs typeface="+mn-cs"/>
              </a:rPr>
              <a:t>, </a:t>
            </a:r>
            <a:r>
              <a:rPr lang="en-US" sz="1200" b="0" i="0" kern="1200" err="1">
                <a:solidFill>
                  <a:schemeClr val="tx1"/>
                </a:solidFill>
                <a:effectLst/>
                <a:latin typeface="+mn-lt"/>
                <a:ea typeface="+mn-ea"/>
                <a:cs typeface="+mn-cs"/>
              </a:rPr>
              <a:t>meelsuse</a:t>
            </a:r>
            <a:r>
              <a:rPr lang="en-US" sz="1200" b="0" i="0" kern="1200">
                <a:solidFill>
                  <a:schemeClr val="tx1"/>
                </a:solidFill>
                <a:effectLst/>
                <a:latin typeface="+mn-lt"/>
                <a:ea typeface="+mn-ea"/>
                <a:cs typeface="+mn-cs"/>
              </a:rPr>
              <a:t> ja </a:t>
            </a:r>
            <a:r>
              <a:rPr lang="en-US" sz="1200" b="0" i="0" kern="1200" err="1">
                <a:solidFill>
                  <a:schemeClr val="tx1"/>
                </a:solidFill>
                <a:effectLst/>
                <a:latin typeface="+mn-lt"/>
                <a:ea typeface="+mn-ea"/>
                <a:cs typeface="+mn-cs"/>
              </a:rPr>
              <a:t>hoiakutega</a:t>
            </a:r>
            <a:r>
              <a:rPr lang="en-US" sz="1200" b="0" i="0" kern="1200">
                <a:solidFill>
                  <a:schemeClr val="tx1"/>
                </a:solidFill>
                <a:effectLst/>
                <a:latin typeface="+mn-lt"/>
                <a:ea typeface="+mn-ea"/>
                <a:cs typeface="+mn-cs"/>
              </a:rPr>
              <a:t>. </a:t>
            </a:r>
            <a:endParaRPr lang="en-US"/>
          </a:p>
        </p:txBody>
      </p:sp>
      <p:sp>
        <p:nvSpPr>
          <p:cNvPr id="4" name="Slide Number Placeholder 3"/>
          <p:cNvSpPr>
            <a:spLocks noGrp="1"/>
          </p:cNvSpPr>
          <p:nvPr>
            <p:ph type="sldNum" sz="quarter" idx="5"/>
          </p:nvPr>
        </p:nvSpPr>
        <p:spPr/>
        <p:txBody>
          <a:bodyPr/>
          <a:lstStyle/>
          <a:p>
            <a:fld id="{A6DCCF91-0CB0-4CBA-A0F1-B76DDAB98818}" type="slidenum">
              <a:rPr lang="en-US" smtClean="0"/>
              <a:t>3</a:t>
            </a:fld>
            <a:endParaRPr lang="en-US"/>
          </a:p>
        </p:txBody>
      </p:sp>
    </p:spTree>
    <p:extLst>
      <p:ext uri="{BB962C8B-B14F-4D97-AF65-F5344CB8AC3E}">
        <p14:creationId xmlns:p14="http://schemas.microsoft.com/office/powerpoint/2010/main" val="16726525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t-EE" sz="1200" b="0" i="0" kern="1200">
                <a:solidFill>
                  <a:schemeClr val="tx1"/>
                </a:solidFill>
                <a:effectLst/>
                <a:latin typeface="+mn-lt"/>
                <a:ea typeface="+mn-ea"/>
                <a:cs typeface="+mn-cs"/>
              </a:rPr>
              <a:t>Olemasolevad sõnastikupõhised vahendid, eelkõige eesti valentsisõnastik</a:t>
            </a:r>
            <a:r>
              <a:rPr lang="et-EE" sz="1200" b="0" i="0" u="sng" kern="1200">
                <a:solidFill>
                  <a:schemeClr val="tx1"/>
                </a:solidFill>
                <a:effectLst/>
                <a:latin typeface="+mn-lt"/>
                <a:ea typeface="+mn-ea"/>
                <a:cs typeface="+mn-cs"/>
              </a:rPr>
              <a:t>,</a:t>
            </a:r>
            <a:r>
              <a:rPr lang="et-EE" sz="1200" b="0" i="0" kern="1200">
                <a:solidFill>
                  <a:schemeClr val="tx1"/>
                </a:solidFill>
                <a:effectLst/>
                <a:latin typeface="+mn-lt"/>
                <a:ea typeface="+mn-ea"/>
                <a:cs typeface="+mn-cs"/>
              </a:rPr>
              <a:t> võimaldavad hinnata teksti üldist emotsionaalset tonaalsust positiivse</a:t>
            </a:r>
            <a:r>
              <a:rPr lang="en-US" sz="1200" b="0" i="0" kern="1200" baseline="0">
                <a:solidFill>
                  <a:schemeClr val="tx1"/>
                </a:solidFill>
                <a:effectLst/>
                <a:latin typeface="+mn-lt"/>
                <a:ea typeface="+mn-ea"/>
                <a:cs typeface="+mn-cs"/>
              </a:rPr>
              <a:t> ja </a:t>
            </a:r>
            <a:r>
              <a:rPr lang="et-EE" sz="1200" b="0" i="0" kern="1200">
                <a:solidFill>
                  <a:schemeClr val="tx1"/>
                </a:solidFill>
                <a:effectLst/>
                <a:latin typeface="+mn-lt"/>
                <a:ea typeface="+mn-ea"/>
                <a:cs typeface="+mn-cs"/>
              </a:rPr>
              <a:t>negatiivse teljel, kuid ei erista täpsemalt emotsioonide laadi (vt nt Pajupuu jt 2016; Jaanimäe 2018). Siinse projekti käigus on vaja mitte ainult hinnata, kas tekst on positiivne või negatiivne, vaid tuvastada tekstist konkreetsetele tunnetele viitavate sõnade mainimisi, näidates ära potentsiaalse emotsioonisõna seose laadi emotsioonikategooriaga (nt rõõm, lein, viha, hirm või häbi). Kategoriaalsele kuuluvusele lisaks on plaan määratleda ka </a:t>
            </a:r>
            <a:r>
              <a:rPr lang="et-EE" sz="1200" b="0" i="0" kern="1200" err="1">
                <a:solidFill>
                  <a:schemeClr val="tx1"/>
                </a:solidFill>
                <a:effectLst/>
                <a:latin typeface="+mn-lt"/>
                <a:ea typeface="+mn-ea"/>
                <a:cs typeface="+mn-cs"/>
              </a:rPr>
              <a:t>dimensionaalseid</a:t>
            </a:r>
            <a:r>
              <a:rPr lang="et-EE" sz="1200" b="0" i="0" kern="1200">
                <a:solidFill>
                  <a:schemeClr val="tx1"/>
                </a:solidFill>
                <a:effectLst/>
                <a:latin typeface="+mn-lt"/>
                <a:ea typeface="+mn-ea"/>
                <a:cs typeface="+mn-cs"/>
              </a:rPr>
              <a:t> väärtusi nagu valents, intensiivsus, kesksus kategooria liikmena (prototüüpne vs perifeerne, vt nt </a:t>
            </a:r>
            <a:r>
              <a:rPr lang="et-EE" sz="1200" b="0" i="0" kern="1200" err="1">
                <a:solidFill>
                  <a:schemeClr val="tx1"/>
                </a:solidFill>
                <a:effectLst/>
                <a:latin typeface="+mn-lt"/>
                <a:ea typeface="+mn-ea"/>
                <a:cs typeface="+mn-cs"/>
              </a:rPr>
              <a:t>Rosch</a:t>
            </a:r>
            <a:r>
              <a:rPr lang="et-EE" sz="1200" b="0" i="0" kern="1200">
                <a:solidFill>
                  <a:schemeClr val="tx1"/>
                </a:solidFill>
                <a:effectLst/>
                <a:latin typeface="+mn-lt"/>
                <a:ea typeface="+mn-ea"/>
                <a:cs typeface="+mn-cs"/>
              </a:rPr>
              <a:t> 1973).  </a:t>
            </a:r>
            <a:endParaRPr lang="en-US" sz="1200" b="0" i="0" kern="1200">
              <a:solidFill>
                <a:schemeClr val="tx1"/>
              </a:solidFill>
              <a:effectLst/>
              <a:latin typeface="+mn-lt"/>
              <a:ea typeface="+mn-ea"/>
              <a:cs typeface="+mn-cs"/>
            </a:endParaRPr>
          </a:p>
          <a:p>
            <a:endParaRPr lang="en-US" sz="1200" b="0" i="0" kern="1200">
              <a:solidFill>
                <a:schemeClr val="tx1"/>
              </a:solidFill>
              <a:effectLst/>
              <a:latin typeface="+mn-lt"/>
              <a:ea typeface="+mn-ea"/>
              <a:cs typeface="+mn-cs"/>
            </a:endParaRPr>
          </a:p>
          <a:p>
            <a:r>
              <a:rPr lang="et-EE" sz="1200" b="0" i="0" kern="1200">
                <a:solidFill>
                  <a:schemeClr val="tx1"/>
                </a:solidFill>
                <a:effectLst/>
                <a:latin typeface="+mn-lt"/>
                <a:ea typeface="+mn-ea"/>
                <a:cs typeface="+mn-cs"/>
              </a:rPr>
              <a:t>. </a:t>
            </a:r>
            <a:endParaRPr lang="en-US"/>
          </a:p>
        </p:txBody>
      </p:sp>
      <p:sp>
        <p:nvSpPr>
          <p:cNvPr id="4" name="Slide Number Placeholder 3"/>
          <p:cNvSpPr>
            <a:spLocks noGrp="1"/>
          </p:cNvSpPr>
          <p:nvPr>
            <p:ph type="sldNum" sz="quarter" idx="5"/>
          </p:nvPr>
        </p:nvSpPr>
        <p:spPr/>
        <p:txBody>
          <a:bodyPr/>
          <a:lstStyle/>
          <a:p>
            <a:fld id="{A6DCCF91-0CB0-4CBA-A0F1-B76DDAB98818}" type="slidenum">
              <a:rPr lang="en-US" smtClean="0"/>
              <a:t>4</a:t>
            </a:fld>
            <a:endParaRPr lang="en-US"/>
          </a:p>
        </p:txBody>
      </p:sp>
    </p:spTree>
    <p:extLst>
      <p:ext uri="{BB962C8B-B14F-4D97-AF65-F5344CB8AC3E}">
        <p14:creationId xmlns:p14="http://schemas.microsoft.com/office/powerpoint/2010/main" val="42606040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t-EE" sz="1200" b="0" i="0" kern="1200">
                <a:solidFill>
                  <a:schemeClr val="tx1"/>
                </a:solidFill>
                <a:effectLst/>
                <a:latin typeface="+mn-lt"/>
                <a:ea typeface="+mn-ea"/>
                <a:cs typeface="+mn-cs"/>
              </a:rPr>
              <a:t>Siinne lähenemine on loomult induktiivne, kasvades välja sõnavara semantilisest liigendamisest. Emotsioonisõnade ja -mõistete teoreetiline tõlgendus ühendab elemente erinevatest teooriatest: nii kategoriaalsetest ehk nn baasemotsiooniteooriatest (nt </a:t>
            </a:r>
            <a:r>
              <a:rPr lang="et-EE" sz="1200" b="0" i="0" kern="1200" err="1">
                <a:solidFill>
                  <a:schemeClr val="tx1"/>
                </a:solidFill>
                <a:effectLst/>
                <a:latin typeface="+mn-lt"/>
                <a:ea typeface="+mn-ea"/>
                <a:cs typeface="+mn-cs"/>
              </a:rPr>
              <a:t>Ekman</a:t>
            </a:r>
            <a:r>
              <a:rPr lang="et-EE" sz="1200" b="0" i="0" kern="1200">
                <a:solidFill>
                  <a:schemeClr val="tx1"/>
                </a:solidFill>
                <a:effectLst/>
                <a:latin typeface="+mn-lt"/>
                <a:ea typeface="+mn-ea"/>
                <a:cs typeface="+mn-cs"/>
              </a:rPr>
              <a:t> 1972), kui </a:t>
            </a:r>
            <a:r>
              <a:rPr lang="et-EE" sz="1200" b="0" i="0" kern="1200" err="1">
                <a:solidFill>
                  <a:schemeClr val="tx1"/>
                </a:solidFill>
                <a:effectLst/>
                <a:latin typeface="+mn-lt"/>
                <a:ea typeface="+mn-ea"/>
                <a:cs typeface="+mn-cs"/>
              </a:rPr>
              <a:t>dimensioonilistest</a:t>
            </a:r>
            <a:r>
              <a:rPr lang="et-EE" sz="1200" b="0" i="0" kern="1200">
                <a:solidFill>
                  <a:schemeClr val="tx1"/>
                </a:solidFill>
                <a:effectLst/>
                <a:latin typeface="+mn-lt"/>
                <a:ea typeface="+mn-ea"/>
                <a:cs typeface="+mn-cs"/>
              </a:rPr>
              <a:t> (nt Russell, 1980); omades enim ühisjooni </a:t>
            </a:r>
            <a:r>
              <a:rPr lang="et-EE" sz="1200" b="0" i="0" kern="1200" err="1">
                <a:solidFill>
                  <a:schemeClr val="tx1"/>
                </a:solidFill>
                <a:effectLst/>
                <a:latin typeface="+mn-lt"/>
                <a:ea typeface="+mn-ea"/>
                <a:cs typeface="+mn-cs"/>
              </a:rPr>
              <a:t>integratiivse</a:t>
            </a:r>
            <a:r>
              <a:rPr lang="et-EE" sz="1200" b="0" i="0" kern="1200">
                <a:solidFill>
                  <a:schemeClr val="tx1"/>
                </a:solidFill>
                <a:effectLst/>
                <a:latin typeface="+mn-lt"/>
                <a:ea typeface="+mn-ea"/>
                <a:cs typeface="+mn-cs"/>
              </a:rPr>
              <a:t> mitmeastmelise hindamisteooriaga (nt </a:t>
            </a:r>
            <a:r>
              <a:rPr lang="et-EE" sz="1200" b="0" i="0" kern="1200" err="1">
                <a:solidFill>
                  <a:schemeClr val="tx1"/>
                </a:solidFill>
                <a:effectLst/>
                <a:latin typeface="+mn-lt"/>
                <a:ea typeface="+mn-ea"/>
                <a:cs typeface="+mn-cs"/>
              </a:rPr>
              <a:t>Scherer</a:t>
            </a:r>
            <a:r>
              <a:rPr lang="et-EE" sz="1200" b="0" i="0" kern="1200">
                <a:solidFill>
                  <a:schemeClr val="tx1"/>
                </a:solidFill>
                <a:effectLst/>
                <a:latin typeface="+mn-lt"/>
                <a:ea typeface="+mn-ea"/>
                <a:cs typeface="+mn-cs"/>
              </a:rPr>
              <a:t> 2001, vt lähemalt Fontaine jt 2013) ning nn konstrueeritud emotsioonide teooriaga (vt nt </a:t>
            </a:r>
            <a:r>
              <a:rPr lang="et-EE" sz="1200" b="0" i="0" kern="1200" err="1">
                <a:solidFill>
                  <a:schemeClr val="tx1"/>
                </a:solidFill>
                <a:effectLst/>
                <a:latin typeface="+mn-lt"/>
                <a:ea typeface="+mn-ea"/>
                <a:cs typeface="+mn-cs"/>
              </a:rPr>
              <a:t>Feldmann</a:t>
            </a:r>
            <a:r>
              <a:rPr lang="et-EE" sz="1200" b="0" i="0" kern="1200">
                <a:solidFill>
                  <a:schemeClr val="tx1"/>
                </a:solidFill>
                <a:effectLst/>
                <a:latin typeface="+mn-lt"/>
                <a:ea typeface="+mn-ea"/>
                <a:cs typeface="+mn-cs"/>
              </a:rPr>
              <a:t> </a:t>
            </a:r>
            <a:r>
              <a:rPr lang="et-EE" sz="1200" b="0" i="0" kern="1200" err="1">
                <a:solidFill>
                  <a:schemeClr val="tx1"/>
                </a:solidFill>
                <a:effectLst/>
                <a:latin typeface="+mn-lt"/>
                <a:ea typeface="+mn-ea"/>
                <a:cs typeface="+mn-cs"/>
              </a:rPr>
              <a:t>Barrett</a:t>
            </a:r>
            <a:r>
              <a:rPr lang="et-EE" sz="1200" b="0" i="0" kern="1200">
                <a:solidFill>
                  <a:schemeClr val="tx1"/>
                </a:solidFill>
                <a:effectLst/>
                <a:latin typeface="+mn-lt"/>
                <a:ea typeface="+mn-ea"/>
                <a:cs typeface="+mn-cs"/>
              </a:rPr>
              <a:t>, 2016). Viimane rõhutab mh seda, et emotsioonide kujunemine on olemuslikult sotsiaalne -- ehkki aju kohanemisvõime on antud geneetiliselt, kujundavad just </a:t>
            </a:r>
            <a:r>
              <a:rPr lang="et-EE" sz="1200" b="0" i="0" kern="1200" err="1">
                <a:solidFill>
                  <a:schemeClr val="tx1"/>
                </a:solidFill>
                <a:effectLst/>
                <a:latin typeface="+mn-lt"/>
                <a:ea typeface="+mn-ea"/>
                <a:cs typeface="+mn-cs"/>
              </a:rPr>
              <a:t>põlvkondadeüleses</a:t>
            </a:r>
            <a:r>
              <a:rPr lang="et-EE" sz="1200" b="0" i="0" kern="1200">
                <a:solidFill>
                  <a:schemeClr val="tx1"/>
                </a:solidFill>
                <a:effectLst/>
                <a:latin typeface="+mn-lt"/>
                <a:ea typeface="+mn-ea"/>
                <a:cs typeface="+mn-cs"/>
              </a:rPr>
              <a:t> keelelises ja sotsiaalse praktikas vahendatud mõisted nii keskkonda kui sellele omistatavaid tähendusi</a:t>
            </a:r>
            <a:endParaRPr lang="en-US"/>
          </a:p>
          <a:p>
            <a:endParaRPr lang="en-US"/>
          </a:p>
        </p:txBody>
      </p:sp>
      <p:sp>
        <p:nvSpPr>
          <p:cNvPr id="4" name="Slide Number Placeholder 3"/>
          <p:cNvSpPr>
            <a:spLocks noGrp="1"/>
          </p:cNvSpPr>
          <p:nvPr>
            <p:ph type="sldNum" sz="quarter" idx="5"/>
          </p:nvPr>
        </p:nvSpPr>
        <p:spPr/>
        <p:txBody>
          <a:bodyPr/>
          <a:lstStyle/>
          <a:p>
            <a:fld id="{A6DCCF91-0CB0-4CBA-A0F1-B76DDAB98818}" type="slidenum">
              <a:rPr lang="en-US" smtClean="0"/>
              <a:t>5</a:t>
            </a:fld>
            <a:endParaRPr lang="en-US"/>
          </a:p>
        </p:txBody>
      </p:sp>
    </p:spTree>
    <p:extLst>
      <p:ext uri="{BB962C8B-B14F-4D97-AF65-F5344CB8AC3E}">
        <p14:creationId xmlns:p14="http://schemas.microsoft.com/office/powerpoint/2010/main" val="146417846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a:p>
            <a:pPr rtl="0" fontAlgn="base"/>
            <a:r>
              <a:rPr lang="sv-SE" sz="1200" b="0" i="0" kern="1200">
                <a:solidFill>
                  <a:schemeClr val="tx1"/>
                </a:solidFill>
                <a:effectLst/>
                <a:latin typeface="+mn-lt"/>
                <a:ea typeface="+mn-ea"/>
                <a:cs typeface="+mn-cs"/>
              </a:rPr>
              <a:t>Seose laad:  </a:t>
            </a:r>
          </a:p>
          <a:p>
            <a:pPr rtl="0" fontAlgn="base"/>
            <a:r>
              <a:rPr lang="sv-SE" sz="1200" b="1" i="0" kern="1200">
                <a:solidFill>
                  <a:schemeClr val="tx1"/>
                </a:solidFill>
                <a:effectLst/>
                <a:latin typeface="+mn-lt"/>
                <a:ea typeface="+mn-ea"/>
                <a:cs typeface="+mn-cs"/>
              </a:rPr>
              <a:t>Psühholoogia üldterminid</a:t>
            </a:r>
            <a:r>
              <a:rPr lang="sv-SE" sz="1200" b="0" i="0" kern="1200">
                <a:solidFill>
                  <a:schemeClr val="tx1"/>
                </a:solidFill>
                <a:effectLst/>
                <a:latin typeface="+mn-lt"/>
                <a:ea typeface="+mn-ea"/>
                <a:cs typeface="+mn-cs"/>
              </a:rPr>
              <a:t> – siin on kastusmõisted ja ka mõned konkreetsemad sõnad, kui nad on kasutatud üldistatud tähenduses. Need seostuvad emotsioonikategooriaga üldiselt, pole raamsituatsioonide suhtes määratletavad. </a:t>
            </a:r>
          </a:p>
          <a:p>
            <a:pPr rtl="0" fontAlgn="base"/>
            <a:r>
              <a:rPr lang="sv-SE" sz="1200" b="1" i="0" kern="1200">
                <a:solidFill>
                  <a:schemeClr val="tx1"/>
                </a:solidFill>
                <a:effectLst/>
                <a:latin typeface="+mn-lt"/>
                <a:ea typeface="+mn-ea"/>
                <a:cs typeface="+mn-cs"/>
              </a:rPr>
              <a:t>Otsesed e denotatiivsed emotsiooni- ja tundenimetused,</a:t>
            </a:r>
            <a:r>
              <a:rPr lang="sv-SE" sz="1200" b="0" i="0" kern="1200">
                <a:solidFill>
                  <a:schemeClr val="tx1"/>
                </a:solidFill>
                <a:effectLst/>
                <a:latin typeface="+mn-lt"/>
                <a:ea typeface="+mn-ea"/>
                <a:cs typeface="+mn-cs"/>
              </a:rPr>
              <a:t> mis loovad eristusi kategooria sees. Siia kuuluvadtähendusgrupid, psühh/emotsioon (lühiajalised) ja psühh/meeleolu (pikema-ajalised) ning psühh/hoiak (veel püsivamad). Mõisted ja raamsituatsioonid on loodud eeskätt nende liigendmiseks. </a:t>
            </a:r>
          </a:p>
          <a:p>
            <a:pPr rtl="0" fontAlgn="base"/>
            <a:r>
              <a:rPr lang="sv-SE" sz="1200" b="1" i="0" kern="1200">
                <a:solidFill>
                  <a:schemeClr val="tx1"/>
                </a:solidFill>
                <a:effectLst/>
                <a:latin typeface="+mn-lt"/>
                <a:ea typeface="+mn-ea"/>
                <a:cs typeface="+mn-cs"/>
              </a:rPr>
              <a:t>Kaudsed e metonüümiliselt viitavad </a:t>
            </a:r>
            <a:r>
              <a:rPr lang="sv-SE" sz="1200" b="0" i="0" kern="1200">
                <a:solidFill>
                  <a:schemeClr val="tx1"/>
                </a:solidFill>
                <a:effectLst/>
                <a:latin typeface="+mn-lt"/>
                <a:ea typeface="+mn-ea"/>
                <a:cs typeface="+mn-cs"/>
              </a:rPr>
              <a:t>sõnad, mis vihjavad emotsiooni aset leidmisele selle mingile väljendamise aspektile osutamise kaudu </a:t>
            </a:r>
          </a:p>
          <a:p>
            <a:pPr rtl="0" fontAlgn="base"/>
            <a:r>
              <a:rPr lang="sv-SE" sz="1200" b="1" i="0" kern="1200">
                <a:solidFill>
                  <a:schemeClr val="tx1"/>
                </a:solidFill>
                <a:effectLst/>
                <a:latin typeface="+mn-lt"/>
                <a:ea typeface="+mn-ea"/>
                <a:cs typeface="+mn-cs"/>
              </a:rPr>
              <a:t>Emotsioonide väljendustegevused</a:t>
            </a:r>
            <a:r>
              <a:rPr lang="sv-SE" sz="1200" b="0" i="0" kern="1200">
                <a:solidFill>
                  <a:schemeClr val="tx1"/>
                </a:solidFill>
                <a:effectLst/>
                <a:latin typeface="+mn-lt"/>
                <a:ea typeface="+mn-ea"/>
                <a:cs typeface="+mn-cs"/>
              </a:rPr>
              <a:t> – näoilmed, väljendusliigutused, verbaalse väljaelamise nimetused, kehatundmuste kirjeldused. Kultuuris üldteada ja sellisena äratuntavad kehalis-prosoodilised vihjed. </a:t>
            </a:r>
          </a:p>
          <a:p>
            <a:pPr rtl="0" fontAlgn="base"/>
            <a:r>
              <a:rPr lang="sv-SE" sz="1200" b="1" i="0" kern="1200">
                <a:solidFill>
                  <a:schemeClr val="tx1"/>
                </a:solidFill>
                <a:effectLst/>
                <a:latin typeface="+mn-lt"/>
                <a:ea typeface="+mn-ea"/>
                <a:cs typeface="+mn-cs"/>
              </a:rPr>
              <a:t>Emotsioonikõnetused</a:t>
            </a:r>
            <a:r>
              <a:rPr lang="sv-SE" sz="1200" b="0" i="0" kern="1200">
                <a:solidFill>
                  <a:schemeClr val="tx1"/>
                </a:solidFill>
                <a:effectLst/>
                <a:latin typeface="+mn-lt"/>
                <a:ea typeface="+mn-ea"/>
                <a:cs typeface="+mn-cs"/>
              </a:rPr>
              <a:t> ehk konventsionaalsed pöördumised, mh viisakuskõnetused </a:t>
            </a:r>
          </a:p>
          <a:p>
            <a:pPr rtl="0" fontAlgn="base"/>
            <a:r>
              <a:rPr lang="sv-SE" sz="1200" b="1" i="0" kern="1200">
                <a:solidFill>
                  <a:schemeClr val="tx1"/>
                </a:solidFill>
                <a:effectLst/>
                <a:latin typeface="+mn-lt"/>
                <a:ea typeface="+mn-ea"/>
                <a:cs typeface="+mn-cs"/>
              </a:rPr>
              <a:t>Emotsioonihüüded </a:t>
            </a:r>
            <a:r>
              <a:rPr lang="sv-SE" sz="1200" b="0" i="0" kern="1200">
                <a:solidFill>
                  <a:schemeClr val="tx1"/>
                </a:solidFill>
                <a:effectLst/>
                <a:latin typeface="+mn-lt"/>
                <a:ea typeface="+mn-ea"/>
                <a:cs typeface="+mn-cs"/>
              </a:rPr>
              <a:t>(ehk peamiselt traditsioonilised kirumis- ja vandesõnad) </a:t>
            </a:r>
          </a:p>
          <a:p>
            <a:pPr rtl="0" fontAlgn="base"/>
            <a:r>
              <a:rPr lang="sv-SE" sz="1200" b="1" i="0" kern="1200">
                <a:solidFill>
                  <a:schemeClr val="tx1"/>
                </a:solidFill>
                <a:effectLst/>
                <a:latin typeface="+mn-lt"/>
                <a:ea typeface="+mn-ea"/>
                <a:cs typeface="+mn-cs"/>
              </a:rPr>
              <a:t>Suhtluspartiklid – </a:t>
            </a:r>
            <a:r>
              <a:rPr lang="sv-SE" sz="1200" b="0" i="0" kern="1200">
                <a:solidFill>
                  <a:schemeClr val="tx1"/>
                </a:solidFill>
                <a:effectLst/>
                <a:latin typeface="+mn-lt"/>
                <a:ea typeface="+mn-ea"/>
                <a:cs typeface="+mn-cs"/>
              </a:rPr>
              <a:t>nõrgad heakskiidu ja nõustumisavaldused </a:t>
            </a:r>
          </a:p>
          <a:p>
            <a:pPr rtl="0" fontAlgn="base"/>
            <a:r>
              <a:rPr lang="sv-SE" sz="1200" b="1" i="0" kern="1200">
                <a:solidFill>
                  <a:schemeClr val="tx1"/>
                </a:solidFill>
                <a:effectLst/>
                <a:latin typeface="+mn-lt"/>
                <a:ea typeface="+mn-ea"/>
                <a:cs typeface="+mn-cs"/>
              </a:rPr>
              <a:t>Assotsiatiivselt seotud</a:t>
            </a:r>
            <a:r>
              <a:rPr lang="sv-SE" sz="1200" b="0" i="0" kern="1200">
                <a:solidFill>
                  <a:schemeClr val="tx1"/>
                </a:solidFill>
                <a:effectLst/>
                <a:latin typeface="+mn-lt"/>
                <a:ea typeface="+mn-ea"/>
                <a:cs typeface="+mn-cs"/>
              </a:rPr>
              <a:t> – sõnad, mis viitavad sündmustele, tegudele, omadustele, mis tavateadmistes seonudvad emotsionaalsete olukordadega (nagu nt tülid, arveteklaarimised). Emotsioon võib olla nende nähtuste suhtes kas käivitaja või tagajärg (või mõlemat) </a:t>
            </a:r>
          </a:p>
          <a:p>
            <a:pPr rtl="0" fontAlgn="base"/>
            <a:r>
              <a:rPr lang="sv-SE" sz="1200" b="1" i="0" kern="1200">
                <a:solidFill>
                  <a:schemeClr val="tx1"/>
                </a:solidFill>
                <a:effectLst/>
                <a:latin typeface="+mn-lt"/>
                <a:ea typeface="+mn-ea"/>
                <a:cs typeface="+mn-cs"/>
              </a:rPr>
              <a:t>Emotsioonide ja tunnetega piirnevad psühholoogianähtused</a:t>
            </a:r>
            <a:r>
              <a:rPr lang="sv-SE" sz="1200" b="0" i="0" kern="1200">
                <a:solidFill>
                  <a:schemeClr val="tx1"/>
                </a:solidFill>
                <a:effectLst/>
                <a:latin typeface="+mn-lt"/>
                <a:ea typeface="+mn-ea"/>
                <a:cs typeface="+mn-cs"/>
              </a:rPr>
              <a:t> </a:t>
            </a:r>
          </a:p>
          <a:p>
            <a:pPr rtl="0" fontAlgn="base"/>
            <a:r>
              <a:rPr lang="sv-SE" sz="1200" b="1" i="0" kern="1200">
                <a:solidFill>
                  <a:schemeClr val="tx1"/>
                </a:solidFill>
                <a:effectLst/>
                <a:latin typeface="+mn-lt"/>
                <a:ea typeface="+mn-ea"/>
                <a:cs typeface="+mn-cs"/>
              </a:rPr>
              <a:t>Kehatunded</a:t>
            </a:r>
            <a:r>
              <a:rPr lang="sv-SE" sz="1200" b="0" i="0" kern="1200">
                <a:solidFill>
                  <a:schemeClr val="tx1"/>
                </a:solidFill>
                <a:effectLst/>
                <a:latin typeface="+mn-lt"/>
                <a:ea typeface="+mn-ea"/>
                <a:cs typeface="+mn-cs"/>
              </a:rPr>
              <a:t> – füüsilised ja füsioloogilised aistingud, peamiselt puuduseseisundid nagu nälg, janu, valu </a:t>
            </a:r>
          </a:p>
          <a:p>
            <a:pPr rtl="0" fontAlgn="base"/>
            <a:r>
              <a:rPr lang="sv-SE" sz="1200" b="1" i="0" kern="1200">
                <a:solidFill>
                  <a:schemeClr val="tx1"/>
                </a:solidFill>
                <a:effectLst/>
                <a:latin typeface="+mn-lt"/>
                <a:ea typeface="+mn-ea"/>
                <a:cs typeface="+mn-cs"/>
              </a:rPr>
              <a:t>Soovid ja puuduseseisundid</a:t>
            </a:r>
            <a:r>
              <a:rPr lang="sv-SE" sz="1200" b="0" i="0" kern="1200">
                <a:solidFill>
                  <a:schemeClr val="tx1"/>
                </a:solidFill>
                <a:effectLst/>
                <a:latin typeface="+mn-lt"/>
                <a:ea typeface="+mn-ea"/>
                <a:cs typeface="+mn-cs"/>
              </a:rPr>
              <a:t> – vihjavad </a:t>
            </a:r>
            <a:r>
              <a:rPr lang="sv-SE" sz="1200" b="0" i="1" kern="1200">
                <a:solidFill>
                  <a:schemeClr val="tx1"/>
                </a:solidFill>
                <a:effectLst/>
                <a:latin typeface="+mn-lt"/>
                <a:ea typeface="+mn-ea"/>
                <a:cs typeface="+mn-cs"/>
              </a:rPr>
              <a:t>lähene-põgene</a:t>
            </a:r>
            <a:r>
              <a:rPr lang="sv-SE" sz="1200" b="0" i="0" kern="1200">
                <a:solidFill>
                  <a:schemeClr val="tx1"/>
                </a:solidFill>
                <a:effectLst/>
                <a:latin typeface="+mn-lt"/>
                <a:ea typeface="+mn-ea"/>
                <a:cs typeface="+mn-cs"/>
              </a:rPr>
              <a:t> strateegiale. </a:t>
            </a:r>
          </a:p>
          <a:p>
            <a:pPr rtl="0" fontAlgn="base"/>
            <a:r>
              <a:rPr lang="sv-SE" sz="1200" b="1" i="0" kern="1200">
                <a:solidFill>
                  <a:schemeClr val="tx1"/>
                </a:solidFill>
                <a:effectLst/>
                <a:latin typeface="+mn-lt"/>
                <a:ea typeface="+mn-ea"/>
                <a:cs typeface="+mn-cs"/>
              </a:rPr>
              <a:t>Meeleseisundid </a:t>
            </a:r>
            <a:r>
              <a:rPr lang="sv-SE" sz="1200" b="0" i="0" kern="1200">
                <a:solidFill>
                  <a:schemeClr val="tx1"/>
                </a:solidFill>
                <a:effectLst/>
                <a:latin typeface="+mn-lt"/>
                <a:ea typeface="+mn-ea"/>
                <a:cs typeface="+mn-cs"/>
              </a:rPr>
              <a:t>– keskendumise ja vaimse tegevusega seotud seisundid </a:t>
            </a:r>
          </a:p>
          <a:p>
            <a:pPr rtl="0" fontAlgn="base"/>
            <a:r>
              <a:rPr lang="sv-SE" sz="1200" b="0" i="0" kern="1200">
                <a:solidFill>
                  <a:schemeClr val="tx1"/>
                </a:solidFill>
                <a:effectLst/>
                <a:latin typeface="+mn-lt"/>
                <a:ea typeface="+mn-ea"/>
                <a:cs typeface="+mn-cs"/>
              </a:rPr>
              <a:t>Emotsionaalse värvinguga </a:t>
            </a:r>
            <a:r>
              <a:rPr lang="sv-SE" sz="1200" b="1" i="0" kern="1200">
                <a:solidFill>
                  <a:schemeClr val="tx1"/>
                </a:solidFill>
                <a:effectLst/>
                <a:latin typeface="+mn-lt"/>
                <a:ea typeface="+mn-ea"/>
                <a:cs typeface="+mn-cs"/>
              </a:rPr>
              <a:t>käitumiskalduvused</a:t>
            </a:r>
            <a:r>
              <a:rPr lang="sv-SE" sz="1200" b="0" i="0" kern="1200">
                <a:solidFill>
                  <a:schemeClr val="tx1"/>
                </a:solidFill>
                <a:effectLst/>
                <a:latin typeface="+mn-lt"/>
                <a:ea typeface="+mn-ea"/>
                <a:cs typeface="+mn-cs"/>
              </a:rPr>
              <a:t> (ei ole nii püsiv omistus nagu isikuomadusel) </a:t>
            </a:r>
          </a:p>
          <a:p>
            <a:pPr rtl="0" fontAlgn="base"/>
            <a:r>
              <a:rPr lang="sv-SE" sz="1200" b="0" i="0" kern="1200">
                <a:solidFill>
                  <a:schemeClr val="tx1"/>
                </a:solidFill>
                <a:effectLst/>
                <a:latin typeface="+mn-lt"/>
                <a:ea typeface="+mn-ea"/>
                <a:cs typeface="+mn-cs"/>
              </a:rPr>
              <a:t>Emotsionaalse värvinguga </a:t>
            </a:r>
            <a:r>
              <a:rPr lang="sv-SE" sz="1200" b="1" i="0" kern="1200">
                <a:solidFill>
                  <a:schemeClr val="tx1"/>
                </a:solidFill>
                <a:effectLst/>
                <a:latin typeface="+mn-lt"/>
                <a:ea typeface="+mn-ea"/>
                <a:cs typeface="+mn-cs"/>
              </a:rPr>
              <a:t>isikuomadused</a:t>
            </a:r>
            <a:r>
              <a:rPr lang="sv-SE" sz="1200" b="0" i="0" kern="1200">
                <a:solidFill>
                  <a:schemeClr val="tx1"/>
                </a:solidFill>
                <a:effectLst/>
                <a:latin typeface="+mn-lt"/>
                <a:ea typeface="+mn-ea"/>
                <a:cs typeface="+mn-cs"/>
              </a:rPr>
              <a:t> – püsiomadused  </a:t>
            </a:r>
          </a:p>
          <a:p>
            <a:pPr rtl="0" fontAlgn="base"/>
            <a:r>
              <a:rPr lang="sv-SE" sz="1200" b="1" i="0" kern="1200">
                <a:solidFill>
                  <a:schemeClr val="tx1"/>
                </a:solidFill>
                <a:effectLst/>
                <a:latin typeface="+mn-lt"/>
                <a:ea typeface="+mn-ea"/>
                <a:cs typeface="+mn-cs"/>
              </a:rPr>
              <a:t>Teksti ekspressiivsus:</a:t>
            </a:r>
            <a:r>
              <a:rPr lang="sv-SE" sz="1200" b="0" i="0" kern="1200">
                <a:solidFill>
                  <a:schemeClr val="tx1"/>
                </a:solidFill>
                <a:effectLst/>
                <a:latin typeface="+mn-lt"/>
                <a:ea typeface="+mn-ea"/>
                <a:cs typeface="+mn-cs"/>
              </a:rPr>
              <a:t> </a:t>
            </a:r>
          </a:p>
          <a:p>
            <a:pPr rtl="0" fontAlgn="base"/>
            <a:r>
              <a:rPr lang="sv-SE" sz="1200" b="0" i="0" kern="1200">
                <a:solidFill>
                  <a:schemeClr val="tx1"/>
                </a:solidFill>
                <a:effectLst/>
                <a:latin typeface="+mn-lt"/>
                <a:ea typeface="+mn-ea"/>
                <a:cs typeface="+mn-cs"/>
              </a:rPr>
              <a:t>Intensiivistaja (adverbid)– näitab emotsionaalset laetust, sooviga väljendust võimendada. </a:t>
            </a:r>
          </a:p>
          <a:p>
            <a:pPr rtl="0" fontAlgn="base"/>
            <a:r>
              <a:rPr lang="sv-SE" sz="1200" b="0" i="0" kern="1200">
                <a:solidFill>
                  <a:schemeClr val="tx1"/>
                </a:solidFill>
                <a:effectLst/>
                <a:latin typeface="+mn-lt"/>
                <a:ea typeface="+mn-ea"/>
                <a:cs typeface="+mn-cs"/>
              </a:rPr>
              <a:t>Intensiivne (adjektiivid) –  moduleerib propositsiooni mõnda aspekti tugevuse või nõrkuse suunas. </a:t>
            </a:r>
          </a:p>
          <a:p>
            <a:pPr rtl="0" fontAlgn="base"/>
            <a:r>
              <a:rPr lang="sv-SE" sz="1200" b="0" i="0" kern="1200">
                <a:solidFill>
                  <a:schemeClr val="tx1"/>
                </a:solidFill>
                <a:effectLst/>
                <a:latin typeface="+mn-lt"/>
                <a:ea typeface="+mn-ea"/>
                <a:cs typeface="+mn-cs"/>
              </a:rPr>
              <a:t>Rõhutus – lisab väitele kõneleja kinnituse või kahtlus </a:t>
            </a:r>
          </a:p>
          <a:p>
            <a:pPr rtl="0" fontAlgn="base"/>
            <a:r>
              <a:rPr lang="sv-SE" sz="1200" b="1" i="0" kern="1200">
                <a:solidFill>
                  <a:schemeClr val="tx1"/>
                </a:solidFill>
                <a:effectLst/>
                <a:latin typeface="+mn-lt"/>
                <a:ea typeface="+mn-ea"/>
                <a:cs typeface="+mn-cs"/>
              </a:rPr>
              <a:t>Hinnangulisus</a:t>
            </a:r>
            <a:r>
              <a:rPr lang="sv-SE" sz="1200" b="0" i="0" kern="1200">
                <a:solidFill>
                  <a:schemeClr val="tx1"/>
                </a:solidFill>
                <a:effectLst/>
                <a:latin typeface="+mn-lt"/>
                <a:ea typeface="+mn-ea"/>
                <a:cs typeface="+mn-cs"/>
              </a:rPr>
              <a:t> – sõnad, mis tähistavad objekte, nähtusi, omadusi, tegevusi, millega kaasneb hinnanguline konnotatsioon. See sõnaklass saab olla abiks tonaalsuse ehk tundetooni määramisel. Mõned neist on seostatavad mõne kindlama emotsioonimõiste ja raamsituatsiooniga, kuid üldjuhul ma neid esile ei ole toonud. </a:t>
            </a:r>
          </a:p>
          <a:p>
            <a:pPr rtl="0" fontAlgn="base"/>
            <a:r>
              <a:rPr lang="sv-SE" sz="1200" b="0" i="0" kern="1200">
                <a:solidFill>
                  <a:schemeClr val="tx1"/>
                </a:solidFill>
                <a:effectLst/>
                <a:latin typeface="+mn-lt"/>
                <a:ea typeface="+mn-ea"/>
                <a:cs typeface="+mn-cs"/>
              </a:rPr>
              <a:t>Mõisted ja raamsituatsioonid </a:t>
            </a:r>
          </a:p>
          <a:p>
            <a:pPr rtl="0" fontAlgn="base"/>
            <a:r>
              <a:rPr lang="sv-SE" sz="1200" b="0" i="0" kern="1200">
                <a:solidFill>
                  <a:schemeClr val="tx1"/>
                </a:solidFill>
                <a:effectLst/>
                <a:latin typeface="+mn-lt"/>
                <a:ea typeface="+mn-ea"/>
                <a:cs typeface="+mn-cs"/>
              </a:rPr>
              <a:t>Iga sõna juurde on antud MÕISTE, mis üldistab samatähenduslikke ja samaviitelisi sõnu. Lisaks MÕISTELE on antud veelgi üldistaum RAAMSITUATSIOON ehk see olukord, milles vastva mõiste sõnadega märgitavad seisundid on eeskätt relevantsed. Tüüpiliselt on samas raamsituatsioonis võimalik kas positiivne või negatiivne emotsioon/tunne/meeleolu/hoiak/kalduvus jne Raamsituatsioonidega olen püüdnud semantilist välja organiseerida ja liigendada lsiaks mõistetele, mis on üsna sõnalähedased. Mõned sõnad omavad mitmeid mõisteid (polüseemia) ning mõned mõisted omavad mitut raamsituatsiooni. Raamsituatsioonde süsteem vajab ehk täpsustamist, kuid peaks pakkuma esialdset orientateerumisvõimalust. </a:t>
            </a:r>
          </a:p>
          <a:p>
            <a:pPr rtl="0" fontAlgn="base"/>
            <a:r>
              <a:rPr lang="sv-SE" sz="1200" b="1" i="0" kern="1200">
                <a:solidFill>
                  <a:schemeClr val="tx1"/>
                </a:solidFill>
                <a:effectLst/>
                <a:latin typeface="+mn-lt"/>
                <a:ea typeface="+mn-ea"/>
                <a:cs typeface="+mn-cs"/>
              </a:rPr>
              <a:t>Peamised raamsituatsioonid:</a:t>
            </a:r>
            <a:r>
              <a:rPr lang="sv-SE" sz="1200" b="0" i="0" kern="1200">
                <a:solidFill>
                  <a:schemeClr val="tx1"/>
                </a:solidFill>
                <a:effectLst/>
                <a:latin typeface="+mn-lt"/>
                <a:ea typeface="+mn-ea"/>
                <a:cs typeface="+mn-cs"/>
              </a:rPr>
              <a:t> </a:t>
            </a:r>
          </a:p>
          <a:p>
            <a:pPr rtl="0" fontAlgn="base"/>
            <a:r>
              <a:rPr lang="sv-SE" sz="1200" b="0" i="0" kern="1200">
                <a:solidFill>
                  <a:schemeClr val="tx1"/>
                </a:solidFill>
                <a:effectLst/>
                <a:latin typeface="+mn-lt"/>
                <a:ea typeface="+mn-ea"/>
                <a:cs typeface="+mn-cs"/>
              </a:rPr>
              <a:t>Ergastatus </a:t>
            </a:r>
          </a:p>
          <a:p>
            <a:pPr rtl="0" fontAlgn="base"/>
            <a:r>
              <a:rPr lang="sv-SE" sz="1200" b="0" i="0" kern="1200">
                <a:solidFill>
                  <a:schemeClr val="tx1"/>
                </a:solidFill>
                <a:effectLst/>
                <a:latin typeface="+mn-lt"/>
                <a:ea typeface="+mn-ea"/>
                <a:cs typeface="+mn-cs"/>
              </a:rPr>
              <a:t>Siin on sõnad ja mõisted, mille tähendus liigendab erksuse ja selle puudumise telge. Teisest küljes liitub hinnangulisus (meeldiv elevus vs ebameeldiv ärevus ja teise otsas meelidiv lõõgastus vs ebameelidivaks hinnatav tuimus). See raamsituatsioon omab teatavat ühisala Ohuolukorraga, nt ärevuse ja hirmu vahel ei ole konkreetset piiri. Teisalt piirneb ka Naudingulisusega, nt eksaltatsioon on väga tugev meeldiv ergastatus.Samuti piirneb teovõimega, nt aktiivne tähendab nii ergastatud olekut, kui selle reliseerimist tegevustesse. </a:t>
            </a:r>
          </a:p>
          <a:p>
            <a:pPr rtl="0" fontAlgn="base"/>
            <a:r>
              <a:rPr lang="sv-SE" sz="1200" b="0" i="0" kern="1200">
                <a:solidFill>
                  <a:schemeClr val="tx1"/>
                </a:solidFill>
                <a:effectLst/>
                <a:latin typeface="+mn-lt"/>
                <a:ea typeface="+mn-ea"/>
                <a:cs typeface="+mn-cs"/>
              </a:rPr>
              <a:t>Ootamatu olukord </a:t>
            </a:r>
          </a:p>
          <a:p>
            <a:pPr rtl="0" fontAlgn="base"/>
            <a:r>
              <a:rPr lang="sv-SE" sz="1200" b="0" i="0" kern="1200">
                <a:solidFill>
                  <a:schemeClr val="tx1"/>
                </a:solidFill>
                <a:effectLst/>
                <a:latin typeface="+mn-lt"/>
                <a:ea typeface="+mn-ea"/>
                <a:cs typeface="+mn-cs"/>
              </a:rPr>
              <a:t>See raamsituatsioon kätkeb sõnu ja mõisteid, mis viitavad sellele, kui olukord ei vasta tavakogemusel põhinevale ootustele. Meeldivat poolust märgivad üllatus, imestus, vapustav ja ebameeldivat ehmatus, jahmatus, hämming jne.  </a:t>
            </a:r>
          </a:p>
          <a:p>
            <a:pPr rtl="0" fontAlgn="base"/>
            <a:r>
              <a:rPr lang="sv-SE" sz="1200" b="0" i="0" kern="1200">
                <a:solidFill>
                  <a:schemeClr val="tx1"/>
                </a:solidFill>
                <a:effectLst/>
                <a:latin typeface="+mn-lt"/>
                <a:ea typeface="+mn-ea"/>
                <a:cs typeface="+mn-cs"/>
              </a:rPr>
              <a:t>Ohuolukord </a:t>
            </a:r>
          </a:p>
          <a:p>
            <a:pPr rtl="0" fontAlgn="base"/>
            <a:r>
              <a:rPr lang="sv-SE" sz="1200" b="0" i="0" kern="1200">
                <a:solidFill>
                  <a:schemeClr val="tx1"/>
                </a:solidFill>
                <a:effectLst/>
                <a:latin typeface="+mn-lt"/>
                <a:ea typeface="+mn-ea"/>
                <a:cs typeface="+mn-cs"/>
              </a:rPr>
              <a:t>Selle raamsituatsiooni sõnad sisaldavad sõnu, mis osutavad, kuidas mõistestatakse ohuna määratletud situatsiooni. Ohu vältimisvajadusele viitab HIRMU rühm (erineva tugevuse ja kestusega seisundid) ning toimetulekuga turvalisus, julgus, vaprus ning kartmatus jne. </a:t>
            </a:r>
          </a:p>
          <a:p>
            <a:pPr rtl="0" fontAlgn="base"/>
            <a:r>
              <a:rPr lang="sv-SE" sz="1200" b="0" i="0" kern="1200">
                <a:solidFill>
                  <a:schemeClr val="tx1"/>
                </a:solidFill>
                <a:effectLst/>
                <a:latin typeface="+mn-lt"/>
                <a:ea typeface="+mn-ea"/>
                <a:cs typeface="+mn-cs"/>
              </a:rPr>
              <a:t>Teovõime </a:t>
            </a:r>
          </a:p>
          <a:p>
            <a:pPr rtl="0" fontAlgn="base"/>
            <a:r>
              <a:rPr lang="sv-SE" sz="1200" b="0" i="0" kern="1200">
                <a:solidFill>
                  <a:schemeClr val="tx1"/>
                </a:solidFill>
                <a:effectLst/>
                <a:latin typeface="+mn-lt"/>
                <a:ea typeface="+mn-ea"/>
                <a:cs typeface="+mn-cs"/>
              </a:rPr>
              <a:t>Selles raamsituatsioonis on relevantne hinnata inimese tegutsemisvalmidust arvestades erinevaid keskkonna või ka iseenese omadustest tulenevaid asjaolusid.Skaala teovõimelises ehk meeldivas otsas on toimekas, tragi, jõuline jne ning negatiivses otsas jõuetus, abitus, kurnatus, nõrkus jne </a:t>
            </a:r>
          </a:p>
          <a:p>
            <a:pPr rtl="0" fontAlgn="base"/>
            <a:r>
              <a:rPr lang="sv-SE" sz="1200" b="0" i="0" kern="1200">
                <a:solidFill>
                  <a:schemeClr val="tx1"/>
                </a:solidFill>
                <a:effectLst/>
                <a:latin typeface="+mn-lt"/>
                <a:ea typeface="+mn-ea"/>
                <a:cs typeface="+mn-cs"/>
              </a:rPr>
              <a:t>Edu vs ebaedu  </a:t>
            </a:r>
          </a:p>
          <a:p>
            <a:pPr rtl="0" fontAlgn="base"/>
            <a:r>
              <a:rPr lang="sv-SE" sz="1200" b="0" i="0" kern="1200">
                <a:solidFill>
                  <a:schemeClr val="tx1"/>
                </a:solidFill>
                <a:effectLst/>
                <a:latin typeface="+mn-lt"/>
                <a:ea typeface="+mn-ea"/>
                <a:cs typeface="+mn-cs"/>
              </a:rPr>
              <a:t>Siin on sõnad ja mõisted, mis on seotud sellega, kuidas inimesel läheb – kas tema eesmärgid, ootused ja soovid enda ja kaasinimeste käitumise suhtes saavad premeeritud meeldivate tunnetega (rahulolu, rõõm, õnn, vaimustus) või siis vastupidi – tuleb kogeda ebaedu või altminekuga seotud  seisundeid (nördimus, pahameel, pettumus, viha, raev jne) </a:t>
            </a:r>
          </a:p>
          <a:p>
            <a:pPr rtl="0" fontAlgn="base"/>
            <a:r>
              <a:rPr lang="sv-SE" sz="1200" b="0" i="0" kern="1200">
                <a:solidFill>
                  <a:schemeClr val="tx1"/>
                </a:solidFill>
                <a:effectLst/>
                <a:latin typeface="+mn-lt"/>
                <a:ea typeface="+mn-ea"/>
                <a:cs typeface="+mn-cs"/>
              </a:rPr>
              <a:t>Nauditavus  </a:t>
            </a:r>
          </a:p>
          <a:p>
            <a:pPr rtl="0" fontAlgn="base"/>
            <a:r>
              <a:rPr lang="sv-SE" sz="1200" b="0" i="0" kern="1200">
                <a:solidFill>
                  <a:schemeClr val="tx1"/>
                </a:solidFill>
                <a:effectLst/>
                <a:latin typeface="+mn-lt"/>
                <a:ea typeface="+mn-ea"/>
                <a:cs typeface="+mn-cs"/>
              </a:rPr>
              <a:t>Seda raamsituatsiooni iseloomustavad sõnad, mis kitsamalt väljendavad subjektiivse kogemuse meeldivust (nt nauding, lõbu, lust, meeldimine) või siis vastipidi ebameeldivust (ebamugavus, kannatus, piin, vaev) </a:t>
            </a:r>
          </a:p>
          <a:p>
            <a:pPr rtl="0" fontAlgn="base"/>
            <a:r>
              <a:rPr lang="sv-SE" sz="1200" b="0" i="0" kern="1200">
                <a:solidFill>
                  <a:schemeClr val="tx1"/>
                </a:solidFill>
                <a:effectLst/>
                <a:latin typeface="+mn-lt"/>
                <a:ea typeface="+mn-ea"/>
                <a:cs typeface="+mn-cs"/>
              </a:rPr>
              <a:t>Raske olukord </a:t>
            </a:r>
          </a:p>
          <a:p>
            <a:pPr rtl="0" fontAlgn="base"/>
            <a:r>
              <a:rPr lang="sv-SE" sz="1200" b="0" i="0" kern="1200">
                <a:solidFill>
                  <a:schemeClr val="tx1"/>
                </a:solidFill>
                <a:effectLst/>
                <a:latin typeface="+mn-lt"/>
                <a:ea typeface="+mn-ea"/>
                <a:cs typeface="+mn-cs"/>
              </a:rPr>
              <a:t>Sellesse raamsituatsiooni on hõlmatud sõnad ja mõisted, mis kajastavad mitmesuguste nii hingeliste kui kogniivsete ummikseisudega toimetulemist. Negatiivse poole pealt on siin kahtlus, kõhklus, kimbatus, lootusetus, ängistus, meeleheide jne ning toimetuleku poolt kannavad nt meelekindlus, lootus, optimism, südi. </a:t>
            </a:r>
          </a:p>
          <a:p>
            <a:pPr rtl="0" fontAlgn="base"/>
            <a:r>
              <a:rPr lang="sv-SE" sz="1200" b="0" i="0" kern="1200">
                <a:solidFill>
                  <a:schemeClr val="tx1"/>
                </a:solidFill>
                <a:effectLst/>
                <a:latin typeface="+mn-lt"/>
                <a:ea typeface="+mn-ea"/>
                <a:cs typeface="+mn-cs"/>
              </a:rPr>
              <a:t>Motiveeritus </a:t>
            </a:r>
          </a:p>
          <a:p>
            <a:pPr rtl="0" fontAlgn="base"/>
            <a:r>
              <a:rPr lang="sv-SE" sz="1200" b="0" i="0" kern="1200">
                <a:solidFill>
                  <a:schemeClr val="tx1"/>
                </a:solidFill>
                <a:effectLst/>
                <a:latin typeface="+mn-lt"/>
                <a:ea typeface="+mn-ea"/>
                <a:cs typeface="+mn-cs"/>
              </a:rPr>
              <a:t>Antud raamsituatsioon kätkeb mõisteid ja sõnu, mis iseloomustavad tõmmet vs tõukumist. Positiivsele ehk tõmbe poolusele kuuluvad himu, huvi, iha, ahvatlus, kirg ja negatiivset ehk tõukereakstiooni esitavad ükskõiksus, igavus, tülpimus, vastikus, jälestus jne </a:t>
            </a:r>
          </a:p>
          <a:p>
            <a:pPr rtl="0" fontAlgn="base"/>
            <a:r>
              <a:rPr lang="sv-SE" sz="1200" b="0" i="0" kern="1200">
                <a:solidFill>
                  <a:schemeClr val="tx1"/>
                </a:solidFill>
                <a:effectLst/>
                <a:latin typeface="+mn-lt"/>
                <a:ea typeface="+mn-ea"/>
                <a:cs typeface="+mn-cs"/>
              </a:rPr>
              <a:t>Osasaamine vs kaotus </a:t>
            </a:r>
          </a:p>
          <a:p>
            <a:pPr rtl="0" fontAlgn="base"/>
            <a:r>
              <a:rPr lang="sv-SE" sz="1200" b="0" i="0" kern="1200">
                <a:solidFill>
                  <a:schemeClr val="tx1"/>
                </a:solidFill>
                <a:effectLst/>
                <a:latin typeface="+mn-lt"/>
                <a:ea typeface="+mn-ea"/>
                <a:cs typeface="+mn-cs"/>
              </a:rPr>
              <a:t>Siin on põhirõhk kaotuseseisunditel (nt hingevalu, igatsus, haledus, kurbus, masendus) mille vastukaaluks on hetkel paigutatud sõnad, millega märgitakse osasaamist kogemusest, mida ehk sellisena ei osatud oodata ega planeeridagi (liigutus, hardus, aukrtus, ülev). </a:t>
            </a:r>
          </a:p>
          <a:p>
            <a:pPr rtl="0" fontAlgn="base"/>
            <a:r>
              <a:rPr lang="sv-SE" sz="1200" b="0" i="0" kern="1200">
                <a:solidFill>
                  <a:schemeClr val="tx1"/>
                </a:solidFill>
                <a:effectLst/>
                <a:latin typeface="+mn-lt"/>
                <a:ea typeface="+mn-ea"/>
                <a:cs typeface="+mn-cs"/>
              </a:rPr>
              <a:t>(Sotsiaalne) väärtustatus </a:t>
            </a:r>
          </a:p>
          <a:p>
            <a:pPr rtl="0" fontAlgn="base"/>
            <a:r>
              <a:rPr lang="sv-SE" sz="1200" b="0" i="0" kern="1200">
                <a:solidFill>
                  <a:schemeClr val="tx1"/>
                </a:solidFill>
                <a:effectLst/>
                <a:latin typeface="+mn-lt"/>
                <a:ea typeface="+mn-ea"/>
                <a:cs typeface="+mn-cs"/>
              </a:rPr>
              <a:t>Sellesse raamsituatsiooni on koondatud sõnad ja mõisted, mille sisuks on väärtustamine vs väärtusetuse taju, peamiselt sotsiaalsete situatsioonide kontekstis.Positiivsee pooluse näited on au, austus, imetlus, lugupidamine, väärikus, uhkus ning negatiivse poole peal on kohmetus,  uje, armetu, alandus, häbi, aga ka ühiskonna normatiivsest suhtumisest tingituna nt auahnus, upsakus  jne. </a:t>
            </a:r>
          </a:p>
          <a:p>
            <a:pPr rtl="0" fontAlgn="base"/>
            <a:r>
              <a:rPr lang="sv-SE" sz="1200" b="0" i="0" kern="1200">
                <a:solidFill>
                  <a:schemeClr val="tx1"/>
                </a:solidFill>
                <a:effectLst/>
                <a:latin typeface="+mn-lt"/>
                <a:ea typeface="+mn-ea"/>
                <a:cs typeface="+mn-cs"/>
              </a:rPr>
              <a:t>Kaasatus vs isolatsioon </a:t>
            </a:r>
          </a:p>
          <a:p>
            <a:pPr rtl="0" fontAlgn="base"/>
            <a:r>
              <a:rPr lang="sv-SE" sz="1200" b="0" i="0" kern="1200">
                <a:solidFill>
                  <a:schemeClr val="tx1"/>
                </a:solidFill>
                <a:effectLst/>
                <a:latin typeface="+mn-lt"/>
                <a:ea typeface="+mn-ea"/>
                <a:cs typeface="+mn-cs"/>
              </a:rPr>
              <a:t>Siin on sõnad ja mõisted, mis isoloomustavad indiviidi suhet, suhtumist ja suhtlemist grupiga. Positiivse poole peal on siin usaldus, ühtekuuluvustunne, üksmeel, siirus, avatus jne ning negatiivse ehk isolatsiooni poolel on võõristus, usaldamatus, enesessetõmbumine, üksindus, üksildus jne </a:t>
            </a:r>
          </a:p>
          <a:p>
            <a:pPr rtl="0" fontAlgn="base"/>
            <a:r>
              <a:rPr lang="sv-SE" sz="1200" b="0" i="0" kern="1200">
                <a:solidFill>
                  <a:schemeClr val="tx1"/>
                </a:solidFill>
                <a:effectLst/>
                <a:latin typeface="+mn-lt"/>
                <a:ea typeface="+mn-ea"/>
                <a:cs typeface="+mn-cs"/>
              </a:rPr>
              <a:t>Lähisuhted </a:t>
            </a:r>
          </a:p>
          <a:p>
            <a:pPr rtl="0" fontAlgn="base"/>
            <a:r>
              <a:rPr lang="sv-SE" sz="1200" b="0" i="0" kern="1200">
                <a:solidFill>
                  <a:schemeClr val="tx1"/>
                </a:solidFill>
                <a:effectLst/>
                <a:latin typeface="+mn-lt"/>
                <a:ea typeface="+mn-ea"/>
                <a:cs typeface="+mn-cs"/>
              </a:rPr>
              <a:t>See raamsituatsioon ühendab sõnu ja mõisteid, mille keskmes on inimeste (aga ka inimeste ja muu elusa) vaheline suhtedünaamika. Positiivse ehk meeldiva poole peal on siin empaatia, hool, armastus, sõprus, kiindumus, abivalmidus jne. Negatiivse pooluse moodustavad kahjurõõm, kadedus, viha, julmus, halastamatus jne. </a:t>
            </a:r>
          </a:p>
          <a:p>
            <a:pPr rtl="0" fontAlgn="base"/>
            <a:r>
              <a:rPr lang="sv-SE" sz="1200" b="0" i="0" kern="1200">
                <a:solidFill>
                  <a:schemeClr val="tx1"/>
                </a:solidFill>
                <a:effectLst/>
                <a:latin typeface="+mn-lt"/>
                <a:ea typeface="+mn-ea"/>
                <a:cs typeface="+mn-cs"/>
              </a:rPr>
              <a:t>Vastutus </a:t>
            </a:r>
          </a:p>
          <a:p>
            <a:pPr rtl="0" fontAlgn="base"/>
            <a:r>
              <a:rPr lang="sv-SE" sz="1200" b="0" i="0" kern="1200">
                <a:solidFill>
                  <a:schemeClr val="tx1"/>
                </a:solidFill>
                <a:effectLst/>
                <a:latin typeface="+mn-lt"/>
                <a:ea typeface="+mn-ea"/>
                <a:cs typeface="+mn-cs"/>
              </a:rPr>
              <a:t>See raamsituatsioon koondab sõnu ja mõisteid, mis suhestuvad kuidagi sellega, kuivõrd inimene vastutab (kas siis enda või teiste) olukorra eest. Meeldival poolel on siin nii sotsiaalselt soovitavad seisundid nagu hool, kohusetunne, distsipliinitunne kui ka subjektiivselt meeldivad vastutusevabad seisundid nagu muretu, kelmikas üleannetu. Negatiivse pooluse sõnad on nt hool, mure, süümepiin, stress ning sotsiaalselt ebasoovitavad nagu hoolimatus või jultumus. </a:t>
            </a:r>
          </a:p>
          <a:p>
            <a:pPr rtl="0" fontAlgn="base"/>
            <a:r>
              <a:rPr lang="sv-SE" sz="1200" b="0" i="0" kern="1200">
                <a:solidFill>
                  <a:schemeClr val="tx1"/>
                </a:solidFill>
                <a:effectLst/>
                <a:latin typeface="+mn-lt"/>
                <a:ea typeface="+mn-ea"/>
                <a:cs typeface="+mn-cs"/>
              </a:rPr>
              <a:t>Moraalsed tunded </a:t>
            </a:r>
          </a:p>
          <a:p>
            <a:pPr rtl="0" fontAlgn="base"/>
            <a:r>
              <a:rPr lang="sv-SE" sz="1200" b="0" i="0" kern="1200">
                <a:solidFill>
                  <a:schemeClr val="tx1"/>
                </a:solidFill>
                <a:effectLst/>
                <a:latin typeface="+mn-lt"/>
                <a:ea typeface="+mn-ea"/>
                <a:cs typeface="+mn-cs"/>
              </a:rPr>
              <a:t> </a:t>
            </a:r>
          </a:p>
          <a:p>
            <a:pPr rtl="0" fontAlgn="base"/>
            <a:r>
              <a:rPr lang="sv-SE" sz="1200" b="0" i="0" kern="1200">
                <a:solidFill>
                  <a:schemeClr val="tx1"/>
                </a:solidFill>
                <a:effectLst/>
                <a:latin typeface="+mn-lt"/>
                <a:ea typeface="+mn-ea"/>
                <a:cs typeface="+mn-cs"/>
              </a:rPr>
              <a:t> </a:t>
            </a:r>
          </a:p>
          <a:p>
            <a:endParaRPr lang="en-US"/>
          </a:p>
        </p:txBody>
      </p:sp>
      <p:sp>
        <p:nvSpPr>
          <p:cNvPr id="4" name="Slide Number Placeholder 3"/>
          <p:cNvSpPr>
            <a:spLocks noGrp="1"/>
          </p:cNvSpPr>
          <p:nvPr>
            <p:ph type="sldNum" sz="quarter" idx="5"/>
          </p:nvPr>
        </p:nvSpPr>
        <p:spPr/>
        <p:txBody>
          <a:bodyPr/>
          <a:lstStyle/>
          <a:p>
            <a:fld id="{A6DCCF91-0CB0-4CBA-A0F1-B76DDAB98818}" type="slidenum">
              <a:rPr lang="en-US" smtClean="0"/>
              <a:t>6</a:t>
            </a:fld>
            <a:endParaRPr lang="en-US"/>
          </a:p>
        </p:txBody>
      </p:sp>
    </p:spTree>
    <p:extLst>
      <p:ext uri="{BB962C8B-B14F-4D97-AF65-F5344CB8AC3E}">
        <p14:creationId xmlns:p14="http://schemas.microsoft.com/office/powerpoint/2010/main" val="73373299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1" u="none" strike="noStrike" kern="1200" err="1">
                <a:solidFill>
                  <a:schemeClr val="tx1"/>
                </a:solidFill>
                <a:effectLst/>
                <a:latin typeface="+mn-lt"/>
                <a:ea typeface="+mn-ea"/>
                <a:cs typeface="+mn-cs"/>
              </a:rPr>
              <a:t>Regilaulutekstid</a:t>
            </a:r>
            <a:r>
              <a:rPr lang="en-US" sz="1200" b="0" i="1" u="none" strike="noStrike" kern="1200">
                <a:solidFill>
                  <a:schemeClr val="tx1"/>
                </a:solidFill>
                <a:effectLst/>
                <a:latin typeface="+mn-lt"/>
                <a:ea typeface="+mn-ea"/>
                <a:cs typeface="+mn-cs"/>
              </a:rPr>
              <a:t> </a:t>
            </a:r>
            <a:r>
              <a:rPr lang="en-US" sz="1200" b="0" i="1" u="none" strike="noStrike" kern="1200" err="1">
                <a:solidFill>
                  <a:schemeClr val="tx1"/>
                </a:solidFill>
                <a:effectLst/>
                <a:latin typeface="+mn-lt"/>
                <a:ea typeface="+mn-ea"/>
                <a:cs typeface="+mn-cs"/>
              </a:rPr>
              <a:t>eelnevalt</a:t>
            </a:r>
            <a:r>
              <a:rPr lang="en-US" sz="1200" b="0" i="1" u="none" strike="noStrike" kern="1200">
                <a:solidFill>
                  <a:schemeClr val="tx1"/>
                </a:solidFill>
                <a:effectLst/>
                <a:latin typeface="+mn-lt"/>
                <a:ea typeface="+mn-ea"/>
                <a:cs typeface="+mn-cs"/>
              </a:rPr>
              <a:t> </a:t>
            </a:r>
            <a:r>
              <a:rPr lang="en-US" sz="1200" b="1" i="1" u="none" strike="noStrike" kern="1200" err="1">
                <a:solidFill>
                  <a:schemeClr val="tx1"/>
                </a:solidFill>
                <a:effectLst/>
                <a:latin typeface="+mn-lt"/>
                <a:ea typeface="+mn-ea"/>
                <a:cs typeface="+mn-cs"/>
              </a:rPr>
              <a:t>lemmatiseeriti</a:t>
            </a:r>
            <a:r>
              <a:rPr lang="en-US" sz="1200" b="0" i="1" u="none" strike="noStrike" kern="1200">
                <a:solidFill>
                  <a:schemeClr val="tx1"/>
                </a:solidFill>
                <a:effectLst/>
                <a:latin typeface="+mn-lt"/>
                <a:ea typeface="+mn-ea"/>
                <a:cs typeface="+mn-cs"/>
              </a:rPr>
              <a:t> </a:t>
            </a:r>
            <a:r>
              <a:rPr lang="en-US" sz="1200" b="0" i="1" u="none" strike="noStrike" kern="1200" err="1">
                <a:solidFill>
                  <a:schemeClr val="tx1"/>
                </a:solidFill>
                <a:effectLst/>
                <a:latin typeface="+mn-lt"/>
                <a:ea typeface="+mn-ea"/>
                <a:cs typeface="+mn-cs"/>
              </a:rPr>
              <a:t>erinevate</a:t>
            </a:r>
            <a:r>
              <a:rPr lang="en-US" sz="1200" b="0" i="1" u="none" strike="noStrike" kern="1200">
                <a:solidFill>
                  <a:schemeClr val="tx1"/>
                </a:solidFill>
                <a:effectLst/>
                <a:latin typeface="+mn-lt"/>
                <a:ea typeface="+mn-ea"/>
                <a:cs typeface="+mn-cs"/>
              </a:rPr>
              <a:t> </a:t>
            </a:r>
            <a:r>
              <a:rPr lang="en-US" sz="1200" b="0" i="1" u="none" strike="noStrike" kern="1200" err="1">
                <a:solidFill>
                  <a:schemeClr val="tx1"/>
                </a:solidFill>
                <a:effectLst/>
                <a:latin typeface="+mn-lt"/>
                <a:ea typeface="+mn-ea"/>
                <a:cs typeface="+mn-cs"/>
              </a:rPr>
              <a:t>meetodite</a:t>
            </a:r>
            <a:r>
              <a:rPr lang="en-US" sz="1200" b="0" i="1" u="none" strike="noStrike" kern="1200">
                <a:solidFill>
                  <a:schemeClr val="tx1"/>
                </a:solidFill>
                <a:effectLst/>
                <a:latin typeface="+mn-lt"/>
                <a:ea typeface="+mn-ea"/>
                <a:cs typeface="+mn-cs"/>
              </a:rPr>
              <a:t> </a:t>
            </a:r>
            <a:r>
              <a:rPr lang="en-US" sz="1200" b="0" i="1" u="none" strike="noStrike" kern="1200" err="1">
                <a:solidFill>
                  <a:schemeClr val="tx1"/>
                </a:solidFill>
                <a:effectLst/>
                <a:latin typeface="+mn-lt"/>
                <a:ea typeface="+mn-ea"/>
                <a:cs typeface="+mn-cs"/>
              </a:rPr>
              <a:t>kombinatsiooniga</a:t>
            </a:r>
            <a:r>
              <a:rPr lang="en-US" sz="1200" b="0" i="1" u="none" strike="noStrike" kern="1200">
                <a:solidFill>
                  <a:schemeClr val="tx1"/>
                </a:solidFill>
                <a:effectLst/>
                <a:latin typeface="+mn-lt"/>
                <a:ea typeface="+mn-ea"/>
                <a:cs typeface="+mn-cs"/>
              </a:rPr>
              <a:t>. Vt </a:t>
            </a:r>
            <a:r>
              <a:rPr lang="en-US" sz="1200" b="0" i="1" u="none" strike="noStrike" kern="1200" err="1">
                <a:solidFill>
                  <a:schemeClr val="tx1"/>
                </a:solidFill>
                <a:effectLst/>
                <a:latin typeface="+mn-lt"/>
                <a:ea typeface="+mn-ea"/>
                <a:cs typeface="+mn-cs"/>
              </a:rPr>
              <a:t>lähemalt</a:t>
            </a:r>
            <a:r>
              <a:rPr lang="en-US" sz="1200" b="0" i="1" u="none" strike="noStrike" kern="1200">
                <a:solidFill>
                  <a:schemeClr val="tx1"/>
                </a:solidFill>
                <a:effectLst/>
                <a:latin typeface="+mn-lt"/>
                <a:ea typeface="+mn-ea"/>
                <a:cs typeface="+mn-cs"/>
              </a:rPr>
              <a:t> </a:t>
            </a:r>
            <a:r>
              <a:rPr lang="en-US" sz="1200" b="0" i="1" u="sng" strike="noStrike" kern="1200">
                <a:solidFill>
                  <a:schemeClr val="tx1"/>
                </a:solidFill>
                <a:effectLst/>
                <a:latin typeface="+mn-lt"/>
                <a:ea typeface="+mn-ea"/>
                <a:cs typeface="+mn-cs"/>
                <a:hlinkClick r:id="rId3" tooltip="https://runoverse.org/about.html"/>
              </a:rPr>
              <a:t>https://runoverse.org/about.html</a:t>
            </a:r>
            <a:r>
              <a:rPr lang="en-US" sz="1200" b="0" i="1" u="none" strike="noStrike" kern="1200">
                <a:solidFill>
                  <a:schemeClr val="tx1"/>
                </a:solidFill>
                <a:effectLst/>
                <a:latin typeface="+mn-lt"/>
                <a:ea typeface="+mn-ea"/>
                <a:cs typeface="+mn-cs"/>
              </a:rPr>
              <a:t> </a:t>
            </a:r>
            <a:r>
              <a:rPr lang="en-US" sz="1200" b="0" i="1" u="none" strike="noStrike" kern="1200" err="1">
                <a:solidFill>
                  <a:schemeClr val="tx1"/>
                </a:solidFill>
                <a:effectLst/>
                <a:latin typeface="+mn-lt"/>
                <a:ea typeface="+mn-ea"/>
                <a:cs typeface="+mn-cs"/>
              </a:rPr>
              <a:t>sektsioon</a:t>
            </a:r>
            <a:r>
              <a:rPr lang="en-US" sz="1200" b="0" i="1" u="none" strike="noStrike" kern="1200">
                <a:solidFill>
                  <a:schemeClr val="tx1"/>
                </a:solidFill>
                <a:effectLst/>
                <a:latin typeface="+mn-lt"/>
                <a:ea typeface="+mn-ea"/>
                <a:cs typeface="+mn-cs"/>
              </a:rPr>
              <a:t> "Lemmatization". </a:t>
            </a:r>
            <a:r>
              <a:rPr lang="en-US" sz="1200" b="0" i="1" u="none" strike="noStrike" kern="1200" err="1">
                <a:solidFill>
                  <a:schemeClr val="tx1"/>
                </a:solidFill>
                <a:effectLst/>
                <a:latin typeface="+mn-lt"/>
                <a:ea typeface="+mn-ea"/>
                <a:cs typeface="+mn-cs"/>
              </a:rPr>
              <a:t>Palju</a:t>
            </a:r>
            <a:r>
              <a:rPr lang="en-US" sz="1200" b="0" i="1" u="none" strike="noStrike" kern="1200">
                <a:solidFill>
                  <a:schemeClr val="tx1"/>
                </a:solidFill>
                <a:effectLst/>
                <a:latin typeface="+mn-lt"/>
                <a:ea typeface="+mn-ea"/>
                <a:cs typeface="+mn-cs"/>
              </a:rPr>
              <a:t> </a:t>
            </a:r>
            <a:r>
              <a:rPr lang="en-US" sz="1200" b="0" i="1" u="none" strike="noStrike" kern="1200" err="1">
                <a:solidFill>
                  <a:schemeClr val="tx1"/>
                </a:solidFill>
                <a:effectLst/>
                <a:latin typeface="+mn-lt"/>
                <a:ea typeface="+mn-ea"/>
                <a:cs typeface="+mn-cs"/>
              </a:rPr>
              <a:t>abi</a:t>
            </a:r>
            <a:r>
              <a:rPr lang="en-US" sz="1200" b="0" i="1" u="none" strike="noStrike" kern="1200">
                <a:solidFill>
                  <a:schemeClr val="tx1"/>
                </a:solidFill>
                <a:effectLst/>
                <a:latin typeface="+mn-lt"/>
                <a:ea typeface="+mn-ea"/>
                <a:cs typeface="+mn-cs"/>
              </a:rPr>
              <a:t> </a:t>
            </a:r>
            <a:r>
              <a:rPr lang="en-US" sz="1200" b="0" i="1" u="none" strike="noStrike" kern="1200" err="1">
                <a:solidFill>
                  <a:schemeClr val="tx1"/>
                </a:solidFill>
                <a:effectLst/>
                <a:latin typeface="+mn-lt"/>
                <a:ea typeface="+mn-ea"/>
                <a:cs typeface="+mn-cs"/>
              </a:rPr>
              <a:t>oli</a:t>
            </a:r>
            <a:r>
              <a:rPr lang="en-US" sz="1200" b="0" i="1" u="none" strike="noStrike" kern="1200">
                <a:solidFill>
                  <a:schemeClr val="tx1"/>
                </a:solidFill>
                <a:effectLst/>
                <a:latin typeface="+mn-lt"/>
                <a:ea typeface="+mn-ea"/>
                <a:cs typeface="+mn-cs"/>
              </a:rPr>
              <a:t> </a:t>
            </a:r>
            <a:r>
              <a:rPr lang="en-US" sz="1200" b="0" i="1" u="none" strike="noStrike" kern="1200" err="1">
                <a:solidFill>
                  <a:schemeClr val="tx1"/>
                </a:solidFill>
                <a:effectLst/>
                <a:latin typeface="+mn-lt"/>
                <a:ea typeface="+mn-ea"/>
                <a:cs typeface="+mn-cs"/>
              </a:rPr>
              <a:t>seejuures</a:t>
            </a:r>
            <a:r>
              <a:rPr lang="en-US" sz="1200" b="0" i="1" u="none" strike="noStrike" kern="1200">
                <a:solidFill>
                  <a:schemeClr val="tx1"/>
                </a:solidFill>
                <a:effectLst/>
                <a:latin typeface="+mn-lt"/>
                <a:ea typeface="+mn-ea"/>
                <a:cs typeface="+mn-cs"/>
              </a:rPr>
              <a:t> </a:t>
            </a:r>
            <a:r>
              <a:rPr lang="en-US" sz="1200" b="0" i="1" u="none" strike="noStrike" kern="1200" err="1">
                <a:solidFill>
                  <a:schemeClr val="tx1"/>
                </a:solidFill>
                <a:effectLst/>
                <a:latin typeface="+mn-lt"/>
                <a:ea typeface="+mn-ea"/>
                <a:cs typeface="+mn-cs"/>
              </a:rPr>
              <a:t>murdekorpusest</a:t>
            </a:r>
            <a:r>
              <a:rPr lang="en-US" sz="1200" b="0" i="1" u="none" strike="noStrike" kern="1200">
                <a:solidFill>
                  <a:schemeClr val="tx1"/>
                </a:solidFill>
                <a:effectLst/>
                <a:latin typeface="+mn-lt"/>
                <a:ea typeface="+mn-ea"/>
                <a:cs typeface="+mn-cs"/>
              </a:rPr>
              <a:t>, Kristiina Rossi ja FILTER </a:t>
            </a:r>
            <a:r>
              <a:rPr lang="en-US" sz="1200" b="0" i="1" u="none" strike="noStrike" kern="1200" err="1">
                <a:solidFill>
                  <a:schemeClr val="tx1"/>
                </a:solidFill>
                <a:effectLst/>
                <a:latin typeface="+mn-lt"/>
                <a:ea typeface="+mn-ea"/>
                <a:cs typeface="+mn-cs"/>
              </a:rPr>
              <a:t>töörühma</a:t>
            </a:r>
            <a:r>
              <a:rPr lang="en-US" sz="1200" b="0" i="1" u="none" strike="noStrike" kern="1200">
                <a:solidFill>
                  <a:schemeClr val="tx1"/>
                </a:solidFill>
                <a:effectLst/>
                <a:latin typeface="+mn-lt"/>
                <a:ea typeface="+mn-ea"/>
                <a:cs typeface="+mn-cs"/>
              </a:rPr>
              <a:t> </a:t>
            </a:r>
            <a:r>
              <a:rPr lang="en-US" sz="1200" b="0" i="1" u="none" strike="noStrike" kern="1200" err="1">
                <a:solidFill>
                  <a:schemeClr val="tx1"/>
                </a:solidFill>
                <a:effectLst/>
                <a:latin typeface="+mn-lt"/>
                <a:ea typeface="+mn-ea"/>
                <a:cs typeface="+mn-cs"/>
              </a:rPr>
              <a:t>varasemast</a:t>
            </a:r>
            <a:r>
              <a:rPr lang="en-US" sz="1200" b="0" i="1" u="none" strike="noStrike" kern="1200">
                <a:solidFill>
                  <a:schemeClr val="tx1"/>
                </a:solidFill>
                <a:effectLst/>
                <a:latin typeface="+mn-lt"/>
                <a:ea typeface="+mn-ea"/>
                <a:cs typeface="+mn-cs"/>
              </a:rPr>
              <a:t> </a:t>
            </a:r>
            <a:r>
              <a:rPr lang="en-US" sz="1200" b="0" i="1" u="none" strike="noStrike" kern="1200" err="1">
                <a:solidFill>
                  <a:schemeClr val="tx1"/>
                </a:solidFill>
                <a:effectLst/>
                <a:latin typeface="+mn-lt"/>
                <a:ea typeface="+mn-ea"/>
                <a:cs typeface="+mn-cs"/>
              </a:rPr>
              <a:t>tööst</a:t>
            </a:r>
            <a:r>
              <a:rPr lang="en-US" sz="1200" b="0" i="1" u="none" strike="noStrike" kern="1200">
                <a:solidFill>
                  <a:schemeClr val="tx1"/>
                </a:solidFill>
                <a:effectLst/>
                <a:latin typeface="+mn-lt"/>
                <a:ea typeface="+mn-ea"/>
                <a:cs typeface="+mn-cs"/>
              </a:rPr>
              <a:t> (</a:t>
            </a:r>
            <a:r>
              <a:rPr lang="en-US" sz="1200" b="0" i="1" u="none" strike="noStrike" kern="1200" err="1">
                <a:solidFill>
                  <a:schemeClr val="tx1"/>
                </a:solidFill>
                <a:effectLst/>
                <a:latin typeface="+mn-lt"/>
                <a:ea typeface="+mn-ea"/>
                <a:cs typeface="+mn-cs"/>
              </a:rPr>
              <a:t>osa</a:t>
            </a:r>
            <a:r>
              <a:rPr lang="en-US" sz="1200" b="0" i="1" u="none" strike="noStrike" kern="1200">
                <a:solidFill>
                  <a:schemeClr val="tx1"/>
                </a:solidFill>
                <a:effectLst/>
                <a:latin typeface="+mn-lt"/>
                <a:ea typeface="+mn-ea"/>
                <a:cs typeface="+mn-cs"/>
              </a:rPr>
              <a:t> </a:t>
            </a:r>
            <a:r>
              <a:rPr lang="en-US" sz="1200" b="0" i="1" u="none" strike="noStrike" kern="1200" err="1">
                <a:solidFill>
                  <a:schemeClr val="tx1"/>
                </a:solidFill>
                <a:effectLst/>
                <a:latin typeface="+mn-lt"/>
                <a:ea typeface="+mn-ea"/>
                <a:cs typeface="+mn-cs"/>
              </a:rPr>
              <a:t>regilaulusõnavormidest</a:t>
            </a:r>
            <a:r>
              <a:rPr lang="en-US" sz="1200" b="0" i="1" u="none" strike="noStrike" kern="1200">
                <a:solidFill>
                  <a:schemeClr val="tx1"/>
                </a:solidFill>
                <a:effectLst/>
                <a:latin typeface="+mn-lt"/>
                <a:ea typeface="+mn-ea"/>
                <a:cs typeface="+mn-cs"/>
              </a:rPr>
              <a:t> </a:t>
            </a:r>
            <a:r>
              <a:rPr lang="en-US" sz="1200" b="0" i="1" u="none" strike="noStrike" kern="1200" err="1">
                <a:solidFill>
                  <a:schemeClr val="tx1"/>
                </a:solidFill>
                <a:effectLst/>
                <a:latin typeface="+mn-lt"/>
                <a:ea typeface="+mn-ea"/>
                <a:cs typeface="+mn-cs"/>
              </a:rPr>
              <a:t>oli</a:t>
            </a:r>
            <a:r>
              <a:rPr lang="en-US" sz="1200" b="0" i="1" u="none" strike="noStrike" kern="1200">
                <a:solidFill>
                  <a:schemeClr val="tx1"/>
                </a:solidFill>
                <a:effectLst/>
                <a:latin typeface="+mn-lt"/>
                <a:ea typeface="+mn-ea"/>
                <a:cs typeface="+mn-cs"/>
              </a:rPr>
              <a:t> </a:t>
            </a:r>
            <a:r>
              <a:rPr lang="en-US" sz="1200" b="0" i="1" u="none" strike="noStrike" kern="1200" err="1">
                <a:solidFill>
                  <a:schemeClr val="tx1"/>
                </a:solidFill>
                <a:effectLst/>
                <a:latin typeface="+mn-lt"/>
                <a:ea typeface="+mn-ea"/>
                <a:cs typeface="+mn-cs"/>
              </a:rPr>
              <a:t>käsitsi</a:t>
            </a:r>
            <a:r>
              <a:rPr lang="en-US" sz="1200" b="0" i="1" u="none" strike="noStrike" kern="1200">
                <a:solidFill>
                  <a:schemeClr val="tx1"/>
                </a:solidFill>
                <a:effectLst/>
                <a:latin typeface="+mn-lt"/>
                <a:ea typeface="+mn-ea"/>
                <a:cs typeface="+mn-cs"/>
              </a:rPr>
              <a:t> </a:t>
            </a:r>
            <a:r>
              <a:rPr lang="en-US" sz="1200" b="0" i="1" u="none" strike="noStrike" kern="1200" err="1">
                <a:solidFill>
                  <a:schemeClr val="tx1"/>
                </a:solidFill>
                <a:effectLst/>
                <a:latin typeface="+mn-lt"/>
                <a:ea typeface="+mn-ea"/>
                <a:cs typeface="+mn-cs"/>
              </a:rPr>
              <a:t>lemmatiseeritud</a:t>
            </a:r>
            <a:r>
              <a:rPr lang="en-US" sz="1200" b="0" i="1" u="none" strike="noStrike" kern="1200">
                <a:solidFill>
                  <a:schemeClr val="tx1"/>
                </a:solidFill>
                <a:effectLst/>
                <a:latin typeface="+mn-lt"/>
                <a:ea typeface="+mn-ea"/>
                <a:cs typeface="+mn-cs"/>
              </a:rPr>
              <a:t>). </a:t>
            </a:r>
            <a:r>
              <a:rPr lang="en-US" sz="1200" b="0" i="1" u="none" strike="noStrike" kern="1200" err="1">
                <a:solidFill>
                  <a:schemeClr val="tx1"/>
                </a:solidFill>
                <a:effectLst/>
                <a:latin typeface="+mn-lt"/>
                <a:ea typeface="+mn-ea"/>
                <a:cs typeface="+mn-cs"/>
              </a:rPr>
              <a:t>Korrektsete</a:t>
            </a:r>
            <a:r>
              <a:rPr lang="en-US" sz="1200" b="0" i="1" u="none" strike="noStrike" kern="1200">
                <a:solidFill>
                  <a:schemeClr val="tx1"/>
                </a:solidFill>
                <a:effectLst/>
                <a:latin typeface="+mn-lt"/>
                <a:ea typeface="+mn-ea"/>
                <a:cs typeface="+mn-cs"/>
              </a:rPr>
              <a:t> </a:t>
            </a:r>
            <a:r>
              <a:rPr lang="en-US" sz="1200" b="0" i="1" u="none" strike="noStrike" kern="1200" err="1">
                <a:solidFill>
                  <a:schemeClr val="tx1"/>
                </a:solidFill>
                <a:effectLst/>
                <a:latin typeface="+mn-lt"/>
                <a:ea typeface="+mn-ea"/>
                <a:cs typeface="+mn-cs"/>
              </a:rPr>
              <a:t>lemmadega</a:t>
            </a:r>
            <a:r>
              <a:rPr lang="en-US" sz="1200" b="0" i="1" u="none" strike="noStrike" kern="1200">
                <a:solidFill>
                  <a:schemeClr val="tx1"/>
                </a:solidFill>
                <a:effectLst/>
                <a:latin typeface="+mn-lt"/>
                <a:ea typeface="+mn-ea"/>
                <a:cs typeface="+mn-cs"/>
              </a:rPr>
              <a:t> on </a:t>
            </a:r>
            <a:r>
              <a:rPr lang="en-US" sz="1200" b="0" i="1" u="none" strike="noStrike" kern="1200" err="1">
                <a:solidFill>
                  <a:schemeClr val="tx1"/>
                </a:solidFill>
                <a:effectLst/>
                <a:latin typeface="+mn-lt"/>
                <a:ea typeface="+mn-ea"/>
                <a:cs typeface="+mn-cs"/>
              </a:rPr>
              <a:t>esialgu</a:t>
            </a:r>
            <a:r>
              <a:rPr lang="en-US" sz="1200" b="0" i="1" u="none" strike="noStrike" kern="1200">
                <a:solidFill>
                  <a:schemeClr val="tx1"/>
                </a:solidFill>
                <a:effectLst/>
                <a:latin typeface="+mn-lt"/>
                <a:ea typeface="+mn-ea"/>
                <a:cs typeface="+mn-cs"/>
              </a:rPr>
              <a:t> </a:t>
            </a:r>
            <a:r>
              <a:rPr lang="en-US" sz="1200" b="0" i="1" u="none" strike="noStrike" kern="1200" err="1">
                <a:solidFill>
                  <a:schemeClr val="tx1"/>
                </a:solidFill>
                <a:effectLst/>
                <a:latin typeface="+mn-lt"/>
                <a:ea typeface="+mn-ea"/>
                <a:cs typeface="+mn-cs"/>
              </a:rPr>
              <a:t>varustatud</a:t>
            </a:r>
            <a:r>
              <a:rPr lang="en-US" sz="1200" b="0" i="1" u="none" strike="noStrike" kern="1200">
                <a:solidFill>
                  <a:schemeClr val="tx1"/>
                </a:solidFill>
                <a:effectLst/>
                <a:latin typeface="+mn-lt"/>
                <a:ea typeface="+mn-ea"/>
                <a:cs typeface="+mn-cs"/>
              </a:rPr>
              <a:t> </a:t>
            </a:r>
            <a:r>
              <a:rPr lang="en-US" sz="1200" b="0" i="1" u="none" strike="noStrike" kern="1200" err="1">
                <a:solidFill>
                  <a:schemeClr val="tx1"/>
                </a:solidFill>
                <a:effectLst/>
                <a:latin typeface="+mn-lt"/>
                <a:ea typeface="+mn-ea"/>
                <a:cs typeface="+mn-cs"/>
              </a:rPr>
              <a:t>siiski</a:t>
            </a:r>
            <a:r>
              <a:rPr lang="en-US" sz="1200" b="0" i="1" u="none" strike="noStrike" kern="1200">
                <a:solidFill>
                  <a:schemeClr val="tx1"/>
                </a:solidFill>
                <a:effectLst/>
                <a:latin typeface="+mn-lt"/>
                <a:ea typeface="+mn-ea"/>
                <a:cs typeface="+mn-cs"/>
              </a:rPr>
              <a:t> </a:t>
            </a:r>
            <a:r>
              <a:rPr lang="en-US" sz="1200" b="0" i="1" u="none" strike="noStrike" kern="1200" err="1">
                <a:solidFill>
                  <a:schemeClr val="tx1"/>
                </a:solidFill>
                <a:effectLst/>
                <a:latin typeface="+mn-lt"/>
                <a:ea typeface="+mn-ea"/>
                <a:cs typeface="+mn-cs"/>
              </a:rPr>
              <a:t>ainult</a:t>
            </a:r>
            <a:r>
              <a:rPr lang="en-US" sz="1200" b="0" i="1" u="none" strike="noStrike" kern="1200">
                <a:solidFill>
                  <a:schemeClr val="tx1"/>
                </a:solidFill>
                <a:effectLst/>
                <a:latin typeface="+mn-lt"/>
                <a:ea typeface="+mn-ea"/>
                <a:cs typeface="+mn-cs"/>
              </a:rPr>
              <a:t> </a:t>
            </a:r>
            <a:r>
              <a:rPr lang="en-US" sz="1200" b="0" i="1" u="none" strike="noStrike" kern="1200" err="1">
                <a:solidFill>
                  <a:schemeClr val="tx1"/>
                </a:solidFill>
                <a:effectLst/>
                <a:latin typeface="+mn-lt"/>
                <a:ea typeface="+mn-ea"/>
                <a:cs typeface="+mn-cs"/>
              </a:rPr>
              <a:t>umbes</a:t>
            </a:r>
            <a:r>
              <a:rPr lang="en-US" sz="1200" b="0" i="1" u="none" strike="noStrike" kern="1200">
                <a:solidFill>
                  <a:schemeClr val="tx1"/>
                </a:solidFill>
                <a:effectLst/>
                <a:latin typeface="+mn-lt"/>
                <a:ea typeface="+mn-ea"/>
                <a:cs typeface="+mn-cs"/>
              </a:rPr>
              <a:t> 70% </a:t>
            </a:r>
            <a:r>
              <a:rPr lang="en-US" sz="1200" b="0" i="1" u="none" strike="noStrike" kern="1200" err="1">
                <a:solidFill>
                  <a:schemeClr val="tx1"/>
                </a:solidFill>
                <a:effectLst/>
                <a:latin typeface="+mn-lt"/>
                <a:ea typeface="+mn-ea"/>
                <a:cs typeface="+mn-cs"/>
              </a:rPr>
              <a:t>sõnavormidest</a:t>
            </a:r>
            <a:r>
              <a:rPr lang="en-US" sz="1200" b="0" i="1" u="none" strike="noStrike" kern="1200">
                <a:solidFill>
                  <a:schemeClr val="tx1"/>
                </a:solidFill>
                <a:effectLst/>
                <a:latin typeface="+mn-lt"/>
                <a:ea typeface="+mn-ea"/>
                <a:cs typeface="+mn-cs"/>
              </a:rPr>
              <a:t>.</a:t>
            </a:r>
            <a:br>
              <a:rPr lang="en-US" sz="1200" b="0" i="1" u="none" strike="noStrike" kern="1200">
                <a:solidFill>
                  <a:schemeClr val="tx1"/>
                </a:solidFill>
                <a:effectLst/>
                <a:latin typeface="+mn-lt"/>
                <a:ea typeface="+mn-ea"/>
                <a:cs typeface="+mn-cs"/>
              </a:rPr>
            </a:br>
            <a:r>
              <a:rPr lang="en-US" sz="1200" b="1" i="1" u="none" strike="noStrike" kern="1200" err="1">
                <a:solidFill>
                  <a:schemeClr val="tx1"/>
                </a:solidFill>
                <a:effectLst/>
                <a:latin typeface="+mn-lt"/>
                <a:ea typeface="+mn-ea"/>
                <a:cs typeface="+mn-cs"/>
              </a:rPr>
              <a:t>SetFit</a:t>
            </a:r>
            <a:r>
              <a:rPr lang="en-US" sz="1200" b="0" i="1" u="none" strike="noStrike" kern="1200">
                <a:solidFill>
                  <a:schemeClr val="tx1"/>
                </a:solidFill>
                <a:effectLst/>
                <a:latin typeface="+mn-lt"/>
                <a:ea typeface="+mn-ea"/>
                <a:cs typeface="+mn-cs"/>
              </a:rPr>
              <a:t> — </a:t>
            </a:r>
            <a:r>
              <a:rPr lang="en-US" sz="1200" b="0" i="1" u="none" strike="noStrike" kern="1200" err="1">
                <a:solidFill>
                  <a:schemeClr val="tx1"/>
                </a:solidFill>
                <a:effectLst/>
                <a:latin typeface="+mn-lt"/>
                <a:ea typeface="+mn-ea"/>
                <a:cs typeface="+mn-cs"/>
              </a:rPr>
              <a:t>tekstiklassifitseerija</a:t>
            </a:r>
            <a:r>
              <a:rPr lang="en-US" sz="1200" b="0" i="1" u="none" strike="noStrike" kern="1200">
                <a:solidFill>
                  <a:schemeClr val="tx1"/>
                </a:solidFill>
                <a:effectLst/>
                <a:latin typeface="+mn-lt"/>
                <a:ea typeface="+mn-ea"/>
                <a:cs typeface="+mn-cs"/>
              </a:rPr>
              <a:t>, </a:t>
            </a:r>
            <a:r>
              <a:rPr lang="en-US" sz="1200" b="0" i="1" u="none" strike="noStrike" kern="1200" err="1">
                <a:solidFill>
                  <a:schemeClr val="tx1"/>
                </a:solidFill>
                <a:effectLst/>
                <a:latin typeface="+mn-lt"/>
                <a:ea typeface="+mn-ea"/>
                <a:cs typeface="+mn-cs"/>
              </a:rPr>
              <a:t>mida</a:t>
            </a:r>
            <a:r>
              <a:rPr lang="en-US" sz="1200" b="0" i="1" u="none" strike="noStrike" kern="1200">
                <a:solidFill>
                  <a:schemeClr val="tx1"/>
                </a:solidFill>
                <a:effectLst/>
                <a:latin typeface="+mn-lt"/>
                <a:ea typeface="+mn-ea"/>
                <a:cs typeface="+mn-cs"/>
              </a:rPr>
              <a:t> </a:t>
            </a:r>
            <a:r>
              <a:rPr lang="en-US" sz="1200" b="0" i="1" u="none" strike="noStrike" kern="1200" err="1">
                <a:solidFill>
                  <a:schemeClr val="tx1"/>
                </a:solidFill>
                <a:effectLst/>
                <a:latin typeface="+mn-lt"/>
                <a:ea typeface="+mn-ea"/>
                <a:cs typeface="+mn-cs"/>
              </a:rPr>
              <a:t>saab</a:t>
            </a:r>
            <a:r>
              <a:rPr lang="en-US" sz="1200" b="0" i="1" u="none" strike="noStrike" kern="1200">
                <a:solidFill>
                  <a:schemeClr val="tx1"/>
                </a:solidFill>
                <a:effectLst/>
                <a:latin typeface="+mn-lt"/>
                <a:ea typeface="+mn-ea"/>
                <a:cs typeface="+mn-cs"/>
              </a:rPr>
              <a:t> </a:t>
            </a:r>
            <a:r>
              <a:rPr lang="en-US" sz="1200" b="0" i="1" u="none" strike="noStrike" kern="1200" err="1">
                <a:solidFill>
                  <a:schemeClr val="tx1"/>
                </a:solidFill>
                <a:effectLst/>
                <a:latin typeface="+mn-lt"/>
                <a:ea typeface="+mn-ea"/>
                <a:cs typeface="+mn-cs"/>
              </a:rPr>
              <a:t>näidete</a:t>
            </a:r>
            <a:r>
              <a:rPr lang="en-US" sz="1200" b="0" i="1" u="none" strike="noStrike" kern="1200">
                <a:solidFill>
                  <a:schemeClr val="tx1"/>
                </a:solidFill>
                <a:effectLst/>
                <a:latin typeface="+mn-lt"/>
                <a:ea typeface="+mn-ea"/>
                <a:cs typeface="+mn-cs"/>
              </a:rPr>
              <a:t> </a:t>
            </a:r>
            <a:r>
              <a:rPr lang="en-US" sz="1200" b="0" i="1" u="none" strike="noStrike" kern="1200" err="1">
                <a:solidFill>
                  <a:schemeClr val="tx1"/>
                </a:solidFill>
                <a:effectLst/>
                <a:latin typeface="+mn-lt"/>
                <a:ea typeface="+mn-ea"/>
                <a:cs typeface="+mn-cs"/>
              </a:rPr>
              <a:t>alusel</a:t>
            </a:r>
            <a:r>
              <a:rPr lang="en-US" sz="1200" b="0" i="1" u="none" strike="noStrike" kern="1200">
                <a:solidFill>
                  <a:schemeClr val="tx1"/>
                </a:solidFill>
                <a:effectLst/>
                <a:latin typeface="+mn-lt"/>
                <a:ea typeface="+mn-ea"/>
                <a:cs typeface="+mn-cs"/>
              </a:rPr>
              <a:t> </a:t>
            </a:r>
            <a:r>
              <a:rPr lang="en-US" sz="1200" b="0" i="1" u="none" strike="noStrike" kern="1200" err="1">
                <a:solidFill>
                  <a:schemeClr val="tx1"/>
                </a:solidFill>
                <a:effectLst/>
                <a:latin typeface="+mn-lt"/>
                <a:ea typeface="+mn-ea"/>
                <a:cs typeface="+mn-cs"/>
              </a:rPr>
              <a:t>kohandada</a:t>
            </a:r>
            <a:r>
              <a:rPr lang="en-US" sz="1200" b="0" i="1" u="none" strike="noStrike" kern="1200">
                <a:solidFill>
                  <a:schemeClr val="tx1"/>
                </a:solidFill>
                <a:effectLst/>
                <a:latin typeface="+mn-lt"/>
                <a:ea typeface="+mn-ea"/>
                <a:cs typeface="+mn-cs"/>
              </a:rPr>
              <a:t>. </a:t>
            </a:r>
            <a:r>
              <a:rPr lang="en-US" sz="1200" b="0" i="1" u="none" strike="noStrike" kern="1200" err="1">
                <a:solidFill>
                  <a:schemeClr val="tx1"/>
                </a:solidFill>
                <a:effectLst/>
                <a:latin typeface="+mn-lt"/>
                <a:ea typeface="+mn-ea"/>
                <a:cs typeface="+mn-cs"/>
              </a:rPr>
              <a:t>Treenitud</a:t>
            </a:r>
            <a:r>
              <a:rPr lang="en-US" sz="1200" b="0" i="1" u="none" strike="noStrike" kern="1200">
                <a:solidFill>
                  <a:schemeClr val="tx1"/>
                </a:solidFill>
                <a:effectLst/>
                <a:latin typeface="+mn-lt"/>
                <a:ea typeface="+mn-ea"/>
                <a:cs typeface="+mn-cs"/>
              </a:rPr>
              <a:t> 20 000 </a:t>
            </a:r>
            <a:r>
              <a:rPr lang="en-US" sz="1200" b="0" i="1" u="none" strike="noStrike" kern="1200" err="1">
                <a:solidFill>
                  <a:schemeClr val="tx1"/>
                </a:solidFill>
                <a:effectLst/>
                <a:latin typeface="+mn-lt"/>
                <a:ea typeface="+mn-ea"/>
                <a:cs typeface="+mn-cs"/>
              </a:rPr>
              <a:t>emotsioonisõnal</a:t>
            </a:r>
            <a:r>
              <a:rPr lang="en-US" sz="1200" b="0" i="1" u="none" strike="noStrike" kern="1200">
                <a:solidFill>
                  <a:schemeClr val="tx1"/>
                </a:solidFill>
                <a:effectLst/>
                <a:latin typeface="+mn-lt"/>
                <a:ea typeface="+mn-ea"/>
                <a:cs typeface="+mn-cs"/>
              </a:rPr>
              <a:t>, mis </a:t>
            </a:r>
            <a:r>
              <a:rPr lang="en-US" sz="1200" b="0" i="1" u="none" strike="noStrike" kern="1200" err="1">
                <a:solidFill>
                  <a:schemeClr val="tx1"/>
                </a:solidFill>
                <a:effectLst/>
                <a:latin typeface="+mn-lt"/>
                <a:ea typeface="+mn-ea"/>
                <a:cs typeface="+mn-cs"/>
              </a:rPr>
              <a:t>leiti</a:t>
            </a:r>
            <a:r>
              <a:rPr lang="en-US" sz="1200" b="0" i="1" u="none" strike="noStrike" kern="1200">
                <a:solidFill>
                  <a:schemeClr val="tx1"/>
                </a:solidFill>
                <a:effectLst/>
                <a:latin typeface="+mn-lt"/>
                <a:ea typeface="+mn-ea"/>
                <a:cs typeface="+mn-cs"/>
              </a:rPr>
              <a:t> </a:t>
            </a:r>
            <a:r>
              <a:rPr lang="en-US" sz="1200" b="0" i="1" u="none" strike="noStrike" kern="1200" err="1">
                <a:solidFill>
                  <a:schemeClr val="tx1"/>
                </a:solidFill>
                <a:effectLst/>
                <a:latin typeface="+mn-lt"/>
                <a:ea typeface="+mn-ea"/>
                <a:cs typeface="+mn-cs"/>
              </a:rPr>
              <a:t>asendustesti</a:t>
            </a:r>
            <a:r>
              <a:rPr lang="en-US" sz="1200" b="0" i="1" u="none" strike="noStrike" kern="1200">
                <a:solidFill>
                  <a:schemeClr val="tx1"/>
                </a:solidFill>
                <a:effectLst/>
                <a:latin typeface="+mn-lt"/>
                <a:ea typeface="+mn-ea"/>
                <a:cs typeface="+mn-cs"/>
              </a:rPr>
              <a:t> + LLM </a:t>
            </a:r>
            <a:r>
              <a:rPr lang="en-US" sz="1200" b="0" i="1" u="none" strike="noStrike" kern="1200" err="1">
                <a:solidFill>
                  <a:schemeClr val="tx1"/>
                </a:solidFill>
                <a:effectLst/>
                <a:latin typeface="+mn-lt"/>
                <a:ea typeface="+mn-ea"/>
                <a:cs typeface="+mn-cs"/>
              </a:rPr>
              <a:t>abil</a:t>
            </a:r>
            <a:r>
              <a:rPr lang="en-US" sz="1200" b="0" i="1" u="none" strike="noStrike" kern="1200">
                <a:solidFill>
                  <a:schemeClr val="tx1"/>
                </a:solidFill>
                <a:effectLst/>
                <a:latin typeface="+mn-lt"/>
                <a:ea typeface="+mn-ea"/>
                <a:cs typeface="+mn-cs"/>
              </a:rPr>
              <a:t>. </a:t>
            </a:r>
            <a:br>
              <a:rPr lang="en-US" sz="1200" b="0" i="1" u="none" strike="noStrike" kern="1200">
                <a:solidFill>
                  <a:schemeClr val="tx1"/>
                </a:solidFill>
                <a:effectLst/>
                <a:latin typeface="+mn-lt"/>
                <a:ea typeface="+mn-ea"/>
                <a:cs typeface="+mn-cs"/>
              </a:rPr>
            </a:br>
            <a:r>
              <a:rPr lang="en-US" sz="1200" b="1" i="1" u="none" strike="noStrike" kern="1200" err="1">
                <a:solidFill>
                  <a:schemeClr val="tx1"/>
                </a:solidFill>
                <a:effectLst/>
                <a:latin typeface="+mn-lt"/>
                <a:ea typeface="+mn-ea"/>
                <a:cs typeface="+mn-cs"/>
              </a:rPr>
              <a:t>Asendustest</a:t>
            </a:r>
            <a:r>
              <a:rPr lang="en-US" sz="1200" b="0" i="1" u="none" strike="noStrike" kern="1200">
                <a:solidFill>
                  <a:schemeClr val="tx1"/>
                </a:solidFill>
                <a:effectLst/>
                <a:latin typeface="+mn-lt"/>
                <a:ea typeface="+mn-ea"/>
                <a:cs typeface="+mn-cs"/>
              </a:rPr>
              <a:t> - </a:t>
            </a:r>
            <a:r>
              <a:rPr lang="en-US" sz="1200" b="0" i="1" u="none" strike="noStrike" kern="1200" err="1">
                <a:solidFill>
                  <a:schemeClr val="tx1"/>
                </a:solidFill>
                <a:effectLst/>
                <a:latin typeface="+mn-lt"/>
                <a:ea typeface="+mn-ea"/>
                <a:cs typeface="+mn-cs"/>
              </a:rPr>
              <a:t>Distributiivse</a:t>
            </a:r>
            <a:r>
              <a:rPr lang="en-US" sz="1200" b="0" i="1" u="none" strike="noStrike" kern="1200">
                <a:solidFill>
                  <a:schemeClr val="tx1"/>
                </a:solidFill>
                <a:effectLst/>
                <a:latin typeface="+mn-lt"/>
                <a:ea typeface="+mn-ea"/>
                <a:cs typeface="+mn-cs"/>
              </a:rPr>
              <a:t> </a:t>
            </a:r>
            <a:r>
              <a:rPr lang="en-US" sz="1200" b="0" i="1" u="none" strike="noStrike" kern="1200" err="1">
                <a:solidFill>
                  <a:schemeClr val="tx1"/>
                </a:solidFill>
                <a:effectLst/>
                <a:latin typeface="+mn-lt"/>
                <a:ea typeface="+mn-ea"/>
                <a:cs typeface="+mn-cs"/>
              </a:rPr>
              <a:t>semantika</a:t>
            </a:r>
            <a:r>
              <a:rPr lang="en-US" sz="1200" b="0" i="1" u="none" strike="noStrike" kern="1200">
                <a:solidFill>
                  <a:schemeClr val="tx1"/>
                </a:solidFill>
                <a:effectLst/>
                <a:latin typeface="+mn-lt"/>
                <a:ea typeface="+mn-ea"/>
                <a:cs typeface="+mn-cs"/>
              </a:rPr>
              <a:t> </a:t>
            </a:r>
            <a:r>
              <a:rPr lang="en-US" sz="1200" b="0" i="1" u="none" strike="noStrike" kern="1200" err="1">
                <a:solidFill>
                  <a:schemeClr val="tx1"/>
                </a:solidFill>
                <a:effectLst/>
                <a:latin typeface="+mn-lt"/>
                <a:ea typeface="+mn-ea"/>
                <a:cs typeface="+mn-cs"/>
              </a:rPr>
              <a:t>meetod</a:t>
            </a:r>
            <a:r>
              <a:rPr lang="en-US" sz="1200" b="0" i="1" u="none" strike="noStrike" kern="1200">
                <a:solidFill>
                  <a:schemeClr val="tx1"/>
                </a:solidFill>
                <a:effectLst/>
                <a:latin typeface="+mn-lt"/>
                <a:ea typeface="+mn-ea"/>
                <a:cs typeface="+mn-cs"/>
              </a:rPr>
              <a:t>  - </a:t>
            </a:r>
            <a:r>
              <a:rPr lang="en-US" sz="1200" b="0" i="1" u="none" strike="noStrike" kern="1200" err="1">
                <a:solidFill>
                  <a:schemeClr val="tx1"/>
                </a:solidFill>
                <a:effectLst/>
                <a:latin typeface="+mn-lt"/>
                <a:ea typeface="+mn-ea"/>
                <a:cs typeface="+mn-cs"/>
              </a:rPr>
              <a:t>Värsist</a:t>
            </a:r>
            <a:r>
              <a:rPr lang="en-US" sz="1200" b="0" i="1" u="none" strike="noStrike" kern="1200">
                <a:solidFill>
                  <a:schemeClr val="tx1"/>
                </a:solidFill>
                <a:effectLst/>
                <a:latin typeface="+mn-lt"/>
                <a:ea typeface="+mn-ea"/>
                <a:cs typeface="+mn-cs"/>
              </a:rPr>
              <a:t> </a:t>
            </a:r>
            <a:r>
              <a:rPr lang="en-US" sz="1200" b="0" i="1" u="none" strike="noStrike" kern="1200" err="1">
                <a:solidFill>
                  <a:schemeClr val="tx1"/>
                </a:solidFill>
                <a:effectLst/>
                <a:latin typeface="+mn-lt"/>
                <a:ea typeface="+mn-ea"/>
                <a:cs typeface="+mn-cs"/>
              </a:rPr>
              <a:t>eemaldatakse</a:t>
            </a:r>
            <a:r>
              <a:rPr lang="en-US" sz="1200" b="0" i="1" u="none" strike="noStrike" kern="1200">
                <a:solidFill>
                  <a:schemeClr val="tx1"/>
                </a:solidFill>
                <a:effectLst/>
                <a:latin typeface="+mn-lt"/>
                <a:ea typeface="+mn-ea"/>
                <a:cs typeface="+mn-cs"/>
              </a:rPr>
              <a:t> </a:t>
            </a:r>
            <a:r>
              <a:rPr lang="en-US" sz="1200" b="0" i="1" u="none" strike="noStrike" kern="1200" err="1">
                <a:solidFill>
                  <a:schemeClr val="tx1"/>
                </a:solidFill>
                <a:effectLst/>
                <a:latin typeface="+mn-lt"/>
                <a:ea typeface="+mn-ea"/>
                <a:cs typeface="+mn-cs"/>
              </a:rPr>
              <a:t>emotsioonisõna</a:t>
            </a:r>
            <a:r>
              <a:rPr lang="en-US" sz="1200" b="0" i="1" u="none" strike="noStrike" kern="1200">
                <a:solidFill>
                  <a:schemeClr val="tx1"/>
                </a:solidFill>
                <a:effectLst/>
                <a:latin typeface="+mn-lt"/>
                <a:ea typeface="+mn-ea"/>
                <a:cs typeface="+mn-cs"/>
              </a:rPr>
              <a:t> → </a:t>
            </a:r>
            <a:r>
              <a:rPr lang="en-US" sz="1200" b="0" i="1" u="none" strike="noStrike" kern="1200" err="1">
                <a:solidFill>
                  <a:schemeClr val="tx1"/>
                </a:solidFill>
                <a:effectLst/>
                <a:latin typeface="+mn-lt"/>
                <a:ea typeface="+mn-ea"/>
                <a:cs typeface="+mn-cs"/>
              </a:rPr>
              <a:t>tekib</a:t>
            </a:r>
            <a:r>
              <a:rPr lang="en-US" sz="1200" b="0" i="1" u="none" strike="noStrike" kern="1200">
                <a:solidFill>
                  <a:schemeClr val="tx1"/>
                </a:solidFill>
                <a:effectLst/>
                <a:latin typeface="+mn-lt"/>
                <a:ea typeface="+mn-ea"/>
                <a:cs typeface="+mn-cs"/>
              </a:rPr>
              <a:t> </a:t>
            </a:r>
            <a:r>
              <a:rPr lang="en-US" sz="1200" b="0" i="1" u="none" strike="noStrike" kern="1200" err="1">
                <a:solidFill>
                  <a:schemeClr val="tx1"/>
                </a:solidFill>
                <a:effectLst/>
                <a:latin typeface="+mn-lt"/>
                <a:ea typeface="+mn-ea"/>
                <a:cs typeface="+mn-cs"/>
              </a:rPr>
              <a:t>värsimall</a:t>
            </a:r>
            <a:r>
              <a:rPr lang="en-US" sz="1200" b="0" i="1" u="none" strike="noStrike" kern="1200">
                <a:solidFill>
                  <a:schemeClr val="tx1"/>
                </a:solidFill>
                <a:effectLst/>
                <a:latin typeface="+mn-lt"/>
                <a:ea typeface="+mn-ea"/>
                <a:cs typeface="+mn-cs"/>
              </a:rPr>
              <a:t> (</a:t>
            </a:r>
            <a:r>
              <a:rPr lang="en-US" sz="1200" b="0" i="1" u="none" strike="noStrike" kern="1200" err="1">
                <a:solidFill>
                  <a:schemeClr val="tx1"/>
                </a:solidFill>
                <a:effectLst/>
                <a:latin typeface="+mn-lt"/>
                <a:ea typeface="+mn-ea"/>
                <a:cs typeface="+mn-cs"/>
              </a:rPr>
              <a:t>tühja</a:t>
            </a:r>
            <a:r>
              <a:rPr lang="en-US" sz="1200" b="0" i="1" u="none" strike="noStrike" kern="1200">
                <a:solidFill>
                  <a:schemeClr val="tx1"/>
                </a:solidFill>
                <a:effectLst/>
                <a:latin typeface="+mn-lt"/>
                <a:ea typeface="+mn-ea"/>
                <a:cs typeface="+mn-cs"/>
              </a:rPr>
              <a:t> </a:t>
            </a:r>
            <a:r>
              <a:rPr lang="en-US" sz="1200" b="0" i="1" u="none" strike="noStrike" kern="1200" err="1">
                <a:solidFill>
                  <a:schemeClr val="tx1"/>
                </a:solidFill>
                <a:effectLst/>
                <a:latin typeface="+mn-lt"/>
                <a:ea typeface="+mn-ea"/>
                <a:cs typeface="+mn-cs"/>
              </a:rPr>
              <a:t>kohaga</a:t>
            </a:r>
            <a:r>
              <a:rPr lang="en-US" sz="1200" b="0" i="1" u="none" strike="noStrike" kern="1200">
                <a:solidFill>
                  <a:schemeClr val="tx1"/>
                </a:solidFill>
                <a:effectLst/>
                <a:latin typeface="+mn-lt"/>
                <a:ea typeface="+mn-ea"/>
                <a:cs typeface="+mn-cs"/>
              </a:rPr>
              <a:t>). </a:t>
            </a:r>
            <a:r>
              <a:rPr lang="en-US" sz="1200" b="0" i="1" u="none" strike="noStrike" kern="1200" err="1">
                <a:solidFill>
                  <a:schemeClr val="tx1"/>
                </a:solidFill>
                <a:effectLst/>
                <a:latin typeface="+mn-lt"/>
                <a:ea typeface="+mn-ea"/>
                <a:cs typeface="+mn-cs"/>
              </a:rPr>
              <a:t>Kandidaadid</a:t>
            </a:r>
            <a:r>
              <a:rPr lang="en-US" sz="1200" b="0" i="1" u="none" strike="noStrike" kern="1200">
                <a:solidFill>
                  <a:schemeClr val="tx1"/>
                </a:solidFill>
                <a:effectLst/>
                <a:latin typeface="+mn-lt"/>
                <a:ea typeface="+mn-ea"/>
                <a:cs typeface="+mn-cs"/>
              </a:rPr>
              <a:t> on </a:t>
            </a:r>
            <a:r>
              <a:rPr lang="en-US" sz="1200" b="0" i="1" u="none" strike="noStrike" kern="1200" err="1">
                <a:solidFill>
                  <a:schemeClr val="tx1"/>
                </a:solidFill>
                <a:effectLst/>
                <a:latin typeface="+mn-lt"/>
                <a:ea typeface="+mn-ea"/>
                <a:cs typeface="+mn-cs"/>
              </a:rPr>
              <a:t>kõik</a:t>
            </a:r>
            <a:r>
              <a:rPr lang="en-US" sz="1200" b="0" i="1" u="none" strike="noStrike" kern="1200">
                <a:solidFill>
                  <a:schemeClr val="tx1"/>
                </a:solidFill>
                <a:effectLst/>
                <a:latin typeface="+mn-lt"/>
                <a:ea typeface="+mn-ea"/>
                <a:cs typeface="+mn-cs"/>
              </a:rPr>
              <a:t> </a:t>
            </a:r>
            <a:r>
              <a:rPr lang="en-US" sz="1200" b="0" i="1" u="none" strike="noStrike" kern="1200" err="1">
                <a:solidFill>
                  <a:schemeClr val="tx1"/>
                </a:solidFill>
                <a:effectLst/>
                <a:latin typeface="+mn-lt"/>
                <a:ea typeface="+mn-ea"/>
                <a:cs typeface="+mn-cs"/>
              </a:rPr>
              <a:t>teised</a:t>
            </a:r>
            <a:r>
              <a:rPr lang="en-US" sz="1200" b="0" i="1" u="none" strike="noStrike" kern="1200">
                <a:solidFill>
                  <a:schemeClr val="tx1"/>
                </a:solidFill>
                <a:effectLst/>
                <a:latin typeface="+mn-lt"/>
                <a:ea typeface="+mn-ea"/>
                <a:cs typeface="+mn-cs"/>
              </a:rPr>
              <a:t> </a:t>
            </a:r>
            <a:r>
              <a:rPr lang="en-US" sz="1200" b="0" i="1" u="none" strike="noStrike" kern="1200" err="1">
                <a:solidFill>
                  <a:schemeClr val="tx1"/>
                </a:solidFill>
                <a:effectLst/>
                <a:latin typeface="+mn-lt"/>
                <a:ea typeface="+mn-ea"/>
                <a:cs typeface="+mn-cs"/>
              </a:rPr>
              <a:t>sõnad</a:t>
            </a:r>
            <a:r>
              <a:rPr lang="en-US" sz="1200" b="0" i="1" u="none" strike="noStrike" kern="1200">
                <a:solidFill>
                  <a:schemeClr val="tx1"/>
                </a:solidFill>
                <a:effectLst/>
                <a:latin typeface="+mn-lt"/>
                <a:ea typeface="+mn-ea"/>
                <a:cs typeface="+mn-cs"/>
              </a:rPr>
              <a:t>, mis </a:t>
            </a:r>
            <a:r>
              <a:rPr lang="en-US" sz="1200" b="0" i="1" u="none" strike="noStrike" kern="1200" err="1">
                <a:solidFill>
                  <a:schemeClr val="tx1"/>
                </a:solidFill>
                <a:effectLst/>
                <a:latin typeface="+mn-lt"/>
                <a:ea typeface="+mn-ea"/>
                <a:cs typeface="+mn-cs"/>
              </a:rPr>
              <a:t>samas</a:t>
            </a:r>
            <a:r>
              <a:rPr lang="en-US" sz="1200" b="0" i="1" u="none" strike="noStrike" kern="1200">
                <a:solidFill>
                  <a:schemeClr val="tx1"/>
                </a:solidFill>
                <a:effectLst/>
                <a:latin typeface="+mn-lt"/>
                <a:ea typeface="+mn-ea"/>
                <a:cs typeface="+mn-cs"/>
              </a:rPr>
              <a:t> </a:t>
            </a:r>
            <a:r>
              <a:rPr lang="en-US" sz="1200" b="0" i="1" u="none" strike="noStrike" kern="1200" err="1">
                <a:solidFill>
                  <a:schemeClr val="tx1"/>
                </a:solidFill>
                <a:effectLst/>
                <a:latin typeface="+mn-lt"/>
                <a:ea typeface="+mn-ea"/>
                <a:cs typeface="+mn-cs"/>
              </a:rPr>
              <a:t>korpuses</a:t>
            </a:r>
            <a:r>
              <a:rPr lang="en-US" sz="1200" b="0" i="1" u="none" strike="noStrike" kern="1200">
                <a:solidFill>
                  <a:schemeClr val="tx1"/>
                </a:solidFill>
                <a:effectLst/>
                <a:latin typeface="+mn-lt"/>
                <a:ea typeface="+mn-ea"/>
                <a:cs typeface="+mn-cs"/>
              </a:rPr>
              <a:t> </a:t>
            </a:r>
            <a:r>
              <a:rPr lang="en-US" sz="1200" b="0" i="1" u="none" strike="noStrike" kern="1200" err="1">
                <a:solidFill>
                  <a:schemeClr val="tx1"/>
                </a:solidFill>
                <a:effectLst/>
                <a:latin typeface="+mn-lt"/>
                <a:ea typeface="+mn-ea"/>
                <a:cs typeface="+mn-cs"/>
              </a:rPr>
              <a:t>sellele</a:t>
            </a:r>
            <a:r>
              <a:rPr lang="en-US" sz="1200" b="0" i="1" u="none" strike="noStrike" kern="1200">
                <a:solidFill>
                  <a:schemeClr val="tx1"/>
                </a:solidFill>
                <a:effectLst/>
                <a:latin typeface="+mn-lt"/>
                <a:ea typeface="+mn-ea"/>
                <a:cs typeface="+mn-cs"/>
              </a:rPr>
              <a:t> </a:t>
            </a:r>
            <a:r>
              <a:rPr lang="en-US" sz="1200" b="0" i="1" u="none" strike="noStrike" kern="1200" err="1">
                <a:solidFill>
                  <a:schemeClr val="tx1"/>
                </a:solidFill>
                <a:effectLst/>
                <a:latin typeface="+mn-lt"/>
                <a:ea typeface="+mn-ea"/>
                <a:cs typeface="+mn-cs"/>
              </a:rPr>
              <a:t>mallile</a:t>
            </a:r>
            <a:r>
              <a:rPr lang="en-US" sz="1200" b="0" i="1" u="none" strike="noStrike" kern="1200">
                <a:solidFill>
                  <a:schemeClr val="tx1"/>
                </a:solidFill>
                <a:effectLst/>
                <a:latin typeface="+mn-lt"/>
                <a:ea typeface="+mn-ea"/>
                <a:cs typeface="+mn-cs"/>
              </a:rPr>
              <a:t> </a:t>
            </a:r>
            <a:r>
              <a:rPr lang="en-US" sz="1200" b="0" i="1" u="none" strike="noStrike" kern="1200" err="1">
                <a:solidFill>
                  <a:schemeClr val="tx1"/>
                </a:solidFill>
                <a:effectLst/>
                <a:latin typeface="+mn-lt"/>
                <a:ea typeface="+mn-ea"/>
                <a:cs typeface="+mn-cs"/>
              </a:rPr>
              <a:t>sobituvad</a:t>
            </a:r>
            <a:r>
              <a:rPr lang="en-US" sz="1200" b="0" i="1" u="none" strike="noStrike" kern="1200">
                <a:solidFill>
                  <a:schemeClr val="tx1"/>
                </a:solidFill>
                <a:effectLst/>
                <a:latin typeface="+mn-lt"/>
                <a:ea typeface="+mn-ea"/>
                <a:cs typeface="+mn-cs"/>
              </a:rPr>
              <a:t>. Claude </a:t>
            </a:r>
            <a:r>
              <a:rPr lang="en-US" sz="1200" b="0" i="1" u="none" strike="noStrike" kern="1200" err="1">
                <a:solidFill>
                  <a:schemeClr val="tx1"/>
                </a:solidFill>
                <a:effectLst/>
                <a:latin typeface="+mn-lt"/>
                <a:ea typeface="+mn-ea"/>
                <a:cs typeface="+mn-cs"/>
              </a:rPr>
              <a:t>eraldab</a:t>
            </a:r>
            <a:r>
              <a:rPr lang="en-US" sz="1200" b="0" i="1" u="none" strike="noStrike" kern="1200">
                <a:solidFill>
                  <a:schemeClr val="tx1"/>
                </a:solidFill>
                <a:effectLst/>
                <a:latin typeface="+mn-lt"/>
                <a:ea typeface="+mn-ea"/>
                <a:cs typeface="+mn-cs"/>
              </a:rPr>
              <a:t> </a:t>
            </a:r>
            <a:r>
              <a:rPr lang="en-US" sz="1200" b="0" i="1" u="none" strike="noStrike" kern="1200" err="1">
                <a:solidFill>
                  <a:schemeClr val="tx1"/>
                </a:solidFill>
                <a:effectLst/>
                <a:latin typeface="+mn-lt"/>
                <a:ea typeface="+mn-ea"/>
                <a:cs typeface="+mn-cs"/>
              </a:rPr>
              <a:t>kandidaatite</a:t>
            </a:r>
            <a:r>
              <a:rPr lang="en-US" sz="1200" b="0" i="1" u="none" strike="noStrike" kern="1200">
                <a:solidFill>
                  <a:schemeClr val="tx1"/>
                </a:solidFill>
                <a:effectLst/>
                <a:latin typeface="+mn-lt"/>
                <a:ea typeface="+mn-ea"/>
                <a:cs typeface="+mn-cs"/>
              </a:rPr>
              <a:t> </a:t>
            </a:r>
            <a:r>
              <a:rPr lang="en-US" sz="1200" b="0" i="1" u="none" strike="noStrike" kern="1200" err="1">
                <a:solidFill>
                  <a:schemeClr val="tx1"/>
                </a:solidFill>
                <a:effectLst/>
                <a:latin typeface="+mn-lt"/>
                <a:ea typeface="+mn-ea"/>
                <a:cs typeface="+mn-cs"/>
              </a:rPr>
              <a:t>seast</a:t>
            </a:r>
            <a:r>
              <a:rPr lang="en-US" sz="1200" b="0" i="1" u="none" strike="noStrike" kern="1200">
                <a:solidFill>
                  <a:schemeClr val="tx1"/>
                </a:solidFill>
                <a:effectLst/>
                <a:latin typeface="+mn-lt"/>
                <a:ea typeface="+mn-ea"/>
                <a:cs typeface="+mn-cs"/>
              </a:rPr>
              <a:t> </a:t>
            </a:r>
            <a:r>
              <a:rPr lang="en-US" sz="1200" b="0" i="1" u="none" strike="noStrike" kern="1200" err="1">
                <a:solidFill>
                  <a:schemeClr val="tx1"/>
                </a:solidFill>
                <a:effectLst/>
                <a:latin typeface="+mn-lt"/>
                <a:ea typeface="+mn-ea"/>
                <a:cs typeface="+mn-cs"/>
              </a:rPr>
              <a:t>emotsioonisõnad</a:t>
            </a:r>
            <a:r>
              <a:rPr lang="en-US" sz="1200" b="0" i="1" u="none" strike="noStrike" kern="1200">
                <a:solidFill>
                  <a:schemeClr val="tx1"/>
                </a:solidFill>
                <a:effectLst/>
                <a:latin typeface="+mn-lt"/>
                <a:ea typeface="+mn-ea"/>
                <a:cs typeface="+mn-cs"/>
              </a:rPr>
              <a:t>. </a:t>
            </a:r>
            <a:r>
              <a:rPr lang="en-US" sz="1200" b="1" i="1" u="none" strike="noStrike" kern="1200" err="1">
                <a:solidFill>
                  <a:schemeClr val="tx1"/>
                </a:solidFill>
                <a:effectLst/>
                <a:latin typeface="+mn-lt"/>
                <a:ea typeface="+mn-ea"/>
                <a:cs typeface="+mn-cs"/>
              </a:rPr>
              <a:t>Gliner</a:t>
            </a:r>
            <a:r>
              <a:rPr lang="en-US" sz="1200" b="1" i="1" u="none" strike="noStrike" kern="1200">
                <a:solidFill>
                  <a:schemeClr val="tx1"/>
                </a:solidFill>
                <a:effectLst/>
                <a:latin typeface="+mn-lt"/>
                <a:ea typeface="+mn-ea"/>
                <a:cs typeface="+mn-cs"/>
              </a:rPr>
              <a:t> ja WordNet</a:t>
            </a:r>
            <a:r>
              <a:rPr lang="en-US" sz="1200" b="0" i="1" u="none" strike="noStrike" kern="1200">
                <a:solidFill>
                  <a:schemeClr val="tx1"/>
                </a:solidFill>
                <a:effectLst/>
                <a:latin typeface="+mn-lt"/>
                <a:ea typeface="+mn-ea"/>
                <a:cs typeface="+mn-cs"/>
              </a:rPr>
              <a:t> - </a:t>
            </a:r>
            <a:r>
              <a:rPr lang="en-US" sz="1200" b="0" i="1" u="none" strike="noStrike" kern="1200" err="1">
                <a:solidFill>
                  <a:schemeClr val="tx1"/>
                </a:solidFill>
                <a:effectLst/>
                <a:latin typeface="+mn-lt"/>
                <a:ea typeface="+mn-ea"/>
                <a:cs typeface="+mn-cs"/>
              </a:rPr>
              <a:t>kasutati</a:t>
            </a:r>
            <a:r>
              <a:rPr lang="en-US" sz="1200" b="0" i="1" u="none" strike="noStrike" kern="1200">
                <a:solidFill>
                  <a:schemeClr val="tx1"/>
                </a:solidFill>
                <a:effectLst/>
                <a:latin typeface="+mn-lt"/>
                <a:ea typeface="+mn-ea"/>
                <a:cs typeface="+mn-cs"/>
              </a:rPr>
              <a:t> </a:t>
            </a:r>
            <a:r>
              <a:rPr lang="en-US" sz="1200" b="0" i="1" u="none" strike="noStrike" kern="1200" err="1">
                <a:solidFill>
                  <a:schemeClr val="tx1"/>
                </a:solidFill>
                <a:effectLst/>
                <a:latin typeface="+mn-lt"/>
                <a:ea typeface="+mn-ea"/>
                <a:cs typeface="+mn-cs"/>
              </a:rPr>
              <a:t>emotsioonimärgendite</a:t>
            </a:r>
            <a:r>
              <a:rPr lang="en-US" sz="1200" b="0" i="1" u="none" strike="noStrike" kern="1200">
                <a:solidFill>
                  <a:schemeClr val="tx1"/>
                </a:solidFill>
                <a:effectLst/>
                <a:latin typeface="+mn-lt"/>
                <a:ea typeface="+mn-ea"/>
                <a:cs typeface="+mn-cs"/>
              </a:rPr>
              <a:t> </a:t>
            </a:r>
            <a:r>
              <a:rPr lang="en-US" sz="1200" b="0" i="1" u="none" strike="noStrike" kern="1200" err="1">
                <a:solidFill>
                  <a:schemeClr val="tx1"/>
                </a:solidFill>
                <a:effectLst/>
                <a:latin typeface="+mn-lt"/>
                <a:ea typeface="+mn-ea"/>
                <a:cs typeface="+mn-cs"/>
              </a:rPr>
              <a:t>parandamiseks</a:t>
            </a:r>
            <a:r>
              <a:rPr lang="en-US" sz="1200" b="0" i="1" u="none" strike="noStrike" kern="1200">
                <a:solidFill>
                  <a:schemeClr val="tx1"/>
                </a:solidFill>
                <a:effectLst/>
                <a:latin typeface="+mn-lt"/>
                <a:ea typeface="+mn-ea"/>
                <a:cs typeface="+mn-cs"/>
              </a:rPr>
              <a:t>, </a:t>
            </a:r>
            <a:r>
              <a:rPr lang="en-US" sz="1200" b="0" i="1" u="none" strike="noStrike" kern="1200" err="1">
                <a:solidFill>
                  <a:schemeClr val="tx1"/>
                </a:solidFill>
                <a:effectLst/>
                <a:latin typeface="+mn-lt"/>
                <a:ea typeface="+mn-ea"/>
                <a:cs typeface="+mn-cs"/>
              </a:rPr>
              <a:t>nt</a:t>
            </a:r>
            <a:r>
              <a:rPr lang="en-US" sz="1200" b="0" i="1" u="none" strike="noStrike" kern="1200">
                <a:solidFill>
                  <a:schemeClr val="tx1"/>
                </a:solidFill>
                <a:effectLst/>
                <a:latin typeface="+mn-lt"/>
                <a:ea typeface="+mn-ea"/>
                <a:cs typeface="+mn-cs"/>
              </a:rPr>
              <a:t> </a:t>
            </a:r>
            <a:r>
              <a:rPr lang="en-US" sz="1200" b="0" i="1" u="none" strike="noStrike" kern="1200" err="1">
                <a:solidFill>
                  <a:schemeClr val="tx1"/>
                </a:solidFill>
                <a:effectLst/>
                <a:latin typeface="+mn-lt"/>
                <a:ea typeface="+mn-ea"/>
                <a:cs typeface="+mn-cs"/>
              </a:rPr>
              <a:t>kui</a:t>
            </a:r>
            <a:r>
              <a:rPr lang="en-US" sz="1200" b="0" i="1" u="none" strike="noStrike" kern="1200">
                <a:solidFill>
                  <a:schemeClr val="tx1"/>
                </a:solidFill>
                <a:effectLst/>
                <a:latin typeface="+mn-lt"/>
                <a:ea typeface="+mn-ea"/>
                <a:cs typeface="+mn-cs"/>
              </a:rPr>
              <a:t> </a:t>
            </a:r>
            <a:r>
              <a:rPr lang="en-US" sz="1200" b="0" i="1" u="none" strike="noStrike" kern="1200" err="1">
                <a:solidFill>
                  <a:schemeClr val="tx1"/>
                </a:solidFill>
                <a:effectLst/>
                <a:latin typeface="+mn-lt"/>
                <a:ea typeface="+mn-ea"/>
                <a:cs typeface="+mn-cs"/>
              </a:rPr>
              <a:t>sõna</a:t>
            </a:r>
            <a:r>
              <a:rPr lang="en-US" sz="1200" b="0" i="1" u="none" strike="noStrike" kern="1200">
                <a:solidFill>
                  <a:schemeClr val="tx1"/>
                </a:solidFill>
                <a:effectLst/>
                <a:latin typeface="+mn-lt"/>
                <a:ea typeface="+mn-ea"/>
                <a:cs typeface="+mn-cs"/>
              </a:rPr>
              <a:t> </a:t>
            </a:r>
            <a:r>
              <a:rPr lang="en-US" sz="1200" b="0" i="1" u="none" strike="noStrike" kern="1200" err="1">
                <a:solidFill>
                  <a:schemeClr val="tx1"/>
                </a:solidFill>
                <a:effectLst/>
                <a:latin typeface="+mn-lt"/>
                <a:ea typeface="+mn-ea"/>
                <a:cs typeface="+mn-cs"/>
              </a:rPr>
              <a:t>kategooria</a:t>
            </a:r>
            <a:r>
              <a:rPr lang="en-US" sz="1200" b="0" i="1" u="none" strike="noStrike" kern="1200">
                <a:solidFill>
                  <a:schemeClr val="tx1"/>
                </a:solidFill>
                <a:effectLst/>
                <a:latin typeface="+mn-lt"/>
                <a:ea typeface="+mn-ea"/>
                <a:cs typeface="+mn-cs"/>
              </a:rPr>
              <a:t> on loom </a:t>
            </a:r>
            <a:r>
              <a:rPr lang="en-US" sz="1200" b="0" i="1" u="none" strike="noStrike" kern="1200" err="1">
                <a:solidFill>
                  <a:schemeClr val="tx1"/>
                </a:solidFill>
                <a:effectLst/>
                <a:latin typeface="+mn-lt"/>
                <a:ea typeface="+mn-ea"/>
                <a:cs typeface="+mn-cs"/>
              </a:rPr>
              <a:t>või</a:t>
            </a:r>
            <a:r>
              <a:rPr lang="en-US" sz="1200" b="0" i="1" u="none" strike="noStrike" kern="1200">
                <a:solidFill>
                  <a:schemeClr val="tx1"/>
                </a:solidFill>
                <a:effectLst/>
                <a:latin typeface="+mn-lt"/>
                <a:ea typeface="+mn-ea"/>
                <a:cs typeface="+mn-cs"/>
              </a:rPr>
              <a:t> </a:t>
            </a:r>
            <a:r>
              <a:rPr lang="en-US" sz="1200" b="0" i="1" u="none" strike="noStrike" kern="1200" err="1">
                <a:solidFill>
                  <a:schemeClr val="tx1"/>
                </a:solidFill>
                <a:effectLst/>
                <a:latin typeface="+mn-lt"/>
                <a:ea typeface="+mn-ea"/>
                <a:cs typeface="+mn-cs"/>
              </a:rPr>
              <a:t>taim</a:t>
            </a:r>
            <a:r>
              <a:rPr lang="en-US" sz="1200" b="0" i="1" u="none" strike="noStrike" kern="1200">
                <a:solidFill>
                  <a:schemeClr val="tx1"/>
                </a:solidFill>
                <a:effectLst/>
                <a:latin typeface="+mn-lt"/>
                <a:ea typeface="+mn-ea"/>
                <a:cs typeface="+mn-cs"/>
              </a:rPr>
              <a:t>, </a:t>
            </a:r>
            <a:r>
              <a:rPr lang="en-US" sz="1200" b="0" i="1" u="none" strike="noStrike" kern="1200" err="1">
                <a:solidFill>
                  <a:schemeClr val="tx1"/>
                </a:solidFill>
                <a:effectLst/>
                <a:latin typeface="+mn-lt"/>
                <a:ea typeface="+mn-ea"/>
                <a:cs typeface="+mn-cs"/>
              </a:rPr>
              <a:t>siis</a:t>
            </a:r>
            <a:r>
              <a:rPr lang="en-US" sz="1200" b="0" i="1" u="none" strike="noStrike" kern="1200">
                <a:solidFill>
                  <a:schemeClr val="tx1"/>
                </a:solidFill>
                <a:effectLst/>
                <a:latin typeface="+mn-lt"/>
                <a:ea typeface="+mn-ea"/>
                <a:cs typeface="+mn-cs"/>
              </a:rPr>
              <a:t> </a:t>
            </a:r>
            <a:r>
              <a:rPr lang="en-US" sz="1200" b="0" i="1" u="none" strike="noStrike" kern="1200" err="1">
                <a:solidFill>
                  <a:schemeClr val="tx1"/>
                </a:solidFill>
                <a:effectLst/>
                <a:latin typeface="+mn-lt"/>
                <a:ea typeface="+mn-ea"/>
                <a:cs typeface="+mn-cs"/>
              </a:rPr>
              <a:t>ilmselt</a:t>
            </a:r>
            <a:r>
              <a:rPr lang="en-US" sz="1200" b="0" i="1" u="none" strike="noStrike" kern="1200">
                <a:solidFill>
                  <a:schemeClr val="tx1"/>
                </a:solidFill>
                <a:effectLst/>
                <a:latin typeface="+mn-lt"/>
                <a:ea typeface="+mn-ea"/>
                <a:cs typeface="+mn-cs"/>
              </a:rPr>
              <a:t> </a:t>
            </a:r>
            <a:r>
              <a:rPr lang="en-US" sz="1200" b="0" i="1" u="none" strike="noStrike" kern="1200" err="1">
                <a:solidFill>
                  <a:schemeClr val="tx1"/>
                </a:solidFill>
                <a:effectLst/>
                <a:latin typeface="+mn-lt"/>
                <a:ea typeface="+mn-ea"/>
                <a:cs typeface="+mn-cs"/>
              </a:rPr>
              <a:t>ei</a:t>
            </a:r>
            <a:r>
              <a:rPr lang="en-US" sz="1200" b="0" i="1" u="none" strike="noStrike" kern="1200">
                <a:solidFill>
                  <a:schemeClr val="tx1"/>
                </a:solidFill>
                <a:effectLst/>
                <a:latin typeface="+mn-lt"/>
                <a:ea typeface="+mn-ea"/>
                <a:cs typeface="+mn-cs"/>
              </a:rPr>
              <a:t> ole tegu </a:t>
            </a:r>
            <a:r>
              <a:rPr lang="en-US" sz="1200" b="0" i="1" u="none" strike="noStrike" kern="1200" err="1">
                <a:solidFill>
                  <a:schemeClr val="tx1"/>
                </a:solidFill>
                <a:effectLst/>
                <a:latin typeface="+mn-lt"/>
                <a:ea typeface="+mn-ea"/>
                <a:cs typeface="+mn-cs"/>
              </a:rPr>
              <a:t>emotsioonisõnaga</a:t>
            </a:r>
            <a:r>
              <a:rPr lang="en-US" sz="1200" b="0" i="1" u="none" strike="noStrike" kern="1200">
                <a:solidFill>
                  <a:schemeClr val="tx1"/>
                </a:solidFill>
                <a:effectLst/>
                <a:latin typeface="+mn-lt"/>
                <a:ea typeface="+mn-ea"/>
                <a:cs typeface="+mn-cs"/>
              </a:rPr>
              <a:t>.  </a:t>
            </a:r>
            <a:br>
              <a:rPr lang="en-US" sz="1200" b="0" i="1" u="none" strike="noStrike" kern="1200">
                <a:solidFill>
                  <a:schemeClr val="tx1"/>
                </a:solidFill>
                <a:effectLst/>
                <a:latin typeface="+mn-lt"/>
                <a:ea typeface="+mn-ea"/>
                <a:cs typeface="+mn-cs"/>
              </a:rPr>
            </a:br>
            <a:r>
              <a:rPr lang="en-US" sz="1200" b="1" i="1" u="none" strike="noStrike" kern="1200" err="1">
                <a:solidFill>
                  <a:schemeClr val="tx1"/>
                </a:solidFill>
                <a:effectLst/>
                <a:latin typeface="+mn-lt"/>
                <a:ea typeface="+mn-ea"/>
                <a:cs typeface="+mn-cs"/>
              </a:rPr>
              <a:t>Lemmade</a:t>
            </a:r>
            <a:r>
              <a:rPr lang="en-US" sz="1200" b="1" i="1" u="none" strike="noStrike" kern="1200">
                <a:solidFill>
                  <a:schemeClr val="tx1"/>
                </a:solidFill>
                <a:effectLst/>
                <a:latin typeface="+mn-lt"/>
                <a:ea typeface="+mn-ea"/>
                <a:cs typeface="+mn-cs"/>
              </a:rPr>
              <a:t> </a:t>
            </a:r>
            <a:r>
              <a:rPr lang="en-US" sz="1200" b="1" i="1" u="none" strike="noStrike" kern="1200" err="1">
                <a:solidFill>
                  <a:schemeClr val="tx1"/>
                </a:solidFill>
                <a:effectLst/>
                <a:latin typeface="+mn-lt"/>
                <a:ea typeface="+mn-ea"/>
                <a:cs typeface="+mn-cs"/>
              </a:rPr>
              <a:t>alusel</a:t>
            </a:r>
            <a:r>
              <a:rPr lang="en-US" sz="1200" b="1" i="1" u="none" strike="noStrike" kern="1200">
                <a:solidFill>
                  <a:schemeClr val="tx1"/>
                </a:solidFill>
                <a:effectLst/>
                <a:latin typeface="+mn-lt"/>
                <a:ea typeface="+mn-ea"/>
                <a:cs typeface="+mn-cs"/>
              </a:rPr>
              <a:t> </a:t>
            </a:r>
            <a:r>
              <a:rPr lang="en-US" sz="1200" b="1" i="1" u="none" strike="noStrike" kern="1200" err="1">
                <a:solidFill>
                  <a:schemeClr val="tx1"/>
                </a:solidFill>
                <a:effectLst/>
                <a:latin typeface="+mn-lt"/>
                <a:ea typeface="+mn-ea"/>
                <a:cs typeface="+mn-cs"/>
              </a:rPr>
              <a:t>sõnastiku</a:t>
            </a:r>
            <a:r>
              <a:rPr lang="en-US" sz="1200" b="1" i="1" u="none" strike="noStrike" kern="1200">
                <a:solidFill>
                  <a:schemeClr val="tx1"/>
                </a:solidFill>
                <a:effectLst/>
                <a:latin typeface="+mn-lt"/>
                <a:ea typeface="+mn-ea"/>
                <a:cs typeface="+mn-cs"/>
              </a:rPr>
              <a:t> </a:t>
            </a:r>
            <a:r>
              <a:rPr lang="en-US" sz="1200" b="1" i="1" u="none" strike="noStrike" kern="1200" err="1">
                <a:solidFill>
                  <a:schemeClr val="tx1"/>
                </a:solidFill>
                <a:effectLst/>
                <a:latin typeface="+mn-lt"/>
                <a:ea typeface="+mn-ea"/>
                <a:cs typeface="+mn-cs"/>
              </a:rPr>
              <a:t>laiendamise</a:t>
            </a:r>
            <a:r>
              <a:rPr lang="en-US" sz="1200" b="1" i="1" u="none" strike="noStrike" kern="1200">
                <a:solidFill>
                  <a:schemeClr val="tx1"/>
                </a:solidFill>
                <a:effectLst/>
                <a:latin typeface="+mn-lt"/>
                <a:ea typeface="+mn-ea"/>
                <a:cs typeface="+mn-cs"/>
              </a:rPr>
              <a:t> </a:t>
            </a:r>
            <a:r>
              <a:rPr lang="en-US" sz="1200" b="1" i="1" u="none" strike="noStrike" kern="1200" err="1">
                <a:solidFill>
                  <a:schemeClr val="tx1"/>
                </a:solidFill>
                <a:effectLst/>
                <a:latin typeface="+mn-lt"/>
                <a:ea typeface="+mn-ea"/>
                <a:cs typeface="+mn-cs"/>
              </a:rPr>
              <a:t>tsükilid</a:t>
            </a:r>
            <a:r>
              <a:rPr lang="en-US" sz="1200" b="0" i="1" u="none" strike="noStrike" kern="1200">
                <a:solidFill>
                  <a:schemeClr val="tx1"/>
                </a:solidFill>
                <a:effectLst/>
                <a:latin typeface="+mn-lt"/>
                <a:ea typeface="+mn-ea"/>
                <a:cs typeface="+mn-cs"/>
              </a:rPr>
              <a:t> — </a:t>
            </a:r>
            <a:r>
              <a:rPr lang="en-US" sz="1200" b="0" i="1" u="none" strike="noStrike" kern="1200" err="1">
                <a:solidFill>
                  <a:schemeClr val="tx1"/>
                </a:solidFill>
                <a:effectLst/>
                <a:latin typeface="+mn-lt"/>
                <a:ea typeface="+mn-ea"/>
                <a:cs typeface="+mn-cs"/>
              </a:rPr>
              <a:t>Näiteks</a:t>
            </a:r>
            <a:r>
              <a:rPr lang="en-US" sz="1200" b="0" i="1" u="none" strike="noStrike" kern="1200">
                <a:solidFill>
                  <a:schemeClr val="tx1"/>
                </a:solidFill>
                <a:effectLst/>
                <a:latin typeface="+mn-lt"/>
                <a:ea typeface="+mn-ea"/>
                <a:cs typeface="+mn-cs"/>
              </a:rPr>
              <a:t>, </a:t>
            </a:r>
            <a:r>
              <a:rPr lang="en-US" sz="1200" b="0" i="1" u="none" strike="noStrike" kern="1200" err="1">
                <a:solidFill>
                  <a:schemeClr val="tx1"/>
                </a:solidFill>
                <a:effectLst/>
                <a:latin typeface="+mn-lt"/>
                <a:ea typeface="+mn-ea"/>
                <a:cs typeface="+mn-cs"/>
              </a:rPr>
              <a:t>kui</a:t>
            </a:r>
            <a:r>
              <a:rPr lang="en-US" sz="1200" b="0" i="1" u="none" strike="noStrike" kern="1200">
                <a:solidFill>
                  <a:schemeClr val="tx1"/>
                </a:solidFill>
                <a:effectLst/>
                <a:latin typeface="+mn-lt"/>
                <a:ea typeface="+mn-ea"/>
                <a:cs typeface="+mn-cs"/>
              </a:rPr>
              <a:t> </a:t>
            </a:r>
            <a:r>
              <a:rPr lang="en-US" sz="1200" b="0" i="1" u="none" strike="noStrike" kern="1200" err="1">
                <a:solidFill>
                  <a:schemeClr val="tx1"/>
                </a:solidFill>
                <a:effectLst/>
                <a:latin typeface="+mn-lt"/>
                <a:ea typeface="+mn-ea"/>
                <a:cs typeface="+mn-cs"/>
              </a:rPr>
              <a:t>ühe</a:t>
            </a:r>
            <a:r>
              <a:rPr lang="en-US" sz="1200" b="0" i="1" u="none" strike="noStrike" kern="1200">
                <a:solidFill>
                  <a:schemeClr val="tx1"/>
                </a:solidFill>
                <a:effectLst/>
                <a:latin typeface="+mn-lt"/>
                <a:ea typeface="+mn-ea"/>
                <a:cs typeface="+mn-cs"/>
              </a:rPr>
              <a:t> lemma alla </a:t>
            </a:r>
            <a:r>
              <a:rPr lang="en-US" sz="1200" b="0" i="1" u="none" strike="noStrike" kern="1200" err="1">
                <a:solidFill>
                  <a:schemeClr val="tx1"/>
                </a:solidFill>
                <a:effectLst/>
                <a:latin typeface="+mn-lt"/>
                <a:ea typeface="+mn-ea"/>
                <a:cs typeface="+mn-cs"/>
              </a:rPr>
              <a:t>koonduvad</a:t>
            </a:r>
            <a:r>
              <a:rPr lang="en-US" sz="1200" b="0" i="1" u="none" strike="noStrike" kern="1200">
                <a:solidFill>
                  <a:schemeClr val="tx1"/>
                </a:solidFill>
                <a:effectLst/>
                <a:latin typeface="+mn-lt"/>
                <a:ea typeface="+mn-ea"/>
                <a:cs typeface="+mn-cs"/>
              </a:rPr>
              <a:t> </a:t>
            </a:r>
            <a:r>
              <a:rPr lang="en-US" sz="1200" b="0" i="1" u="none" strike="noStrike" kern="1200" err="1">
                <a:solidFill>
                  <a:schemeClr val="tx1"/>
                </a:solidFill>
                <a:effectLst/>
                <a:latin typeface="+mn-lt"/>
                <a:ea typeface="+mn-ea"/>
                <a:cs typeface="+mn-cs"/>
              </a:rPr>
              <a:t>sõnavormid</a:t>
            </a:r>
            <a:r>
              <a:rPr lang="en-US" sz="1200" b="0" i="1" u="none" strike="noStrike" kern="1200">
                <a:solidFill>
                  <a:schemeClr val="tx1"/>
                </a:solidFill>
                <a:effectLst/>
                <a:latin typeface="+mn-lt"/>
                <a:ea typeface="+mn-ea"/>
                <a:cs typeface="+mn-cs"/>
              </a:rPr>
              <a:t> </a:t>
            </a:r>
            <a:r>
              <a:rPr lang="en-US" sz="1200" b="0" i="1" u="none" strike="noStrike" kern="1200" err="1">
                <a:solidFill>
                  <a:schemeClr val="tx1"/>
                </a:solidFill>
                <a:effectLst/>
                <a:latin typeface="+mn-lt"/>
                <a:ea typeface="+mn-ea"/>
                <a:cs typeface="+mn-cs"/>
              </a:rPr>
              <a:t>kuuluvad</a:t>
            </a:r>
            <a:r>
              <a:rPr lang="en-US" sz="1200" b="0" i="1" u="none" strike="noStrike" kern="1200">
                <a:solidFill>
                  <a:schemeClr val="tx1"/>
                </a:solidFill>
                <a:effectLst/>
                <a:latin typeface="+mn-lt"/>
                <a:ea typeface="+mn-ea"/>
                <a:cs typeface="+mn-cs"/>
              </a:rPr>
              <a:t> </a:t>
            </a:r>
            <a:r>
              <a:rPr lang="en-US" sz="1200" b="0" i="1" u="none" strike="noStrike" kern="1200" err="1">
                <a:solidFill>
                  <a:schemeClr val="tx1"/>
                </a:solidFill>
                <a:effectLst/>
                <a:latin typeface="+mn-lt"/>
                <a:ea typeface="+mn-ea"/>
                <a:cs typeface="+mn-cs"/>
              </a:rPr>
              <a:t>enamasti</a:t>
            </a:r>
            <a:r>
              <a:rPr lang="en-US" sz="1200" b="0" i="1" u="none" strike="noStrike" kern="1200">
                <a:solidFill>
                  <a:schemeClr val="tx1"/>
                </a:solidFill>
                <a:effectLst/>
                <a:latin typeface="+mn-lt"/>
                <a:ea typeface="+mn-ea"/>
                <a:cs typeface="+mn-cs"/>
              </a:rPr>
              <a:t> </a:t>
            </a:r>
            <a:r>
              <a:rPr lang="en-US" sz="1200" b="0" i="1" u="none" strike="noStrike" kern="1200" err="1">
                <a:solidFill>
                  <a:schemeClr val="tx1"/>
                </a:solidFill>
                <a:effectLst/>
                <a:latin typeface="+mn-lt"/>
                <a:ea typeface="+mn-ea"/>
                <a:cs typeface="+mn-cs"/>
              </a:rPr>
              <a:t>samasse</a:t>
            </a:r>
            <a:r>
              <a:rPr lang="en-US" sz="1200" b="0" i="1" u="none" strike="noStrike" kern="1200">
                <a:solidFill>
                  <a:schemeClr val="tx1"/>
                </a:solidFill>
                <a:effectLst/>
                <a:latin typeface="+mn-lt"/>
                <a:ea typeface="+mn-ea"/>
                <a:cs typeface="+mn-cs"/>
              </a:rPr>
              <a:t> </a:t>
            </a:r>
            <a:r>
              <a:rPr lang="en-US" sz="1200" b="0" i="1" u="none" strike="noStrike" kern="1200" err="1">
                <a:solidFill>
                  <a:schemeClr val="tx1"/>
                </a:solidFill>
                <a:effectLst/>
                <a:latin typeface="+mn-lt"/>
                <a:ea typeface="+mn-ea"/>
                <a:cs typeface="+mn-cs"/>
              </a:rPr>
              <a:t>emotsioonikategooriasse</a:t>
            </a:r>
            <a:r>
              <a:rPr lang="en-US" sz="1200" b="0" i="1" u="none" strike="noStrike" kern="1200">
                <a:solidFill>
                  <a:schemeClr val="tx1"/>
                </a:solidFill>
                <a:effectLst/>
                <a:latin typeface="+mn-lt"/>
                <a:ea typeface="+mn-ea"/>
                <a:cs typeface="+mn-cs"/>
              </a:rPr>
              <a:t>, </a:t>
            </a:r>
            <a:r>
              <a:rPr lang="en-US" sz="1200" b="0" i="1" u="none" strike="noStrike" kern="1200" err="1">
                <a:solidFill>
                  <a:schemeClr val="tx1"/>
                </a:solidFill>
                <a:effectLst/>
                <a:latin typeface="+mn-lt"/>
                <a:ea typeface="+mn-ea"/>
                <a:cs typeface="+mn-cs"/>
              </a:rPr>
              <a:t>laiendatakse</a:t>
            </a:r>
            <a:r>
              <a:rPr lang="en-US" sz="1200" b="0" i="1" u="none" strike="noStrike" kern="1200">
                <a:solidFill>
                  <a:schemeClr val="tx1"/>
                </a:solidFill>
                <a:effectLst/>
                <a:latin typeface="+mn-lt"/>
                <a:ea typeface="+mn-ea"/>
                <a:cs typeface="+mn-cs"/>
              </a:rPr>
              <a:t> </a:t>
            </a:r>
            <a:r>
              <a:rPr lang="en-US" sz="1200" b="0" i="1" u="none" strike="noStrike" kern="1200" err="1">
                <a:solidFill>
                  <a:schemeClr val="tx1"/>
                </a:solidFill>
                <a:effectLst/>
                <a:latin typeface="+mn-lt"/>
                <a:ea typeface="+mn-ea"/>
                <a:cs typeface="+mn-cs"/>
              </a:rPr>
              <a:t>kategooriat</a:t>
            </a:r>
            <a:r>
              <a:rPr lang="en-US" sz="1200" b="0" i="1" u="none" strike="noStrike" kern="1200">
                <a:solidFill>
                  <a:schemeClr val="tx1"/>
                </a:solidFill>
                <a:effectLst/>
                <a:latin typeface="+mn-lt"/>
                <a:ea typeface="+mn-ea"/>
                <a:cs typeface="+mn-cs"/>
              </a:rPr>
              <a:t> ka </a:t>
            </a:r>
            <a:r>
              <a:rPr lang="en-US" sz="1200" b="0" i="1" u="none" strike="noStrike" kern="1200" err="1">
                <a:solidFill>
                  <a:schemeClr val="tx1"/>
                </a:solidFill>
                <a:effectLst/>
                <a:latin typeface="+mn-lt"/>
                <a:ea typeface="+mn-ea"/>
                <a:cs typeface="+mn-cs"/>
              </a:rPr>
              <a:t>seni</a:t>
            </a:r>
            <a:r>
              <a:rPr lang="en-US" sz="1200" b="0" i="1" u="none" strike="noStrike" kern="1200">
                <a:solidFill>
                  <a:schemeClr val="tx1"/>
                </a:solidFill>
                <a:effectLst/>
                <a:latin typeface="+mn-lt"/>
                <a:ea typeface="+mn-ea"/>
                <a:cs typeface="+mn-cs"/>
              </a:rPr>
              <a:t> </a:t>
            </a:r>
            <a:r>
              <a:rPr lang="en-US" sz="1200" b="0" i="1" u="none" strike="noStrike" kern="1200" err="1">
                <a:solidFill>
                  <a:schemeClr val="tx1"/>
                </a:solidFill>
                <a:effectLst/>
                <a:latin typeface="+mn-lt"/>
                <a:ea typeface="+mn-ea"/>
                <a:cs typeface="+mn-cs"/>
              </a:rPr>
              <a:t>märgendamata</a:t>
            </a:r>
            <a:r>
              <a:rPr lang="en-US" sz="1200" b="0" i="1" u="none" strike="noStrike" kern="1200">
                <a:solidFill>
                  <a:schemeClr val="tx1"/>
                </a:solidFill>
                <a:effectLst/>
                <a:latin typeface="+mn-lt"/>
                <a:ea typeface="+mn-ea"/>
                <a:cs typeface="+mn-cs"/>
              </a:rPr>
              <a:t> </a:t>
            </a:r>
            <a:r>
              <a:rPr lang="en-US" sz="1200" b="0" i="1" u="none" strike="noStrike" kern="1200" err="1">
                <a:solidFill>
                  <a:schemeClr val="tx1"/>
                </a:solidFill>
                <a:effectLst/>
                <a:latin typeface="+mn-lt"/>
                <a:ea typeface="+mn-ea"/>
                <a:cs typeface="+mn-cs"/>
              </a:rPr>
              <a:t>sõnavormidele</a:t>
            </a:r>
            <a:r>
              <a:rPr lang="en-US" sz="1200" b="0" i="1" u="none" strike="noStrike" kern="1200">
                <a:solidFill>
                  <a:schemeClr val="tx1"/>
                </a:solidFill>
                <a:effectLst/>
                <a:latin typeface="+mn-lt"/>
                <a:ea typeface="+mn-ea"/>
                <a:cs typeface="+mn-cs"/>
              </a:rPr>
              <a:t>. </a:t>
            </a:r>
            <a:r>
              <a:rPr lang="en-US" sz="1200" b="0" i="1" u="none" strike="noStrike" kern="1200" err="1">
                <a:solidFill>
                  <a:schemeClr val="tx1"/>
                </a:solidFill>
                <a:effectLst/>
                <a:latin typeface="+mn-lt"/>
                <a:ea typeface="+mn-ea"/>
                <a:cs typeface="+mn-cs"/>
              </a:rPr>
              <a:t>Laiendamiseks</a:t>
            </a:r>
            <a:r>
              <a:rPr lang="en-US" sz="1200" b="0" i="1" u="none" strike="noStrike" kern="1200">
                <a:solidFill>
                  <a:schemeClr val="tx1"/>
                </a:solidFill>
                <a:effectLst/>
                <a:latin typeface="+mn-lt"/>
                <a:ea typeface="+mn-ea"/>
                <a:cs typeface="+mn-cs"/>
              </a:rPr>
              <a:t> </a:t>
            </a:r>
            <a:r>
              <a:rPr lang="en-US" sz="1200" b="0" i="1" u="none" strike="noStrike" kern="1200" err="1">
                <a:solidFill>
                  <a:schemeClr val="tx1"/>
                </a:solidFill>
                <a:effectLst/>
                <a:latin typeface="+mn-lt"/>
                <a:ea typeface="+mn-ea"/>
                <a:cs typeface="+mn-cs"/>
              </a:rPr>
              <a:t>kasutati</a:t>
            </a:r>
            <a:r>
              <a:rPr lang="en-US" sz="1200" b="0" i="1" u="none" strike="noStrike" kern="1200">
                <a:solidFill>
                  <a:schemeClr val="tx1"/>
                </a:solidFill>
                <a:effectLst/>
                <a:latin typeface="+mn-lt"/>
                <a:ea typeface="+mn-ea"/>
                <a:cs typeface="+mn-cs"/>
              </a:rPr>
              <a:t> ka </a:t>
            </a:r>
            <a:r>
              <a:rPr lang="en-US" sz="1200" b="1" i="1" u="none" strike="noStrike" kern="1200">
                <a:solidFill>
                  <a:schemeClr val="tx1"/>
                </a:solidFill>
                <a:effectLst/>
                <a:latin typeface="+mn-lt"/>
                <a:ea typeface="+mn-ea"/>
                <a:cs typeface="+mn-cs"/>
              </a:rPr>
              <a:t>Ene </a:t>
            </a:r>
            <a:r>
              <a:rPr lang="en-US" sz="1200" b="1" i="1" u="none" strike="noStrike" kern="1200" err="1">
                <a:solidFill>
                  <a:schemeClr val="tx1"/>
                </a:solidFill>
                <a:effectLst/>
                <a:latin typeface="+mn-lt"/>
                <a:ea typeface="+mn-ea"/>
                <a:cs typeface="+mn-cs"/>
              </a:rPr>
              <a:t>Vainiku</a:t>
            </a:r>
            <a:r>
              <a:rPr lang="en-US" sz="1200" b="1" i="1" u="none" strike="noStrike" kern="1200">
                <a:solidFill>
                  <a:schemeClr val="tx1"/>
                </a:solidFill>
                <a:effectLst/>
                <a:latin typeface="+mn-lt"/>
                <a:ea typeface="+mn-ea"/>
                <a:cs typeface="+mn-cs"/>
              </a:rPr>
              <a:t> </a:t>
            </a:r>
            <a:r>
              <a:rPr lang="en-US" sz="1200" b="1" i="1" u="none" strike="noStrike" kern="1200" err="1">
                <a:solidFill>
                  <a:schemeClr val="tx1"/>
                </a:solidFill>
                <a:effectLst/>
                <a:latin typeface="+mn-lt"/>
                <a:ea typeface="+mn-ea"/>
                <a:cs typeface="+mn-cs"/>
              </a:rPr>
              <a:t>tänapäeva</a:t>
            </a:r>
            <a:r>
              <a:rPr lang="en-US" sz="1200" b="1" i="1" u="none" strike="noStrike" kern="1200">
                <a:solidFill>
                  <a:schemeClr val="tx1"/>
                </a:solidFill>
                <a:effectLst/>
                <a:latin typeface="+mn-lt"/>
                <a:ea typeface="+mn-ea"/>
                <a:cs typeface="+mn-cs"/>
              </a:rPr>
              <a:t> </a:t>
            </a:r>
            <a:r>
              <a:rPr lang="en-US" sz="1200" b="1" i="1" u="none" strike="noStrike" kern="1200" err="1">
                <a:solidFill>
                  <a:schemeClr val="tx1"/>
                </a:solidFill>
                <a:effectLst/>
                <a:latin typeface="+mn-lt"/>
                <a:ea typeface="+mn-ea"/>
                <a:cs typeface="+mn-cs"/>
              </a:rPr>
              <a:t>emotsioonisõnastikku</a:t>
            </a:r>
            <a:r>
              <a:rPr lang="en-US" sz="1200" b="0" i="1" u="none" strike="noStrike" kern="1200">
                <a:solidFill>
                  <a:schemeClr val="tx1"/>
                </a:solidFill>
                <a:effectLst/>
                <a:latin typeface="+mn-lt"/>
                <a:ea typeface="+mn-ea"/>
                <a:cs typeface="+mn-cs"/>
              </a:rPr>
              <a:t>: Kui EV </a:t>
            </a:r>
            <a:r>
              <a:rPr lang="en-US" sz="1200" b="0" i="1" u="none" strike="noStrike" kern="1200" err="1">
                <a:solidFill>
                  <a:schemeClr val="tx1"/>
                </a:solidFill>
                <a:effectLst/>
                <a:latin typeface="+mn-lt"/>
                <a:ea typeface="+mn-ea"/>
                <a:cs typeface="+mn-cs"/>
              </a:rPr>
              <a:t>sõnastiku</a:t>
            </a:r>
            <a:r>
              <a:rPr lang="en-US" sz="1200" b="0" i="1" u="none" strike="noStrike" kern="1200">
                <a:solidFill>
                  <a:schemeClr val="tx1"/>
                </a:solidFill>
                <a:effectLst/>
                <a:latin typeface="+mn-lt"/>
                <a:ea typeface="+mn-ea"/>
                <a:cs typeface="+mn-cs"/>
              </a:rPr>
              <a:t> lemma </a:t>
            </a:r>
            <a:r>
              <a:rPr lang="en-US" sz="1200" b="0" i="1" u="none" strike="noStrike" kern="1200" err="1">
                <a:solidFill>
                  <a:schemeClr val="tx1"/>
                </a:solidFill>
                <a:effectLst/>
                <a:latin typeface="+mn-lt"/>
                <a:ea typeface="+mn-ea"/>
                <a:cs typeface="+mn-cs"/>
              </a:rPr>
              <a:t>kattub</a:t>
            </a:r>
            <a:r>
              <a:rPr lang="en-US" sz="1200" b="0" i="1" u="none" strike="noStrike" kern="1200">
                <a:solidFill>
                  <a:schemeClr val="tx1"/>
                </a:solidFill>
                <a:effectLst/>
                <a:latin typeface="+mn-lt"/>
                <a:ea typeface="+mn-ea"/>
                <a:cs typeface="+mn-cs"/>
              </a:rPr>
              <a:t> </a:t>
            </a:r>
            <a:r>
              <a:rPr lang="en-US" sz="1200" b="0" i="1" u="none" strike="noStrike" kern="1200" err="1">
                <a:solidFill>
                  <a:schemeClr val="tx1"/>
                </a:solidFill>
                <a:effectLst/>
                <a:latin typeface="+mn-lt"/>
                <a:ea typeface="+mn-ea"/>
                <a:cs typeface="+mn-cs"/>
              </a:rPr>
              <a:t>regilaululemmaga</a:t>
            </a:r>
            <a:r>
              <a:rPr lang="en-US" sz="1200" b="0" i="1" u="none" strike="noStrike" kern="1200">
                <a:solidFill>
                  <a:schemeClr val="tx1"/>
                </a:solidFill>
                <a:effectLst/>
                <a:latin typeface="+mn-lt"/>
                <a:ea typeface="+mn-ea"/>
                <a:cs typeface="+mn-cs"/>
              </a:rPr>
              <a:t>, </a:t>
            </a:r>
            <a:r>
              <a:rPr lang="en-US" sz="1200" b="0" i="1" u="none" strike="noStrike" kern="1200" err="1">
                <a:solidFill>
                  <a:schemeClr val="tx1"/>
                </a:solidFill>
                <a:effectLst/>
                <a:latin typeface="+mn-lt"/>
                <a:ea typeface="+mn-ea"/>
                <a:cs typeface="+mn-cs"/>
              </a:rPr>
              <a:t>siis</a:t>
            </a:r>
            <a:r>
              <a:rPr lang="en-US" sz="1200" b="0" i="1" u="none" strike="noStrike" kern="1200">
                <a:solidFill>
                  <a:schemeClr val="tx1"/>
                </a:solidFill>
                <a:effectLst/>
                <a:latin typeface="+mn-lt"/>
                <a:ea typeface="+mn-ea"/>
                <a:cs typeface="+mn-cs"/>
              </a:rPr>
              <a:t> </a:t>
            </a:r>
            <a:r>
              <a:rPr lang="en-US" sz="1200" b="0" i="1" u="none" strike="noStrike" kern="1200" err="1">
                <a:solidFill>
                  <a:schemeClr val="tx1"/>
                </a:solidFill>
                <a:effectLst/>
                <a:latin typeface="+mn-lt"/>
                <a:ea typeface="+mn-ea"/>
                <a:cs typeface="+mn-cs"/>
              </a:rPr>
              <a:t>selle</a:t>
            </a:r>
            <a:r>
              <a:rPr lang="en-US" sz="1200" b="0" i="1" u="none" strike="noStrike" kern="1200">
                <a:solidFill>
                  <a:schemeClr val="tx1"/>
                </a:solidFill>
                <a:effectLst/>
                <a:latin typeface="+mn-lt"/>
                <a:ea typeface="+mn-ea"/>
                <a:cs typeface="+mn-cs"/>
              </a:rPr>
              <a:t> lemma all </a:t>
            </a:r>
            <a:r>
              <a:rPr lang="en-US" sz="1200" b="0" i="1" u="none" strike="noStrike" kern="1200" err="1">
                <a:solidFill>
                  <a:schemeClr val="tx1"/>
                </a:solidFill>
                <a:effectLst/>
                <a:latin typeface="+mn-lt"/>
                <a:ea typeface="+mn-ea"/>
                <a:cs typeface="+mn-cs"/>
              </a:rPr>
              <a:t>olev</a:t>
            </a:r>
            <a:r>
              <a:rPr lang="en-US" sz="1200" b="0" i="1" u="none" strike="noStrike" kern="1200">
                <a:solidFill>
                  <a:schemeClr val="tx1"/>
                </a:solidFill>
                <a:effectLst/>
                <a:latin typeface="+mn-lt"/>
                <a:ea typeface="+mn-ea"/>
                <a:cs typeface="+mn-cs"/>
              </a:rPr>
              <a:t> </a:t>
            </a:r>
            <a:r>
              <a:rPr lang="en-US" sz="1200" b="0" i="1" u="none" strike="noStrike" kern="1200" err="1">
                <a:solidFill>
                  <a:schemeClr val="tx1"/>
                </a:solidFill>
                <a:effectLst/>
                <a:latin typeface="+mn-lt"/>
                <a:ea typeface="+mn-ea"/>
                <a:cs typeface="+mn-cs"/>
              </a:rPr>
              <a:t>sõnavorm</a:t>
            </a:r>
            <a:r>
              <a:rPr lang="en-US" sz="1200" b="0" i="1" u="none" strike="noStrike" kern="1200">
                <a:solidFill>
                  <a:schemeClr val="tx1"/>
                </a:solidFill>
                <a:effectLst/>
                <a:latin typeface="+mn-lt"/>
                <a:ea typeface="+mn-ea"/>
                <a:cs typeface="+mn-cs"/>
              </a:rPr>
              <a:t> </a:t>
            </a:r>
            <a:r>
              <a:rPr lang="en-US" sz="1200" b="0" i="1" u="none" strike="noStrike" kern="1200" err="1">
                <a:solidFill>
                  <a:schemeClr val="tx1"/>
                </a:solidFill>
                <a:effectLst/>
                <a:latin typeface="+mn-lt"/>
                <a:ea typeface="+mn-ea"/>
                <a:cs typeface="+mn-cs"/>
              </a:rPr>
              <a:t>läbib</a:t>
            </a:r>
            <a:r>
              <a:rPr lang="en-US" sz="1200" b="0" i="1" u="none" strike="noStrike" kern="1200">
                <a:solidFill>
                  <a:schemeClr val="tx1"/>
                </a:solidFill>
                <a:effectLst/>
                <a:latin typeface="+mn-lt"/>
                <a:ea typeface="+mn-ea"/>
                <a:cs typeface="+mn-cs"/>
              </a:rPr>
              <a:t> LLM </a:t>
            </a:r>
            <a:r>
              <a:rPr lang="en-US" sz="1200" b="0" i="1" u="none" strike="noStrike" kern="1200" err="1">
                <a:solidFill>
                  <a:schemeClr val="tx1"/>
                </a:solidFill>
                <a:effectLst/>
                <a:latin typeface="+mn-lt"/>
                <a:ea typeface="+mn-ea"/>
                <a:cs typeface="+mn-cs"/>
              </a:rPr>
              <a:t>klassifitseerimise</a:t>
            </a:r>
            <a:r>
              <a:rPr lang="en-US" sz="1200" b="0" i="1" u="none" strike="noStrike" kern="1200">
                <a:solidFill>
                  <a:schemeClr val="tx1"/>
                </a:solidFill>
                <a:effectLst/>
                <a:latin typeface="+mn-lt"/>
                <a:ea typeface="+mn-ea"/>
                <a:cs typeface="+mn-cs"/>
              </a:rPr>
              <a:t> ja </a:t>
            </a:r>
            <a:r>
              <a:rPr lang="en-US" sz="1200" b="0" i="1" u="none" strike="noStrike" kern="1200" err="1">
                <a:solidFill>
                  <a:schemeClr val="tx1"/>
                </a:solidFill>
                <a:effectLst/>
                <a:latin typeface="+mn-lt"/>
                <a:ea typeface="+mn-ea"/>
                <a:cs typeface="+mn-cs"/>
              </a:rPr>
              <a:t>valideeritud</a:t>
            </a:r>
            <a:r>
              <a:rPr lang="en-US" sz="1200" b="0" i="1" u="none" strike="noStrike" kern="1200">
                <a:solidFill>
                  <a:schemeClr val="tx1"/>
                </a:solidFill>
                <a:effectLst/>
                <a:latin typeface="+mn-lt"/>
                <a:ea typeface="+mn-ea"/>
                <a:cs typeface="+mn-cs"/>
              </a:rPr>
              <a:t> </a:t>
            </a:r>
            <a:r>
              <a:rPr lang="en-US" sz="1200" b="0" i="1" u="none" strike="noStrike" kern="1200" err="1">
                <a:solidFill>
                  <a:schemeClr val="tx1"/>
                </a:solidFill>
                <a:effectLst/>
                <a:latin typeface="+mn-lt"/>
                <a:ea typeface="+mn-ea"/>
                <a:cs typeface="+mn-cs"/>
              </a:rPr>
              <a:t>uued</a:t>
            </a:r>
            <a:r>
              <a:rPr lang="en-US" sz="1200" b="0" i="1" u="none" strike="noStrike" kern="1200">
                <a:solidFill>
                  <a:schemeClr val="tx1"/>
                </a:solidFill>
                <a:effectLst/>
                <a:latin typeface="+mn-lt"/>
                <a:ea typeface="+mn-ea"/>
                <a:cs typeface="+mn-cs"/>
              </a:rPr>
              <a:t> </a:t>
            </a:r>
            <a:r>
              <a:rPr lang="en-US" sz="1200" b="0" i="1" u="none" strike="noStrike" kern="1200" err="1">
                <a:solidFill>
                  <a:schemeClr val="tx1"/>
                </a:solidFill>
                <a:effectLst/>
                <a:latin typeface="+mn-lt"/>
                <a:ea typeface="+mn-ea"/>
                <a:cs typeface="+mn-cs"/>
              </a:rPr>
              <a:t>emotsioonisõnad</a:t>
            </a:r>
            <a:r>
              <a:rPr lang="en-US" sz="1200" b="0" i="1" u="none" strike="noStrike" kern="1200">
                <a:solidFill>
                  <a:schemeClr val="tx1"/>
                </a:solidFill>
                <a:effectLst/>
                <a:latin typeface="+mn-lt"/>
                <a:ea typeface="+mn-ea"/>
                <a:cs typeface="+mn-cs"/>
              </a:rPr>
              <a:t> </a:t>
            </a:r>
            <a:r>
              <a:rPr lang="en-US" sz="1200" b="0" i="1" u="none" strike="noStrike" kern="1200" err="1">
                <a:solidFill>
                  <a:schemeClr val="tx1"/>
                </a:solidFill>
                <a:effectLst/>
                <a:latin typeface="+mn-lt"/>
                <a:ea typeface="+mn-ea"/>
                <a:cs typeface="+mn-cs"/>
              </a:rPr>
              <a:t>lisatakse</a:t>
            </a:r>
            <a:r>
              <a:rPr lang="en-US" sz="1200" b="0" i="1" u="none" strike="noStrike" kern="1200">
                <a:solidFill>
                  <a:schemeClr val="tx1"/>
                </a:solidFill>
                <a:effectLst/>
                <a:latin typeface="+mn-lt"/>
                <a:ea typeface="+mn-ea"/>
                <a:cs typeface="+mn-cs"/>
              </a:rPr>
              <a:t> </a:t>
            </a:r>
            <a:r>
              <a:rPr lang="en-US" sz="1200" b="0" i="1" u="none" strike="noStrike" kern="1200" err="1">
                <a:solidFill>
                  <a:schemeClr val="tx1"/>
                </a:solidFill>
                <a:effectLst/>
                <a:latin typeface="+mn-lt"/>
                <a:ea typeface="+mn-ea"/>
                <a:cs typeface="+mn-cs"/>
              </a:rPr>
              <a:t>regilauluemotsioonisõnastikku</a:t>
            </a:r>
            <a:r>
              <a:rPr lang="en-US" sz="1200" b="0" i="1" u="none" strike="noStrike" kern="1200">
                <a:solidFill>
                  <a:schemeClr val="tx1"/>
                </a:solidFill>
                <a:effectLst/>
                <a:latin typeface="+mn-lt"/>
                <a:ea typeface="+mn-ea"/>
                <a:cs typeface="+mn-cs"/>
              </a:rPr>
              <a:t>.</a:t>
            </a:r>
            <a:br>
              <a:rPr lang="en-US" sz="1200" b="0" i="1" u="none" strike="noStrike" kern="1200">
                <a:solidFill>
                  <a:schemeClr val="tx1"/>
                </a:solidFill>
                <a:effectLst/>
                <a:latin typeface="+mn-lt"/>
                <a:ea typeface="+mn-ea"/>
                <a:cs typeface="+mn-cs"/>
              </a:rPr>
            </a:br>
            <a:r>
              <a:rPr lang="en-US" sz="1200" b="0" i="1" u="none" strike="noStrike" kern="1200" err="1">
                <a:solidFill>
                  <a:schemeClr val="tx1"/>
                </a:solidFill>
                <a:effectLst/>
                <a:latin typeface="+mn-lt"/>
                <a:ea typeface="+mn-ea"/>
                <a:cs typeface="+mn-cs"/>
              </a:rPr>
              <a:t>Sõnastikuandmestikus</a:t>
            </a:r>
            <a:r>
              <a:rPr lang="en-US" sz="1200" b="0" i="1" u="none" strike="noStrike" kern="1200">
                <a:solidFill>
                  <a:schemeClr val="tx1"/>
                </a:solidFill>
                <a:effectLst/>
                <a:latin typeface="+mn-lt"/>
                <a:ea typeface="+mn-ea"/>
                <a:cs typeface="+mn-cs"/>
              </a:rPr>
              <a:t> on </a:t>
            </a:r>
            <a:r>
              <a:rPr lang="en-US" sz="1200" b="1" i="1" u="none" strike="noStrike" kern="1200" err="1">
                <a:solidFill>
                  <a:schemeClr val="tx1"/>
                </a:solidFill>
                <a:effectLst/>
                <a:latin typeface="+mn-lt"/>
                <a:ea typeface="+mn-ea"/>
                <a:cs typeface="+mn-cs"/>
              </a:rPr>
              <a:t>säilitatud</a:t>
            </a:r>
            <a:r>
              <a:rPr lang="en-US" sz="1200" b="1" i="1" u="none" strike="noStrike" kern="1200">
                <a:solidFill>
                  <a:schemeClr val="tx1"/>
                </a:solidFill>
                <a:effectLst/>
                <a:latin typeface="+mn-lt"/>
                <a:ea typeface="+mn-ea"/>
                <a:cs typeface="+mn-cs"/>
              </a:rPr>
              <a:t> </a:t>
            </a:r>
            <a:r>
              <a:rPr lang="en-US" sz="1200" b="1" i="1" u="none" strike="noStrike" kern="1200" err="1">
                <a:solidFill>
                  <a:schemeClr val="tx1"/>
                </a:solidFill>
                <a:effectLst/>
                <a:latin typeface="+mn-lt"/>
                <a:ea typeface="+mn-ea"/>
                <a:cs typeface="+mn-cs"/>
              </a:rPr>
              <a:t>iga</a:t>
            </a:r>
            <a:r>
              <a:rPr lang="en-US" sz="1200" b="1" i="1" u="none" strike="noStrike" kern="1200">
                <a:solidFill>
                  <a:schemeClr val="tx1"/>
                </a:solidFill>
                <a:effectLst/>
                <a:latin typeface="+mn-lt"/>
                <a:ea typeface="+mn-ea"/>
                <a:cs typeface="+mn-cs"/>
              </a:rPr>
              <a:t> </a:t>
            </a:r>
            <a:r>
              <a:rPr lang="en-US" sz="1200" b="1" i="1" u="none" strike="noStrike" kern="1200" err="1">
                <a:solidFill>
                  <a:schemeClr val="tx1"/>
                </a:solidFill>
                <a:effectLst/>
                <a:latin typeface="+mn-lt"/>
                <a:ea typeface="+mn-ea"/>
                <a:cs typeface="+mn-cs"/>
              </a:rPr>
              <a:t>sõnavormi</a:t>
            </a:r>
            <a:r>
              <a:rPr lang="en-US" sz="1200" b="1" i="1" u="none" strike="noStrike" kern="1200">
                <a:solidFill>
                  <a:schemeClr val="tx1"/>
                </a:solidFill>
                <a:effectLst/>
                <a:latin typeface="+mn-lt"/>
                <a:ea typeface="+mn-ea"/>
                <a:cs typeface="+mn-cs"/>
              </a:rPr>
              <a:t> </a:t>
            </a:r>
            <a:r>
              <a:rPr lang="en-US" sz="1200" b="1" i="1" u="none" strike="noStrike" kern="1200" err="1">
                <a:solidFill>
                  <a:schemeClr val="tx1"/>
                </a:solidFill>
                <a:effectLst/>
                <a:latin typeface="+mn-lt"/>
                <a:ea typeface="+mn-ea"/>
                <a:cs typeface="+mn-cs"/>
              </a:rPr>
              <a:t>kohta</a:t>
            </a:r>
            <a:r>
              <a:rPr lang="en-US" sz="1200" b="1" i="1" u="none" strike="noStrike" kern="1200">
                <a:solidFill>
                  <a:schemeClr val="tx1"/>
                </a:solidFill>
                <a:effectLst/>
                <a:latin typeface="+mn-lt"/>
                <a:ea typeface="+mn-ea"/>
                <a:cs typeface="+mn-cs"/>
              </a:rPr>
              <a:t> info</a:t>
            </a:r>
            <a:r>
              <a:rPr lang="en-US" sz="1200" b="0" i="1" u="none" strike="noStrike" kern="1200">
                <a:solidFill>
                  <a:schemeClr val="tx1"/>
                </a:solidFill>
                <a:effectLst/>
                <a:latin typeface="+mn-lt"/>
                <a:ea typeface="+mn-ea"/>
                <a:cs typeface="+mn-cs"/>
              </a:rPr>
              <a:t>, </a:t>
            </a:r>
            <a:r>
              <a:rPr lang="en-US" sz="1200" b="0" i="1" u="none" strike="noStrike" kern="1200" err="1">
                <a:solidFill>
                  <a:schemeClr val="tx1"/>
                </a:solidFill>
                <a:effectLst/>
                <a:latin typeface="+mn-lt"/>
                <a:ea typeface="+mn-ea"/>
                <a:cs typeface="+mn-cs"/>
              </a:rPr>
              <a:t>milliste</a:t>
            </a:r>
            <a:r>
              <a:rPr lang="en-US" sz="1200" b="0" i="1" u="none" strike="noStrike" kern="1200">
                <a:solidFill>
                  <a:schemeClr val="tx1"/>
                </a:solidFill>
                <a:effectLst/>
                <a:latin typeface="+mn-lt"/>
                <a:ea typeface="+mn-ea"/>
                <a:cs typeface="+mn-cs"/>
              </a:rPr>
              <a:t> </a:t>
            </a:r>
            <a:r>
              <a:rPr lang="en-US" sz="1200" b="0" i="1" u="none" strike="noStrike" kern="1200" err="1">
                <a:solidFill>
                  <a:schemeClr val="tx1"/>
                </a:solidFill>
                <a:effectLst/>
                <a:latin typeface="+mn-lt"/>
                <a:ea typeface="+mn-ea"/>
                <a:cs typeface="+mn-cs"/>
              </a:rPr>
              <a:t>meetodite</a:t>
            </a:r>
            <a:r>
              <a:rPr lang="en-US" sz="1200" b="0" i="1" u="none" strike="noStrike" kern="1200">
                <a:solidFill>
                  <a:schemeClr val="tx1"/>
                </a:solidFill>
                <a:effectLst/>
                <a:latin typeface="+mn-lt"/>
                <a:ea typeface="+mn-ea"/>
                <a:cs typeface="+mn-cs"/>
              </a:rPr>
              <a:t> </a:t>
            </a:r>
            <a:r>
              <a:rPr lang="en-US" sz="1200" b="0" i="1" u="none" strike="noStrike" kern="1200" err="1">
                <a:solidFill>
                  <a:schemeClr val="tx1"/>
                </a:solidFill>
                <a:effectLst/>
                <a:latin typeface="+mn-lt"/>
                <a:ea typeface="+mn-ea"/>
                <a:cs typeface="+mn-cs"/>
              </a:rPr>
              <a:t>kaudu</a:t>
            </a:r>
            <a:r>
              <a:rPr lang="en-US" sz="1200" b="0" i="1" u="none" strike="noStrike" kern="1200">
                <a:solidFill>
                  <a:schemeClr val="tx1"/>
                </a:solidFill>
                <a:effectLst/>
                <a:latin typeface="+mn-lt"/>
                <a:ea typeface="+mn-ea"/>
                <a:cs typeface="+mn-cs"/>
              </a:rPr>
              <a:t> see on </a:t>
            </a:r>
            <a:r>
              <a:rPr lang="en-US" sz="1200" b="0" i="1" u="none" strike="noStrike" kern="1200" err="1">
                <a:solidFill>
                  <a:schemeClr val="tx1"/>
                </a:solidFill>
                <a:effectLst/>
                <a:latin typeface="+mn-lt"/>
                <a:ea typeface="+mn-ea"/>
                <a:cs typeface="+mn-cs"/>
              </a:rPr>
              <a:t>sõnastikku</a:t>
            </a:r>
            <a:r>
              <a:rPr lang="en-US" sz="1200" b="0" i="1" u="none" strike="noStrike" kern="1200">
                <a:solidFill>
                  <a:schemeClr val="tx1"/>
                </a:solidFill>
                <a:effectLst/>
                <a:latin typeface="+mn-lt"/>
                <a:ea typeface="+mn-ea"/>
                <a:cs typeface="+mn-cs"/>
              </a:rPr>
              <a:t> </a:t>
            </a:r>
            <a:r>
              <a:rPr lang="en-US" sz="1200" b="0" i="1" u="none" strike="noStrike" kern="1200" err="1">
                <a:solidFill>
                  <a:schemeClr val="tx1"/>
                </a:solidFill>
                <a:effectLst/>
                <a:latin typeface="+mn-lt"/>
                <a:ea typeface="+mn-ea"/>
                <a:cs typeface="+mn-cs"/>
              </a:rPr>
              <a:t>jõudnud</a:t>
            </a:r>
            <a:r>
              <a:rPr lang="en-US" sz="1200" b="0" i="1" u="none" strike="noStrike" kern="1200">
                <a:solidFill>
                  <a:schemeClr val="tx1"/>
                </a:solidFill>
                <a:effectLst/>
                <a:latin typeface="+mn-lt"/>
                <a:ea typeface="+mn-ea"/>
                <a:cs typeface="+mn-cs"/>
              </a:rPr>
              <a:t>. </a:t>
            </a:r>
            <a:r>
              <a:rPr lang="en-US" sz="1200" b="0" i="1" u="none" strike="noStrike" kern="1200" err="1">
                <a:solidFill>
                  <a:schemeClr val="tx1"/>
                </a:solidFill>
                <a:effectLst/>
                <a:latin typeface="+mn-lt"/>
                <a:ea typeface="+mn-ea"/>
                <a:cs typeface="+mn-cs"/>
              </a:rPr>
              <a:t>Vajadusel</a:t>
            </a:r>
            <a:r>
              <a:rPr lang="en-US" sz="1200" b="0" i="1" u="none" strike="noStrike" kern="1200">
                <a:solidFill>
                  <a:schemeClr val="tx1"/>
                </a:solidFill>
                <a:effectLst/>
                <a:latin typeface="+mn-lt"/>
                <a:ea typeface="+mn-ea"/>
                <a:cs typeface="+mn-cs"/>
              </a:rPr>
              <a:t> on </a:t>
            </a:r>
            <a:r>
              <a:rPr lang="en-US" sz="1200" b="0" i="1" u="none" strike="noStrike" kern="1200" err="1">
                <a:solidFill>
                  <a:schemeClr val="tx1"/>
                </a:solidFill>
                <a:effectLst/>
                <a:latin typeface="+mn-lt"/>
                <a:ea typeface="+mn-ea"/>
                <a:cs typeface="+mn-cs"/>
              </a:rPr>
              <a:t>võimalik</a:t>
            </a:r>
            <a:r>
              <a:rPr lang="en-US" sz="1200" b="0" i="1" u="none" strike="noStrike" kern="1200">
                <a:solidFill>
                  <a:schemeClr val="tx1"/>
                </a:solidFill>
                <a:effectLst/>
                <a:latin typeface="+mn-lt"/>
                <a:ea typeface="+mn-ea"/>
                <a:cs typeface="+mn-cs"/>
              </a:rPr>
              <a:t> </a:t>
            </a:r>
            <a:r>
              <a:rPr lang="en-US" sz="1200" b="0" i="1" u="none" strike="noStrike" kern="1200" err="1">
                <a:solidFill>
                  <a:schemeClr val="tx1"/>
                </a:solidFill>
                <a:effectLst/>
                <a:latin typeface="+mn-lt"/>
                <a:ea typeface="+mn-ea"/>
                <a:cs typeface="+mn-cs"/>
              </a:rPr>
              <a:t>näiteks</a:t>
            </a:r>
            <a:r>
              <a:rPr lang="en-US" sz="1200" b="0" i="1" u="none" strike="noStrike" kern="1200">
                <a:solidFill>
                  <a:schemeClr val="tx1"/>
                </a:solidFill>
                <a:effectLst/>
                <a:latin typeface="+mn-lt"/>
                <a:ea typeface="+mn-ea"/>
                <a:cs typeface="+mn-cs"/>
              </a:rPr>
              <a:t> </a:t>
            </a:r>
            <a:r>
              <a:rPr lang="en-US" sz="1200" b="0" i="1" u="none" strike="noStrike" kern="1200" err="1">
                <a:solidFill>
                  <a:schemeClr val="tx1"/>
                </a:solidFill>
                <a:effectLst/>
                <a:latin typeface="+mn-lt"/>
                <a:ea typeface="+mn-ea"/>
                <a:cs typeface="+mn-cs"/>
              </a:rPr>
              <a:t>üksnes</a:t>
            </a:r>
            <a:r>
              <a:rPr lang="en-US" sz="1200" b="0" i="1" u="none" strike="noStrike" kern="1200">
                <a:solidFill>
                  <a:schemeClr val="tx1"/>
                </a:solidFill>
                <a:effectLst/>
                <a:latin typeface="+mn-lt"/>
                <a:ea typeface="+mn-ea"/>
                <a:cs typeface="+mn-cs"/>
              </a:rPr>
              <a:t> </a:t>
            </a:r>
            <a:r>
              <a:rPr lang="en-US" sz="1200" b="0" i="1" u="none" strike="noStrike" kern="1200" err="1">
                <a:solidFill>
                  <a:schemeClr val="tx1"/>
                </a:solidFill>
                <a:effectLst/>
                <a:latin typeface="+mn-lt"/>
                <a:ea typeface="+mn-ea"/>
                <a:cs typeface="+mn-cs"/>
              </a:rPr>
              <a:t>tõlgete</a:t>
            </a:r>
            <a:r>
              <a:rPr lang="en-US" sz="1200" b="0" i="1" u="none" strike="noStrike" kern="1200">
                <a:solidFill>
                  <a:schemeClr val="tx1"/>
                </a:solidFill>
                <a:effectLst/>
                <a:latin typeface="+mn-lt"/>
                <a:ea typeface="+mn-ea"/>
                <a:cs typeface="+mn-cs"/>
              </a:rPr>
              <a:t> </a:t>
            </a:r>
            <a:r>
              <a:rPr lang="en-US" sz="1200" b="0" i="1" u="none" strike="noStrike" kern="1200" err="1">
                <a:solidFill>
                  <a:schemeClr val="tx1"/>
                </a:solidFill>
                <a:effectLst/>
                <a:latin typeface="+mn-lt"/>
                <a:ea typeface="+mn-ea"/>
                <a:cs typeface="+mn-cs"/>
              </a:rPr>
              <a:t>kaudu</a:t>
            </a:r>
            <a:r>
              <a:rPr lang="en-US" sz="1200" b="0" i="1" u="none" strike="noStrike" kern="1200">
                <a:solidFill>
                  <a:schemeClr val="tx1"/>
                </a:solidFill>
                <a:effectLst/>
                <a:latin typeface="+mn-lt"/>
                <a:ea typeface="+mn-ea"/>
                <a:cs typeface="+mn-cs"/>
              </a:rPr>
              <a:t> </a:t>
            </a:r>
            <a:r>
              <a:rPr lang="en-US" sz="1200" b="0" i="1" u="none" strike="noStrike" kern="1200" err="1">
                <a:solidFill>
                  <a:schemeClr val="tx1"/>
                </a:solidFill>
                <a:effectLst/>
                <a:latin typeface="+mn-lt"/>
                <a:ea typeface="+mn-ea"/>
                <a:cs typeface="+mn-cs"/>
              </a:rPr>
              <a:t>sõnastikku</a:t>
            </a:r>
            <a:r>
              <a:rPr lang="en-US" sz="1200" b="0" i="1" u="none" strike="noStrike" kern="1200">
                <a:solidFill>
                  <a:schemeClr val="tx1"/>
                </a:solidFill>
                <a:effectLst/>
                <a:latin typeface="+mn-lt"/>
                <a:ea typeface="+mn-ea"/>
                <a:cs typeface="+mn-cs"/>
              </a:rPr>
              <a:t> </a:t>
            </a:r>
            <a:r>
              <a:rPr lang="en-US" sz="1200" b="0" i="1" u="none" strike="noStrike" kern="1200" err="1">
                <a:solidFill>
                  <a:schemeClr val="tx1"/>
                </a:solidFill>
                <a:effectLst/>
                <a:latin typeface="+mn-lt"/>
                <a:ea typeface="+mn-ea"/>
                <a:cs typeface="+mn-cs"/>
              </a:rPr>
              <a:t>jõudnud</a:t>
            </a:r>
            <a:r>
              <a:rPr lang="en-US" sz="1200" b="0" i="1" u="none" strike="noStrike" kern="1200">
                <a:solidFill>
                  <a:schemeClr val="tx1"/>
                </a:solidFill>
                <a:effectLst/>
                <a:latin typeface="+mn-lt"/>
                <a:ea typeface="+mn-ea"/>
                <a:cs typeface="+mn-cs"/>
              </a:rPr>
              <a:t> </a:t>
            </a:r>
            <a:r>
              <a:rPr lang="en-US" sz="1200" b="0" i="1" u="none" strike="noStrike" kern="1200" err="1">
                <a:solidFill>
                  <a:schemeClr val="tx1"/>
                </a:solidFill>
                <a:effectLst/>
                <a:latin typeface="+mn-lt"/>
                <a:ea typeface="+mn-ea"/>
                <a:cs typeface="+mn-cs"/>
              </a:rPr>
              <a:t>osa</a:t>
            </a:r>
            <a:r>
              <a:rPr lang="en-US" sz="1200" b="0" i="1" u="none" strike="noStrike" kern="1200">
                <a:solidFill>
                  <a:schemeClr val="tx1"/>
                </a:solidFill>
                <a:effectLst/>
                <a:latin typeface="+mn-lt"/>
                <a:ea typeface="+mn-ea"/>
                <a:cs typeface="+mn-cs"/>
              </a:rPr>
              <a:t> </a:t>
            </a:r>
            <a:r>
              <a:rPr lang="en-US" sz="1200" b="0" i="1" u="none" strike="noStrike" kern="1200" err="1">
                <a:solidFill>
                  <a:schemeClr val="tx1"/>
                </a:solidFill>
                <a:effectLst/>
                <a:latin typeface="+mn-lt"/>
                <a:ea typeface="+mn-ea"/>
                <a:cs typeface="+mn-cs"/>
              </a:rPr>
              <a:t>välja</a:t>
            </a:r>
            <a:r>
              <a:rPr lang="en-US" sz="1200" b="0" i="1" u="none" strike="noStrike" kern="1200">
                <a:solidFill>
                  <a:schemeClr val="tx1"/>
                </a:solidFill>
                <a:effectLst/>
                <a:latin typeface="+mn-lt"/>
                <a:ea typeface="+mn-ea"/>
                <a:cs typeface="+mn-cs"/>
              </a:rPr>
              <a:t> </a:t>
            </a:r>
            <a:r>
              <a:rPr lang="en-US" sz="1200" b="0" i="1" u="none" strike="noStrike" kern="1200" err="1">
                <a:solidFill>
                  <a:schemeClr val="tx1"/>
                </a:solidFill>
                <a:effectLst/>
                <a:latin typeface="+mn-lt"/>
                <a:ea typeface="+mn-ea"/>
                <a:cs typeface="+mn-cs"/>
              </a:rPr>
              <a:t>filtreerida</a:t>
            </a:r>
            <a:r>
              <a:rPr lang="en-US" sz="1200" b="0" i="1" u="none" strike="noStrike" kern="1200">
                <a:solidFill>
                  <a:schemeClr val="tx1"/>
                </a:solidFill>
                <a:effectLst/>
                <a:latin typeface="+mn-lt"/>
                <a:ea typeface="+mn-ea"/>
                <a:cs typeface="+mn-cs"/>
              </a:rPr>
              <a:t>. </a:t>
            </a:r>
            <a:r>
              <a:rPr lang="en-US" sz="1200" b="0" i="1" u="none" strike="noStrike" kern="1200" err="1">
                <a:solidFill>
                  <a:schemeClr val="tx1"/>
                </a:solidFill>
                <a:effectLst/>
                <a:latin typeface="+mn-lt"/>
                <a:ea typeface="+mn-ea"/>
                <a:cs typeface="+mn-cs"/>
              </a:rPr>
              <a:t>Lõplik</a:t>
            </a:r>
            <a:r>
              <a:rPr lang="en-US" sz="1200" b="0" i="1" u="none" strike="noStrike" kern="1200">
                <a:solidFill>
                  <a:schemeClr val="tx1"/>
                </a:solidFill>
                <a:effectLst/>
                <a:latin typeface="+mn-lt"/>
                <a:ea typeface="+mn-ea"/>
                <a:cs typeface="+mn-cs"/>
              </a:rPr>
              <a:t> </a:t>
            </a:r>
            <a:r>
              <a:rPr lang="en-US" sz="1200" b="0" i="1" u="none" strike="noStrike" kern="1200" err="1">
                <a:solidFill>
                  <a:schemeClr val="tx1"/>
                </a:solidFill>
                <a:effectLst/>
                <a:latin typeface="+mn-lt"/>
                <a:ea typeface="+mn-ea"/>
                <a:cs typeface="+mn-cs"/>
              </a:rPr>
              <a:t>märgendus</a:t>
            </a:r>
            <a:r>
              <a:rPr lang="en-US" sz="1200" b="0" i="1" u="none" strike="noStrike" kern="1200">
                <a:solidFill>
                  <a:schemeClr val="tx1"/>
                </a:solidFill>
                <a:effectLst/>
                <a:latin typeface="+mn-lt"/>
                <a:ea typeface="+mn-ea"/>
                <a:cs typeface="+mn-cs"/>
              </a:rPr>
              <a:t> </a:t>
            </a:r>
            <a:r>
              <a:rPr lang="en-US" sz="1200" b="0" i="1" u="none" strike="noStrike" kern="1200" err="1">
                <a:solidFill>
                  <a:schemeClr val="tx1"/>
                </a:solidFill>
                <a:effectLst/>
                <a:latin typeface="+mn-lt"/>
                <a:ea typeface="+mn-ea"/>
                <a:cs typeface="+mn-cs"/>
              </a:rPr>
              <a:t>sõltub</a:t>
            </a:r>
            <a:r>
              <a:rPr lang="en-US" sz="1200" b="0" i="1" u="none" strike="noStrike" kern="1200">
                <a:solidFill>
                  <a:schemeClr val="tx1"/>
                </a:solidFill>
                <a:effectLst/>
                <a:latin typeface="+mn-lt"/>
                <a:ea typeface="+mn-ea"/>
                <a:cs typeface="+mn-cs"/>
              </a:rPr>
              <a:t> </a:t>
            </a:r>
            <a:r>
              <a:rPr lang="en-US" sz="1200" b="0" i="1" u="none" strike="noStrike" kern="1200" err="1">
                <a:solidFill>
                  <a:schemeClr val="tx1"/>
                </a:solidFill>
                <a:effectLst/>
                <a:latin typeface="+mn-lt"/>
                <a:ea typeface="+mn-ea"/>
                <a:cs typeface="+mn-cs"/>
              </a:rPr>
              <a:t>sellest</a:t>
            </a:r>
            <a:r>
              <a:rPr lang="en-US" sz="1200" b="0" i="1" u="none" strike="noStrike" kern="1200">
                <a:solidFill>
                  <a:schemeClr val="tx1"/>
                </a:solidFill>
                <a:effectLst/>
                <a:latin typeface="+mn-lt"/>
                <a:ea typeface="+mn-ea"/>
                <a:cs typeface="+mn-cs"/>
              </a:rPr>
              <a:t>, </a:t>
            </a:r>
            <a:r>
              <a:rPr lang="en-US" sz="1200" b="0" i="1" u="none" strike="noStrike" kern="1200" err="1">
                <a:solidFill>
                  <a:schemeClr val="tx1"/>
                </a:solidFill>
                <a:effectLst/>
                <a:latin typeface="+mn-lt"/>
                <a:ea typeface="+mn-ea"/>
                <a:cs typeface="+mn-cs"/>
              </a:rPr>
              <a:t>mitu</a:t>
            </a:r>
            <a:r>
              <a:rPr lang="en-US" sz="1200" b="0" i="1" u="none" strike="noStrike" kern="1200">
                <a:solidFill>
                  <a:schemeClr val="tx1"/>
                </a:solidFill>
                <a:effectLst/>
                <a:latin typeface="+mn-lt"/>
                <a:ea typeface="+mn-ea"/>
                <a:cs typeface="+mn-cs"/>
              </a:rPr>
              <a:t> </a:t>
            </a:r>
            <a:r>
              <a:rPr lang="en-US" sz="1200" b="0" i="1" u="none" strike="noStrike" kern="1200" err="1">
                <a:solidFill>
                  <a:schemeClr val="tx1"/>
                </a:solidFill>
                <a:effectLst/>
                <a:latin typeface="+mn-lt"/>
                <a:ea typeface="+mn-ea"/>
                <a:cs typeface="+mn-cs"/>
              </a:rPr>
              <a:t>meetodit</a:t>
            </a:r>
            <a:r>
              <a:rPr lang="en-US" sz="1200" b="0" i="1" u="none" strike="noStrike" kern="1200">
                <a:solidFill>
                  <a:schemeClr val="tx1"/>
                </a:solidFill>
                <a:effectLst/>
                <a:latin typeface="+mn-lt"/>
                <a:ea typeface="+mn-ea"/>
                <a:cs typeface="+mn-cs"/>
              </a:rPr>
              <a:t> </a:t>
            </a:r>
            <a:r>
              <a:rPr lang="en-US" sz="1200" b="0" i="1" u="none" strike="noStrike" kern="1200" err="1">
                <a:solidFill>
                  <a:schemeClr val="tx1"/>
                </a:solidFill>
                <a:effectLst/>
                <a:latin typeface="+mn-lt"/>
                <a:ea typeface="+mn-ea"/>
                <a:cs typeface="+mn-cs"/>
              </a:rPr>
              <a:t>omavahel</a:t>
            </a:r>
            <a:r>
              <a:rPr lang="en-US" sz="1200" b="0" i="1" u="none" strike="noStrike" kern="1200">
                <a:solidFill>
                  <a:schemeClr val="tx1"/>
                </a:solidFill>
                <a:effectLst/>
                <a:latin typeface="+mn-lt"/>
                <a:ea typeface="+mn-ea"/>
                <a:cs typeface="+mn-cs"/>
              </a:rPr>
              <a:t> </a:t>
            </a:r>
            <a:r>
              <a:rPr lang="en-US" sz="1200" b="0" i="1" u="none" strike="noStrike" kern="1200" err="1">
                <a:solidFill>
                  <a:schemeClr val="tx1"/>
                </a:solidFill>
                <a:effectLst/>
                <a:latin typeface="+mn-lt"/>
                <a:ea typeface="+mn-ea"/>
                <a:cs typeface="+mn-cs"/>
              </a:rPr>
              <a:t>nõustuvad</a:t>
            </a:r>
            <a:r>
              <a:rPr lang="en-US" sz="1200" b="0" i="1" u="none" strike="noStrike" kern="1200">
                <a:solidFill>
                  <a:schemeClr val="tx1"/>
                </a:solidFill>
                <a:effectLst/>
                <a:latin typeface="+mn-lt"/>
                <a:ea typeface="+mn-ea"/>
                <a:cs typeface="+mn-cs"/>
              </a:rPr>
              <a:t>.</a:t>
            </a:r>
            <a:endParaRPr lang="en-US"/>
          </a:p>
        </p:txBody>
      </p:sp>
      <p:sp>
        <p:nvSpPr>
          <p:cNvPr id="4" name="Slide Number Placeholder 3"/>
          <p:cNvSpPr>
            <a:spLocks noGrp="1"/>
          </p:cNvSpPr>
          <p:nvPr>
            <p:ph type="sldNum" sz="quarter" idx="5"/>
          </p:nvPr>
        </p:nvSpPr>
        <p:spPr/>
        <p:txBody>
          <a:bodyPr/>
          <a:lstStyle/>
          <a:p>
            <a:fld id="{A6DCCF91-0CB0-4CBA-A0F1-B76DDAB98818}" type="slidenum">
              <a:rPr lang="en-US" smtClean="0"/>
              <a:t>7</a:t>
            </a:fld>
            <a:endParaRPr lang="en-US"/>
          </a:p>
        </p:txBody>
      </p:sp>
    </p:spTree>
    <p:extLst>
      <p:ext uri="{BB962C8B-B14F-4D97-AF65-F5344CB8AC3E}">
        <p14:creationId xmlns:p14="http://schemas.microsoft.com/office/powerpoint/2010/main" val="357347242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err="1">
                <a:solidFill>
                  <a:schemeClr val="tx1"/>
                </a:solidFill>
                <a:effectLst/>
                <a:latin typeface="+mn-lt"/>
                <a:ea typeface="+mn-ea"/>
                <a:cs typeface="+mn-cs"/>
              </a:rPr>
              <a:t>Umbes</a:t>
            </a:r>
            <a:r>
              <a:rPr lang="en-US" sz="1200" b="0" i="0" kern="1200">
                <a:solidFill>
                  <a:schemeClr val="tx1"/>
                </a:solidFill>
                <a:effectLst/>
                <a:latin typeface="+mn-lt"/>
                <a:ea typeface="+mn-ea"/>
                <a:cs typeface="+mn-cs"/>
              </a:rPr>
              <a:t> </a:t>
            </a:r>
            <a:r>
              <a:rPr lang="en-US" sz="1200" b="1" i="0" kern="1200">
                <a:solidFill>
                  <a:schemeClr val="tx1"/>
                </a:solidFill>
                <a:effectLst/>
                <a:latin typeface="+mn-lt"/>
                <a:ea typeface="+mn-ea"/>
                <a:cs typeface="+mn-cs"/>
              </a:rPr>
              <a:t>34%</a:t>
            </a:r>
            <a:r>
              <a:rPr lang="en-US" sz="1200" b="0" i="0" kern="1200">
                <a:solidFill>
                  <a:schemeClr val="tx1"/>
                </a:solidFill>
                <a:effectLst/>
                <a:latin typeface="+mn-lt"/>
                <a:ea typeface="+mn-ea"/>
                <a:cs typeface="+mn-cs"/>
              </a:rPr>
              <a:t> </a:t>
            </a:r>
            <a:r>
              <a:rPr lang="en-US" sz="1200" b="0" i="0" kern="1200" err="1">
                <a:solidFill>
                  <a:schemeClr val="tx1"/>
                </a:solidFill>
                <a:effectLst/>
                <a:latin typeface="+mn-lt"/>
                <a:ea typeface="+mn-ea"/>
                <a:cs typeface="+mn-cs"/>
              </a:rPr>
              <a:t>regilaulude</a:t>
            </a:r>
            <a:r>
              <a:rPr lang="en-US" sz="1200" b="0" i="0" kern="1200">
                <a:solidFill>
                  <a:schemeClr val="tx1"/>
                </a:solidFill>
                <a:effectLst/>
                <a:latin typeface="+mn-lt"/>
                <a:ea typeface="+mn-ea"/>
                <a:cs typeface="+mn-cs"/>
              </a:rPr>
              <a:t> </a:t>
            </a:r>
            <a:r>
              <a:rPr lang="en-US" sz="1200" b="0" i="0" kern="1200" err="1">
                <a:solidFill>
                  <a:schemeClr val="tx1"/>
                </a:solidFill>
                <a:effectLst/>
                <a:latin typeface="+mn-lt"/>
                <a:ea typeface="+mn-ea"/>
                <a:cs typeface="+mn-cs"/>
              </a:rPr>
              <a:t>emotsioonisõnastiku</a:t>
            </a:r>
            <a:r>
              <a:rPr lang="en-US" sz="1200" b="0" i="0" kern="1200">
                <a:solidFill>
                  <a:schemeClr val="tx1"/>
                </a:solidFill>
                <a:effectLst/>
                <a:latin typeface="+mn-lt"/>
                <a:ea typeface="+mn-ea"/>
                <a:cs typeface="+mn-cs"/>
              </a:rPr>
              <a:t> </a:t>
            </a:r>
            <a:r>
              <a:rPr lang="en-US" sz="1200" b="0" i="0" kern="1200" err="1">
                <a:solidFill>
                  <a:schemeClr val="tx1"/>
                </a:solidFill>
                <a:effectLst/>
                <a:latin typeface="+mn-lt"/>
                <a:ea typeface="+mn-ea"/>
                <a:cs typeface="+mn-cs"/>
              </a:rPr>
              <a:t>sõnavormidest</a:t>
            </a:r>
            <a:r>
              <a:rPr lang="en-US" sz="1200" b="0" i="0" kern="1200">
                <a:solidFill>
                  <a:schemeClr val="tx1"/>
                </a:solidFill>
                <a:effectLst/>
                <a:latin typeface="+mn-lt"/>
                <a:ea typeface="+mn-ea"/>
                <a:cs typeface="+mn-cs"/>
              </a:rPr>
              <a:t> </a:t>
            </a:r>
            <a:r>
              <a:rPr lang="en-US" sz="1200" b="0" i="0" kern="1200" err="1">
                <a:solidFill>
                  <a:schemeClr val="tx1"/>
                </a:solidFill>
                <a:effectLst/>
                <a:latin typeface="+mn-lt"/>
                <a:ea typeface="+mn-ea"/>
                <a:cs typeface="+mn-cs"/>
              </a:rPr>
              <a:t>kattub</a:t>
            </a:r>
            <a:r>
              <a:rPr lang="en-US" sz="1200" b="0" i="0" kern="1200">
                <a:solidFill>
                  <a:schemeClr val="tx1"/>
                </a:solidFill>
                <a:effectLst/>
                <a:latin typeface="+mn-lt"/>
                <a:ea typeface="+mn-ea"/>
                <a:cs typeface="+mn-cs"/>
              </a:rPr>
              <a:t> EV </a:t>
            </a:r>
            <a:r>
              <a:rPr lang="en-US" sz="1200" b="0" i="0" kern="1200" err="1">
                <a:solidFill>
                  <a:schemeClr val="tx1"/>
                </a:solidFill>
                <a:effectLst/>
                <a:latin typeface="+mn-lt"/>
                <a:ea typeface="+mn-ea"/>
                <a:cs typeface="+mn-cs"/>
              </a:rPr>
              <a:t>tänapäeva</a:t>
            </a:r>
            <a:r>
              <a:rPr lang="en-US" sz="1200" b="0" i="0" kern="1200">
                <a:solidFill>
                  <a:schemeClr val="tx1"/>
                </a:solidFill>
                <a:effectLst/>
                <a:latin typeface="+mn-lt"/>
                <a:ea typeface="+mn-ea"/>
                <a:cs typeface="+mn-cs"/>
              </a:rPr>
              <a:t> </a:t>
            </a:r>
            <a:r>
              <a:rPr lang="en-US" sz="1200" b="0" i="0" kern="1200" err="1">
                <a:solidFill>
                  <a:schemeClr val="tx1"/>
                </a:solidFill>
                <a:effectLst/>
                <a:latin typeface="+mn-lt"/>
                <a:ea typeface="+mn-ea"/>
                <a:cs typeface="+mn-cs"/>
              </a:rPr>
              <a:t>emotsioonisõnastiku</a:t>
            </a:r>
            <a:r>
              <a:rPr lang="en-US" sz="1200" b="0" i="0" kern="1200">
                <a:solidFill>
                  <a:schemeClr val="tx1"/>
                </a:solidFill>
                <a:effectLst/>
                <a:latin typeface="+mn-lt"/>
                <a:ea typeface="+mn-ea"/>
                <a:cs typeface="+mn-cs"/>
              </a:rPr>
              <a:t> </a:t>
            </a:r>
            <a:r>
              <a:rPr lang="en-US" sz="1200" b="0" i="0" kern="1200" err="1">
                <a:solidFill>
                  <a:schemeClr val="tx1"/>
                </a:solidFill>
                <a:effectLst/>
                <a:latin typeface="+mn-lt"/>
                <a:ea typeface="+mn-ea"/>
                <a:cs typeface="+mn-cs"/>
              </a:rPr>
              <a:t>sõnavormidega</a:t>
            </a:r>
            <a:r>
              <a:rPr lang="en-US" sz="1200" b="0" i="0" kern="1200">
                <a:solidFill>
                  <a:schemeClr val="tx1"/>
                </a:solidFill>
                <a:effectLst/>
                <a:latin typeface="+mn-lt"/>
                <a:ea typeface="+mn-ea"/>
                <a:cs typeface="+mn-cs"/>
              </a:rPr>
              <a:t> (</a:t>
            </a:r>
            <a:r>
              <a:rPr lang="en-US" sz="1200" b="0" i="0" kern="1200" err="1">
                <a:solidFill>
                  <a:schemeClr val="tx1"/>
                </a:solidFill>
                <a:effectLst/>
                <a:latin typeface="+mn-lt"/>
                <a:ea typeface="+mn-ea"/>
                <a:cs typeface="+mn-cs"/>
              </a:rPr>
              <a:t>Vabamorfi</a:t>
            </a:r>
            <a:r>
              <a:rPr lang="en-US" sz="1200" b="0" i="0" kern="1200">
                <a:solidFill>
                  <a:schemeClr val="tx1"/>
                </a:solidFill>
                <a:effectLst/>
                <a:latin typeface="+mn-lt"/>
                <a:ea typeface="+mn-ea"/>
                <a:cs typeface="+mn-cs"/>
              </a:rPr>
              <a:t> </a:t>
            </a:r>
            <a:r>
              <a:rPr lang="en-US" sz="1200" b="0" i="0" kern="1200" err="1">
                <a:solidFill>
                  <a:schemeClr val="tx1"/>
                </a:solidFill>
                <a:effectLst/>
                <a:latin typeface="+mn-lt"/>
                <a:ea typeface="+mn-ea"/>
                <a:cs typeface="+mn-cs"/>
              </a:rPr>
              <a:t>abil</a:t>
            </a:r>
            <a:r>
              <a:rPr lang="en-US" sz="1200" b="0" i="0" kern="1200">
                <a:solidFill>
                  <a:schemeClr val="tx1"/>
                </a:solidFill>
                <a:effectLst/>
                <a:latin typeface="+mn-lt"/>
                <a:ea typeface="+mn-ea"/>
                <a:cs typeface="+mn-cs"/>
              </a:rPr>
              <a:t> </a:t>
            </a:r>
            <a:r>
              <a:rPr lang="en-US" sz="1200" b="0" i="0" kern="1200" err="1">
                <a:solidFill>
                  <a:schemeClr val="tx1"/>
                </a:solidFill>
                <a:effectLst/>
                <a:latin typeface="+mn-lt"/>
                <a:ea typeface="+mn-ea"/>
                <a:cs typeface="+mn-cs"/>
              </a:rPr>
              <a:t>genereeritud</a:t>
            </a:r>
            <a:r>
              <a:rPr lang="en-US" sz="1200" b="0" i="0" kern="1200">
                <a:solidFill>
                  <a:schemeClr val="tx1"/>
                </a:solidFill>
                <a:effectLst/>
                <a:latin typeface="+mn-lt"/>
                <a:ea typeface="+mn-ea"/>
                <a:cs typeface="+mn-cs"/>
              </a:rPr>
              <a:t>). </a:t>
            </a:r>
            <a:r>
              <a:rPr lang="en-US" sz="1200" b="0" i="0" kern="1200" err="1">
                <a:solidFill>
                  <a:schemeClr val="tx1"/>
                </a:solidFill>
                <a:effectLst/>
                <a:latin typeface="+mn-lt"/>
                <a:ea typeface="+mn-ea"/>
                <a:cs typeface="+mn-cs"/>
              </a:rPr>
              <a:t>Statistika</a:t>
            </a:r>
            <a:r>
              <a:rPr lang="en-US" sz="1200" b="0" i="0" kern="1200">
                <a:solidFill>
                  <a:schemeClr val="tx1"/>
                </a:solidFill>
                <a:effectLst/>
                <a:latin typeface="+mn-lt"/>
                <a:ea typeface="+mn-ea"/>
                <a:cs typeface="+mn-cs"/>
              </a:rPr>
              <a:t> </a:t>
            </a:r>
            <a:r>
              <a:rPr lang="en-US" sz="1200" b="0" i="0" kern="1200" err="1">
                <a:solidFill>
                  <a:schemeClr val="tx1"/>
                </a:solidFill>
                <a:effectLst/>
                <a:latin typeface="+mn-lt"/>
                <a:ea typeface="+mn-ea"/>
                <a:cs typeface="+mn-cs"/>
              </a:rPr>
              <a:t>piirkondliku</a:t>
            </a:r>
            <a:r>
              <a:rPr lang="en-US" sz="1200" b="0" i="0" kern="1200">
                <a:solidFill>
                  <a:schemeClr val="tx1"/>
                </a:solidFill>
                <a:effectLst/>
                <a:latin typeface="+mn-lt"/>
                <a:ea typeface="+mn-ea"/>
                <a:cs typeface="+mn-cs"/>
              </a:rPr>
              <a:t> </a:t>
            </a:r>
            <a:r>
              <a:rPr lang="en-US" sz="1200" b="0" i="0" kern="1200" err="1">
                <a:solidFill>
                  <a:schemeClr val="tx1"/>
                </a:solidFill>
                <a:effectLst/>
                <a:latin typeface="+mn-lt"/>
                <a:ea typeface="+mn-ea"/>
                <a:cs typeface="+mn-cs"/>
              </a:rPr>
              <a:t>osakaalu</a:t>
            </a:r>
            <a:r>
              <a:rPr lang="en-US" sz="1200" b="0" i="0" kern="1200">
                <a:solidFill>
                  <a:schemeClr val="tx1"/>
                </a:solidFill>
                <a:effectLst/>
                <a:latin typeface="+mn-lt"/>
                <a:ea typeface="+mn-ea"/>
                <a:cs typeface="+mn-cs"/>
              </a:rPr>
              <a:t>, </a:t>
            </a:r>
            <a:r>
              <a:rPr lang="en-US" sz="1200" b="0" i="0" kern="1200" err="1">
                <a:solidFill>
                  <a:schemeClr val="tx1"/>
                </a:solidFill>
                <a:effectLst/>
                <a:latin typeface="+mn-lt"/>
                <a:ea typeface="+mn-ea"/>
                <a:cs typeface="+mn-cs"/>
              </a:rPr>
              <a:t>domineerivate</a:t>
            </a:r>
            <a:r>
              <a:rPr lang="en-US" sz="1200" b="0" i="0" kern="1200">
                <a:solidFill>
                  <a:schemeClr val="tx1"/>
                </a:solidFill>
                <a:effectLst/>
                <a:latin typeface="+mn-lt"/>
                <a:ea typeface="+mn-ea"/>
                <a:cs typeface="+mn-cs"/>
              </a:rPr>
              <a:t> </a:t>
            </a:r>
            <a:r>
              <a:rPr lang="en-US" sz="1200" b="0" i="0" kern="1200" err="1">
                <a:solidFill>
                  <a:schemeClr val="tx1"/>
                </a:solidFill>
                <a:effectLst/>
                <a:latin typeface="+mn-lt"/>
                <a:ea typeface="+mn-ea"/>
                <a:cs typeface="+mn-cs"/>
              </a:rPr>
              <a:t>emotsioonivaldkondade</a:t>
            </a:r>
            <a:r>
              <a:rPr lang="en-US" sz="1200" b="0" i="0" kern="1200">
                <a:solidFill>
                  <a:schemeClr val="tx1"/>
                </a:solidFill>
                <a:effectLst/>
                <a:latin typeface="+mn-lt"/>
                <a:ea typeface="+mn-ea"/>
                <a:cs typeface="+mn-cs"/>
              </a:rPr>
              <a:t> </a:t>
            </a:r>
            <a:r>
              <a:rPr lang="en-US" sz="1200" b="0" i="0" kern="1200" err="1">
                <a:solidFill>
                  <a:schemeClr val="tx1"/>
                </a:solidFill>
                <a:effectLst/>
                <a:latin typeface="+mn-lt"/>
                <a:ea typeface="+mn-ea"/>
                <a:cs typeface="+mn-cs"/>
              </a:rPr>
              <a:t>jm</a:t>
            </a:r>
            <a:r>
              <a:rPr lang="en-US" sz="1200" b="0" i="0" kern="1200">
                <a:solidFill>
                  <a:schemeClr val="tx1"/>
                </a:solidFill>
                <a:effectLst/>
                <a:latin typeface="+mn-lt"/>
                <a:ea typeface="+mn-ea"/>
                <a:cs typeface="+mn-cs"/>
              </a:rPr>
              <a:t> </a:t>
            </a:r>
            <a:r>
              <a:rPr lang="en-US" sz="1200" b="0" i="0" kern="1200" err="1">
                <a:solidFill>
                  <a:schemeClr val="tx1"/>
                </a:solidFill>
                <a:effectLst/>
                <a:latin typeface="+mn-lt"/>
                <a:ea typeface="+mn-ea"/>
                <a:cs typeface="+mn-cs"/>
              </a:rPr>
              <a:t>osas</a:t>
            </a:r>
            <a:r>
              <a:rPr lang="en-US" sz="1200" b="0" i="0" kern="1200">
                <a:solidFill>
                  <a:schemeClr val="tx1"/>
                </a:solidFill>
                <a:effectLst/>
                <a:latin typeface="+mn-lt"/>
                <a:ea typeface="+mn-ea"/>
                <a:cs typeface="+mn-cs"/>
              </a:rPr>
              <a:t> on </a:t>
            </a:r>
            <a:r>
              <a:rPr lang="en-US" sz="1200" b="1" i="0" kern="1200" err="1">
                <a:solidFill>
                  <a:schemeClr val="tx1"/>
                </a:solidFill>
                <a:effectLst/>
                <a:latin typeface="+mn-lt"/>
                <a:ea typeface="+mn-ea"/>
                <a:cs typeface="+mn-cs"/>
              </a:rPr>
              <a:t>esialgsed</a:t>
            </a:r>
            <a:r>
              <a:rPr lang="en-US" sz="1200" b="1" i="0" kern="1200">
                <a:solidFill>
                  <a:schemeClr val="tx1"/>
                </a:solidFill>
                <a:effectLst/>
                <a:latin typeface="+mn-lt"/>
                <a:ea typeface="+mn-ea"/>
                <a:cs typeface="+mn-cs"/>
              </a:rPr>
              <a:t> ja </a:t>
            </a:r>
            <a:r>
              <a:rPr lang="en-US" sz="1200" b="1" i="0" kern="1200" err="1">
                <a:solidFill>
                  <a:schemeClr val="tx1"/>
                </a:solidFill>
                <a:effectLst/>
                <a:latin typeface="+mn-lt"/>
                <a:ea typeface="+mn-ea"/>
                <a:cs typeface="+mn-cs"/>
              </a:rPr>
              <a:t>vajavad</a:t>
            </a:r>
            <a:r>
              <a:rPr lang="en-US" sz="1200" b="1" i="0" kern="1200">
                <a:solidFill>
                  <a:schemeClr val="tx1"/>
                </a:solidFill>
                <a:effectLst/>
                <a:latin typeface="+mn-lt"/>
                <a:ea typeface="+mn-ea"/>
                <a:cs typeface="+mn-cs"/>
              </a:rPr>
              <a:t> </a:t>
            </a:r>
            <a:r>
              <a:rPr lang="en-US" sz="1200" b="1" i="0" kern="1200" err="1">
                <a:solidFill>
                  <a:schemeClr val="tx1"/>
                </a:solidFill>
                <a:effectLst/>
                <a:latin typeface="+mn-lt"/>
                <a:ea typeface="+mn-ea"/>
                <a:cs typeface="+mn-cs"/>
              </a:rPr>
              <a:t>kontrollimist</a:t>
            </a:r>
            <a:r>
              <a:rPr lang="en-US" sz="1200" b="0" i="0" kern="1200">
                <a:solidFill>
                  <a:schemeClr val="tx1"/>
                </a:solidFill>
                <a:effectLst/>
                <a:latin typeface="+mn-lt"/>
                <a:ea typeface="+mn-ea"/>
                <a:cs typeface="+mn-cs"/>
              </a:rPr>
              <a:t>, </a:t>
            </a:r>
            <a:r>
              <a:rPr lang="en-US" sz="1200" b="0" i="0" kern="1200" err="1">
                <a:solidFill>
                  <a:schemeClr val="tx1"/>
                </a:solidFill>
                <a:effectLst/>
                <a:latin typeface="+mn-lt"/>
                <a:ea typeface="+mn-ea"/>
                <a:cs typeface="+mn-cs"/>
              </a:rPr>
              <a:t>näiteks</a:t>
            </a:r>
            <a:r>
              <a:rPr lang="en-US" sz="1200" b="0" i="0" kern="1200">
                <a:solidFill>
                  <a:schemeClr val="tx1"/>
                </a:solidFill>
                <a:effectLst/>
                <a:latin typeface="+mn-lt"/>
                <a:ea typeface="+mn-ea"/>
                <a:cs typeface="+mn-cs"/>
              </a:rPr>
              <a:t> kuna </a:t>
            </a:r>
            <a:r>
              <a:rPr lang="en-US" sz="1200" b="0" i="0" kern="1200" err="1">
                <a:solidFill>
                  <a:schemeClr val="tx1"/>
                </a:solidFill>
                <a:effectLst/>
                <a:latin typeface="+mn-lt"/>
                <a:ea typeface="+mn-ea"/>
                <a:cs typeface="+mn-cs"/>
              </a:rPr>
              <a:t>mõni</a:t>
            </a:r>
            <a:r>
              <a:rPr lang="en-US" sz="1200" b="0" i="0" kern="1200">
                <a:solidFill>
                  <a:schemeClr val="tx1"/>
                </a:solidFill>
                <a:effectLst/>
                <a:latin typeface="+mn-lt"/>
                <a:ea typeface="+mn-ea"/>
                <a:cs typeface="+mn-cs"/>
              </a:rPr>
              <a:t> </a:t>
            </a:r>
            <a:r>
              <a:rPr lang="en-US" sz="1200" b="0" i="0" kern="1200" err="1">
                <a:solidFill>
                  <a:schemeClr val="tx1"/>
                </a:solidFill>
                <a:effectLst/>
                <a:latin typeface="+mn-lt"/>
                <a:ea typeface="+mn-ea"/>
                <a:cs typeface="+mn-cs"/>
              </a:rPr>
              <a:t>sagedane</a:t>
            </a:r>
            <a:r>
              <a:rPr lang="en-US" sz="1200" b="0" i="0" kern="1200">
                <a:solidFill>
                  <a:schemeClr val="tx1"/>
                </a:solidFill>
                <a:effectLst/>
                <a:latin typeface="+mn-lt"/>
                <a:ea typeface="+mn-ea"/>
                <a:cs typeface="+mn-cs"/>
              </a:rPr>
              <a:t> vale </a:t>
            </a:r>
            <a:r>
              <a:rPr lang="en-US" sz="1200" b="0" i="0" kern="1200" err="1">
                <a:solidFill>
                  <a:schemeClr val="tx1"/>
                </a:solidFill>
                <a:effectLst/>
                <a:latin typeface="+mn-lt"/>
                <a:ea typeface="+mn-ea"/>
                <a:cs typeface="+mn-cs"/>
              </a:rPr>
              <a:t>või</a:t>
            </a:r>
            <a:r>
              <a:rPr lang="en-US" sz="1200" b="0" i="0" kern="1200">
                <a:solidFill>
                  <a:schemeClr val="tx1"/>
                </a:solidFill>
                <a:effectLst/>
                <a:latin typeface="+mn-lt"/>
                <a:ea typeface="+mn-ea"/>
                <a:cs typeface="+mn-cs"/>
              </a:rPr>
              <a:t> </a:t>
            </a:r>
            <a:r>
              <a:rPr lang="en-US" sz="1200" b="0" i="0" kern="1200" err="1">
                <a:solidFill>
                  <a:schemeClr val="tx1"/>
                </a:solidFill>
                <a:effectLst/>
                <a:latin typeface="+mn-lt"/>
                <a:ea typeface="+mn-ea"/>
                <a:cs typeface="+mn-cs"/>
              </a:rPr>
              <a:t>mitmetähenduslik</a:t>
            </a:r>
            <a:r>
              <a:rPr lang="en-US" sz="1200" b="0" i="0" kern="1200">
                <a:solidFill>
                  <a:schemeClr val="tx1"/>
                </a:solidFill>
                <a:effectLst/>
                <a:latin typeface="+mn-lt"/>
                <a:ea typeface="+mn-ea"/>
                <a:cs typeface="+mn-cs"/>
              </a:rPr>
              <a:t> </a:t>
            </a:r>
            <a:r>
              <a:rPr lang="en-US" sz="1200" b="0" i="0" kern="1200" err="1">
                <a:solidFill>
                  <a:schemeClr val="tx1"/>
                </a:solidFill>
                <a:effectLst/>
                <a:latin typeface="+mn-lt"/>
                <a:ea typeface="+mn-ea"/>
                <a:cs typeface="+mn-cs"/>
              </a:rPr>
              <a:t>sõnavorm</a:t>
            </a:r>
            <a:r>
              <a:rPr lang="en-US" sz="1200" b="0" i="0" kern="1200">
                <a:solidFill>
                  <a:schemeClr val="tx1"/>
                </a:solidFill>
                <a:effectLst/>
                <a:latin typeface="+mn-lt"/>
                <a:ea typeface="+mn-ea"/>
                <a:cs typeface="+mn-cs"/>
              </a:rPr>
              <a:t> (</a:t>
            </a:r>
            <a:r>
              <a:rPr lang="en-US" sz="1200" b="0" i="0" kern="1200" err="1">
                <a:solidFill>
                  <a:schemeClr val="tx1"/>
                </a:solidFill>
                <a:effectLst/>
                <a:latin typeface="+mn-lt"/>
                <a:ea typeface="+mn-ea"/>
                <a:cs typeface="+mn-cs"/>
              </a:rPr>
              <a:t>nt</a:t>
            </a:r>
            <a:r>
              <a:rPr lang="en-US" sz="1200" b="0" i="0" kern="1200">
                <a:solidFill>
                  <a:schemeClr val="tx1"/>
                </a:solidFill>
                <a:effectLst/>
                <a:latin typeface="+mn-lt"/>
                <a:ea typeface="+mn-ea"/>
                <a:cs typeface="+mn-cs"/>
              </a:rPr>
              <a:t> 'taha' &lt;- '</a:t>
            </a:r>
            <a:r>
              <a:rPr lang="en-US" sz="1200" b="0" i="0" kern="1200" err="1">
                <a:solidFill>
                  <a:schemeClr val="tx1"/>
                </a:solidFill>
                <a:effectLst/>
                <a:latin typeface="+mn-lt"/>
                <a:ea typeface="+mn-ea"/>
                <a:cs typeface="+mn-cs"/>
              </a:rPr>
              <a:t>tahtma</a:t>
            </a:r>
            <a:r>
              <a:rPr lang="en-US" sz="1200" b="0" i="0" kern="1200">
                <a:solidFill>
                  <a:schemeClr val="tx1"/>
                </a:solidFill>
                <a:effectLst/>
                <a:latin typeface="+mn-lt"/>
                <a:ea typeface="+mn-ea"/>
                <a:cs typeface="+mn-cs"/>
              </a:rPr>
              <a:t>') </a:t>
            </a:r>
            <a:r>
              <a:rPr lang="en-US" sz="1200" b="0" i="0" kern="1200" err="1">
                <a:solidFill>
                  <a:schemeClr val="tx1"/>
                </a:solidFill>
                <a:effectLst/>
                <a:latin typeface="+mn-lt"/>
                <a:ea typeface="+mn-ea"/>
                <a:cs typeface="+mn-cs"/>
              </a:rPr>
              <a:t>võib</a:t>
            </a:r>
            <a:r>
              <a:rPr lang="en-US" sz="1200" b="0" i="0" kern="1200">
                <a:solidFill>
                  <a:schemeClr val="tx1"/>
                </a:solidFill>
                <a:effectLst/>
                <a:latin typeface="+mn-lt"/>
                <a:ea typeface="+mn-ea"/>
                <a:cs typeface="+mn-cs"/>
              </a:rPr>
              <a:t> </a:t>
            </a:r>
            <a:r>
              <a:rPr lang="en-US" sz="1200" b="0" i="0" kern="1200" err="1">
                <a:solidFill>
                  <a:schemeClr val="tx1"/>
                </a:solidFill>
                <a:effectLst/>
                <a:latin typeface="+mn-lt"/>
                <a:ea typeface="+mn-ea"/>
                <a:cs typeface="+mn-cs"/>
              </a:rPr>
              <a:t>statistikat</a:t>
            </a:r>
            <a:r>
              <a:rPr lang="en-US" sz="1200" b="0" i="0" kern="1200">
                <a:solidFill>
                  <a:schemeClr val="tx1"/>
                </a:solidFill>
                <a:effectLst/>
                <a:latin typeface="+mn-lt"/>
                <a:ea typeface="+mn-ea"/>
                <a:cs typeface="+mn-cs"/>
              </a:rPr>
              <a:t> </a:t>
            </a:r>
            <a:r>
              <a:rPr lang="en-US" sz="1200" b="0" i="0" kern="1200" err="1">
                <a:solidFill>
                  <a:schemeClr val="tx1"/>
                </a:solidFill>
                <a:effectLst/>
                <a:latin typeface="+mn-lt"/>
                <a:ea typeface="+mn-ea"/>
                <a:cs typeface="+mn-cs"/>
              </a:rPr>
              <a:t>moonutada</a:t>
            </a:r>
            <a:r>
              <a:rPr lang="en-US" sz="1200" b="0" i="0" kern="1200">
                <a:solidFill>
                  <a:schemeClr val="tx1"/>
                </a:solidFill>
                <a:effectLst/>
                <a:latin typeface="+mn-lt"/>
                <a:ea typeface="+mn-ea"/>
                <a:cs typeface="+mn-cs"/>
              </a:rPr>
              <a:t>.</a:t>
            </a:r>
            <a:endParaRPr lang="en-US"/>
          </a:p>
        </p:txBody>
      </p:sp>
      <p:sp>
        <p:nvSpPr>
          <p:cNvPr id="4" name="Slide Number Placeholder 3"/>
          <p:cNvSpPr>
            <a:spLocks noGrp="1"/>
          </p:cNvSpPr>
          <p:nvPr>
            <p:ph type="sldNum" sz="quarter" idx="5"/>
          </p:nvPr>
        </p:nvSpPr>
        <p:spPr/>
        <p:txBody>
          <a:bodyPr/>
          <a:lstStyle/>
          <a:p>
            <a:fld id="{A6DCCF91-0CB0-4CBA-A0F1-B76DDAB98818}" type="slidenum">
              <a:rPr lang="en-US" smtClean="0"/>
              <a:t>8</a:t>
            </a:fld>
            <a:endParaRPr lang="en-US"/>
          </a:p>
        </p:txBody>
      </p:sp>
    </p:spTree>
    <p:extLst>
      <p:ext uri="{BB962C8B-B14F-4D97-AF65-F5344CB8AC3E}">
        <p14:creationId xmlns:p14="http://schemas.microsoft.com/office/powerpoint/2010/main" val="22800020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err="1">
                <a:solidFill>
                  <a:srgbClr val="FF0000"/>
                </a:solidFill>
              </a:rPr>
              <a:t>Ilmselt</a:t>
            </a:r>
            <a:r>
              <a:rPr lang="en-US">
                <a:solidFill>
                  <a:srgbClr val="FF0000"/>
                </a:solidFill>
              </a:rPr>
              <a:t> </a:t>
            </a:r>
            <a:r>
              <a:rPr lang="en-US" err="1">
                <a:solidFill>
                  <a:srgbClr val="FF0000"/>
                </a:solidFill>
              </a:rPr>
              <a:t>tuleb</a:t>
            </a:r>
            <a:r>
              <a:rPr lang="en-US">
                <a:solidFill>
                  <a:srgbClr val="FF0000"/>
                </a:solidFill>
              </a:rPr>
              <a:t> </a:t>
            </a:r>
            <a:r>
              <a:rPr lang="en-US" err="1">
                <a:solidFill>
                  <a:srgbClr val="FF0000"/>
                </a:solidFill>
              </a:rPr>
              <a:t>küsimus</a:t>
            </a:r>
            <a:r>
              <a:rPr lang="en-US">
                <a:solidFill>
                  <a:srgbClr val="FF0000"/>
                </a:solidFill>
              </a:rPr>
              <a:t>, </a:t>
            </a:r>
            <a:r>
              <a:rPr lang="en-US" err="1">
                <a:solidFill>
                  <a:srgbClr val="FF0000"/>
                </a:solidFill>
              </a:rPr>
              <a:t>milleks</a:t>
            </a:r>
            <a:r>
              <a:rPr lang="en-US">
                <a:solidFill>
                  <a:srgbClr val="FF0000"/>
                </a:solidFill>
              </a:rPr>
              <a:t> </a:t>
            </a:r>
            <a:r>
              <a:rPr lang="en-US" err="1">
                <a:solidFill>
                  <a:srgbClr val="FF0000"/>
                </a:solidFill>
              </a:rPr>
              <a:t>ikkagi</a:t>
            </a:r>
            <a:r>
              <a:rPr lang="en-US">
                <a:solidFill>
                  <a:srgbClr val="FF0000"/>
                </a:solidFill>
              </a:rPr>
              <a:t> </a:t>
            </a:r>
            <a:r>
              <a:rPr lang="en-US" err="1">
                <a:solidFill>
                  <a:srgbClr val="FF0000"/>
                </a:solidFill>
              </a:rPr>
              <a:t>sõnastik</a:t>
            </a:r>
            <a:r>
              <a:rPr lang="en-US">
                <a:solidFill>
                  <a:srgbClr val="FF0000"/>
                </a:solidFill>
              </a:rPr>
              <a:t> ja </a:t>
            </a:r>
            <a:r>
              <a:rPr lang="en-US" err="1">
                <a:solidFill>
                  <a:srgbClr val="FF0000"/>
                </a:solidFill>
              </a:rPr>
              <a:t>mitte</a:t>
            </a:r>
            <a:r>
              <a:rPr lang="en-US">
                <a:solidFill>
                  <a:srgbClr val="FF0000"/>
                </a:solidFill>
              </a:rPr>
              <a:t> AI, </a:t>
            </a:r>
            <a:r>
              <a:rPr lang="en-US" err="1">
                <a:solidFill>
                  <a:srgbClr val="FF0000"/>
                </a:solidFill>
              </a:rPr>
              <a:t>sest</a:t>
            </a:r>
            <a:r>
              <a:rPr lang="en-US">
                <a:solidFill>
                  <a:srgbClr val="FF0000"/>
                </a:solidFill>
              </a:rPr>
              <a:t> </a:t>
            </a:r>
            <a:r>
              <a:rPr lang="en-US" err="1">
                <a:solidFill>
                  <a:srgbClr val="FF0000"/>
                </a:solidFill>
              </a:rPr>
              <a:t>isegi</a:t>
            </a:r>
            <a:r>
              <a:rPr lang="en-US">
                <a:solidFill>
                  <a:srgbClr val="FF0000"/>
                </a:solidFill>
              </a:rPr>
              <a:t> </a:t>
            </a:r>
            <a:r>
              <a:rPr lang="en-US" err="1">
                <a:solidFill>
                  <a:srgbClr val="FF0000"/>
                </a:solidFill>
              </a:rPr>
              <a:t>kohalikud</a:t>
            </a:r>
            <a:r>
              <a:rPr lang="en-US">
                <a:solidFill>
                  <a:srgbClr val="FF0000"/>
                </a:solidFill>
              </a:rPr>
              <a:t> </a:t>
            </a:r>
            <a:r>
              <a:rPr lang="en-US" err="1">
                <a:solidFill>
                  <a:srgbClr val="FF0000"/>
                </a:solidFill>
              </a:rPr>
              <a:t>LLMid</a:t>
            </a:r>
            <a:r>
              <a:rPr lang="en-US">
                <a:solidFill>
                  <a:srgbClr val="FF0000"/>
                </a:solidFill>
              </a:rPr>
              <a:t> on head. Peaks </a:t>
            </a:r>
            <a:r>
              <a:rPr lang="en-US" err="1">
                <a:solidFill>
                  <a:srgbClr val="FF0000"/>
                </a:solidFill>
              </a:rPr>
              <a:t>vastuse</a:t>
            </a:r>
            <a:r>
              <a:rPr lang="en-US">
                <a:solidFill>
                  <a:srgbClr val="FF0000"/>
                </a:solidFill>
              </a:rPr>
              <a:t> </a:t>
            </a:r>
            <a:r>
              <a:rPr lang="en-US" err="1">
                <a:solidFill>
                  <a:srgbClr val="FF0000"/>
                </a:solidFill>
              </a:rPr>
              <a:t>välja</a:t>
            </a:r>
            <a:r>
              <a:rPr lang="en-US">
                <a:solidFill>
                  <a:srgbClr val="FF0000"/>
                </a:solidFill>
              </a:rPr>
              <a:t> </a:t>
            </a:r>
            <a:r>
              <a:rPr lang="en-US" err="1">
                <a:solidFill>
                  <a:srgbClr val="FF0000"/>
                </a:solidFill>
              </a:rPr>
              <a:t>mõtlema</a:t>
            </a:r>
            <a:r>
              <a:rPr lang="en-US">
                <a:solidFill>
                  <a:srgbClr val="FF0000"/>
                </a:solidFill>
              </a:rPr>
              <a:t>, </a:t>
            </a:r>
            <a:r>
              <a:rPr lang="en-US" err="1">
                <a:solidFill>
                  <a:srgbClr val="FF0000"/>
                </a:solidFill>
              </a:rPr>
              <a:t>nt</a:t>
            </a:r>
            <a:r>
              <a:rPr lang="en-US">
                <a:solidFill>
                  <a:srgbClr val="FF0000"/>
                </a:solidFill>
              </a:rPr>
              <a:t> et </a:t>
            </a:r>
            <a:r>
              <a:rPr lang="en-US" err="1">
                <a:solidFill>
                  <a:srgbClr val="FF0000"/>
                </a:solidFill>
              </a:rPr>
              <a:t>sellega</a:t>
            </a:r>
            <a:r>
              <a:rPr lang="en-US">
                <a:solidFill>
                  <a:srgbClr val="FF0000"/>
                </a:solidFill>
              </a:rPr>
              <a:t> </a:t>
            </a:r>
            <a:r>
              <a:rPr lang="en-US" err="1">
                <a:solidFill>
                  <a:srgbClr val="FF0000"/>
                </a:solidFill>
              </a:rPr>
              <a:t>alustades</a:t>
            </a:r>
            <a:r>
              <a:rPr lang="en-US">
                <a:solidFill>
                  <a:srgbClr val="FF0000"/>
                </a:solidFill>
              </a:rPr>
              <a:t> </a:t>
            </a:r>
            <a:r>
              <a:rPr lang="en-US" err="1">
                <a:solidFill>
                  <a:srgbClr val="FF0000"/>
                </a:solidFill>
              </a:rPr>
              <a:t>polnud</a:t>
            </a:r>
            <a:endParaRPr lang="en-US"/>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a:solidFill>
                  <a:schemeClr val="tx1"/>
                </a:solidFill>
                <a:effectLst/>
                <a:latin typeface="+mn-lt"/>
                <a:ea typeface="+mn-ea"/>
                <a:cs typeface="+mn-cs"/>
              </a:rPr>
              <a:t>Mina </a:t>
            </a:r>
            <a:r>
              <a:rPr lang="en-US" sz="1200" kern="1200" err="1">
                <a:solidFill>
                  <a:schemeClr val="tx1"/>
                </a:solidFill>
                <a:effectLst/>
                <a:latin typeface="+mn-lt"/>
                <a:ea typeface="+mn-ea"/>
                <a:cs typeface="+mn-cs"/>
              </a:rPr>
              <a:t>vastaksin</a:t>
            </a:r>
            <a:r>
              <a:rPr lang="en-US" sz="1200" kern="1200">
                <a:solidFill>
                  <a:schemeClr val="tx1"/>
                </a:solidFill>
                <a:effectLst/>
                <a:latin typeface="+mn-lt"/>
                <a:ea typeface="+mn-ea"/>
                <a:cs typeface="+mn-cs"/>
              </a:rPr>
              <a:t> </a:t>
            </a:r>
            <a:r>
              <a:rPr lang="en-US" sz="1200" kern="1200" err="1">
                <a:solidFill>
                  <a:schemeClr val="tx1"/>
                </a:solidFill>
                <a:effectLst/>
                <a:latin typeface="+mn-lt"/>
                <a:ea typeface="+mn-ea"/>
                <a:cs typeface="+mn-cs"/>
              </a:rPr>
              <a:t>sellele</a:t>
            </a:r>
            <a:r>
              <a:rPr lang="en-US" sz="1200" kern="1200">
                <a:solidFill>
                  <a:schemeClr val="tx1"/>
                </a:solidFill>
                <a:effectLst/>
                <a:latin typeface="+mn-lt"/>
                <a:ea typeface="+mn-ea"/>
                <a:cs typeface="+mn-cs"/>
              </a:rPr>
              <a:t> </a:t>
            </a:r>
            <a:r>
              <a:rPr lang="en-US" sz="1200" kern="1200" err="1">
                <a:solidFill>
                  <a:schemeClr val="tx1"/>
                </a:solidFill>
                <a:effectLst/>
                <a:latin typeface="+mn-lt"/>
                <a:ea typeface="+mn-ea"/>
                <a:cs typeface="+mn-cs"/>
              </a:rPr>
              <a:t>nii</a:t>
            </a:r>
            <a:r>
              <a:rPr lang="en-US" sz="1200" kern="1200">
                <a:solidFill>
                  <a:schemeClr val="tx1"/>
                </a:solidFill>
                <a:effectLst/>
                <a:latin typeface="+mn-lt"/>
                <a:ea typeface="+mn-ea"/>
                <a:cs typeface="+mn-cs"/>
              </a:rPr>
              <a:t>, et kuna </a:t>
            </a:r>
            <a:r>
              <a:rPr lang="en-US" sz="1200" kern="1200" err="1">
                <a:solidFill>
                  <a:schemeClr val="tx1"/>
                </a:solidFill>
                <a:effectLst/>
                <a:latin typeface="+mn-lt"/>
                <a:ea typeface="+mn-ea"/>
                <a:cs typeface="+mn-cs"/>
              </a:rPr>
              <a:t>projekti</a:t>
            </a:r>
            <a:r>
              <a:rPr lang="en-US" sz="1200" kern="1200">
                <a:solidFill>
                  <a:schemeClr val="tx1"/>
                </a:solidFill>
                <a:effectLst/>
                <a:latin typeface="+mn-lt"/>
                <a:ea typeface="+mn-ea"/>
                <a:cs typeface="+mn-cs"/>
              </a:rPr>
              <a:t> </a:t>
            </a:r>
            <a:r>
              <a:rPr lang="en-US" sz="1200" kern="1200" err="1">
                <a:solidFill>
                  <a:schemeClr val="tx1"/>
                </a:solidFill>
                <a:effectLst/>
                <a:latin typeface="+mn-lt"/>
                <a:ea typeface="+mn-ea"/>
                <a:cs typeface="+mn-cs"/>
              </a:rPr>
              <a:t>keksmes</a:t>
            </a:r>
            <a:r>
              <a:rPr lang="en-US" sz="1200" kern="1200">
                <a:solidFill>
                  <a:schemeClr val="tx1"/>
                </a:solidFill>
                <a:effectLst/>
                <a:latin typeface="+mn-lt"/>
                <a:ea typeface="+mn-ea"/>
                <a:cs typeface="+mn-cs"/>
              </a:rPr>
              <a:t> on </a:t>
            </a:r>
            <a:r>
              <a:rPr lang="en-US" sz="1200" kern="1200" err="1">
                <a:solidFill>
                  <a:schemeClr val="tx1"/>
                </a:solidFill>
                <a:effectLst/>
                <a:latin typeface="+mn-lt"/>
                <a:ea typeface="+mn-ea"/>
                <a:cs typeface="+mn-cs"/>
              </a:rPr>
              <a:t>eestlaste</a:t>
            </a:r>
            <a:r>
              <a:rPr lang="en-US" sz="1200" kern="1200">
                <a:solidFill>
                  <a:schemeClr val="tx1"/>
                </a:solidFill>
                <a:effectLst/>
                <a:latin typeface="+mn-lt"/>
                <a:ea typeface="+mn-ea"/>
                <a:cs typeface="+mn-cs"/>
              </a:rPr>
              <a:t> </a:t>
            </a:r>
            <a:r>
              <a:rPr lang="en-US" sz="1200" kern="1200" err="1">
                <a:solidFill>
                  <a:schemeClr val="tx1"/>
                </a:solidFill>
                <a:effectLst/>
                <a:latin typeface="+mn-lt"/>
                <a:ea typeface="+mn-ea"/>
                <a:cs typeface="+mn-cs"/>
              </a:rPr>
              <a:t>emotsioonide</a:t>
            </a:r>
            <a:r>
              <a:rPr lang="en-US" sz="1200" kern="1200">
                <a:solidFill>
                  <a:schemeClr val="tx1"/>
                </a:solidFill>
                <a:effectLst/>
                <a:latin typeface="+mn-lt"/>
                <a:ea typeface="+mn-ea"/>
                <a:cs typeface="+mn-cs"/>
              </a:rPr>
              <a:t>, </a:t>
            </a:r>
            <a:r>
              <a:rPr lang="en-US" sz="1200" kern="1200" err="1">
                <a:solidFill>
                  <a:schemeClr val="tx1"/>
                </a:solidFill>
                <a:effectLst/>
                <a:latin typeface="+mn-lt"/>
                <a:ea typeface="+mn-ea"/>
                <a:cs typeface="+mn-cs"/>
              </a:rPr>
              <a:t>kultuurilised</a:t>
            </a:r>
            <a:r>
              <a:rPr lang="en-US" sz="1200" kern="1200">
                <a:solidFill>
                  <a:schemeClr val="tx1"/>
                </a:solidFill>
                <a:effectLst/>
                <a:latin typeface="+mn-lt"/>
                <a:ea typeface="+mn-ea"/>
                <a:cs typeface="+mn-cs"/>
              </a:rPr>
              <a:t> </a:t>
            </a:r>
            <a:r>
              <a:rPr lang="en-US" sz="1200" kern="1200" err="1">
                <a:solidFill>
                  <a:schemeClr val="tx1"/>
                </a:solidFill>
                <a:effectLst/>
                <a:latin typeface="+mn-lt"/>
                <a:ea typeface="+mn-ea"/>
                <a:cs typeface="+mn-cs"/>
              </a:rPr>
              <a:t>mustrid</a:t>
            </a:r>
            <a:r>
              <a:rPr lang="en-US" sz="1200" kern="1200">
                <a:solidFill>
                  <a:schemeClr val="tx1"/>
                </a:solidFill>
                <a:effectLst/>
                <a:latin typeface="+mn-lt"/>
                <a:ea typeface="+mn-ea"/>
                <a:cs typeface="+mn-cs"/>
              </a:rPr>
              <a:t>, </a:t>
            </a:r>
            <a:r>
              <a:rPr lang="en-US" sz="1200" kern="1200" err="1">
                <a:solidFill>
                  <a:schemeClr val="tx1"/>
                </a:solidFill>
                <a:effectLst/>
                <a:latin typeface="+mn-lt"/>
                <a:ea typeface="+mn-ea"/>
                <a:cs typeface="+mn-cs"/>
              </a:rPr>
              <a:t>siis</a:t>
            </a:r>
            <a:r>
              <a:rPr lang="en-US" sz="1200" kern="1200">
                <a:solidFill>
                  <a:schemeClr val="tx1"/>
                </a:solidFill>
                <a:effectLst/>
                <a:latin typeface="+mn-lt"/>
                <a:ea typeface="+mn-ea"/>
                <a:cs typeface="+mn-cs"/>
              </a:rPr>
              <a:t> on </a:t>
            </a:r>
            <a:r>
              <a:rPr lang="en-US" sz="1200" kern="1200" err="1">
                <a:solidFill>
                  <a:schemeClr val="tx1"/>
                </a:solidFill>
                <a:effectLst/>
                <a:latin typeface="+mn-lt"/>
                <a:ea typeface="+mn-ea"/>
                <a:cs typeface="+mn-cs"/>
              </a:rPr>
              <a:t>mõttekas</a:t>
            </a:r>
            <a:r>
              <a:rPr lang="en-US" sz="1200" kern="1200">
                <a:solidFill>
                  <a:schemeClr val="tx1"/>
                </a:solidFill>
                <a:effectLst/>
                <a:latin typeface="+mn-lt"/>
                <a:ea typeface="+mn-ea"/>
                <a:cs typeface="+mn-cs"/>
              </a:rPr>
              <a:t> </a:t>
            </a:r>
            <a:r>
              <a:rPr lang="en-US" sz="1200" kern="1200" err="1">
                <a:solidFill>
                  <a:schemeClr val="tx1"/>
                </a:solidFill>
                <a:effectLst/>
                <a:latin typeface="+mn-lt"/>
                <a:ea typeface="+mn-ea"/>
                <a:cs typeface="+mn-cs"/>
              </a:rPr>
              <a:t>lähtuda</a:t>
            </a:r>
            <a:r>
              <a:rPr lang="en-US" sz="1200" kern="1200">
                <a:solidFill>
                  <a:schemeClr val="tx1"/>
                </a:solidFill>
                <a:effectLst/>
                <a:latin typeface="+mn-lt"/>
                <a:ea typeface="+mn-ea"/>
                <a:cs typeface="+mn-cs"/>
              </a:rPr>
              <a:t> </a:t>
            </a:r>
            <a:r>
              <a:rPr lang="en-US" sz="1200" kern="1200" err="1">
                <a:solidFill>
                  <a:schemeClr val="tx1"/>
                </a:solidFill>
                <a:effectLst/>
                <a:latin typeface="+mn-lt"/>
                <a:ea typeface="+mn-ea"/>
                <a:cs typeface="+mn-cs"/>
              </a:rPr>
              <a:t>andmetest</a:t>
            </a:r>
            <a:r>
              <a:rPr lang="en-US" sz="1200" kern="1200">
                <a:solidFill>
                  <a:schemeClr val="tx1"/>
                </a:solidFill>
                <a:effectLst/>
                <a:latin typeface="+mn-lt"/>
                <a:ea typeface="+mn-ea"/>
                <a:cs typeface="+mn-cs"/>
              </a:rPr>
              <a:t>, mis </a:t>
            </a:r>
            <a:r>
              <a:rPr lang="en-US" sz="1200" kern="1200" err="1">
                <a:solidFill>
                  <a:schemeClr val="tx1"/>
                </a:solidFill>
                <a:effectLst/>
                <a:latin typeface="+mn-lt"/>
                <a:ea typeface="+mn-ea"/>
                <a:cs typeface="+mn-cs"/>
              </a:rPr>
              <a:t>tulevad</a:t>
            </a:r>
            <a:r>
              <a:rPr lang="en-US" sz="1200" kern="1200">
                <a:solidFill>
                  <a:schemeClr val="tx1"/>
                </a:solidFill>
                <a:effectLst/>
                <a:latin typeface="+mn-lt"/>
                <a:ea typeface="+mn-ea"/>
                <a:cs typeface="+mn-cs"/>
              </a:rPr>
              <a:t> </a:t>
            </a:r>
            <a:r>
              <a:rPr lang="en-US" sz="1200" kern="1200" err="1">
                <a:solidFill>
                  <a:schemeClr val="tx1"/>
                </a:solidFill>
                <a:effectLst/>
                <a:latin typeface="+mn-lt"/>
                <a:ea typeface="+mn-ea"/>
                <a:cs typeface="+mn-cs"/>
              </a:rPr>
              <a:t>selle</a:t>
            </a:r>
            <a:r>
              <a:rPr lang="en-US" sz="1200" kern="1200">
                <a:solidFill>
                  <a:schemeClr val="tx1"/>
                </a:solidFill>
                <a:effectLst/>
                <a:latin typeface="+mn-lt"/>
                <a:ea typeface="+mn-ea"/>
                <a:cs typeface="+mn-cs"/>
              </a:rPr>
              <a:t> </a:t>
            </a:r>
            <a:r>
              <a:rPr lang="en-US" sz="1200" kern="1200" err="1">
                <a:solidFill>
                  <a:schemeClr val="tx1"/>
                </a:solidFill>
                <a:effectLst/>
                <a:latin typeface="+mn-lt"/>
                <a:ea typeface="+mn-ea"/>
                <a:cs typeface="+mn-cs"/>
              </a:rPr>
              <a:t>kultuuri</a:t>
            </a:r>
            <a:r>
              <a:rPr lang="en-US" sz="1200" kern="1200">
                <a:solidFill>
                  <a:schemeClr val="tx1"/>
                </a:solidFill>
                <a:effectLst/>
                <a:latin typeface="+mn-lt"/>
                <a:ea typeface="+mn-ea"/>
                <a:cs typeface="+mn-cs"/>
              </a:rPr>
              <a:t> </a:t>
            </a:r>
            <a:r>
              <a:rPr lang="en-US" sz="1200" kern="1200" err="1">
                <a:solidFill>
                  <a:schemeClr val="tx1"/>
                </a:solidFill>
                <a:effectLst/>
                <a:latin typeface="+mn-lt"/>
                <a:ea typeface="+mn-ea"/>
                <a:cs typeface="+mn-cs"/>
              </a:rPr>
              <a:t>seest</a:t>
            </a:r>
            <a:r>
              <a:rPr lang="en-US" sz="1200" kern="1200">
                <a:solidFill>
                  <a:schemeClr val="tx1"/>
                </a:solidFill>
                <a:effectLst/>
                <a:latin typeface="+mn-lt"/>
                <a:ea typeface="+mn-ea"/>
                <a:cs typeface="+mn-cs"/>
              </a:rPr>
              <a:t>, n-ö </a:t>
            </a:r>
            <a:r>
              <a:rPr lang="en-US" sz="1200" kern="1200" err="1">
                <a:solidFill>
                  <a:schemeClr val="tx1"/>
                </a:solidFill>
                <a:effectLst/>
                <a:latin typeface="+mn-lt"/>
                <a:ea typeface="+mn-ea"/>
                <a:cs typeface="+mn-cs"/>
              </a:rPr>
              <a:t>eemiliselt</a:t>
            </a:r>
            <a:r>
              <a:rPr lang="en-US" sz="1200" kern="1200">
                <a:solidFill>
                  <a:schemeClr val="tx1"/>
                </a:solidFill>
                <a:effectLst/>
                <a:latin typeface="+mn-lt"/>
                <a:ea typeface="+mn-ea"/>
                <a:cs typeface="+mn-cs"/>
              </a:rPr>
              <a:t>. </a:t>
            </a:r>
            <a:r>
              <a:rPr lang="en-US" sz="1200" kern="1200" err="1">
                <a:solidFill>
                  <a:schemeClr val="tx1"/>
                </a:solidFill>
                <a:effectLst/>
                <a:latin typeface="+mn-lt"/>
                <a:ea typeface="+mn-ea"/>
                <a:cs typeface="+mn-cs"/>
              </a:rPr>
              <a:t>Võrdlus</a:t>
            </a:r>
            <a:r>
              <a:rPr lang="en-US" sz="1200" kern="1200">
                <a:solidFill>
                  <a:schemeClr val="tx1"/>
                </a:solidFill>
                <a:effectLst/>
                <a:latin typeface="+mn-lt"/>
                <a:ea typeface="+mn-ea"/>
                <a:cs typeface="+mn-cs"/>
              </a:rPr>
              <a:t> </a:t>
            </a:r>
            <a:r>
              <a:rPr lang="en-US" sz="1200" kern="1200" err="1">
                <a:solidFill>
                  <a:schemeClr val="tx1"/>
                </a:solidFill>
                <a:effectLst/>
                <a:latin typeface="+mn-lt"/>
                <a:ea typeface="+mn-ea"/>
                <a:cs typeface="+mn-cs"/>
              </a:rPr>
              <a:t>suurte</a:t>
            </a:r>
            <a:r>
              <a:rPr lang="en-US" sz="1200" kern="1200">
                <a:solidFill>
                  <a:schemeClr val="tx1"/>
                </a:solidFill>
                <a:effectLst/>
                <a:latin typeface="+mn-lt"/>
                <a:ea typeface="+mn-ea"/>
                <a:cs typeface="+mn-cs"/>
              </a:rPr>
              <a:t> </a:t>
            </a:r>
            <a:r>
              <a:rPr lang="en-US" sz="1200" kern="1200" err="1">
                <a:solidFill>
                  <a:schemeClr val="tx1"/>
                </a:solidFill>
                <a:effectLst/>
                <a:latin typeface="+mn-lt"/>
                <a:ea typeface="+mn-ea"/>
                <a:cs typeface="+mn-cs"/>
              </a:rPr>
              <a:t>keelte</a:t>
            </a:r>
            <a:r>
              <a:rPr lang="en-US" sz="1200" kern="1200">
                <a:solidFill>
                  <a:schemeClr val="tx1"/>
                </a:solidFill>
                <a:effectLst/>
                <a:latin typeface="+mn-lt"/>
                <a:ea typeface="+mn-ea"/>
                <a:cs typeface="+mn-cs"/>
              </a:rPr>
              <a:t> ja </a:t>
            </a:r>
            <a:r>
              <a:rPr lang="en-US" sz="1200" kern="1200" err="1">
                <a:solidFill>
                  <a:schemeClr val="tx1"/>
                </a:solidFill>
                <a:effectLst/>
                <a:latin typeface="+mn-lt"/>
                <a:ea typeface="+mn-ea"/>
                <a:cs typeface="+mn-cs"/>
              </a:rPr>
              <a:t>keelemudelites</a:t>
            </a:r>
            <a:r>
              <a:rPr lang="en-US" sz="1200" kern="1200">
                <a:solidFill>
                  <a:schemeClr val="tx1"/>
                </a:solidFill>
                <a:effectLst/>
                <a:latin typeface="+mn-lt"/>
                <a:ea typeface="+mn-ea"/>
                <a:cs typeface="+mn-cs"/>
              </a:rPr>
              <a:t> </a:t>
            </a:r>
            <a:r>
              <a:rPr lang="en-US" sz="1200" kern="1200" err="1">
                <a:solidFill>
                  <a:schemeClr val="tx1"/>
                </a:solidFill>
                <a:effectLst/>
                <a:latin typeface="+mn-lt"/>
                <a:ea typeface="+mn-ea"/>
                <a:cs typeface="+mn-cs"/>
              </a:rPr>
              <a:t>talletatuga</a:t>
            </a:r>
            <a:r>
              <a:rPr lang="en-US" sz="1200" kern="1200">
                <a:solidFill>
                  <a:schemeClr val="tx1"/>
                </a:solidFill>
                <a:effectLst/>
                <a:latin typeface="+mn-lt"/>
                <a:ea typeface="+mn-ea"/>
                <a:cs typeface="+mn-cs"/>
              </a:rPr>
              <a:t> </a:t>
            </a:r>
            <a:r>
              <a:rPr lang="en-US" sz="1200" kern="1200" err="1">
                <a:solidFill>
                  <a:schemeClr val="tx1"/>
                </a:solidFill>
                <a:effectLst/>
                <a:latin typeface="+mn-lt"/>
                <a:ea typeface="+mn-ea"/>
                <a:cs typeface="+mn-cs"/>
              </a:rPr>
              <a:t>tuleb</a:t>
            </a:r>
            <a:r>
              <a:rPr lang="en-US" sz="1200" kern="1200">
                <a:solidFill>
                  <a:schemeClr val="tx1"/>
                </a:solidFill>
                <a:effectLst/>
                <a:latin typeface="+mn-lt"/>
                <a:ea typeface="+mn-ea"/>
                <a:cs typeface="+mn-cs"/>
              </a:rPr>
              <a:t> </a:t>
            </a:r>
            <a:r>
              <a:rPr lang="en-US" sz="1200" kern="1200" err="1">
                <a:solidFill>
                  <a:schemeClr val="tx1"/>
                </a:solidFill>
                <a:effectLst/>
                <a:latin typeface="+mn-lt"/>
                <a:ea typeface="+mn-ea"/>
                <a:cs typeface="+mn-cs"/>
              </a:rPr>
              <a:t>kasuks</a:t>
            </a:r>
            <a:r>
              <a:rPr lang="en-US" sz="1200" kern="1200">
                <a:solidFill>
                  <a:schemeClr val="tx1"/>
                </a:solidFill>
                <a:effectLst/>
                <a:latin typeface="+mn-lt"/>
                <a:ea typeface="+mn-ea"/>
                <a:cs typeface="+mn-cs"/>
              </a:rPr>
              <a:t>, </a:t>
            </a:r>
            <a:r>
              <a:rPr lang="en-US" sz="1200" kern="1200" err="1">
                <a:solidFill>
                  <a:schemeClr val="tx1"/>
                </a:solidFill>
                <a:effectLst/>
                <a:latin typeface="+mn-lt"/>
                <a:ea typeface="+mn-ea"/>
                <a:cs typeface="+mn-cs"/>
              </a:rPr>
              <a:t>kuid</a:t>
            </a:r>
            <a:r>
              <a:rPr lang="en-US" sz="1200" kern="1200">
                <a:solidFill>
                  <a:schemeClr val="tx1"/>
                </a:solidFill>
                <a:effectLst/>
                <a:latin typeface="+mn-lt"/>
                <a:ea typeface="+mn-ea"/>
                <a:cs typeface="+mn-cs"/>
              </a:rPr>
              <a:t> </a:t>
            </a:r>
            <a:r>
              <a:rPr lang="en-US" sz="1200" kern="1200" err="1">
                <a:solidFill>
                  <a:schemeClr val="tx1"/>
                </a:solidFill>
                <a:effectLst/>
                <a:latin typeface="+mn-lt"/>
                <a:ea typeface="+mn-ea"/>
                <a:cs typeface="+mn-cs"/>
              </a:rPr>
              <a:t>kui</a:t>
            </a:r>
            <a:r>
              <a:rPr lang="en-US" sz="1200" kern="1200">
                <a:solidFill>
                  <a:schemeClr val="tx1"/>
                </a:solidFill>
                <a:effectLst/>
                <a:latin typeface="+mn-lt"/>
                <a:ea typeface="+mn-ea"/>
                <a:cs typeface="+mn-cs"/>
              </a:rPr>
              <a:t> me </a:t>
            </a:r>
            <a:r>
              <a:rPr lang="en-US" sz="1200" kern="1200" err="1">
                <a:solidFill>
                  <a:schemeClr val="tx1"/>
                </a:solidFill>
                <a:effectLst/>
                <a:latin typeface="+mn-lt"/>
                <a:ea typeface="+mn-ea"/>
                <a:cs typeface="+mn-cs"/>
              </a:rPr>
              <a:t>ei</a:t>
            </a:r>
            <a:r>
              <a:rPr lang="en-US" sz="1200" kern="1200">
                <a:solidFill>
                  <a:schemeClr val="tx1"/>
                </a:solidFill>
                <a:effectLst/>
                <a:latin typeface="+mn-lt"/>
                <a:ea typeface="+mn-ea"/>
                <a:cs typeface="+mn-cs"/>
              </a:rPr>
              <a:t> tea, mis on </a:t>
            </a:r>
            <a:r>
              <a:rPr lang="en-US" sz="1200" kern="1200" err="1">
                <a:solidFill>
                  <a:schemeClr val="tx1"/>
                </a:solidFill>
                <a:effectLst/>
                <a:latin typeface="+mn-lt"/>
                <a:ea typeface="+mn-ea"/>
                <a:cs typeface="+mn-cs"/>
              </a:rPr>
              <a:t>meie</a:t>
            </a:r>
            <a:r>
              <a:rPr lang="en-US" sz="1200" kern="1200">
                <a:solidFill>
                  <a:schemeClr val="tx1"/>
                </a:solidFill>
                <a:effectLst/>
                <a:latin typeface="+mn-lt"/>
                <a:ea typeface="+mn-ea"/>
                <a:cs typeface="+mn-cs"/>
              </a:rPr>
              <a:t>, </a:t>
            </a:r>
            <a:r>
              <a:rPr lang="en-US" sz="1200" kern="1200" err="1">
                <a:solidFill>
                  <a:schemeClr val="tx1"/>
                </a:solidFill>
                <a:effectLst/>
                <a:latin typeface="+mn-lt"/>
                <a:ea typeface="+mn-ea"/>
                <a:cs typeface="+mn-cs"/>
              </a:rPr>
              <a:t>eesti</a:t>
            </a:r>
            <a:r>
              <a:rPr lang="en-US" sz="1200" kern="1200">
                <a:solidFill>
                  <a:schemeClr val="tx1"/>
                </a:solidFill>
                <a:effectLst/>
                <a:latin typeface="+mn-lt"/>
                <a:ea typeface="+mn-ea"/>
                <a:cs typeface="+mn-cs"/>
              </a:rPr>
              <a:t> </a:t>
            </a:r>
            <a:r>
              <a:rPr lang="en-US" sz="1200" kern="1200" err="1">
                <a:solidFill>
                  <a:schemeClr val="tx1"/>
                </a:solidFill>
                <a:effectLst/>
                <a:latin typeface="+mn-lt"/>
                <a:ea typeface="+mn-ea"/>
                <a:cs typeface="+mn-cs"/>
              </a:rPr>
              <a:t>viis</a:t>
            </a:r>
            <a:r>
              <a:rPr lang="en-US" sz="1200" kern="1200">
                <a:solidFill>
                  <a:schemeClr val="tx1"/>
                </a:solidFill>
                <a:effectLst/>
                <a:latin typeface="+mn-lt"/>
                <a:ea typeface="+mn-ea"/>
                <a:cs typeface="+mn-cs"/>
              </a:rPr>
              <a:t> </a:t>
            </a:r>
            <a:r>
              <a:rPr lang="en-US" sz="1200" kern="1200" err="1">
                <a:solidFill>
                  <a:schemeClr val="tx1"/>
                </a:solidFill>
                <a:effectLst/>
                <a:latin typeface="+mn-lt"/>
                <a:ea typeface="+mn-ea"/>
                <a:cs typeface="+mn-cs"/>
              </a:rPr>
              <a:t>maailma</a:t>
            </a:r>
            <a:r>
              <a:rPr lang="en-US" sz="1200" kern="1200">
                <a:solidFill>
                  <a:schemeClr val="tx1"/>
                </a:solidFill>
                <a:effectLst/>
                <a:latin typeface="+mn-lt"/>
                <a:ea typeface="+mn-ea"/>
                <a:cs typeface="+mn-cs"/>
              </a:rPr>
              <a:t> ja </a:t>
            </a:r>
            <a:r>
              <a:rPr lang="en-US" sz="1200" kern="1200" err="1">
                <a:solidFill>
                  <a:schemeClr val="tx1"/>
                </a:solidFill>
                <a:effectLst/>
                <a:latin typeface="+mn-lt"/>
                <a:ea typeface="+mn-ea"/>
                <a:cs typeface="+mn-cs"/>
              </a:rPr>
              <a:t>iseennast</a:t>
            </a:r>
            <a:r>
              <a:rPr lang="en-US" sz="1200" kern="1200">
                <a:solidFill>
                  <a:schemeClr val="tx1"/>
                </a:solidFill>
                <a:effectLst/>
                <a:latin typeface="+mn-lt"/>
                <a:ea typeface="+mn-ea"/>
                <a:cs typeface="+mn-cs"/>
              </a:rPr>
              <a:t> </a:t>
            </a:r>
            <a:r>
              <a:rPr lang="en-US" sz="1200" kern="1200" err="1">
                <a:solidFill>
                  <a:schemeClr val="tx1"/>
                </a:solidFill>
                <a:effectLst/>
                <a:latin typeface="+mn-lt"/>
                <a:ea typeface="+mn-ea"/>
                <a:cs typeface="+mn-cs"/>
              </a:rPr>
              <a:t>kogeda</a:t>
            </a:r>
            <a:r>
              <a:rPr lang="en-US" sz="1200" kern="1200">
                <a:solidFill>
                  <a:schemeClr val="tx1"/>
                </a:solidFill>
                <a:effectLst/>
                <a:latin typeface="+mn-lt"/>
                <a:ea typeface="+mn-ea"/>
                <a:cs typeface="+mn-cs"/>
              </a:rPr>
              <a:t> </a:t>
            </a:r>
            <a:r>
              <a:rPr lang="en-US" sz="1200" kern="1200" err="1">
                <a:solidFill>
                  <a:schemeClr val="tx1"/>
                </a:solidFill>
                <a:effectLst/>
                <a:latin typeface="+mn-lt"/>
                <a:ea typeface="+mn-ea"/>
                <a:cs typeface="+mn-cs"/>
              </a:rPr>
              <a:t>ning</a:t>
            </a:r>
            <a:r>
              <a:rPr lang="en-US" sz="1200" kern="1200">
                <a:solidFill>
                  <a:schemeClr val="tx1"/>
                </a:solidFill>
                <a:effectLst/>
                <a:latin typeface="+mn-lt"/>
                <a:ea typeface="+mn-ea"/>
                <a:cs typeface="+mn-cs"/>
              </a:rPr>
              <a:t> </a:t>
            </a:r>
            <a:r>
              <a:rPr lang="en-US" sz="1200" kern="1200" err="1">
                <a:solidFill>
                  <a:schemeClr val="tx1"/>
                </a:solidFill>
                <a:effectLst/>
                <a:latin typeface="+mn-lt"/>
                <a:ea typeface="+mn-ea"/>
                <a:cs typeface="+mn-cs"/>
              </a:rPr>
              <a:t>teeksime</a:t>
            </a:r>
            <a:r>
              <a:rPr lang="en-US" sz="1200" kern="1200">
                <a:solidFill>
                  <a:schemeClr val="tx1"/>
                </a:solidFill>
                <a:effectLst/>
                <a:latin typeface="+mn-lt"/>
                <a:ea typeface="+mn-ea"/>
                <a:cs typeface="+mn-cs"/>
              </a:rPr>
              <a:t> </a:t>
            </a:r>
            <a:r>
              <a:rPr lang="en-US" sz="1200" kern="1200" err="1">
                <a:solidFill>
                  <a:schemeClr val="tx1"/>
                </a:solidFill>
                <a:effectLst/>
                <a:latin typeface="+mn-lt"/>
                <a:ea typeface="+mn-ea"/>
                <a:cs typeface="+mn-cs"/>
              </a:rPr>
              <a:t>seda</a:t>
            </a:r>
            <a:r>
              <a:rPr lang="en-US" sz="1200" kern="1200">
                <a:solidFill>
                  <a:schemeClr val="tx1"/>
                </a:solidFill>
                <a:effectLst/>
                <a:latin typeface="+mn-lt"/>
                <a:ea typeface="+mn-ea"/>
                <a:cs typeface="+mn-cs"/>
              </a:rPr>
              <a:t> </a:t>
            </a:r>
            <a:r>
              <a:rPr lang="en-US" sz="1200" kern="1200" err="1">
                <a:solidFill>
                  <a:schemeClr val="tx1"/>
                </a:solidFill>
                <a:effectLst/>
                <a:latin typeface="+mn-lt"/>
                <a:ea typeface="+mn-ea"/>
                <a:cs typeface="+mn-cs"/>
              </a:rPr>
              <a:t>üksnes</a:t>
            </a:r>
            <a:r>
              <a:rPr lang="en-US" sz="1200" kern="1200">
                <a:solidFill>
                  <a:schemeClr val="tx1"/>
                </a:solidFill>
                <a:effectLst/>
                <a:latin typeface="+mn-lt"/>
                <a:ea typeface="+mn-ea"/>
                <a:cs typeface="+mn-cs"/>
              </a:rPr>
              <a:t> </a:t>
            </a:r>
            <a:r>
              <a:rPr lang="en-US" sz="1200" kern="1200" err="1">
                <a:solidFill>
                  <a:schemeClr val="tx1"/>
                </a:solidFill>
                <a:effectLst/>
                <a:latin typeface="+mn-lt"/>
                <a:ea typeface="+mn-ea"/>
                <a:cs typeface="+mn-cs"/>
              </a:rPr>
              <a:t>läbi</a:t>
            </a:r>
            <a:r>
              <a:rPr lang="en-US" sz="1200" kern="1200">
                <a:solidFill>
                  <a:schemeClr val="tx1"/>
                </a:solidFill>
                <a:effectLst/>
                <a:latin typeface="+mn-lt"/>
                <a:ea typeface="+mn-ea"/>
                <a:cs typeface="+mn-cs"/>
              </a:rPr>
              <a:t> </a:t>
            </a:r>
            <a:r>
              <a:rPr lang="en-US" sz="1200" kern="1200" err="1">
                <a:solidFill>
                  <a:schemeClr val="tx1"/>
                </a:solidFill>
                <a:effectLst/>
                <a:latin typeface="+mn-lt"/>
                <a:ea typeface="+mn-ea"/>
                <a:cs typeface="+mn-cs"/>
              </a:rPr>
              <a:t>suurte</a:t>
            </a:r>
            <a:r>
              <a:rPr lang="en-US" sz="1200" kern="1200">
                <a:solidFill>
                  <a:schemeClr val="tx1"/>
                </a:solidFill>
                <a:effectLst/>
                <a:latin typeface="+mn-lt"/>
                <a:ea typeface="+mn-ea"/>
                <a:cs typeface="+mn-cs"/>
              </a:rPr>
              <a:t> </a:t>
            </a:r>
            <a:r>
              <a:rPr lang="en-US" sz="1200" kern="1200" err="1">
                <a:solidFill>
                  <a:schemeClr val="tx1"/>
                </a:solidFill>
                <a:effectLst/>
                <a:latin typeface="+mn-lt"/>
                <a:ea typeface="+mn-ea"/>
                <a:cs typeface="+mn-cs"/>
              </a:rPr>
              <a:t>keelemudelite</a:t>
            </a:r>
            <a:r>
              <a:rPr lang="en-US" sz="1200" kern="1200">
                <a:solidFill>
                  <a:schemeClr val="tx1"/>
                </a:solidFill>
                <a:effectLst/>
                <a:latin typeface="+mn-lt"/>
                <a:ea typeface="+mn-ea"/>
                <a:cs typeface="+mn-cs"/>
              </a:rPr>
              <a:t>, </a:t>
            </a:r>
            <a:r>
              <a:rPr lang="en-US" sz="1200" kern="1200" err="1">
                <a:solidFill>
                  <a:schemeClr val="tx1"/>
                </a:solidFill>
                <a:effectLst/>
                <a:latin typeface="+mn-lt"/>
                <a:ea typeface="+mn-ea"/>
                <a:cs typeface="+mn-cs"/>
              </a:rPr>
              <a:t>siis</a:t>
            </a:r>
            <a:r>
              <a:rPr lang="en-US" sz="1200" kern="1200">
                <a:solidFill>
                  <a:schemeClr val="tx1"/>
                </a:solidFill>
                <a:effectLst/>
                <a:latin typeface="+mn-lt"/>
                <a:ea typeface="+mn-ea"/>
                <a:cs typeface="+mn-cs"/>
              </a:rPr>
              <a:t> </a:t>
            </a:r>
            <a:r>
              <a:rPr lang="en-US" sz="1200" kern="1200" err="1">
                <a:solidFill>
                  <a:schemeClr val="tx1"/>
                </a:solidFill>
                <a:effectLst/>
                <a:latin typeface="+mn-lt"/>
                <a:ea typeface="+mn-ea"/>
                <a:cs typeface="+mn-cs"/>
              </a:rPr>
              <a:t>võime</a:t>
            </a:r>
            <a:r>
              <a:rPr lang="en-US" sz="1200" kern="1200">
                <a:solidFill>
                  <a:schemeClr val="tx1"/>
                </a:solidFill>
                <a:effectLst/>
                <a:latin typeface="+mn-lt"/>
                <a:ea typeface="+mn-ea"/>
                <a:cs typeface="+mn-cs"/>
              </a:rPr>
              <a:t> </a:t>
            </a:r>
            <a:r>
              <a:rPr lang="en-US" sz="1200" kern="1200" err="1">
                <a:solidFill>
                  <a:schemeClr val="tx1"/>
                </a:solidFill>
                <a:effectLst/>
                <a:latin typeface="+mn-lt"/>
                <a:ea typeface="+mn-ea"/>
                <a:cs typeface="+mn-cs"/>
              </a:rPr>
              <a:t>langeda</a:t>
            </a:r>
            <a:r>
              <a:rPr lang="en-US" sz="1200" kern="1200">
                <a:solidFill>
                  <a:schemeClr val="tx1"/>
                </a:solidFill>
                <a:effectLst/>
                <a:latin typeface="+mn-lt"/>
                <a:ea typeface="+mn-ea"/>
                <a:cs typeface="+mn-cs"/>
              </a:rPr>
              <a:t> </a:t>
            </a:r>
            <a:r>
              <a:rPr lang="en-US" sz="1200" kern="1200" err="1">
                <a:solidFill>
                  <a:schemeClr val="tx1"/>
                </a:solidFill>
                <a:effectLst/>
                <a:latin typeface="+mn-lt"/>
                <a:ea typeface="+mn-ea"/>
                <a:cs typeface="+mn-cs"/>
              </a:rPr>
              <a:t>anglotsentrismi</a:t>
            </a:r>
            <a:r>
              <a:rPr lang="en-US" sz="1200" kern="1200">
                <a:solidFill>
                  <a:schemeClr val="tx1"/>
                </a:solidFill>
                <a:effectLst/>
                <a:latin typeface="+mn-lt"/>
                <a:ea typeface="+mn-ea"/>
                <a:cs typeface="+mn-cs"/>
              </a:rPr>
              <a:t> ja </a:t>
            </a:r>
            <a:r>
              <a:rPr lang="en-US" sz="1200" kern="1200" err="1">
                <a:solidFill>
                  <a:schemeClr val="tx1"/>
                </a:solidFill>
                <a:effectLst/>
                <a:latin typeface="+mn-lt"/>
                <a:ea typeface="+mn-ea"/>
                <a:cs typeface="+mn-cs"/>
              </a:rPr>
              <a:t>iseennast</a:t>
            </a:r>
            <a:r>
              <a:rPr lang="en-US" sz="1200" kern="1200">
                <a:solidFill>
                  <a:schemeClr val="tx1"/>
                </a:solidFill>
                <a:effectLst/>
                <a:latin typeface="+mn-lt"/>
                <a:ea typeface="+mn-ea"/>
                <a:cs typeface="+mn-cs"/>
              </a:rPr>
              <a:t> </a:t>
            </a:r>
            <a:r>
              <a:rPr lang="en-US" sz="1200" kern="1200" err="1">
                <a:solidFill>
                  <a:schemeClr val="tx1"/>
                </a:solidFill>
                <a:effectLst/>
                <a:latin typeface="+mn-lt"/>
                <a:ea typeface="+mn-ea"/>
                <a:cs typeface="+mn-cs"/>
              </a:rPr>
              <a:t>kaotada</a:t>
            </a:r>
            <a:r>
              <a:rPr lang="en-US" sz="1200" kern="1200">
                <a:solidFill>
                  <a:schemeClr val="tx1"/>
                </a:solidFill>
                <a:effectLst/>
                <a:latin typeface="+mn-lt"/>
                <a:ea typeface="+mn-ea"/>
                <a:cs typeface="+mn-cs"/>
              </a:rPr>
              <a:t>…(</a:t>
            </a:r>
            <a:r>
              <a:rPr lang="en-US" sz="1200" kern="1200" err="1">
                <a:solidFill>
                  <a:schemeClr val="tx1"/>
                </a:solidFill>
                <a:effectLst/>
                <a:latin typeface="+mn-lt"/>
                <a:ea typeface="+mn-ea"/>
                <a:cs typeface="+mn-cs"/>
              </a:rPr>
              <a:t>umbes</a:t>
            </a:r>
            <a:r>
              <a:rPr lang="en-US" sz="1200" kern="1200">
                <a:solidFill>
                  <a:schemeClr val="tx1"/>
                </a:solidFill>
                <a:effectLst/>
                <a:latin typeface="+mn-lt"/>
                <a:ea typeface="+mn-ea"/>
                <a:cs typeface="+mn-cs"/>
              </a:rPr>
              <a:t> </a:t>
            </a:r>
            <a:r>
              <a:rPr lang="en-US" sz="1200" kern="1200" err="1">
                <a:solidFill>
                  <a:schemeClr val="tx1"/>
                </a:solidFill>
                <a:effectLst/>
                <a:latin typeface="+mn-lt"/>
                <a:ea typeface="+mn-ea"/>
                <a:cs typeface="+mn-cs"/>
              </a:rPr>
              <a:t>nii</a:t>
            </a:r>
            <a:r>
              <a:rPr lang="en-US" sz="1200" kern="1200">
                <a:solidFill>
                  <a:schemeClr val="tx1"/>
                </a:solidFill>
                <a:effectLst/>
                <a:latin typeface="+mn-lt"/>
                <a:ea typeface="+mn-ea"/>
                <a:cs typeface="+mn-cs"/>
              </a:rPr>
              <a:t>)</a:t>
            </a:r>
          </a:p>
          <a:p>
            <a:endParaRPr lang="en-US"/>
          </a:p>
        </p:txBody>
      </p:sp>
      <p:sp>
        <p:nvSpPr>
          <p:cNvPr id="4" name="Slide Number Placeholder 3"/>
          <p:cNvSpPr>
            <a:spLocks noGrp="1"/>
          </p:cNvSpPr>
          <p:nvPr>
            <p:ph type="sldNum" sz="quarter" idx="5"/>
          </p:nvPr>
        </p:nvSpPr>
        <p:spPr/>
        <p:txBody>
          <a:bodyPr/>
          <a:lstStyle/>
          <a:p>
            <a:fld id="{A6DCCF91-0CB0-4CBA-A0F1-B76DDAB98818}" type="slidenum">
              <a:rPr lang="en-US" smtClean="0"/>
              <a:t>23</a:t>
            </a:fld>
            <a:endParaRPr lang="en-US"/>
          </a:p>
        </p:txBody>
      </p:sp>
    </p:spTree>
    <p:extLst>
      <p:ext uri="{BB962C8B-B14F-4D97-AF65-F5344CB8AC3E}">
        <p14:creationId xmlns:p14="http://schemas.microsoft.com/office/powerpoint/2010/main" val="188591596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A6DCCF91-0CB0-4CBA-A0F1-B76DDAB98818}" type="slidenum">
              <a:rPr lang="en-US" smtClean="0"/>
              <a:t>25</a:t>
            </a:fld>
            <a:endParaRPr lang="en-US"/>
          </a:p>
        </p:txBody>
      </p:sp>
    </p:spTree>
    <p:extLst>
      <p:ext uri="{BB962C8B-B14F-4D97-AF65-F5344CB8AC3E}">
        <p14:creationId xmlns:p14="http://schemas.microsoft.com/office/powerpoint/2010/main" val="187299824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19BE1D-2105-8221-074B-4E849818BA8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7682FF59-6A15-A13D-AB00-315B85469DB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3DD3DFF-BC95-50F9-BD94-29713F3535F4}"/>
              </a:ext>
            </a:extLst>
          </p:cNvPr>
          <p:cNvSpPr>
            <a:spLocks noGrp="1"/>
          </p:cNvSpPr>
          <p:nvPr>
            <p:ph type="dt" sz="half" idx="10"/>
          </p:nvPr>
        </p:nvSpPr>
        <p:spPr/>
        <p:txBody>
          <a:bodyPr/>
          <a:lstStyle/>
          <a:p>
            <a:fld id="{3EE10C4A-4EF4-4113-B44A-B9F6242D25C6}" type="datetimeFigureOut">
              <a:rPr lang="en-US" smtClean="0"/>
              <a:t>4/21/2026</a:t>
            </a:fld>
            <a:endParaRPr lang="en-US"/>
          </a:p>
        </p:txBody>
      </p:sp>
      <p:sp>
        <p:nvSpPr>
          <p:cNvPr id="5" name="Footer Placeholder 4">
            <a:extLst>
              <a:ext uri="{FF2B5EF4-FFF2-40B4-BE49-F238E27FC236}">
                <a16:creationId xmlns:a16="http://schemas.microsoft.com/office/drawing/2014/main" id="{9BFEFC15-6233-9A06-1176-0787BB1FE14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18B4ED1-2CDD-729E-8C16-9C76E6E6600A}"/>
              </a:ext>
            </a:extLst>
          </p:cNvPr>
          <p:cNvSpPr>
            <a:spLocks noGrp="1"/>
          </p:cNvSpPr>
          <p:nvPr>
            <p:ph type="sldNum" sz="quarter" idx="12"/>
          </p:nvPr>
        </p:nvSpPr>
        <p:spPr/>
        <p:txBody>
          <a:bodyPr/>
          <a:lstStyle/>
          <a:p>
            <a:fld id="{FEACE30E-8094-49C3-B258-79E320618746}" type="slidenum">
              <a:rPr lang="en-US" smtClean="0"/>
              <a:t>‹#›</a:t>
            </a:fld>
            <a:endParaRPr lang="en-US"/>
          </a:p>
        </p:txBody>
      </p:sp>
    </p:spTree>
    <p:extLst>
      <p:ext uri="{BB962C8B-B14F-4D97-AF65-F5344CB8AC3E}">
        <p14:creationId xmlns:p14="http://schemas.microsoft.com/office/powerpoint/2010/main" val="179601317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08E50B-2440-24DD-6256-39CD9664011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00771F43-69EF-5C74-294F-0A7FD911662A}"/>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75E42BE-AD75-879B-8BAB-5E6C832DB4B7}"/>
              </a:ext>
            </a:extLst>
          </p:cNvPr>
          <p:cNvSpPr>
            <a:spLocks noGrp="1"/>
          </p:cNvSpPr>
          <p:nvPr>
            <p:ph type="dt" sz="half" idx="10"/>
          </p:nvPr>
        </p:nvSpPr>
        <p:spPr/>
        <p:txBody>
          <a:bodyPr/>
          <a:lstStyle/>
          <a:p>
            <a:fld id="{3EE10C4A-4EF4-4113-B44A-B9F6242D25C6}" type="datetimeFigureOut">
              <a:rPr lang="en-US" smtClean="0"/>
              <a:t>4/21/2026</a:t>
            </a:fld>
            <a:endParaRPr lang="en-US"/>
          </a:p>
        </p:txBody>
      </p:sp>
      <p:sp>
        <p:nvSpPr>
          <p:cNvPr id="5" name="Footer Placeholder 4">
            <a:extLst>
              <a:ext uri="{FF2B5EF4-FFF2-40B4-BE49-F238E27FC236}">
                <a16:creationId xmlns:a16="http://schemas.microsoft.com/office/drawing/2014/main" id="{D49CB3D3-B92B-2705-897D-EBD482690A7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F41F313-01AC-AA49-33E0-38360C4F667A}"/>
              </a:ext>
            </a:extLst>
          </p:cNvPr>
          <p:cNvSpPr>
            <a:spLocks noGrp="1"/>
          </p:cNvSpPr>
          <p:nvPr>
            <p:ph type="sldNum" sz="quarter" idx="12"/>
          </p:nvPr>
        </p:nvSpPr>
        <p:spPr/>
        <p:txBody>
          <a:bodyPr/>
          <a:lstStyle/>
          <a:p>
            <a:fld id="{FEACE30E-8094-49C3-B258-79E320618746}" type="slidenum">
              <a:rPr lang="en-US" smtClean="0"/>
              <a:t>‹#›</a:t>
            </a:fld>
            <a:endParaRPr lang="en-US"/>
          </a:p>
        </p:txBody>
      </p:sp>
    </p:spTree>
    <p:extLst>
      <p:ext uri="{BB962C8B-B14F-4D97-AF65-F5344CB8AC3E}">
        <p14:creationId xmlns:p14="http://schemas.microsoft.com/office/powerpoint/2010/main" val="4454346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163879-B077-E5D1-4FBC-C17CCE51D1FB}"/>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1370A505-B91B-FB97-4234-BD65FA626490}"/>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496F178-1437-9F6D-0569-6179EC74F49A}"/>
              </a:ext>
            </a:extLst>
          </p:cNvPr>
          <p:cNvSpPr>
            <a:spLocks noGrp="1"/>
          </p:cNvSpPr>
          <p:nvPr>
            <p:ph type="dt" sz="half" idx="10"/>
          </p:nvPr>
        </p:nvSpPr>
        <p:spPr/>
        <p:txBody>
          <a:bodyPr/>
          <a:lstStyle/>
          <a:p>
            <a:fld id="{3EE10C4A-4EF4-4113-B44A-B9F6242D25C6}" type="datetimeFigureOut">
              <a:rPr lang="en-US" smtClean="0"/>
              <a:t>4/21/2026</a:t>
            </a:fld>
            <a:endParaRPr lang="en-US"/>
          </a:p>
        </p:txBody>
      </p:sp>
      <p:sp>
        <p:nvSpPr>
          <p:cNvPr id="5" name="Footer Placeholder 4">
            <a:extLst>
              <a:ext uri="{FF2B5EF4-FFF2-40B4-BE49-F238E27FC236}">
                <a16:creationId xmlns:a16="http://schemas.microsoft.com/office/drawing/2014/main" id="{5C392B34-8444-47AD-2546-1ADE133E033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5843157-C6A5-9E49-E0A9-AA18482E9E44}"/>
              </a:ext>
            </a:extLst>
          </p:cNvPr>
          <p:cNvSpPr>
            <a:spLocks noGrp="1"/>
          </p:cNvSpPr>
          <p:nvPr>
            <p:ph type="sldNum" sz="quarter" idx="12"/>
          </p:nvPr>
        </p:nvSpPr>
        <p:spPr/>
        <p:txBody>
          <a:bodyPr/>
          <a:lstStyle/>
          <a:p>
            <a:fld id="{FEACE30E-8094-49C3-B258-79E320618746}" type="slidenum">
              <a:rPr lang="en-US" smtClean="0"/>
              <a:t>‹#›</a:t>
            </a:fld>
            <a:endParaRPr lang="en-US"/>
          </a:p>
        </p:txBody>
      </p:sp>
    </p:spTree>
    <p:extLst>
      <p:ext uri="{BB962C8B-B14F-4D97-AF65-F5344CB8AC3E}">
        <p14:creationId xmlns:p14="http://schemas.microsoft.com/office/powerpoint/2010/main" val="187385913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E5B9A5-0B86-D61C-B4A0-844E3A52ECA9}"/>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76A76545-7C2F-86B9-C2DA-6B5756B1D07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9A2EBE15-AF90-C17D-C02A-E13FD26EBF72}"/>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93582DA-02EB-A8C3-4BE3-C00A1EB3A898}"/>
              </a:ext>
            </a:extLst>
          </p:cNvPr>
          <p:cNvSpPr>
            <a:spLocks noGrp="1"/>
          </p:cNvSpPr>
          <p:nvPr>
            <p:ph type="dt" sz="half" idx="10"/>
          </p:nvPr>
        </p:nvSpPr>
        <p:spPr/>
        <p:txBody>
          <a:bodyPr/>
          <a:lstStyle/>
          <a:p>
            <a:fld id="{3EE10C4A-4EF4-4113-B44A-B9F6242D25C6}" type="datetimeFigureOut">
              <a:rPr lang="en-US" smtClean="0"/>
              <a:t>4/21/2026</a:t>
            </a:fld>
            <a:endParaRPr lang="en-US"/>
          </a:p>
        </p:txBody>
      </p:sp>
      <p:sp>
        <p:nvSpPr>
          <p:cNvPr id="6" name="Footer Placeholder 5">
            <a:extLst>
              <a:ext uri="{FF2B5EF4-FFF2-40B4-BE49-F238E27FC236}">
                <a16:creationId xmlns:a16="http://schemas.microsoft.com/office/drawing/2014/main" id="{A39595C7-A443-132F-B60C-0BCC4BAB058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EE81C5E-C0B5-FBB3-EDE7-3E9E78ADADDD}"/>
              </a:ext>
            </a:extLst>
          </p:cNvPr>
          <p:cNvSpPr>
            <a:spLocks noGrp="1"/>
          </p:cNvSpPr>
          <p:nvPr>
            <p:ph type="sldNum" sz="quarter" idx="12"/>
          </p:nvPr>
        </p:nvSpPr>
        <p:spPr/>
        <p:txBody>
          <a:bodyPr/>
          <a:lstStyle/>
          <a:p>
            <a:fld id="{FEACE30E-8094-49C3-B258-79E320618746}" type="slidenum">
              <a:rPr lang="en-US" smtClean="0"/>
              <a:t>‹#›</a:t>
            </a:fld>
            <a:endParaRPr lang="en-US"/>
          </a:p>
        </p:txBody>
      </p:sp>
    </p:spTree>
    <p:extLst>
      <p:ext uri="{BB962C8B-B14F-4D97-AF65-F5344CB8AC3E}">
        <p14:creationId xmlns:p14="http://schemas.microsoft.com/office/powerpoint/2010/main" val="5296063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735DC8-91AB-3D18-4445-8B33610C69BB}"/>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B6B3F8A-EE14-3608-76BF-86389D307BA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D986FA0-55F8-1BE1-9D07-C6EA99F9415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558EF276-949D-40AB-6B4C-2C7B3A05BD9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F64B89B-0E56-05C9-0A4B-7F64EDFE0F8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4287D551-DC1F-2C8C-43EC-A884A59DDBE1}"/>
              </a:ext>
            </a:extLst>
          </p:cNvPr>
          <p:cNvSpPr>
            <a:spLocks noGrp="1"/>
          </p:cNvSpPr>
          <p:nvPr>
            <p:ph type="dt" sz="half" idx="10"/>
          </p:nvPr>
        </p:nvSpPr>
        <p:spPr/>
        <p:txBody>
          <a:bodyPr/>
          <a:lstStyle/>
          <a:p>
            <a:fld id="{3EE10C4A-4EF4-4113-B44A-B9F6242D25C6}" type="datetimeFigureOut">
              <a:rPr lang="en-US" smtClean="0"/>
              <a:t>4/21/2026</a:t>
            </a:fld>
            <a:endParaRPr lang="en-US"/>
          </a:p>
        </p:txBody>
      </p:sp>
      <p:sp>
        <p:nvSpPr>
          <p:cNvPr id="8" name="Footer Placeholder 7">
            <a:extLst>
              <a:ext uri="{FF2B5EF4-FFF2-40B4-BE49-F238E27FC236}">
                <a16:creationId xmlns:a16="http://schemas.microsoft.com/office/drawing/2014/main" id="{785DFA88-F8A4-3FE2-C62E-B059E43D0071}"/>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92D6D090-A4D2-1720-72EE-0D0FF2EAAE05}"/>
              </a:ext>
            </a:extLst>
          </p:cNvPr>
          <p:cNvSpPr>
            <a:spLocks noGrp="1"/>
          </p:cNvSpPr>
          <p:nvPr>
            <p:ph type="sldNum" sz="quarter" idx="12"/>
          </p:nvPr>
        </p:nvSpPr>
        <p:spPr/>
        <p:txBody>
          <a:bodyPr/>
          <a:lstStyle/>
          <a:p>
            <a:fld id="{FEACE30E-8094-49C3-B258-79E320618746}" type="slidenum">
              <a:rPr lang="en-US" smtClean="0"/>
              <a:t>‹#›</a:t>
            </a:fld>
            <a:endParaRPr lang="en-US"/>
          </a:p>
        </p:txBody>
      </p:sp>
    </p:spTree>
    <p:extLst>
      <p:ext uri="{BB962C8B-B14F-4D97-AF65-F5344CB8AC3E}">
        <p14:creationId xmlns:p14="http://schemas.microsoft.com/office/powerpoint/2010/main" val="32303522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E6F176-6FAF-1FDC-E460-68C340482E1A}"/>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F0770332-BE1B-4C56-E1D0-FBBFAB164C69}"/>
              </a:ext>
            </a:extLst>
          </p:cNvPr>
          <p:cNvSpPr>
            <a:spLocks noGrp="1"/>
          </p:cNvSpPr>
          <p:nvPr>
            <p:ph type="dt" sz="half" idx="10"/>
          </p:nvPr>
        </p:nvSpPr>
        <p:spPr/>
        <p:txBody>
          <a:bodyPr/>
          <a:lstStyle/>
          <a:p>
            <a:fld id="{3EE10C4A-4EF4-4113-B44A-B9F6242D25C6}" type="datetimeFigureOut">
              <a:rPr lang="en-US" smtClean="0"/>
              <a:t>4/21/2026</a:t>
            </a:fld>
            <a:endParaRPr lang="en-US"/>
          </a:p>
        </p:txBody>
      </p:sp>
      <p:sp>
        <p:nvSpPr>
          <p:cNvPr id="4" name="Footer Placeholder 3">
            <a:extLst>
              <a:ext uri="{FF2B5EF4-FFF2-40B4-BE49-F238E27FC236}">
                <a16:creationId xmlns:a16="http://schemas.microsoft.com/office/drawing/2014/main" id="{2D94722D-610E-2CB1-2932-5D49D77CA883}"/>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38E65EE2-08CD-78EB-B36D-54137D0BA064}"/>
              </a:ext>
            </a:extLst>
          </p:cNvPr>
          <p:cNvSpPr>
            <a:spLocks noGrp="1"/>
          </p:cNvSpPr>
          <p:nvPr>
            <p:ph type="sldNum" sz="quarter" idx="12"/>
          </p:nvPr>
        </p:nvSpPr>
        <p:spPr/>
        <p:txBody>
          <a:bodyPr/>
          <a:lstStyle/>
          <a:p>
            <a:fld id="{FEACE30E-8094-49C3-B258-79E320618746}" type="slidenum">
              <a:rPr lang="en-US" smtClean="0"/>
              <a:t>‹#›</a:t>
            </a:fld>
            <a:endParaRPr lang="en-US"/>
          </a:p>
        </p:txBody>
      </p:sp>
    </p:spTree>
    <p:extLst>
      <p:ext uri="{BB962C8B-B14F-4D97-AF65-F5344CB8AC3E}">
        <p14:creationId xmlns:p14="http://schemas.microsoft.com/office/powerpoint/2010/main" val="31893196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584A5A9-5D64-5D62-8A47-B60061D2DCFC}"/>
              </a:ext>
            </a:extLst>
          </p:cNvPr>
          <p:cNvSpPr>
            <a:spLocks noGrp="1"/>
          </p:cNvSpPr>
          <p:nvPr>
            <p:ph type="dt" sz="half" idx="10"/>
          </p:nvPr>
        </p:nvSpPr>
        <p:spPr/>
        <p:txBody>
          <a:bodyPr/>
          <a:lstStyle/>
          <a:p>
            <a:fld id="{3EE10C4A-4EF4-4113-B44A-B9F6242D25C6}" type="datetimeFigureOut">
              <a:rPr lang="en-US" smtClean="0"/>
              <a:t>4/21/2026</a:t>
            </a:fld>
            <a:endParaRPr lang="en-US"/>
          </a:p>
        </p:txBody>
      </p:sp>
      <p:sp>
        <p:nvSpPr>
          <p:cNvPr id="3" name="Footer Placeholder 2">
            <a:extLst>
              <a:ext uri="{FF2B5EF4-FFF2-40B4-BE49-F238E27FC236}">
                <a16:creationId xmlns:a16="http://schemas.microsoft.com/office/drawing/2014/main" id="{E99E2DB7-EE26-C691-A5A3-07B39247E79E}"/>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C5FBE341-E27D-24AF-8854-D2C744A54839}"/>
              </a:ext>
            </a:extLst>
          </p:cNvPr>
          <p:cNvSpPr>
            <a:spLocks noGrp="1"/>
          </p:cNvSpPr>
          <p:nvPr>
            <p:ph type="sldNum" sz="quarter" idx="12"/>
          </p:nvPr>
        </p:nvSpPr>
        <p:spPr/>
        <p:txBody>
          <a:bodyPr/>
          <a:lstStyle/>
          <a:p>
            <a:fld id="{FEACE30E-8094-49C3-B258-79E320618746}" type="slidenum">
              <a:rPr lang="en-US" smtClean="0"/>
              <a:t>‹#›</a:t>
            </a:fld>
            <a:endParaRPr lang="en-US"/>
          </a:p>
        </p:txBody>
      </p:sp>
    </p:spTree>
    <p:extLst>
      <p:ext uri="{BB962C8B-B14F-4D97-AF65-F5344CB8AC3E}">
        <p14:creationId xmlns:p14="http://schemas.microsoft.com/office/powerpoint/2010/main" val="767043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411FD6-934E-492A-BC98-592ED2A13F2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4638E08A-06DB-6CE6-D1EB-875C548F81B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3C021402-576B-495F-8FCD-819293BB950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A3EEB45-0EB6-9666-471E-F36A29CC6614}"/>
              </a:ext>
            </a:extLst>
          </p:cNvPr>
          <p:cNvSpPr>
            <a:spLocks noGrp="1"/>
          </p:cNvSpPr>
          <p:nvPr>
            <p:ph type="dt" sz="half" idx="10"/>
          </p:nvPr>
        </p:nvSpPr>
        <p:spPr/>
        <p:txBody>
          <a:bodyPr/>
          <a:lstStyle/>
          <a:p>
            <a:fld id="{3EE10C4A-4EF4-4113-B44A-B9F6242D25C6}" type="datetimeFigureOut">
              <a:rPr lang="en-US" smtClean="0"/>
              <a:t>4/21/2026</a:t>
            </a:fld>
            <a:endParaRPr lang="en-US"/>
          </a:p>
        </p:txBody>
      </p:sp>
      <p:sp>
        <p:nvSpPr>
          <p:cNvPr id="6" name="Footer Placeholder 5">
            <a:extLst>
              <a:ext uri="{FF2B5EF4-FFF2-40B4-BE49-F238E27FC236}">
                <a16:creationId xmlns:a16="http://schemas.microsoft.com/office/drawing/2014/main" id="{479AF6B5-FEBD-2FCA-4BDA-8F2B7930441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0011CEC-BC19-368C-9372-F555BFB8D7FF}"/>
              </a:ext>
            </a:extLst>
          </p:cNvPr>
          <p:cNvSpPr>
            <a:spLocks noGrp="1"/>
          </p:cNvSpPr>
          <p:nvPr>
            <p:ph type="sldNum" sz="quarter" idx="12"/>
          </p:nvPr>
        </p:nvSpPr>
        <p:spPr/>
        <p:txBody>
          <a:bodyPr/>
          <a:lstStyle/>
          <a:p>
            <a:fld id="{FEACE30E-8094-49C3-B258-79E320618746}" type="slidenum">
              <a:rPr lang="en-US" smtClean="0"/>
              <a:t>‹#›</a:t>
            </a:fld>
            <a:endParaRPr lang="en-US"/>
          </a:p>
        </p:txBody>
      </p:sp>
    </p:spTree>
    <p:extLst>
      <p:ext uri="{BB962C8B-B14F-4D97-AF65-F5344CB8AC3E}">
        <p14:creationId xmlns:p14="http://schemas.microsoft.com/office/powerpoint/2010/main" val="12101579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E464AC-C000-1424-35B0-2B895134751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9B6E46D1-C7E3-3EDB-65D5-971DA4ECE0C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6E659DAF-8C23-523A-B7BF-19E0F1E4A8A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6A7DA52-7714-6B6A-719A-C5B5D1151C8C}"/>
              </a:ext>
            </a:extLst>
          </p:cNvPr>
          <p:cNvSpPr>
            <a:spLocks noGrp="1"/>
          </p:cNvSpPr>
          <p:nvPr>
            <p:ph type="dt" sz="half" idx="10"/>
          </p:nvPr>
        </p:nvSpPr>
        <p:spPr/>
        <p:txBody>
          <a:bodyPr/>
          <a:lstStyle/>
          <a:p>
            <a:fld id="{3EE10C4A-4EF4-4113-B44A-B9F6242D25C6}" type="datetimeFigureOut">
              <a:rPr lang="en-US" smtClean="0"/>
              <a:t>4/21/2026</a:t>
            </a:fld>
            <a:endParaRPr lang="en-US"/>
          </a:p>
        </p:txBody>
      </p:sp>
      <p:sp>
        <p:nvSpPr>
          <p:cNvPr id="6" name="Footer Placeholder 5">
            <a:extLst>
              <a:ext uri="{FF2B5EF4-FFF2-40B4-BE49-F238E27FC236}">
                <a16:creationId xmlns:a16="http://schemas.microsoft.com/office/drawing/2014/main" id="{DA9228A4-CD3A-D819-1344-405CAC550AC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0DC1FB4-CD4B-D33E-86B2-D51F7B243697}"/>
              </a:ext>
            </a:extLst>
          </p:cNvPr>
          <p:cNvSpPr>
            <a:spLocks noGrp="1"/>
          </p:cNvSpPr>
          <p:nvPr>
            <p:ph type="sldNum" sz="quarter" idx="12"/>
          </p:nvPr>
        </p:nvSpPr>
        <p:spPr/>
        <p:txBody>
          <a:bodyPr/>
          <a:lstStyle/>
          <a:p>
            <a:fld id="{FEACE30E-8094-49C3-B258-79E320618746}" type="slidenum">
              <a:rPr lang="en-US" smtClean="0"/>
              <a:t>‹#›</a:t>
            </a:fld>
            <a:endParaRPr lang="en-US"/>
          </a:p>
        </p:txBody>
      </p:sp>
    </p:spTree>
    <p:extLst>
      <p:ext uri="{BB962C8B-B14F-4D97-AF65-F5344CB8AC3E}">
        <p14:creationId xmlns:p14="http://schemas.microsoft.com/office/powerpoint/2010/main" val="133559489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89DF3B-4A4E-D817-99F6-8B582B0FC1F6}"/>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CEC9167A-39F8-009A-FAF4-3BCFFD14A0B6}"/>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6EFF656-E37F-C036-35A3-F4093F147884}"/>
              </a:ext>
            </a:extLst>
          </p:cNvPr>
          <p:cNvSpPr>
            <a:spLocks noGrp="1"/>
          </p:cNvSpPr>
          <p:nvPr>
            <p:ph type="dt" sz="half" idx="10"/>
          </p:nvPr>
        </p:nvSpPr>
        <p:spPr/>
        <p:txBody>
          <a:bodyPr/>
          <a:lstStyle/>
          <a:p>
            <a:fld id="{3EE10C4A-4EF4-4113-B44A-B9F6242D25C6}" type="datetimeFigureOut">
              <a:rPr lang="en-US" smtClean="0"/>
              <a:t>4/21/2026</a:t>
            </a:fld>
            <a:endParaRPr lang="en-US"/>
          </a:p>
        </p:txBody>
      </p:sp>
      <p:sp>
        <p:nvSpPr>
          <p:cNvPr id="5" name="Footer Placeholder 4">
            <a:extLst>
              <a:ext uri="{FF2B5EF4-FFF2-40B4-BE49-F238E27FC236}">
                <a16:creationId xmlns:a16="http://schemas.microsoft.com/office/drawing/2014/main" id="{9A661B7A-5586-9403-D4CA-34D70198A50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504416A-D16F-B9B0-009F-2749B02DA08F}"/>
              </a:ext>
            </a:extLst>
          </p:cNvPr>
          <p:cNvSpPr>
            <a:spLocks noGrp="1"/>
          </p:cNvSpPr>
          <p:nvPr>
            <p:ph type="sldNum" sz="quarter" idx="12"/>
          </p:nvPr>
        </p:nvSpPr>
        <p:spPr/>
        <p:txBody>
          <a:bodyPr/>
          <a:lstStyle/>
          <a:p>
            <a:fld id="{FEACE30E-8094-49C3-B258-79E320618746}" type="slidenum">
              <a:rPr lang="en-US" smtClean="0"/>
              <a:t>‹#›</a:t>
            </a:fld>
            <a:endParaRPr lang="en-US"/>
          </a:p>
        </p:txBody>
      </p:sp>
    </p:spTree>
    <p:extLst>
      <p:ext uri="{BB962C8B-B14F-4D97-AF65-F5344CB8AC3E}">
        <p14:creationId xmlns:p14="http://schemas.microsoft.com/office/powerpoint/2010/main" val="41756813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5A1BFE6-561B-79B5-20A8-D08766510418}"/>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39A5B934-B0AA-087E-19F7-D1E313D249BA}"/>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79FE2C7-FF13-E71F-F336-FB843BB62A25}"/>
              </a:ext>
            </a:extLst>
          </p:cNvPr>
          <p:cNvSpPr>
            <a:spLocks noGrp="1"/>
          </p:cNvSpPr>
          <p:nvPr>
            <p:ph type="dt" sz="half" idx="10"/>
          </p:nvPr>
        </p:nvSpPr>
        <p:spPr/>
        <p:txBody>
          <a:bodyPr/>
          <a:lstStyle/>
          <a:p>
            <a:fld id="{3EE10C4A-4EF4-4113-B44A-B9F6242D25C6}" type="datetimeFigureOut">
              <a:rPr lang="en-US" smtClean="0"/>
              <a:t>4/21/2026</a:t>
            </a:fld>
            <a:endParaRPr lang="en-US"/>
          </a:p>
        </p:txBody>
      </p:sp>
      <p:sp>
        <p:nvSpPr>
          <p:cNvPr id="5" name="Footer Placeholder 4">
            <a:extLst>
              <a:ext uri="{FF2B5EF4-FFF2-40B4-BE49-F238E27FC236}">
                <a16:creationId xmlns:a16="http://schemas.microsoft.com/office/drawing/2014/main" id="{A121694C-3024-A266-B771-B6DA3792CAA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2DD8C14-E533-92E5-FB77-89B39BE21857}"/>
              </a:ext>
            </a:extLst>
          </p:cNvPr>
          <p:cNvSpPr>
            <a:spLocks noGrp="1"/>
          </p:cNvSpPr>
          <p:nvPr>
            <p:ph type="sldNum" sz="quarter" idx="12"/>
          </p:nvPr>
        </p:nvSpPr>
        <p:spPr/>
        <p:txBody>
          <a:bodyPr/>
          <a:lstStyle/>
          <a:p>
            <a:fld id="{FEACE30E-8094-49C3-B258-79E320618746}" type="slidenum">
              <a:rPr lang="en-US" smtClean="0"/>
              <a:t>‹#›</a:t>
            </a:fld>
            <a:endParaRPr lang="en-US"/>
          </a:p>
        </p:txBody>
      </p:sp>
    </p:spTree>
    <p:extLst>
      <p:ext uri="{BB962C8B-B14F-4D97-AF65-F5344CB8AC3E}">
        <p14:creationId xmlns:p14="http://schemas.microsoft.com/office/powerpoint/2010/main" val="39195826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535B511-3154-D4A4-F9A4-81F010DF1D1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49DFD915-02FA-E08A-0464-E31E773347D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6E328FD-4B3F-29B5-4527-A3D00EDECC8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3EE10C4A-4EF4-4113-B44A-B9F6242D25C6}" type="datetimeFigureOut">
              <a:rPr lang="en-US" smtClean="0"/>
              <a:t>4/21/2026</a:t>
            </a:fld>
            <a:endParaRPr lang="en-US"/>
          </a:p>
        </p:txBody>
      </p:sp>
      <p:sp>
        <p:nvSpPr>
          <p:cNvPr id="5" name="Footer Placeholder 4">
            <a:extLst>
              <a:ext uri="{FF2B5EF4-FFF2-40B4-BE49-F238E27FC236}">
                <a16:creationId xmlns:a16="http://schemas.microsoft.com/office/drawing/2014/main" id="{5AA92FEB-DB03-7F26-B9E2-BAE57F0ABDD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CCB86C5F-D1D9-4B64-18F4-0F7662DF4EF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FEACE30E-8094-49C3-B258-79E320618746}" type="slidenum">
              <a:rPr lang="en-US" smtClean="0"/>
              <a:t>‹#›</a:t>
            </a:fld>
            <a:endParaRPr lang="en-US"/>
          </a:p>
        </p:txBody>
      </p:sp>
    </p:spTree>
    <p:extLst>
      <p:ext uri="{BB962C8B-B14F-4D97-AF65-F5344CB8AC3E}">
        <p14:creationId xmlns:p14="http://schemas.microsoft.com/office/powerpoint/2010/main" val="11586572"/>
      </p:ext>
    </p:extLst>
  </p:cSld>
  <p:clrMap bg1="lt1" tx1="dk1" bg2="lt2" tx2="dk2" accent1="accent1" accent2="accent2" accent3="accent3" accent4="accent4" accent5="accent5" accent6="accent6" hlink="hlink" folHlink="folHlink"/>
  <p:sldLayoutIdLst>
    <p:sldLayoutId id="2147483690" r:id="rId1"/>
    <p:sldLayoutId id="2147483691" r:id="rId2"/>
    <p:sldLayoutId id="2147483692" r:id="rId3"/>
    <p:sldLayoutId id="2147483693" r:id="rId4"/>
    <p:sldLayoutId id="2147483694" r:id="rId5"/>
    <p:sldLayoutId id="2147483695" r:id="rId6"/>
    <p:sldLayoutId id="2147483696" r:id="rId7"/>
    <p:sldLayoutId id="2147483697" r:id="rId8"/>
    <p:sldLayoutId id="2147483698" r:id="rId9"/>
    <p:sldLayoutId id="2147483699" r:id="rId10"/>
    <p:sldLayoutId id="2147483700"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hyperlink" Target="https://runoverse.org/emotsioonisonastik/?prio=3%2C2&amp;moiste=MURE&amp;view=prototypical" TargetMode="External"/><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s://runoverse.org/emotions.html" TargetMode="External"/><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hyperlink" Target="https://runoverse.org/emotions_mapping.html" TargetMode="External"/><Relationship Id="rId4" Type="http://schemas.openxmlformats.org/officeDocument/2006/relationships/hyperlink" Target="https://runoverse.org/emotion_geography.html" TargetMode="Externa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microsoft.com/office/2018/10/relationships/comments" Target="../comments/modernComment_10D_D1CA0AA3.xml"/><Relationship Id="rId1" Type="http://schemas.openxmlformats.org/officeDocument/2006/relationships/slideLayout" Target="../slideLayouts/slideLayout2.xml"/><Relationship Id="rId6" Type="http://schemas.openxmlformats.org/officeDocument/2006/relationships/image" Target="../media/image3.svg"/><Relationship Id="rId5" Type="http://schemas.openxmlformats.org/officeDocument/2006/relationships/image" Target="../media/image2.png"/><Relationship Id="rId4" Type="http://schemas.openxmlformats.org/officeDocument/2006/relationships/hyperlink" Target="https://runoverse.org/emotsioonisonastik/" TargetMode="External"/></Relationships>
</file>

<file path=ppt/slides/_rels/slide11.xml.rels><?xml version="1.0" encoding="UTF-8" standalone="yes"?>
<Relationships xmlns="http://schemas.openxmlformats.org/package/2006/relationships"><Relationship Id="rId3" Type="http://schemas.openxmlformats.org/officeDocument/2006/relationships/hyperlink" Target="https://runoverse.org/emotsioonisonastik/" TargetMode="External"/><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12.xml.rels><?xml version="1.0" encoding="UTF-8" standalone="yes"?>
<Relationships xmlns="http://schemas.openxmlformats.org/package/2006/relationships"><Relationship Id="rId3" Type="http://schemas.openxmlformats.org/officeDocument/2006/relationships/hyperlink" Target="https://runoverse.org/emotsioonisonastik/" TargetMode="External"/><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13.xml.rels><?xml version="1.0" encoding="UTF-8" standalone="yes"?>
<Relationships xmlns="http://schemas.openxmlformats.org/package/2006/relationships"><Relationship Id="rId3" Type="http://schemas.openxmlformats.org/officeDocument/2006/relationships/hyperlink" Target="https://runoverse.org/emotsioonisonastik/" TargetMode="External"/><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3" Type="http://schemas.openxmlformats.org/officeDocument/2006/relationships/hyperlink" Target="https://runoverse.org/emotsioonisonastik/" TargetMode="External"/><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15.xml.rels><?xml version="1.0" encoding="UTF-8" standalone="yes"?>
<Relationships xmlns="http://schemas.openxmlformats.org/package/2006/relationships"><Relationship Id="rId3" Type="http://schemas.openxmlformats.org/officeDocument/2006/relationships/hyperlink" Target="https://runoverse.org/emotsioonisonastik/" TargetMode="External"/><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16.xml.rels><?xml version="1.0" encoding="UTF-8" standalone="yes"?>
<Relationships xmlns="http://schemas.openxmlformats.org/package/2006/relationships"><Relationship Id="rId3" Type="http://schemas.openxmlformats.org/officeDocument/2006/relationships/hyperlink" Target="https://runoverse.org/emotsioonisonastik/" TargetMode="External"/><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17.xml.rels><?xml version="1.0" encoding="UTF-8" standalone="yes"?>
<Relationships xmlns="http://schemas.openxmlformats.org/package/2006/relationships"><Relationship Id="rId3" Type="http://schemas.openxmlformats.org/officeDocument/2006/relationships/hyperlink" Target="https://runoverse.org/emotsioonisonastik/" TargetMode="External"/><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18.xml.rels><?xml version="1.0" encoding="UTF-8" standalone="yes"?>
<Relationships xmlns="http://schemas.openxmlformats.org/package/2006/relationships"><Relationship Id="rId3" Type="http://schemas.openxmlformats.org/officeDocument/2006/relationships/hyperlink" Target="https://runoverse.org/emotsioonisonastik/" TargetMode="External"/><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1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hyperlink" Target="https://runoverse.org/emotsioonisonastik/" TargetMode="Externa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hyperlink" Target="https://runoverse.org/emotions.html" TargetMode="External"/><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hyperlink" Target="https://runoverse.org/emotsioonisonastik/" TargetMode="External"/><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hyperlink" Target="https://runoverse.org/emotions_mapping.html" TargetMode="Externa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4E1BEB12-92AF-4445-98AD-4C7756E7C9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D0522C2C-7B5C-48A7-A969-03941E5D2E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2" name="Freeform 13">
            <a:extLst>
              <a:ext uri="{FF2B5EF4-FFF2-40B4-BE49-F238E27FC236}">
                <a16:creationId xmlns:a16="http://schemas.microsoft.com/office/drawing/2014/main" id="{9C682A1A-5B2D-4111-BBD6-620165633E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769476" y="220196"/>
            <a:ext cx="9422524" cy="6637806"/>
          </a:xfrm>
          <a:custGeom>
            <a:avLst/>
            <a:gdLst>
              <a:gd name="connsiteX0" fmla="*/ 4929467 w 8191500"/>
              <a:gd name="connsiteY0" fmla="*/ 0 h 5770597"/>
              <a:gd name="connsiteX1" fmla="*/ 8065066 w 8191500"/>
              <a:gd name="connsiteY1" fmla="*/ 1118513 h 5770597"/>
              <a:gd name="connsiteX2" fmla="*/ 8191500 w 8191500"/>
              <a:gd name="connsiteY2" fmla="*/ 1227339 h 5770597"/>
              <a:gd name="connsiteX3" fmla="*/ 8191500 w 8191500"/>
              <a:gd name="connsiteY3" fmla="*/ 5770597 h 5770597"/>
              <a:gd name="connsiteX4" fmla="*/ 79523 w 8191500"/>
              <a:gd name="connsiteY4" fmla="*/ 5770597 h 5770597"/>
              <a:gd name="connsiteX5" fmla="*/ 56799 w 8191500"/>
              <a:gd name="connsiteY5" fmla="*/ 5644158 h 5770597"/>
              <a:gd name="connsiteX6" fmla="*/ 0 w 8191500"/>
              <a:gd name="connsiteY6" fmla="*/ 4898209 h 5770597"/>
              <a:gd name="connsiteX7" fmla="*/ 4929467 w 8191500"/>
              <a:gd name="connsiteY7" fmla="*/ 0 h 57705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191500" h="5770597">
                <a:moveTo>
                  <a:pt x="4929467" y="0"/>
                </a:moveTo>
                <a:cubicBezTo>
                  <a:pt x="6120547" y="0"/>
                  <a:pt x="7212963" y="419755"/>
                  <a:pt x="8065066" y="1118513"/>
                </a:cubicBezTo>
                <a:lnTo>
                  <a:pt x="8191500" y="1227339"/>
                </a:lnTo>
                <a:lnTo>
                  <a:pt x="8191500" y="5770597"/>
                </a:lnTo>
                <a:lnTo>
                  <a:pt x="79523" y="5770597"/>
                </a:lnTo>
                <a:lnTo>
                  <a:pt x="56799" y="5644158"/>
                </a:lnTo>
                <a:cubicBezTo>
                  <a:pt x="19398" y="5400934"/>
                  <a:pt x="0" y="5151822"/>
                  <a:pt x="0" y="4898209"/>
                </a:cubicBezTo>
                <a:cubicBezTo>
                  <a:pt x="0" y="2193003"/>
                  <a:pt x="2206998" y="0"/>
                  <a:pt x="4929467"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14" name="Oval 13">
            <a:extLst>
              <a:ext uri="{FF2B5EF4-FFF2-40B4-BE49-F238E27FC236}">
                <a16:creationId xmlns:a16="http://schemas.microsoft.com/office/drawing/2014/main" id="{D6EE29F2-D77F-4BD0-A20B-334D316A1C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09800" y="2099696"/>
            <a:ext cx="1942241" cy="1889551"/>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16" name="Arc 15">
            <a:extLst>
              <a:ext uri="{FF2B5EF4-FFF2-40B4-BE49-F238E27FC236}">
                <a16:creationId xmlns:a16="http://schemas.microsoft.com/office/drawing/2014/main" id="{22D09ED2-868F-42C6-866E-F92E0CEF314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520172">
            <a:off x="1613162" y="1492572"/>
            <a:ext cx="2987899" cy="2987899"/>
          </a:xfrm>
          <a:prstGeom prst="arc">
            <a:avLst>
              <a:gd name="adj1" fmla="val 14455503"/>
              <a:gd name="adj2" fmla="val 227775"/>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CF6837EB-5A42-313F-1F13-BE20817AC511}"/>
              </a:ext>
            </a:extLst>
          </p:cNvPr>
          <p:cNvSpPr>
            <a:spLocks noGrp="1"/>
          </p:cNvSpPr>
          <p:nvPr>
            <p:ph type="ctrTitle"/>
          </p:nvPr>
        </p:nvSpPr>
        <p:spPr>
          <a:xfrm>
            <a:off x="4152041" y="1485293"/>
            <a:ext cx="7644627" cy="2751086"/>
          </a:xfrm>
        </p:spPr>
        <p:txBody>
          <a:bodyPr>
            <a:normAutofit/>
          </a:bodyPr>
          <a:lstStyle/>
          <a:p>
            <a:pPr algn="r" fontAlgn="base"/>
            <a:r>
              <a:rPr lang="et-EE" sz="3800" b="1"/>
              <a:t>Eesti keele emotsioonisõnastik </a:t>
            </a:r>
            <a:br>
              <a:rPr lang="en-US" sz="3800" b="1"/>
            </a:br>
            <a:r>
              <a:rPr lang="et-EE" sz="3800" b="1"/>
              <a:t>ja selle rakendamine tekstianalüüsis </a:t>
            </a:r>
            <a:endParaRPr lang="en-US" sz="3800"/>
          </a:p>
        </p:txBody>
      </p:sp>
      <p:sp>
        <p:nvSpPr>
          <p:cNvPr id="3" name="Subtitle 2">
            <a:extLst>
              <a:ext uri="{FF2B5EF4-FFF2-40B4-BE49-F238E27FC236}">
                <a16:creationId xmlns:a16="http://schemas.microsoft.com/office/drawing/2014/main" id="{C329D8A7-A82D-4EA6-372E-102760367ED2}"/>
              </a:ext>
            </a:extLst>
          </p:cNvPr>
          <p:cNvSpPr>
            <a:spLocks noGrp="1"/>
          </p:cNvSpPr>
          <p:nvPr>
            <p:ph type="subTitle" idx="1"/>
          </p:nvPr>
        </p:nvSpPr>
        <p:spPr>
          <a:xfrm>
            <a:off x="4019430" y="4423404"/>
            <a:ext cx="7644627" cy="1329443"/>
          </a:xfrm>
        </p:spPr>
        <p:txBody>
          <a:bodyPr vert="horz" lIns="91440" tIns="45720" rIns="91440" bIns="45720" rtlCol="0" anchor="t">
            <a:normAutofit/>
          </a:bodyPr>
          <a:lstStyle/>
          <a:p>
            <a:pPr algn="r"/>
            <a:r>
              <a:rPr lang="et-EE" sz="2200" b="1"/>
              <a:t>Ene Vainik (EKI)</a:t>
            </a:r>
            <a:endParaRPr lang="en-US" sz="2200" b="1"/>
          </a:p>
          <a:p>
            <a:pPr algn="r"/>
            <a:r>
              <a:rPr lang="et-EE" sz="2200" b="1"/>
              <a:t> Mark Mets (KIRMUS, TLU)</a:t>
            </a:r>
            <a:endParaRPr lang="en-US" sz="2200" b="1"/>
          </a:p>
          <a:p>
            <a:pPr algn="r"/>
            <a:r>
              <a:rPr lang="et-EE" sz="2200" b="1"/>
              <a:t> Kaarel Veskis (KIRMUS, TÜ) </a:t>
            </a:r>
            <a:endParaRPr lang="en-US" sz="2200"/>
          </a:p>
        </p:txBody>
      </p:sp>
    </p:spTree>
    <p:extLst>
      <p:ext uri="{BB962C8B-B14F-4D97-AF65-F5344CB8AC3E}">
        <p14:creationId xmlns:p14="http://schemas.microsoft.com/office/powerpoint/2010/main" val="96468593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38BBCE-9C0A-10DE-31DC-D5ACB076478D}"/>
              </a:ext>
            </a:extLst>
          </p:cNvPr>
          <p:cNvSpPr>
            <a:spLocks noGrp="1"/>
          </p:cNvSpPr>
          <p:nvPr>
            <p:ph type="title"/>
          </p:nvPr>
        </p:nvSpPr>
        <p:spPr/>
        <p:txBody>
          <a:bodyPr/>
          <a:lstStyle/>
          <a:p>
            <a:r>
              <a:rPr lang="en-US"/>
              <a:t>KAVA</a:t>
            </a:r>
          </a:p>
        </p:txBody>
      </p:sp>
      <p:sp>
        <p:nvSpPr>
          <p:cNvPr id="3" name="Content Placeholder 2">
            <a:extLst>
              <a:ext uri="{FF2B5EF4-FFF2-40B4-BE49-F238E27FC236}">
                <a16:creationId xmlns:a16="http://schemas.microsoft.com/office/drawing/2014/main" id="{0474CFDF-FB44-F3D4-A6B3-1DFB5869F697}"/>
              </a:ext>
            </a:extLst>
          </p:cNvPr>
          <p:cNvSpPr>
            <a:spLocks noGrp="1"/>
          </p:cNvSpPr>
          <p:nvPr>
            <p:ph idx="1"/>
          </p:nvPr>
        </p:nvSpPr>
        <p:spPr>
          <a:xfrm>
            <a:off x="874295" y="1690688"/>
            <a:ext cx="10635915" cy="4299857"/>
          </a:xfrm>
        </p:spPr>
        <p:txBody>
          <a:bodyPr>
            <a:normAutofit/>
          </a:bodyPr>
          <a:lstStyle/>
          <a:p>
            <a:r>
              <a:rPr lang="en-US" sz="2600" err="1"/>
              <a:t>Taustast</a:t>
            </a:r>
            <a:endParaRPr lang="en-US" sz="2600"/>
          </a:p>
          <a:p>
            <a:r>
              <a:rPr lang="en-US" sz="2600"/>
              <a:t>Mis </a:t>
            </a:r>
            <a:r>
              <a:rPr lang="en-US" sz="2600" err="1"/>
              <a:t>probleemi</a:t>
            </a:r>
            <a:r>
              <a:rPr lang="en-US" sz="2600"/>
              <a:t> me </a:t>
            </a:r>
            <a:r>
              <a:rPr lang="en-US" sz="2600" err="1"/>
              <a:t>lahendame</a:t>
            </a:r>
            <a:r>
              <a:rPr lang="en-US" sz="2600"/>
              <a:t>?</a:t>
            </a:r>
          </a:p>
          <a:p>
            <a:r>
              <a:rPr lang="en-US" sz="2600" err="1"/>
              <a:t>Kuidas</a:t>
            </a:r>
            <a:r>
              <a:rPr lang="en-US" sz="2600"/>
              <a:t> on </a:t>
            </a:r>
            <a:r>
              <a:rPr lang="en-US" sz="2600" err="1"/>
              <a:t>saadud</a:t>
            </a:r>
            <a:r>
              <a:rPr lang="en-US" sz="2600"/>
              <a:t> </a:t>
            </a:r>
            <a:r>
              <a:rPr lang="en-US" sz="2600" err="1"/>
              <a:t>tänapäeva</a:t>
            </a:r>
            <a:r>
              <a:rPr lang="en-US" sz="2600"/>
              <a:t> </a:t>
            </a:r>
            <a:r>
              <a:rPr lang="en-US" sz="2600" err="1"/>
              <a:t>eesti</a:t>
            </a:r>
            <a:r>
              <a:rPr lang="en-US" sz="2600"/>
              <a:t> </a:t>
            </a:r>
            <a:r>
              <a:rPr lang="en-US" sz="2600" err="1"/>
              <a:t>keele</a:t>
            </a:r>
            <a:r>
              <a:rPr lang="en-US" sz="2600"/>
              <a:t> </a:t>
            </a:r>
            <a:r>
              <a:rPr lang="en-US" sz="2600" err="1"/>
              <a:t>emotsioonisõnastik</a:t>
            </a:r>
            <a:r>
              <a:rPr lang="en-US" sz="2600"/>
              <a:t>? Mis on </a:t>
            </a:r>
            <a:r>
              <a:rPr lang="en-US" sz="2600" err="1"/>
              <a:t>selle</a:t>
            </a:r>
            <a:r>
              <a:rPr lang="en-US" sz="2600"/>
              <a:t> </a:t>
            </a:r>
            <a:r>
              <a:rPr lang="en-US" sz="2600" err="1"/>
              <a:t>peamised</a:t>
            </a:r>
            <a:r>
              <a:rPr lang="en-US" sz="2600"/>
              <a:t> </a:t>
            </a:r>
            <a:r>
              <a:rPr lang="en-US" sz="2600" err="1"/>
              <a:t>parameetrid</a:t>
            </a:r>
            <a:r>
              <a:rPr lang="en-US" sz="2600"/>
              <a:t>?</a:t>
            </a:r>
          </a:p>
          <a:p>
            <a:r>
              <a:rPr lang="en-US" sz="2600" err="1"/>
              <a:t>Kuidas</a:t>
            </a:r>
            <a:r>
              <a:rPr lang="en-US" sz="2600"/>
              <a:t> on </a:t>
            </a:r>
            <a:r>
              <a:rPr lang="en-US" sz="2600" err="1"/>
              <a:t>saadud</a:t>
            </a:r>
            <a:r>
              <a:rPr lang="en-US" sz="2600"/>
              <a:t> </a:t>
            </a:r>
            <a:r>
              <a:rPr lang="en-US" sz="2600" err="1"/>
              <a:t>regivärsside</a:t>
            </a:r>
            <a:r>
              <a:rPr lang="en-US" sz="2600"/>
              <a:t> </a:t>
            </a:r>
            <a:r>
              <a:rPr lang="en-US" sz="2600" err="1"/>
              <a:t>emotsioonisõnastik</a:t>
            </a:r>
            <a:r>
              <a:rPr lang="en-US" sz="2600"/>
              <a:t>? Mis on </a:t>
            </a:r>
            <a:r>
              <a:rPr lang="en-US" sz="2600" err="1"/>
              <a:t>selle</a:t>
            </a:r>
            <a:r>
              <a:rPr lang="en-US" sz="2600"/>
              <a:t> </a:t>
            </a:r>
            <a:r>
              <a:rPr lang="en-US" sz="2600" err="1"/>
              <a:t>peamised</a:t>
            </a:r>
            <a:r>
              <a:rPr lang="en-US" sz="2600"/>
              <a:t> </a:t>
            </a:r>
            <a:r>
              <a:rPr lang="en-US" sz="2600" err="1"/>
              <a:t>parameetrid</a:t>
            </a:r>
            <a:r>
              <a:rPr lang="en-US" sz="2600"/>
              <a:t>?</a:t>
            </a:r>
          </a:p>
          <a:p>
            <a:r>
              <a:rPr lang="en-US" sz="2600" err="1"/>
              <a:t>Sõnastike</a:t>
            </a:r>
            <a:r>
              <a:rPr lang="en-US" sz="2600"/>
              <a:t> </a:t>
            </a:r>
            <a:r>
              <a:rPr lang="en-US" sz="2600" err="1"/>
              <a:t>rakendamine</a:t>
            </a:r>
            <a:r>
              <a:rPr lang="en-US" sz="2600"/>
              <a:t> </a:t>
            </a:r>
            <a:r>
              <a:rPr lang="en-US" sz="2600" err="1"/>
              <a:t>tekstianalüüsis</a:t>
            </a:r>
            <a:r>
              <a:rPr lang="en-US" sz="2600"/>
              <a:t>: </a:t>
            </a:r>
            <a:r>
              <a:rPr lang="en-US" sz="2600" err="1"/>
              <a:t>liides</a:t>
            </a:r>
            <a:r>
              <a:rPr lang="en-US" sz="2600"/>
              <a:t>(t)e </a:t>
            </a:r>
            <a:r>
              <a:rPr lang="en-US" sz="2600" err="1"/>
              <a:t>demonstratsioon</a:t>
            </a:r>
            <a:endParaRPr lang="en-US" sz="2600"/>
          </a:p>
          <a:p>
            <a:r>
              <a:rPr lang="en-US" sz="2600" err="1"/>
              <a:t>Arutelu</a:t>
            </a:r>
            <a:endParaRPr lang="en-US" sz="2600"/>
          </a:p>
        </p:txBody>
      </p:sp>
    </p:spTree>
    <p:extLst>
      <p:ext uri="{BB962C8B-B14F-4D97-AF65-F5344CB8AC3E}">
        <p14:creationId xmlns:p14="http://schemas.microsoft.com/office/powerpoint/2010/main" val="246464120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51DB8C-E1CA-6F6C-881C-F5B3CE849E74}"/>
              </a:ext>
            </a:extLst>
          </p:cNvPr>
          <p:cNvSpPr>
            <a:spLocks noGrp="1"/>
          </p:cNvSpPr>
          <p:nvPr>
            <p:ph type="title"/>
          </p:nvPr>
        </p:nvSpPr>
        <p:spPr>
          <a:xfrm>
            <a:off x="544286" y="438150"/>
            <a:ext cx="10809515" cy="1387475"/>
          </a:xfrm>
        </p:spPr>
        <p:txBody>
          <a:bodyPr>
            <a:normAutofit/>
          </a:bodyPr>
          <a:lstStyle/>
          <a:p>
            <a:pPr algn="ctr"/>
            <a:r>
              <a:rPr lang="en-US" sz="4000"/>
              <a:t>“</a:t>
            </a:r>
            <a:r>
              <a:rPr lang="et-EE" sz="4000"/>
              <a:t>Emotsioonide arengumustrid eesti kultuuri</a:t>
            </a:r>
            <a:r>
              <a:rPr lang="en-US" sz="4000"/>
              <a:t>s” </a:t>
            </a:r>
            <a:br>
              <a:rPr lang="en-US" sz="4000"/>
            </a:br>
            <a:r>
              <a:rPr lang="en-US" sz="2800"/>
              <a:t>(Projekt EKKD-III5; </a:t>
            </a:r>
            <a:r>
              <a:rPr lang="en-US" sz="2800" err="1"/>
              <a:t>juht</a:t>
            </a:r>
            <a:r>
              <a:rPr lang="en-US" sz="2800"/>
              <a:t> A. </a:t>
            </a:r>
            <a:r>
              <a:rPr lang="en-US" sz="2800" err="1"/>
              <a:t>Fiodatova</a:t>
            </a:r>
            <a:r>
              <a:rPr lang="en-US" sz="2800"/>
              <a:t>; KIRMUS)</a:t>
            </a:r>
            <a:endParaRPr lang="et-EE" sz="2800"/>
          </a:p>
        </p:txBody>
      </p:sp>
      <p:sp>
        <p:nvSpPr>
          <p:cNvPr id="3" name="Content Placeholder 2">
            <a:extLst>
              <a:ext uri="{FF2B5EF4-FFF2-40B4-BE49-F238E27FC236}">
                <a16:creationId xmlns:a16="http://schemas.microsoft.com/office/drawing/2014/main" id="{446D7F2B-8BA6-4988-93E6-E23A7A4A712C}"/>
              </a:ext>
            </a:extLst>
          </p:cNvPr>
          <p:cNvSpPr>
            <a:spLocks noGrp="1"/>
          </p:cNvSpPr>
          <p:nvPr>
            <p:ph idx="1"/>
          </p:nvPr>
        </p:nvSpPr>
        <p:spPr>
          <a:xfrm>
            <a:off x="838200" y="1615440"/>
            <a:ext cx="10515602" cy="5122244"/>
          </a:xfrm>
        </p:spPr>
        <p:txBody>
          <a:bodyPr vert="horz" lIns="91440" tIns="45720" rIns="91440" bIns="45720" rtlCol="0" anchor="t">
            <a:normAutofit/>
          </a:bodyPr>
          <a:lstStyle/>
          <a:p>
            <a:pPr marL="0" indent="0">
              <a:buNone/>
            </a:pPr>
            <a:endParaRPr lang="et-EE"/>
          </a:p>
          <a:p>
            <a:pPr marL="0" indent="0">
              <a:buNone/>
            </a:pPr>
            <a:r>
              <a:rPr lang="en-US" sz="2400" b="1" err="1"/>
              <a:t>Projekti</a:t>
            </a:r>
            <a:r>
              <a:rPr lang="en-US" sz="2400" b="1"/>
              <a:t> e</a:t>
            </a:r>
            <a:r>
              <a:rPr lang="et-EE" sz="2400" b="1" err="1"/>
              <a:t>esmärk</a:t>
            </a:r>
            <a:r>
              <a:rPr lang="en-US" sz="2400" b="1"/>
              <a:t>:</a:t>
            </a:r>
            <a:r>
              <a:rPr lang="et-EE" sz="2400" b="1"/>
              <a:t> </a:t>
            </a:r>
            <a:r>
              <a:rPr lang="en-US" sz="2400" err="1"/>
              <a:t>Uurida</a:t>
            </a:r>
            <a:r>
              <a:rPr lang="en-US" sz="2400"/>
              <a:t> </a:t>
            </a:r>
            <a:r>
              <a:rPr lang="en-US" sz="2400" err="1"/>
              <a:t>emotsioonide</a:t>
            </a:r>
            <a:r>
              <a:rPr lang="en-US" sz="2400"/>
              <a:t> ja </a:t>
            </a:r>
            <a:r>
              <a:rPr lang="en-US" sz="2400" err="1"/>
              <a:t>nende</a:t>
            </a:r>
            <a:r>
              <a:rPr lang="en-US" sz="2400"/>
              <a:t> </a:t>
            </a:r>
            <a:r>
              <a:rPr lang="en-US" sz="2400" err="1"/>
              <a:t>väljendusviiside</a:t>
            </a:r>
            <a:r>
              <a:rPr lang="en-US" sz="2400"/>
              <a:t> </a:t>
            </a:r>
            <a:r>
              <a:rPr lang="en-US" sz="2400" err="1"/>
              <a:t>kujutamist</a:t>
            </a:r>
            <a:r>
              <a:rPr lang="et-EE" sz="2400"/>
              <a:t> eesti kultuuris eri aegadel ja žanrites. </a:t>
            </a:r>
            <a:r>
              <a:rPr lang="en-US" sz="2400" err="1"/>
              <a:t>Näidata</a:t>
            </a:r>
            <a:r>
              <a:rPr lang="en-US" sz="2400"/>
              <a:t> </a:t>
            </a:r>
            <a:r>
              <a:rPr lang="en-US" sz="2400" err="1"/>
              <a:t>kultuuripärandi</a:t>
            </a:r>
            <a:r>
              <a:rPr lang="en-US" sz="2400"/>
              <a:t> </a:t>
            </a:r>
            <a:r>
              <a:rPr lang="en-US" sz="2400" err="1"/>
              <a:t>seotust</a:t>
            </a:r>
            <a:r>
              <a:rPr lang="en-US" sz="2400"/>
              <a:t> </a:t>
            </a:r>
            <a:r>
              <a:rPr lang="en-US" sz="2400" err="1"/>
              <a:t>eestlaste</a:t>
            </a:r>
            <a:r>
              <a:rPr lang="en-US" sz="2400"/>
              <a:t> </a:t>
            </a:r>
            <a:r>
              <a:rPr lang="en-US" sz="2400" err="1"/>
              <a:t>tundeelu</a:t>
            </a:r>
            <a:r>
              <a:rPr lang="en-US" sz="2400"/>
              <a:t>, </a:t>
            </a:r>
            <a:r>
              <a:rPr lang="en-US" sz="2400" err="1"/>
              <a:t>meelsuse</a:t>
            </a:r>
            <a:r>
              <a:rPr lang="en-US" sz="2400"/>
              <a:t> ja </a:t>
            </a:r>
            <a:r>
              <a:rPr lang="en-US" sz="2400" err="1"/>
              <a:t>hoiakutega</a:t>
            </a:r>
            <a:r>
              <a:rPr lang="en-US" sz="2400"/>
              <a:t>.</a:t>
            </a:r>
            <a:endParaRPr lang="et-EE" sz="2400"/>
          </a:p>
          <a:p>
            <a:pPr lvl="1">
              <a:buFont typeface="Courier New" panose="020B0604020202020204" pitchFamily="34" charset="0"/>
              <a:buChar char="o"/>
            </a:pPr>
            <a:r>
              <a:rPr lang="et-EE"/>
              <a:t>Fookus</a:t>
            </a:r>
            <a:r>
              <a:rPr lang="en-US"/>
              <a:t>es</a:t>
            </a:r>
            <a:r>
              <a:rPr lang="et-EE"/>
              <a:t> </a:t>
            </a:r>
            <a:r>
              <a:rPr lang="et-EE" b="1" err="1"/>
              <a:t>mur</a:t>
            </a:r>
            <a:r>
              <a:rPr lang="en-US" b="1" err="1"/>
              <a:t>rangu</a:t>
            </a:r>
            <a:r>
              <a:rPr lang="et-EE" b="1"/>
              <a:t>a</a:t>
            </a:r>
            <a:r>
              <a:rPr lang="en-US" b="1" err="1"/>
              <a:t>jad</a:t>
            </a:r>
            <a:r>
              <a:rPr lang="en-US" b="1"/>
              <a:t> </a:t>
            </a:r>
            <a:r>
              <a:rPr lang="en-US"/>
              <a:t>– </a:t>
            </a:r>
            <a:r>
              <a:rPr lang="en-US" err="1"/>
              <a:t>i</a:t>
            </a:r>
            <a:r>
              <a:rPr lang="et-EE"/>
              <a:t>siklikud</a:t>
            </a:r>
            <a:r>
              <a:rPr lang="en-US"/>
              <a:t> (</a:t>
            </a:r>
            <a:r>
              <a:rPr lang="en-US" err="1"/>
              <a:t>nt</a:t>
            </a:r>
            <a:r>
              <a:rPr lang="en-US"/>
              <a:t> </a:t>
            </a:r>
            <a:r>
              <a:rPr lang="et-EE"/>
              <a:t>pulmad, matused</a:t>
            </a:r>
            <a:r>
              <a:rPr lang="en-US"/>
              <a:t>)</a:t>
            </a:r>
            <a:r>
              <a:rPr lang="et-EE"/>
              <a:t> ja ühiskondlikud</a:t>
            </a:r>
            <a:r>
              <a:rPr lang="en-US"/>
              <a:t> (</a:t>
            </a:r>
            <a:r>
              <a:rPr lang="en-US" err="1"/>
              <a:t>nt</a:t>
            </a:r>
            <a:r>
              <a:rPr lang="en-US"/>
              <a:t> </a:t>
            </a:r>
            <a:r>
              <a:rPr lang="et-EE"/>
              <a:t>taasiseseisvumine)</a:t>
            </a:r>
          </a:p>
          <a:p>
            <a:pPr marL="0" indent="0">
              <a:buNone/>
            </a:pPr>
            <a:r>
              <a:rPr lang="et-EE" sz="2400" b="1"/>
              <a:t>Kasutatavad andmestikud</a:t>
            </a:r>
            <a:r>
              <a:rPr lang="et-EE" sz="2400"/>
              <a:t>: Eesti Kirjandusmuuseumi</a:t>
            </a:r>
            <a:r>
              <a:rPr lang="en-US" sz="2400"/>
              <a:t> kogud</a:t>
            </a:r>
            <a:endParaRPr lang="et-EE" sz="2400"/>
          </a:p>
          <a:p>
            <a:pPr lvl="1">
              <a:buFont typeface="Courier New" panose="020B0604020202020204" pitchFamily="34" charset="0"/>
              <a:buChar char="o"/>
            </a:pPr>
            <a:r>
              <a:rPr lang="et-EE"/>
              <a:t>Muusika minu elus</a:t>
            </a:r>
          </a:p>
          <a:p>
            <a:pPr lvl="1">
              <a:buFont typeface="Courier New" panose="020B0604020202020204" pitchFamily="34" charset="0"/>
              <a:buChar char="o"/>
            </a:pPr>
            <a:r>
              <a:rPr lang="en-US"/>
              <a:t>E</a:t>
            </a:r>
            <a:r>
              <a:rPr lang="et-EE" err="1"/>
              <a:t>lulood</a:t>
            </a:r>
            <a:endParaRPr lang="et-EE"/>
          </a:p>
          <a:p>
            <a:pPr lvl="1">
              <a:buFont typeface="Courier New" panose="020B0604020202020204" pitchFamily="34" charset="0"/>
              <a:buChar char="o"/>
            </a:pPr>
            <a:r>
              <a:rPr lang="et-EE"/>
              <a:t>Mu</a:t>
            </a:r>
            <a:r>
              <a:rPr lang="en-US" err="1"/>
              <a:t>i</a:t>
            </a:r>
            <a:r>
              <a:rPr lang="et-EE"/>
              <a:t>stendid</a:t>
            </a:r>
          </a:p>
          <a:p>
            <a:pPr lvl="1">
              <a:buFont typeface="Courier New" panose="020B0604020202020204" pitchFamily="34" charset="0"/>
              <a:buChar char="o"/>
            </a:pPr>
            <a:r>
              <a:rPr lang="et-EE"/>
              <a:t>Muinasjutud</a:t>
            </a:r>
          </a:p>
          <a:p>
            <a:pPr lvl="1">
              <a:buFont typeface="Courier New" panose="020B0604020202020204" pitchFamily="34" charset="0"/>
              <a:buChar char="o"/>
            </a:pPr>
            <a:r>
              <a:rPr lang="et-EE"/>
              <a:t>Regilaulud</a:t>
            </a:r>
          </a:p>
          <a:p>
            <a:endParaRPr lang="et-EE"/>
          </a:p>
          <a:p>
            <a:pPr marL="0" indent="0">
              <a:buNone/>
            </a:pPr>
            <a:endParaRPr lang="et-EE"/>
          </a:p>
        </p:txBody>
      </p:sp>
    </p:spTree>
    <p:extLst>
      <p:ext uri="{BB962C8B-B14F-4D97-AF65-F5344CB8AC3E}">
        <p14:creationId xmlns:p14="http://schemas.microsoft.com/office/powerpoint/2010/main" val="356543115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EE4DCD-FA84-6F33-A0D1-36854EA634C4}"/>
              </a:ext>
            </a:extLst>
          </p:cNvPr>
          <p:cNvSpPr>
            <a:spLocks noGrp="1"/>
          </p:cNvSpPr>
          <p:nvPr>
            <p:ph type="title"/>
          </p:nvPr>
        </p:nvSpPr>
        <p:spPr/>
        <p:txBody>
          <a:bodyPr/>
          <a:lstStyle/>
          <a:p>
            <a:r>
              <a:rPr lang="en-US"/>
              <a:t>Mis </a:t>
            </a:r>
            <a:r>
              <a:rPr lang="en-US" err="1"/>
              <a:t>probleemi</a:t>
            </a:r>
            <a:r>
              <a:rPr lang="en-US"/>
              <a:t> me </a:t>
            </a:r>
            <a:r>
              <a:rPr lang="en-US" err="1"/>
              <a:t>lahendame</a:t>
            </a:r>
            <a:r>
              <a:rPr lang="en-US"/>
              <a:t>?</a:t>
            </a:r>
          </a:p>
        </p:txBody>
      </p:sp>
      <p:sp>
        <p:nvSpPr>
          <p:cNvPr id="3" name="Content Placeholder 2">
            <a:extLst>
              <a:ext uri="{FF2B5EF4-FFF2-40B4-BE49-F238E27FC236}">
                <a16:creationId xmlns:a16="http://schemas.microsoft.com/office/drawing/2014/main" id="{7503C713-482A-E395-3EE4-A4B2C340A24F}"/>
              </a:ext>
            </a:extLst>
          </p:cNvPr>
          <p:cNvSpPr>
            <a:spLocks noGrp="1"/>
          </p:cNvSpPr>
          <p:nvPr>
            <p:ph idx="1"/>
          </p:nvPr>
        </p:nvSpPr>
        <p:spPr>
          <a:xfrm>
            <a:off x="1198880" y="1544595"/>
            <a:ext cx="10292904" cy="4948280"/>
          </a:xfrm>
        </p:spPr>
        <p:txBody>
          <a:bodyPr vert="horz" lIns="91440" tIns="45720" rIns="91440" bIns="45720" rtlCol="0" anchor="t">
            <a:normAutofit fontScale="77500" lnSpcReduction="20000"/>
          </a:bodyPr>
          <a:lstStyle/>
          <a:p>
            <a:pPr marL="0" indent="0">
              <a:buNone/>
            </a:pPr>
            <a:r>
              <a:rPr lang="et-EE" b="1"/>
              <a:t>Eesmärk</a:t>
            </a:r>
          </a:p>
          <a:p>
            <a:pPr>
              <a:buFont typeface="Courier New" panose="02070309020205020404" pitchFamily="49" charset="0"/>
              <a:buChar char="o"/>
            </a:pPr>
            <a:r>
              <a:rPr lang="en-US">
                <a:ea typeface="+mn-lt"/>
                <a:cs typeface="+mn-lt"/>
              </a:rPr>
              <a:t>Leida ja k</a:t>
            </a:r>
            <a:r>
              <a:rPr lang="et-EE" err="1">
                <a:ea typeface="+mn-lt"/>
                <a:cs typeface="+mn-lt"/>
              </a:rPr>
              <a:t>irjeldada</a:t>
            </a:r>
            <a:r>
              <a:rPr lang="et-EE">
                <a:ea typeface="+mn-lt"/>
                <a:cs typeface="+mn-lt"/>
              </a:rPr>
              <a:t> emotsiooniväljendusi tekstikorpuste</a:t>
            </a:r>
            <a:r>
              <a:rPr lang="en-US">
                <a:ea typeface="+mn-lt"/>
                <a:cs typeface="+mn-lt"/>
              </a:rPr>
              <a:t>s</a:t>
            </a:r>
            <a:r>
              <a:rPr lang="et-EE" dirty="0">
                <a:ea typeface="+mn-lt"/>
                <a:cs typeface="+mn-lt"/>
              </a:rPr>
              <a:t> </a:t>
            </a:r>
            <a:endParaRPr lang="et-EE" dirty="0"/>
          </a:p>
          <a:p>
            <a:pPr>
              <a:buFont typeface="Courier New" panose="02070309020205020404" pitchFamily="49" charset="0"/>
              <a:buChar char="o"/>
            </a:pPr>
            <a:r>
              <a:rPr lang="et-EE" dirty="0">
                <a:ea typeface="+mn-lt"/>
                <a:cs typeface="+mn-lt"/>
              </a:rPr>
              <a:t>Tuvastada konkreetsed emotsioonid</a:t>
            </a:r>
            <a:r>
              <a:rPr lang="en-US" dirty="0">
                <a:ea typeface="+mn-lt"/>
                <a:cs typeface="+mn-lt"/>
              </a:rPr>
              <a:t>/</a:t>
            </a:r>
            <a:r>
              <a:rPr lang="en-US" dirty="0" err="1">
                <a:ea typeface="+mn-lt"/>
                <a:cs typeface="+mn-lt"/>
              </a:rPr>
              <a:t>emotsioonide</a:t>
            </a:r>
            <a:r>
              <a:rPr lang="en-US" dirty="0">
                <a:ea typeface="+mn-lt"/>
                <a:cs typeface="+mn-lt"/>
              </a:rPr>
              <a:t> </a:t>
            </a:r>
            <a:r>
              <a:rPr lang="en-US" dirty="0" err="1">
                <a:ea typeface="+mn-lt"/>
                <a:cs typeface="+mn-lt"/>
              </a:rPr>
              <a:t>kategooriad</a:t>
            </a:r>
            <a:br>
              <a:rPr lang="et-EE" dirty="0">
                <a:ea typeface="+mn-lt"/>
                <a:cs typeface="+mn-lt"/>
              </a:rPr>
            </a:br>
            <a:r>
              <a:rPr lang="et-EE" dirty="0">
                <a:ea typeface="+mn-lt"/>
                <a:cs typeface="+mn-lt"/>
              </a:rPr>
              <a:t> → mitte ainult positiivne/negatiivne tonaalsus</a:t>
            </a:r>
            <a:endParaRPr lang="en-US" dirty="0">
              <a:ea typeface="+mn-lt"/>
              <a:cs typeface="+mn-lt"/>
            </a:endParaRPr>
          </a:p>
          <a:p>
            <a:pPr>
              <a:buFont typeface="Courier New" panose="02070309020205020404" pitchFamily="49" charset="0"/>
              <a:buChar char="o"/>
            </a:pPr>
            <a:r>
              <a:rPr lang="en-US" dirty="0"/>
              <a:t>NB! Osas </a:t>
            </a:r>
            <a:r>
              <a:rPr lang="en-US" dirty="0" err="1"/>
              <a:t>tekstidest</a:t>
            </a:r>
            <a:r>
              <a:rPr lang="en-US" dirty="0"/>
              <a:t> </a:t>
            </a:r>
            <a:r>
              <a:rPr lang="en-US" dirty="0" err="1"/>
              <a:t>arhailine</a:t>
            </a:r>
            <a:r>
              <a:rPr lang="en-US" dirty="0"/>
              <a:t> ja/</a:t>
            </a:r>
            <a:r>
              <a:rPr lang="en-US" dirty="0" err="1"/>
              <a:t>või</a:t>
            </a:r>
            <a:r>
              <a:rPr lang="en-US" dirty="0"/>
              <a:t> </a:t>
            </a:r>
            <a:r>
              <a:rPr lang="en-US" dirty="0" err="1"/>
              <a:t>murdeline</a:t>
            </a:r>
            <a:r>
              <a:rPr lang="en-US" dirty="0"/>
              <a:t> </a:t>
            </a:r>
            <a:r>
              <a:rPr lang="en-US" dirty="0" err="1"/>
              <a:t>keelekasutus</a:t>
            </a:r>
            <a:r>
              <a:rPr lang="en-US" dirty="0"/>
              <a:t> – </a:t>
            </a:r>
            <a:r>
              <a:rPr lang="en-US" dirty="0" err="1"/>
              <a:t>kuidas</a:t>
            </a:r>
            <a:r>
              <a:rPr lang="en-US" dirty="0"/>
              <a:t> </a:t>
            </a:r>
            <a:r>
              <a:rPr lang="en-US" dirty="0" err="1"/>
              <a:t>tuvastada</a:t>
            </a:r>
            <a:r>
              <a:rPr lang="en-US" dirty="0"/>
              <a:t>?</a:t>
            </a:r>
            <a:endParaRPr lang="et-EE" dirty="0"/>
          </a:p>
          <a:p>
            <a:pPr>
              <a:buFont typeface="Courier New" panose="02070309020205020404" pitchFamily="49" charset="0"/>
              <a:buChar char="o"/>
            </a:pPr>
            <a:endParaRPr lang="et-EE"/>
          </a:p>
          <a:p>
            <a:pPr marL="0" indent="0">
              <a:buNone/>
            </a:pPr>
            <a:r>
              <a:rPr lang="et-EE" b="1"/>
              <a:t>Lähenemine ja eelised (võrreldes mustkast-LLM-</a:t>
            </a:r>
            <a:r>
              <a:rPr lang="et-EE" b="1" err="1"/>
              <a:t>ga</a:t>
            </a:r>
            <a:r>
              <a:rPr lang="et-EE" b="1"/>
              <a:t>)</a:t>
            </a:r>
            <a:endParaRPr lang="et-EE"/>
          </a:p>
          <a:p>
            <a:pPr>
              <a:buFont typeface="Courier New" panose="02070309020205020404" pitchFamily="49" charset="0"/>
              <a:buChar char="o"/>
            </a:pPr>
            <a:r>
              <a:rPr lang="et-EE">
                <a:ea typeface="+mn-lt"/>
                <a:cs typeface="+mn-lt"/>
              </a:rPr>
              <a:t>Suurem läbinähtavus</a:t>
            </a:r>
            <a:br>
              <a:rPr lang="et-EE" dirty="0">
                <a:ea typeface="+mn-lt"/>
                <a:cs typeface="+mn-lt"/>
              </a:rPr>
            </a:br>
            <a:r>
              <a:rPr lang="et-EE">
                <a:ea typeface="+mn-lt"/>
                <a:cs typeface="+mn-lt"/>
              </a:rPr>
              <a:t> → otsustusloogika on jälgitav ja kontrollitav </a:t>
            </a:r>
          </a:p>
          <a:p>
            <a:pPr>
              <a:buFont typeface="Courier New" panose="02070309020205020404" pitchFamily="49" charset="0"/>
              <a:buChar char="o"/>
            </a:pPr>
            <a:r>
              <a:rPr lang="et-EE">
                <a:ea typeface="+mn-lt"/>
                <a:cs typeface="+mn-lt"/>
              </a:rPr>
              <a:t>Stabiilsem korratavus</a:t>
            </a:r>
            <a:br>
              <a:rPr lang="et-EE" dirty="0">
                <a:ea typeface="+mn-lt"/>
                <a:cs typeface="+mn-lt"/>
              </a:rPr>
            </a:br>
            <a:r>
              <a:rPr lang="et-EE">
                <a:ea typeface="+mn-lt"/>
                <a:cs typeface="+mn-lt"/>
              </a:rPr>
              <a:t> → tulemused ei sõltu muutuvatest mudelitest </a:t>
            </a:r>
          </a:p>
          <a:p>
            <a:pPr>
              <a:buFont typeface="Courier New" panose="02070309020205020404" pitchFamily="49" charset="0"/>
              <a:buChar char="o"/>
            </a:pPr>
            <a:r>
              <a:rPr lang="et-EE">
                <a:ea typeface="+mn-lt"/>
                <a:cs typeface="+mn-lt"/>
              </a:rPr>
              <a:t>Lokaalne rakendatavus</a:t>
            </a:r>
            <a:br>
              <a:rPr lang="et-EE" dirty="0">
                <a:ea typeface="+mn-lt"/>
                <a:cs typeface="+mn-lt"/>
              </a:rPr>
            </a:br>
            <a:r>
              <a:rPr lang="et-EE">
                <a:ea typeface="+mn-lt"/>
                <a:cs typeface="+mn-lt"/>
              </a:rPr>
              <a:t> → võimaldab andmete töötlemist ilma väliste teenusteta </a:t>
            </a:r>
            <a:endParaRPr lang="en-US">
              <a:ea typeface="+mn-lt"/>
              <a:cs typeface="+mn-lt"/>
            </a:endParaRPr>
          </a:p>
          <a:p>
            <a:pPr>
              <a:buFont typeface="Courier New" panose="02070309020205020404" pitchFamily="49" charset="0"/>
              <a:buChar char="o"/>
            </a:pPr>
            <a:r>
              <a:rPr lang="en-US" dirty="0">
                <a:ea typeface="+mn-lt"/>
                <a:cs typeface="+mn-lt"/>
              </a:rPr>
              <a:t>Eesti </a:t>
            </a:r>
            <a:r>
              <a:rPr lang="en-US" dirty="0" err="1">
                <a:ea typeface="+mn-lt"/>
                <a:cs typeface="+mn-lt"/>
              </a:rPr>
              <a:t>keelest</a:t>
            </a:r>
            <a:r>
              <a:rPr lang="en-US" dirty="0">
                <a:ea typeface="+mn-lt"/>
                <a:cs typeface="+mn-lt"/>
              </a:rPr>
              <a:t> (ja </a:t>
            </a:r>
            <a:r>
              <a:rPr lang="en-US" dirty="0" err="1">
                <a:ea typeface="+mn-lt"/>
                <a:cs typeface="+mn-lt"/>
              </a:rPr>
              <a:t>kultuurist</a:t>
            </a:r>
            <a:r>
              <a:rPr lang="en-US" dirty="0">
                <a:ea typeface="+mn-lt"/>
                <a:cs typeface="+mn-lt"/>
              </a:rPr>
              <a:t>) </a:t>
            </a:r>
            <a:r>
              <a:rPr lang="en-US" dirty="0" err="1">
                <a:ea typeface="+mn-lt"/>
                <a:cs typeface="+mn-lt"/>
              </a:rPr>
              <a:t>lähtumine</a:t>
            </a:r>
            <a:endParaRPr lang="et-EE" dirty="0" err="1">
              <a:ea typeface="+mn-lt"/>
              <a:cs typeface="+mn-lt"/>
            </a:endParaRPr>
          </a:p>
          <a:p>
            <a:endParaRPr lang="et-EE" b="1"/>
          </a:p>
        </p:txBody>
      </p:sp>
    </p:spTree>
    <p:extLst>
      <p:ext uri="{BB962C8B-B14F-4D97-AF65-F5344CB8AC3E}">
        <p14:creationId xmlns:p14="http://schemas.microsoft.com/office/powerpoint/2010/main" val="282781445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BA2069-8336-0725-ADD6-CEDD95CF822A}"/>
              </a:ext>
            </a:extLst>
          </p:cNvPr>
          <p:cNvSpPr>
            <a:spLocks noGrp="1"/>
          </p:cNvSpPr>
          <p:nvPr>
            <p:ph type="title"/>
          </p:nvPr>
        </p:nvSpPr>
        <p:spPr/>
        <p:txBody>
          <a:bodyPr>
            <a:normAutofit/>
          </a:bodyPr>
          <a:lstStyle/>
          <a:p>
            <a:r>
              <a:rPr lang="en-US" err="1"/>
              <a:t>Kuidas</a:t>
            </a:r>
            <a:r>
              <a:rPr lang="en-US"/>
              <a:t> on </a:t>
            </a:r>
            <a:r>
              <a:rPr lang="en-US" err="1"/>
              <a:t>saadud</a:t>
            </a:r>
            <a:r>
              <a:rPr lang="en-US"/>
              <a:t> </a:t>
            </a:r>
            <a:r>
              <a:rPr lang="en-US" err="1"/>
              <a:t>tänapäeva</a:t>
            </a:r>
            <a:r>
              <a:rPr lang="en-US"/>
              <a:t> </a:t>
            </a:r>
            <a:r>
              <a:rPr lang="en-US" err="1"/>
              <a:t>eesti</a:t>
            </a:r>
            <a:r>
              <a:rPr lang="en-US"/>
              <a:t> </a:t>
            </a:r>
            <a:r>
              <a:rPr lang="en-US" err="1"/>
              <a:t>keele</a:t>
            </a:r>
            <a:r>
              <a:rPr lang="en-US"/>
              <a:t> </a:t>
            </a:r>
            <a:r>
              <a:rPr lang="en-US" err="1"/>
              <a:t>emotsioonisõnastik</a:t>
            </a:r>
            <a:r>
              <a:rPr lang="en-US"/>
              <a:t>?</a:t>
            </a:r>
          </a:p>
        </p:txBody>
      </p:sp>
      <p:sp>
        <p:nvSpPr>
          <p:cNvPr id="3" name="Content Placeholder 2">
            <a:extLst>
              <a:ext uri="{FF2B5EF4-FFF2-40B4-BE49-F238E27FC236}">
                <a16:creationId xmlns:a16="http://schemas.microsoft.com/office/drawing/2014/main" id="{6DACA957-3913-EA79-79E8-1EAC55F52D78}"/>
              </a:ext>
            </a:extLst>
          </p:cNvPr>
          <p:cNvSpPr>
            <a:spLocks noGrp="1"/>
          </p:cNvSpPr>
          <p:nvPr>
            <p:ph idx="1"/>
          </p:nvPr>
        </p:nvSpPr>
        <p:spPr>
          <a:xfrm>
            <a:off x="838200" y="1718470"/>
            <a:ext cx="10158413" cy="2077243"/>
          </a:xfrm>
        </p:spPr>
        <p:txBody>
          <a:bodyPr vert="horz" lIns="91440" tIns="45720" rIns="91440" bIns="45720" rtlCol="0" anchor="t">
            <a:noAutofit/>
          </a:bodyPr>
          <a:lstStyle/>
          <a:p>
            <a:pPr>
              <a:buFont typeface="Courier New" panose="02070309020205020404" pitchFamily="49" charset="0"/>
              <a:buChar char="o"/>
            </a:pPr>
            <a:r>
              <a:rPr lang="en-US" sz="2400"/>
              <a:t>Mis on </a:t>
            </a:r>
            <a:r>
              <a:rPr lang="en-US" sz="2400" err="1"/>
              <a:t>emotsioonisõna</a:t>
            </a:r>
            <a:r>
              <a:rPr lang="en-US" sz="2400"/>
              <a:t>? </a:t>
            </a:r>
            <a:r>
              <a:rPr lang="en-US" sz="2400" err="1"/>
              <a:t>Või</a:t>
            </a:r>
            <a:r>
              <a:rPr lang="en-US" sz="2400"/>
              <a:t> </a:t>
            </a:r>
            <a:r>
              <a:rPr lang="en-US" sz="2400" err="1"/>
              <a:t>hoopis</a:t>
            </a:r>
            <a:r>
              <a:rPr lang="en-US" sz="2400"/>
              <a:t>: </a:t>
            </a:r>
            <a:r>
              <a:rPr lang="en-US" sz="2400" err="1"/>
              <a:t>tundesõna</a:t>
            </a:r>
            <a:r>
              <a:rPr lang="en-US" sz="2400"/>
              <a:t>?</a:t>
            </a:r>
          </a:p>
          <a:p>
            <a:pPr>
              <a:buFont typeface="Courier New" panose="02070309020205020404" pitchFamily="49" charset="0"/>
              <a:buChar char="o"/>
            </a:pPr>
            <a:r>
              <a:rPr lang="en-US" sz="2400" err="1"/>
              <a:t>Näiteid</a:t>
            </a:r>
            <a:r>
              <a:rPr lang="en-US" sz="2400"/>
              <a:t>: </a:t>
            </a:r>
            <a:r>
              <a:rPr lang="en-US" sz="2400" err="1"/>
              <a:t>nimetab</a:t>
            </a:r>
            <a:r>
              <a:rPr lang="en-US" sz="2400"/>
              <a:t>: </a:t>
            </a:r>
            <a:r>
              <a:rPr lang="en-US" sz="2400" i="1" err="1"/>
              <a:t>mure</a:t>
            </a:r>
            <a:r>
              <a:rPr lang="en-US" sz="2400"/>
              <a:t>, </a:t>
            </a:r>
            <a:r>
              <a:rPr lang="en-US" sz="2400" err="1"/>
              <a:t>kirjeldab</a:t>
            </a:r>
            <a:r>
              <a:rPr lang="en-US" sz="2400"/>
              <a:t>: </a:t>
            </a:r>
            <a:r>
              <a:rPr lang="en-US" sz="2400" i="1" err="1"/>
              <a:t>norgus</a:t>
            </a:r>
            <a:r>
              <a:rPr lang="en-US" sz="2400" i="1"/>
              <a:t>;</a:t>
            </a:r>
            <a:r>
              <a:rPr lang="en-US" sz="2400"/>
              <a:t> </a:t>
            </a:r>
            <a:r>
              <a:rPr lang="en-US" sz="2400" err="1"/>
              <a:t>väljendab</a:t>
            </a:r>
            <a:r>
              <a:rPr lang="en-US" sz="2400"/>
              <a:t>: </a:t>
            </a:r>
            <a:r>
              <a:rPr lang="en-US" sz="2400" i="1"/>
              <a:t>oh!</a:t>
            </a:r>
            <a:r>
              <a:rPr lang="en-US" sz="2400"/>
              <a:t>, </a:t>
            </a:r>
            <a:r>
              <a:rPr lang="en-US" sz="2400" err="1"/>
              <a:t>kõnetab</a:t>
            </a:r>
            <a:r>
              <a:rPr lang="en-US" sz="2400"/>
              <a:t>: </a:t>
            </a:r>
            <a:r>
              <a:rPr lang="en-US" sz="2400" i="1" err="1"/>
              <a:t>vaeseke</a:t>
            </a:r>
            <a:r>
              <a:rPr lang="en-US" sz="2400" i="1"/>
              <a:t>, …</a:t>
            </a:r>
            <a:r>
              <a:rPr lang="en-US" sz="2400" err="1"/>
              <a:t>kirjeldab</a:t>
            </a:r>
            <a:r>
              <a:rPr lang="en-US" sz="2400" i="1"/>
              <a:t> </a:t>
            </a:r>
            <a:r>
              <a:rPr lang="en-US" sz="2400" err="1"/>
              <a:t>väljendustegevust</a:t>
            </a:r>
            <a:r>
              <a:rPr lang="en-US" sz="2400"/>
              <a:t>: </a:t>
            </a:r>
            <a:r>
              <a:rPr lang="en-US" sz="2400" i="1" err="1"/>
              <a:t>halama</a:t>
            </a:r>
            <a:r>
              <a:rPr lang="en-US" sz="2400" i="1"/>
              <a:t>; </a:t>
            </a:r>
            <a:r>
              <a:rPr lang="en-US" sz="2400" err="1"/>
              <a:t>üldistab</a:t>
            </a:r>
            <a:r>
              <a:rPr lang="en-US" sz="2400"/>
              <a:t>: </a:t>
            </a:r>
            <a:r>
              <a:rPr lang="en-US" sz="2400" i="1"/>
              <a:t>morn </a:t>
            </a:r>
            <a:r>
              <a:rPr lang="en-US" sz="2400" err="1"/>
              <a:t>jne</a:t>
            </a:r>
            <a:r>
              <a:rPr lang="en-US" sz="2400"/>
              <a:t> </a:t>
            </a:r>
          </a:p>
          <a:p>
            <a:pPr>
              <a:buFont typeface="Courier New" panose="02070309020205020404" pitchFamily="49" charset="0"/>
              <a:buChar char="o"/>
            </a:pPr>
            <a:r>
              <a:rPr lang="en-US" sz="2400"/>
              <a:t>=&gt; </a:t>
            </a:r>
            <a:r>
              <a:rPr lang="en-US" sz="2400" err="1"/>
              <a:t>sõnad</a:t>
            </a:r>
            <a:r>
              <a:rPr lang="en-US" sz="2400"/>
              <a:t> (ja </a:t>
            </a:r>
            <a:r>
              <a:rPr lang="en-US" sz="2400" err="1"/>
              <a:t>mõisted</a:t>
            </a:r>
            <a:r>
              <a:rPr lang="en-US" sz="2400"/>
              <a:t>) </a:t>
            </a:r>
            <a:r>
              <a:rPr lang="en-US" sz="2400" err="1"/>
              <a:t>liigendavad</a:t>
            </a:r>
            <a:r>
              <a:rPr lang="en-US" sz="2400"/>
              <a:t> </a:t>
            </a:r>
            <a:r>
              <a:rPr lang="en-US" sz="2400" err="1"/>
              <a:t>kultuuris</a:t>
            </a:r>
            <a:r>
              <a:rPr lang="en-US" sz="2400"/>
              <a:t> </a:t>
            </a:r>
            <a:r>
              <a:rPr lang="en-US" sz="2400" err="1"/>
              <a:t>käibivaid</a:t>
            </a:r>
            <a:r>
              <a:rPr lang="en-US" sz="2400"/>
              <a:t> </a:t>
            </a:r>
            <a:r>
              <a:rPr lang="en-US" sz="2400" err="1"/>
              <a:t>emotsiooniteadmisi</a:t>
            </a:r>
            <a:r>
              <a:rPr lang="en-US" sz="2400"/>
              <a:t>. </a:t>
            </a:r>
            <a:r>
              <a:rPr lang="en-US" sz="2400" err="1"/>
              <a:t>Suurem</a:t>
            </a:r>
            <a:r>
              <a:rPr lang="en-US" sz="2400"/>
              <a:t> </a:t>
            </a:r>
            <a:r>
              <a:rPr lang="en-US" sz="2400" err="1"/>
              <a:t>sagedus</a:t>
            </a:r>
            <a:r>
              <a:rPr lang="en-US" sz="2400"/>
              <a:t> =&gt; </a:t>
            </a:r>
            <a:r>
              <a:rPr lang="en-US" sz="2400" err="1"/>
              <a:t>laialdasem</a:t>
            </a:r>
            <a:r>
              <a:rPr lang="en-US" sz="2400"/>
              <a:t> </a:t>
            </a:r>
            <a:r>
              <a:rPr lang="en-US" sz="2400" err="1"/>
              <a:t>käive</a:t>
            </a:r>
            <a:r>
              <a:rPr lang="en-US" sz="2400"/>
              <a:t>? </a:t>
            </a:r>
            <a:r>
              <a:rPr lang="en-US" sz="2400" err="1"/>
              <a:t>Mitmekesisem</a:t>
            </a:r>
            <a:r>
              <a:rPr lang="en-US" sz="2400"/>
              <a:t> </a:t>
            </a:r>
            <a:r>
              <a:rPr lang="en-US" sz="2400" err="1"/>
              <a:t>sõnavara</a:t>
            </a:r>
            <a:r>
              <a:rPr lang="en-US" sz="2400"/>
              <a:t> =&gt; </a:t>
            </a:r>
            <a:r>
              <a:rPr lang="en-US" sz="2400" err="1"/>
              <a:t>mitmekesisem</a:t>
            </a:r>
            <a:r>
              <a:rPr lang="en-US" sz="2400"/>
              <a:t> </a:t>
            </a:r>
            <a:r>
              <a:rPr lang="en-US" sz="2400" err="1"/>
              <a:t>enesetunnetus</a:t>
            </a:r>
            <a:r>
              <a:rPr lang="en-US" sz="2400"/>
              <a:t>?</a:t>
            </a:r>
          </a:p>
        </p:txBody>
      </p:sp>
      <p:sp>
        <p:nvSpPr>
          <p:cNvPr id="4" name="TextBox 3">
            <a:extLst>
              <a:ext uri="{FF2B5EF4-FFF2-40B4-BE49-F238E27FC236}">
                <a16:creationId xmlns:a16="http://schemas.microsoft.com/office/drawing/2014/main" id="{D1F5ADC8-34C8-5D33-B285-D0D62FC772DF}"/>
              </a:ext>
            </a:extLst>
          </p:cNvPr>
          <p:cNvSpPr txBox="1"/>
          <p:nvPr/>
        </p:nvSpPr>
        <p:spPr>
          <a:xfrm>
            <a:off x="903516" y="3851632"/>
            <a:ext cx="1534885" cy="2585323"/>
          </a:xfrm>
          <a:prstGeom prst="rect">
            <a:avLst/>
          </a:prstGeom>
          <a:noFill/>
          <a:ln w="57150">
            <a:solidFill>
              <a:schemeClr val="accent2"/>
            </a:solidFill>
          </a:ln>
        </p:spPr>
        <p:txBody>
          <a:bodyPr wrap="square" rtlCol="0">
            <a:spAutoFit/>
          </a:bodyPr>
          <a:lstStyle/>
          <a:p>
            <a:r>
              <a:rPr lang="en-US"/>
              <a:t>2001—2004</a:t>
            </a:r>
          </a:p>
          <a:p>
            <a:r>
              <a:rPr lang="en-US"/>
              <a:t>Vainik 1</a:t>
            </a:r>
          </a:p>
          <a:p>
            <a:r>
              <a:rPr lang="en-US"/>
              <a:t>Vainik 2</a:t>
            </a:r>
          </a:p>
          <a:p>
            <a:r>
              <a:rPr lang="en-US"/>
              <a:t>Allik (Veski)</a:t>
            </a:r>
          </a:p>
          <a:p>
            <a:r>
              <a:rPr lang="en-US" err="1"/>
              <a:t>Kästik</a:t>
            </a:r>
            <a:r>
              <a:rPr lang="en-US"/>
              <a:t> (Niit)</a:t>
            </a:r>
          </a:p>
          <a:p>
            <a:r>
              <a:rPr lang="en-US"/>
              <a:t>NB! </a:t>
            </a:r>
            <a:r>
              <a:rPr lang="en-US" err="1"/>
              <a:t>Piirnev</a:t>
            </a:r>
            <a:r>
              <a:rPr lang="en-US"/>
              <a:t> </a:t>
            </a:r>
            <a:r>
              <a:rPr lang="en-US" err="1"/>
              <a:t>sõnavara</a:t>
            </a:r>
            <a:endParaRPr lang="en-US"/>
          </a:p>
          <a:p>
            <a:pPr marL="285750" indent="-285750">
              <a:buFont typeface="Symbol" panose="05050102010706020507" pitchFamily="18" charset="2"/>
              <a:buChar char="Þ"/>
            </a:pPr>
            <a:r>
              <a:rPr lang="en-US"/>
              <a:t>ca 350</a:t>
            </a:r>
          </a:p>
          <a:p>
            <a:r>
              <a:rPr lang="en-US" err="1"/>
              <a:t>mõistet</a:t>
            </a:r>
            <a:endParaRPr lang="en-US"/>
          </a:p>
        </p:txBody>
      </p:sp>
      <p:grpSp>
        <p:nvGrpSpPr>
          <p:cNvPr id="13" name="Group 12">
            <a:extLst>
              <a:ext uri="{FF2B5EF4-FFF2-40B4-BE49-F238E27FC236}">
                <a16:creationId xmlns:a16="http://schemas.microsoft.com/office/drawing/2014/main" id="{F16C5072-5FCF-76E5-7D26-0B06806E6A25}"/>
              </a:ext>
            </a:extLst>
          </p:cNvPr>
          <p:cNvGrpSpPr/>
          <p:nvPr/>
        </p:nvGrpSpPr>
        <p:grpSpPr>
          <a:xfrm>
            <a:off x="2645229" y="2757091"/>
            <a:ext cx="1910446" cy="3693319"/>
            <a:chOff x="2645229" y="2757091"/>
            <a:chExt cx="1910446" cy="3693319"/>
          </a:xfrm>
        </p:grpSpPr>
        <p:sp>
          <p:nvSpPr>
            <p:cNvPr id="5" name="TextBox 4">
              <a:extLst>
                <a:ext uri="{FF2B5EF4-FFF2-40B4-BE49-F238E27FC236}">
                  <a16:creationId xmlns:a16="http://schemas.microsoft.com/office/drawing/2014/main" id="{36DAFA8E-39D5-F390-5B39-8B994CC1D721}"/>
                </a:ext>
              </a:extLst>
            </p:cNvPr>
            <p:cNvSpPr txBox="1"/>
            <p:nvPr/>
          </p:nvSpPr>
          <p:spPr>
            <a:xfrm>
              <a:off x="3118760" y="2757091"/>
              <a:ext cx="1436915" cy="3693319"/>
            </a:xfrm>
            <a:prstGeom prst="rect">
              <a:avLst/>
            </a:prstGeom>
            <a:noFill/>
            <a:ln w="57150">
              <a:solidFill>
                <a:schemeClr val="accent2"/>
              </a:solidFill>
            </a:ln>
          </p:spPr>
          <p:txBody>
            <a:bodyPr wrap="square" rtlCol="0">
              <a:spAutoFit/>
            </a:bodyPr>
            <a:lstStyle/>
            <a:p>
              <a:r>
                <a:rPr lang="en-US"/>
                <a:t>2025—2026</a:t>
              </a:r>
            </a:p>
            <a:p>
              <a:r>
                <a:rPr lang="en-US" err="1"/>
                <a:t>Tagasi</a:t>
              </a:r>
              <a:r>
                <a:rPr lang="en-US"/>
                <a:t> </a:t>
              </a:r>
              <a:r>
                <a:rPr lang="en-US" err="1"/>
                <a:t>algnimekirjade</a:t>
              </a:r>
              <a:r>
                <a:rPr lang="en-US"/>
                <a:t> </a:t>
              </a:r>
              <a:r>
                <a:rPr lang="en-US" err="1"/>
                <a:t>juurde</a:t>
              </a:r>
              <a:endParaRPr lang="en-US"/>
            </a:p>
            <a:p>
              <a:endParaRPr lang="en-US"/>
            </a:p>
            <a:p>
              <a:endParaRPr lang="en-US"/>
            </a:p>
            <a:p>
              <a:endParaRPr lang="en-US"/>
            </a:p>
            <a:p>
              <a:endParaRPr lang="en-US"/>
            </a:p>
            <a:p>
              <a:endParaRPr lang="en-US"/>
            </a:p>
            <a:p>
              <a:endParaRPr lang="en-US"/>
            </a:p>
            <a:p>
              <a:pPr marL="285750" indent="-285750">
                <a:buFont typeface="Symbol" panose="05050102010706020507" pitchFamily="18" charset="2"/>
                <a:buChar char="Þ"/>
              </a:pPr>
              <a:r>
                <a:rPr lang="en-US"/>
                <a:t>ca 900</a:t>
              </a:r>
            </a:p>
            <a:p>
              <a:r>
                <a:rPr lang="en-US" err="1"/>
                <a:t>lemmat</a:t>
              </a:r>
              <a:r>
                <a:rPr lang="en-US"/>
                <a:t> </a:t>
              </a:r>
              <a:r>
                <a:rPr lang="en-US" err="1"/>
                <a:t>seemneks</a:t>
              </a:r>
              <a:endParaRPr lang="en-US"/>
            </a:p>
          </p:txBody>
        </p:sp>
        <p:sp>
          <p:nvSpPr>
            <p:cNvPr id="9" name="Arrow: Right 8">
              <a:extLst>
                <a:ext uri="{FF2B5EF4-FFF2-40B4-BE49-F238E27FC236}">
                  <a16:creationId xmlns:a16="http://schemas.microsoft.com/office/drawing/2014/main" id="{FC506897-1966-E8C3-D768-D711E74319F0}"/>
                </a:ext>
              </a:extLst>
            </p:cNvPr>
            <p:cNvSpPr/>
            <p:nvPr/>
          </p:nvSpPr>
          <p:spPr>
            <a:xfrm>
              <a:off x="2645229" y="4942115"/>
              <a:ext cx="391890" cy="685800"/>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4" name="Group 13">
            <a:extLst>
              <a:ext uri="{FF2B5EF4-FFF2-40B4-BE49-F238E27FC236}">
                <a16:creationId xmlns:a16="http://schemas.microsoft.com/office/drawing/2014/main" id="{6D20BD70-BE3F-CE35-BA4C-FD2CFAE25F65}"/>
              </a:ext>
            </a:extLst>
          </p:cNvPr>
          <p:cNvGrpSpPr/>
          <p:nvPr/>
        </p:nvGrpSpPr>
        <p:grpSpPr>
          <a:xfrm>
            <a:off x="4740731" y="1600200"/>
            <a:ext cx="2258788" cy="4801314"/>
            <a:chOff x="4740731" y="1600200"/>
            <a:chExt cx="2258788" cy="4801314"/>
          </a:xfrm>
        </p:grpSpPr>
        <p:sp>
          <p:nvSpPr>
            <p:cNvPr id="6" name="TextBox 5">
              <a:extLst>
                <a:ext uri="{FF2B5EF4-FFF2-40B4-BE49-F238E27FC236}">
                  <a16:creationId xmlns:a16="http://schemas.microsoft.com/office/drawing/2014/main" id="{01964B97-263C-601D-68CB-9ECB792DEC6F}"/>
                </a:ext>
              </a:extLst>
            </p:cNvPr>
            <p:cNvSpPr txBox="1"/>
            <p:nvPr/>
          </p:nvSpPr>
          <p:spPr>
            <a:xfrm>
              <a:off x="5236035" y="1600200"/>
              <a:ext cx="1763484" cy="4801314"/>
            </a:xfrm>
            <a:prstGeom prst="rect">
              <a:avLst/>
            </a:prstGeom>
            <a:noFill/>
            <a:ln w="57150">
              <a:solidFill>
                <a:schemeClr val="accent2"/>
              </a:solidFill>
            </a:ln>
          </p:spPr>
          <p:txBody>
            <a:bodyPr wrap="square" rtlCol="0">
              <a:spAutoFit/>
            </a:bodyPr>
            <a:lstStyle/>
            <a:p>
              <a:r>
                <a:rPr lang="en-US" err="1"/>
                <a:t>Päring</a:t>
              </a:r>
              <a:r>
                <a:rPr lang="en-US"/>
                <a:t> </a:t>
              </a:r>
              <a:r>
                <a:rPr lang="en-US" err="1"/>
                <a:t>EkiLexist</a:t>
              </a:r>
              <a:endParaRPr lang="en-US"/>
            </a:p>
            <a:p>
              <a:r>
                <a:rPr lang="en-US" err="1"/>
                <a:t>Sünonüümid</a:t>
              </a:r>
              <a:endParaRPr lang="en-US"/>
            </a:p>
            <a:p>
              <a:r>
                <a:rPr lang="en-US" err="1"/>
                <a:t>Antonüümid</a:t>
              </a:r>
              <a:endParaRPr lang="en-US"/>
            </a:p>
            <a:p>
              <a:r>
                <a:rPr lang="en-US" err="1"/>
                <a:t>Kohüponüümid</a:t>
              </a:r>
              <a:endParaRPr lang="en-US"/>
            </a:p>
            <a:p>
              <a:r>
                <a:rPr lang="en-US" err="1"/>
                <a:t>Sarnased</a:t>
              </a:r>
              <a:r>
                <a:rPr lang="en-US"/>
                <a:t> </a:t>
              </a:r>
              <a:r>
                <a:rPr lang="en-US" err="1"/>
                <a:t>sõnad</a:t>
              </a:r>
              <a:endParaRPr lang="en-US"/>
            </a:p>
            <a:p>
              <a:endParaRPr lang="en-US"/>
            </a:p>
            <a:p>
              <a:r>
                <a:rPr lang="en-US"/>
                <a:t>NB! </a:t>
              </a:r>
              <a:r>
                <a:rPr lang="en-US" err="1"/>
                <a:t>Polüseemia</a:t>
              </a:r>
              <a:endParaRPr lang="en-US"/>
            </a:p>
            <a:p>
              <a:endParaRPr lang="en-US"/>
            </a:p>
            <a:p>
              <a:endParaRPr lang="en-US"/>
            </a:p>
            <a:p>
              <a:endParaRPr lang="en-US"/>
            </a:p>
            <a:p>
              <a:endParaRPr lang="en-US"/>
            </a:p>
            <a:p>
              <a:endParaRPr lang="en-US"/>
            </a:p>
            <a:p>
              <a:endParaRPr lang="en-US"/>
            </a:p>
            <a:p>
              <a:endParaRPr lang="en-US"/>
            </a:p>
            <a:p>
              <a:r>
                <a:rPr lang="en-US"/>
                <a:t>=&gt;  ca 12000 </a:t>
              </a:r>
              <a:r>
                <a:rPr lang="en-US" err="1"/>
                <a:t>rida</a:t>
              </a:r>
              <a:r>
                <a:rPr lang="en-US"/>
                <a:t> </a:t>
              </a:r>
              <a:r>
                <a:rPr lang="en-US" err="1"/>
                <a:t>tabelis</a:t>
              </a:r>
              <a:r>
                <a:rPr lang="en-US"/>
                <a:t> </a:t>
              </a:r>
            </a:p>
          </p:txBody>
        </p:sp>
        <p:sp>
          <p:nvSpPr>
            <p:cNvPr id="10" name="Arrow: Right 9">
              <a:extLst>
                <a:ext uri="{FF2B5EF4-FFF2-40B4-BE49-F238E27FC236}">
                  <a16:creationId xmlns:a16="http://schemas.microsoft.com/office/drawing/2014/main" id="{26A53F84-263B-F296-869E-7489F4B774D9}"/>
                </a:ext>
              </a:extLst>
            </p:cNvPr>
            <p:cNvSpPr/>
            <p:nvPr/>
          </p:nvSpPr>
          <p:spPr>
            <a:xfrm>
              <a:off x="4740731" y="4953001"/>
              <a:ext cx="391890" cy="685800"/>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5" name="Group 14">
            <a:extLst>
              <a:ext uri="{FF2B5EF4-FFF2-40B4-BE49-F238E27FC236}">
                <a16:creationId xmlns:a16="http://schemas.microsoft.com/office/drawing/2014/main" id="{8D17A378-13CC-6359-2C53-B67B03E81E99}"/>
              </a:ext>
            </a:extLst>
          </p:cNvPr>
          <p:cNvGrpSpPr/>
          <p:nvPr/>
        </p:nvGrpSpPr>
        <p:grpSpPr>
          <a:xfrm>
            <a:off x="7102933" y="3262193"/>
            <a:ext cx="1988679" cy="3139321"/>
            <a:chOff x="7102933" y="3262193"/>
            <a:chExt cx="1988679" cy="3139321"/>
          </a:xfrm>
        </p:grpSpPr>
        <p:sp>
          <p:nvSpPr>
            <p:cNvPr id="7" name="TextBox 6">
              <a:extLst>
                <a:ext uri="{FF2B5EF4-FFF2-40B4-BE49-F238E27FC236}">
                  <a16:creationId xmlns:a16="http://schemas.microsoft.com/office/drawing/2014/main" id="{BB45D22A-346F-2ADB-DA61-670EB8F21F5D}"/>
                </a:ext>
              </a:extLst>
            </p:cNvPr>
            <p:cNvSpPr txBox="1"/>
            <p:nvPr/>
          </p:nvSpPr>
          <p:spPr>
            <a:xfrm>
              <a:off x="7598237" y="3262193"/>
              <a:ext cx="1493375" cy="3139321"/>
            </a:xfrm>
            <a:prstGeom prst="rect">
              <a:avLst/>
            </a:prstGeom>
            <a:noFill/>
            <a:ln w="57150">
              <a:solidFill>
                <a:schemeClr val="accent2"/>
              </a:solidFill>
            </a:ln>
          </p:spPr>
          <p:txBody>
            <a:bodyPr wrap="square" rtlCol="0">
              <a:spAutoFit/>
            </a:bodyPr>
            <a:lstStyle/>
            <a:p>
              <a:r>
                <a:rPr lang="en-US" err="1"/>
                <a:t>Seemnesõnade</a:t>
              </a:r>
              <a:r>
                <a:rPr lang="en-US"/>
                <a:t> </a:t>
              </a:r>
              <a:r>
                <a:rPr lang="en-US" err="1"/>
                <a:t>lisamine</a:t>
              </a:r>
              <a:endParaRPr lang="en-US"/>
            </a:p>
            <a:p>
              <a:r>
                <a:rPr lang="en-US" err="1"/>
                <a:t>Korduvate</a:t>
              </a:r>
              <a:r>
                <a:rPr lang="en-US"/>
                <a:t> </a:t>
              </a:r>
              <a:r>
                <a:rPr lang="en-US" err="1"/>
                <a:t>lekseemide</a:t>
              </a:r>
              <a:r>
                <a:rPr lang="en-US"/>
                <a:t> </a:t>
              </a:r>
              <a:r>
                <a:rPr lang="en-US" err="1"/>
                <a:t>eemaldamine</a:t>
              </a:r>
              <a:endParaRPr lang="en-US"/>
            </a:p>
            <a:p>
              <a:endParaRPr lang="en-US"/>
            </a:p>
            <a:p>
              <a:endParaRPr lang="en-US"/>
            </a:p>
            <a:p>
              <a:endParaRPr lang="en-US"/>
            </a:p>
            <a:p>
              <a:r>
                <a:rPr lang="en-US"/>
                <a:t>=&gt; ca 6000 </a:t>
              </a:r>
              <a:r>
                <a:rPr lang="en-US" err="1"/>
                <a:t>rida</a:t>
              </a:r>
              <a:r>
                <a:rPr lang="en-US"/>
                <a:t> </a:t>
              </a:r>
              <a:r>
                <a:rPr lang="en-US" err="1"/>
                <a:t>tabelis</a:t>
              </a:r>
              <a:r>
                <a:rPr lang="en-US"/>
                <a:t> </a:t>
              </a:r>
            </a:p>
          </p:txBody>
        </p:sp>
        <p:sp>
          <p:nvSpPr>
            <p:cNvPr id="11" name="Arrow: Right 10">
              <a:extLst>
                <a:ext uri="{FF2B5EF4-FFF2-40B4-BE49-F238E27FC236}">
                  <a16:creationId xmlns:a16="http://schemas.microsoft.com/office/drawing/2014/main" id="{36A559DB-93A5-ADE8-5607-BAEEB4D5CD82}"/>
                </a:ext>
              </a:extLst>
            </p:cNvPr>
            <p:cNvSpPr/>
            <p:nvPr/>
          </p:nvSpPr>
          <p:spPr>
            <a:xfrm>
              <a:off x="7102933" y="4974771"/>
              <a:ext cx="391890" cy="685800"/>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16" name="Group 15">
            <a:extLst>
              <a:ext uri="{FF2B5EF4-FFF2-40B4-BE49-F238E27FC236}">
                <a16:creationId xmlns:a16="http://schemas.microsoft.com/office/drawing/2014/main" id="{9128CC15-6BDC-4DCC-C459-6E23AB7C4A75}"/>
              </a:ext>
            </a:extLst>
          </p:cNvPr>
          <p:cNvGrpSpPr/>
          <p:nvPr/>
        </p:nvGrpSpPr>
        <p:grpSpPr>
          <a:xfrm>
            <a:off x="9298440" y="3262193"/>
            <a:ext cx="2098914" cy="3139321"/>
            <a:chOff x="9298440" y="3262193"/>
            <a:chExt cx="2098914" cy="3139321"/>
          </a:xfrm>
        </p:grpSpPr>
        <p:sp>
          <p:nvSpPr>
            <p:cNvPr id="8" name="TextBox 7">
              <a:extLst>
                <a:ext uri="{FF2B5EF4-FFF2-40B4-BE49-F238E27FC236}">
                  <a16:creationId xmlns:a16="http://schemas.microsoft.com/office/drawing/2014/main" id="{CF1D2475-04A7-C03A-4583-0433716DE43F}"/>
                </a:ext>
              </a:extLst>
            </p:cNvPr>
            <p:cNvSpPr txBox="1"/>
            <p:nvPr/>
          </p:nvSpPr>
          <p:spPr>
            <a:xfrm>
              <a:off x="9799200" y="3262193"/>
              <a:ext cx="1598154" cy="3139321"/>
            </a:xfrm>
            <a:prstGeom prst="rect">
              <a:avLst/>
            </a:prstGeom>
            <a:noFill/>
            <a:ln w="57150">
              <a:solidFill>
                <a:schemeClr val="accent2"/>
              </a:solidFill>
            </a:ln>
          </p:spPr>
          <p:txBody>
            <a:bodyPr wrap="square" rtlCol="0">
              <a:spAutoFit/>
            </a:bodyPr>
            <a:lstStyle/>
            <a:p>
              <a:r>
                <a:rPr lang="en-US" err="1"/>
                <a:t>Andmete</a:t>
              </a:r>
              <a:r>
                <a:rPr lang="en-US"/>
                <a:t> </a:t>
              </a:r>
              <a:r>
                <a:rPr lang="en-US" err="1"/>
                <a:t>puhastamine</a:t>
              </a:r>
              <a:r>
                <a:rPr lang="en-US"/>
                <a:t>,  </a:t>
              </a:r>
              <a:r>
                <a:rPr lang="en-US" err="1"/>
                <a:t>kategoriseerimine</a:t>
              </a:r>
              <a:r>
                <a:rPr lang="en-US"/>
                <a:t> </a:t>
              </a:r>
              <a:r>
                <a:rPr lang="en-US" err="1"/>
                <a:t>iteratiivselt</a:t>
              </a:r>
              <a:r>
                <a:rPr lang="en-US"/>
                <a:t>:</a:t>
              </a:r>
            </a:p>
            <a:p>
              <a:r>
                <a:rPr lang="en-US" err="1"/>
                <a:t>inimene</a:t>
              </a:r>
              <a:r>
                <a:rPr lang="en-US"/>
                <a:t> &gt; LLM &gt; </a:t>
              </a:r>
              <a:r>
                <a:rPr lang="en-US" err="1"/>
                <a:t>inimene</a:t>
              </a:r>
              <a:endParaRPr lang="en-US"/>
            </a:p>
            <a:p>
              <a:endParaRPr lang="en-US"/>
            </a:p>
            <a:p>
              <a:r>
                <a:rPr lang="en-US"/>
                <a:t>=&gt; ca 5800 </a:t>
              </a:r>
              <a:r>
                <a:rPr lang="en-US" err="1"/>
                <a:t>rida</a:t>
              </a:r>
              <a:r>
                <a:rPr lang="en-US"/>
                <a:t> </a:t>
              </a:r>
              <a:r>
                <a:rPr lang="en-US" err="1"/>
                <a:t>tabelis</a:t>
              </a:r>
              <a:r>
                <a:rPr lang="en-US"/>
                <a:t> </a:t>
              </a:r>
            </a:p>
          </p:txBody>
        </p:sp>
        <p:sp>
          <p:nvSpPr>
            <p:cNvPr id="12" name="Arrow: Right 11">
              <a:extLst>
                <a:ext uri="{FF2B5EF4-FFF2-40B4-BE49-F238E27FC236}">
                  <a16:creationId xmlns:a16="http://schemas.microsoft.com/office/drawing/2014/main" id="{77AAEA91-845F-5171-40FB-8292EC7485D2}"/>
                </a:ext>
              </a:extLst>
            </p:cNvPr>
            <p:cNvSpPr/>
            <p:nvPr/>
          </p:nvSpPr>
          <p:spPr>
            <a:xfrm>
              <a:off x="9298440" y="4974771"/>
              <a:ext cx="391890" cy="685800"/>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3054870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hidden"/>
                                      </p:to>
                                    </p:set>
                                  </p:childTnLst>
                                </p:cTn>
                              </p:par>
                            </p:childTnLst>
                          </p:cTn>
                        </p:par>
                      </p:childTnLst>
                    </p:cTn>
                  </p:par>
                  <p:par>
                    <p:cTn id="7" fill="hold">
                      <p:stCondLst>
                        <p:cond delay="indefinite"/>
                      </p:stCondLst>
                      <p:childTnLst>
                        <p:par>
                          <p:cTn id="8" fill="hold">
                            <p:stCondLst>
                              <p:cond delay="0"/>
                            </p:stCondLst>
                            <p:childTnLst>
                              <p:par>
                                <p:cTn id="9" presetID="1" presetClass="exit"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hidden"/>
                                      </p:to>
                                    </p:set>
                                  </p:childTnLst>
                                </p:cTn>
                              </p:par>
                            </p:childTnLst>
                          </p:cTn>
                        </p:par>
                      </p:childTnLst>
                    </p:cTn>
                  </p:par>
                  <p:par>
                    <p:cTn id="11" fill="hold">
                      <p:stCondLst>
                        <p:cond delay="indefinite"/>
                      </p:stCondLst>
                      <p:childTnLst>
                        <p:par>
                          <p:cTn id="12" fill="hold">
                            <p:stCondLst>
                              <p:cond delay="0"/>
                            </p:stCondLst>
                            <p:childTnLst>
                              <p:par>
                                <p:cTn id="13" presetID="1" presetClass="exit"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hidden"/>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3"/>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4"/>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15"/>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0D4027-5CA3-DD25-23DD-D0D4C6C19362}"/>
              </a:ext>
            </a:extLst>
          </p:cNvPr>
          <p:cNvSpPr>
            <a:spLocks noGrp="1"/>
          </p:cNvSpPr>
          <p:nvPr>
            <p:ph type="title"/>
          </p:nvPr>
        </p:nvSpPr>
        <p:spPr/>
        <p:txBody>
          <a:bodyPr/>
          <a:lstStyle/>
          <a:p>
            <a:r>
              <a:rPr lang="en-US" err="1"/>
              <a:t>Emotsioonisõnastiku</a:t>
            </a:r>
            <a:r>
              <a:rPr lang="en-US"/>
              <a:t> </a:t>
            </a:r>
            <a:r>
              <a:rPr lang="en-US" err="1"/>
              <a:t>parameetrid</a:t>
            </a:r>
            <a:endParaRPr lang="en-US"/>
          </a:p>
        </p:txBody>
      </p:sp>
      <p:sp>
        <p:nvSpPr>
          <p:cNvPr id="3" name="Content Placeholder 2">
            <a:extLst>
              <a:ext uri="{FF2B5EF4-FFF2-40B4-BE49-F238E27FC236}">
                <a16:creationId xmlns:a16="http://schemas.microsoft.com/office/drawing/2014/main" id="{8A5CA5CE-7A22-2551-F226-5A1E7630C9B3}"/>
              </a:ext>
            </a:extLst>
          </p:cNvPr>
          <p:cNvSpPr>
            <a:spLocks noGrp="1"/>
          </p:cNvSpPr>
          <p:nvPr>
            <p:ph idx="1"/>
          </p:nvPr>
        </p:nvSpPr>
        <p:spPr>
          <a:xfrm>
            <a:off x="838200" y="1685018"/>
            <a:ext cx="10515600" cy="4351338"/>
          </a:xfrm>
        </p:spPr>
        <p:txBody>
          <a:bodyPr vert="horz" lIns="91440" tIns="45720" rIns="91440" bIns="45720" rtlCol="0" anchor="t">
            <a:noAutofit/>
          </a:bodyPr>
          <a:lstStyle/>
          <a:p>
            <a:pPr>
              <a:buFont typeface="Courier New" panose="02070309020205020404" pitchFamily="49" charset="0"/>
              <a:buChar char="o"/>
            </a:pPr>
            <a:r>
              <a:rPr lang="en-US" sz="2400"/>
              <a:t>5852 </a:t>
            </a:r>
            <a:r>
              <a:rPr lang="en-US" sz="2400" err="1"/>
              <a:t>tähendust</a:t>
            </a:r>
            <a:r>
              <a:rPr lang="en-US" sz="2400"/>
              <a:t> · 4833 </a:t>
            </a:r>
            <a:r>
              <a:rPr lang="en-US" sz="2400" err="1"/>
              <a:t>sõna</a:t>
            </a:r>
            <a:r>
              <a:rPr lang="en-US" sz="2400"/>
              <a:t> (</a:t>
            </a:r>
            <a:r>
              <a:rPr lang="en-US" sz="2400" err="1"/>
              <a:t>lemmat</a:t>
            </a:r>
            <a:r>
              <a:rPr lang="en-US" sz="2400"/>
              <a:t>) · 393 </a:t>
            </a:r>
            <a:r>
              <a:rPr lang="en-US" sz="2400" err="1"/>
              <a:t>emotsioonimõistet</a:t>
            </a:r>
            <a:r>
              <a:rPr lang="en-US" sz="2400"/>
              <a:t> + </a:t>
            </a:r>
            <a:r>
              <a:rPr lang="en-US" sz="2400" err="1"/>
              <a:t>muu</a:t>
            </a:r>
            <a:endParaRPr lang="en-US" sz="2400"/>
          </a:p>
          <a:p>
            <a:pPr>
              <a:buFont typeface="Courier New" panose="02070309020205020404" pitchFamily="49" charset="0"/>
              <a:buChar char="o"/>
            </a:pPr>
            <a:r>
              <a:rPr lang="en-US" sz="2400" err="1"/>
              <a:t>sõna</a:t>
            </a:r>
            <a:r>
              <a:rPr lang="en-US" sz="2400"/>
              <a:t>, </a:t>
            </a:r>
            <a:r>
              <a:rPr lang="en-US" sz="2400" err="1"/>
              <a:t>seletus</a:t>
            </a:r>
            <a:r>
              <a:rPr lang="en-US" sz="2400"/>
              <a:t> ja </a:t>
            </a:r>
            <a:r>
              <a:rPr lang="en-US" sz="2400" err="1"/>
              <a:t>kasutusnäited</a:t>
            </a:r>
            <a:r>
              <a:rPr lang="en-US" sz="2400"/>
              <a:t> </a:t>
            </a:r>
            <a:r>
              <a:rPr lang="en-US" sz="2400" err="1"/>
              <a:t>Ekilexist</a:t>
            </a:r>
            <a:endParaRPr lang="en-US" sz="2400"/>
          </a:p>
          <a:p>
            <a:pPr>
              <a:buFont typeface="Courier New" panose="02070309020205020404" pitchFamily="49" charset="0"/>
              <a:buChar char="o"/>
            </a:pPr>
            <a:r>
              <a:rPr lang="en-US" sz="2400" err="1"/>
              <a:t>Seose</a:t>
            </a:r>
            <a:r>
              <a:rPr lang="en-US" sz="2400"/>
              <a:t> </a:t>
            </a:r>
            <a:r>
              <a:rPr lang="en-US" sz="2400" err="1"/>
              <a:t>laad</a:t>
            </a:r>
            <a:r>
              <a:rPr lang="en-US" sz="2400"/>
              <a:t> (</a:t>
            </a:r>
            <a:r>
              <a:rPr lang="en-US" sz="2400" err="1"/>
              <a:t>otsesed</a:t>
            </a:r>
            <a:r>
              <a:rPr lang="en-US" sz="2400"/>
              <a:t>, </a:t>
            </a:r>
            <a:r>
              <a:rPr lang="en-US" sz="2400" err="1"/>
              <a:t>metonüümsed</a:t>
            </a:r>
            <a:r>
              <a:rPr lang="en-US" sz="2400"/>
              <a:t>, </a:t>
            </a:r>
            <a:r>
              <a:rPr lang="en-US" sz="2400" err="1"/>
              <a:t>assotsiatiivsed</a:t>
            </a:r>
            <a:r>
              <a:rPr lang="en-US" sz="2400"/>
              <a:t> </a:t>
            </a:r>
            <a:r>
              <a:rPr lang="en-US" sz="2400">
                <a:sym typeface="Wingdings" panose="05000000000000000000" pitchFamily="2" charset="2"/>
              </a:rPr>
              <a:t></a:t>
            </a:r>
            <a:r>
              <a:rPr lang="en-US" sz="2400" err="1">
                <a:sym typeface="Wingdings" panose="05000000000000000000" pitchFamily="2" charset="2"/>
              </a:rPr>
              <a:t>kehatunded</a:t>
            </a:r>
            <a:r>
              <a:rPr lang="en-US" sz="2400">
                <a:sym typeface="Wingdings" panose="05000000000000000000" pitchFamily="2" charset="2"/>
              </a:rPr>
              <a:t>, </a:t>
            </a:r>
            <a:r>
              <a:rPr lang="en-US" sz="2400" err="1">
                <a:sym typeface="Wingdings" panose="05000000000000000000" pitchFamily="2" charset="2"/>
              </a:rPr>
              <a:t>hinnangulised</a:t>
            </a:r>
            <a:r>
              <a:rPr lang="en-US" sz="2400">
                <a:sym typeface="Wingdings" panose="05000000000000000000" pitchFamily="2" charset="2"/>
              </a:rPr>
              <a:t>, </a:t>
            </a:r>
            <a:r>
              <a:rPr lang="en-US" sz="2400" err="1"/>
              <a:t>jne</a:t>
            </a:r>
            <a:r>
              <a:rPr lang="en-US" sz="2400"/>
              <a:t>)</a:t>
            </a:r>
          </a:p>
          <a:p>
            <a:pPr>
              <a:buFont typeface="Courier New" panose="02070309020205020404" pitchFamily="49" charset="0"/>
              <a:buChar char="o"/>
            </a:pPr>
            <a:r>
              <a:rPr lang="en-US" sz="2400" err="1"/>
              <a:t>Kontiinum</a:t>
            </a:r>
            <a:r>
              <a:rPr lang="en-US" sz="2400"/>
              <a:t>: </a:t>
            </a:r>
            <a:r>
              <a:rPr lang="en-US" sz="2400" err="1"/>
              <a:t>emotsioon</a:t>
            </a:r>
            <a:r>
              <a:rPr lang="en-US" sz="2400"/>
              <a:t>/</a:t>
            </a:r>
            <a:r>
              <a:rPr lang="en-US" sz="2400" err="1"/>
              <a:t>tunne</a:t>
            </a:r>
            <a:r>
              <a:rPr lang="en-US" sz="2400"/>
              <a:t> </a:t>
            </a:r>
            <a:r>
              <a:rPr lang="en-US" sz="2400">
                <a:sym typeface="Wingdings" panose="05000000000000000000" pitchFamily="2" charset="2"/>
              </a:rPr>
              <a:t></a:t>
            </a:r>
            <a:r>
              <a:rPr lang="en-US" sz="2400"/>
              <a:t> </a:t>
            </a:r>
            <a:r>
              <a:rPr lang="en-US" sz="2400" err="1"/>
              <a:t>meeleolu</a:t>
            </a:r>
            <a:r>
              <a:rPr lang="en-US" sz="2400"/>
              <a:t> </a:t>
            </a:r>
            <a:r>
              <a:rPr lang="en-US" sz="2400">
                <a:sym typeface="Wingdings" panose="05000000000000000000" pitchFamily="2" charset="2"/>
              </a:rPr>
              <a:t></a:t>
            </a:r>
            <a:r>
              <a:rPr lang="en-US" sz="2400"/>
              <a:t> </a:t>
            </a:r>
            <a:r>
              <a:rPr lang="en-US" sz="2400" err="1"/>
              <a:t>hoiak</a:t>
            </a:r>
            <a:r>
              <a:rPr lang="en-US" sz="2400"/>
              <a:t> </a:t>
            </a:r>
            <a:r>
              <a:rPr lang="en-US" sz="2400">
                <a:sym typeface="Wingdings" panose="05000000000000000000" pitchFamily="2" charset="2"/>
              </a:rPr>
              <a:t></a:t>
            </a:r>
            <a:r>
              <a:rPr lang="en-US" sz="2400"/>
              <a:t> </a:t>
            </a:r>
            <a:r>
              <a:rPr lang="en-US" sz="2400" err="1"/>
              <a:t>kalduvus</a:t>
            </a:r>
            <a:r>
              <a:rPr lang="en-US" sz="2400"/>
              <a:t> </a:t>
            </a:r>
            <a:r>
              <a:rPr lang="en-US" sz="2400">
                <a:sym typeface="Wingdings" panose="05000000000000000000" pitchFamily="2" charset="2"/>
              </a:rPr>
              <a:t></a:t>
            </a:r>
            <a:r>
              <a:rPr lang="en-US" sz="2400"/>
              <a:t> </a:t>
            </a:r>
            <a:r>
              <a:rPr lang="en-US" sz="2400" err="1"/>
              <a:t>isikuomadus</a:t>
            </a:r>
            <a:endParaRPr lang="en-US" sz="2400"/>
          </a:p>
          <a:p>
            <a:pPr>
              <a:buFont typeface="Courier New" panose="02070309020205020404" pitchFamily="49" charset="0"/>
              <a:buChar char="o"/>
            </a:pPr>
            <a:r>
              <a:rPr lang="en-US" sz="2400" err="1"/>
              <a:t>Emotsionaalne</a:t>
            </a:r>
            <a:r>
              <a:rPr lang="en-US" sz="2400"/>
              <a:t> </a:t>
            </a:r>
            <a:r>
              <a:rPr lang="en-US" sz="2400" err="1"/>
              <a:t>valents</a:t>
            </a:r>
            <a:r>
              <a:rPr lang="en-US" sz="2400"/>
              <a:t> (NB! </a:t>
            </a:r>
            <a:r>
              <a:rPr lang="en-US" sz="2400" err="1"/>
              <a:t>Neutraalsed</a:t>
            </a:r>
            <a:r>
              <a:rPr lang="en-US" sz="2400"/>
              <a:t> </a:t>
            </a:r>
            <a:r>
              <a:rPr lang="en-US" sz="2400" err="1"/>
              <a:t>vajavad</a:t>
            </a:r>
            <a:r>
              <a:rPr lang="en-US" sz="2400"/>
              <a:t> </a:t>
            </a:r>
            <a:r>
              <a:rPr lang="en-US" sz="2400" err="1"/>
              <a:t>ülevaatamist</a:t>
            </a:r>
            <a:r>
              <a:rPr lang="en-US" sz="2400"/>
              <a:t>)</a:t>
            </a:r>
          </a:p>
          <a:p>
            <a:pPr>
              <a:buFont typeface="Courier New" panose="02070309020205020404" pitchFamily="49" charset="0"/>
              <a:buChar char="o"/>
            </a:pPr>
            <a:r>
              <a:rPr lang="en-US" sz="2400" err="1"/>
              <a:t>Prototüüpsus</a:t>
            </a:r>
            <a:r>
              <a:rPr lang="en-US" sz="2400"/>
              <a:t> (</a:t>
            </a:r>
            <a:r>
              <a:rPr lang="en-US" sz="2400" err="1"/>
              <a:t>seose</a:t>
            </a:r>
            <a:r>
              <a:rPr lang="en-US" sz="2400"/>
              <a:t> </a:t>
            </a:r>
            <a:r>
              <a:rPr lang="en-US" sz="2400" err="1"/>
              <a:t>laad</a:t>
            </a:r>
            <a:r>
              <a:rPr lang="en-US" sz="2400"/>
              <a:t> + </a:t>
            </a:r>
            <a:r>
              <a:rPr lang="en-US" sz="2400" err="1"/>
              <a:t>tähenduse</a:t>
            </a:r>
            <a:r>
              <a:rPr lang="en-US" sz="2400"/>
              <a:t> </a:t>
            </a:r>
            <a:r>
              <a:rPr lang="en-US" sz="2400" err="1"/>
              <a:t>koht</a:t>
            </a:r>
            <a:r>
              <a:rPr lang="en-US" sz="2400"/>
              <a:t> </a:t>
            </a:r>
            <a:r>
              <a:rPr lang="en-US" sz="2400" err="1"/>
              <a:t>sõna</a:t>
            </a:r>
            <a:r>
              <a:rPr lang="en-US" sz="2400"/>
              <a:t> </a:t>
            </a:r>
            <a:r>
              <a:rPr lang="en-US" sz="2400" err="1"/>
              <a:t>juures</a:t>
            </a:r>
            <a:r>
              <a:rPr lang="en-US" sz="2400"/>
              <a:t>)</a:t>
            </a:r>
          </a:p>
          <a:p>
            <a:pPr>
              <a:buFont typeface="Courier New" panose="02070309020205020404" pitchFamily="49" charset="0"/>
              <a:buChar char="o"/>
            </a:pPr>
            <a:r>
              <a:rPr lang="en-US" sz="2400" err="1"/>
              <a:t>Mõisted</a:t>
            </a:r>
            <a:r>
              <a:rPr lang="en-US" sz="2400"/>
              <a:t> (</a:t>
            </a:r>
            <a:r>
              <a:rPr lang="en-US" sz="2400" err="1"/>
              <a:t>küllaltki</a:t>
            </a:r>
            <a:r>
              <a:rPr lang="en-US" sz="2400"/>
              <a:t> </a:t>
            </a:r>
            <a:r>
              <a:rPr lang="en-US" sz="2400" err="1"/>
              <a:t>sõnalähedased</a:t>
            </a:r>
            <a:r>
              <a:rPr lang="en-US" sz="2400"/>
              <a:t>)</a:t>
            </a:r>
          </a:p>
          <a:p>
            <a:pPr>
              <a:buFont typeface="Courier New" panose="02070309020205020404" pitchFamily="49" charset="0"/>
              <a:buChar char="o"/>
            </a:pPr>
            <a:r>
              <a:rPr lang="en-US" sz="2400" err="1"/>
              <a:t>Raamsituatsioon</a:t>
            </a:r>
            <a:r>
              <a:rPr lang="en-US" sz="2400"/>
              <a:t> (</a:t>
            </a:r>
            <a:r>
              <a:rPr lang="en-US" sz="2400" err="1"/>
              <a:t>nt</a:t>
            </a:r>
            <a:r>
              <a:rPr lang="en-US" sz="2400"/>
              <a:t> </a:t>
            </a:r>
            <a:r>
              <a:rPr lang="en-US" sz="2400" err="1"/>
              <a:t>Ohuolukord</a:t>
            </a:r>
            <a:r>
              <a:rPr lang="en-US" sz="2400"/>
              <a:t>, </a:t>
            </a:r>
            <a:r>
              <a:rPr lang="en-US" sz="2400" err="1"/>
              <a:t>Lähisuhted</a:t>
            </a:r>
            <a:r>
              <a:rPr lang="en-US" sz="2400"/>
              <a:t>, </a:t>
            </a:r>
            <a:r>
              <a:rPr lang="en-US" sz="2400" err="1"/>
              <a:t>Ergastatus</a:t>
            </a:r>
            <a:r>
              <a:rPr lang="en-US" sz="2400"/>
              <a:t> </a:t>
            </a:r>
            <a:r>
              <a:rPr lang="en-US" sz="2400" err="1"/>
              <a:t>jne</a:t>
            </a:r>
            <a:r>
              <a:rPr lang="en-US" sz="2400"/>
              <a:t>) – </a:t>
            </a:r>
            <a:r>
              <a:rPr lang="en-US" sz="2400" err="1"/>
              <a:t>vajab</a:t>
            </a:r>
            <a:r>
              <a:rPr lang="en-US" sz="2400"/>
              <a:t> </a:t>
            </a:r>
            <a:r>
              <a:rPr lang="en-US" sz="2400" err="1"/>
              <a:t>valideerimist</a:t>
            </a:r>
            <a:endParaRPr lang="en-US" sz="2400"/>
          </a:p>
        </p:txBody>
      </p:sp>
      <p:sp>
        <p:nvSpPr>
          <p:cNvPr id="4" name="TextBox 3">
            <a:extLst>
              <a:ext uri="{FF2B5EF4-FFF2-40B4-BE49-F238E27FC236}">
                <a16:creationId xmlns:a16="http://schemas.microsoft.com/office/drawing/2014/main" id="{5328D68D-6491-D1EE-4459-3CCDCA045FC5}"/>
              </a:ext>
            </a:extLst>
          </p:cNvPr>
          <p:cNvSpPr txBox="1"/>
          <p:nvPr/>
        </p:nvSpPr>
        <p:spPr>
          <a:xfrm>
            <a:off x="6281057" y="6030686"/>
            <a:ext cx="5268686" cy="369332"/>
          </a:xfrm>
          <a:prstGeom prst="rect">
            <a:avLst/>
          </a:prstGeom>
          <a:noFill/>
        </p:spPr>
        <p:txBody>
          <a:bodyPr wrap="square" rtlCol="0">
            <a:spAutoFit/>
          </a:bodyPr>
          <a:lstStyle/>
          <a:p>
            <a:r>
              <a:rPr lang="en-US">
                <a:hlinkClick r:id="rId3"/>
              </a:rPr>
              <a:t>Emotsioonisõnastik — emo_prioriteet vaatur</a:t>
            </a:r>
            <a:endParaRPr lang="en-US"/>
          </a:p>
        </p:txBody>
      </p:sp>
    </p:spTree>
    <p:extLst>
      <p:ext uri="{BB962C8B-B14F-4D97-AF65-F5344CB8AC3E}">
        <p14:creationId xmlns:p14="http://schemas.microsoft.com/office/powerpoint/2010/main" val="6097187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F300BF-607A-10D7-E9B0-2E21029804A0}"/>
              </a:ext>
            </a:extLst>
          </p:cNvPr>
          <p:cNvSpPr>
            <a:spLocks noGrp="1"/>
          </p:cNvSpPr>
          <p:nvPr>
            <p:ph type="title"/>
          </p:nvPr>
        </p:nvSpPr>
        <p:spPr/>
        <p:txBody>
          <a:bodyPr/>
          <a:lstStyle/>
          <a:p>
            <a:r>
              <a:rPr lang="en-US" err="1"/>
              <a:t>Kuidas</a:t>
            </a:r>
            <a:r>
              <a:rPr lang="en-US"/>
              <a:t> on </a:t>
            </a:r>
            <a:r>
              <a:rPr lang="en-US" err="1"/>
              <a:t>saadud</a:t>
            </a:r>
            <a:r>
              <a:rPr lang="en-US"/>
              <a:t> </a:t>
            </a:r>
            <a:r>
              <a:rPr lang="en-US" err="1"/>
              <a:t>regivärsside</a:t>
            </a:r>
            <a:r>
              <a:rPr lang="en-US"/>
              <a:t> </a:t>
            </a:r>
            <a:r>
              <a:rPr lang="en-US" err="1"/>
              <a:t>emotsioonisõnastik</a:t>
            </a:r>
            <a:r>
              <a:rPr lang="en-US"/>
              <a:t>?</a:t>
            </a:r>
          </a:p>
        </p:txBody>
      </p:sp>
      <p:sp>
        <p:nvSpPr>
          <p:cNvPr id="3" name="Content Placeholder 2">
            <a:extLst>
              <a:ext uri="{FF2B5EF4-FFF2-40B4-BE49-F238E27FC236}">
                <a16:creationId xmlns:a16="http://schemas.microsoft.com/office/drawing/2014/main" id="{B6B549E9-721D-72A9-470B-346177431E8C}"/>
              </a:ext>
            </a:extLst>
          </p:cNvPr>
          <p:cNvSpPr>
            <a:spLocks noGrp="1"/>
          </p:cNvSpPr>
          <p:nvPr>
            <p:ph idx="1"/>
          </p:nvPr>
        </p:nvSpPr>
        <p:spPr>
          <a:xfrm>
            <a:off x="838200" y="2299982"/>
            <a:ext cx="10515600" cy="3876981"/>
          </a:xfrm>
        </p:spPr>
        <p:txBody>
          <a:bodyPr vert="horz" lIns="91440" tIns="45720" rIns="91440" bIns="45720" rtlCol="0" anchor="t">
            <a:normAutofit fontScale="77500" lnSpcReduction="20000"/>
          </a:bodyPr>
          <a:lstStyle/>
          <a:p>
            <a:endParaRPr lang="en-US" sz="2500" b="1">
              <a:solidFill>
                <a:srgbClr val="333333"/>
              </a:solidFill>
              <a:latin typeface="Calibri"/>
              <a:ea typeface="Calibri"/>
              <a:cs typeface="Calibri"/>
            </a:endParaRPr>
          </a:p>
          <a:p>
            <a:pPr>
              <a:buFont typeface="Courier New" panose="02070309020205020404" pitchFamily="49" charset="0"/>
              <a:buChar char="o"/>
            </a:pPr>
            <a:r>
              <a:rPr lang="en-US" sz="2600" b="1" err="1">
                <a:solidFill>
                  <a:srgbClr val="333333"/>
                </a:solidFill>
                <a:latin typeface="Calibri"/>
                <a:ea typeface="Calibri"/>
                <a:cs typeface="Calibri"/>
              </a:rPr>
              <a:t>Lemmatiseerimine</a:t>
            </a:r>
            <a:r>
              <a:rPr lang="en-US" sz="2600" b="1">
                <a:solidFill>
                  <a:srgbClr val="333333"/>
                </a:solidFill>
                <a:latin typeface="Calibri"/>
                <a:ea typeface="Calibri"/>
                <a:cs typeface="Calibri"/>
              </a:rPr>
              <a:t> </a:t>
            </a:r>
            <a:r>
              <a:rPr lang="en-US" sz="2600">
                <a:solidFill>
                  <a:srgbClr val="333333"/>
                </a:solidFill>
                <a:latin typeface="Calibri"/>
                <a:ea typeface="Calibri"/>
                <a:cs typeface="Calibri"/>
              </a:rPr>
              <a:t>— </a:t>
            </a:r>
            <a:r>
              <a:rPr lang="en-US" sz="2600" err="1">
                <a:solidFill>
                  <a:srgbClr val="333333"/>
                </a:solidFill>
                <a:latin typeface="Calibri"/>
                <a:ea typeface="Calibri"/>
                <a:cs typeface="Calibri"/>
              </a:rPr>
              <a:t>EstNLTK</a:t>
            </a:r>
            <a:r>
              <a:rPr lang="en-US" sz="2600">
                <a:solidFill>
                  <a:srgbClr val="333333"/>
                </a:solidFill>
                <a:latin typeface="Calibri"/>
                <a:ea typeface="Calibri"/>
                <a:cs typeface="Calibri"/>
              </a:rPr>
              <a:t> + </a:t>
            </a:r>
            <a:r>
              <a:rPr lang="en-US" sz="2600" err="1">
                <a:solidFill>
                  <a:srgbClr val="333333"/>
                </a:solidFill>
                <a:latin typeface="Calibri"/>
                <a:ea typeface="Calibri"/>
                <a:cs typeface="Calibri"/>
              </a:rPr>
              <a:t>murdekorpus</a:t>
            </a:r>
            <a:r>
              <a:rPr lang="en-US" sz="2600">
                <a:solidFill>
                  <a:srgbClr val="333333"/>
                </a:solidFill>
                <a:latin typeface="Calibri"/>
                <a:ea typeface="Calibri"/>
                <a:cs typeface="Calibri"/>
              </a:rPr>
              <a:t>, </a:t>
            </a:r>
            <a:r>
              <a:rPr lang="en-US" sz="2600" err="1">
                <a:solidFill>
                  <a:srgbClr val="333333"/>
                </a:solidFill>
                <a:latin typeface="Calibri"/>
                <a:ea typeface="Calibri"/>
                <a:cs typeface="Calibri"/>
              </a:rPr>
              <a:t>sõnastikud</a:t>
            </a:r>
            <a:r>
              <a:rPr lang="en-US" sz="2600">
                <a:solidFill>
                  <a:srgbClr val="333333"/>
                </a:solidFill>
                <a:latin typeface="Calibri"/>
                <a:ea typeface="Calibri"/>
                <a:cs typeface="Calibri"/>
              </a:rPr>
              <a:t>, LLM (</a:t>
            </a:r>
            <a:r>
              <a:rPr lang="en-US" sz="2600" err="1">
                <a:solidFill>
                  <a:srgbClr val="333333"/>
                </a:solidFill>
                <a:latin typeface="Calibri"/>
                <a:ea typeface="Calibri"/>
                <a:cs typeface="Calibri"/>
              </a:rPr>
              <a:t>Pivovarova</a:t>
            </a:r>
            <a:r>
              <a:rPr lang="en-US" sz="2600">
                <a:solidFill>
                  <a:srgbClr val="333333"/>
                </a:solidFill>
                <a:latin typeface="Calibri"/>
                <a:ea typeface="Calibri"/>
                <a:cs typeface="Calibri"/>
              </a:rPr>
              <a:t> </a:t>
            </a:r>
            <a:r>
              <a:rPr lang="en-US" sz="2600" err="1">
                <a:solidFill>
                  <a:srgbClr val="333333"/>
                </a:solidFill>
                <a:latin typeface="Calibri"/>
                <a:ea typeface="Calibri"/>
                <a:cs typeface="Calibri"/>
              </a:rPr>
              <a:t>jt</a:t>
            </a:r>
            <a:r>
              <a:rPr lang="en-US" sz="2600">
                <a:solidFill>
                  <a:srgbClr val="333333"/>
                </a:solidFill>
                <a:latin typeface="Calibri"/>
                <a:ea typeface="Calibri"/>
                <a:cs typeface="Calibri"/>
              </a:rPr>
              <a:t> 2025) </a:t>
            </a:r>
            <a:r>
              <a:rPr lang="en-US" sz="2600" err="1">
                <a:solidFill>
                  <a:srgbClr val="333333"/>
                </a:solidFill>
                <a:latin typeface="Calibri"/>
                <a:ea typeface="Calibri"/>
                <a:cs typeface="Calibri"/>
              </a:rPr>
              <a:t>jm</a:t>
            </a:r>
            <a:r>
              <a:rPr lang="en-US" sz="2600">
                <a:solidFill>
                  <a:srgbClr val="333333"/>
                </a:solidFill>
                <a:latin typeface="Calibri"/>
                <a:ea typeface="Calibri"/>
                <a:cs typeface="Calibri"/>
              </a:rPr>
              <a:t> </a:t>
            </a:r>
            <a:r>
              <a:rPr lang="en-US" sz="2600" err="1">
                <a:solidFill>
                  <a:srgbClr val="333333"/>
                </a:solidFill>
                <a:latin typeface="Calibri"/>
                <a:ea typeface="Calibri"/>
                <a:cs typeface="Calibri"/>
              </a:rPr>
              <a:t>meetodid</a:t>
            </a:r>
            <a:endParaRPr lang="en-US" sz="2600"/>
          </a:p>
          <a:p>
            <a:pPr>
              <a:buFont typeface="Courier New" panose="02070309020205020404" pitchFamily="49" charset="0"/>
              <a:buChar char="o"/>
            </a:pPr>
            <a:r>
              <a:rPr lang="en-US" sz="2600" b="1" err="1">
                <a:solidFill>
                  <a:srgbClr val="333333"/>
                </a:solidFill>
                <a:latin typeface="Calibri"/>
                <a:ea typeface="Calibri"/>
                <a:cs typeface="Calibri"/>
              </a:rPr>
              <a:t>Asendustest</a:t>
            </a:r>
            <a:r>
              <a:rPr lang="en-US" sz="2600" b="1">
                <a:solidFill>
                  <a:srgbClr val="333333"/>
                </a:solidFill>
                <a:latin typeface="Calibri"/>
                <a:ea typeface="Calibri"/>
                <a:cs typeface="Calibri"/>
              </a:rPr>
              <a:t> </a:t>
            </a:r>
            <a:r>
              <a:rPr lang="en-US" sz="2600">
                <a:solidFill>
                  <a:srgbClr val="333333"/>
                </a:solidFill>
                <a:latin typeface="Calibri"/>
                <a:ea typeface="Calibri"/>
                <a:cs typeface="Calibri"/>
              </a:rPr>
              <a:t>(Harris 1954)</a:t>
            </a:r>
            <a:r>
              <a:rPr lang="en-US" sz="2600" b="1">
                <a:solidFill>
                  <a:srgbClr val="333333"/>
                </a:solidFill>
                <a:latin typeface="Calibri"/>
                <a:ea typeface="Calibri"/>
                <a:cs typeface="Calibri"/>
              </a:rPr>
              <a:t> </a:t>
            </a:r>
            <a:r>
              <a:rPr lang="en-US" sz="2600">
                <a:latin typeface="Arial"/>
                <a:cs typeface="Arial"/>
              </a:rPr>
              <a:t> - </a:t>
            </a:r>
            <a:r>
              <a:rPr lang="en-US" sz="2600" err="1">
                <a:solidFill>
                  <a:srgbClr val="333333"/>
                </a:solidFill>
                <a:latin typeface="Calibri"/>
                <a:ea typeface="Calibri"/>
                <a:cs typeface="Calibri"/>
              </a:rPr>
              <a:t>sõna</a:t>
            </a:r>
            <a:r>
              <a:rPr lang="en-US" sz="2600">
                <a:solidFill>
                  <a:srgbClr val="333333"/>
                </a:solidFill>
                <a:latin typeface="Calibri"/>
                <a:ea typeface="Calibri"/>
                <a:cs typeface="Calibri"/>
              </a:rPr>
              <a:t> → </a:t>
            </a:r>
            <a:r>
              <a:rPr lang="en-US" sz="2600" err="1">
                <a:solidFill>
                  <a:srgbClr val="333333"/>
                </a:solidFill>
                <a:latin typeface="Calibri"/>
                <a:ea typeface="Calibri"/>
                <a:cs typeface="Calibri"/>
              </a:rPr>
              <a:t>värsimall</a:t>
            </a:r>
            <a:r>
              <a:rPr lang="en-US" sz="2600">
                <a:solidFill>
                  <a:srgbClr val="333333"/>
                </a:solidFill>
                <a:latin typeface="Calibri"/>
                <a:ea typeface="Calibri"/>
                <a:cs typeface="Calibri"/>
              </a:rPr>
              <a:t> → </a:t>
            </a:r>
            <a:r>
              <a:rPr lang="en-US" sz="2600" err="1">
                <a:solidFill>
                  <a:srgbClr val="333333"/>
                </a:solidFill>
                <a:latin typeface="Calibri"/>
                <a:ea typeface="Calibri"/>
                <a:cs typeface="Calibri"/>
              </a:rPr>
              <a:t>kandidaadid</a:t>
            </a:r>
            <a:r>
              <a:rPr lang="en-US" sz="2600">
                <a:solidFill>
                  <a:srgbClr val="333333"/>
                </a:solidFill>
                <a:latin typeface="Calibri"/>
                <a:ea typeface="Calibri"/>
                <a:cs typeface="Calibri"/>
              </a:rPr>
              <a:t>; LLM (Claude Opus) </a:t>
            </a:r>
            <a:r>
              <a:rPr lang="en-US" sz="2600" err="1">
                <a:solidFill>
                  <a:srgbClr val="333333"/>
                </a:solidFill>
                <a:latin typeface="Calibri"/>
                <a:ea typeface="Calibri"/>
                <a:cs typeface="Calibri"/>
              </a:rPr>
              <a:t>eraldab</a:t>
            </a:r>
            <a:r>
              <a:rPr lang="en-US" sz="2600">
                <a:solidFill>
                  <a:srgbClr val="333333"/>
                </a:solidFill>
                <a:latin typeface="Calibri"/>
                <a:ea typeface="Calibri"/>
                <a:cs typeface="Calibri"/>
              </a:rPr>
              <a:t> </a:t>
            </a:r>
            <a:r>
              <a:rPr lang="en-US" sz="2600" err="1">
                <a:solidFill>
                  <a:srgbClr val="333333"/>
                </a:solidFill>
                <a:latin typeface="Calibri"/>
                <a:ea typeface="Calibri"/>
                <a:cs typeface="Calibri"/>
              </a:rPr>
              <a:t>emotsioonisõnad</a:t>
            </a:r>
            <a:r>
              <a:rPr lang="en-US" sz="2600">
                <a:solidFill>
                  <a:srgbClr val="333333"/>
                </a:solidFill>
                <a:latin typeface="Calibri"/>
                <a:ea typeface="Calibri"/>
                <a:cs typeface="Calibri"/>
              </a:rPr>
              <a:t> </a:t>
            </a:r>
            <a:r>
              <a:rPr lang="en-US" sz="2600" err="1">
                <a:solidFill>
                  <a:srgbClr val="333333"/>
                </a:solidFill>
                <a:latin typeface="Calibri"/>
                <a:ea typeface="Calibri"/>
                <a:cs typeface="Calibri"/>
              </a:rPr>
              <a:t>värsikonteksti</a:t>
            </a:r>
            <a:r>
              <a:rPr lang="en-US" sz="2600">
                <a:solidFill>
                  <a:srgbClr val="333333"/>
                </a:solidFill>
                <a:latin typeface="Calibri"/>
                <a:ea typeface="Calibri"/>
                <a:cs typeface="Calibri"/>
              </a:rPr>
              <a:t> </a:t>
            </a:r>
            <a:r>
              <a:rPr lang="en-US" sz="2600" err="1">
                <a:solidFill>
                  <a:srgbClr val="333333"/>
                </a:solidFill>
                <a:latin typeface="Calibri"/>
                <a:ea typeface="Calibri"/>
                <a:cs typeface="Calibri"/>
              </a:rPr>
              <a:t>alusel</a:t>
            </a:r>
            <a:endParaRPr lang="en-US" sz="2600"/>
          </a:p>
          <a:p>
            <a:pPr>
              <a:buFont typeface="Courier New" panose="02070309020205020404" pitchFamily="49" charset="0"/>
              <a:buChar char="o"/>
            </a:pPr>
            <a:r>
              <a:rPr lang="en-US" sz="2600" b="1" err="1">
                <a:solidFill>
                  <a:srgbClr val="222222"/>
                </a:solidFill>
                <a:latin typeface="Georgia"/>
              </a:rPr>
              <a:t>SetFit</a:t>
            </a:r>
            <a:r>
              <a:rPr lang="en-US" sz="2600" b="1">
                <a:solidFill>
                  <a:srgbClr val="222222"/>
                </a:solidFill>
                <a:latin typeface="Georgia"/>
              </a:rPr>
              <a:t> </a:t>
            </a:r>
            <a:r>
              <a:rPr lang="en-US" sz="2600">
                <a:solidFill>
                  <a:srgbClr val="222222"/>
                </a:solidFill>
                <a:latin typeface="Georgia"/>
              </a:rPr>
              <a:t>(Tunstall </a:t>
            </a:r>
            <a:r>
              <a:rPr lang="en-US" sz="2600" err="1">
                <a:solidFill>
                  <a:srgbClr val="222222"/>
                </a:solidFill>
                <a:latin typeface="Georgia"/>
              </a:rPr>
              <a:t>jt</a:t>
            </a:r>
            <a:r>
              <a:rPr lang="en-US" sz="2600">
                <a:solidFill>
                  <a:srgbClr val="222222"/>
                </a:solidFill>
                <a:latin typeface="Georgia"/>
              </a:rPr>
              <a:t> 2022) — </a:t>
            </a:r>
            <a:r>
              <a:rPr lang="en-US" sz="2600" err="1">
                <a:solidFill>
                  <a:srgbClr val="222222"/>
                </a:solidFill>
                <a:latin typeface="Georgia"/>
              </a:rPr>
              <a:t>tekstiklassifitseerija</a:t>
            </a:r>
            <a:r>
              <a:rPr lang="en-US" sz="2600">
                <a:solidFill>
                  <a:srgbClr val="222222"/>
                </a:solidFill>
                <a:latin typeface="Georgia"/>
              </a:rPr>
              <a:t>, </a:t>
            </a:r>
            <a:r>
              <a:rPr lang="en-US" sz="2600" err="1">
                <a:solidFill>
                  <a:srgbClr val="222222"/>
                </a:solidFill>
                <a:latin typeface="Georgia"/>
              </a:rPr>
              <a:t>treenitud</a:t>
            </a:r>
            <a:r>
              <a:rPr lang="en-US" sz="2600">
                <a:solidFill>
                  <a:srgbClr val="222222"/>
                </a:solidFill>
                <a:latin typeface="Georgia"/>
              </a:rPr>
              <a:t> 20 000 </a:t>
            </a:r>
            <a:r>
              <a:rPr lang="en-US" sz="2600" err="1">
                <a:solidFill>
                  <a:srgbClr val="222222"/>
                </a:solidFill>
                <a:latin typeface="Georgia"/>
              </a:rPr>
              <a:t>emotsioonisõnal</a:t>
            </a:r>
            <a:r>
              <a:rPr lang="en-US" sz="2600">
                <a:solidFill>
                  <a:srgbClr val="222222"/>
                </a:solidFill>
                <a:latin typeface="Georgia"/>
              </a:rPr>
              <a:t>, mis </a:t>
            </a:r>
            <a:r>
              <a:rPr lang="en-US" sz="2600" err="1">
                <a:solidFill>
                  <a:srgbClr val="222222"/>
                </a:solidFill>
                <a:latin typeface="Georgia"/>
              </a:rPr>
              <a:t>leiti</a:t>
            </a:r>
            <a:r>
              <a:rPr lang="en-US" sz="2600">
                <a:solidFill>
                  <a:srgbClr val="222222"/>
                </a:solidFill>
                <a:latin typeface="Georgia"/>
              </a:rPr>
              <a:t> </a:t>
            </a:r>
            <a:r>
              <a:rPr lang="en-US" sz="2600" err="1">
                <a:solidFill>
                  <a:srgbClr val="222222"/>
                </a:solidFill>
                <a:latin typeface="Georgia"/>
              </a:rPr>
              <a:t>asendustesti</a:t>
            </a:r>
            <a:r>
              <a:rPr lang="en-US" sz="2600">
                <a:solidFill>
                  <a:srgbClr val="222222"/>
                </a:solidFill>
                <a:latin typeface="Georgia"/>
              </a:rPr>
              <a:t> ja </a:t>
            </a:r>
            <a:r>
              <a:rPr lang="en-US" sz="2600" err="1">
                <a:solidFill>
                  <a:srgbClr val="222222"/>
                </a:solidFill>
                <a:latin typeface="Georgia"/>
              </a:rPr>
              <a:t>LLMi</a:t>
            </a:r>
            <a:r>
              <a:rPr lang="en-US" sz="2600">
                <a:solidFill>
                  <a:srgbClr val="222222"/>
                </a:solidFill>
                <a:latin typeface="Georgia"/>
              </a:rPr>
              <a:t> </a:t>
            </a:r>
            <a:r>
              <a:rPr lang="en-US" sz="2600" err="1">
                <a:solidFill>
                  <a:srgbClr val="222222"/>
                </a:solidFill>
                <a:latin typeface="Georgia"/>
              </a:rPr>
              <a:t>abil</a:t>
            </a:r>
            <a:r>
              <a:rPr lang="en-US" sz="2600">
                <a:solidFill>
                  <a:srgbClr val="222222"/>
                </a:solidFill>
                <a:latin typeface="Georgia"/>
              </a:rPr>
              <a:t> </a:t>
            </a:r>
            <a:endParaRPr lang="en-US" sz="2600"/>
          </a:p>
          <a:p>
            <a:pPr>
              <a:buFont typeface="Courier New" panose="02070309020205020404" pitchFamily="49" charset="0"/>
              <a:buChar char="o"/>
            </a:pPr>
            <a:r>
              <a:rPr lang="en-US" sz="2600" b="1" err="1">
                <a:solidFill>
                  <a:srgbClr val="222222"/>
                </a:solidFill>
                <a:latin typeface="Georgia"/>
              </a:rPr>
              <a:t>GoEmotions</a:t>
            </a:r>
            <a:r>
              <a:rPr lang="en-US" sz="2600">
                <a:solidFill>
                  <a:srgbClr val="222222"/>
                </a:solidFill>
                <a:latin typeface="Georgia"/>
              </a:rPr>
              <a:t> (Demszky </a:t>
            </a:r>
            <a:r>
              <a:rPr lang="en-US" sz="2600" err="1">
                <a:solidFill>
                  <a:srgbClr val="222222"/>
                </a:solidFill>
                <a:latin typeface="Georgia"/>
              </a:rPr>
              <a:t>jt</a:t>
            </a:r>
            <a:r>
              <a:rPr lang="en-US" sz="2600">
                <a:solidFill>
                  <a:srgbClr val="222222"/>
                </a:solidFill>
                <a:latin typeface="Georgia"/>
              </a:rPr>
              <a:t> 2020) — </a:t>
            </a:r>
            <a:r>
              <a:rPr lang="en-US" sz="2600" err="1">
                <a:solidFill>
                  <a:srgbClr val="222222"/>
                </a:solidFill>
                <a:latin typeface="Georgia"/>
              </a:rPr>
              <a:t>masinõppemudel</a:t>
            </a:r>
            <a:r>
              <a:rPr lang="en-US" sz="2600">
                <a:solidFill>
                  <a:srgbClr val="222222"/>
                </a:solidFill>
                <a:latin typeface="Georgia"/>
              </a:rPr>
              <a:t>, </a:t>
            </a:r>
            <a:r>
              <a:rPr lang="en-US" sz="2600" err="1">
                <a:solidFill>
                  <a:srgbClr val="222222"/>
                </a:solidFill>
                <a:latin typeface="Georgia"/>
              </a:rPr>
              <a:t>hindab</a:t>
            </a:r>
            <a:r>
              <a:rPr lang="en-US" sz="2600">
                <a:solidFill>
                  <a:srgbClr val="222222"/>
                </a:solidFill>
                <a:latin typeface="Georgia"/>
              </a:rPr>
              <a:t> </a:t>
            </a:r>
            <a:r>
              <a:rPr lang="en-US" sz="2600" err="1">
                <a:solidFill>
                  <a:srgbClr val="222222"/>
                </a:solidFill>
                <a:latin typeface="Georgia"/>
              </a:rPr>
              <a:t>tõlke</a:t>
            </a:r>
            <a:r>
              <a:rPr lang="en-US" sz="2600">
                <a:solidFill>
                  <a:srgbClr val="222222"/>
                </a:solidFill>
                <a:latin typeface="Georgia"/>
              </a:rPr>
              <a:t> </a:t>
            </a:r>
            <a:r>
              <a:rPr lang="en-US" sz="2600" err="1">
                <a:solidFill>
                  <a:srgbClr val="222222"/>
                </a:solidFill>
                <a:latin typeface="Georgia"/>
              </a:rPr>
              <a:t>alusel</a:t>
            </a:r>
            <a:r>
              <a:rPr lang="en-US" sz="2600">
                <a:solidFill>
                  <a:srgbClr val="222222"/>
                </a:solidFill>
                <a:latin typeface="Georgia"/>
              </a:rPr>
              <a:t> </a:t>
            </a:r>
            <a:r>
              <a:rPr lang="en-US" sz="2600" err="1">
                <a:solidFill>
                  <a:srgbClr val="222222"/>
                </a:solidFill>
                <a:latin typeface="Georgia"/>
              </a:rPr>
              <a:t>regilaulusõna</a:t>
            </a:r>
            <a:r>
              <a:rPr lang="en-US" sz="2600">
                <a:solidFill>
                  <a:srgbClr val="222222"/>
                </a:solidFill>
                <a:latin typeface="Georgia"/>
              </a:rPr>
              <a:t> </a:t>
            </a:r>
            <a:r>
              <a:rPr lang="en-US" sz="2600" err="1">
                <a:solidFill>
                  <a:srgbClr val="222222"/>
                </a:solidFill>
                <a:latin typeface="Georgia"/>
              </a:rPr>
              <a:t>seotust</a:t>
            </a:r>
            <a:r>
              <a:rPr lang="en-US" sz="2600">
                <a:solidFill>
                  <a:srgbClr val="222222"/>
                </a:solidFill>
                <a:latin typeface="Georgia"/>
              </a:rPr>
              <a:t> </a:t>
            </a:r>
            <a:r>
              <a:rPr lang="en-US" sz="2600" err="1">
                <a:solidFill>
                  <a:srgbClr val="222222"/>
                </a:solidFill>
                <a:latin typeface="Georgia"/>
              </a:rPr>
              <a:t>emotsioonidega</a:t>
            </a:r>
            <a:r>
              <a:rPr lang="en-US" sz="2600">
                <a:solidFill>
                  <a:srgbClr val="222222"/>
                </a:solidFill>
                <a:latin typeface="Georgia"/>
              </a:rPr>
              <a:t>.</a:t>
            </a:r>
            <a:endParaRPr lang="en-US" sz="2600"/>
          </a:p>
          <a:p>
            <a:pPr>
              <a:buFont typeface="Courier New" panose="02070309020205020404" pitchFamily="49" charset="0"/>
              <a:buChar char="o"/>
            </a:pPr>
            <a:r>
              <a:rPr lang="en-US" sz="2600" b="1" err="1">
                <a:solidFill>
                  <a:srgbClr val="222222"/>
                </a:solidFill>
                <a:latin typeface="Georgia"/>
              </a:rPr>
              <a:t>Emotsioonileksikonid</a:t>
            </a:r>
            <a:r>
              <a:rPr lang="en-US" sz="2600" b="1">
                <a:solidFill>
                  <a:srgbClr val="222222"/>
                </a:solidFill>
                <a:latin typeface="Georgia"/>
              </a:rPr>
              <a:t>: </a:t>
            </a:r>
            <a:r>
              <a:rPr lang="en-US" sz="2600">
                <a:solidFill>
                  <a:srgbClr val="222222"/>
                </a:solidFill>
                <a:latin typeface="Georgia"/>
              </a:rPr>
              <a:t>NRC </a:t>
            </a:r>
            <a:r>
              <a:rPr lang="en-US" sz="2600" err="1">
                <a:solidFill>
                  <a:srgbClr val="222222"/>
                </a:solidFill>
                <a:latin typeface="Georgia"/>
              </a:rPr>
              <a:t>EmoLex</a:t>
            </a:r>
            <a:r>
              <a:rPr lang="en-US" sz="2600">
                <a:solidFill>
                  <a:srgbClr val="222222"/>
                </a:solidFill>
                <a:latin typeface="Georgia"/>
              </a:rPr>
              <a:t>, </a:t>
            </a:r>
            <a:r>
              <a:rPr lang="en-US" sz="2600" err="1">
                <a:solidFill>
                  <a:srgbClr val="222222"/>
                </a:solidFill>
                <a:latin typeface="Georgia"/>
              </a:rPr>
              <a:t>DepecheMood</a:t>
            </a:r>
            <a:r>
              <a:rPr lang="en-US" sz="2600">
                <a:solidFill>
                  <a:srgbClr val="222222"/>
                </a:solidFill>
                <a:latin typeface="Georgia"/>
              </a:rPr>
              <a:t>++ — </a:t>
            </a:r>
            <a:r>
              <a:rPr lang="en-US" sz="2600" err="1">
                <a:solidFill>
                  <a:srgbClr val="222222"/>
                </a:solidFill>
                <a:latin typeface="Georgia"/>
              </a:rPr>
              <a:t>ingliskeelsete</a:t>
            </a:r>
            <a:r>
              <a:rPr lang="en-US" sz="2600">
                <a:solidFill>
                  <a:srgbClr val="222222"/>
                </a:solidFill>
                <a:latin typeface="Georgia"/>
              </a:rPr>
              <a:t> </a:t>
            </a:r>
            <a:r>
              <a:rPr lang="en-US" sz="2600" err="1">
                <a:solidFill>
                  <a:srgbClr val="222222"/>
                </a:solidFill>
                <a:latin typeface="Georgia"/>
              </a:rPr>
              <a:t>sõnade</a:t>
            </a:r>
            <a:r>
              <a:rPr lang="en-US" sz="2600">
                <a:solidFill>
                  <a:srgbClr val="222222"/>
                </a:solidFill>
                <a:latin typeface="Georgia"/>
              </a:rPr>
              <a:t> </a:t>
            </a:r>
            <a:r>
              <a:rPr lang="en-US" sz="2600" err="1">
                <a:solidFill>
                  <a:srgbClr val="222222"/>
                </a:solidFill>
                <a:latin typeface="Georgia"/>
              </a:rPr>
              <a:t>emotsiooniskoorid</a:t>
            </a:r>
            <a:r>
              <a:rPr lang="en-US" sz="2600">
                <a:solidFill>
                  <a:srgbClr val="222222"/>
                </a:solidFill>
                <a:latin typeface="Georgia"/>
              </a:rPr>
              <a:t> </a:t>
            </a:r>
            <a:r>
              <a:rPr lang="en-US" sz="2600" err="1">
                <a:solidFill>
                  <a:srgbClr val="222222"/>
                </a:solidFill>
                <a:latin typeface="Georgia"/>
              </a:rPr>
              <a:t>kantakse</a:t>
            </a:r>
            <a:r>
              <a:rPr lang="en-US" sz="2600">
                <a:solidFill>
                  <a:srgbClr val="222222"/>
                </a:solidFill>
                <a:latin typeface="Georgia"/>
              </a:rPr>
              <a:t> </a:t>
            </a:r>
            <a:r>
              <a:rPr lang="en-US" sz="2600" err="1">
                <a:solidFill>
                  <a:srgbClr val="222222"/>
                </a:solidFill>
                <a:latin typeface="Georgia"/>
              </a:rPr>
              <a:t>üle</a:t>
            </a:r>
            <a:r>
              <a:rPr lang="en-US" sz="2600">
                <a:solidFill>
                  <a:srgbClr val="222222"/>
                </a:solidFill>
                <a:latin typeface="Georgia"/>
              </a:rPr>
              <a:t> </a:t>
            </a:r>
            <a:r>
              <a:rPr lang="en-US" sz="2600" err="1">
                <a:solidFill>
                  <a:srgbClr val="222222"/>
                </a:solidFill>
                <a:latin typeface="Georgia"/>
              </a:rPr>
              <a:t>regilaulusõnadele</a:t>
            </a:r>
            <a:endParaRPr lang="en-US" sz="2600"/>
          </a:p>
          <a:p>
            <a:pPr>
              <a:buFont typeface="Courier New" panose="02070309020205020404" pitchFamily="49" charset="0"/>
              <a:buChar char="o"/>
            </a:pPr>
            <a:r>
              <a:rPr lang="en-US" sz="2600" b="1" err="1">
                <a:solidFill>
                  <a:srgbClr val="333333"/>
                </a:solidFill>
                <a:latin typeface="Calibri"/>
                <a:ea typeface="Calibri"/>
                <a:cs typeface="Calibri"/>
              </a:rPr>
              <a:t>GLiNER</a:t>
            </a:r>
            <a:r>
              <a:rPr lang="en-US" sz="2600" b="1">
                <a:solidFill>
                  <a:srgbClr val="333333"/>
                </a:solidFill>
                <a:latin typeface="Calibri"/>
                <a:ea typeface="Calibri"/>
                <a:cs typeface="Calibri"/>
              </a:rPr>
              <a:t> (</a:t>
            </a:r>
            <a:r>
              <a:rPr lang="en-US" sz="2600" b="1" err="1">
                <a:solidFill>
                  <a:srgbClr val="333333"/>
                </a:solidFill>
                <a:latin typeface="Calibri"/>
                <a:ea typeface="Calibri"/>
                <a:cs typeface="Calibri"/>
              </a:rPr>
              <a:t>Zaratiana</a:t>
            </a:r>
            <a:r>
              <a:rPr lang="en-US" sz="2600" b="1">
                <a:solidFill>
                  <a:srgbClr val="333333"/>
                </a:solidFill>
                <a:latin typeface="Calibri"/>
                <a:ea typeface="Calibri"/>
                <a:cs typeface="Calibri"/>
              </a:rPr>
              <a:t> </a:t>
            </a:r>
            <a:r>
              <a:rPr lang="en-US" sz="2600" b="1" err="1">
                <a:solidFill>
                  <a:srgbClr val="333333"/>
                </a:solidFill>
                <a:latin typeface="Calibri"/>
                <a:ea typeface="Calibri"/>
                <a:cs typeface="Calibri"/>
              </a:rPr>
              <a:t>jt</a:t>
            </a:r>
            <a:r>
              <a:rPr lang="en-US" sz="2600" b="1">
                <a:solidFill>
                  <a:srgbClr val="333333"/>
                </a:solidFill>
                <a:latin typeface="Calibri"/>
                <a:ea typeface="Calibri"/>
                <a:cs typeface="Calibri"/>
              </a:rPr>
              <a:t> 2024), WordNet (Princeton, NLTK) </a:t>
            </a:r>
            <a:r>
              <a:rPr lang="en-US" sz="2600">
                <a:solidFill>
                  <a:srgbClr val="333333"/>
                </a:solidFill>
                <a:latin typeface="Calibri"/>
                <a:ea typeface="Calibri"/>
                <a:cs typeface="Calibri"/>
              </a:rPr>
              <a:t>— </a:t>
            </a:r>
            <a:r>
              <a:rPr lang="en-US" sz="2600" err="1">
                <a:solidFill>
                  <a:srgbClr val="333333"/>
                </a:solidFill>
                <a:latin typeface="Calibri"/>
                <a:ea typeface="Calibri"/>
                <a:cs typeface="Calibri"/>
              </a:rPr>
              <a:t>kasutati</a:t>
            </a:r>
            <a:r>
              <a:rPr lang="en-US" sz="2600">
                <a:solidFill>
                  <a:srgbClr val="333333"/>
                </a:solidFill>
                <a:latin typeface="Calibri"/>
                <a:ea typeface="Calibri"/>
                <a:cs typeface="Calibri"/>
              </a:rPr>
              <a:t> </a:t>
            </a:r>
            <a:r>
              <a:rPr lang="en-US" sz="2600" err="1">
                <a:solidFill>
                  <a:srgbClr val="333333"/>
                </a:solidFill>
                <a:latin typeface="Calibri"/>
                <a:ea typeface="Calibri"/>
                <a:cs typeface="Calibri"/>
              </a:rPr>
              <a:t>tõlgete</a:t>
            </a:r>
            <a:r>
              <a:rPr lang="en-US" sz="2600">
                <a:solidFill>
                  <a:srgbClr val="333333"/>
                </a:solidFill>
                <a:latin typeface="Calibri"/>
                <a:ea typeface="Calibri"/>
                <a:cs typeface="Calibri"/>
              </a:rPr>
              <a:t> </a:t>
            </a:r>
            <a:r>
              <a:rPr lang="en-US" sz="2600" err="1">
                <a:solidFill>
                  <a:srgbClr val="333333"/>
                </a:solidFill>
                <a:latin typeface="Calibri"/>
                <a:ea typeface="Calibri"/>
                <a:cs typeface="Calibri"/>
              </a:rPr>
              <a:t>alusel</a:t>
            </a:r>
            <a:r>
              <a:rPr lang="en-US" sz="2600">
                <a:solidFill>
                  <a:srgbClr val="333333"/>
                </a:solidFill>
                <a:latin typeface="Calibri"/>
                <a:ea typeface="Calibri"/>
                <a:cs typeface="Calibri"/>
              </a:rPr>
              <a:t> </a:t>
            </a:r>
            <a:r>
              <a:rPr lang="en-US" sz="2600" err="1">
                <a:solidFill>
                  <a:srgbClr val="333333"/>
                </a:solidFill>
                <a:latin typeface="Calibri"/>
                <a:ea typeface="Calibri"/>
                <a:cs typeface="Calibri"/>
              </a:rPr>
              <a:t>regilaulusõnade</a:t>
            </a:r>
            <a:r>
              <a:rPr lang="en-US" sz="2600">
                <a:solidFill>
                  <a:srgbClr val="333333"/>
                </a:solidFill>
                <a:latin typeface="Calibri"/>
                <a:ea typeface="Calibri"/>
                <a:cs typeface="Calibri"/>
              </a:rPr>
              <a:t> </a:t>
            </a:r>
            <a:r>
              <a:rPr lang="en-US" sz="2600" err="1">
                <a:solidFill>
                  <a:srgbClr val="333333"/>
                </a:solidFill>
                <a:latin typeface="Calibri"/>
                <a:ea typeface="Calibri"/>
                <a:cs typeface="Calibri"/>
              </a:rPr>
              <a:t>semantiliseks</a:t>
            </a:r>
            <a:r>
              <a:rPr lang="en-US" sz="2600">
                <a:solidFill>
                  <a:srgbClr val="333333"/>
                </a:solidFill>
                <a:latin typeface="Calibri"/>
                <a:ea typeface="Calibri"/>
                <a:cs typeface="Calibri"/>
              </a:rPr>
              <a:t> </a:t>
            </a:r>
            <a:r>
              <a:rPr lang="en-US" sz="2600" err="1">
                <a:solidFill>
                  <a:srgbClr val="333333"/>
                </a:solidFill>
                <a:latin typeface="Calibri"/>
                <a:ea typeface="Calibri"/>
                <a:cs typeface="Calibri"/>
              </a:rPr>
              <a:t>kategoriseerimiseks</a:t>
            </a:r>
            <a:r>
              <a:rPr lang="en-US" sz="2600">
                <a:solidFill>
                  <a:srgbClr val="333333"/>
                </a:solidFill>
                <a:latin typeface="Calibri"/>
                <a:ea typeface="Calibri"/>
                <a:cs typeface="Calibri"/>
              </a:rPr>
              <a:t> </a:t>
            </a:r>
            <a:endParaRPr lang="en-US" sz="2600"/>
          </a:p>
          <a:p>
            <a:pPr>
              <a:buFont typeface="Courier New" panose="02070309020205020404" pitchFamily="49" charset="0"/>
              <a:buChar char="o"/>
            </a:pPr>
            <a:r>
              <a:rPr lang="en-US" sz="2600" b="1" err="1">
                <a:solidFill>
                  <a:srgbClr val="333333"/>
                </a:solidFill>
                <a:latin typeface="Calibri"/>
                <a:ea typeface="Calibri"/>
                <a:cs typeface="Calibri"/>
              </a:rPr>
              <a:t>Lemmapõhine</a:t>
            </a:r>
            <a:r>
              <a:rPr lang="en-US" sz="2600" b="1">
                <a:solidFill>
                  <a:srgbClr val="333333"/>
                </a:solidFill>
                <a:latin typeface="Calibri"/>
                <a:ea typeface="Calibri"/>
                <a:cs typeface="Calibri"/>
              </a:rPr>
              <a:t> </a:t>
            </a:r>
            <a:r>
              <a:rPr lang="en-US" sz="2600" b="1" err="1">
                <a:solidFill>
                  <a:srgbClr val="333333"/>
                </a:solidFill>
                <a:latin typeface="Calibri"/>
                <a:ea typeface="Calibri"/>
                <a:cs typeface="Calibri"/>
              </a:rPr>
              <a:t>laiendamine</a:t>
            </a:r>
            <a:r>
              <a:rPr lang="en-US" sz="2600" b="1">
                <a:solidFill>
                  <a:srgbClr val="333333"/>
                </a:solidFill>
                <a:latin typeface="Calibri"/>
                <a:ea typeface="Calibri"/>
                <a:cs typeface="Calibri"/>
              </a:rPr>
              <a:t> — </a:t>
            </a:r>
            <a:r>
              <a:rPr lang="en-US" sz="2600">
                <a:solidFill>
                  <a:srgbClr val="333333"/>
                </a:solidFill>
                <a:latin typeface="Calibri"/>
                <a:ea typeface="Calibri"/>
                <a:cs typeface="Calibri"/>
              </a:rPr>
              <a:t>lemma ↔ </a:t>
            </a:r>
            <a:r>
              <a:rPr lang="en-US" sz="2600" err="1">
                <a:solidFill>
                  <a:srgbClr val="333333"/>
                </a:solidFill>
                <a:latin typeface="Calibri"/>
                <a:ea typeface="Calibri"/>
                <a:cs typeface="Calibri"/>
              </a:rPr>
              <a:t>sõnavormid</a:t>
            </a:r>
            <a:r>
              <a:rPr lang="en-US" sz="2600">
                <a:solidFill>
                  <a:srgbClr val="333333"/>
                </a:solidFill>
                <a:latin typeface="Calibri"/>
                <a:ea typeface="Calibri"/>
                <a:cs typeface="Calibri"/>
              </a:rPr>
              <a:t> </a:t>
            </a:r>
            <a:r>
              <a:rPr lang="en-US" sz="2600" err="1">
                <a:solidFill>
                  <a:srgbClr val="333333"/>
                </a:solidFill>
                <a:latin typeface="Calibri"/>
                <a:ea typeface="Calibri"/>
                <a:cs typeface="Calibri"/>
              </a:rPr>
              <a:t>tsüklid</a:t>
            </a:r>
            <a:r>
              <a:rPr lang="en-US" sz="2600">
                <a:solidFill>
                  <a:srgbClr val="333333"/>
                </a:solidFill>
                <a:latin typeface="Calibri"/>
                <a:ea typeface="Calibri"/>
                <a:cs typeface="Calibri"/>
              </a:rPr>
              <a:t> + </a:t>
            </a:r>
            <a:r>
              <a:rPr lang="en-US" sz="2600" err="1">
                <a:solidFill>
                  <a:srgbClr val="333333"/>
                </a:solidFill>
                <a:latin typeface="Calibri"/>
                <a:ea typeface="Calibri"/>
                <a:cs typeface="Calibri"/>
              </a:rPr>
              <a:t>tänapäeva</a:t>
            </a:r>
            <a:r>
              <a:rPr lang="en-US" sz="2600">
                <a:solidFill>
                  <a:srgbClr val="333333"/>
                </a:solidFill>
                <a:latin typeface="Calibri"/>
                <a:ea typeface="Calibri"/>
                <a:cs typeface="Calibri"/>
              </a:rPr>
              <a:t> </a:t>
            </a:r>
            <a:r>
              <a:rPr lang="en-US" sz="2600" err="1">
                <a:solidFill>
                  <a:srgbClr val="333333"/>
                </a:solidFill>
                <a:latin typeface="Calibri"/>
                <a:ea typeface="Calibri"/>
                <a:cs typeface="Calibri"/>
              </a:rPr>
              <a:t>emotsioonisõnastik</a:t>
            </a:r>
            <a:endParaRPr lang="en-US" sz="2600"/>
          </a:p>
        </p:txBody>
      </p:sp>
      <p:sp>
        <p:nvSpPr>
          <p:cNvPr id="4" name="TextBox 3">
            <a:extLst>
              <a:ext uri="{FF2B5EF4-FFF2-40B4-BE49-F238E27FC236}">
                <a16:creationId xmlns:a16="http://schemas.microsoft.com/office/drawing/2014/main" id="{49B2BB84-8BE3-7071-A490-A60BF33DA017}"/>
              </a:ext>
            </a:extLst>
          </p:cNvPr>
          <p:cNvSpPr txBox="1"/>
          <p:nvPr/>
        </p:nvSpPr>
        <p:spPr>
          <a:xfrm>
            <a:off x="1473536" y="1713238"/>
            <a:ext cx="6883231" cy="95410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900" b="1">
                <a:solidFill>
                  <a:srgbClr val="5B0F00"/>
                </a:solidFill>
                <a:latin typeface="Calibri"/>
                <a:ea typeface="Calibri"/>
                <a:cs typeface="Calibri"/>
              </a:rPr>
              <a:t>12 </a:t>
            </a:r>
            <a:r>
              <a:rPr lang="en-US" sz="1900" b="1" err="1">
                <a:solidFill>
                  <a:srgbClr val="5B0F00"/>
                </a:solidFill>
                <a:latin typeface="Calibri"/>
                <a:ea typeface="Calibri"/>
                <a:cs typeface="Calibri"/>
              </a:rPr>
              <a:t>tuvastusmeetodit</a:t>
            </a:r>
            <a:r>
              <a:rPr lang="en-US" sz="1900" b="1">
                <a:solidFill>
                  <a:srgbClr val="5B0F00"/>
                </a:solidFill>
                <a:latin typeface="Calibri"/>
                <a:ea typeface="Calibri"/>
                <a:cs typeface="Calibri"/>
              </a:rPr>
              <a:t>,  </a:t>
            </a:r>
            <a:r>
              <a:rPr lang="en-US" sz="1900" b="1" err="1">
                <a:solidFill>
                  <a:srgbClr val="5B0F00"/>
                </a:solidFill>
                <a:latin typeface="Calibri"/>
                <a:ea typeface="Calibri"/>
                <a:cs typeface="Calibri"/>
              </a:rPr>
              <a:t>suurem</a:t>
            </a:r>
            <a:r>
              <a:rPr lang="en-US" sz="1900" b="1">
                <a:solidFill>
                  <a:srgbClr val="5B0F00"/>
                </a:solidFill>
                <a:latin typeface="Calibri"/>
                <a:ea typeface="Calibri"/>
                <a:cs typeface="Calibri"/>
              </a:rPr>
              <a:t> </a:t>
            </a:r>
            <a:r>
              <a:rPr lang="en-US" sz="1900" b="1" err="1">
                <a:solidFill>
                  <a:srgbClr val="5B0F00"/>
                </a:solidFill>
                <a:latin typeface="Calibri"/>
                <a:ea typeface="Calibri"/>
                <a:cs typeface="Calibri"/>
              </a:rPr>
              <a:t>osa</a:t>
            </a:r>
            <a:r>
              <a:rPr lang="en-US" sz="1900" b="1">
                <a:solidFill>
                  <a:srgbClr val="5B0F00"/>
                </a:solidFill>
                <a:latin typeface="Calibri"/>
                <a:ea typeface="Calibri"/>
                <a:cs typeface="Calibri"/>
              </a:rPr>
              <a:t> </a:t>
            </a:r>
            <a:r>
              <a:rPr lang="en-US" sz="1900" b="1" err="1">
                <a:solidFill>
                  <a:srgbClr val="5B0F00"/>
                </a:solidFill>
                <a:latin typeface="Calibri"/>
                <a:ea typeface="Calibri"/>
                <a:cs typeface="Calibri"/>
              </a:rPr>
              <a:t>põhinevad</a:t>
            </a:r>
            <a:r>
              <a:rPr lang="en-US" sz="1900" b="1">
                <a:solidFill>
                  <a:srgbClr val="5B0F00"/>
                </a:solidFill>
                <a:latin typeface="Calibri"/>
                <a:ea typeface="Calibri"/>
                <a:cs typeface="Calibri"/>
              </a:rPr>
              <a:t> </a:t>
            </a:r>
            <a:r>
              <a:rPr lang="en-US" sz="1900" b="1" err="1">
                <a:solidFill>
                  <a:srgbClr val="5B0F00"/>
                </a:solidFill>
                <a:latin typeface="Calibri"/>
                <a:ea typeface="Calibri"/>
                <a:cs typeface="Calibri"/>
              </a:rPr>
              <a:t>lemmatiseeritud</a:t>
            </a:r>
            <a:r>
              <a:rPr lang="en-US" sz="1900" b="1">
                <a:solidFill>
                  <a:srgbClr val="5B0F00"/>
                </a:solidFill>
                <a:latin typeface="Calibri"/>
                <a:ea typeface="Calibri"/>
                <a:cs typeface="Calibri"/>
              </a:rPr>
              <a:t>  </a:t>
            </a:r>
            <a:r>
              <a:rPr lang="en-US" sz="1900" b="1" err="1">
                <a:solidFill>
                  <a:srgbClr val="5B0F00"/>
                </a:solidFill>
                <a:latin typeface="Calibri"/>
                <a:ea typeface="Calibri"/>
                <a:cs typeface="Calibri"/>
              </a:rPr>
              <a:t>regilaulutekstide</a:t>
            </a:r>
            <a:r>
              <a:rPr lang="en-US" sz="1900" b="1">
                <a:solidFill>
                  <a:srgbClr val="5B0F00"/>
                </a:solidFill>
                <a:latin typeface="Calibri"/>
                <a:ea typeface="Calibri"/>
                <a:cs typeface="Calibri"/>
              </a:rPr>
              <a:t> LLM-</a:t>
            </a:r>
            <a:r>
              <a:rPr lang="en-US" sz="1900" b="1" err="1">
                <a:solidFill>
                  <a:srgbClr val="5B0F00"/>
                </a:solidFill>
                <a:latin typeface="Calibri"/>
                <a:ea typeface="Calibri"/>
                <a:cs typeface="Calibri"/>
              </a:rPr>
              <a:t>tõlgetel</a:t>
            </a:r>
            <a:r>
              <a:rPr lang="en-US" sz="1900" b="1">
                <a:solidFill>
                  <a:srgbClr val="5B0F00"/>
                </a:solidFill>
                <a:latin typeface="Calibri"/>
                <a:ea typeface="Calibri"/>
                <a:cs typeface="Calibri"/>
              </a:rPr>
              <a:t> (</a:t>
            </a:r>
            <a:r>
              <a:rPr lang="en-US" sz="1900" b="1" err="1">
                <a:solidFill>
                  <a:srgbClr val="5B0F00"/>
                </a:solidFill>
                <a:latin typeface="Calibri"/>
                <a:ea typeface="Calibri"/>
                <a:cs typeface="Calibri"/>
              </a:rPr>
              <a:t>Deepseek</a:t>
            </a:r>
            <a:r>
              <a:rPr lang="en-US" sz="1900" b="1">
                <a:solidFill>
                  <a:srgbClr val="5B0F00"/>
                </a:solidFill>
                <a:latin typeface="Calibri"/>
                <a:ea typeface="Calibri"/>
                <a:cs typeface="Calibri"/>
              </a:rPr>
              <a:t> R1):</a:t>
            </a:r>
            <a:endParaRPr lang="en-US"/>
          </a:p>
          <a:p>
            <a:pPr algn="ctr"/>
            <a:endParaRPr lang="en-GB"/>
          </a:p>
        </p:txBody>
      </p:sp>
    </p:spTree>
    <p:extLst>
      <p:ext uri="{BB962C8B-B14F-4D97-AF65-F5344CB8AC3E}">
        <p14:creationId xmlns:p14="http://schemas.microsoft.com/office/powerpoint/2010/main" val="90107695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61DE85-04F5-7B4D-A6C1-B5E20FF06B87}"/>
              </a:ext>
            </a:extLst>
          </p:cNvPr>
          <p:cNvSpPr>
            <a:spLocks noGrp="1"/>
          </p:cNvSpPr>
          <p:nvPr>
            <p:ph type="title"/>
          </p:nvPr>
        </p:nvSpPr>
        <p:spPr/>
        <p:txBody>
          <a:bodyPr/>
          <a:lstStyle/>
          <a:p>
            <a:r>
              <a:rPr lang="en-US" err="1"/>
              <a:t>Regivärsside</a:t>
            </a:r>
            <a:r>
              <a:rPr lang="en-US"/>
              <a:t> </a:t>
            </a:r>
            <a:r>
              <a:rPr lang="en-US" err="1"/>
              <a:t>emotsioonisõnastiku</a:t>
            </a:r>
            <a:r>
              <a:rPr lang="en-US"/>
              <a:t> </a:t>
            </a:r>
            <a:r>
              <a:rPr lang="en-US" err="1"/>
              <a:t>peamised</a:t>
            </a:r>
            <a:r>
              <a:rPr lang="en-US"/>
              <a:t> </a:t>
            </a:r>
            <a:r>
              <a:rPr lang="en-US" err="1"/>
              <a:t>parameetrid</a:t>
            </a:r>
            <a:endParaRPr lang="en-US"/>
          </a:p>
        </p:txBody>
      </p:sp>
      <p:sp>
        <p:nvSpPr>
          <p:cNvPr id="3" name="Content Placeholder 2">
            <a:extLst>
              <a:ext uri="{FF2B5EF4-FFF2-40B4-BE49-F238E27FC236}">
                <a16:creationId xmlns:a16="http://schemas.microsoft.com/office/drawing/2014/main" id="{CC2233C0-46C7-8E52-3B88-E8DCB08C72EF}"/>
              </a:ext>
            </a:extLst>
          </p:cNvPr>
          <p:cNvSpPr>
            <a:spLocks noGrp="1"/>
          </p:cNvSpPr>
          <p:nvPr>
            <p:ph idx="1"/>
          </p:nvPr>
        </p:nvSpPr>
        <p:spPr>
          <a:xfrm>
            <a:off x="838200" y="1825625"/>
            <a:ext cx="10515600" cy="4775232"/>
          </a:xfrm>
        </p:spPr>
        <p:txBody>
          <a:bodyPr vert="horz" lIns="91440" tIns="45720" rIns="91440" bIns="45720" rtlCol="0" anchor="t">
            <a:normAutofit fontScale="92500" lnSpcReduction="10000"/>
          </a:bodyPr>
          <a:lstStyle/>
          <a:p>
            <a:endParaRPr lang="en-US" b="1">
              <a:latin typeface="Arial"/>
              <a:cs typeface="Arial"/>
            </a:endParaRPr>
          </a:p>
          <a:p>
            <a:pPr>
              <a:buFont typeface="Courier New" panose="02070309020205020404" pitchFamily="49" charset="0"/>
              <a:buChar char="o"/>
            </a:pPr>
            <a:r>
              <a:rPr lang="en-US" sz="2400" b="1">
                <a:latin typeface="Arial"/>
                <a:cs typeface="Arial"/>
              </a:rPr>
              <a:t>ca 64 000 </a:t>
            </a:r>
            <a:r>
              <a:rPr lang="en-US" sz="2400" b="1" err="1">
                <a:latin typeface="Arial"/>
                <a:cs typeface="Arial"/>
              </a:rPr>
              <a:t>sõnavormi</a:t>
            </a:r>
            <a:r>
              <a:rPr lang="en-US" sz="2400">
                <a:latin typeface="Arial"/>
                <a:cs typeface="Arial"/>
              </a:rPr>
              <a:t>, </a:t>
            </a:r>
            <a:r>
              <a:rPr lang="en-US" sz="2400" err="1">
                <a:latin typeface="Arial"/>
                <a:cs typeface="Arial"/>
              </a:rPr>
              <a:t>põhjalik</a:t>
            </a:r>
            <a:r>
              <a:rPr lang="en-US" sz="2400">
                <a:latin typeface="Arial"/>
                <a:cs typeface="Arial"/>
              </a:rPr>
              <a:t> </a:t>
            </a:r>
            <a:r>
              <a:rPr lang="en-US" sz="2400" err="1">
                <a:latin typeface="Arial"/>
                <a:cs typeface="Arial"/>
              </a:rPr>
              <a:t>metainfo</a:t>
            </a:r>
            <a:r>
              <a:rPr lang="en-US" sz="2400">
                <a:latin typeface="Arial"/>
                <a:cs typeface="Arial"/>
              </a:rPr>
              <a:t> </a:t>
            </a:r>
            <a:r>
              <a:rPr lang="en-US" sz="2400" err="1">
                <a:latin typeface="Arial"/>
                <a:cs typeface="Arial"/>
              </a:rPr>
              <a:t>iga</a:t>
            </a:r>
            <a:r>
              <a:rPr lang="en-US" sz="2400">
                <a:latin typeface="Arial"/>
                <a:cs typeface="Arial"/>
              </a:rPr>
              <a:t> </a:t>
            </a:r>
            <a:r>
              <a:rPr lang="en-US" sz="2400" err="1">
                <a:latin typeface="Arial"/>
                <a:cs typeface="Arial"/>
              </a:rPr>
              <a:t>sõnavormi</a:t>
            </a:r>
            <a:r>
              <a:rPr lang="en-US" sz="2400">
                <a:latin typeface="Arial"/>
                <a:cs typeface="Arial"/>
              </a:rPr>
              <a:t> </a:t>
            </a:r>
            <a:r>
              <a:rPr lang="en-US" sz="2400" err="1">
                <a:latin typeface="Arial"/>
                <a:cs typeface="Arial"/>
              </a:rPr>
              <a:t>kohta</a:t>
            </a:r>
            <a:endParaRPr lang="en-US" sz="2400"/>
          </a:p>
          <a:p>
            <a:pPr>
              <a:buFont typeface="Courier New" panose="02070309020205020404" pitchFamily="49" charset="0"/>
              <a:buChar char="o"/>
            </a:pPr>
            <a:r>
              <a:rPr lang="en-US" sz="2400">
                <a:latin typeface="Arial"/>
                <a:cs typeface="Arial"/>
              </a:rPr>
              <a:t>Lisaks </a:t>
            </a:r>
            <a:r>
              <a:rPr lang="en-US" sz="2400" err="1">
                <a:latin typeface="Arial"/>
                <a:cs typeface="Arial"/>
              </a:rPr>
              <a:t>eesti</a:t>
            </a:r>
            <a:r>
              <a:rPr lang="en-US" sz="2400">
                <a:latin typeface="Arial"/>
                <a:cs typeface="Arial"/>
              </a:rPr>
              <a:t> </a:t>
            </a:r>
            <a:r>
              <a:rPr lang="en-US" sz="2400" err="1">
                <a:latin typeface="Arial"/>
                <a:cs typeface="Arial"/>
              </a:rPr>
              <a:t>regilaulude</a:t>
            </a:r>
            <a:r>
              <a:rPr lang="en-US" sz="2400">
                <a:latin typeface="Arial"/>
                <a:cs typeface="Arial"/>
              </a:rPr>
              <a:t> </a:t>
            </a:r>
            <a:r>
              <a:rPr lang="en-US" sz="2400" err="1">
                <a:latin typeface="Arial"/>
                <a:cs typeface="Arial"/>
              </a:rPr>
              <a:t>andmebaasi</a:t>
            </a:r>
            <a:r>
              <a:rPr lang="en-US" sz="2400">
                <a:latin typeface="Arial"/>
                <a:cs typeface="Arial"/>
              </a:rPr>
              <a:t> </a:t>
            </a:r>
            <a:r>
              <a:rPr lang="en-US" sz="2400" err="1">
                <a:latin typeface="Arial"/>
                <a:cs typeface="Arial"/>
              </a:rPr>
              <a:t>tekstidele</a:t>
            </a:r>
            <a:r>
              <a:rPr lang="en-US" sz="2400">
                <a:latin typeface="Arial"/>
                <a:cs typeface="Arial"/>
              </a:rPr>
              <a:t> ka </a:t>
            </a:r>
            <a:r>
              <a:rPr lang="en-US" sz="2400" b="1" err="1">
                <a:latin typeface="Arial"/>
                <a:cs typeface="Arial"/>
              </a:rPr>
              <a:t>Soome</a:t>
            </a:r>
            <a:r>
              <a:rPr lang="en-US" sz="2400" b="1">
                <a:latin typeface="Arial"/>
                <a:cs typeface="Arial"/>
              </a:rPr>
              <a:t> </a:t>
            </a:r>
            <a:r>
              <a:rPr lang="en-US" sz="2400" b="1" err="1">
                <a:latin typeface="Arial"/>
                <a:cs typeface="Arial"/>
              </a:rPr>
              <a:t>jt</a:t>
            </a:r>
            <a:r>
              <a:rPr lang="en-US" sz="2400">
                <a:latin typeface="Arial"/>
                <a:cs typeface="Arial"/>
              </a:rPr>
              <a:t> </a:t>
            </a:r>
            <a:r>
              <a:rPr lang="en-US" sz="2400" err="1">
                <a:latin typeface="Arial"/>
                <a:cs typeface="Arial"/>
              </a:rPr>
              <a:t>põhjapoolsete</a:t>
            </a:r>
            <a:r>
              <a:rPr lang="en-US" sz="2400">
                <a:latin typeface="Arial"/>
                <a:cs typeface="Arial"/>
              </a:rPr>
              <a:t> </a:t>
            </a:r>
            <a:r>
              <a:rPr lang="en-US" sz="2400" err="1">
                <a:latin typeface="Arial"/>
                <a:cs typeface="Arial"/>
              </a:rPr>
              <a:t>alade</a:t>
            </a:r>
            <a:r>
              <a:rPr lang="en-US" sz="2400">
                <a:latin typeface="Arial"/>
                <a:cs typeface="Arial"/>
              </a:rPr>
              <a:t>  </a:t>
            </a:r>
            <a:r>
              <a:rPr lang="en-US" sz="2400" err="1">
                <a:latin typeface="Arial"/>
                <a:cs typeface="Arial"/>
              </a:rPr>
              <a:t>regilaulutekstide</a:t>
            </a:r>
            <a:r>
              <a:rPr lang="en-US" sz="2400">
                <a:latin typeface="Arial"/>
                <a:cs typeface="Arial"/>
              </a:rPr>
              <a:t> (</a:t>
            </a:r>
            <a:r>
              <a:rPr lang="en-US" sz="2400" err="1">
                <a:latin typeface="Aptos"/>
                <a:cs typeface="Arial"/>
              </a:rPr>
              <a:t>lisaks</a:t>
            </a:r>
            <a:r>
              <a:rPr lang="en-US" sz="2400">
                <a:ea typeface="+mn-lt"/>
                <a:cs typeface="+mn-lt"/>
              </a:rPr>
              <a:t> Kalevala, Kalevipoeg)</a:t>
            </a:r>
            <a:r>
              <a:rPr lang="en-US" sz="2400">
                <a:latin typeface="Arial"/>
                <a:cs typeface="Arial"/>
              </a:rPr>
              <a:t> </a:t>
            </a:r>
            <a:r>
              <a:rPr lang="en-US" sz="2400" err="1">
                <a:latin typeface="Arial"/>
                <a:cs typeface="Arial"/>
              </a:rPr>
              <a:t>emotsioonisõnad</a:t>
            </a:r>
            <a:endParaRPr lang="en-US" sz="2400"/>
          </a:p>
          <a:p>
            <a:pPr>
              <a:buFont typeface="Courier New" panose="02070309020205020404" pitchFamily="49" charset="0"/>
              <a:buChar char="o"/>
            </a:pPr>
            <a:r>
              <a:rPr lang="en-US" sz="2400" b="1">
                <a:latin typeface="Arial"/>
                <a:cs typeface="Arial"/>
              </a:rPr>
              <a:t>26 </a:t>
            </a:r>
            <a:r>
              <a:rPr lang="en-US" sz="2400" b="1" err="1">
                <a:latin typeface="Arial"/>
                <a:cs typeface="Arial"/>
              </a:rPr>
              <a:t>emotsioonivaldkonda</a:t>
            </a:r>
            <a:r>
              <a:rPr lang="en-US" sz="2400">
                <a:latin typeface="Arial"/>
                <a:cs typeface="Arial"/>
              </a:rPr>
              <a:t>, KURBUS, VIHA </a:t>
            </a:r>
            <a:r>
              <a:rPr lang="en-US" sz="2400" err="1">
                <a:latin typeface="Arial"/>
                <a:cs typeface="Arial"/>
              </a:rPr>
              <a:t>enim</a:t>
            </a:r>
            <a:r>
              <a:rPr lang="en-US" sz="2400">
                <a:latin typeface="Arial"/>
                <a:cs typeface="Arial"/>
              </a:rPr>
              <a:t> </a:t>
            </a:r>
            <a:r>
              <a:rPr lang="en-US" sz="2400" err="1">
                <a:latin typeface="Arial"/>
                <a:cs typeface="Arial"/>
              </a:rPr>
              <a:t>esindatud</a:t>
            </a:r>
            <a:endParaRPr lang="en-US" sz="2400"/>
          </a:p>
          <a:p>
            <a:pPr>
              <a:buFont typeface="Courier New" panose="02070309020205020404" pitchFamily="49" charset="0"/>
              <a:buChar char="o"/>
            </a:pPr>
            <a:r>
              <a:rPr lang="en-US" sz="2400" b="1" err="1">
                <a:latin typeface="Arial"/>
                <a:cs typeface="Arial"/>
              </a:rPr>
              <a:t>Emotsioonisõnade</a:t>
            </a:r>
            <a:r>
              <a:rPr lang="en-US" sz="2400" b="1">
                <a:latin typeface="Arial"/>
                <a:cs typeface="Arial"/>
              </a:rPr>
              <a:t> </a:t>
            </a:r>
            <a:r>
              <a:rPr lang="en-US" sz="2400" b="1" err="1">
                <a:latin typeface="Arial"/>
                <a:cs typeface="Arial"/>
              </a:rPr>
              <a:t>osakaal</a:t>
            </a:r>
            <a:r>
              <a:rPr lang="en-US" sz="2400">
                <a:latin typeface="Arial"/>
                <a:cs typeface="Arial"/>
              </a:rPr>
              <a:t> </a:t>
            </a:r>
            <a:r>
              <a:rPr lang="en-US" sz="2400" err="1">
                <a:latin typeface="Arial"/>
                <a:cs typeface="Arial"/>
              </a:rPr>
              <a:t>suurim</a:t>
            </a:r>
            <a:r>
              <a:rPr lang="en-US" sz="2400">
                <a:latin typeface="Arial"/>
                <a:cs typeface="Arial"/>
              </a:rPr>
              <a:t> </a:t>
            </a:r>
            <a:r>
              <a:rPr lang="en-US" sz="2400" err="1">
                <a:latin typeface="Arial"/>
                <a:cs typeface="Arial"/>
              </a:rPr>
              <a:t>Ingeri</a:t>
            </a:r>
            <a:r>
              <a:rPr lang="en-US" sz="2400">
                <a:latin typeface="Arial"/>
                <a:cs typeface="Arial"/>
              </a:rPr>
              <a:t> </a:t>
            </a:r>
            <a:r>
              <a:rPr lang="en-US" sz="2400" err="1">
                <a:latin typeface="Arial"/>
                <a:cs typeface="Arial"/>
              </a:rPr>
              <a:t>aladel</a:t>
            </a:r>
            <a:r>
              <a:rPr lang="en-US" sz="2400">
                <a:latin typeface="Arial"/>
                <a:cs typeface="Arial"/>
              </a:rPr>
              <a:t> ja </a:t>
            </a:r>
            <a:r>
              <a:rPr lang="en-US" sz="2400" err="1">
                <a:latin typeface="Arial"/>
                <a:cs typeface="Arial"/>
              </a:rPr>
              <a:t>Setumaal</a:t>
            </a:r>
            <a:endParaRPr lang="en-US" sz="2400"/>
          </a:p>
          <a:p>
            <a:pPr>
              <a:buFont typeface="Courier New" panose="02070309020205020404" pitchFamily="49" charset="0"/>
              <a:buChar char="o"/>
            </a:pPr>
            <a:r>
              <a:rPr lang="en-US" sz="2400" b="1">
                <a:latin typeface="Arial"/>
                <a:cs typeface="Arial"/>
              </a:rPr>
              <a:t>85-90% </a:t>
            </a:r>
            <a:r>
              <a:rPr lang="en-US" sz="2400" b="1" err="1">
                <a:latin typeface="Arial"/>
                <a:cs typeface="Arial"/>
              </a:rPr>
              <a:t>täpsus</a:t>
            </a:r>
            <a:r>
              <a:rPr lang="en-US" sz="2400">
                <a:latin typeface="Arial"/>
                <a:cs typeface="Arial"/>
              </a:rPr>
              <a:t> (</a:t>
            </a:r>
            <a:r>
              <a:rPr lang="en-US" sz="2400" err="1">
                <a:latin typeface="Arial"/>
                <a:cs typeface="Arial"/>
              </a:rPr>
              <a:t>töö</a:t>
            </a:r>
            <a:r>
              <a:rPr lang="en-US" sz="2400">
                <a:latin typeface="Arial"/>
                <a:cs typeface="Arial"/>
              </a:rPr>
              <a:t> </a:t>
            </a:r>
            <a:r>
              <a:rPr lang="en-US" sz="2400" err="1">
                <a:latin typeface="Arial"/>
                <a:cs typeface="Arial"/>
              </a:rPr>
              <a:t>pooleli</a:t>
            </a:r>
            <a:r>
              <a:rPr lang="en-US" sz="2400">
                <a:latin typeface="Arial"/>
                <a:cs typeface="Arial"/>
              </a:rPr>
              <a:t> </a:t>
            </a:r>
            <a:r>
              <a:rPr lang="en-US" sz="2400" err="1">
                <a:latin typeface="Arial"/>
                <a:cs typeface="Arial"/>
              </a:rPr>
              <a:t>parandamise</a:t>
            </a:r>
            <a:r>
              <a:rPr lang="en-US" sz="2400">
                <a:latin typeface="Arial"/>
                <a:cs typeface="Arial"/>
              </a:rPr>
              <a:t> </a:t>
            </a:r>
            <a:r>
              <a:rPr lang="en-US" sz="2400" err="1">
                <a:latin typeface="Arial"/>
                <a:cs typeface="Arial"/>
              </a:rPr>
              <a:t>osas</a:t>
            </a:r>
            <a:r>
              <a:rPr lang="en-US" sz="2400">
                <a:latin typeface="Arial"/>
                <a:cs typeface="Arial"/>
              </a:rPr>
              <a:t>)</a:t>
            </a:r>
            <a:endParaRPr lang="en-US" sz="2400">
              <a:latin typeface="Aptos"/>
              <a:cs typeface="Arial"/>
            </a:endParaRPr>
          </a:p>
          <a:p>
            <a:pPr>
              <a:buFont typeface="Courier New" panose="02070309020205020404" pitchFamily="49" charset="0"/>
              <a:buChar char="o"/>
            </a:pPr>
            <a:r>
              <a:rPr lang="en-US" sz="2400" b="1" err="1">
                <a:latin typeface="Arial"/>
                <a:cs typeface="Arial"/>
              </a:rPr>
              <a:t>Veebiliidesed</a:t>
            </a:r>
            <a:r>
              <a:rPr lang="en-US" sz="2400" b="1">
                <a:latin typeface="Arial"/>
                <a:cs typeface="Arial"/>
              </a:rPr>
              <a:t> (RunoVerse.org): </a:t>
            </a:r>
            <a:br>
              <a:rPr lang="en-US" b="1">
                <a:latin typeface="Arial"/>
                <a:cs typeface="Arial"/>
              </a:rPr>
            </a:br>
            <a:r>
              <a:rPr lang="en-US" sz="2200">
                <a:solidFill>
                  <a:srgbClr val="333333"/>
                </a:solidFill>
                <a:latin typeface="Calibri"/>
                <a:ea typeface="Calibri"/>
                <a:cs typeface="Calibri"/>
              </a:rPr>
              <a:t>→ </a:t>
            </a:r>
            <a:r>
              <a:rPr lang="en-US" sz="2400" err="1">
                <a:latin typeface="Arial"/>
                <a:cs typeface="Arial"/>
                <a:hlinkClick r:id="rId3"/>
              </a:rPr>
              <a:t>Sõnaperede</a:t>
            </a:r>
            <a:r>
              <a:rPr lang="en-US" sz="2400">
                <a:latin typeface="Arial"/>
                <a:cs typeface="Arial"/>
                <a:hlinkClick r:id="rId3"/>
              </a:rPr>
              <a:t> </a:t>
            </a:r>
            <a:r>
              <a:rPr lang="en-US" sz="2400" err="1">
                <a:latin typeface="Arial"/>
                <a:cs typeface="Arial"/>
                <a:hlinkClick r:id="rId3"/>
              </a:rPr>
              <a:t>võrgustik</a:t>
            </a:r>
            <a:r>
              <a:rPr lang="en-US" sz="2400">
                <a:latin typeface="Arial"/>
                <a:cs typeface="Arial"/>
              </a:rPr>
              <a:t> — </a:t>
            </a:r>
            <a:r>
              <a:rPr lang="en-US" sz="2400" err="1">
                <a:latin typeface="Arial"/>
                <a:cs typeface="Arial"/>
              </a:rPr>
              <a:t>otsing</a:t>
            </a:r>
            <a:r>
              <a:rPr lang="en-US" sz="2400">
                <a:latin typeface="Arial"/>
                <a:cs typeface="Arial"/>
              </a:rPr>
              <a:t>, </a:t>
            </a:r>
            <a:r>
              <a:rPr lang="en-US" sz="2400" err="1">
                <a:latin typeface="Arial"/>
                <a:cs typeface="Arial"/>
              </a:rPr>
              <a:t>filtrid</a:t>
            </a:r>
            <a:r>
              <a:rPr lang="en-US" sz="2400">
                <a:latin typeface="Arial"/>
                <a:cs typeface="Arial"/>
              </a:rPr>
              <a:t>, </a:t>
            </a:r>
            <a:r>
              <a:rPr lang="en-US" sz="2400" err="1">
                <a:latin typeface="Arial"/>
                <a:cs typeface="Arial"/>
              </a:rPr>
              <a:t>näitevärsid</a:t>
            </a:r>
            <a:r>
              <a:rPr lang="en-US" sz="2400">
                <a:latin typeface="Arial"/>
                <a:cs typeface="Arial"/>
              </a:rPr>
              <a:t>, </a:t>
            </a:r>
            <a:r>
              <a:rPr lang="en-US" sz="2400" err="1">
                <a:latin typeface="Arial"/>
                <a:cs typeface="Arial"/>
              </a:rPr>
              <a:t>korpusesagedus</a:t>
            </a:r>
            <a:r>
              <a:rPr lang="en-US" sz="2400">
                <a:latin typeface="Arial"/>
                <a:cs typeface="Arial"/>
              </a:rPr>
              <a:t>, </a:t>
            </a:r>
            <a:r>
              <a:rPr lang="en-US" sz="2400" err="1">
                <a:latin typeface="Arial"/>
                <a:cs typeface="Arial"/>
              </a:rPr>
              <a:t>tõlked</a:t>
            </a:r>
            <a:r>
              <a:rPr lang="en-US" sz="2400">
                <a:latin typeface="Arial"/>
                <a:cs typeface="Arial"/>
              </a:rPr>
              <a:t> </a:t>
            </a:r>
            <a:r>
              <a:rPr lang="en-US" sz="2400" err="1">
                <a:latin typeface="Arial"/>
                <a:cs typeface="Arial"/>
              </a:rPr>
              <a:t>jne</a:t>
            </a:r>
            <a:r>
              <a:rPr lang="en-US" sz="2400">
                <a:latin typeface="Arial"/>
                <a:cs typeface="Arial"/>
              </a:rPr>
              <a:t> </a:t>
            </a:r>
            <a:br>
              <a:rPr lang="en-US" sz="2400">
                <a:latin typeface="Arial"/>
                <a:cs typeface="Arial"/>
              </a:rPr>
            </a:br>
            <a:r>
              <a:rPr lang="en-US" sz="2200">
                <a:solidFill>
                  <a:srgbClr val="333333"/>
                </a:solidFill>
                <a:latin typeface="Calibri"/>
                <a:ea typeface="Calibri"/>
                <a:cs typeface="Calibri"/>
              </a:rPr>
              <a:t>→ </a:t>
            </a:r>
            <a:r>
              <a:rPr lang="en-US" sz="2400" err="1">
                <a:latin typeface="Arial"/>
                <a:cs typeface="Arial"/>
                <a:hlinkClick r:id="rId4"/>
              </a:rPr>
              <a:t>Kaardirakendus</a:t>
            </a:r>
            <a:r>
              <a:rPr lang="en-US" sz="2400">
                <a:latin typeface="Arial"/>
                <a:cs typeface="Arial"/>
              </a:rPr>
              <a:t> — </a:t>
            </a:r>
            <a:r>
              <a:rPr lang="en-US" sz="2400" err="1">
                <a:latin typeface="Arial"/>
                <a:cs typeface="Arial"/>
              </a:rPr>
              <a:t>eri</a:t>
            </a:r>
            <a:r>
              <a:rPr lang="en-US" sz="2400">
                <a:latin typeface="Arial"/>
                <a:cs typeface="Arial"/>
              </a:rPr>
              <a:t> </a:t>
            </a:r>
            <a:r>
              <a:rPr lang="en-US" sz="2400" err="1">
                <a:latin typeface="Arial"/>
                <a:cs typeface="Arial"/>
              </a:rPr>
              <a:t>kategooriatesse</a:t>
            </a:r>
            <a:r>
              <a:rPr lang="en-US" sz="2400">
                <a:latin typeface="Arial"/>
                <a:cs typeface="Arial"/>
              </a:rPr>
              <a:t> </a:t>
            </a:r>
            <a:r>
              <a:rPr lang="en-US" sz="2400" err="1">
                <a:latin typeface="Arial"/>
                <a:cs typeface="Arial"/>
              </a:rPr>
              <a:t>liigitatud</a:t>
            </a:r>
            <a:r>
              <a:rPr lang="en-US" sz="2400">
                <a:latin typeface="Arial"/>
                <a:cs typeface="Arial"/>
              </a:rPr>
              <a:t> </a:t>
            </a:r>
            <a:r>
              <a:rPr lang="en-US" sz="2400" err="1">
                <a:latin typeface="Arial"/>
                <a:cs typeface="Arial"/>
              </a:rPr>
              <a:t>emotsioonisõnade</a:t>
            </a:r>
            <a:r>
              <a:rPr lang="en-US" sz="2400">
                <a:latin typeface="Arial"/>
                <a:cs typeface="Arial"/>
              </a:rPr>
              <a:t> </a:t>
            </a:r>
            <a:r>
              <a:rPr lang="en-US" sz="2400" err="1">
                <a:latin typeface="Arial"/>
                <a:cs typeface="Arial"/>
              </a:rPr>
              <a:t>osakaal</a:t>
            </a:r>
            <a:r>
              <a:rPr lang="en-US" sz="2400">
                <a:latin typeface="Arial"/>
                <a:cs typeface="Arial"/>
              </a:rPr>
              <a:t> </a:t>
            </a:r>
            <a:r>
              <a:rPr lang="en-US" sz="2400" err="1">
                <a:latin typeface="Arial"/>
                <a:cs typeface="Arial"/>
              </a:rPr>
              <a:t>kihelkonniti</a:t>
            </a:r>
            <a:br>
              <a:rPr lang="en-US" sz="2400">
                <a:latin typeface="Arial"/>
                <a:cs typeface="Arial"/>
              </a:rPr>
            </a:br>
            <a:r>
              <a:rPr lang="en-US" sz="2200">
                <a:solidFill>
                  <a:srgbClr val="333333"/>
                </a:solidFill>
                <a:latin typeface="Calibri"/>
                <a:ea typeface="Calibri"/>
                <a:cs typeface="Calibri"/>
              </a:rPr>
              <a:t>→ </a:t>
            </a:r>
            <a:r>
              <a:rPr lang="en-US" sz="2400" err="1">
                <a:latin typeface="Arial"/>
                <a:cs typeface="Arial"/>
                <a:hlinkClick r:id="rId5"/>
              </a:rPr>
              <a:t>Emotsioonisõnade</a:t>
            </a:r>
            <a:r>
              <a:rPr lang="en-US" sz="2400">
                <a:latin typeface="Arial"/>
                <a:cs typeface="Arial"/>
                <a:hlinkClick r:id="rId5"/>
              </a:rPr>
              <a:t> </a:t>
            </a:r>
            <a:r>
              <a:rPr lang="en-US" sz="2400" err="1">
                <a:latin typeface="Arial"/>
                <a:cs typeface="Arial"/>
                <a:hlinkClick r:id="rId5"/>
              </a:rPr>
              <a:t>ülevaade</a:t>
            </a:r>
            <a:r>
              <a:rPr lang="en-US" sz="2400">
                <a:latin typeface="Arial"/>
                <a:cs typeface="Arial"/>
              </a:rPr>
              <a:t> — </a:t>
            </a:r>
            <a:r>
              <a:rPr lang="en-US" sz="2400" err="1">
                <a:latin typeface="Arial"/>
                <a:cs typeface="Arial"/>
              </a:rPr>
              <a:t>filtritele</a:t>
            </a:r>
            <a:r>
              <a:rPr lang="en-US" sz="2400">
                <a:latin typeface="Arial"/>
                <a:cs typeface="Arial"/>
              </a:rPr>
              <a:t> </a:t>
            </a:r>
            <a:r>
              <a:rPr lang="en-US" sz="2400" err="1">
                <a:latin typeface="Arial"/>
                <a:cs typeface="Arial"/>
              </a:rPr>
              <a:t>vastavad</a:t>
            </a:r>
            <a:r>
              <a:rPr lang="en-US" sz="2400">
                <a:latin typeface="Arial"/>
                <a:cs typeface="Arial"/>
              </a:rPr>
              <a:t> </a:t>
            </a:r>
            <a:r>
              <a:rPr lang="en-US" sz="2400" err="1">
                <a:latin typeface="Arial"/>
                <a:cs typeface="Arial"/>
              </a:rPr>
              <a:t>emotsioonisõnad</a:t>
            </a:r>
            <a:r>
              <a:rPr lang="en-US" sz="2400">
                <a:latin typeface="Arial"/>
                <a:cs typeface="Arial"/>
              </a:rPr>
              <a:t> </a:t>
            </a:r>
            <a:r>
              <a:rPr lang="en-US" sz="2400" err="1">
                <a:latin typeface="Arial"/>
                <a:cs typeface="Arial"/>
              </a:rPr>
              <a:t>regivärssides</a:t>
            </a:r>
            <a:r>
              <a:rPr lang="en-US" sz="2400">
                <a:latin typeface="Arial"/>
                <a:cs typeface="Arial"/>
              </a:rPr>
              <a:t> </a:t>
            </a:r>
            <a:r>
              <a:rPr lang="en-US" sz="2400" err="1">
                <a:latin typeface="Arial"/>
                <a:cs typeface="Arial"/>
              </a:rPr>
              <a:t>esile</a:t>
            </a:r>
            <a:r>
              <a:rPr lang="en-US" sz="2400">
                <a:latin typeface="Arial"/>
                <a:cs typeface="Arial"/>
              </a:rPr>
              <a:t> </a:t>
            </a:r>
            <a:r>
              <a:rPr lang="en-US" sz="2400" err="1">
                <a:latin typeface="Arial"/>
                <a:cs typeface="Arial"/>
              </a:rPr>
              <a:t>tõstetud</a:t>
            </a:r>
            <a:endParaRPr lang="en-US" sz="2400">
              <a:latin typeface="Arial"/>
              <a:cs typeface="Arial"/>
            </a:endParaRPr>
          </a:p>
          <a:p>
            <a:endParaRPr lang="en-US"/>
          </a:p>
        </p:txBody>
      </p:sp>
    </p:spTree>
    <p:extLst>
      <p:ext uri="{BB962C8B-B14F-4D97-AF65-F5344CB8AC3E}">
        <p14:creationId xmlns:p14="http://schemas.microsoft.com/office/powerpoint/2010/main" val="374432409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46F1F2C8-798B-4CCE-A851-94AFAF350B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BF96CE1-79D5-16E6-96A0-1C5FAACBA727}"/>
              </a:ext>
            </a:extLst>
          </p:cNvPr>
          <p:cNvSpPr>
            <a:spLocks noGrp="1"/>
          </p:cNvSpPr>
          <p:nvPr>
            <p:ph type="title"/>
          </p:nvPr>
        </p:nvSpPr>
        <p:spPr>
          <a:xfrm>
            <a:off x="576190" y="775496"/>
            <a:ext cx="7057547" cy="3456878"/>
          </a:xfrm>
        </p:spPr>
        <p:txBody>
          <a:bodyPr vert="horz" lIns="91440" tIns="45720" rIns="91440" bIns="45720" rtlCol="0" anchor="b">
            <a:normAutofit/>
          </a:bodyPr>
          <a:lstStyle/>
          <a:p>
            <a:r>
              <a:rPr lang="en-US" sz="4800" kern="1200" err="1">
                <a:solidFill>
                  <a:schemeClr val="tx1"/>
                </a:solidFill>
                <a:latin typeface="+mj-lt"/>
                <a:ea typeface="+mj-ea"/>
                <a:cs typeface="+mj-cs"/>
              </a:rPr>
              <a:t>Sõnastiku</a:t>
            </a:r>
            <a:r>
              <a:rPr lang="en-US" sz="4800" kern="1200">
                <a:solidFill>
                  <a:schemeClr val="tx1"/>
                </a:solidFill>
                <a:latin typeface="+mj-lt"/>
                <a:ea typeface="+mj-ea"/>
                <a:cs typeface="+mj-cs"/>
              </a:rPr>
              <a:t> </a:t>
            </a:r>
            <a:r>
              <a:rPr lang="en-US" sz="4800" kern="1200" err="1">
                <a:solidFill>
                  <a:schemeClr val="tx1"/>
                </a:solidFill>
                <a:latin typeface="+mj-lt"/>
                <a:ea typeface="+mj-ea"/>
                <a:cs typeface="+mj-cs"/>
              </a:rPr>
              <a:t>rakendamine</a:t>
            </a:r>
            <a:r>
              <a:rPr lang="en-US" sz="4800" kern="1200">
                <a:solidFill>
                  <a:schemeClr val="tx1"/>
                </a:solidFill>
                <a:latin typeface="+mj-lt"/>
                <a:ea typeface="+mj-ea"/>
                <a:cs typeface="+mj-cs"/>
              </a:rPr>
              <a:t> </a:t>
            </a:r>
            <a:r>
              <a:rPr lang="en-US" sz="4800" kern="1200" err="1">
                <a:solidFill>
                  <a:schemeClr val="tx1"/>
                </a:solidFill>
                <a:latin typeface="+mj-lt"/>
                <a:ea typeface="+mj-ea"/>
                <a:cs typeface="+mj-cs"/>
              </a:rPr>
              <a:t>tekstianalüüsis</a:t>
            </a:r>
            <a:r>
              <a:rPr lang="en-US" sz="4800" kern="1200">
                <a:solidFill>
                  <a:schemeClr val="tx1"/>
                </a:solidFill>
                <a:latin typeface="+mj-lt"/>
                <a:ea typeface="+mj-ea"/>
                <a:cs typeface="+mj-cs"/>
              </a:rPr>
              <a:t>: </a:t>
            </a:r>
            <a:br>
              <a:rPr lang="en-US" sz="4800" kern="1200">
                <a:solidFill>
                  <a:schemeClr val="tx1"/>
                </a:solidFill>
                <a:latin typeface="+mj-lt"/>
                <a:ea typeface="+mj-ea"/>
                <a:cs typeface="+mj-cs"/>
              </a:rPr>
            </a:br>
            <a:r>
              <a:rPr lang="en-US" sz="4800" kern="1200" err="1">
                <a:solidFill>
                  <a:schemeClr val="tx1"/>
                </a:solidFill>
                <a:latin typeface="+mj-lt"/>
                <a:ea typeface="+mj-ea"/>
                <a:cs typeface="+mj-cs"/>
              </a:rPr>
              <a:t>liides</a:t>
            </a:r>
            <a:r>
              <a:rPr lang="en-US" sz="4800" kern="1200">
                <a:solidFill>
                  <a:schemeClr val="tx1"/>
                </a:solidFill>
                <a:latin typeface="+mj-lt"/>
                <a:ea typeface="+mj-ea"/>
                <a:cs typeface="+mj-cs"/>
              </a:rPr>
              <a:t>(t)e </a:t>
            </a:r>
            <a:r>
              <a:rPr lang="en-US" sz="4800" kern="1200" err="1">
                <a:solidFill>
                  <a:schemeClr val="tx1"/>
                </a:solidFill>
                <a:latin typeface="+mj-lt"/>
                <a:ea typeface="+mj-ea"/>
                <a:cs typeface="+mj-cs"/>
              </a:rPr>
              <a:t>demonstratsioon</a:t>
            </a:r>
            <a:endParaRPr lang="en-US" sz="4800" kern="1200">
              <a:solidFill>
                <a:schemeClr val="tx1"/>
              </a:solidFill>
              <a:latin typeface="+mj-lt"/>
              <a:ea typeface="+mj-ea"/>
              <a:cs typeface="+mj-cs"/>
            </a:endParaRPr>
          </a:p>
        </p:txBody>
      </p:sp>
      <p:sp>
        <p:nvSpPr>
          <p:cNvPr id="10" name="Freeform: Shape 9">
            <a:extLst>
              <a:ext uri="{FF2B5EF4-FFF2-40B4-BE49-F238E27FC236}">
                <a16:creationId xmlns:a16="http://schemas.microsoft.com/office/drawing/2014/main" id="{755E9CD0-04B0-4A3C-B291-AD913379C7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2" name="Oval 11">
            <a:extLst>
              <a:ext uri="{FF2B5EF4-FFF2-40B4-BE49-F238E27FC236}">
                <a16:creationId xmlns:a16="http://schemas.microsoft.com/office/drawing/2014/main" id="{1DD8BF3B-6066-418C-8D1A-75C5E396FC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2624479"/>
            <a:ext cx="812427" cy="812427"/>
          </a:xfrm>
          <a:prstGeom prst="ellipse">
            <a:avLst/>
          </a:prstGeom>
          <a:noFill/>
          <a:ln w="1270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Block Arc 13">
            <a:extLst>
              <a:ext uri="{FF2B5EF4-FFF2-40B4-BE49-F238E27FC236}">
                <a16:creationId xmlns:a16="http://schemas.microsoft.com/office/drawing/2014/main" id="{80BC66F9-7A74-4286-AD22-1174052CC22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8912417" y="1202394"/>
            <a:ext cx="2387600" cy="2387600"/>
          </a:xfrm>
          <a:prstGeom prst="blockArc">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6" name="Freeform: Shape 15">
            <a:extLst>
              <a:ext uri="{FF2B5EF4-FFF2-40B4-BE49-F238E27FC236}">
                <a16:creationId xmlns:a16="http://schemas.microsoft.com/office/drawing/2014/main" id="{D8142CC3-2B5C-48E6-9DF0-6C8ACBAF23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0"/>
            <a:ext cx="2315251" cy="1550992"/>
          </a:xfrm>
          <a:custGeom>
            <a:avLst/>
            <a:gdLst>
              <a:gd name="connsiteX0" fmla="*/ 0 w 2315251"/>
              <a:gd name="connsiteY0" fmla="*/ 0 h 1550992"/>
              <a:gd name="connsiteX1" fmla="*/ 138700 w 2315251"/>
              <a:gd name="connsiteY1" fmla="*/ 0 h 1550992"/>
              <a:gd name="connsiteX2" fmla="*/ 138700 w 2315251"/>
              <a:gd name="connsiteY2" fmla="*/ 1361400 h 1550992"/>
              <a:gd name="connsiteX3" fmla="*/ 2107387 w 2315251"/>
              <a:gd name="connsiteY3" fmla="*/ 222673 h 1550992"/>
              <a:gd name="connsiteX4" fmla="*/ 1722420 w 2315251"/>
              <a:gd name="connsiteY4" fmla="*/ 0 h 1550992"/>
              <a:gd name="connsiteX5" fmla="*/ 1999436 w 2315251"/>
              <a:gd name="connsiteY5" fmla="*/ 0 h 1550992"/>
              <a:gd name="connsiteX6" fmla="*/ 2280549 w 2315251"/>
              <a:gd name="connsiteY6" fmla="*/ 162605 h 1550992"/>
              <a:gd name="connsiteX7" fmla="*/ 2305953 w 2315251"/>
              <a:gd name="connsiteY7" fmla="*/ 257336 h 1550992"/>
              <a:gd name="connsiteX8" fmla="*/ 2280549 w 2315251"/>
              <a:gd name="connsiteY8" fmla="*/ 282740 h 1550992"/>
              <a:gd name="connsiteX9" fmla="*/ 104026 w 2315251"/>
              <a:gd name="connsiteY9" fmla="*/ 1541710 h 1550992"/>
              <a:gd name="connsiteX10" fmla="*/ 69351 w 2315251"/>
              <a:gd name="connsiteY10" fmla="*/ 1550992 h 1550992"/>
              <a:gd name="connsiteX11" fmla="*/ 0 w 2315251"/>
              <a:gd name="connsiteY11" fmla="*/ 1481643 h 15509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315251" h="1550992">
                <a:moveTo>
                  <a:pt x="0" y="0"/>
                </a:moveTo>
                <a:lnTo>
                  <a:pt x="138700" y="0"/>
                </a:lnTo>
                <a:lnTo>
                  <a:pt x="138700" y="1361400"/>
                </a:lnTo>
                <a:lnTo>
                  <a:pt x="2107387" y="222673"/>
                </a:lnTo>
                <a:lnTo>
                  <a:pt x="1722420" y="0"/>
                </a:lnTo>
                <a:lnTo>
                  <a:pt x="1999436" y="0"/>
                </a:lnTo>
                <a:lnTo>
                  <a:pt x="2280549" y="162605"/>
                </a:lnTo>
                <a:cubicBezTo>
                  <a:pt x="2313720" y="181745"/>
                  <a:pt x="2325104" y="224155"/>
                  <a:pt x="2305953" y="257336"/>
                </a:cubicBezTo>
                <a:cubicBezTo>
                  <a:pt x="2299872" y="267889"/>
                  <a:pt x="2291101" y="276648"/>
                  <a:pt x="2280549" y="282740"/>
                </a:cubicBezTo>
                <a:lnTo>
                  <a:pt x="104026" y="1541710"/>
                </a:lnTo>
                <a:cubicBezTo>
                  <a:pt x="93484" y="1547802"/>
                  <a:pt x="81523" y="1551003"/>
                  <a:pt x="69351" y="1550992"/>
                </a:cubicBezTo>
                <a:cubicBezTo>
                  <a:pt x="31049" y="1550992"/>
                  <a:pt x="0" y="1519944"/>
                  <a:pt x="0" y="1481643"/>
                </a:cubicBezTo>
                <a:close/>
              </a:path>
            </a:pathLst>
          </a:custGeom>
          <a:solidFill>
            <a:schemeClr val="accent6"/>
          </a:solidFill>
          <a:ln w="9525" cap="flat">
            <a:noFill/>
            <a:prstDash val="solid"/>
            <a:miter/>
          </a:ln>
        </p:spPr>
        <p:txBody>
          <a:bodyPr rtlCol="0" anchor="ctr"/>
          <a:lstStyle/>
          <a:p>
            <a:endParaRPr lang="en-US"/>
          </a:p>
        </p:txBody>
      </p:sp>
      <p:cxnSp>
        <p:nvCxnSpPr>
          <p:cNvPr id="18" name="Straight Connector 17">
            <a:extLst>
              <a:ext uri="{FF2B5EF4-FFF2-40B4-BE49-F238E27FC236}">
                <a16:creationId xmlns:a16="http://schemas.microsoft.com/office/drawing/2014/main" id="{7B2D303B-3DD0-4319-9EAD-361847FEC71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724638" y="1331572"/>
            <a:ext cx="0" cy="1597708"/>
          </a:xfrm>
          <a:prstGeom prst="line">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cxnSp>
      <p:sp>
        <p:nvSpPr>
          <p:cNvPr id="20" name="Freeform: Shape 19">
            <a:extLst>
              <a:ext uri="{FF2B5EF4-FFF2-40B4-BE49-F238E27FC236}">
                <a16:creationId xmlns:a16="http://schemas.microsoft.com/office/drawing/2014/main" id="{46A89C79-8EF3-4AF9-B3D9-59A883F41C8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005550" y="4112081"/>
            <a:ext cx="1186451" cy="1771650"/>
          </a:xfrm>
          <a:custGeom>
            <a:avLst/>
            <a:gdLst>
              <a:gd name="connsiteX0" fmla="*/ 61913 w 1186451"/>
              <a:gd name="connsiteY0" fmla="*/ 0 h 1771650"/>
              <a:gd name="connsiteX1" fmla="*/ 1186451 w 1186451"/>
              <a:gd name="connsiteY1" fmla="*/ 0 h 1771650"/>
              <a:gd name="connsiteX2" fmla="*/ 1186451 w 1186451"/>
              <a:gd name="connsiteY2" fmla="*/ 123825 h 1771650"/>
              <a:gd name="connsiteX3" fmla="*/ 123825 w 1186451"/>
              <a:gd name="connsiteY3" fmla="*/ 123825 h 1771650"/>
              <a:gd name="connsiteX4" fmla="*/ 123825 w 1186451"/>
              <a:gd name="connsiteY4" fmla="*/ 1647825 h 1771650"/>
              <a:gd name="connsiteX5" fmla="*/ 1186451 w 1186451"/>
              <a:gd name="connsiteY5" fmla="*/ 1647825 h 1771650"/>
              <a:gd name="connsiteX6" fmla="*/ 1186451 w 1186451"/>
              <a:gd name="connsiteY6" fmla="*/ 1771650 h 1771650"/>
              <a:gd name="connsiteX7" fmla="*/ 61913 w 1186451"/>
              <a:gd name="connsiteY7" fmla="*/ 1771650 h 1771650"/>
              <a:gd name="connsiteX8" fmla="*/ 0 w 1186451"/>
              <a:gd name="connsiteY8" fmla="*/ 1709738 h 1771650"/>
              <a:gd name="connsiteX9" fmla="*/ 0 w 1186451"/>
              <a:gd name="connsiteY9" fmla="*/ 61913 h 1771650"/>
              <a:gd name="connsiteX10" fmla="*/ 61913 w 1186451"/>
              <a:gd name="connsiteY10" fmla="*/ 0 h 1771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186451" h="1771650">
                <a:moveTo>
                  <a:pt x="61913" y="0"/>
                </a:moveTo>
                <a:lnTo>
                  <a:pt x="1186451" y="0"/>
                </a:lnTo>
                <a:lnTo>
                  <a:pt x="1186451" y="123825"/>
                </a:lnTo>
                <a:lnTo>
                  <a:pt x="123825" y="123825"/>
                </a:lnTo>
                <a:lnTo>
                  <a:pt x="123825" y="1647825"/>
                </a:lnTo>
                <a:lnTo>
                  <a:pt x="1186451" y="1647825"/>
                </a:lnTo>
                <a:lnTo>
                  <a:pt x="1186451" y="1771650"/>
                </a:lnTo>
                <a:lnTo>
                  <a:pt x="61913" y="1771650"/>
                </a:lnTo>
                <a:cubicBezTo>
                  <a:pt x="27719" y="1771650"/>
                  <a:pt x="0" y="1743932"/>
                  <a:pt x="0" y="1709738"/>
                </a:cubicBez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sp>
        <p:nvSpPr>
          <p:cNvPr id="22" name="Arc 21">
            <a:extLst>
              <a:ext uri="{FF2B5EF4-FFF2-40B4-BE49-F238E27FC236}">
                <a16:creationId xmlns:a16="http://schemas.microsoft.com/office/drawing/2014/main" id="{EFE5CE34-4543-42E5-B82C-1F3D12422CD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992895">
            <a:off x="6086940" y="4145122"/>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24" name="Freeform: Shape 23">
            <a:extLst>
              <a:ext uri="{FF2B5EF4-FFF2-40B4-BE49-F238E27FC236}">
                <a16:creationId xmlns:a16="http://schemas.microsoft.com/office/drawing/2014/main" id="{72AF41FE-63D7-4695-81D2-66D2510E44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21310" y="4962670"/>
            <a:ext cx="2643352" cy="1895331"/>
          </a:xfrm>
          <a:custGeom>
            <a:avLst/>
            <a:gdLst>
              <a:gd name="connsiteX0" fmla="*/ 1321676 w 2643352"/>
              <a:gd name="connsiteY0" fmla="*/ 0 h 1895331"/>
              <a:gd name="connsiteX1" fmla="*/ 2643352 w 2643352"/>
              <a:gd name="connsiteY1" fmla="*/ 1321676 h 1895331"/>
              <a:gd name="connsiteX2" fmla="*/ 2539488 w 2643352"/>
              <a:gd name="connsiteY2" fmla="*/ 1836132 h 1895331"/>
              <a:gd name="connsiteX3" fmla="*/ 2510970 w 2643352"/>
              <a:gd name="connsiteY3" fmla="*/ 1895331 h 1895331"/>
              <a:gd name="connsiteX4" fmla="*/ 132382 w 2643352"/>
              <a:gd name="connsiteY4" fmla="*/ 1895331 h 1895331"/>
              <a:gd name="connsiteX5" fmla="*/ 103864 w 2643352"/>
              <a:gd name="connsiteY5" fmla="*/ 1836132 h 1895331"/>
              <a:gd name="connsiteX6" fmla="*/ 0 w 2643352"/>
              <a:gd name="connsiteY6" fmla="*/ 1321676 h 1895331"/>
              <a:gd name="connsiteX7" fmla="*/ 1321676 w 2643352"/>
              <a:gd name="connsiteY7" fmla="*/ 0 h 18953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643352" h="1895331">
                <a:moveTo>
                  <a:pt x="1321676" y="0"/>
                </a:moveTo>
                <a:cubicBezTo>
                  <a:pt x="2051617" y="0"/>
                  <a:pt x="2643352" y="591735"/>
                  <a:pt x="2643352" y="1321676"/>
                </a:cubicBezTo>
                <a:cubicBezTo>
                  <a:pt x="2643352" y="1504161"/>
                  <a:pt x="2606369" y="1678009"/>
                  <a:pt x="2539488" y="1836132"/>
                </a:cubicBezTo>
                <a:lnTo>
                  <a:pt x="2510970" y="1895331"/>
                </a:lnTo>
                <a:lnTo>
                  <a:pt x="132382" y="1895331"/>
                </a:lnTo>
                <a:lnTo>
                  <a:pt x="103864" y="1836132"/>
                </a:lnTo>
                <a:cubicBezTo>
                  <a:pt x="36984" y="1678009"/>
                  <a:pt x="0" y="1504161"/>
                  <a:pt x="0" y="1321676"/>
                </a:cubicBezTo>
                <a:cubicBezTo>
                  <a:pt x="0" y="591735"/>
                  <a:pt x="591735" y="0"/>
                  <a:pt x="1321676"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11992997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Content Placeholder 1" descr="A screenshot of a computer&#10;&#10;AI-generated content may be incorrect.">
            <a:extLst>
              <a:ext uri="{FF2B5EF4-FFF2-40B4-BE49-F238E27FC236}">
                <a16:creationId xmlns:a16="http://schemas.microsoft.com/office/drawing/2014/main" id="{D2C9BAE9-DBD2-409B-0748-AFA3EACF045A}"/>
              </a:ext>
            </a:extLst>
          </p:cNvPr>
          <p:cNvPicPr>
            <a:picLocks noGrp="1" noChangeAspect="1"/>
          </p:cNvPicPr>
          <p:nvPr>
            <p:ph idx="1"/>
          </p:nvPr>
        </p:nvPicPr>
        <p:blipFill>
          <a:blip r:embed="rId3"/>
          <a:srcRect r="4129" b="-2"/>
          <a:stretch>
            <a:fillRect/>
          </a:stretch>
        </p:blipFill>
        <p:spPr>
          <a:xfrm>
            <a:off x="865141" y="871147"/>
            <a:ext cx="10488660" cy="5114714"/>
          </a:xfrm>
          <a:prstGeom prst="rect">
            <a:avLst/>
          </a:prstGeom>
        </p:spPr>
      </p:pic>
      <p:cxnSp>
        <p:nvCxnSpPr>
          <p:cNvPr id="15" name="Straight Connector 14">
            <a:extLst>
              <a:ext uri="{FF2B5EF4-FFF2-40B4-BE49-F238E27FC236}">
                <a16:creationId xmlns:a16="http://schemas.microsoft.com/office/drawing/2014/main" id="{EBC8029E-E679-5CC4-DE1F-B1AA37452C7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65141" y="5966048"/>
            <a:ext cx="10477500"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
        <p:nvSpPr>
          <p:cNvPr id="4" name="TextBox 3">
            <a:extLst>
              <a:ext uri="{FF2B5EF4-FFF2-40B4-BE49-F238E27FC236}">
                <a16:creationId xmlns:a16="http://schemas.microsoft.com/office/drawing/2014/main" id="{E9B4FFB1-A616-54C2-AA51-BFF1F2969298}"/>
              </a:ext>
            </a:extLst>
          </p:cNvPr>
          <p:cNvSpPr txBox="1"/>
          <p:nvPr/>
        </p:nvSpPr>
        <p:spPr>
          <a:xfrm>
            <a:off x="885093" y="175846"/>
            <a:ext cx="10451121"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err="1">
                <a:ea typeface="+mn-lt"/>
                <a:cs typeface="+mn-lt"/>
              </a:rPr>
              <a:t>Teksti</a:t>
            </a:r>
            <a:r>
              <a:rPr lang="en-GB" b="1">
                <a:ea typeface="+mn-lt"/>
                <a:cs typeface="+mn-lt"/>
              </a:rPr>
              <a:t> </a:t>
            </a:r>
            <a:r>
              <a:rPr lang="en-GB" b="1" err="1">
                <a:ea typeface="+mn-lt"/>
                <a:cs typeface="+mn-lt"/>
              </a:rPr>
              <a:t>analüüsi</a:t>
            </a:r>
            <a:r>
              <a:rPr lang="en-GB" b="1">
                <a:ea typeface="+mn-lt"/>
                <a:cs typeface="+mn-lt"/>
              </a:rPr>
              <a:t> </a:t>
            </a:r>
            <a:r>
              <a:rPr lang="en-GB" b="1" err="1">
                <a:ea typeface="+mn-lt"/>
                <a:cs typeface="+mn-lt"/>
              </a:rPr>
              <a:t>näide</a:t>
            </a:r>
            <a:r>
              <a:rPr lang="en-GB" b="1">
                <a:ea typeface="+mn-lt"/>
                <a:cs typeface="+mn-lt"/>
              </a:rPr>
              <a:t> </a:t>
            </a:r>
            <a:r>
              <a:rPr lang="en-GB" b="1" err="1">
                <a:ea typeface="+mn-lt"/>
                <a:cs typeface="+mn-lt"/>
              </a:rPr>
              <a:t>ilukirjanduse</a:t>
            </a:r>
            <a:r>
              <a:rPr lang="en-GB" b="1">
                <a:ea typeface="+mn-lt"/>
                <a:cs typeface="+mn-lt"/>
              </a:rPr>
              <a:t> </a:t>
            </a:r>
            <a:r>
              <a:rPr lang="en-GB" b="1" err="1">
                <a:ea typeface="+mn-lt"/>
                <a:cs typeface="+mn-lt"/>
              </a:rPr>
              <a:t>põhjal</a:t>
            </a:r>
            <a:r>
              <a:rPr lang="en-GB" b="1">
                <a:ea typeface="+mn-lt"/>
                <a:cs typeface="+mn-lt"/>
              </a:rPr>
              <a:t> </a:t>
            </a:r>
            <a:r>
              <a:rPr lang="en-GB">
                <a:ea typeface="+mn-lt"/>
                <a:cs typeface="+mn-lt"/>
              </a:rPr>
              <a:t>(Egon </a:t>
            </a:r>
            <a:r>
              <a:rPr lang="en-GB" err="1">
                <a:ea typeface="+mn-lt"/>
                <a:cs typeface="+mn-lt"/>
              </a:rPr>
              <a:t>ja</a:t>
            </a:r>
            <a:r>
              <a:rPr lang="en-GB">
                <a:ea typeface="+mn-lt"/>
                <a:cs typeface="+mn-lt"/>
              </a:rPr>
              <a:t> Vaike </a:t>
            </a:r>
            <a:r>
              <a:rPr lang="en-GB" err="1">
                <a:ea typeface="+mn-lt"/>
                <a:cs typeface="+mn-lt"/>
              </a:rPr>
              <a:t>Rannet</a:t>
            </a:r>
            <a:r>
              <a:rPr lang="en-GB">
                <a:ea typeface="+mn-lt"/>
                <a:cs typeface="+mn-lt"/>
              </a:rPr>
              <a:t>, "Kivid </a:t>
            </a:r>
            <a:r>
              <a:rPr lang="en-GB" err="1">
                <a:ea typeface="+mn-lt"/>
                <a:cs typeface="+mn-lt"/>
              </a:rPr>
              <a:t>ja</a:t>
            </a:r>
            <a:r>
              <a:rPr lang="en-GB">
                <a:ea typeface="+mn-lt"/>
                <a:cs typeface="+mn-lt"/>
              </a:rPr>
              <a:t> </a:t>
            </a:r>
            <a:r>
              <a:rPr lang="en-GB" err="1">
                <a:ea typeface="+mn-lt"/>
                <a:cs typeface="+mn-lt"/>
              </a:rPr>
              <a:t>leib</a:t>
            </a:r>
            <a:r>
              <a:rPr lang="en-GB">
                <a:ea typeface="+mn-lt"/>
                <a:cs typeface="+mn-lt"/>
              </a:rPr>
              <a:t>")</a:t>
            </a:r>
            <a:endParaRPr lang="en-US"/>
          </a:p>
        </p:txBody>
      </p:sp>
      <p:sp>
        <p:nvSpPr>
          <p:cNvPr id="5" name="TextBox 4">
            <a:extLst>
              <a:ext uri="{FF2B5EF4-FFF2-40B4-BE49-F238E27FC236}">
                <a16:creationId xmlns:a16="http://schemas.microsoft.com/office/drawing/2014/main" id="{2B001F7C-7328-369D-85DE-41D0A71D840C}"/>
              </a:ext>
            </a:extLst>
          </p:cNvPr>
          <p:cNvSpPr txBox="1"/>
          <p:nvPr/>
        </p:nvSpPr>
        <p:spPr>
          <a:xfrm>
            <a:off x="3063139" y="6315517"/>
            <a:ext cx="6096000"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hlinkClick r:id="rId4"/>
              </a:rPr>
              <a:t>https://runoverse.org/emotsioonisonastik/</a:t>
            </a:r>
            <a:endParaRPr lang="en-US"/>
          </a:p>
          <a:p>
            <a:pPr algn="ctr"/>
            <a:endParaRPr lang="en-GB"/>
          </a:p>
        </p:txBody>
      </p:sp>
      <p:pic>
        <p:nvPicPr>
          <p:cNvPr id="7" name="Picture 6" descr="A screenshot of a computer&#10;&#10;AI-generated content may be incorrect.">
            <a:extLst>
              <a:ext uri="{FF2B5EF4-FFF2-40B4-BE49-F238E27FC236}">
                <a16:creationId xmlns:a16="http://schemas.microsoft.com/office/drawing/2014/main" id="{81F6555D-8483-E128-2C17-BF985C5EC3E1}"/>
              </a:ext>
            </a:extLst>
          </p:cNvPr>
          <p:cNvPicPr>
            <a:picLocks noChangeAspect="1"/>
          </p:cNvPicPr>
          <p:nvPr/>
        </p:nvPicPr>
        <p:blipFill>
          <a:blip r:embed="rId5"/>
          <a:stretch>
            <a:fillRect/>
          </a:stretch>
        </p:blipFill>
        <p:spPr>
          <a:xfrm>
            <a:off x="609600" y="0"/>
            <a:ext cx="10972800" cy="6858000"/>
          </a:xfrm>
          <a:prstGeom prst="rect">
            <a:avLst/>
          </a:prstGeom>
        </p:spPr>
      </p:pic>
      <p:sp>
        <p:nvSpPr>
          <p:cNvPr id="8" name="TextBox 7">
            <a:extLst>
              <a:ext uri="{FF2B5EF4-FFF2-40B4-BE49-F238E27FC236}">
                <a16:creationId xmlns:a16="http://schemas.microsoft.com/office/drawing/2014/main" id="{1E9EFE30-D9C8-0C06-BBC5-C25DDB3ADD53}"/>
              </a:ext>
            </a:extLst>
          </p:cNvPr>
          <p:cNvSpPr txBox="1"/>
          <p:nvPr/>
        </p:nvSpPr>
        <p:spPr>
          <a:xfrm>
            <a:off x="3763973" y="5914450"/>
            <a:ext cx="6096000"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t>https://markmets.github.io/Emotsioonisonastik/</a:t>
            </a:r>
          </a:p>
          <a:p>
            <a:pPr algn="ctr"/>
            <a:endParaRPr lang="en-US"/>
          </a:p>
        </p:txBody>
      </p:sp>
      <p:pic>
        <p:nvPicPr>
          <p:cNvPr id="11" name="Graphic 10" descr="QR preview">
            <a:extLst>
              <a:ext uri="{FF2B5EF4-FFF2-40B4-BE49-F238E27FC236}">
                <a16:creationId xmlns:a16="http://schemas.microsoft.com/office/drawing/2014/main" id="{E35CE3E9-DEED-BC24-701C-1A97A48C2A5C}"/>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8954139" y="5407515"/>
            <a:ext cx="1192862" cy="1228661"/>
          </a:xfrm>
          <a:prstGeom prst="rect">
            <a:avLst/>
          </a:prstGeom>
        </p:spPr>
      </p:pic>
    </p:spTree>
    <p:extLst>
      <p:ext uri="{BB962C8B-B14F-4D97-AF65-F5344CB8AC3E}">
        <p14:creationId xmlns:p14="http://schemas.microsoft.com/office/powerpoint/2010/main" val="3519679139"/>
      </p:ext>
    </p:extLst>
  </p:cSld>
  <p:clrMapOvr>
    <a:masterClrMapping/>
  </p:clrMapOvr>
  <p:extLst>
    <p:ext uri="{6950BFC3-D8DA-4A85-94F7-54DA5524770B}">
      <p188:commentRel xmlns:p188="http://schemas.microsoft.com/office/powerpoint/2018/8/main" r:id="rId2"/>
    </p:ext>
  </p:extLst>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66B8B93D-A493-0F4A-77F6-C00F95B34249}"/>
            </a:ext>
          </a:extLst>
        </p:cNvPr>
        <p:cNvGrpSpPr/>
        <p:nvPr/>
      </p:nvGrpSpPr>
      <p:grpSpPr>
        <a:xfrm>
          <a:off x="0" y="0"/>
          <a:ext cx="0" cy="0"/>
          <a:chOff x="0" y="0"/>
          <a:chExt cx="0" cy="0"/>
        </a:xfrm>
      </p:grpSpPr>
      <p:pic>
        <p:nvPicPr>
          <p:cNvPr id="2" name="Content Placeholder 1" descr="A screenshot of a computer&#10;&#10;AI-generated content may be incorrect.">
            <a:extLst>
              <a:ext uri="{FF2B5EF4-FFF2-40B4-BE49-F238E27FC236}">
                <a16:creationId xmlns:a16="http://schemas.microsoft.com/office/drawing/2014/main" id="{C0ADFF15-2385-72D4-FED5-872682EBCA90}"/>
              </a:ext>
            </a:extLst>
          </p:cNvPr>
          <p:cNvPicPr>
            <a:picLocks noGrp="1" noChangeAspect="1"/>
          </p:cNvPicPr>
          <p:nvPr>
            <p:ph idx="1"/>
          </p:nvPr>
        </p:nvPicPr>
        <p:blipFill>
          <a:blip r:embed="rId2"/>
          <a:srcRect r="4129" b="-2"/>
          <a:stretch>
            <a:fillRect/>
          </a:stretch>
        </p:blipFill>
        <p:spPr>
          <a:xfrm>
            <a:off x="865141" y="871147"/>
            <a:ext cx="10488660" cy="5114714"/>
          </a:xfrm>
          <a:prstGeom prst="rect">
            <a:avLst/>
          </a:prstGeom>
        </p:spPr>
      </p:pic>
      <p:cxnSp>
        <p:nvCxnSpPr>
          <p:cNvPr id="15" name="Straight Connector 14">
            <a:extLst>
              <a:ext uri="{FF2B5EF4-FFF2-40B4-BE49-F238E27FC236}">
                <a16:creationId xmlns:a16="http://schemas.microsoft.com/office/drawing/2014/main" id="{D56614A7-C154-3382-A9B6-4BC4979ACC21}"/>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65141" y="5966048"/>
            <a:ext cx="10477500"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
        <p:nvSpPr>
          <p:cNvPr id="4" name="TextBox 3">
            <a:extLst>
              <a:ext uri="{FF2B5EF4-FFF2-40B4-BE49-F238E27FC236}">
                <a16:creationId xmlns:a16="http://schemas.microsoft.com/office/drawing/2014/main" id="{170B0DF0-E299-DE3B-01F6-28D06F2C1062}"/>
              </a:ext>
            </a:extLst>
          </p:cNvPr>
          <p:cNvSpPr txBox="1"/>
          <p:nvPr/>
        </p:nvSpPr>
        <p:spPr>
          <a:xfrm>
            <a:off x="885093" y="175846"/>
            <a:ext cx="10451121"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err="1">
                <a:ea typeface="+mn-lt"/>
                <a:cs typeface="+mn-lt"/>
              </a:rPr>
              <a:t>Teksti</a:t>
            </a:r>
            <a:r>
              <a:rPr lang="en-GB" b="1">
                <a:ea typeface="+mn-lt"/>
                <a:cs typeface="+mn-lt"/>
              </a:rPr>
              <a:t> </a:t>
            </a:r>
            <a:r>
              <a:rPr lang="en-GB" b="1" err="1">
                <a:ea typeface="+mn-lt"/>
                <a:cs typeface="+mn-lt"/>
              </a:rPr>
              <a:t>analüüsi</a:t>
            </a:r>
            <a:r>
              <a:rPr lang="en-GB" b="1">
                <a:ea typeface="+mn-lt"/>
                <a:cs typeface="+mn-lt"/>
              </a:rPr>
              <a:t> </a:t>
            </a:r>
            <a:r>
              <a:rPr lang="en-GB" b="1" err="1">
                <a:ea typeface="+mn-lt"/>
                <a:cs typeface="+mn-lt"/>
              </a:rPr>
              <a:t>näide</a:t>
            </a:r>
            <a:r>
              <a:rPr lang="en-GB" b="1">
                <a:ea typeface="+mn-lt"/>
                <a:cs typeface="+mn-lt"/>
              </a:rPr>
              <a:t> </a:t>
            </a:r>
            <a:r>
              <a:rPr lang="en-GB" b="1" err="1">
                <a:ea typeface="+mn-lt"/>
                <a:cs typeface="+mn-lt"/>
              </a:rPr>
              <a:t>ilukirjanduse</a:t>
            </a:r>
            <a:r>
              <a:rPr lang="en-GB" b="1">
                <a:ea typeface="+mn-lt"/>
                <a:cs typeface="+mn-lt"/>
              </a:rPr>
              <a:t> </a:t>
            </a:r>
            <a:r>
              <a:rPr lang="en-GB" b="1" err="1">
                <a:ea typeface="+mn-lt"/>
                <a:cs typeface="+mn-lt"/>
              </a:rPr>
              <a:t>põhjal</a:t>
            </a:r>
            <a:r>
              <a:rPr lang="en-GB" b="1">
                <a:ea typeface="+mn-lt"/>
                <a:cs typeface="+mn-lt"/>
              </a:rPr>
              <a:t> </a:t>
            </a:r>
            <a:r>
              <a:rPr lang="en-GB">
                <a:ea typeface="+mn-lt"/>
                <a:cs typeface="+mn-lt"/>
              </a:rPr>
              <a:t>(Egon </a:t>
            </a:r>
            <a:r>
              <a:rPr lang="en-GB" err="1">
                <a:ea typeface="+mn-lt"/>
                <a:cs typeface="+mn-lt"/>
              </a:rPr>
              <a:t>ja</a:t>
            </a:r>
            <a:r>
              <a:rPr lang="en-GB">
                <a:ea typeface="+mn-lt"/>
                <a:cs typeface="+mn-lt"/>
              </a:rPr>
              <a:t> Vaike </a:t>
            </a:r>
            <a:r>
              <a:rPr lang="en-GB" err="1">
                <a:ea typeface="+mn-lt"/>
                <a:cs typeface="+mn-lt"/>
              </a:rPr>
              <a:t>Rannet</a:t>
            </a:r>
            <a:r>
              <a:rPr lang="en-GB">
                <a:ea typeface="+mn-lt"/>
                <a:cs typeface="+mn-lt"/>
              </a:rPr>
              <a:t>, "Kivid </a:t>
            </a:r>
            <a:r>
              <a:rPr lang="en-GB" err="1">
                <a:ea typeface="+mn-lt"/>
                <a:cs typeface="+mn-lt"/>
              </a:rPr>
              <a:t>ja</a:t>
            </a:r>
            <a:r>
              <a:rPr lang="en-GB">
                <a:ea typeface="+mn-lt"/>
                <a:cs typeface="+mn-lt"/>
              </a:rPr>
              <a:t> </a:t>
            </a:r>
            <a:r>
              <a:rPr lang="en-GB" err="1">
                <a:ea typeface="+mn-lt"/>
                <a:cs typeface="+mn-lt"/>
              </a:rPr>
              <a:t>leib</a:t>
            </a:r>
            <a:r>
              <a:rPr lang="en-GB">
                <a:ea typeface="+mn-lt"/>
                <a:cs typeface="+mn-lt"/>
              </a:rPr>
              <a:t>")</a:t>
            </a:r>
            <a:endParaRPr lang="en-US"/>
          </a:p>
        </p:txBody>
      </p:sp>
      <p:sp>
        <p:nvSpPr>
          <p:cNvPr id="5" name="TextBox 4">
            <a:extLst>
              <a:ext uri="{FF2B5EF4-FFF2-40B4-BE49-F238E27FC236}">
                <a16:creationId xmlns:a16="http://schemas.microsoft.com/office/drawing/2014/main" id="{93F9D2A5-C119-7722-16D6-23639FE1C8F7}"/>
              </a:ext>
            </a:extLst>
          </p:cNvPr>
          <p:cNvSpPr txBox="1"/>
          <p:nvPr/>
        </p:nvSpPr>
        <p:spPr>
          <a:xfrm>
            <a:off x="3063139" y="6315517"/>
            <a:ext cx="6096000"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hlinkClick r:id="rId3"/>
              </a:rPr>
              <a:t>https://runoverse.org/emotsioonisonastik/</a:t>
            </a:r>
            <a:endParaRPr lang="en-US"/>
          </a:p>
          <a:p>
            <a:pPr algn="ctr"/>
            <a:endParaRPr lang="en-GB"/>
          </a:p>
        </p:txBody>
      </p:sp>
      <p:pic>
        <p:nvPicPr>
          <p:cNvPr id="3" name="Picture 2">
            <a:extLst>
              <a:ext uri="{FF2B5EF4-FFF2-40B4-BE49-F238E27FC236}">
                <a16:creationId xmlns:a16="http://schemas.microsoft.com/office/drawing/2014/main" id="{37A3DA98-7B7F-EC70-3CD2-538F49D84944}"/>
              </a:ext>
            </a:extLst>
          </p:cNvPr>
          <p:cNvPicPr>
            <a:picLocks noChangeAspect="1"/>
          </p:cNvPicPr>
          <p:nvPr/>
        </p:nvPicPr>
        <p:blipFill>
          <a:blip r:embed="rId4"/>
          <a:stretch>
            <a:fillRect/>
          </a:stretch>
        </p:blipFill>
        <p:spPr>
          <a:xfrm>
            <a:off x="609600" y="0"/>
            <a:ext cx="10972800" cy="6858000"/>
          </a:xfrm>
          <a:prstGeom prst="rect">
            <a:avLst/>
          </a:prstGeom>
        </p:spPr>
      </p:pic>
    </p:spTree>
    <p:extLst>
      <p:ext uri="{BB962C8B-B14F-4D97-AF65-F5344CB8AC3E}">
        <p14:creationId xmlns:p14="http://schemas.microsoft.com/office/powerpoint/2010/main" val="317380190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376818CA-2ACD-2CF3-3EDD-3694876EC72B}"/>
            </a:ext>
          </a:extLst>
        </p:cNvPr>
        <p:cNvGrpSpPr/>
        <p:nvPr/>
      </p:nvGrpSpPr>
      <p:grpSpPr>
        <a:xfrm>
          <a:off x="0" y="0"/>
          <a:ext cx="0" cy="0"/>
          <a:chOff x="0" y="0"/>
          <a:chExt cx="0" cy="0"/>
        </a:xfrm>
      </p:grpSpPr>
      <p:pic>
        <p:nvPicPr>
          <p:cNvPr id="2" name="Content Placeholder 1" descr="A screenshot of a computer&#10;&#10;AI-generated content may be incorrect.">
            <a:extLst>
              <a:ext uri="{FF2B5EF4-FFF2-40B4-BE49-F238E27FC236}">
                <a16:creationId xmlns:a16="http://schemas.microsoft.com/office/drawing/2014/main" id="{9F845BB0-E4FC-A429-39AC-FE1AF86E6294}"/>
              </a:ext>
            </a:extLst>
          </p:cNvPr>
          <p:cNvPicPr>
            <a:picLocks noGrp="1" noChangeAspect="1"/>
          </p:cNvPicPr>
          <p:nvPr>
            <p:ph idx="1"/>
          </p:nvPr>
        </p:nvPicPr>
        <p:blipFill>
          <a:blip r:embed="rId2"/>
          <a:srcRect r="4129" b="-2"/>
          <a:stretch>
            <a:fillRect/>
          </a:stretch>
        </p:blipFill>
        <p:spPr>
          <a:xfrm>
            <a:off x="865141" y="871147"/>
            <a:ext cx="10488660" cy="5114714"/>
          </a:xfrm>
          <a:prstGeom prst="rect">
            <a:avLst/>
          </a:prstGeom>
        </p:spPr>
      </p:pic>
      <p:cxnSp>
        <p:nvCxnSpPr>
          <p:cNvPr id="15" name="Straight Connector 14">
            <a:extLst>
              <a:ext uri="{FF2B5EF4-FFF2-40B4-BE49-F238E27FC236}">
                <a16:creationId xmlns:a16="http://schemas.microsoft.com/office/drawing/2014/main" id="{3C878615-1969-74E7-9131-3C9F01F4E43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65141" y="5966048"/>
            <a:ext cx="10477500"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
        <p:nvSpPr>
          <p:cNvPr id="4" name="TextBox 3">
            <a:extLst>
              <a:ext uri="{FF2B5EF4-FFF2-40B4-BE49-F238E27FC236}">
                <a16:creationId xmlns:a16="http://schemas.microsoft.com/office/drawing/2014/main" id="{22EAFD38-3210-AF86-6AD9-94F3CD0F2394}"/>
              </a:ext>
            </a:extLst>
          </p:cNvPr>
          <p:cNvSpPr txBox="1"/>
          <p:nvPr/>
        </p:nvSpPr>
        <p:spPr>
          <a:xfrm>
            <a:off x="885093" y="175846"/>
            <a:ext cx="10451121"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err="1">
                <a:ea typeface="+mn-lt"/>
                <a:cs typeface="+mn-lt"/>
              </a:rPr>
              <a:t>Teksti</a:t>
            </a:r>
            <a:r>
              <a:rPr lang="en-GB" b="1">
                <a:ea typeface="+mn-lt"/>
                <a:cs typeface="+mn-lt"/>
              </a:rPr>
              <a:t> </a:t>
            </a:r>
            <a:r>
              <a:rPr lang="en-GB" b="1" err="1">
                <a:ea typeface="+mn-lt"/>
                <a:cs typeface="+mn-lt"/>
              </a:rPr>
              <a:t>analüüsi</a:t>
            </a:r>
            <a:r>
              <a:rPr lang="en-GB" b="1">
                <a:ea typeface="+mn-lt"/>
                <a:cs typeface="+mn-lt"/>
              </a:rPr>
              <a:t> </a:t>
            </a:r>
            <a:r>
              <a:rPr lang="en-GB" b="1" err="1">
                <a:ea typeface="+mn-lt"/>
                <a:cs typeface="+mn-lt"/>
              </a:rPr>
              <a:t>näide</a:t>
            </a:r>
            <a:r>
              <a:rPr lang="en-GB" b="1">
                <a:ea typeface="+mn-lt"/>
                <a:cs typeface="+mn-lt"/>
              </a:rPr>
              <a:t> </a:t>
            </a:r>
            <a:r>
              <a:rPr lang="en-GB" b="1" err="1">
                <a:ea typeface="+mn-lt"/>
                <a:cs typeface="+mn-lt"/>
              </a:rPr>
              <a:t>ilukirjanduse</a:t>
            </a:r>
            <a:r>
              <a:rPr lang="en-GB" b="1">
                <a:ea typeface="+mn-lt"/>
                <a:cs typeface="+mn-lt"/>
              </a:rPr>
              <a:t> </a:t>
            </a:r>
            <a:r>
              <a:rPr lang="en-GB" b="1" err="1">
                <a:ea typeface="+mn-lt"/>
                <a:cs typeface="+mn-lt"/>
              </a:rPr>
              <a:t>põhjal</a:t>
            </a:r>
            <a:r>
              <a:rPr lang="en-GB" b="1">
                <a:ea typeface="+mn-lt"/>
                <a:cs typeface="+mn-lt"/>
              </a:rPr>
              <a:t> </a:t>
            </a:r>
            <a:r>
              <a:rPr lang="en-GB">
                <a:ea typeface="+mn-lt"/>
                <a:cs typeface="+mn-lt"/>
              </a:rPr>
              <a:t>(Egon </a:t>
            </a:r>
            <a:r>
              <a:rPr lang="en-GB" err="1">
                <a:ea typeface="+mn-lt"/>
                <a:cs typeface="+mn-lt"/>
              </a:rPr>
              <a:t>ja</a:t>
            </a:r>
            <a:r>
              <a:rPr lang="en-GB">
                <a:ea typeface="+mn-lt"/>
                <a:cs typeface="+mn-lt"/>
              </a:rPr>
              <a:t> Vaike </a:t>
            </a:r>
            <a:r>
              <a:rPr lang="en-GB" err="1">
                <a:ea typeface="+mn-lt"/>
                <a:cs typeface="+mn-lt"/>
              </a:rPr>
              <a:t>Rannet</a:t>
            </a:r>
            <a:r>
              <a:rPr lang="en-GB">
                <a:ea typeface="+mn-lt"/>
                <a:cs typeface="+mn-lt"/>
              </a:rPr>
              <a:t>, "Kivid </a:t>
            </a:r>
            <a:r>
              <a:rPr lang="en-GB" err="1">
                <a:ea typeface="+mn-lt"/>
                <a:cs typeface="+mn-lt"/>
              </a:rPr>
              <a:t>ja</a:t>
            </a:r>
            <a:r>
              <a:rPr lang="en-GB">
                <a:ea typeface="+mn-lt"/>
                <a:cs typeface="+mn-lt"/>
              </a:rPr>
              <a:t> </a:t>
            </a:r>
            <a:r>
              <a:rPr lang="en-GB" err="1">
                <a:ea typeface="+mn-lt"/>
                <a:cs typeface="+mn-lt"/>
              </a:rPr>
              <a:t>leib</a:t>
            </a:r>
            <a:r>
              <a:rPr lang="en-GB">
                <a:ea typeface="+mn-lt"/>
                <a:cs typeface="+mn-lt"/>
              </a:rPr>
              <a:t>")</a:t>
            </a:r>
            <a:endParaRPr lang="en-US"/>
          </a:p>
        </p:txBody>
      </p:sp>
      <p:sp>
        <p:nvSpPr>
          <p:cNvPr id="5" name="TextBox 4">
            <a:extLst>
              <a:ext uri="{FF2B5EF4-FFF2-40B4-BE49-F238E27FC236}">
                <a16:creationId xmlns:a16="http://schemas.microsoft.com/office/drawing/2014/main" id="{C36119A6-D469-1D8D-D5CC-23BA8320D3B1}"/>
              </a:ext>
            </a:extLst>
          </p:cNvPr>
          <p:cNvSpPr txBox="1"/>
          <p:nvPr/>
        </p:nvSpPr>
        <p:spPr>
          <a:xfrm>
            <a:off x="3063139" y="6315517"/>
            <a:ext cx="6096000"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hlinkClick r:id="rId3"/>
              </a:rPr>
              <a:t>https://runoverse.org/emotsioonisonastik/</a:t>
            </a:r>
            <a:endParaRPr lang="en-US"/>
          </a:p>
          <a:p>
            <a:pPr algn="ctr"/>
            <a:endParaRPr lang="en-GB"/>
          </a:p>
        </p:txBody>
      </p:sp>
      <p:pic>
        <p:nvPicPr>
          <p:cNvPr id="3" name="Picture 2">
            <a:extLst>
              <a:ext uri="{FF2B5EF4-FFF2-40B4-BE49-F238E27FC236}">
                <a16:creationId xmlns:a16="http://schemas.microsoft.com/office/drawing/2014/main" id="{6BBD004A-6215-AD76-FFDC-946E5E7384B4}"/>
              </a:ext>
            </a:extLst>
          </p:cNvPr>
          <p:cNvPicPr>
            <a:picLocks noChangeAspect="1"/>
          </p:cNvPicPr>
          <p:nvPr/>
        </p:nvPicPr>
        <p:blipFill>
          <a:blip r:embed="rId4"/>
          <a:stretch>
            <a:fillRect/>
          </a:stretch>
        </p:blipFill>
        <p:spPr>
          <a:xfrm>
            <a:off x="609600" y="0"/>
            <a:ext cx="10972800" cy="6858000"/>
          </a:xfrm>
          <a:prstGeom prst="rect">
            <a:avLst/>
          </a:prstGeom>
        </p:spPr>
      </p:pic>
    </p:spTree>
    <p:extLst>
      <p:ext uri="{BB962C8B-B14F-4D97-AF65-F5344CB8AC3E}">
        <p14:creationId xmlns:p14="http://schemas.microsoft.com/office/powerpoint/2010/main" val="123119396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0A698758-921A-0AC0-86FE-C1B4A41431DE}"/>
            </a:ext>
          </a:extLst>
        </p:cNvPr>
        <p:cNvGrpSpPr/>
        <p:nvPr/>
      </p:nvGrpSpPr>
      <p:grpSpPr>
        <a:xfrm>
          <a:off x="0" y="0"/>
          <a:ext cx="0" cy="0"/>
          <a:chOff x="0" y="0"/>
          <a:chExt cx="0" cy="0"/>
        </a:xfrm>
      </p:grpSpPr>
      <p:pic>
        <p:nvPicPr>
          <p:cNvPr id="2" name="Content Placeholder 1" descr="A screenshot of a computer&#10;&#10;AI-generated content may be incorrect.">
            <a:extLst>
              <a:ext uri="{FF2B5EF4-FFF2-40B4-BE49-F238E27FC236}">
                <a16:creationId xmlns:a16="http://schemas.microsoft.com/office/drawing/2014/main" id="{B6B45901-FFC0-292E-062D-219FCF269F16}"/>
              </a:ext>
            </a:extLst>
          </p:cNvPr>
          <p:cNvPicPr>
            <a:picLocks noGrp="1" noChangeAspect="1"/>
          </p:cNvPicPr>
          <p:nvPr>
            <p:ph idx="1"/>
          </p:nvPr>
        </p:nvPicPr>
        <p:blipFill>
          <a:blip r:embed="rId2"/>
          <a:srcRect r="4129" b="-2"/>
          <a:stretch>
            <a:fillRect/>
          </a:stretch>
        </p:blipFill>
        <p:spPr>
          <a:xfrm>
            <a:off x="865141" y="871147"/>
            <a:ext cx="10488660" cy="5114714"/>
          </a:xfrm>
          <a:prstGeom prst="rect">
            <a:avLst/>
          </a:prstGeom>
        </p:spPr>
      </p:pic>
      <p:cxnSp>
        <p:nvCxnSpPr>
          <p:cNvPr id="15" name="Straight Connector 14">
            <a:extLst>
              <a:ext uri="{FF2B5EF4-FFF2-40B4-BE49-F238E27FC236}">
                <a16:creationId xmlns:a16="http://schemas.microsoft.com/office/drawing/2014/main" id="{9AD26CD5-4285-99BD-80E3-F76EEF49EE5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65141" y="5966048"/>
            <a:ext cx="10477500"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
        <p:nvSpPr>
          <p:cNvPr id="4" name="TextBox 3">
            <a:extLst>
              <a:ext uri="{FF2B5EF4-FFF2-40B4-BE49-F238E27FC236}">
                <a16:creationId xmlns:a16="http://schemas.microsoft.com/office/drawing/2014/main" id="{0CF53EA1-4324-6FAB-AA99-A382F0BB393F}"/>
              </a:ext>
            </a:extLst>
          </p:cNvPr>
          <p:cNvSpPr txBox="1"/>
          <p:nvPr/>
        </p:nvSpPr>
        <p:spPr>
          <a:xfrm>
            <a:off x="885093" y="175846"/>
            <a:ext cx="10451121"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err="1">
                <a:ea typeface="+mn-lt"/>
                <a:cs typeface="+mn-lt"/>
              </a:rPr>
              <a:t>Teksti</a:t>
            </a:r>
            <a:r>
              <a:rPr lang="en-GB" b="1">
                <a:ea typeface="+mn-lt"/>
                <a:cs typeface="+mn-lt"/>
              </a:rPr>
              <a:t> </a:t>
            </a:r>
            <a:r>
              <a:rPr lang="en-GB" b="1" err="1">
                <a:ea typeface="+mn-lt"/>
                <a:cs typeface="+mn-lt"/>
              </a:rPr>
              <a:t>analüüsi</a:t>
            </a:r>
            <a:r>
              <a:rPr lang="en-GB" b="1">
                <a:ea typeface="+mn-lt"/>
                <a:cs typeface="+mn-lt"/>
              </a:rPr>
              <a:t> </a:t>
            </a:r>
            <a:r>
              <a:rPr lang="en-GB" b="1" err="1">
                <a:ea typeface="+mn-lt"/>
                <a:cs typeface="+mn-lt"/>
              </a:rPr>
              <a:t>näide</a:t>
            </a:r>
            <a:r>
              <a:rPr lang="en-GB" b="1">
                <a:ea typeface="+mn-lt"/>
                <a:cs typeface="+mn-lt"/>
              </a:rPr>
              <a:t> </a:t>
            </a:r>
            <a:r>
              <a:rPr lang="en-GB" b="1" err="1">
                <a:ea typeface="+mn-lt"/>
                <a:cs typeface="+mn-lt"/>
              </a:rPr>
              <a:t>ilukirjanduse</a:t>
            </a:r>
            <a:r>
              <a:rPr lang="en-GB" b="1">
                <a:ea typeface="+mn-lt"/>
                <a:cs typeface="+mn-lt"/>
              </a:rPr>
              <a:t> </a:t>
            </a:r>
            <a:r>
              <a:rPr lang="en-GB" b="1" err="1">
                <a:ea typeface="+mn-lt"/>
                <a:cs typeface="+mn-lt"/>
              </a:rPr>
              <a:t>põhjal</a:t>
            </a:r>
            <a:r>
              <a:rPr lang="en-GB" b="1">
                <a:ea typeface="+mn-lt"/>
                <a:cs typeface="+mn-lt"/>
              </a:rPr>
              <a:t> </a:t>
            </a:r>
            <a:r>
              <a:rPr lang="en-GB">
                <a:ea typeface="+mn-lt"/>
                <a:cs typeface="+mn-lt"/>
              </a:rPr>
              <a:t>(Egon </a:t>
            </a:r>
            <a:r>
              <a:rPr lang="en-GB" err="1">
                <a:ea typeface="+mn-lt"/>
                <a:cs typeface="+mn-lt"/>
              </a:rPr>
              <a:t>ja</a:t>
            </a:r>
            <a:r>
              <a:rPr lang="en-GB">
                <a:ea typeface="+mn-lt"/>
                <a:cs typeface="+mn-lt"/>
              </a:rPr>
              <a:t> Vaike </a:t>
            </a:r>
            <a:r>
              <a:rPr lang="en-GB" err="1">
                <a:ea typeface="+mn-lt"/>
                <a:cs typeface="+mn-lt"/>
              </a:rPr>
              <a:t>Rannet</a:t>
            </a:r>
            <a:r>
              <a:rPr lang="en-GB">
                <a:ea typeface="+mn-lt"/>
                <a:cs typeface="+mn-lt"/>
              </a:rPr>
              <a:t>, "Kivid </a:t>
            </a:r>
            <a:r>
              <a:rPr lang="en-GB" err="1">
                <a:ea typeface="+mn-lt"/>
                <a:cs typeface="+mn-lt"/>
              </a:rPr>
              <a:t>ja</a:t>
            </a:r>
            <a:r>
              <a:rPr lang="en-GB">
                <a:ea typeface="+mn-lt"/>
                <a:cs typeface="+mn-lt"/>
              </a:rPr>
              <a:t> </a:t>
            </a:r>
            <a:r>
              <a:rPr lang="en-GB" err="1">
                <a:ea typeface="+mn-lt"/>
                <a:cs typeface="+mn-lt"/>
              </a:rPr>
              <a:t>leib</a:t>
            </a:r>
            <a:r>
              <a:rPr lang="en-GB">
                <a:ea typeface="+mn-lt"/>
                <a:cs typeface="+mn-lt"/>
              </a:rPr>
              <a:t>")</a:t>
            </a:r>
            <a:endParaRPr lang="en-US"/>
          </a:p>
        </p:txBody>
      </p:sp>
      <p:sp>
        <p:nvSpPr>
          <p:cNvPr id="5" name="TextBox 4">
            <a:extLst>
              <a:ext uri="{FF2B5EF4-FFF2-40B4-BE49-F238E27FC236}">
                <a16:creationId xmlns:a16="http://schemas.microsoft.com/office/drawing/2014/main" id="{0C0AF3E3-5232-1C44-DEA5-B62DC80F4134}"/>
              </a:ext>
            </a:extLst>
          </p:cNvPr>
          <p:cNvSpPr txBox="1"/>
          <p:nvPr/>
        </p:nvSpPr>
        <p:spPr>
          <a:xfrm>
            <a:off x="3063139" y="6315517"/>
            <a:ext cx="6096000"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hlinkClick r:id="rId3"/>
              </a:rPr>
              <a:t>https://runoverse.org/emotsioonisonastik/</a:t>
            </a:r>
            <a:endParaRPr lang="en-US"/>
          </a:p>
          <a:p>
            <a:pPr algn="ctr"/>
            <a:endParaRPr lang="en-GB"/>
          </a:p>
        </p:txBody>
      </p:sp>
      <p:pic>
        <p:nvPicPr>
          <p:cNvPr id="3" name="Picture 2">
            <a:extLst>
              <a:ext uri="{FF2B5EF4-FFF2-40B4-BE49-F238E27FC236}">
                <a16:creationId xmlns:a16="http://schemas.microsoft.com/office/drawing/2014/main" id="{7B955D42-319A-0366-5933-02EA3B393C15}"/>
              </a:ext>
            </a:extLst>
          </p:cNvPr>
          <p:cNvPicPr>
            <a:picLocks noChangeAspect="1"/>
          </p:cNvPicPr>
          <p:nvPr/>
        </p:nvPicPr>
        <p:blipFill>
          <a:blip r:embed="rId4"/>
          <a:stretch>
            <a:fillRect/>
          </a:stretch>
        </p:blipFill>
        <p:spPr>
          <a:xfrm>
            <a:off x="609600" y="0"/>
            <a:ext cx="10972800" cy="6858000"/>
          </a:xfrm>
          <a:prstGeom prst="rect">
            <a:avLst/>
          </a:prstGeom>
        </p:spPr>
      </p:pic>
    </p:spTree>
    <p:extLst>
      <p:ext uri="{BB962C8B-B14F-4D97-AF65-F5344CB8AC3E}">
        <p14:creationId xmlns:p14="http://schemas.microsoft.com/office/powerpoint/2010/main" val="19809835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0A698758-921A-0AC0-86FE-C1B4A41431DE}"/>
            </a:ext>
          </a:extLst>
        </p:cNvPr>
        <p:cNvGrpSpPr/>
        <p:nvPr/>
      </p:nvGrpSpPr>
      <p:grpSpPr>
        <a:xfrm>
          <a:off x="0" y="0"/>
          <a:ext cx="0" cy="0"/>
          <a:chOff x="0" y="0"/>
          <a:chExt cx="0" cy="0"/>
        </a:xfrm>
      </p:grpSpPr>
      <p:pic>
        <p:nvPicPr>
          <p:cNvPr id="2" name="Content Placeholder 1" descr="A screenshot of a computer&#10;&#10;AI-generated content may be incorrect.">
            <a:extLst>
              <a:ext uri="{FF2B5EF4-FFF2-40B4-BE49-F238E27FC236}">
                <a16:creationId xmlns:a16="http://schemas.microsoft.com/office/drawing/2014/main" id="{B6B45901-FFC0-292E-062D-219FCF269F16}"/>
              </a:ext>
            </a:extLst>
          </p:cNvPr>
          <p:cNvPicPr>
            <a:picLocks noGrp="1" noChangeAspect="1"/>
          </p:cNvPicPr>
          <p:nvPr>
            <p:ph idx="1"/>
          </p:nvPr>
        </p:nvPicPr>
        <p:blipFill>
          <a:blip r:embed="rId2"/>
          <a:srcRect r="4129" b="-2"/>
          <a:stretch>
            <a:fillRect/>
          </a:stretch>
        </p:blipFill>
        <p:spPr>
          <a:xfrm>
            <a:off x="865141" y="871147"/>
            <a:ext cx="10488660" cy="5114714"/>
          </a:xfrm>
          <a:prstGeom prst="rect">
            <a:avLst/>
          </a:prstGeom>
        </p:spPr>
      </p:pic>
      <p:sp>
        <p:nvSpPr>
          <p:cNvPr id="4" name="TextBox 3">
            <a:extLst>
              <a:ext uri="{FF2B5EF4-FFF2-40B4-BE49-F238E27FC236}">
                <a16:creationId xmlns:a16="http://schemas.microsoft.com/office/drawing/2014/main" id="{0CF53EA1-4324-6FAB-AA99-A382F0BB393F}"/>
              </a:ext>
            </a:extLst>
          </p:cNvPr>
          <p:cNvSpPr txBox="1"/>
          <p:nvPr/>
        </p:nvSpPr>
        <p:spPr>
          <a:xfrm>
            <a:off x="885093" y="175846"/>
            <a:ext cx="10451121"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err="1">
                <a:ea typeface="+mn-lt"/>
                <a:cs typeface="+mn-lt"/>
              </a:rPr>
              <a:t>Teksti</a:t>
            </a:r>
            <a:r>
              <a:rPr lang="en-GB" b="1">
                <a:ea typeface="+mn-lt"/>
                <a:cs typeface="+mn-lt"/>
              </a:rPr>
              <a:t> </a:t>
            </a:r>
            <a:r>
              <a:rPr lang="en-GB" b="1" err="1">
                <a:ea typeface="+mn-lt"/>
                <a:cs typeface="+mn-lt"/>
              </a:rPr>
              <a:t>analüüsi</a:t>
            </a:r>
            <a:r>
              <a:rPr lang="en-GB" b="1">
                <a:ea typeface="+mn-lt"/>
                <a:cs typeface="+mn-lt"/>
              </a:rPr>
              <a:t> </a:t>
            </a:r>
            <a:r>
              <a:rPr lang="en-GB" b="1" err="1">
                <a:ea typeface="+mn-lt"/>
                <a:cs typeface="+mn-lt"/>
              </a:rPr>
              <a:t>näide</a:t>
            </a:r>
            <a:r>
              <a:rPr lang="en-GB" b="1">
                <a:ea typeface="+mn-lt"/>
                <a:cs typeface="+mn-lt"/>
              </a:rPr>
              <a:t> </a:t>
            </a:r>
            <a:r>
              <a:rPr lang="en-GB" b="1" err="1">
                <a:ea typeface="+mn-lt"/>
                <a:cs typeface="+mn-lt"/>
              </a:rPr>
              <a:t>ilukirjanduse</a:t>
            </a:r>
            <a:r>
              <a:rPr lang="en-GB" b="1">
                <a:ea typeface="+mn-lt"/>
                <a:cs typeface="+mn-lt"/>
              </a:rPr>
              <a:t> </a:t>
            </a:r>
            <a:r>
              <a:rPr lang="en-GB" b="1" err="1">
                <a:ea typeface="+mn-lt"/>
                <a:cs typeface="+mn-lt"/>
              </a:rPr>
              <a:t>põhjal</a:t>
            </a:r>
            <a:r>
              <a:rPr lang="en-GB" b="1">
                <a:ea typeface="+mn-lt"/>
                <a:cs typeface="+mn-lt"/>
              </a:rPr>
              <a:t> </a:t>
            </a:r>
            <a:r>
              <a:rPr lang="en-GB">
                <a:ea typeface="+mn-lt"/>
                <a:cs typeface="+mn-lt"/>
              </a:rPr>
              <a:t>(Egon </a:t>
            </a:r>
            <a:r>
              <a:rPr lang="en-GB" err="1">
                <a:ea typeface="+mn-lt"/>
                <a:cs typeface="+mn-lt"/>
              </a:rPr>
              <a:t>ja</a:t>
            </a:r>
            <a:r>
              <a:rPr lang="en-GB">
                <a:ea typeface="+mn-lt"/>
                <a:cs typeface="+mn-lt"/>
              </a:rPr>
              <a:t> Vaike </a:t>
            </a:r>
            <a:r>
              <a:rPr lang="en-GB" err="1">
                <a:ea typeface="+mn-lt"/>
                <a:cs typeface="+mn-lt"/>
              </a:rPr>
              <a:t>Rannet</a:t>
            </a:r>
            <a:r>
              <a:rPr lang="en-GB">
                <a:ea typeface="+mn-lt"/>
                <a:cs typeface="+mn-lt"/>
              </a:rPr>
              <a:t>, "Kivid </a:t>
            </a:r>
            <a:r>
              <a:rPr lang="en-GB" err="1">
                <a:ea typeface="+mn-lt"/>
                <a:cs typeface="+mn-lt"/>
              </a:rPr>
              <a:t>ja</a:t>
            </a:r>
            <a:r>
              <a:rPr lang="en-GB">
                <a:ea typeface="+mn-lt"/>
                <a:cs typeface="+mn-lt"/>
              </a:rPr>
              <a:t> </a:t>
            </a:r>
            <a:r>
              <a:rPr lang="en-GB" err="1">
                <a:ea typeface="+mn-lt"/>
                <a:cs typeface="+mn-lt"/>
              </a:rPr>
              <a:t>leib</a:t>
            </a:r>
            <a:r>
              <a:rPr lang="en-GB">
                <a:ea typeface="+mn-lt"/>
                <a:cs typeface="+mn-lt"/>
              </a:rPr>
              <a:t>")</a:t>
            </a:r>
            <a:endParaRPr lang="en-US"/>
          </a:p>
        </p:txBody>
      </p:sp>
      <p:sp>
        <p:nvSpPr>
          <p:cNvPr id="5" name="TextBox 4">
            <a:extLst>
              <a:ext uri="{FF2B5EF4-FFF2-40B4-BE49-F238E27FC236}">
                <a16:creationId xmlns:a16="http://schemas.microsoft.com/office/drawing/2014/main" id="{0C0AF3E3-5232-1C44-DEA5-B62DC80F4134}"/>
              </a:ext>
            </a:extLst>
          </p:cNvPr>
          <p:cNvSpPr txBox="1"/>
          <p:nvPr/>
        </p:nvSpPr>
        <p:spPr>
          <a:xfrm>
            <a:off x="3063139" y="6315517"/>
            <a:ext cx="6096000"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hlinkClick r:id="rId3"/>
              </a:rPr>
              <a:t>https://runoverse.org/emotsioonisonastik/</a:t>
            </a:r>
            <a:endParaRPr lang="en-US"/>
          </a:p>
          <a:p>
            <a:pPr algn="ctr"/>
            <a:endParaRPr lang="en-GB"/>
          </a:p>
        </p:txBody>
      </p:sp>
      <p:pic>
        <p:nvPicPr>
          <p:cNvPr id="6" name="Picture 5" descr="A screenshot of a computer&#10;&#10;AI-generated content may be incorrect.">
            <a:extLst>
              <a:ext uri="{FF2B5EF4-FFF2-40B4-BE49-F238E27FC236}">
                <a16:creationId xmlns:a16="http://schemas.microsoft.com/office/drawing/2014/main" id="{5EA7E0EC-8442-7FC8-D1B2-7B3C757C68AD}"/>
              </a:ext>
            </a:extLst>
          </p:cNvPr>
          <p:cNvPicPr>
            <a:picLocks noChangeAspect="1"/>
          </p:cNvPicPr>
          <p:nvPr/>
        </p:nvPicPr>
        <p:blipFill>
          <a:blip r:embed="rId4"/>
          <a:stretch>
            <a:fillRect/>
          </a:stretch>
        </p:blipFill>
        <p:spPr>
          <a:xfrm>
            <a:off x="609600" y="0"/>
            <a:ext cx="10972800" cy="6858000"/>
          </a:xfrm>
          <a:prstGeom prst="rect">
            <a:avLst/>
          </a:prstGeom>
        </p:spPr>
      </p:pic>
    </p:spTree>
    <p:extLst>
      <p:ext uri="{BB962C8B-B14F-4D97-AF65-F5344CB8AC3E}">
        <p14:creationId xmlns:p14="http://schemas.microsoft.com/office/powerpoint/2010/main" val="387256290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CE62A802-62A5-4F55-9DD8-80EA6112959D}"/>
            </a:ext>
          </a:extLst>
        </p:cNvPr>
        <p:cNvGrpSpPr/>
        <p:nvPr/>
      </p:nvGrpSpPr>
      <p:grpSpPr>
        <a:xfrm>
          <a:off x="0" y="0"/>
          <a:ext cx="0" cy="0"/>
          <a:chOff x="0" y="0"/>
          <a:chExt cx="0" cy="0"/>
        </a:xfrm>
      </p:grpSpPr>
      <p:pic>
        <p:nvPicPr>
          <p:cNvPr id="2" name="Content Placeholder 1" descr="A screenshot of a computer&#10;&#10;AI-generated content may be incorrect.">
            <a:extLst>
              <a:ext uri="{FF2B5EF4-FFF2-40B4-BE49-F238E27FC236}">
                <a16:creationId xmlns:a16="http://schemas.microsoft.com/office/drawing/2014/main" id="{7E10DE14-C5E3-59B0-A066-DB64CAA5B9DC}"/>
              </a:ext>
            </a:extLst>
          </p:cNvPr>
          <p:cNvPicPr>
            <a:picLocks noGrp="1" noChangeAspect="1"/>
          </p:cNvPicPr>
          <p:nvPr>
            <p:ph idx="1"/>
          </p:nvPr>
        </p:nvPicPr>
        <p:blipFill>
          <a:blip r:embed="rId2"/>
          <a:srcRect r="4129" b="-2"/>
          <a:stretch>
            <a:fillRect/>
          </a:stretch>
        </p:blipFill>
        <p:spPr>
          <a:xfrm>
            <a:off x="865141" y="871147"/>
            <a:ext cx="10488660" cy="5114714"/>
          </a:xfrm>
          <a:prstGeom prst="rect">
            <a:avLst/>
          </a:prstGeom>
        </p:spPr>
      </p:pic>
      <p:sp>
        <p:nvSpPr>
          <p:cNvPr id="4" name="TextBox 3">
            <a:extLst>
              <a:ext uri="{FF2B5EF4-FFF2-40B4-BE49-F238E27FC236}">
                <a16:creationId xmlns:a16="http://schemas.microsoft.com/office/drawing/2014/main" id="{38FB75B6-CB86-F1E2-CF06-69C0F3FD9398}"/>
              </a:ext>
            </a:extLst>
          </p:cNvPr>
          <p:cNvSpPr txBox="1"/>
          <p:nvPr/>
        </p:nvSpPr>
        <p:spPr>
          <a:xfrm>
            <a:off x="885093" y="175846"/>
            <a:ext cx="10451121"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err="1">
                <a:ea typeface="+mn-lt"/>
                <a:cs typeface="+mn-lt"/>
              </a:rPr>
              <a:t>Teksti</a:t>
            </a:r>
            <a:r>
              <a:rPr lang="en-GB" b="1">
                <a:ea typeface="+mn-lt"/>
                <a:cs typeface="+mn-lt"/>
              </a:rPr>
              <a:t> </a:t>
            </a:r>
            <a:r>
              <a:rPr lang="en-GB" b="1" err="1">
                <a:ea typeface="+mn-lt"/>
                <a:cs typeface="+mn-lt"/>
              </a:rPr>
              <a:t>analüüsi</a:t>
            </a:r>
            <a:r>
              <a:rPr lang="en-GB" b="1">
                <a:ea typeface="+mn-lt"/>
                <a:cs typeface="+mn-lt"/>
              </a:rPr>
              <a:t> </a:t>
            </a:r>
            <a:r>
              <a:rPr lang="en-GB" b="1" err="1">
                <a:ea typeface="+mn-lt"/>
                <a:cs typeface="+mn-lt"/>
              </a:rPr>
              <a:t>näide</a:t>
            </a:r>
            <a:r>
              <a:rPr lang="en-GB" b="1">
                <a:ea typeface="+mn-lt"/>
                <a:cs typeface="+mn-lt"/>
              </a:rPr>
              <a:t> </a:t>
            </a:r>
            <a:r>
              <a:rPr lang="en-GB" b="1" err="1">
                <a:ea typeface="+mn-lt"/>
                <a:cs typeface="+mn-lt"/>
              </a:rPr>
              <a:t>ilukirjanduse</a:t>
            </a:r>
            <a:r>
              <a:rPr lang="en-GB" b="1">
                <a:ea typeface="+mn-lt"/>
                <a:cs typeface="+mn-lt"/>
              </a:rPr>
              <a:t> </a:t>
            </a:r>
            <a:r>
              <a:rPr lang="en-GB" b="1" err="1">
                <a:ea typeface="+mn-lt"/>
                <a:cs typeface="+mn-lt"/>
              </a:rPr>
              <a:t>põhjal</a:t>
            </a:r>
            <a:r>
              <a:rPr lang="en-GB" b="1">
                <a:ea typeface="+mn-lt"/>
                <a:cs typeface="+mn-lt"/>
              </a:rPr>
              <a:t> </a:t>
            </a:r>
            <a:r>
              <a:rPr lang="en-GB">
                <a:ea typeface="+mn-lt"/>
                <a:cs typeface="+mn-lt"/>
              </a:rPr>
              <a:t>(Egon </a:t>
            </a:r>
            <a:r>
              <a:rPr lang="en-GB" err="1">
                <a:ea typeface="+mn-lt"/>
                <a:cs typeface="+mn-lt"/>
              </a:rPr>
              <a:t>ja</a:t>
            </a:r>
            <a:r>
              <a:rPr lang="en-GB">
                <a:ea typeface="+mn-lt"/>
                <a:cs typeface="+mn-lt"/>
              </a:rPr>
              <a:t> Vaike </a:t>
            </a:r>
            <a:r>
              <a:rPr lang="en-GB" err="1">
                <a:ea typeface="+mn-lt"/>
                <a:cs typeface="+mn-lt"/>
              </a:rPr>
              <a:t>Rannet</a:t>
            </a:r>
            <a:r>
              <a:rPr lang="en-GB">
                <a:ea typeface="+mn-lt"/>
                <a:cs typeface="+mn-lt"/>
              </a:rPr>
              <a:t>, "Kivid </a:t>
            </a:r>
            <a:r>
              <a:rPr lang="en-GB" err="1">
                <a:ea typeface="+mn-lt"/>
                <a:cs typeface="+mn-lt"/>
              </a:rPr>
              <a:t>ja</a:t>
            </a:r>
            <a:r>
              <a:rPr lang="en-GB">
                <a:ea typeface="+mn-lt"/>
                <a:cs typeface="+mn-lt"/>
              </a:rPr>
              <a:t> </a:t>
            </a:r>
            <a:r>
              <a:rPr lang="en-GB" err="1">
                <a:ea typeface="+mn-lt"/>
                <a:cs typeface="+mn-lt"/>
              </a:rPr>
              <a:t>leib</a:t>
            </a:r>
            <a:r>
              <a:rPr lang="en-GB">
                <a:ea typeface="+mn-lt"/>
                <a:cs typeface="+mn-lt"/>
              </a:rPr>
              <a:t>")</a:t>
            </a:r>
            <a:endParaRPr lang="en-US"/>
          </a:p>
        </p:txBody>
      </p:sp>
      <p:sp>
        <p:nvSpPr>
          <p:cNvPr id="5" name="TextBox 4">
            <a:extLst>
              <a:ext uri="{FF2B5EF4-FFF2-40B4-BE49-F238E27FC236}">
                <a16:creationId xmlns:a16="http://schemas.microsoft.com/office/drawing/2014/main" id="{5DBCAC84-EB80-7A7F-44A5-121774FA02FE}"/>
              </a:ext>
            </a:extLst>
          </p:cNvPr>
          <p:cNvSpPr txBox="1"/>
          <p:nvPr/>
        </p:nvSpPr>
        <p:spPr>
          <a:xfrm>
            <a:off x="3063139" y="6315517"/>
            <a:ext cx="6096000"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hlinkClick r:id="rId3"/>
              </a:rPr>
              <a:t>https://runoverse.org/emotsioonisonastik/</a:t>
            </a:r>
            <a:endParaRPr lang="en-US"/>
          </a:p>
          <a:p>
            <a:pPr algn="ctr"/>
            <a:endParaRPr lang="en-GB"/>
          </a:p>
        </p:txBody>
      </p:sp>
      <p:pic>
        <p:nvPicPr>
          <p:cNvPr id="6" name="Picture 5">
            <a:extLst>
              <a:ext uri="{FF2B5EF4-FFF2-40B4-BE49-F238E27FC236}">
                <a16:creationId xmlns:a16="http://schemas.microsoft.com/office/drawing/2014/main" id="{FA141821-6841-30A8-531A-535C385428CD}"/>
              </a:ext>
            </a:extLst>
          </p:cNvPr>
          <p:cNvPicPr>
            <a:picLocks noChangeAspect="1"/>
          </p:cNvPicPr>
          <p:nvPr/>
        </p:nvPicPr>
        <p:blipFill>
          <a:blip r:embed="rId4"/>
          <a:stretch>
            <a:fillRect/>
          </a:stretch>
        </p:blipFill>
        <p:spPr>
          <a:xfrm>
            <a:off x="609600" y="0"/>
            <a:ext cx="10972800" cy="6858000"/>
          </a:xfrm>
          <a:prstGeom prst="rect">
            <a:avLst/>
          </a:prstGeom>
        </p:spPr>
      </p:pic>
    </p:spTree>
    <p:extLst>
      <p:ext uri="{BB962C8B-B14F-4D97-AF65-F5344CB8AC3E}">
        <p14:creationId xmlns:p14="http://schemas.microsoft.com/office/powerpoint/2010/main" val="189371015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794CF9E4-9D83-F8FF-8D98-CDE4ACCD382C}"/>
            </a:ext>
          </a:extLst>
        </p:cNvPr>
        <p:cNvGrpSpPr/>
        <p:nvPr/>
      </p:nvGrpSpPr>
      <p:grpSpPr>
        <a:xfrm>
          <a:off x="0" y="0"/>
          <a:ext cx="0" cy="0"/>
          <a:chOff x="0" y="0"/>
          <a:chExt cx="0" cy="0"/>
        </a:xfrm>
      </p:grpSpPr>
      <p:pic>
        <p:nvPicPr>
          <p:cNvPr id="2" name="Content Placeholder 1" descr="A screenshot of a computer&#10;&#10;AI-generated content may be incorrect.">
            <a:extLst>
              <a:ext uri="{FF2B5EF4-FFF2-40B4-BE49-F238E27FC236}">
                <a16:creationId xmlns:a16="http://schemas.microsoft.com/office/drawing/2014/main" id="{C935E498-BD50-A485-7D7C-4B72CA6B415C}"/>
              </a:ext>
            </a:extLst>
          </p:cNvPr>
          <p:cNvPicPr>
            <a:picLocks noGrp="1" noChangeAspect="1"/>
          </p:cNvPicPr>
          <p:nvPr>
            <p:ph idx="1"/>
          </p:nvPr>
        </p:nvPicPr>
        <p:blipFill>
          <a:blip r:embed="rId2"/>
          <a:srcRect r="4129" b="-2"/>
          <a:stretch>
            <a:fillRect/>
          </a:stretch>
        </p:blipFill>
        <p:spPr>
          <a:xfrm>
            <a:off x="865141" y="871147"/>
            <a:ext cx="10488660" cy="5114714"/>
          </a:xfrm>
          <a:prstGeom prst="rect">
            <a:avLst/>
          </a:prstGeom>
        </p:spPr>
      </p:pic>
      <p:sp>
        <p:nvSpPr>
          <p:cNvPr id="4" name="TextBox 3">
            <a:extLst>
              <a:ext uri="{FF2B5EF4-FFF2-40B4-BE49-F238E27FC236}">
                <a16:creationId xmlns:a16="http://schemas.microsoft.com/office/drawing/2014/main" id="{376F730F-E80D-7DF3-6E82-9856B0BAA24F}"/>
              </a:ext>
            </a:extLst>
          </p:cNvPr>
          <p:cNvSpPr txBox="1"/>
          <p:nvPr/>
        </p:nvSpPr>
        <p:spPr>
          <a:xfrm>
            <a:off x="885093" y="175846"/>
            <a:ext cx="10451121"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err="1">
                <a:ea typeface="+mn-lt"/>
                <a:cs typeface="+mn-lt"/>
              </a:rPr>
              <a:t>Teksti</a:t>
            </a:r>
            <a:r>
              <a:rPr lang="en-GB" b="1">
                <a:ea typeface="+mn-lt"/>
                <a:cs typeface="+mn-lt"/>
              </a:rPr>
              <a:t> </a:t>
            </a:r>
            <a:r>
              <a:rPr lang="en-GB" b="1" err="1">
                <a:ea typeface="+mn-lt"/>
                <a:cs typeface="+mn-lt"/>
              </a:rPr>
              <a:t>analüüsi</a:t>
            </a:r>
            <a:r>
              <a:rPr lang="en-GB" b="1">
                <a:ea typeface="+mn-lt"/>
                <a:cs typeface="+mn-lt"/>
              </a:rPr>
              <a:t> </a:t>
            </a:r>
            <a:r>
              <a:rPr lang="en-GB" b="1" err="1">
                <a:ea typeface="+mn-lt"/>
                <a:cs typeface="+mn-lt"/>
              </a:rPr>
              <a:t>näide</a:t>
            </a:r>
            <a:r>
              <a:rPr lang="en-GB" b="1">
                <a:ea typeface="+mn-lt"/>
                <a:cs typeface="+mn-lt"/>
              </a:rPr>
              <a:t> </a:t>
            </a:r>
            <a:r>
              <a:rPr lang="en-GB" b="1" err="1">
                <a:ea typeface="+mn-lt"/>
                <a:cs typeface="+mn-lt"/>
              </a:rPr>
              <a:t>ilukirjanduse</a:t>
            </a:r>
            <a:r>
              <a:rPr lang="en-GB" b="1">
                <a:ea typeface="+mn-lt"/>
                <a:cs typeface="+mn-lt"/>
              </a:rPr>
              <a:t> </a:t>
            </a:r>
            <a:r>
              <a:rPr lang="en-GB" b="1" err="1">
                <a:ea typeface="+mn-lt"/>
                <a:cs typeface="+mn-lt"/>
              </a:rPr>
              <a:t>põhjal</a:t>
            </a:r>
            <a:r>
              <a:rPr lang="en-GB" b="1">
                <a:ea typeface="+mn-lt"/>
                <a:cs typeface="+mn-lt"/>
              </a:rPr>
              <a:t> </a:t>
            </a:r>
            <a:r>
              <a:rPr lang="en-GB">
                <a:ea typeface="+mn-lt"/>
                <a:cs typeface="+mn-lt"/>
              </a:rPr>
              <a:t>(Egon </a:t>
            </a:r>
            <a:r>
              <a:rPr lang="en-GB" err="1">
                <a:ea typeface="+mn-lt"/>
                <a:cs typeface="+mn-lt"/>
              </a:rPr>
              <a:t>ja</a:t>
            </a:r>
            <a:r>
              <a:rPr lang="en-GB">
                <a:ea typeface="+mn-lt"/>
                <a:cs typeface="+mn-lt"/>
              </a:rPr>
              <a:t> Vaike </a:t>
            </a:r>
            <a:r>
              <a:rPr lang="en-GB" err="1">
                <a:ea typeface="+mn-lt"/>
                <a:cs typeface="+mn-lt"/>
              </a:rPr>
              <a:t>Rannet</a:t>
            </a:r>
            <a:r>
              <a:rPr lang="en-GB">
                <a:ea typeface="+mn-lt"/>
                <a:cs typeface="+mn-lt"/>
              </a:rPr>
              <a:t>, "Kivid </a:t>
            </a:r>
            <a:r>
              <a:rPr lang="en-GB" err="1">
                <a:ea typeface="+mn-lt"/>
                <a:cs typeface="+mn-lt"/>
              </a:rPr>
              <a:t>ja</a:t>
            </a:r>
            <a:r>
              <a:rPr lang="en-GB">
                <a:ea typeface="+mn-lt"/>
                <a:cs typeface="+mn-lt"/>
              </a:rPr>
              <a:t> </a:t>
            </a:r>
            <a:r>
              <a:rPr lang="en-GB" err="1">
                <a:ea typeface="+mn-lt"/>
                <a:cs typeface="+mn-lt"/>
              </a:rPr>
              <a:t>leib</a:t>
            </a:r>
            <a:r>
              <a:rPr lang="en-GB">
                <a:ea typeface="+mn-lt"/>
                <a:cs typeface="+mn-lt"/>
              </a:rPr>
              <a:t>")</a:t>
            </a:r>
            <a:endParaRPr lang="en-US"/>
          </a:p>
        </p:txBody>
      </p:sp>
      <p:sp>
        <p:nvSpPr>
          <p:cNvPr id="5" name="TextBox 4">
            <a:extLst>
              <a:ext uri="{FF2B5EF4-FFF2-40B4-BE49-F238E27FC236}">
                <a16:creationId xmlns:a16="http://schemas.microsoft.com/office/drawing/2014/main" id="{4FDEB839-CE7D-656C-A4FA-BE681EEDD790}"/>
              </a:ext>
            </a:extLst>
          </p:cNvPr>
          <p:cNvSpPr txBox="1"/>
          <p:nvPr/>
        </p:nvSpPr>
        <p:spPr>
          <a:xfrm>
            <a:off x="3063139" y="6315517"/>
            <a:ext cx="6096000"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hlinkClick r:id="rId3"/>
              </a:rPr>
              <a:t>https://runoverse.org/emotsioonisonastik/</a:t>
            </a:r>
            <a:endParaRPr lang="en-US"/>
          </a:p>
          <a:p>
            <a:pPr algn="ctr"/>
            <a:endParaRPr lang="en-GB"/>
          </a:p>
        </p:txBody>
      </p:sp>
      <p:pic>
        <p:nvPicPr>
          <p:cNvPr id="7" name="Picture 6">
            <a:extLst>
              <a:ext uri="{FF2B5EF4-FFF2-40B4-BE49-F238E27FC236}">
                <a16:creationId xmlns:a16="http://schemas.microsoft.com/office/drawing/2014/main" id="{E1999DDF-E150-13DD-A4A9-FD51F2B6C458}"/>
              </a:ext>
            </a:extLst>
          </p:cNvPr>
          <p:cNvPicPr>
            <a:picLocks noChangeAspect="1"/>
          </p:cNvPicPr>
          <p:nvPr/>
        </p:nvPicPr>
        <p:blipFill>
          <a:blip r:embed="rId4"/>
          <a:stretch>
            <a:fillRect/>
          </a:stretch>
        </p:blipFill>
        <p:spPr>
          <a:xfrm>
            <a:off x="609600" y="0"/>
            <a:ext cx="10972800" cy="6858000"/>
          </a:xfrm>
          <a:prstGeom prst="rect">
            <a:avLst/>
          </a:prstGeom>
        </p:spPr>
      </p:pic>
    </p:spTree>
    <p:extLst>
      <p:ext uri="{BB962C8B-B14F-4D97-AF65-F5344CB8AC3E}">
        <p14:creationId xmlns:p14="http://schemas.microsoft.com/office/powerpoint/2010/main" val="181663336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02DBEE00-45E9-0F68-EEC2-87839B9F0F2A}"/>
            </a:ext>
          </a:extLst>
        </p:cNvPr>
        <p:cNvGrpSpPr/>
        <p:nvPr/>
      </p:nvGrpSpPr>
      <p:grpSpPr>
        <a:xfrm>
          <a:off x="0" y="0"/>
          <a:ext cx="0" cy="0"/>
          <a:chOff x="0" y="0"/>
          <a:chExt cx="0" cy="0"/>
        </a:xfrm>
      </p:grpSpPr>
      <p:pic>
        <p:nvPicPr>
          <p:cNvPr id="2" name="Content Placeholder 1" descr="A screenshot of a computer&#10;&#10;AI-generated content may be incorrect.">
            <a:extLst>
              <a:ext uri="{FF2B5EF4-FFF2-40B4-BE49-F238E27FC236}">
                <a16:creationId xmlns:a16="http://schemas.microsoft.com/office/drawing/2014/main" id="{E903E325-95B2-3D1E-DEB5-E3E8B4917772}"/>
              </a:ext>
            </a:extLst>
          </p:cNvPr>
          <p:cNvPicPr>
            <a:picLocks noGrp="1" noChangeAspect="1"/>
          </p:cNvPicPr>
          <p:nvPr>
            <p:ph idx="1"/>
          </p:nvPr>
        </p:nvPicPr>
        <p:blipFill>
          <a:blip r:embed="rId2"/>
          <a:srcRect r="4129" b="-2"/>
          <a:stretch>
            <a:fillRect/>
          </a:stretch>
        </p:blipFill>
        <p:spPr>
          <a:xfrm>
            <a:off x="865141" y="871147"/>
            <a:ext cx="10488660" cy="5114714"/>
          </a:xfrm>
          <a:prstGeom prst="rect">
            <a:avLst/>
          </a:prstGeom>
        </p:spPr>
      </p:pic>
      <p:sp>
        <p:nvSpPr>
          <p:cNvPr id="4" name="TextBox 3">
            <a:extLst>
              <a:ext uri="{FF2B5EF4-FFF2-40B4-BE49-F238E27FC236}">
                <a16:creationId xmlns:a16="http://schemas.microsoft.com/office/drawing/2014/main" id="{04E1391E-52E5-4C1B-FA0E-8B0E6D5625EF}"/>
              </a:ext>
            </a:extLst>
          </p:cNvPr>
          <p:cNvSpPr txBox="1"/>
          <p:nvPr/>
        </p:nvSpPr>
        <p:spPr>
          <a:xfrm>
            <a:off x="885093" y="175846"/>
            <a:ext cx="10451121"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err="1">
                <a:ea typeface="+mn-lt"/>
                <a:cs typeface="+mn-lt"/>
              </a:rPr>
              <a:t>Teksti</a:t>
            </a:r>
            <a:r>
              <a:rPr lang="en-GB" b="1">
                <a:ea typeface="+mn-lt"/>
                <a:cs typeface="+mn-lt"/>
              </a:rPr>
              <a:t> </a:t>
            </a:r>
            <a:r>
              <a:rPr lang="en-GB" b="1" err="1">
                <a:ea typeface="+mn-lt"/>
                <a:cs typeface="+mn-lt"/>
              </a:rPr>
              <a:t>analüüsi</a:t>
            </a:r>
            <a:r>
              <a:rPr lang="en-GB" b="1">
                <a:ea typeface="+mn-lt"/>
                <a:cs typeface="+mn-lt"/>
              </a:rPr>
              <a:t> </a:t>
            </a:r>
            <a:r>
              <a:rPr lang="en-GB" b="1" err="1">
                <a:ea typeface="+mn-lt"/>
                <a:cs typeface="+mn-lt"/>
              </a:rPr>
              <a:t>näide</a:t>
            </a:r>
            <a:r>
              <a:rPr lang="en-GB" b="1">
                <a:ea typeface="+mn-lt"/>
                <a:cs typeface="+mn-lt"/>
              </a:rPr>
              <a:t> </a:t>
            </a:r>
            <a:r>
              <a:rPr lang="en-GB" b="1" err="1">
                <a:ea typeface="+mn-lt"/>
                <a:cs typeface="+mn-lt"/>
              </a:rPr>
              <a:t>ilukirjanduse</a:t>
            </a:r>
            <a:r>
              <a:rPr lang="en-GB" b="1">
                <a:ea typeface="+mn-lt"/>
                <a:cs typeface="+mn-lt"/>
              </a:rPr>
              <a:t> </a:t>
            </a:r>
            <a:r>
              <a:rPr lang="en-GB" b="1" err="1">
                <a:ea typeface="+mn-lt"/>
                <a:cs typeface="+mn-lt"/>
              </a:rPr>
              <a:t>põhjal</a:t>
            </a:r>
            <a:r>
              <a:rPr lang="en-GB" b="1">
                <a:ea typeface="+mn-lt"/>
                <a:cs typeface="+mn-lt"/>
              </a:rPr>
              <a:t> </a:t>
            </a:r>
            <a:r>
              <a:rPr lang="en-GB">
                <a:ea typeface="+mn-lt"/>
                <a:cs typeface="+mn-lt"/>
              </a:rPr>
              <a:t>(Egon </a:t>
            </a:r>
            <a:r>
              <a:rPr lang="en-GB" err="1">
                <a:ea typeface="+mn-lt"/>
                <a:cs typeface="+mn-lt"/>
              </a:rPr>
              <a:t>ja</a:t>
            </a:r>
            <a:r>
              <a:rPr lang="en-GB">
                <a:ea typeface="+mn-lt"/>
                <a:cs typeface="+mn-lt"/>
              </a:rPr>
              <a:t> Vaike </a:t>
            </a:r>
            <a:r>
              <a:rPr lang="en-GB" err="1">
                <a:ea typeface="+mn-lt"/>
                <a:cs typeface="+mn-lt"/>
              </a:rPr>
              <a:t>Rannet</a:t>
            </a:r>
            <a:r>
              <a:rPr lang="en-GB">
                <a:ea typeface="+mn-lt"/>
                <a:cs typeface="+mn-lt"/>
              </a:rPr>
              <a:t>, "Kivid </a:t>
            </a:r>
            <a:r>
              <a:rPr lang="en-GB" err="1">
                <a:ea typeface="+mn-lt"/>
                <a:cs typeface="+mn-lt"/>
              </a:rPr>
              <a:t>ja</a:t>
            </a:r>
            <a:r>
              <a:rPr lang="en-GB">
                <a:ea typeface="+mn-lt"/>
                <a:cs typeface="+mn-lt"/>
              </a:rPr>
              <a:t> </a:t>
            </a:r>
            <a:r>
              <a:rPr lang="en-GB" err="1">
                <a:ea typeface="+mn-lt"/>
                <a:cs typeface="+mn-lt"/>
              </a:rPr>
              <a:t>leib</a:t>
            </a:r>
            <a:r>
              <a:rPr lang="en-GB">
                <a:ea typeface="+mn-lt"/>
                <a:cs typeface="+mn-lt"/>
              </a:rPr>
              <a:t>")</a:t>
            </a:r>
            <a:endParaRPr lang="en-US"/>
          </a:p>
        </p:txBody>
      </p:sp>
      <p:sp>
        <p:nvSpPr>
          <p:cNvPr id="5" name="TextBox 4">
            <a:extLst>
              <a:ext uri="{FF2B5EF4-FFF2-40B4-BE49-F238E27FC236}">
                <a16:creationId xmlns:a16="http://schemas.microsoft.com/office/drawing/2014/main" id="{2EFCB178-80BC-C16D-FCDE-0A18BCAD3E1B}"/>
              </a:ext>
            </a:extLst>
          </p:cNvPr>
          <p:cNvSpPr txBox="1"/>
          <p:nvPr/>
        </p:nvSpPr>
        <p:spPr>
          <a:xfrm>
            <a:off x="3063139" y="6315517"/>
            <a:ext cx="6096000"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hlinkClick r:id="rId3"/>
              </a:rPr>
              <a:t>https://runoverse.org/emotsioonisonastik/</a:t>
            </a:r>
            <a:endParaRPr lang="en-US"/>
          </a:p>
          <a:p>
            <a:pPr algn="ctr"/>
            <a:endParaRPr lang="en-GB"/>
          </a:p>
        </p:txBody>
      </p:sp>
      <p:pic>
        <p:nvPicPr>
          <p:cNvPr id="3" name="Picture 2">
            <a:extLst>
              <a:ext uri="{FF2B5EF4-FFF2-40B4-BE49-F238E27FC236}">
                <a16:creationId xmlns:a16="http://schemas.microsoft.com/office/drawing/2014/main" id="{CC0883F5-6EE7-363B-4984-63E48D28B076}"/>
              </a:ext>
            </a:extLst>
          </p:cNvPr>
          <p:cNvPicPr>
            <a:picLocks noChangeAspect="1"/>
          </p:cNvPicPr>
          <p:nvPr/>
        </p:nvPicPr>
        <p:blipFill>
          <a:blip r:embed="rId4"/>
          <a:stretch>
            <a:fillRect/>
          </a:stretch>
        </p:blipFill>
        <p:spPr>
          <a:xfrm>
            <a:off x="609600" y="0"/>
            <a:ext cx="10972800" cy="6858000"/>
          </a:xfrm>
          <a:prstGeom prst="rect">
            <a:avLst/>
          </a:prstGeom>
        </p:spPr>
      </p:pic>
    </p:spTree>
    <p:extLst>
      <p:ext uri="{BB962C8B-B14F-4D97-AF65-F5344CB8AC3E}">
        <p14:creationId xmlns:p14="http://schemas.microsoft.com/office/powerpoint/2010/main" val="47066837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438626F9-6215-EA99-F4FA-B3F2FCF860B6}"/>
            </a:ext>
          </a:extLst>
        </p:cNvPr>
        <p:cNvGrpSpPr/>
        <p:nvPr/>
      </p:nvGrpSpPr>
      <p:grpSpPr>
        <a:xfrm>
          <a:off x="0" y="0"/>
          <a:ext cx="0" cy="0"/>
          <a:chOff x="0" y="0"/>
          <a:chExt cx="0" cy="0"/>
        </a:xfrm>
      </p:grpSpPr>
      <p:pic>
        <p:nvPicPr>
          <p:cNvPr id="2" name="Content Placeholder 1" descr="A screenshot of a computer&#10;&#10;AI-generated content may be incorrect.">
            <a:extLst>
              <a:ext uri="{FF2B5EF4-FFF2-40B4-BE49-F238E27FC236}">
                <a16:creationId xmlns:a16="http://schemas.microsoft.com/office/drawing/2014/main" id="{B1F3125F-7E70-2EC7-A397-D438360979BA}"/>
              </a:ext>
            </a:extLst>
          </p:cNvPr>
          <p:cNvPicPr>
            <a:picLocks noGrp="1" noChangeAspect="1"/>
          </p:cNvPicPr>
          <p:nvPr>
            <p:ph idx="1"/>
          </p:nvPr>
        </p:nvPicPr>
        <p:blipFill>
          <a:blip r:embed="rId2"/>
          <a:srcRect r="4129" b="-2"/>
          <a:stretch>
            <a:fillRect/>
          </a:stretch>
        </p:blipFill>
        <p:spPr>
          <a:xfrm>
            <a:off x="865141" y="871147"/>
            <a:ext cx="10488660" cy="5114714"/>
          </a:xfrm>
          <a:prstGeom prst="rect">
            <a:avLst/>
          </a:prstGeom>
        </p:spPr>
      </p:pic>
      <p:sp>
        <p:nvSpPr>
          <p:cNvPr id="4" name="TextBox 3">
            <a:extLst>
              <a:ext uri="{FF2B5EF4-FFF2-40B4-BE49-F238E27FC236}">
                <a16:creationId xmlns:a16="http://schemas.microsoft.com/office/drawing/2014/main" id="{385CF1E7-B115-8CF0-0039-D83C94CD45B2}"/>
              </a:ext>
            </a:extLst>
          </p:cNvPr>
          <p:cNvSpPr txBox="1"/>
          <p:nvPr/>
        </p:nvSpPr>
        <p:spPr>
          <a:xfrm>
            <a:off x="885093" y="175846"/>
            <a:ext cx="10451121"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err="1">
                <a:ea typeface="+mn-lt"/>
                <a:cs typeface="+mn-lt"/>
              </a:rPr>
              <a:t>Teksti</a:t>
            </a:r>
            <a:r>
              <a:rPr lang="en-GB" b="1">
                <a:ea typeface="+mn-lt"/>
                <a:cs typeface="+mn-lt"/>
              </a:rPr>
              <a:t> </a:t>
            </a:r>
            <a:r>
              <a:rPr lang="en-GB" b="1" err="1">
                <a:ea typeface="+mn-lt"/>
                <a:cs typeface="+mn-lt"/>
              </a:rPr>
              <a:t>analüüsi</a:t>
            </a:r>
            <a:r>
              <a:rPr lang="en-GB" b="1">
                <a:ea typeface="+mn-lt"/>
                <a:cs typeface="+mn-lt"/>
              </a:rPr>
              <a:t> </a:t>
            </a:r>
            <a:r>
              <a:rPr lang="en-GB" b="1" err="1">
                <a:ea typeface="+mn-lt"/>
                <a:cs typeface="+mn-lt"/>
              </a:rPr>
              <a:t>näide</a:t>
            </a:r>
            <a:r>
              <a:rPr lang="en-GB" b="1">
                <a:ea typeface="+mn-lt"/>
                <a:cs typeface="+mn-lt"/>
              </a:rPr>
              <a:t> </a:t>
            </a:r>
            <a:r>
              <a:rPr lang="en-GB" b="1" err="1">
                <a:ea typeface="+mn-lt"/>
                <a:cs typeface="+mn-lt"/>
              </a:rPr>
              <a:t>ilukirjanduse</a:t>
            </a:r>
            <a:r>
              <a:rPr lang="en-GB" b="1">
                <a:ea typeface="+mn-lt"/>
                <a:cs typeface="+mn-lt"/>
              </a:rPr>
              <a:t> </a:t>
            </a:r>
            <a:r>
              <a:rPr lang="en-GB" b="1" err="1">
                <a:ea typeface="+mn-lt"/>
                <a:cs typeface="+mn-lt"/>
              </a:rPr>
              <a:t>põhjal</a:t>
            </a:r>
            <a:r>
              <a:rPr lang="en-GB" b="1">
                <a:ea typeface="+mn-lt"/>
                <a:cs typeface="+mn-lt"/>
              </a:rPr>
              <a:t> </a:t>
            </a:r>
            <a:r>
              <a:rPr lang="en-GB">
                <a:ea typeface="+mn-lt"/>
                <a:cs typeface="+mn-lt"/>
              </a:rPr>
              <a:t>(Egon </a:t>
            </a:r>
            <a:r>
              <a:rPr lang="en-GB" err="1">
                <a:ea typeface="+mn-lt"/>
                <a:cs typeface="+mn-lt"/>
              </a:rPr>
              <a:t>ja</a:t>
            </a:r>
            <a:r>
              <a:rPr lang="en-GB">
                <a:ea typeface="+mn-lt"/>
                <a:cs typeface="+mn-lt"/>
              </a:rPr>
              <a:t> Vaike </a:t>
            </a:r>
            <a:r>
              <a:rPr lang="en-GB" err="1">
                <a:ea typeface="+mn-lt"/>
                <a:cs typeface="+mn-lt"/>
              </a:rPr>
              <a:t>Rannet</a:t>
            </a:r>
            <a:r>
              <a:rPr lang="en-GB">
                <a:ea typeface="+mn-lt"/>
                <a:cs typeface="+mn-lt"/>
              </a:rPr>
              <a:t>, "Kivid </a:t>
            </a:r>
            <a:r>
              <a:rPr lang="en-GB" err="1">
                <a:ea typeface="+mn-lt"/>
                <a:cs typeface="+mn-lt"/>
              </a:rPr>
              <a:t>ja</a:t>
            </a:r>
            <a:r>
              <a:rPr lang="en-GB">
                <a:ea typeface="+mn-lt"/>
                <a:cs typeface="+mn-lt"/>
              </a:rPr>
              <a:t> </a:t>
            </a:r>
            <a:r>
              <a:rPr lang="en-GB" err="1">
                <a:ea typeface="+mn-lt"/>
                <a:cs typeface="+mn-lt"/>
              </a:rPr>
              <a:t>leib</a:t>
            </a:r>
            <a:r>
              <a:rPr lang="en-GB">
                <a:ea typeface="+mn-lt"/>
                <a:cs typeface="+mn-lt"/>
              </a:rPr>
              <a:t>")</a:t>
            </a:r>
            <a:endParaRPr lang="en-US"/>
          </a:p>
        </p:txBody>
      </p:sp>
      <p:sp>
        <p:nvSpPr>
          <p:cNvPr id="5" name="TextBox 4">
            <a:extLst>
              <a:ext uri="{FF2B5EF4-FFF2-40B4-BE49-F238E27FC236}">
                <a16:creationId xmlns:a16="http://schemas.microsoft.com/office/drawing/2014/main" id="{01525811-E80D-A658-8932-BB5E541E261A}"/>
              </a:ext>
            </a:extLst>
          </p:cNvPr>
          <p:cNvSpPr txBox="1"/>
          <p:nvPr/>
        </p:nvSpPr>
        <p:spPr>
          <a:xfrm>
            <a:off x="3063139" y="6315517"/>
            <a:ext cx="6096000"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hlinkClick r:id="rId3"/>
              </a:rPr>
              <a:t>https://runoverse.org/emotsioonisonastik/</a:t>
            </a:r>
            <a:endParaRPr lang="en-US"/>
          </a:p>
          <a:p>
            <a:pPr algn="ctr"/>
            <a:endParaRPr lang="en-GB"/>
          </a:p>
        </p:txBody>
      </p:sp>
      <p:pic>
        <p:nvPicPr>
          <p:cNvPr id="3" name="Picture 2">
            <a:extLst>
              <a:ext uri="{FF2B5EF4-FFF2-40B4-BE49-F238E27FC236}">
                <a16:creationId xmlns:a16="http://schemas.microsoft.com/office/drawing/2014/main" id="{CAB3FC21-0752-F25C-7B6F-EA3122086183}"/>
              </a:ext>
            </a:extLst>
          </p:cNvPr>
          <p:cNvPicPr>
            <a:picLocks noChangeAspect="1"/>
          </p:cNvPicPr>
          <p:nvPr/>
        </p:nvPicPr>
        <p:blipFill>
          <a:blip r:embed="rId4"/>
          <a:stretch>
            <a:fillRect/>
          </a:stretch>
        </p:blipFill>
        <p:spPr>
          <a:xfrm>
            <a:off x="609600" y="0"/>
            <a:ext cx="10972800" cy="6858000"/>
          </a:xfrm>
          <a:prstGeom prst="rect">
            <a:avLst/>
          </a:prstGeom>
        </p:spPr>
      </p:pic>
    </p:spTree>
    <p:extLst>
      <p:ext uri="{BB962C8B-B14F-4D97-AF65-F5344CB8AC3E}">
        <p14:creationId xmlns:p14="http://schemas.microsoft.com/office/powerpoint/2010/main" val="376340177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D6BAA886-B724-EDCE-8F97-C1BD8E70C548}"/>
            </a:ext>
          </a:extLst>
        </p:cNvPr>
        <p:cNvGrpSpPr/>
        <p:nvPr/>
      </p:nvGrpSpPr>
      <p:grpSpPr>
        <a:xfrm>
          <a:off x="0" y="0"/>
          <a:ext cx="0" cy="0"/>
          <a:chOff x="0" y="0"/>
          <a:chExt cx="0" cy="0"/>
        </a:xfrm>
      </p:grpSpPr>
      <p:cxnSp>
        <p:nvCxnSpPr>
          <p:cNvPr id="15" name="Straight Connector 14">
            <a:extLst>
              <a:ext uri="{FF2B5EF4-FFF2-40B4-BE49-F238E27FC236}">
                <a16:creationId xmlns:a16="http://schemas.microsoft.com/office/drawing/2014/main" id="{746653DF-4034-921F-E246-3D5D35D1DC7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65141" y="5966048"/>
            <a:ext cx="10477500"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
        <p:nvSpPr>
          <p:cNvPr id="4" name="TextBox 3">
            <a:extLst>
              <a:ext uri="{FF2B5EF4-FFF2-40B4-BE49-F238E27FC236}">
                <a16:creationId xmlns:a16="http://schemas.microsoft.com/office/drawing/2014/main" id="{2293A7A1-AFD4-B018-173A-774ED5EDECCA}"/>
              </a:ext>
            </a:extLst>
          </p:cNvPr>
          <p:cNvSpPr txBox="1"/>
          <p:nvPr/>
        </p:nvSpPr>
        <p:spPr>
          <a:xfrm>
            <a:off x="885093" y="175846"/>
            <a:ext cx="10451121"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err="1">
                <a:ea typeface="+mn-lt"/>
                <a:cs typeface="+mn-lt"/>
              </a:rPr>
              <a:t>Teksti</a:t>
            </a:r>
            <a:r>
              <a:rPr lang="en-GB" b="1">
                <a:ea typeface="+mn-lt"/>
                <a:cs typeface="+mn-lt"/>
              </a:rPr>
              <a:t> </a:t>
            </a:r>
            <a:r>
              <a:rPr lang="en-GB" b="1" err="1">
                <a:ea typeface="+mn-lt"/>
                <a:cs typeface="+mn-lt"/>
              </a:rPr>
              <a:t>analüüsi</a:t>
            </a:r>
            <a:r>
              <a:rPr lang="en-GB" b="1">
                <a:ea typeface="+mn-lt"/>
                <a:cs typeface="+mn-lt"/>
              </a:rPr>
              <a:t> </a:t>
            </a:r>
            <a:r>
              <a:rPr lang="en-GB" b="1" err="1">
                <a:ea typeface="+mn-lt"/>
                <a:cs typeface="+mn-lt"/>
              </a:rPr>
              <a:t>näide</a:t>
            </a:r>
            <a:r>
              <a:rPr lang="en-GB" b="1">
                <a:ea typeface="+mn-lt"/>
                <a:cs typeface="+mn-lt"/>
              </a:rPr>
              <a:t> </a:t>
            </a:r>
            <a:r>
              <a:rPr lang="en-GB" b="1" err="1">
                <a:ea typeface="+mn-lt"/>
                <a:cs typeface="+mn-lt"/>
              </a:rPr>
              <a:t>ilukirjanduse</a:t>
            </a:r>
            <a:r>
              <a:rPr lang="en-GB" b="1">
                <a:ea typeface="+mn-lt"/>
                <a:cs typeface="+mn-lt"/>
              </a:rPr>
              <a:t> </a:t>
            </a:r>
            <a:r>
              <a:rPr lang="en-GB" b="1" err="1">
                <a:ea typeface="+mn-lt"/>
                <a:cs typeface="+mn-lt"/>
              </a:rPr>
              <a:t>põhjal</a:t>
            </a:r>
            <a:r>
              <a:rPr lang="en-GB" b="1">
                <a:ea typeface="+mn-lt"/>
                <a:cs typeface="+mn-lt"/>
              </a:rPr>
              <a:t> </a:t>
            </a:r>
            <a:r>
              <a:rPr lang="en-GB">
                <a:ea typeface="+mn-lt"/>
                <a:cs typeface="+mn-lt"/>
              </a:rPr>
              <a:t>(Egon </a:t>
            </a:r>
            <a:r>
              <a:rPr lang="en-GB" err="1">
                <a:ea typeface="+mn-lt"/>
                <a:cs typeface="+mn-lt"/>
              </a:rPr>
              <a:t>ja</a:t>
            </a:r>
            <a:r>
              <a:rPr lang="en-GB">
                <a:ea typeface="+mn-lt"/>
                <a:cs typeface="+mn-lt"/>
              </a:rPr>
              <a:t> Vaike </a:t>
            </a:r>
            <a:r>
              <a:rPr lang="en-GB" err="1">
                <a:ea typeface="+mn-lt"/>
                <a:cs typeface="+mn-lt"/>
              </a:rPr>
              <a:t>Rannet</a:t>
            </a:r>
            <a:r>
              <a:rPr lang="en-GB">
                <a:ea typeface="+mn-lt"/>
                <a:cs typeface="+mn-lt"/>
              </a:rPr>
              <a:t>, "Kivid </a:t>
            </a:r>
            <a:r>
              <a:rPr lang="en-GB" err="1">
                <a:ea typeface="+mn-lt"/>
                <a:cs typeface="+mn-lt"/>
              </a:rPr>
              <a:t>ja</a:t>
            </a:r>
            <a:r>
              <a:rPr lang="en-GB">
                <a:ea typeface="+mn-lt"/>
                <a:cs typeface="+mn-lt"/>
              </a:rPr>
              <a:t> </a:t>
            </a:r>
            <a:r>
              <a:rPr lang="en-GB" err="1">
                <a:ea typeface="+mn-lt"/>
                <a:cs typeface="+mn-lt"/>
              </a:rPr>
              <a:t>leib</a:t>
            </a:r>
            <a:r>
              <a:rPr lang="en-GB">
                <a:ea typeface="+mn-lt"/>
                <a:cs typeface="+mn-lt"/>
              </a:rPr>
              <a:t>")</a:t>
            </a:r>
            <a:endParaRPr lang="en-US"/>
          </a:p>
        </p:txBody>
      </p:sp>
      <p:sp>
        <p:nvSpPr>
          <p:cNvPr id="5" name="TextBox 4">
            <a:extLst>
              <a:ext uri="{FF2B5EF4-FFF2-40B4-BE49-F238E27FC236}">
                <a16:creationId xmlns:a16="http://schemas.microsoft.com/office/drawing/2014/main" id="{DA348E57-37A9-35A5-E620-503D6E4AC322}"/>
              </a:ext>
            </a:extLst>
          </p:cNvPr>
          <p:cNvSpPr txBox="1"/>
          <p:nvPr/>
        </p:nvSpPr>
        <p:spPr>
          <a:xfrm>
            <a:off x="3063139" y="6315517"/>
            <a:ext cx="6096000"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a:hlinkClick r:id="rId2"/>
              </a:rPr>
              <a:t>https://runoverse.org/emotsioonisonastik/</a:t>
            </a:r>
            <a:endParaRPr lang="en-US"/>
          </a:p>
          <a:p>
            <a:pPr algn="ctr"/>
            <a:endParaRPr lang="en-GB"/>
          </a:p>
        </p:txBody>
      </p:sp>
      <p:pic>
        <p:nvPicPr>
          <p:cNvPr id="7" name="Content Placeholder 6" descr="A screenshot of a computer&#10;&#10;AI-generated content may be incorrect.">
            <a:extLst>
              <a:ext uri="{FF2B5EF4-FFF2-40B4-BE49-F238E27FC236}">
                <a16:creationId xmlns:a16="http://schemas.microsoft.com/office/drawing/2014/main" id="{757C2E3D-56D3-D569-7000-C7E6BDE0644F}"/>
              </a:ext>
            </a:extLst>
          </p:cNvPr>
          <p:cNvPicPr>
            <a:picLocks noGrp="1" noChangeAspect="1"/>
          </p:cNvPicPr>
          <p:nvPr>
            <p:ph idx="1"/>
          </p:nvPr>
        </p:nvPicPr>
        <p:blipFill>
          <a:blip r:embed="rId3"/>
          <a:stretch>
            <a:fillRect/>
          </a:stretch>
        </p:blipFill>
        <p:spPr>
          <a:xfrm>
            <a:off x="192952" y="543814"/>
            <a:ext cx="11995119" cy="5739473"/>
          </a:xfrm>
          <a:prstGeom prst="rect">
            <a:avLst/>
          </a:prstGeom>
        </p:spPr>
      </p:pic>
    </p:spTree>
    <p:extLst>
      <p:ext uri="{BB962C8B-B14F-4D97-AF65-F5344CB8AC3E}">
        <p14:creationId xmlns:p14="http://schemas.microsoft.com/office/powerpoint/2010/main" val="94641948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253E4D62-89E1-7FB1-C96B-03AF919C3ED6}"/>
            </a:ext>
          </a:extLst>
        </p:cNvPr>
        <p:cNvGrpSpPr/>
        <p:nvPr/>
      </p:nvGrpSpPr>
      <p:grpSpPr>
        <a:xfrm>
          <a:off x="0" y="0"/>
          <a:ext cx="0" cy="0"/>
          <a:chOff x="0" y="0"/>
          <a:chExt cx="0" cy="0"/>
        </a:xfrm>
      </p:grpSpPr>
      <p:sp useBgFill="1">
        <p:nvSpPr>
          <p:cNvPr id="42" name="Rectangle 41">
            <a:extLst>
              <a:ext uri="{FF2B5EF4-FFF2-40B4-BE49-F238E27FC236}">
                <a16:creationId xmlns:a16="http://schemas.microsoft.com/office/drawing/2014/main" id="{3756B343-807D-456E-AA26-80E96B75D1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 name="Rectangle 43">
            <a:extLst>
              <a:ext uri="{FF2B5EF4-FFF2-40B4-BE49-F238E27FC236}">
                <a16:creationId xmlns:a16="http://schemas.microsoft.com/office/drawing/2014/main" id="{08980754-6F4B-43C9-B9BE-127B6BED65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546413" y="215201"/>
            <a:ext cx="740664" cy="11833491"/>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5" name="Rectangle 44">
            <a:extLst>
              <a:ext uri="{FF2B5EF4-FFF2-40B4-BE49-F238E27FC236}">
                <a16:creationId xmlns:a16="http://schemas.microsoft.com/office/drawing/2014/main" id="{2C1BBA94-3F40-40AA-8BB9-E69E25E537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10234" y="354959"/>
            <a:ext cx="6184973" cy="5915212"/>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Content Placeholder 5" descr="A screenshot of a computer&#10;&#10;AI-generated content may be incorrect.">
            <a:extLst>
              <a:ext uri="{FF2B5EF4-FFF2-40B4-BE49-F238E27FC236}">
                <a16:creationId xmlns:a16="http://schemas.microsoft.com/office/drawing/2014/main" id="{46ECD69B-1888-EAC0-6213-751219164C13}"/>
              </a:ext>
            </a:extLst>
          </p:cNvPr>
          <p:cNvPicPr>
            <a:picLocks noChangeAspect="1"/>
          </p:cNvPicPr>
          <p:nvPr/>
        </p:nvPicPr>
        <p:blipFill>
          <a:blip r:embed="rId2"/>
          <a:srcRect l="2901" r="8835" b="3"/>
          <a:stretch>
            <a:fillRect/>
          </a:stretch>
        </p:blipFill>
        <p:spPr>
          <a:xfrm>
            <a:off x="576244" y="650494"/>
            <a:ext cx="5628018" cy="5324142"/>
          </a:xfrm>
          <a:prstGeom prst="rect">
            <a:avLst/>
          </a:prstGeom>
        </p:spPr>
      </p:pic>
      <p:sp>
        <p:nvSpPr>
          <p:cNvPr id="41" name="Rectangle 40">
            <a:extLst>
              <a:ext uri="{FF2B5EF4-FFF2-40B4-BE49-F238E27FC236}">
                <a16:creationId xmlns:a16="http://schemas.microsoft.com/office/drawing/2014/main" id="{169CC832-2974-4E8D-90ED-3E2941BA733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7277786" y="1944913"/>
            <a:ext cx="4023360" cy="274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Content Placeholder 18">
            <a:extLst>
              <a:ext uri="{FF2B5EF4-FFF2-40B4-BE49-F238E27FC236}">
                <a16:creationId xmlns:a16="http://schemas.microsoft.com/office/drawing/2014/main" id="{AFFBCE52-6749-402C-E1DB-6C8850F3A0C5}"/>
              </a:ext>
            </a:extLst>
          </p:cNvPr>
          <p:cNvSpPr>
            <a:spLocks noGrp="1"/>
          </p:cNvSpPr>
          <p:nvPr>
            <p:ph idx="1"/>
          </p:nvPr>
        </p:nvSpPr>
        <p:spPr>
          <a:xfrm>
            <a:off x="7239012" y="2031101"/>
            <a:ext cx="4282984" cy="3511943"/>
          </a:xfrm>
        </p:spPr>
        <p:txBody>
          <a:bodyPr vert="horz" lIns="91440" tIns="45720" rIns="91440" bIns="45720" rtlCol="0" anchor="ctr">
            <a:normAutofit/>
          </a:bodyPr>
          <a:lstStyle/>
          <a:p>
            <a:r>
              <a:rPr lang="en-US" sz="1800"/>
              <a:t>Regilaulude emotsioonisõnade perekonnad ja seosed (asendustest)</a:t>
            </a:r>
            <a:br>
              <a:rPr lang="en-US" sz="1800"/>
            </a:br>
            <a:r>
              <a:rPr lang="en-US" sz="1800">
                <a:ea typeface="+mn-lt"/>
                <a:cs typeface="+mn-lt"/>
                <a:hlinkClick r:id="rId3"/>
              </a:rPr>
              <a:t>https://runoverse.org/emotions.html</a:t>
            </a:r>
            <a:endParaRPr lang="en-US" sz="1800"/>
          </a:p>
        </p:txBody>
      </p:sp>
      <p:sp>
        <p:nvSpPr>
          <p:cNvPr id="43" name="Rectangle 42">
            <a:extLst>
              <a:ext uri="{FF2B5EF4-FFF2-40B4-BE49-F238E27FC236}">
                <a16:creationId xmlns:a16="http://schemas.microsoft.com/office/drawing/2014/main" id="{55222F96-971A-4F90-B841-6BAB416C7A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1677179" y="6053360"/>
            <a:ext cx="740664" cy="154124"/>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06439225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014F4B15-6230-79B2-43C0-3C37F01800C3}"/>
            </a:ext>
          </a:extLst>
        </p:cNvPr>
        <p:cNvGrpSpPr/>
        <p:nvPr/>
      </p:nvGrpSpPr>
      <p:grpSpPr>
        <a:xfrm>
          <a:off x="0" y="0"/>
          <a:ext cx="0" cy="0"/>
          <a:chOff x="0" y="0"/>
          <a:chExt cx="0" cy="0"/>
        </a:xfrm>
      </p:grpSpPr>
      <p:pic>
        <p:nvPicPr>
          <p:cNvPr id="4" name="Content Placeholder 3" descr="A map of different colored circles&#10;&#10;AI-generated content may be incorrect.">
            <a:extLst>
              <a:ext uri="{FF2B5EF4-FFF2-40B4-BE49-F238E27FC236}">
                <a16:creationId xmlns:a16="http://schemas.microsoft.com/office/drawing/2014/main" id="{DB41ACE0-C0F2-BAF2-C160-BD35B98DA358}"/>
              </a:ext>
            </a:extLst>
          </p:cNvPr>
          <p:cNvPicPr>
            <a:picLocks noGrp="1" noChangeAspect="1"/>
          </p:cNvPicPr>
          <p:nvPr>
            <p:ph idx="1"/>
          </p:nvPr>
        </p:nvPicPr>
        <p:blipFill>
          <a:blip r:embed="rId2"/>
          <a:stretch>
            <a:fillRect/>
          </a:stretch>
        </p:blipFill>
        <p:spPr>
          <a:xfrm>
            <a:off x="1529552" y="147280"/>
            <a:ext cx="9132896" cy="5571067"/>
          </a:xfrm>
          <a:prstGeom prst="rect">
            <a:avLst/>
          </a:prstGeom>
        </p:spPr>
      </p:pic>
      <p:sp>
        <p:nvSpPr>
          <p:cNvPr id="7" name="TextBox 6">
            <a:extLst>
              <a:ext uri="{FF2B5EF4-FFF2-40B4-BE49-F238E27FC236}">
                <a16:creationId xmlns:a16="http://schemas.microsoft.com/office/drawing/2014/main" id="{FF692FB6-3500-F74C-623D-0D09701BBBC4}"/>
              </a:ext>
            </a:extLst>
          </p:cNvPr>
          <p:cNvSpPr txBox="1"/>
          <p:nvPr/>
        </p:nvSpPr>
        <p:spPr>
          <a:xfrm>
            <a:off x="1529046" y="6214589"/>
            <a:ext cx="9325668" cy="86177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600" b="1"/>
              <a:t>Armastusega seotud emotsioonisõnade suhteline sagedus piirkonniti - </a:t>
            </a:r>
            <a:r>
              <a:rPr lang="en-US" sz="1600" b="1">
                <a:hlinkClick r:id="rId3"/>
              </a:rPr>
              <a:t>https://runoverse.org/emotion_geography.html</a:t>
            </a:r>
            <a:endParaRPr lang="en-US" sz="1600" b="1"/>
          </a:p>
          <a:p>
            <a:pPr algn="ctr"/>
            <a:endParaRPr lang="en-GB"/>
          </a:p>
        </p:txBody>
      </p:sp>
    </p:spTree>
    <p:extLst>
      <p:ext uri="{BB962C8B-B14F-4D97-AF65-F5344CB8AC3E}">
        <p14:creationId xmlns:p14="http://schemas.microsoft.com/office/powerpoint/2010/main" val="73523573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6" name="Rectangle 25">
            <a:extLst>
              <a:ext uri="{FF2B5EF4-FFF2-40B4-BE49-F238E27FC236}">
                <a16:creationId xmlns:a16="http://schemas.microsoft.com/office/drawing/2014/main" id="{2B97F24A-32CE-4C1C-A50D-3016B394DC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sketch line">
            <a:extLst>
              <a:ext uri="{FF2B5EF4-FFF2-40B4-BE49-F238E27FC236}">
                <a16:creationId xmlns:a16="http://schemas.microsoft.com/office/drawing/2014/main" id="{CD8B4F24-440B-49E9-B85D-733523DC06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2573756"/>
            <a:ext cx="3255095" cy="18288"/>
          </a:xfrm>
          <a:custGeom>
            <a:avLst/>
            <a:gdLst>
              <a:gd name="csX0" fmla="*/ 0 w 3255095"/>
              <a:gd name="csY0" fmla="*/ 0 h 18288"/>
              <a:gd name="csX1" fmla="*/ 618468 w 3255095"/>
              <a:gd name="csY1" fmla="*/ 0 h 18288"/>
              <a:gd name="csX2" fmla="*/ 1269487 w 3255095"/>
              <a:gd name="csY2" fmla="*/ 0 h 18288"/>
              <a:gd name="csX3" fmla="*/ 1953057 w 3255095"/>
              <a:gd name="csY3" fmla="*/ 0 h 18288"/>
              <a:gd name="csX4" fmla="*/ 2636627 w 3255095"/>
              <a:gd name="csY4" fmla="*/ 0 h 18288"/>
              <a:gd name="csX5" fmla="*/ 3255095 w 3255095"/>
              <a:gd name="csY5" fmla="*/ 0 h 18288"/>
              <a:gd name="csX6" fmla="*/ 3255095 w 3255095"/>
              <a:gd name="csY6" fmla="*/ 18288 h 18288"/>
              <a:gd name="csX7" fmla="*/ 2538974 w 3255095"/>
              <a:gd name="csY7" fmla="*/ 18288 h 18288"/>
              <a:gd name="csX8" fmla="*/ 1822853 w 3255095"/>
              <a:gd name="csY8" fmla="*/ 18288 h 18288"/>
              <a:gd name="csX9" fmla="*/ 1171834 w 3255095"/>
              <a:gd name="csY9" fmla="*/ 18288 h 18288"/>
              <a:gd name="csX10" fmla="*/ 0 w 3255095"/>
              <a:gd name="csY10" fmla="*/ 18288 h 18288"/>
              <a:gd name="csX11" fmla="*/ 0 w 3255095"/>
              <a:gd name="csY11"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Content Placeholder 22">
            <a:extLst>
              <a:ext uri="{FF2B5EF4-FFF2-40B4-BE49-F238E27FC236}">
                <a16:creationId xmlns:a16="http://schemas.microsoft.com/office/drawing/2014/main" id="{938EB798-9632-24ED-E441-13C15A3F02E4}"/>
              </a:ext>
            </a:extLst>
          </p:cNvPr>
          <p:cNvSpPr>
            <a:spLocks noGrp="1"/>
          </p:cNvSpPr>
          <p:nvPr>
            <p:ph idx="1"/>
          </p:nvPr>
        </p:nvSpPr>
        <p:spPr>
          <a:xfrm>
            <a:off x="641888" y="822464"/>
            <a:ext cx="4740192" cy="5395456"/>
          </a:xfrm>
        </p:spPr>
        <p:txBody>
          <a:bodyPr anchor="t">
            <a:normAutofit/>
          </a:bodyPr>
          <a:lstStyle/>
          <a:p>
            <a:pPr marL="0" indent="0">
              <a:buNone/>
            </a:pPr>
            <a:br>
              <a:rPr lang="en-US" sz="2200">
                <a:ea typeface="+mn-lt"/>
                <a:cs typeface="+mn-lt"/>
              </a:rPr>
            </a:br>
            <a:br>
              <a:rPr lang="en-US" sz="1400">
                <a:ea typeface="+mn-lt"/>
                <a:cs typeface="+mn-lt"/>
              </a:rPr>
            </a:br>
            <a:r>
              <a:rPr lang="en-US" sz="1600">
                <a:ea typeface="+mn-lt"/>
                <a:cs typeface="+mn-lt"/>
                <a:hlinkClick r:id="rId2"/>
              </a:rPr>
              <a:t>https://runoverse.org/emotions_mapping.html</a:t>
            </a:r>
            <a:br>
              <a:rPr lang="en-US" sz="1600">
                <a:ea typeface="+mn-lt"/>
                <a:cs typeface="+mn-lt"/>
              </a:rPr>
            </a:br>
            <a:br>
              <a:rPr lang="en-US" sz="1600">
                <a:ea typeface="+mn-lt"/>
                <a:cs typeface="+mn-lt"/>
              </a:rPr>
            </a:br>
            <a:br>
              <a:rPr lang="en-US" sz="1600">
                <a:ea typeface="+mn-lt"/>
                <a:cs typeface="+mn-lt"/>
              </a:rPr>
            </a:br>
            <a:br>
              <a:rPr lang="en-US" sz="1600">
                <a:ea typeface="+mn-lt"/>
                <a:cs typeface="+mn-lt"/>
              </a:rPr>
            </a:br>
            <a:br>
              <a:rPr lang="en-US" sz="1600">
                <a:ea typeface="+mn-lt"/>
                <a:cs typeface="+mn-lt"/>
              </a:rPr>
            </a:br>
            <a:br>
              <a:rPr lang="en-US" sz="1600">
                <a:ea typeface="+mn-lt"/>
                <a:cs typeface="+mn-lt"/>
              </a:rPr>
            </a:br>
            <a:br>
              <a:rPr lang="en-US" sz="1600">
                <a:ea typeface="+mn-lt"/>
                <a:cs typeface="+mn-lt"/>
              </a:rPr>
            </a:br>
            <a:br>
              <a:rPr lang="en-US" sz="1600">
                <a:ea typeface="+mn-lt"/>
                <a:cs typeface="+mn-lt"/>
              </a:rPr>
            </a:br>
            <a:br>
              <a:rPr lang="en-US" sz="1600">
                <a:ea typeface="+mn-lt"/>
                <a:cs typeface="+mn-lt"/>
              </a:rPr>
            </a:br>
            <a:br>
              <a:rPr lang="en-US" sz="1600">
                <a:ea typeface="+mn-lt"/>
                <a:cs typeface="+mn-lt"/>
              </a:rPr>
            </a:br>
            <a:br>
              <a:rPr lang="en-US" sz="1600">
                <a:ea typeface="+mn-lt"/>
                <a:cs typeface="+mn-lt"/>
              </a:rPr>
            </a:br>
            <a:br>
              <a:rPr lang="en-US" sz="1600">
                <a:ea typeface="+mn-lt"/>
                <a:cs typeface="+mn-lt"/>
              </a:rPr>
            </a:br>
            <a:r>
              <a:rPr lang="en-US" sz="1600" err="1">
                <a:ea typeface="+mn-lt"/>
                <a:cs typeface="+mn-lt"/>
              </a:rPr>
              <a:t>Regilaulutekstis</a:t>
            </a:r>
            <a:r>
              <a:rPr lang="en-US" sz="1600">
                <a:ea typeface="+mn-lt"/>
                <a:cs typeface="+mn-lt"/>
              </a:rPr>
              <a:t> </a:t>
            </a:r>
            <a:r>
              <a:rPr lang="en-US" sz="1600" err="1">
                <a:ea typeface="+mn-lt"/>
                <a:cs typeface="+mn-lt"/>
              </a:rPr>
              <a:t>esile</a:t>
            </a:r>
            <a:r>
              <a:rPr lang="en-US" sz="1600">
                <a:ea typeface="+mn-lt"/>
                <a:cs typeface="+mn-lt"/>
              </a:rPr>
              <a:t> </a:t>
            </a:r>
            <a:r>
              <a:rPr lang="en-US" sz="1600" err="1">
                <a:ea typeface="+mn-lt"/>
                <a:cs typeface="+mn-lt"/>
              </a:rPr>
              <a:t>tõstetud</a:t>
            </a:r>
            <a:r>
              <a:rPr lang="en-US" sz="1600">
                <a:ea typeface="+mn-lt"/>
                <a:cs typeface="+mn-lt"/>
              </a:rPr>
              <a:t> </a:t>
            </a:r>
            <a:r>
              <a:rPr lang="en-US" sz="1600" err="1">
                <a:ea typeface="+mn-lt"/>
                <a:cs typeface="+mn-lt"/>
              </a:rPr>
              <a:t>regilaulude</a:t>
            </a:r>
            <a:r>
              <a:rPr lang="en-US" sz="1600">
                <a:ea typeface="+mn-lt"/>
                <a:cs typeface="+mn-lt"/>
              </a:rPr>
              <a:t> </a:t>
            </a:r>
            <a:r>
              <a:rPr lang="en-US" sz="1600" err="1">
                <a:ea typeface="+mn-lt"/>
                <a:cs typeface="+mn-lt"/>
              </a:rPr>
              <a:t>emotsioonisõnastikus</a:t>
            </a:r>
            <a:r>
              <a:rPr lang="en-US" sz="1600">
                <a:ea typeface="+mn-lt"/>
                <a:cs typeface="+mn-lt"/>
              </a:rPr>
              <a:t> </a:t>
            </a:r>
            <a:r>
              <a:rPr lang="en-US" sz="1600" err="1">
                <a:ea typeface="+mn-lt"/>
                <a:cs typeface="+mn-lt"/>
              </a:rPr>
              <a:t>sisalduvad</a:t>
            </a:r>
            <a:r>
              <a:rPr lang="en-US" sz="1600">
                <a:ea typeface="+mn-lt"/>
                <a:cs typeface="+mn-lt"/>
              </a:rPr>
              <a:t> </a:t>
            </a:r>
            <a:r>
              <a:rPr lang="en-US" sz="1600" err="1">
                <a:ea typeface="+mn-lt"/>
                <a:cs typeface="+mn-lt"/>
              </a:rPr>
              <a:t>sõnavormid</a:t>
            </a:r>
            <a:r>
              <a:rPr lang="en-US" sz="1600">
                <a:ea typeface="+mn-lt"/>
                <a:cs typeface="+mn-lt"/>
              </a:rPr>
              <a:t> </a:t>
            </a:r>
            <a:r>
              <a:rPr lang="en-US" sz="1600" err="1">
                <a:ea typeface="+mn-lt"/>
                <a:cs typeface="+mn-lt"/>
              </a:rPr>
              <a:t>koos</a:t>
            </a:r>
            <a:r>
              <a:rPr lang="en-US" sz="1600">
                <a:ea typeface="+mn-lt"/>
                <a:cs typeface="+mn-lt"/>
              </a:rPr>
              <a:t> </a:t>
            </a:r>
            <a:r>
              <a:rPr lang="en-US" sz="1600" err="1">
                <a:ea typeface="+mn-lt"/>
                <a:cs typeface="+mn-lt"/>
              </a:rPr>
              <a:t>kategooriate</a:t>
            </a:r>
            <a:r>
              <a:rPr lang="en-US" sz="1600">
                <a:ea typeface="+mn-lt"/>
                <a:cs typeface="+mn-lt"/>
              </a:rPr>
              <a:t> </a:t>
            </a:r>
            <a:r>
              <a:rPr lang="en-US" sz="1600" err="1">
                <a:ea typeface="+mn-lt"/>
                <a:cs typeface="+mn-lt"/>
              </a:rPr>
              <a:t>sagedusjaotusega</a:t>
            </a:r>
            <a:br>
              <a:rPr lang="en-US" sz="1600">
                <a:ea typeface="+mn-lt"/>
                <a:cs typeface="+mn-lt"/>
              </a:rPr>
            </a:br>
            <a:br>
              <a:rPr lang="en-US" sz="1600">
                <a:ea typeface="+mn-lt"/>
                <a:cs typeface="+mn-lt"/>
              </a:rPr>
            </a:br>
            <a:br>
              <a:rPr lang="en-US" sz="1600">
                <a:ea typeface="+mn-lt"/>
                <a:cs typeface="+mn-lt"/>
              </a:rPr>
            </a:br>
            <a:endParaRPr lang="en-US" sz="1600"/>
          </a:p>
        </p:txBody>
      </p:sp>
      <p:pic>
        <p:nvPicPr>
          <p:cNvPr id="2" name="Content Placeholder 1" descr="A screenshot of a computer&#10;&#10;AI-generated content may be incorrect.">
            <a:extLst>
              <a:ext uri="{FF2B5EF4-FFF2-40B4-BE49-F238E27FC236}">
                <a16:creationId xmlns:a16="http://schemas.microsoft.com/office/drawing/2014/main" id="{487A27C3-1CE1-4395-7CB3-2E5F08365484}"/>
              </a:ext>
            </a:extLst>
          </p:cNvPr>
          <p:cNvPicPr>
            <a:picLocks noChangeAspect="1"/>
          </p:cNvPicPr>
          <p:nvPr/>
        </p:nvPicPr>
        <p:blipFill>
          <a:blip r:embed="rId3"/>
          <a:stretch>
            <a:fillRect/>
          </a:stretch>
        </p:blipFill>
        <p:spPr>
          <a:xfrm>
            <a:off x="5569209" y="19849"/>
            <a:ext cx="5912683" cy="6836024"/>
          </a:xfrm>
          <a:prstGeom prst="rect">
            <a:avLst/>
          </a:prstGeom>
        </p:spPr>
      </p:pic>
    </p:spTree>
    <p:extLst>
      <p:ext uri="{BB962C8B-B14F-4D97-AF65-F5344CB8AC3E}">
        <p14:creationId xmlns:p14="http://schemas.microsoft.com/office/powerpoint/2010/main" val="299942172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A0E9F7-AEB8-E72C-D096-EEAB20895A21}"/>
              </a:ext>
            </a:extLst>
          </p:cNvPr>
          <p:cNvSpPr>
            <a:spLocks noGrp="1"/>
          </p:cNvSpPr>
          <p:nvPr>
            <p:ph type="title"/>
          </p:nvPr>
        </p:nvSpPr>
        <p:spPr/>
        <p:txBody>
          <a:bodyPr/>
          <a:lstStyle/>
          <a:p>
            <a:r>
              <a:rPr lang="en-US" err="1"/>
              <a:t>Arutelu</a:t>
            </a:r>
            <a:endParaRPr lang="en-US"/>
          </a:p>
        </p:txBody>
      </p:sp>
      <p:sp>
        <p:nvSpPr>
          <p:cNvPr id="3" name="Content Placeholder 2">
            <a:extLst>
              <a:ext uri="{FF2B5EF4-FFF2-40B4-BE49-F238E27FC236}">
                <a16:creationId xmlns:a16="http://schemas.microsoft.com/office/drawing/2014/main" id="{8269D1C3-D232-7D9F-4590-57F1B9CBBECD}"/>
              </a:ext>
            </a:extLst>
          </p:cNvPr>
          <p:cNvSpPr>
            <a:spLocks noGrp="1"/>
          </p:cNvSpPr>
          <p:nvPr>
            <p:ph idx="1"/>
          </p:nvPr>
        </p:nvSpPr>
        <p:spPr/>
        <p:txBody>
          <a:bodyPr vert="horz" lIns="91440" tIns="45720" rIns="91440" bIns="45720" rtlCol="0" anchor="t">
            <a:normAutofit/>
          </a:bodyPr>
          <a:lstStyle/>
          <a:p>
            <a:pPr marL="514350" indent="-514350">
              <a:buFont typeface="+mj-lt"/>
              <a:buAutoNum type="arabicPeriod"/>
            </a:pPr>
            <a:r>
              <a:rPr lang="en-US" dirty="0"/>
              <a:t>Mis on </a:t>
            </a:r>
            <a:r>
              <a:rPr lang="en-US" dirty="0" err="1"/>
              <a:t>vaja</a:t>
            </a:r>
            <a:r>
              <a:rPr lang="en-US" dirty="0"/>
              <a:t> </a:t>
            </a:r>
            <a:r>
              <a:rPr lang="en-US" dirty="0" err="1"/>
              <a:t>emotsioonisõnastikus</a:t>
            </a:r>
            <a:r>
              <a:rPr lang="en-US" dirty="0"/>
              <a:t> </a:t>
            </a:r>
            <a:r>
              <a:rPr lang="en-US" dirty="0" err="1"/>
              <a:t>veel</a:t>
            </a:r>
            <a:r>
              <a:rPr lang="en-US" dirty="0"/>
              <a:t> </a:t>
            </a:r>
            <a:r>
              <a:rPr lang="en-US" dirty="0" err="1"/>
              <a:t>teha</a:t>
            </a:r>
            <a:r>
              <a:rPr lang="en-US" dirty="0"/>
              <a:t> (</a:t>
            </a:r>
            <a:r>
              <a:rPr lang="en-US" dirty="0" err="1"/>
              <a:t>lisakihid</a:t>
            </a:r>
            <a:r>
              <a:rPr lang="en-US" dirty="0"/>
              <a:t>, </a:t>
            </a:r>
            <a:r>
              <a:rPr lang="en-US" dirty="0" err="1"/>
              <a:t>sõnade</a:t>
            </a:r>
            <a:r>
              <a:rPr lang="en-US" dirty="0"/>
              <a:t> </a:t>
            </a:r>
            <a:r>
              <a:rPr lang="en-US" dirty="0" err="1"/>
              <a:t>lisamine</a:t>
            </a:r>
            <a:r>
              <a:rPr lang="en-US" dirty="0"/>
              <a:t>, </a:t>
            </a:r>
            <a:r>
              <a:rPr lang="en-US" dirty="0" err="1"/>
              <a:t>valideerimine</a:t>
            </a:r>
            <a:r>
              <a:rPr lang="en-US" dirty="0"/>
              <a:t>)?</a:t>
            </a:r>
          </a:p>
          <a:p>
            <a:pPr marL="514350" indent="-514350">
              <a:buFont typeface="+mj-lt"/>
              <a:buAutoNum type="arabicPeriod"/>
            </a:pPr>
            <a:r>
              <a:rPr lang="en-US" dirty="0"/>
              <a:t> Mis on </a:t>
            </a:r>
            <a:r>
              <a:rPr lang="en-US" dirty="0" err="1"/>
              <a:t>vaja</a:t>
            </a:r>
            <a:r>
              <a:rPr lang="en-US" dirty="0"/>
              <a:t> </a:t>
            </a:r>
            <a:r>
              <a:rPr lang="en-US" dirty="0" err="1"/>
              <a:t>teksti</a:t>
            </a:r>
            <a:r>
              <a:rPr lang="en-US" dirty="0"/>
              <a:t> </a:t>
            </a:r>
            <a:r>
              <a:rPr lang="en-US" dirty="0" err="1"/>
              <a:t>analüüsi</a:t>
            </a:r>
            <a:r>
              <a:rPr lang="en-US" dirty="0"/>
              <a:t> </a:t>
            </a:r>
            <a:r>
              <a:rPr lang="en-US" dirty="0" err="1"/>
              <a:t>tööriistade</a:t>
            </a:r>
            <a:r>
              <a:rPr lang="en-US" dirty="0"/>
              <a:t> </a:t>
            </a:r>
            <a:r>
              <a:rPr lang="en-US" dirty="0" err="1"/>
              <a:t>täiendamiseks</a:t>
            </a:r>
            <a:r>
              <a:rPr lang="en-US" dirty="0"/>
              <a:t> </a:t>
            </a:r>
            <a:r>
              <a:rPr lang="en-US" dirty="0" err="1"/>
              <a:t>veel</a:t>
            </a:r>
            <a:r>
              <a:rPr lang="en-US" dirty="0"/>
              <a:t> </a:t>
            </a:r>
            <a:r>
              <a:rPr lang="en-US" dirty="0" err="1"/>
              <a:t>teha</a:t>
            </a:r>
            <a:r>
              <a:rPr lang="en-US" dirty="0"/>
              <a:t>? </a:t>
            </a:r>
          </a:p>
          <a:p>
            <a:pPr marL="514350" indent="-514350">
              <a:buAutoNum type="arabicPeriod"/>
            </a:pPr>
            <a:r>
              <a:rPr lang="en-US" dirty="0"/>
              <a:t>Kas </a:t>
            </a:r>
            <a:r>
              <a:rPr lang="en-US" dirty="0" err="1"/>
              <a:t>analüüsiühikuks</a:t>
            </a:r>
            <a:r>
              <a:rPr lang="en-US" dirty="0"/>
              <a:t> </a:t>
            </a:r>
            <a:r>
              <a:rPr lang="en-US" dirty="0" err="1"/>
              <a:t>lemmatiseeritud</a:t>
            </a:r>
            <a:r>
              <a:rPr lang="en-US" dirty="0"/>
              <a:t> </a:t>
            </a:r>
            <a:r>
              <a:rPr lang="en-US" dirty="0" err="1"/>
              <a:t>sõnakuju</a:t>
            </a:r>
            <a:r>
              <a:rPr lang="en-US" dirty="0"/>
              <a:t> </a:t>
            </a:r>
            <a:r>
              <a:rPr lang="en-US" dirty="0" err="1"/>
              <a:t>või</a:t>
            </a:r>
            <a:r>
              <a:rPr lang="en-US" dirty="0"/>
              <a:t> </a:t>
            </a:r>
            <a:r>
              <a:rPr lang="en-US" dirty="0" err="1"/>
              <a:t>tähendus</a:t>
            </a:r>
            <a:r>
              <a:rPr lang="en-US" dirty="0"/>
              <a:t>?</a:t>
            </a:r>
          </a:p>
          <a:p>
            <a:pPr marL="514350" indent="-514350">
              <a:buFont typeface="+mj-lt"/>
              <a:buAutoNum type="arabicPeriod"/>
            </a:pPr>
            <a:r>
              <a:rPr lang="en-US" dirty="0"/>
              <a:t> </a:t>
            </a:r>
            <a:r>
              <a:rPr lang="en-US" dirty="0" err="1"/>
              <a:t>Kuidas</a:t>
            </a:r>
            <a:r>
              <a:rPr lang="en-US" dirty="0"/>
              <a:t> </a:t>
            </a:r>
            <a:r>
              <a:rPr lang="en-US" dirty="0" err="1"/>
              <a:t>seda</a:t>
            </a:r>
            <a:r>
              <a:rPr lang="en-US" dirty="0"/>
              <a:t> </a:t>
            </a:r>
            <a:r>
              <a:rPr lang="en-US" dirty="0" err="1"/>
              <a:t>rakendame</a:t>
            </a:r>
            <a:r>
              <a:rPr lang="en-US" dirty="0"/>
              <a:t>? Mis </a:t>
            </a:r>
            <a:r>
              <a:rPr lang="en-US" dirty="0" err="1"/>
              <a:t>tulemusi</a:t>
            </a:r>
            <a:r>
              <a:rPr lang="en-US" dirty="0"/>
              <a:t> </a:t>
            </a:r>
            <a:r>
              <a:rPr lang="en-US" dirty="0" err="1"/>
              <a:t>loodame</a:t>
            </a:r>
            <a:r>
              <a:rPr lang="en-US" dirty="0"/>
              <a:t> </a:t>
            </a:r>
            <a:r>
              <a:rPr lang="en-US" dirty="0" err="1"/>
              <a:t>saada</a:t>
            </a:r>
            <a:r>
              <a:rPr lang="en-US" dirty="0"/>
              <a:t>? (</a:t>
            </a:r>
            <a:r>
              <a:rPr lang="en-US" dirty="0" err="1"/>
              <a:t>Kvant</a:t>
            </a:r>
            <a:r>
              <a:rPr lang="en-US" dirty="0"/>
              <a:t> </a:t>
            </a:r>
            <a:r>
              <a:rPr lang="en-US" dirty="0">
                <a:sym typeface="Wingdings" panose="05000000000000000000" pitchFamily="2" charset="2"/>
              </a:rPr>
              <a:t> </a:t>
            </a:r>
            <a:r>
              <a:rPr lang="en-US" dirty="0" err="1">
                <a:sym typeface="Wingdings" panose="05000000000000000000" pitchFamily="2" charset="2"/>
              </a:rPr>
              <a:t>kval</a:t>
            </a:r>
            <a:r>
              <a:rPr lang="en-US" dirty="0">
                <a:sym typeface="Wingdings" panose="05000000000000000000" pitchFamily="2" charset="2"/>
              </a:rPr>
              <a:t>)</a:t>
            </a:r>
            <a:endParaRPr lang="en-US" dirty="0"/>
          </a:p>
          <a:p>
            <a:pPr marL="0" indent="0">
              <a:buNone/>
            </a:pPr>
            <a:r>
              <a:rPr lang="en-US" dirty="0"/>
              <a:t>4. </a:t>
            </a:r>
            <a:r>
              <a:rPr lang="en-US" dirty="0" err="1"/>
              <a:t>Ideed</a:t>
            </a:r>
            <a:r>
              <a:rPr lang="en-US" dirty="0"/>
              <a:t>: </a:t>
            </a:r>
            <a:r>
              <a:rPr lang="en-US" dirty="0" err="1"/>
              <a:t>nt</a:t>
            </a:r>
            <a:r>
              <a:rPr lang="en-US" dirty="0"/>
              <a:t> </a:t>
            </a:r>
            <a:r>
              <a:rPr lang="en-US" dirty="0" err="1"/>
              <a:t>emotsioonimõistete</a:t>
            </a:r>
            <a:r>
              <a:rPr lang="en-US" dirty="0"/>
              <a:t> </a:t>
            </a:r>
            <a:r>
              <a:rPr lang="en-US" dirty="0" err="1"/>
              <a:t>lähedus-kaugus</a:t>
            </a:r>
            <a:r>
              <a:rPr lang="en-US" dirty="0"/>
              <a:t> </a:t>
            </a:r>
            <a:r>
              <a:rPr lang="en-US" dirty="0" err="1"/>
              <a:t>narratiivides</a:t>
            </a:r>
            <a:endParaRPr lang="en-US" dirty="0"/>
          </a:p>
          <a:p>
            <a:pPr marL="0" indent="0">
              <a:buNone/>
            </a:pPr>
            <a:r>
              <a:rPr lang="en-US" dirty="0"/>
              <a:t>5. </a:t>
            </a:r>
            <a:r>
              <a:rPr lang="en-US" dirty="0" err="1"/>
              <a:t>Emotsioonisõnastiku</a:t>
            </a:r>
            <a:r>
              <a:rPr lang="en-US" dirty="0"/>
              <a:t> </a:t>
            </a:r>
            <a:r>
              <a:rPr lang="en-US" dirty="0" err="1"/>
              <a:t>võimalikud</a:t>
            </a:r>
            <a:r>
              <a:rPr lang="en-US" dirty="0"/>
              <a:t> </a:t>
            </a:r>
            <a:r>
              <a:rPr lang="en-US" dirty="0" err="1"/>
              <a:t>kasutused</a:t>
            </a:r>
            <a:r>
              <a:rPr lang="en-US" dirty="0"/>
              <a:t> </a:t>
            </a:r>
            <a:r>
              <a:rPr lang="en-US" dirty="0" err="1"/>
              <a:t>väljaspool</a:t>
            </a:r>
            <a:r>
              <a:rPr lang="en-US" dirty="0"/>
              <a:t> </a:t>
            </a:r>
            <a:r>
              <a:rPr lang="en-US" dirty="0" err="1"/>
              <a:t>projekti</a:t>
            </a:r>
            <a:r>
              <a:rPr lang="en-US" dirty="0"/>
              <a:t> </a:t>
            </a:r>
            <a:r>
              <a:rPr lang="en-US" dirty="0" err="1"/>
              <a:t>eesmärke</a:t>
            </a:r>
            <a:r>
              <a:rPr lang="en-US" dirty="0"/>
              <a:t>?</a:t>
            </a:r>
          </a:p>
          <a:p>
            <a:pPr marL="0" indent="0">
              <a:buNone/>
            </a:pPr>
            <a:endParaRPr lang="en-US">
              <a:solidFill>
                <a:srgbClr val="FF0000"/>
              </a:solidFill>
            </a:endParaRPr>
          </a:p>
        </p:txBody>
      </p:sp>
    </p:spTree>
    <p:extLst>
      <p:ext uri="{BB962C8B-B14F-4D97-AF65-F5344CB8AC3E}">
        <p14:creationId xmlns:p14="http://schemas.microsoft.com/office/powerpoint/2010/main" val="126663526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07DA37-90E5-F5B9-522A-1232F95D1A33}"/>
              </a:ext>
            </a:extLst>
          </p:cNvPr>
          <p:cNvSpPr>
            <a:spLocks noGrp="1"/>
          </p:cNvSpPr>
          <p:nvPr>
            <p:ph type="ctrTitle"/>
          </p:nvPr>
        </p:nvSpPr>
        <p:spPr/>
        <p:txBody>
          <a:bodyPr/>
          <a:lstStyle/>
          <a:p>
            <a:r>
              <a:rPr lang="en-US" dirty="0" err="1"/>
              <a:t>Tänan</a:t>
            </a:r>
            <a:r>
              <a:rPr lang="en-US" dirty="0"/>
              <a:t> </a:t>
            </a:r>
            <a:r>
              <a:rPr lang="en-US" dirty="0" err="1"/>
              <a:t>tähelepanu</a:t>
            </a:r>
            <a:r>
              <a:rPr lang="en-US" dirty="0"/>
              <a:t> </a:t>
            </a:r>
            <a:r>
              <a:rPr lang="en-US" dirty="0" err="1"/>
              <a:t>eest</a:t>
            </a:r>
            <a:r>
              <a:rPr lang="en-US" dirty="0"/>
              <a:t>!</a:t>
            </a:r>
          </a:p>
        </p:txBody>
      </p:sp>
      <p:sp>
        <p:nvSpPr>
          <p:cNvPr id="3" name="Subtitle 2">
            <a:extLst>
              <a:ext uri="{FF2B5EF4-FFF2-40B4-BE49-F238E27FC236}">
                <a16:creationId xmlns:a16="http://schemas.microsoft.com/office/drawing/2014/main" id="{CD50B7DA-3286-BA8A-A8DC-9A8AB8688418}"/>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270828584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F0EDF8-E67D-6B2C-A607-B031564F03F6}"/>
              </a:ext>
            </a:extLst>
          </p:cNvPr>
          <p:cNvSpPr>
            <a:spLocks noGrp="1"/>
          </p:cNvSpPr>
          <p:nvPr>
            <p:ph type="title"/>
          </p:nvPr>
        </p:nvSpPr>
        <p:spPr>
          <a:xfrm>
            <a:off x="546100" y="103867"/>
            <a:ext cx="3225800" cy="1325563"/>
          </a:xfrm>
        </p:spPr>
        <p:txBody>
          <a:bodyPr/>
          <a:lstStyle/>
          <a:p>
            <a:r>
              <a:rPr lang="en-US" err="1"/>
              <a:t>Kirjandus</a:t>
            </a:r>
            <a:endParaRPr lang="en-US"/>
          </a:p>
        </p:txBody>
      </p:sp>
      <p:sp>
        <p:nvSpPr>
          <p:cNvPr id="3" name="Content Placeholder 2">
            <a:extLst>
              <a:ext uri="{FF2B5EF4-FFF2-40B4-BE49-F238E27FC236}">
                <a16:creationId xmlns:a16="http://schemas.microsoft.com/office/drawing/2014/main" id="{F3FD0D63-09FF-6067-AD5D-4401E117A30E}"/>
              </a:ext>
            </a:extLst>
          </p:cNvPr>
          <p:cNvSpPr>
            <a:spLocks noGrp="1"/>
          </p:cNvSpPr>
          <p:nvPr>
            <p:ph idx="1"/>
          </p:nvPr>
        </p:nvSpPr>
        <p:spPr>
          <a:xfrm>
            <a:off x="546100" y="1153886"/>
            <a:ext cx="11370147" cy="5409998"/>
          </a:xfrm>
        </p:spPr>
        <p:txBody>
          <a:bodyPr vert="horz" lIns="91440" tIns="45720" rIns="91440" bIns="45720" rtlCol="0" anchor="t">
            <a:noAutofit/>
          </a:bodyPr>
          <a:lstStyle/>
          <a:p>
            <a:pPr marL="0" indent="0">
              <a:buNone/>
            </a:pPr>
            <a:r>
              <a:rPr lang="en-US" sz="2100" b="1"/>
              <a:t>Barrett, L. F. (2017). </a:t>
            </a:r>
            <a:r>
              <a:rPr lang="en-US" sz="2100" i="1"/>
              <a:t>How emotions are made</a:t>
            </a:r>
            <a:r>
              <a:rPr lang="en-US" sz="2100"/>
              <a:t>. HarperCollins. </a:t>
            </a:r>
          </a:p>
          <a:p>
            <a:pPr marL="0" indent="0">
              <a:buNone/>
            </a:pPr>
            <a:r>
              <a:rPr lang="en-US" sz="2100" b="1" i="1"/>
              <a:t>Bird, S., Klein, E., &amp; Loper, E. (2009).</a:t>
            </a:r>
            <a:r>
              <a:rPr lang="en-US" sz="2100" i="1"/>
              <a:t> Natural language processing with Python: Analyzing text with the Natural Language Toolkit. O'Reilly Media.</a:t>
            </a:r>
            <a:endParaRPr lang="en-US" sz="2100"/>
          </a:p>
          <a:p>
            <a:pPr marL="0" indent="0">
              <a:buNone/>
            </a:pPr>
            <a:r>
              <a:rPr lang="en-US" sz="2100" b="1" i="1"/>
              <a:t>Demszky, D., </a:t>
            </a:r>
            <a:r>
              <a:rPr lang="en-US" sz="2100" b="1" i="1" err="1"/>
              <a:t>Movshovitz</a:t>
            </a:r>
            <a:r>
              <a:rPr lang="en-US" sz="2100" b="1" i="1"/>
              <a:t>-Attias, D., Ko, J., Cowen, A., </a:t>
            </a:r>
            <a:r>
              <a:rPr lang="en-US" sz="2100" b="1" i="1" err="1"/>
              <a:t>Nemade</a:t>
            </a:r>
            <a:r>
              <a:rPr lang="en-US" sz="2100" b="1" i="1"/>
              <a:t>, G., &amp; Ravi, S. (2020).</a:t>
            </a:r>
            <a:r>
              <a:rPr lang="en-US" sz="2100" i="1"/>
              <a:t> </a:t>
            </a:r>
            <a:r>
              <a:rPr lang="en-US" sz="2100" i="1" err="1"/>
              <a:t>GoEmotions</a:t>
            </a:r>
            <a:r>
              <a:rPr lang="en-US" sz="2100" i="1"/>
              <a:t>: A  dataset of fine-grained emotions. In Proceedings of the 58th Annual Meeting of the Association for Computational Linguistics (pp. 4040–4054). </a:t>
            </a:r>
          </a:p>
          <a:p>
            <a:pPr marL="0" indent="0">
              <a:buNone/>
            </a:pPr>
            <a:r>
              <a:rPr lang="en-US" sz="2100" b="1"/>
              <a:t>Ekman, P. (1973). </a:t>
            </a:r>
            <a:r>
              <a:rPr lang="en-US" sz="2100"/>
              <a:t>Cross-cultural studies of facial expression. In P. Ekman (Ed.), Darwin and facial expression (pp. 169–222). New York: Academic Press. </a:t>
            </a:r>
          </a:p>
          <a:p>
            <a:pPr marL="0" indent="0">
              <a:buNone/>
            </a:pPr>
            <a:r>
              <a:rPr lang="en-US" sz="2100" b="1"/>
              <a:t>Fontaine, J. J. R., Scherer, K. R., &amp; Soriano, C. (2013</a:t>
            </a:r>
            <a:r>
              <a:rPr lang="en-US" sz="2100"/>
              <a:t>). </a:t>
            </a:r>
            <a:r>
              <a:rPr lang="en-US" sz="2100" i="1"/>
              <a:t>Components of emotional meaning: A sourcebook</a:t>
            </a:r>
            <a:r>
              <a:rPr lang="en-US" sz="2100"/>
              <a:t>. Oxford: OUP Oxford. </a:t>
            </a:r>
          </a:p>
          <a:p>
            <a:pPr marL="0" indent="0">
              <a:buNone/>
            </a:pPr>
            <a:r>
              <a:rPr lang="en-US" sz="2100" b="1"/>
              <a:t>Harris, Z. S. (1954). </a:t>
            </a:r>
            <a:r>
              <a:rPr lang="en-US" sz="2100"/>
              <a:t>Distributional structure. WORD, 10(2–3), 146–162.  </a:t>
            </a:r>
          </a:p>
          <a:p>
            <a:pPr marL="0" indent="0">
              <a:buNone/>
            </a:pPr>
            <a:r>
              <a:rPr lang="en-US" sz="2100" b="1" err="1"/>
              <a:t>Jaanimäe</a:t>
            </a:r>
            <a:r>
              <a:rPr lang="en-US" sz="2100" b="1"/>
              <a:t>, G. (2018). </a:t>
            </a:r>
            <a:r>
              <a:rPr lang="en-US" sz="2100" i="1"/>
              <a:t>Eesti Wordnet ja </a:t>
            </a:r>
            <a:r>
              <a:rPr lang="en-US" sz="2100" i="1" err="1"/>
              <a:t>meelestatuse</a:t>
            </a:r>
            <a:r>
              <a:rPr lang="en-US" sz="2100" i="1"/>
              <a:t> </a:t>
            </a:r>
            <a:r>
              <a:rPr lang="en-US" sz="2100" i="1" err="1"/>
              <a:t>analüüs</a:t>
            </a:r>
            <a:r>
              <a:rPr lang="en-US" sz="2100"/>
              <a:t> (</a:t>
            </a:r>
            <a:r>
              <a:rPr lang="en-US" sz="2100" err="1"/>
              <a:t>magistritöö</a:t>
            </a:r>
            <a:r>
              <a:rPr lang="en-US" sz="2100"/>
              <a:t>). Tartu </a:t>
            </a:r>
            <a:r>
              <a:rPr lang="en-US" sz="2100" err="1"/>
              <a:t>Ülikool</a:t>
            </a:r>
            <a:r>
              <a:rPr lang="en-US" sz="2100"/>
              <a:t>.</a:t>
            </a:r>
            <a:endParaRPr lang="en-US">
              <a:ea typeface="+mn-lt"/>
              <a:cs typeface="+mn-lt"/>
            </a:endParaRPr>
          </a:p>
          <a:p>
            <a:pPr marL="0" indent="0">
              <a:buNone/>
            </a:pPr>
            <a:r>
              <a:rPr lang="en-US" sz="2100" b="1">
                <a:ea typeface="+mn-lt"/>
                <a:cs typeface="+mn-lt"/>
              </a:rPr>
              <a:t>Laur, S., </a:t>
            </a:r>
            <a:r>
              <a:rPr lang="en-US" sz="2100" b="1" err="1">
                <a:ea typeface="+mn-lt"/>
                <a:cs typeface="+mn-lt"/>
              </a:rPr>
              <a:t>Orasmaa</a:t>
            </a:r>
            <a:r>
              <a:rPr lang="en-US" sz="2100" b="1">
                <a:ea typeface="+mn-lt"/>
                <a:cs typeface="+mn-lt"/>
              </a:rPr>
              <a:t>, S., </a:t>
            </a:r>
            <a:r>
              <a:rPr lang="en-US" sz="2100" b="1" err="1">
                <a:ea typeface="+mn-lt"/>
                <a:cs typeface="+mn-lt"/>
              </a:rPr>
              <a:t>Särg</a:t>
            </a:r>
            <a:r>
              <a:rPr lang="en-US" sz="2100" b="1">
                <a:ea typeface="+mn-lt"/>
                <a:cs typeface="+mn-lt"/>
              </a:rPr>
              <a:t>, D., &amp; Tammo, P. (2020)</a:t>
            </a:r>
            <a:r>
              <a:rPr lang="en-US" sz="2100">
                <a:ea typeface="+mn-lt"/>
                <a:cs typeface="+mn-lt"/>
              </a:rPr>
              <a:t>. </a:t>
            </a:r>
            <a:r>
              <a:rPr lang="en-US" sz="2100" err="1">
                <a:ea typeface="+mn-lt"/>
                <a:cs typeface="+mn-lt"/>
              </a:rPr>
              <a:t>EstNLTK</a:t>
            </a:r>
            <a:r>
              <a:rPr lang="en-US" sz="2100">
                <a:ea typeface="+mn-lt"/>
                <a:cs typeface="+mn-lt"/>
              </a:rPr>
              <a:t> 1.6: Remastered Estonian NLP pipeline. In Proceedings of the 12th Language Resources and Evaluation Conference (pp. 7154–7162)</a:t>
            </a:r>
            <a:endParaRPr lang="en-US"/>
          </a:p>
          <a:p>
            <a:pPr marL="0" indent="0">
              <a:buNone/>
            </a:pPr>
            <a:endParaRPr lang="en-US" sz="2200"/>
          </a:p>
          <a:p>
            <a:pPr marL="0" indent="0">
              <a:buNone/>
            </a:pPr>
            <a:r>
              <a:rPr lang="en-US" sz="2200"/>
              <a:t>  </a:t>
            </a:r>
          </a:p>
          <a:p>
            <a:pPr marL="0" indent="0">
              <a:buNone/>
            </a:pPr>
            <a:endParaRPr lang="en-US" sz="2200"/>
          </a:p>
        </p:txBody>
      </p:sp>
    </p:spTree>
    <p:extLst>
      <p:ext uri="{BB962C8B-B14F-4D97-AF65-F5344CB8AC3E}">
        <p14:creationId xmlns:p14="http://schemas.microsoft.com/office/powerpoint/2010/main" val="422069964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B2C6267-E706-4E11-84A1-4F8B08314E1E}"/>
              </a:ext>
            </a:extLst>
          </p:cNvPr>
          <p:cNvSpPr>
            <a:spLocks noGrp="1"/>
          </p:cNvSpPr>
          <p:nvPr>
            <p:ph idx="1"/>
          </p:nvPr>
        </p:nvSpPr>
        <p:spPr>
          <a:xfrm>
            <a:off x="596900" y="419100"/>
            <a:ext cx="10756900" cy="7619999"/>
          </a:xfrm>
        </p:spPr>
        <p:txBody>
          <a:bodyPr vert="horz" lIns="91440" tIns="45720" rIns="91440" bIns="45720" rtlCol="0" anchor="t">
            <a:noAutofit/>
          </a:bodyPr>
          <a:lstStyle/>
          <a:p>
            <a:pPr marL="0" indent="0">
              <a:buNone/>
            </a:pPr>
            <a:r>
              <a:rPr lang="en-US" sz="2100" b="1"/>
              <a:t>Mohammad, S. M. (2023). </a:t>
            </a:r>
            <a:r>
              <a:rPr lang="en-US" sz="2100" i="1"/>
              <a:t>Best practices in the creation and use of emotion lexicons</a:t>
            </a:r>
            <a:r>
              <a:rPr lang="en-US" sz="2100"/>
              <a:t>. National Research Council Canada</a:t>
            </a:r>
            <a:r>
              <a:rPr lang="en-US" sz="2200"/>
              <a:t>.  </a:t>
            </a:r>
          </a:p>
          <a:p>
            <a:pPr marL="0" indent="0">
              <a:buNone/>
            </a:pPr>
            <a:r>
              <a:rPr lang="en-US" sz="2100" b="1"/>
              <a:t>Pajupuu, H., </a:t>
            </a:r>
            <a:r>
              <a:rPr lang="en-US" sz="2100" b="1" err="1"/>
              <a:t>Altrov</a:t>
            </a:r>
            <a:r>
              <a:rPr lang="en-US" sz="2100" b="1"/>
              <a:t>, R., &amp; Pajupuu, J. (2016)</a:t>
            </a:r>
            <a:r>
              <a:rPr lang="en-US" sz="2100"/>
              <a:t>. </a:t>
            </a:r>
            <a:r>
              <a:rPr lang="en-US" sz="2100" i="1"/>
              <a:t>Identifying polarity in different text types</a:t>
            </a:r>
            <a:r>
              <a:rPr lang="en-US" sz="2100"/>
              <a:t>. Folklore: Electronic Journal of Folklore, 64, 125–142</a:t>
            </a:r>
            <a:r>
              <a:rPr lang="en-US" sz="2400"/>
              <a:t>.</a:t>
            </a:r>
            <a:endParaRPr lang="en-US" sz="2400">
              <a:ea typeface="+mn-lt"/>
              <a:cs typeface="+mn-lt"/>
            </a:endParaRPr>
          </a:p>
          <a:p>
            <a:pPr marL="0" indent="0">
              <a:buNone/>
            </a:pPr>
            <a:r>
              <a:rPr lang="en-US" sz="2000" b="1" err="1">
                <a:ea typeface="+mn-lt"/>
                <a:cs typeface="+mn-lt"/>
              </a:rPr>
              <a:t>Pivovarova</a:t>
            </a:r>
            <a:r>
              <a:rPr lang="en-US" sz="2000" b="1">
                <a:ea typeface="+mn-lt"/>
                <a:cs typeface="+mn-lt"/>
              </a:rPr>
              <a:t>, L., Kallio, K., Mäkelä, E., Kanner, A., Lindström, J., </a:t>
            </a:r>
            <a:r>
              <a:rPr lang="en-US" sz="2000" b="1" err="1">
                <a:ea typeface="+mn-lt"/>
                <a:cs typeface="+mn-lt"/>
              </a:rPr>
              <a:t>Saarlo</a:t>
            </a:r>
            <a:r>
              <a:rPr lang="en-US" sz="2000" b="1">
                <a:ea typeface="+mn-lt"/>
                <a:cs typeface="+mn-lt"/>
              </a:rPr>
              <a:t>, L., </a:t>
            </a:r>
            <a:r>
              <a:rPr lang="en-US" sz="2000" b="1" err="1">
                <a:ea typeface="+mn-lt"/>
                <a:cs typeface="+mn-lt"/>
              </a:rPr>
              <a:t>Veskis</a:t>
            </a:r>
            <a:r>
              <a:rPr lang="en-US" sz="2000" b="1">
                <a:ea typeface="+mn-lt"/>
                <a:cs typeface="+mn-lt"/>
              </a:rPr>
              <a:t>, K. and </a:t>
            </a:r>
            <a:r>
              <a:rPr lang="en-US" sz="2000" b="1" err="1">
                <a:ea typeface="+mn-lt"/>
                <a:cs typeface="+mn-lt"/>
              </a:rPr>
              <a:t>Väina</a:t>
            </a:r>
            <a:r>
              <a:rPr lang="en-US" sz="2000" b="1">
                <a:ea typeface="+mn-lt"/>
                <a:cs typeface="+mn-lt"/>
              </a:rPr>
              <a:t>, M. (2025).</a:t>
            </a:r>
            <a:r>
              <a:rPr lang="en-US" sz="2000">
                <a:ea typeface="+mn-lt"/>
                <a:cs typeface="+mn-lt"/>
              </a:rPr>
              <a:t> Benchmarking large language models for lemmatization and translation of Finnic </a:t>
            </a:r>
            <a:r>
              <a:rPr lang="en-US" sz="2000" err="1">
                <a:ea typeface="+mn-lt"/>
                <a:cs typeface="+mn-lt"/>
              </a:rPr>
              <a:t>runosongs</a:t>
            </a:r>
            <a:r>
              <a:rPr lang="en-US" sz="2000">
                <a:ea typeface="+mn-lt"/>
                <a:cs typeface="+mn-lt"/>
              </a:rPr>
              <a:t>. In Proceedings of the 10th International Workshop on Computational Linguistics for Uralic Languages (IWCLUL 2025). pp. 90–102.</a:t>
            </a:r>
            <a:endParaRPr lang="en-US"/>
          </a:p>
          <a:p>
            <a:pPr marL="0" indent="0">
              <a:buNone/>
            </a:pPr>
            <a:r>
              <a:rPr lang="en-US" sz="2100" b="1"/>
              <a:t>Rosch, E. H. (1973). </a:t>
            </a:r>
            <a:r>
              <a:rPr lang="en-US" sz="2100"/>
              <a:t>Natural categories. Cognitive Psychology, 4(3), 328–50. </a:t>
            </a:r>
            <a:endParaRPr lang="en-US"/>
          </a:p>
          <a:p>
            <a:pPr marL="0" indent="0">
              <a:buNone/>
            </a:pPr>
            <a:r>
              <a:rPr lang="en-US" sz="2100" b="1"/>
              <a:t>Russell, J. A. (1980). </a:t>
            </a:r>
            <a:r>
              <a:rPr lang="en-US" sz="2100"/>
              <a:t>A circumplex model of affect. Journal of Personality and Social Psychology, 39, 1161–78. </a:t>
            </a:r>
          </a:p>
          <a:p>
            <a:pPr marL="0" indent="0">
              <a:buNone/>
            </a:pPr>
            <a:r>
              <a:rPr lang="en-US" sz="2100" b="1"/>
              <a:t>Scherer, K. R. (2001). </a:t>
            </a:r>
            <a:r>
              <a:rPr lang="en-US" sz="2100"/>
              <a:t>Appraisal considered as a process of multilevel sequential checking. In K. R. Scherer, A. Schorr, &amp; T. Johnstone (Eds.), Appraisal processes in emotion: Theory, methods, research (pp. 92–120). New York: Oxford University Press.</a:t>
            </a:r>
          </a:p>
          <a:p>
            <a:pPr marL="0" indent="0">
              <a:buNone/>
            </a:pPr>
            <a:r>
              <a:rPr lang="en-US" sz="2100" b="1"/>
              <a:t>Tunstall, L., Reimers, L. </a:t>
            </a:r>
            <a:r>
              <a:rPr lang="en-US" sz="2100" b="1" err="1"/>
              <a:t>Unso</a:t>
            </a:r>
            <a:r>
              <a:rPr lang="en-US" sz="2100" b="1"/>
              <a:t> Eun Seo Jo, Bates, L.,  Korat, D., </a:t>
            </a:r>
            <a:r>
              <a:rPr lang="en-US" sz="2100" b="1" err="1"/>
              <a:t>Wasserblat</a:t>
            </a:r>
            <a:r>
              <a:rPr lang="en-US" sz="2100" b="1"/>
              <a:t>, M. Pereg, O (2022).</a:t>
            </a:r>
            <a:r>
              <a:rPr lang="en-US" sz="2100" i="1"/>
              <a:t> </a:t>
            </a:r>
            <a:r>
              <a:rPr lang="en-US" sz="2100" i="1" err="1"/>
              <a:t>arXiv</a:t>
            </a:r>
            <a:r>
              <a:rPr lang="en-US" sz="2100" i="1"/>
              <a:t>-preprint 2209.11055 (22. </a:t>
            </a:r>
            <a:r>
              <a:rPr lang="en-US" sz="2100" i="1" err="1"/>
              <a:t>september</a:t>
            </a:r>
            <a:r>
              <a:rPr lang="en-US" sz="2100" i="1"/>
              <a:t> 2022).</a:t>
            </a:r>
            <a:endParaRPr lang="en-US" sz="2100"/>
          </a:p>
          <a:p>
            <a:pPr marL="0" indent="0">
              <a:buNone/>
            </a:pPr>
            <a:r>
              <a:rPr lang="en-US" sz="2100" b="1" err="1"/>
              <a:t>Vainik</a:t>
            </a:r>
            <a:r>
              <a:rPr lang="en-US" sz="2100" b="1"/>
              <a:t>, E. (2004). </a:t>
            </a:r>
            <a:r>
              <a:rPr lang="en-US" sz="2100" i="1"/>
              <a:t>Lexical knowledge of emotions: The structure, variability and semantics of the Estonian emotion vocabulary</a:t>
            </a:r>
            <a:r>
              <a:rPr lang="en-US" sz="2100"/>
              <a:t>. Tartu University  </a:t>
            </a:r>
          </a:p>
          <a:p>
            <a:pPr marL="0" indent="0">
              <a:buNone/>
            </a:pPr>
            <a:endParaRPr lang="en-US" sz="2100"/>
          </a:p>
          <a:p>
            <a:pPr marL="0" indent="0">
              <a:buNone/>
            </a:pPr>
            <a:endParaRPr lang="en-US" sz="2100" i="1"/>
          </a:p>
        </p:txBody>
      </p:sp>
    </p:spTree>
    <p:extLst>
      <p:ext uri="{BB962C8B-B14F-4D97-AF65-F5344CB8AC3E}">
        <p14:creationId xmlns:p14="http://schemas.microsoft.com/office/powerpoint/2010/main" val="393754530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206F89-2E8B-94B6-7978-71EB4CB40892}"/>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DE47AAC-4612-E512-646C-38B2BE52782E}"/>
              </a:ext>
            </a:extLst>
          </p:cNvPr>
          <p:cNvSpPr>
            <a:spLocks noGrp="1"/>
          </p:cNvSpPr>
          <p:nvPr>
            <p:ph idx="1"/>
          </p:nvPr>
        </p:nvSpPr>
        <p:spPr>
          <a:xfrm>
            <a:off x="596900" y="419100"/>
            <a:ext cx="10756900" cy="7619999"/>
          </a:xfrm>
        </p:spPr>
        <p:txBody>
          <a:bodyPr vert="horz" lIns="91440" tIns="45720" rIns="91440" bIns="45720" rtlCol="0" anchor="t">
            <a:noAutofit/>
          </a:bodyPr>
          <a:lstStyle/>
          <a:p>
            <a:pPr marL="0" indent="0">
              <a:buNone/>
            </a:pPr>
            <a:r>
              <a:rPr lang="en-US" sz="2100" b="1"/>
              <a:t>Vainik, E. (2012). </a:t>
            </a:r>
            <a:r>
              <a:rPr lang="en-US" sz="2100"/>
              <a:t>Eesti keele sõnavara afektikalduvus ja mis sellega peale hakata. </a:t>
            </a:r>
            <a:r>
              <a:rPr lang="en-US" sz="2100" i="1"/>
              <a:t>Keel ja Kirjandus, 55</a:t>
            </a:r>
            <a:r>
              <a:rPr lang="en-US" sz="2100"/>
              <a:t>(8–9), 644–657  </a:t>
            </a:r>
            <a:br>
              <a:rPr lang="en-US" sz="2100" b="1"/>
            </a:br>
            <a:br>
              <a:rPr lang="en-US" sz="2100" b="1"/>
            </a:br>
            <a:r>
              <a:rPr lang="en-US" sz="2100" b="1"/>
              <a:t>Zaratiana, U., </a:t>
            </a:r>
            <a:r>
              <a:rPr lang="en-US" sz="2100" b="1" err="1"/>
              <a:t>Tomeh</a:t>
            </a:r>
            <a:r>
              <a:rPr lang="en-US" sz="2100" b="1"/>
              <a:t>, N., Holat, P., &amp; </a:t>
            </a:r>
            <a:r>
              <a:rPr lang="en-US" sz="2100" b="1" err="1"/>
              <a:t>Charnois</a:t>
            </a:r>
            <a:r>
              <a:rPr lang="en-US" sz="2100" b="1"/>
              <a:t>, T. (2024).</a:t>
            </a:r>
            <a:r>
              <a:rPr lang="en-US" sz="2100" i="1"/>
              <a:t> </a:t>
            </a:r>
            <a:r>
              <a:rPr lang="en-US" sz="2100" i="1" err="1"/>
              <a:t>GLiNER</a:t>
            </a:r>
            <a:r>
              <a:rPr lang="en-US" sz="2100" i="1"/>
              <a:t>: Generalist model for named entity recognition using bidirectional transformer. In Proceedings of the 2024 Conference of the North American Chapter of the Association for Computational Linguistics: Human Language Technologies (Volume 1: Long  Papers) (pp. 5364–5376). Association for Computational Linguistics.</a:t>
            </a:r>
            <a:endParaRPr lang="en-US" i="1"/>
          </a:p>
          <a:p>
            <a:pPr marL="0" indent="0">
              <a:buNone/>
            </a:pPr>
            <a:endParaRPr lang="en-US" sz="2100" i="1"/>
          </a:p>
        </p:txBody>
      </p:sp>
    </p:spTree>
    <p:extLst>
      <p:ext uri="{BB962C8B-B14F-4D97-AF65-F5344CB8AC3E}">
        <p14:creationId xmlns:p14="http://schemas.microsoft.com/office/powerpoint/2010/main" val="153112854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9A828F-4AB2-4492-45F3-F2A9E677530B}"/>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5A862A03-FA79-0D35-7336-3B86602EAE98}"/>
              </a:ext>
            </a:extLst>
          </p:cNvPr>
          <p:cNvSpPr>
            <a:spLocks noGrp="1"/>
          </p:cNvSpPr>
          <p:nvPr>
            <p:ph idx="1"/>
          </p:nvPr>
        </p:nvSpPr>
        <p:spPr/>
        <p:txBody>
          <a:bodyPr/>
          <a:lstStyle/>
          <a:p>
            <a:endParaRPr lang="en-GB"/>
          </a:p>
        </p:txBody>
      </p:sp>
    </p:spTree>
    <p:extLst>
      <p:ext uri="{BB962C8B-B14F-4D97-AF65-F5344CB8AC3E}">
        <p14:creationId xmlns:p14="http://schemas.microsoft.com/office/powerpoint/2010/main" val="3710674907"/>
      </p:ext>
    </p:extLst>
  </p:cSld>
  <p:clrMapOvr>
    <a:masterClrMapping/>
  </p:clrMapOvr>
</p:sld>
</file>

<file path=ppt/theme/theme1.xml><?xml version="1.0" encoding="utf-8"?>
<a:theme xmlns:a="http://schemas.openxmlformats.org/drawingml/2006/main" name="Office Theme">
  <a:themeElements>
    <a:clrScheme name="Green Yellow">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28314268-29be-4cbd-86c5-072bf85a5c65">
      <Terms xmlns="http://schemas.microsoft.com/office/infopath/2007/PartnerControls"/>
    </lcf76f155ced4ddcb4097134ff3c332f>
    <staatus xmlns="28314268-29be-4cbd-86c5-072bf85a5c65" xsi:nil="true"/>
    <TaxCatchAll xmlns="6331c356-a295-4958-9d34-e71a1b56587d"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kument" ma:contentTypeID="0x010100C319082A4E3DB340B1519C96DBD5DF39" ma:contentTypeVersion="12" ma:contentTypeDescription="Loo uus dokument" ma:contentTypeScope="" ma:versionID="4239a0118383a6574395a8b81c00a6bc">
  <xsd:schema xmlns:xsd="http://www.w3.org/2001/XMLSchema" xmlns:xs="http://www.w3.org/2001/XMLSchema" xmlns:p="http://schemas.microsoft.com/office/2006/metadata/properties" xmlns:ns2="28314268-29be-4cbd-86c5-072bf85a5c65" xmlns:ns3="6331c356-a295-4958-9d34-e71a1b56587d" targetNamespace="http://schemas.microsoft.com/office/2006/metadata/properties" ma:root="true" ma:fieldsID="fdecec8361902a7f3477298141aca7df" ns2:_="" ns3:_="">
    <xsd:import namespace="28314268-29be-4cbd-86c5-072bf85a5c65"/>
    <xsd:import namespace="6331c356-a295-4958-9d34-e71a1b56587d"/>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GenerationTime" minOccurs="0"/>
                <xsd:element ref="ns2:MediaServiceEventHashCode" minOccurs="0"/>
                <xsd:element ref="ns2:MediaLengthInSeconds" minOccurs="0"/>
                <xsd:element ref="ns2:staatus"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8314268-29be-4cbd-86c5-072bf85a5c6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staatus" ma:index="15" nillable="true" ma:displayName="staatus" ma:description="kasutamise tingimused" ma:format="Dropdown" ma:internalName="staatus">
      <xsd:simpleType>
        <xsd:restriction base="dms:Text">
          <xsd:maxLength value="255"/>
        </xsd:restriction>
      </xsd:simpleType>
    </xsd:element>
    <xsd:element name="lcf76f155ced4ddcb4097134ff3c332f" ma:index="17" nillable="true" ma:taxonomy="true" ma:internalName="lcf76f155ced4ddcb4097134ff3c332f" ma:taxonomyFieldName="MediaServiceImageTags" ma:displayName="Pildisildid" ma:readOnly="false" ma:fieldId="{5cf76f15-5ced-4ddc-b409-7134ff3c332f}" ma:taxonomyMulti="true" ma:sspId="48518263-7096-4f6b-9acb-5d5dd5d9b9c4"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6331c356-a295-4958-9d34-e71a1b56587d"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66054a49-16f0-402e-bc0b-b403590f1e70}" ma:internalName="TaxCatchAll" ma:showField="CatchAllData" ma:web="6331c356-a295-4958-9d34-e71a1b56587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Sisutüüp"/>
        <xsd:element ref="dc:title" minOccurs="0" maxOccurs="1" ma:index="4" ma:displayName="Pealkiri"/>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973F9CBB-D737-48B9-B86E-683CF89052E4}">
  <ds:schemaRefs>
    <ds:schemaRef ds:uri="http://schemas.microsoft.com/sharepoint/v3/contenttype/forms"/>
  </ds:schemaRefs>
</ds:datastoreItem>
</file>

<file path=customXml/itemProps2.xml><?xml version="1.0" encoding="utf-8"?>
<ds:datastoreItem xmlns:ds="http://schemas.openxmlformats.org/officeDocument/2006/customXml" ds:itemID="{207220BB-D8F6-4450-BC5E-468385800DCC}">
  <ds:schemaRefs>
    <ds:schemaRef ds:uri="http://purl.org/dc/elements/1.1/"/>
    <ds:schemaRef ds:uri="http://purl.org/dc/dcmitype/"/>
    <ds:schemaRef ds:uri="6331c356-a295-4958-9d34-e71a1b56587d"/>
    <ds:schemaRef ds:uri="http://schemas.microsoft.com/office/2006/documentManagement/types"/>
    <ds:schemaRef ds:uri="http://www.w3.org/XML/1998/namespace"/>
    <ds:schemaRef ds:uri="http://purl.org/dc/terms/"/>
    <ds:schemaRef ds:uri="http://schemas.microsoft.com/office/2006/metadata/properties"/>
    <ds:schemaRef ds:uri="http://schemas.openxmlformats.org/package/2006/metadata/core-properties"/>
    <ds:schemaRef ds:uri="http://schemas.microsoft.com/office/infopath/2007/PartnerControls"/>
    <ds:schemaRef ds:uri="28314268-29be-4cbd-86c5-072bf85a5c65"/>
  </ds:schemaRefs>
</ds:datastoreItem>
</file>

<file path=customXml/itemProps3.xml><?xml version="1.0" encoding="utf-8"?>
<ds:datastoreItem xmlns:ds="http://schemas.openxmlformats.org/officeDocument/2006/customXml" ds:itemID="{4E88182C-F61C-4080-A34D-2DA10292AB15}">
  <ds:schemaRefs>
    <ds:schemaRef ds:uri="28314268-29be-4cbd-86c5-072bf85a5c65"/>
    <ds:schemaRef ds:uri="6331c356-a295-4958-9d34-e71a1b56587d"/>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emplate/>
  <TotalTime>1</TotalTime>
  <Words>3590</Words>
  <Application>Microsoft Office PowerPoint</Application>
  <PresentationFormat>Widescreen</PresentationFormat>
  <Paragraphs>235</Paragraphs>
  <Slides>28</Slides>
  <Notes>10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28</vt:i4>
      </vt:variant>
    </vt:vector>
  </HeadingPairs>
  <TitlesOfParts>
    <vt:vector size="37" baseType="lpstr">
      <vt:lpstr>Aptos</vt:lpstr>
      <vt:lpstr>Aptos Display</vt:lpstr>
      <vt:lpstr>Arial</vt:lpstr>
      <vt:lpstr>Calibri</vt:lpstr>
      <vt:lpstr>Courier New</vt:lpstr>
      <vt:lpstr>Georgia</vt:lpstr>
      <vt:lpstr>Symbol</vt:lpstr>
      <vt:lpstr>Wingdings</vt:lpstr>
      <vt:lpstr>Office Theme</vt:lpstr>
      <vt:lpstr>Eesti keele emotsioonisõnastik  ja selle rakendamine tekstianalüüsis </vt:lpstr>
      <vt:lpstr>KAVA</vt:lpstr>
      <vt:lpstr>“Emotsioonide arengumustrid eesti kultuuris”  (Projekt EKKD-III5; juht A. Fiodatova; KIRMUS)</vt:lpstr>
      <vt:lpstr>Mis probleemi me lahendame?</vt:lpstr>
      <vt:lpstr>Kuidas on saadud tänapäeva eesti keele emotsioonisõnastik?</vt:lpstr>
      <vt:lpstr>Emotsioonisõnastiku parameetrid</vt:lpstr>
      <vt:lpstr>Kuidas on saadud regivärsside emotsioonisõnastik?</vt:lpstr>
      <vt:lpstr>Regivärsside emotsioonisõnastiku peamised parameetrid</vt:lpstr>
      <vt:lpstr>Sõnastiku rakendamine tekstianalüüsis:  liides(t)e demonstratsioon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Arutelu</vt:lpstr>
      <vt:lpstr>Tänan tähelepanu eest!</vt:lpstr>
      <vt:lpstr>Kirjandus</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Ene Vainik</dc:creator>
  <cp:lastModifiedBy>Ene Vainik</cp:lastModifiedBy>
  <cp:revision>6</cp:revision>
  <dcterms:created xsi:type="dcterms:W3CDTF">2026-04-15T07:05:38Z</dcterms:created>
  <dcterms:modified xsi:type="dcterms:W3CDTF">2026-04-21T17:21:31Z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0x010100C319082A4E3DB340B1519C96DBD5DF39</vt:lpwstr>
  </property>
  <property fmtid="{D5CDD505-2E9C-101B-9397-08002B2CF9AE}" pid="3" name="MediaServiceImageTags">
    <vt:lpwstr/>
  </property>
</Properties>
</file>