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3"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y="8229600" cx="14630400"/>
  <p:notesSz cx="8229600" cy="14630400"/>
  <p:embeddedFontLst>
    <p:embeddedFont>
      <p:font typeface="Bitter"/>
      <p:regular r:id="rId20"/>
      <p:bold r:id="rId21"/>
      <p:italic r:id="rId22"/>
      <p:boldItalic r:id="rId23"/>
    </p:embeddedFont>
    <p:embeddedFont>
      <p:font typeface="Bitter Medium"/>
      <p:regular r:id="rId24"/>
      <p:bold r:id="rId25"/>
      <p:italic r:id="rId26"/>
      <p:boldItalic r:id="rId27"/>
    </p:embeddedFont>
    <p:embeddedFont>
      <p:font typeface="Open Sans"/>
      <p:regular r:id="rId28"/>
      <p:bold r:id="rId29"/>
      <p:italic r:id="rId30"/>
      <p:boldItalic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Bitter-regular.fntdata"/><Relationship Id="rId22" Type="http://schemas.openxmlformats.org/officeDocument/2006/relationships/font" Target="fonts/Bitter-italic.fntdata"/><Relationship Id="rId21" Type="http://schemas.openxmlformats.org/officeDocument/2006/relationships/font" Target="fonts/Bitter-bold.fntdata"/><Relationship Id="rId24" Type="http://schemas.openxmlformats.org/officeDocument/2006/relationships/font" Target="fonts/BitterMedium-regular.fntdata"/><Relationship Id="rId23" Type="http://schemas.openxmlformats.org/officeDocument/2006/relationships/font" Target="fonts/Bitter-bold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BitterMedium-italic.fntdata"/><Relationship Id="rId25" Type="http://schemas.openxmlformats.org/officeDocument/2006/relationships/font" Target="fonts/BitterMedium-bold.fntdata"/><Relationship Id="rId28" Type="http://schemas.openxmlformats.org/officeDocument/2006/relationships/font" Target="fonts/OpenSans-regular.fntdata"/><Relationship Id="rId27" Type="http://schemas.openxmlformats.org/officeDocument/2006/relationships/font" Target="fonts/BitterMedium-boldItalic.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OpenSans-bold.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OpenSans-boldItalic.fntdata"/><Relationship Id="rId30" Type="http://schemas.openxmlformats.org/officeDocument/2006/relationships/font" Target="fonts/OpenSans-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t>‹#›</a:t>
            </a:fld>
            <a:endParaRPr b="0" i="0" sz="1200" u="none" cap="none" strike="noStrik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 name="Google Shape;5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 name="Google Shape;56;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 name="Google Shape;6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 name="Google Shape;6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5" name="Google Shape;7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 name="Google Shape;7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 name="Google Shape;87;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In the 1983 book Peters “The Units of Language Acquisition,” it is described that for some children, language development begins not from individual words, but from whole phrases—so-called “gestalts”—as meaningful units.</a:t>
            </a:r>
            <a:br>
              <a:rPr lang="en-US"/>
            </a:br>
            <a:br>
              <a:rPr lang="en-US"/>
            </a:br>
            <a:r>
              <a:rPr lang="en-US"/>
              <a:t>Later, in the clinical field, Marge Blanc (2012), in the book “Natural Language Acquisition on the Autism Spectrum: The Journey from Echolalia to Self-Generated Language,” expanded this perspective and defined several stages of language development (from echolalia to self-generated language).</a:t>
            </a:r>
            <a:br>
              <a:rPr lang="en-US"/>
            </a:br>
            <a:br>
              <a:rPr lang="en-US"/>
            </a:br>
            <a:r>
              <a:rPr lang="en-US"/>
              <a:t>There is an apparent lack of empirical evidence in the form of treatment studies to examine, evaluate, or support NLA for children identified as “gestalt language processors” (GLPs). Clinicians working with children with neurodevelopmental communication disability have an ethical responsibility to ensure parents are informed of the apparent lack of research into these practices.</a:t>
            </a:r>
            <a:endParaRPr/>
          </a:p>
        </p:txBody>
      </p:sp>
      <p:sp>
        <p:nvSpPr>
          <p:cNvPr id="88" name="Google Shape;88;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7" name="Google Shape;97;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Gestalt language processing</a:t>
            </a:r>
            <a:br>
              <a:rPr lang="en-US"/>
            </a:br>
            <a:r>
              <a:rPr lang="en-US"/>
              <a:t>Based on Blanc (2012) and the Natural Language Acquisition (NLA) framework</a:t>
            </a:r>
            <a:br>
              <a:rPr lang="en-US"/>
            </a:br>
            <a:br>
              <a:rPr lang="en-US"/>
            </a:br>
            <a:r>
              <a:rPr lang="en-US"/>
              <a:t>Language may develop through gestalt units (whole phrases) rather than single words</a:t>
            </a:r>
            <a:br>
              <a:rPr lang="en-US"/>
            </a:br>
            <a:br>
              <a:rPr lang="en-US"/>
            </a:br>
            <a:r>
              <a:rPr lang="en-US"/>
              <a:t>Early stages involve echolalia used with communicative intent</a:t>
            </a:r>
            <a:br>
              <a:rPr lang="en-US"/>
            </a:br>
            <a:br>
              <a:rPr lang="en-US"/>
            </a:br>
            <a:r>
              <a:rPr lang="en-US"/>
              <a:t>Development progresses from echolalia to recombined phrases and eventually to self-generated language</a:t>
            </a:r>
            <a:endParaRPr/>
          </a:p>
        </p:txBody>
      </p:sp>
      <p:sp>
        <p:nvSpPr>
          <p:cNvPr id="98" name="Google Shape;98;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 name="Google Shape;106;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4" name="Google Shape;124;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0" name="Google Shape;170;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3e012f75f77_1_8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7" name="Google Shape;217;g3e012f75f77_1_8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g3e012f75f77_1_8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3" name="Google Shape;32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3e012f75f77_1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7" name="Google Shape;367;g3e012f75f77_1_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g3e012f75f77_1_1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6" name="Google Shape;386;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3d7f60c77c7_0_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3" name="Google Shape;393;g3d7f60c77c7_0_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g3d7f60c77c7_0_2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 master">
  <p:cSld name="Slide 1 master">
    <p:bg>
      <p:bgPr>
        <a:solidFill>
          <a:srgbClr val="000000"/>
        </a:solidFill>
      </p:bgPr>
    </p:bg>
    <p:spTree>
      <p:nvGrpSpPr>
        <p:cNvPr id="10" name="Shape 10"/>
        <p:cNvGrpSpPr/>
        <p:nvPr/>
      </p:nvGrpSpPr>
      <p:grpSpPr>
        <a:xfrm>
          <a:off x="0" y="0"/>
          <a:ext cx="0" cy="0"/>
          <a:chOff x="0" y="0"/>
          <a:chExt cx="0" cy="0"/>
        </a:xfrm>
      </p:grpSpPr>
      <p:sp>
        <p:nvSpPr>
          <p:cNvPr id="11" name="Google Shape;11;p2"/>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2 master">
  <p:cSld name="Slide 2 master">
    <p:bg>
      <p:bgPr>
        <a:solidFill>
          <a:srgbClr val="000000"/>
        </a:solidFill>
      </p:bgPr>
    </p:bg>
    <p:spTree>
      <p:nvGrpSpPr>
        <p:cNvPr id="13" name="Shape 13"/>
        <p:cNvGrpSpPr/>
        <p:nvPr/>
      </p:nvGrpSpPr>
      <p:grpSpPr>
        <a:xfrm>
          <a:off x="0" y="0"/>
          <a:ext cx="0" cy="0"/>
          <a:chOff x="0" y="0"/>
          <a:chExt cx="0" cy="0"/>
        </a:xfrm>
      </p:grpSpPr>
      <p:sp>
        <p:nvSpPr>
          <p:cNvPr id="14" name="Google Shape;14;p3"/>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3 master">
  <p:cSld name="Slide 3 master">
    <p:bg>
      <p:bgPr>
        <a:solidFill>
          <a:srgbClr val="000000"/>
        </a:solidFill>
      </p:bgPr>
    </p:bg>
    <p:spTree>
      <p:nvGrpSpPr>
        <p:cNvPr id="16" name="Shape 16"/>
        <p:cNvGrpSpPr/>
        <p:nvPr/>
      </p:nvGrpSpPr>
      <p:grpSpPr>
        <a:xfrm>
          <a:off x="0" y="0"/>
          <a:ext cx="0" cy="0"/>
          <a:chOff x="0" y="0"/>
          <a:chExt cx="0" cy="0"/>
        </a:xfrm>
      </p:grpSpPr>
      <p:sp>
        <p:nvSpPr>
          <p:cNvPr id="17" name="Google Shape;17;p4"/>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4"/>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4 master">
  <p:cSld name="Slide 4 master">
    <p:bg>
      <p:bgPr>
        <a:solidFill>
          <a:srgbClr val="000000"/>
        </a:solidFill>
      </p:bgPr>
    </p:bg>
    <p:spTree>
      <p:nvGrpSpPr>
        <p:cNvPr id="19" name="Shape 19"/>
        <p:cNvGrpSpPr/>
        <p:nvPr/>
      </p:nvGrpSpPr>
      <p:grpSpPr>
        <a:xfrm>
          <a:off x="0" y="0"/>
          <a:ext cx="0" cy="0"/>
          <a:chOff x="0" y="0"/>
          <a:chExt cx="0" cy="0"/>
        </a:xfrm>
      </p:grpSpPr>
      <p:sp>
        <p:nvSpPr>
          <p:cNvPr id="20" name="Google Shape;20;p5"/>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5"/>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5 master">
  <p:cSld name="Slide 5 master">
    <p:bg>
      <p:bgPr>
        <a:solidFill>
          <a:srgbClr val="000000"/>
        </a:solidFill>
      </p:bgPr>
    </p:bg>
    <p:spTree>
      <p:nvGrpSpPr>
        <p:cNvPr id="22" name="Shape 22"/>
        <p:cNvGrpSpPr/>
        <p:nvPr/>
      </p:nvGrpSpPr>
      <p:grpSpPr>
        <a:xfrm>
          <a:off x="0" y="0"/>
          <a:ext cx="0" cy="0"/>
          <a:chOff x="0" y="0"/>
          <a:chExt cx="0" cy="0"/>
        </a:xfrm>
      </p:grpSpPr>
      <p:sp>
        <p:nvSpPr>
          <p:cNvPr id="23" name="Google Shape;23;p6"/>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6"/>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6 master">
  <p:cSld name="Slide 6 master">
    <p:bg>
      <p:bgPr>
        <a:solidFill>
          <a:srgbClr val="000000"/>
        </a:solidFill>
      </p:bgPr>
    </p:bg>
    <p:spTree>
      <p:nvGrpSpPr>
        <p:cNvPr id="25" name="Shape 25"/>
        <p:cNvGrpSpPr/>
        <p:nvPr/>
      </p:nvGrpSpPr>
      <p:grpSpPr>
        <a:xfrm>
          <a:off x="0" y="0"/>
          <a:ext cx="0" cy="0"/>
          <a:chOff x="0" y="0"/>
          <a:chExt cx="0" cy="0"/>
        </a:xfrm>
      </p:grpSpPr>
      <p:sp>
        <p:nvSpPr>
          <p:cNvPr id="26" name="Google Shape;26;p7"/>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7"/>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7 master">
  <p:cSld name="Slide 7 master">
    <p:bg>
      <p:bgPr>
        <a:solidFill>
          <a:srgbClr val="000000"/>
        </a:solidFill>
      </p:bgPr>
    </p:bg>
    <p:spTree>
      <p:nvGrpSpPr>
        <p:cNvPr id="28" name="Shape 28"/>
        <p:cNvGrpSpPr/>
        <p:nvPr/>
      </p:nvGrpSpPr>
      <p:grpSpPr>
        <a:xfrm>
          <a:off x="0" y="0"/>
          <a:ext cx="0" cy="0"/>
          <a:chOff x="0" y="0"/>
          <a:chExt cx="0" cy="0"/>
        </a:xfrm>
      </p:grpSpPr>
      <p:sp>
        <p:nvSpPr>
          <p:cNvPr id="29" name="Google Shape;29;p8"/>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8"/>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8 master">
  <p:cSld name="Slide 8 master">
    <p:bg>
      <p:bgPr>
        <a:solidFill>
          <a:srgbClr val="000000"/>
        </a:solidFill>
      </p:bgPr>
    </p:bg>
    <p:spTree>
      <p:nvGrpSpPr>
        <p:cNvPr id="31" name="Shape 31"/>
        <p:cNvGrpSpPr/>
        <p:nvPr/>
      </p:nvGrpSpPr>
      <p:grpSpPr>
        <a:xfrm>
          <a:off x="0" y="0"/>
          <a:ext cx="0" cy="0"/>
          <a:chOff x="0" y="0"/>
          <a:chExt cx="0" cy="0"/>
        </a:xfrm>
      </p:grpSpPr>
      <p:sp>
        <p:nvSpPr>
          <p:cNvPr id="32" name="Google Shape;32;p9"/>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9"/>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9 master">
  <p:cSld name="Slide 9 master">
    <p:bg>
      <p:bgPr>
        <a:solidFill>
          <a:srgbClr val="000000"/>
        </a:solidFill>
      </p:bgPr>
    </p:bg>
    <p:spTree>
      <p:nvGrpSpPr>
        <p:cNvPr id="34" name="Shape 34"/>
        <p:cNvGrpSpPr/>
        <p:nvPr/>
      </p:nvGrpSpPr>
      <p:grpSpPr>
        <a:xfrm>
          <a:off x="0" y="0"/>
          <a:ext cx="0" cy="0"/>
          <a:chOff x="0" y="0"/>
          <a:chExt cx="0" cy="0"/>
        </a:xfrm>
      </p:grpSpPr>
      <p:sp>
        <p:nvSpPr>
          <p:cNvPr id="35" name="Google Shape;35;p10"/>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10"/>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0 master">
  <p:cSld name="Slide 10 master">
    <p:bg>
      <p:bgPr>
        <a:solidFill>
          <a:srgbClr val="000000"/>
        </a:solidFill>
      </p:bgPr>
    </p:bg>
    <p:spTree>
      <p:nvGrpSpPr>
        <p:cNvPr id="37" name="Shape 37"/>
        <p:cNvGrpSpPr/>
        <p:nvPr/>
      </p:nvGrpSpPr>
      <p:grpSpPr>
        <a:xfrm>
          <a:off x="0" y="0"/>
          <a:ext cx="0" cy="0"/>
          <a:chOff x="0" y="0"/>
          <a:chExt cx="0" cy="0"/>
        </a:xfrm>
      </p:grpSpPr>
      <p:sp>
        <p:nvSpPr>
          <p:cNvPr id="38" name="Google Shape;38;p11"/>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11"/>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1 master">
  <p:cSld name="Slide 11 master">
    <p:bg>
      <p:bgPr>
        <a:solidFill>
          <a:srgbClr val="000000"/>
        </a:solidFill>
      </p:bgPr>
    </p:bg>
    <p:spTree>
      <p:nvGrpSpPr>
        <p:cNvPr id="40" name="Shape 40"/>
        <p:cNvGrpSpPr/>
        <p:nvPr/>
      </p:nvGrpSpPr>
      <p:grpSpPr>
        <a:xfrm>
          <a:off x="0" y="0"/>
          <a:ext cx="0" cy="0"/>
          <a:chOff x="0" y="0"/>
          <a:chExt cx="0" cy="0"/>
        </a:xfrm>
      </p:grpSpPr>
      <p:sp>
        <p:nvSpPr>
          <p:cNvPr id="41" name="Google Shape;41;p12"/>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12"/>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2 master">
  <p:cSld name="Slide 12 master">
    <p:bg>
      <p:bgPr>
        <a:solidFill>
          <a:srgbClr val="000000"/>
        </a:solidFill>
      </p:bgPr>
    </p:bg>
    <p:spTree>
      <p:nvGrpSpPr>
        <p:cNvPr id="43" name="Shape 43"/>
        <p:cNvGrpSpPr/>
        <p:nvPr/>
      </p:nvGrpSpPr>
      <p:grpSpPr>
        <a:xfrm>
          <a:off x="0" y="0"/>
          <a:ext cx="0" cy="0"/>
          <a:chOff x="0" y="0"/>
          <a:chExt cx="0" cy="0"/>
        </a:xfrm>
      </p:grpSpPr>
      <p:sp>
        <p:nvSpPr>
          <p:cNvPr id="44" name="Google Shape;44;p13"/>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13"/>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3 master">
  <p:cSld name="Slide 13 master">
    <p:bg>
      <p:bgPr>
        <a:solidFill>
          <a:srgbClr val="000000"/>
        </a:solidFill>
      </p:bgPr>
    </p:bg>
    <p:spTree>
      <p:nvGrpSpPr>
        <p:cNvPr id="46" name="Shape 46"/>
        <p:cNvGrpSpPr/>
        <p:nvPr/>
      </p:nvGrpSpPr>
      <p:grpSpPr>
        <a:xfrm>
          <a:off x="0" y="0"/>
          <a:ext cx="0" cy="0"/>
          <a:chOff x="0" y="0"/>
          <a:chExt cx="0" cy="0"/>
        </a:xfrm>
      </p:grpSpPr>
      <p:sp>
        <p:nvSpPr>
          <p:cNvPr id="47" name="Google Shape;47;p14"/>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14"/>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4 master">
  <p:cSld name="Slide 14 master">
    <p:bg>
      <p:bgPr>
        <a:solidFill>
          <a:srgbClr val="000000"/>
        </a:solidFill>
      </p:bgPr>
    </p:bg>
    <p:spTree>
      <p:nvGrpSpPr>
        <p:cNvPr id="49" name="Shape 49"/>
        <p:cNvGrpSpPr/>
        <p:nvPr/>
      </p:nvGrpSpPr>
      <p:grpSpPr>
        <a:xfrm>
          <a:off x="0" y="0"/>
          <a:ext cx="0" cy="0"/>
          <a:chOff x="0" y="0"/>
          <a:chExt cx="0" cy="0"/>
        </a:xfrm>
      </p:grpSpPr>
      <p:sp>
        <p:nvSpPr>
          <p:cNvPr id="50" name="Google Shape;50;p15"/>
          <p:cNvSpPr/>
          <p:nvPr/>
        </p:nvSpPr>
        <p:spPr>
          <a:xfrm>
            <a:off x="0" y="0"/>
            <a:ext cx="14630400" cy="8229600"/>
          </a:xfrm>
          <a:prstGeom prst="rect">
            <a:avLst/>
          </a:prstGeom>
          <a:solidFill>
            <a:srgbClr val="AABCB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15"/>
          <p:cNvSpPr/>
          <p:nvPr/>
        </p:nvSpPr>
        <p:spPr>
          <a:xfrm>
            <a:off x="0" y="0"/>
            <a:ext cx="14630400" cy="8229600"/>
          </a:xfrm>
          <a:prstGeom prst="rect">
            <a:avLst/>
          </a:prstGeom>
          <a:solidFill>
            <a:srgbClr val="FFF8F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p:cSld name="DEFAULT">
    <p:bg>
      <p:bgPr>
        <a:solidFill>
          <a:schemeClr val="lt1"/>
        </a:solidFill>
      </p:bgPr>
    </p:bg>
    <p:spTree>
      <p:nvGrpSpPr>
        <p:cNvPr id="52" name="Shape 5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 name="Shape 9"/>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hyperlink" Target="mailto:paulina.uloziene@gmail.com" TargetMode="External"/><Relationship Id="rId5" Type="http://schemas.openxmlformats.org/officeDocument/2006/relationships/hyperlink" Target="mailto:laura.kamandulyte@vdu.lt"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hyperlink" Target="mailto:paulina.uloziene@gmail.com" TargetMode="External"/><Relationship Id="rId5" Type="http://schemas.openxmlformats.org/officeDocument/2006/relationships/hyperlink" Target="mailto:laura.kamandulyte@vdu.lt"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pic>
        <p:nvPicPr>
          <p:cNvPr descr="preencoded.png" id="58" name="Google Shape;58;p17"/>
          <p:cNvPicPr preferRelativeResize="0"/>
          <p:nvPr/>
        </p:nvPicPr>
        <p:blipFill rotWithShape="1">
          <a:blip r:embed="rId3">
            <a:alphaModFix/>
          </a:blip>
          <a:srcRect b="0" l="0" r="0" t="0"/>
          <a:stretch/>
        </p:blipFill>
        <p:spPr>
          <a:xfrm>
            <a:off x="9144000" y="0"/>
            <a:ext cx="5486400" cy="8229600"/>
          </a:xfrm>
          <a:prstGeom prst="rect">
            <a:avLst/>
          </a:prstGeom>
          <a:noFill/>
          <a:ln>
            <a:noFill/>
          </a:ln>
        </p:spPr>
      </p:pic>
      <p:sp>
        <p:nvSpPr>
          <p:cNvPr id="59" name="Google Shape;59;p17"/>
          <p:cNvSpPr/>
          <p:nvPr/>
        </p:nvSpPr>
        <p:spPr>
          <a:xfrm>
            <a:off x="793800" y="1111450"/>
            <a:ext cx="7556400" cy="4140600"/>
          </a:xfrm>
          <a:prstGeom prst="rect">
            <a:avLst/>
          </a:prstGeom>
          <a:noFill/>
          <a:ln>
            <a:noFill/>
          </a:ln>
        </p:spPr>
        <p:txBody>
          <a:bodyPr anchorCtr="0" anchor="t" bIns="0" lIns="0" spcFirstLastPara="1" rIns="0" wrap="square" tIns="0">
            <a:noAutofit/>
          </a:bodyPr>
          <a:lstStyle/>
          <a:p>
            <a:pPr indent="0" lvl="0" marL="0" marR="0" rtl="0" algn="l">
              <a:lnSpc>
                <a:spcPct val="124528"/>
              </a:lnSpc>
              <a:spcBef>
                <a:spcPts val="0"/>
              </a:spcBef>
              <a:spcAft>
                <a:spcPts val="0"/>
              </a:spcAft>
              <a:buClr>
                <a:srgbClr val="2C3F42"/>
              </a:buClr>
              <a:buSzPts val="5300"/>
              <a:buFont typeface="Bitter"/>
              <a:buNone/>
            </a:pPr>
            <a:r>
              <a:rPr i="0" lang="en-US" sz="3900" u="none" cap="none" strike="noStrike">
                <a:solidFill>
                  <a:srgbClr val="2C3F42"/>
                </a:solidFill>
                <a:latin typeface="Open Sans"/>
                <a:ea typeface="Open Sans"/>
                <a:cs typeface="Open Sans"/>
                <a:sym typeface="Open Sans"/>
              </a:rPr>
              <a:t>From Non-verbal Communication to Early Sentence Formation: </a:t>
            </a:r>
            <a:endParaRPr sz="3900">
              <a:solidFill>
                <a:srgbClr val="2C3F42"/>
              </a:solidFill>
              <a:latin typeface="Open Sans"/>
              <a:ea typeface="Open Sans"/>
              <a:cs typeface="Open Sans"/>
              <a:sym typeface="Open Sans"/>
            </a:endParaRPr>
          </a:p>
          <a:p>
            <a:pPr indent="0" lvl="0" marL="0" marR="0" rtl="0" algn="l">
              <a:lnSpc>
                <a:spcPct val="124528"/>
              </a:lnSpc>
              <a:spcBef>
                <a:spcPts val="0"/>
              </a:spcBef>
              <a:spcAft>
                <a:spcPts val="0"/>
              </a:spcAft>
              <a:buClr>
                <a:srgbClr val="2C3F42"/>
              </a:buClr>
              <a:buSzPts val="5300"/>
              <a:buFont typeface="Bitter"/>
              <a:buNone/>
            </a:pPr>
            <a:r>
              <a:rPr lang="en-US" sz="3900">
                <a:solidFill>
                  <a:srgbClr val="2B2E3C"/>
                </a:solidFill>
                <a:latin typeface="Open Sans"/>
                <a:ea typeface="Open Sans"/>
                <a:cs typeface="Open Sans"/>
                <a:sym typeface="Open Sans"/>
              </a:rPr>
              <a:t>A Longitudinal Case Study of a Lithuanian Autistic Child</a:t>
            </a:r>
            <a:endParaRPr i="0" sz="3900" u="none" cap="none" strike="noStrike">
              <a:latin typeface="Open Sans"/>
              <a:ea typeface="Open Sans"/>
              <a:cs typeface="Open Sans"/>
              <a:sym typeface="Open Sans"/>
            </a:endParaRPr>
          </a:p>
        </p:txBody>
      </p:sp>
      <p:sp>
        <p:nvSpPr>
          <p:cNvPr id="60" name="Google Shape;60;p17"/>
          <p:cNvSpPr/>
          <p:nvPr/>
        </p:nvSpPr>
        <p:spPr>
          <a:xfrm>
            <a:off x="793790" y="5735501"/>
            <a:ext cx="7556400" cy="420000"/>
          </a:xfrm>
          <a:prstGeom prst="rect">
            <a:avLst/>
          </a:prstGeom>
          <a:noFill/>
          <a:ln>
            <a:noFill/>
          </a:ln>
        </p:spPr>
        <p:txBody>
          <a:bodyPr anchorCtr="0" anchor="t" bIns="0" lIns="0" spcFirstLastPara="1" rIns="0" wrap="square" tIns="0">
            <a:noAutofit/>
          </a:bodyPr>
          <a:lstStyle/>
          <a:p>
            <a:pPr indent="0" lvl="0" marL="0" marR="0" rtl="0" algn="l">
              <a:lnSpc>
                <a:spcPct val="157142"/>
              </a:lnSpc>
              <a:spcBef>
                <a:spcPts val="0"/>
              </a:spcBef>
              <a:spcAft>
                <a:spcPts val="0"/>
              </a:spcAft>
              <a:buClr>
                <a:srgbClr val="2B2E3C"/>
              </a:buClr>
              <a:buSzPts val="2100"/>
              <a:buFont typeface="Open Sans"/>
              <a:buNone/>
            </a:pPr>
            <a:r>
              <a:rPr i="0" lang="en-US" sz="1900" u="none" cap="none" strike="noStrike">
                <a:solidFill>
                  <a:srgbClr val="2B2E3C"/>
                </a:solidFill>
                <a:latin typeface="Open Sans"/>
                <a:ea typeface="Open Sans"/>
                <a:cs typeface="Open Sans"/>
                <a:sym typeface="Open Sans"/>
              </a:rPr>
              <a:t>Paulina Ulozienė, assoc.</a:t>
            </a:r>
            <a:r>
              <a:rPr lang="en-US" sz="1900">
                <a:solidFill>
                  <a:srgbClr val="2B2E3C"/>
                </a:solidFill>
                <a:latin typeface="Open Sans"/>
                <a:ea typeface="Open Sans"/>
                <a:cs typeface="Open Sans"/>
                <a:sym typeface="Open Sans"/>
              </a:rPr>
              <a:t> </a:t>
            </a:r>
            <a:r>
              <a:rPr i="0" lang="en-US" sz="1900" u="none" cap="none" strike="noStrike">
                <a:solidFill>
                  <a:srgbClr val="2B2E3C"/>
                </a:solidFill>
                <a:latin typeface="Open Sans"/>
                <a:ea typeface="Open Sans"/>
                <a:cs typeface="Open Sans"/>
                <a:sym typeface="Open Sans"/>
              </a:rPr>
              <a:t>prof. Laura Kamandulytė-Merfeldienė</a:t>
            </a:r>
            <a:endParaRPr i="0" sz="1900" u="none" cap="none" strike="noStrike">
              <a:latin typeface="Open Sans"/>
              <a:ea typeface="Open Sans"/>
              <a:cs typeface="Open Sans"/>
              <a:sym typeface="Open Sans"/>
            </a:endParaRPr>
          </a:p>
        </p:txBody>
      </p:sp>
      <p:sp>
        <p:nvSpPr>
          <p:cNvPr id="61" name="Google Shape;61;p17"/>
          <p:cNvSpPr/>
          <p:nvPr/>
        </p:nvSpPr>
        <p:spPr>
          <a:xfrm>
            <a:off x="793790" y="6277928"/>
            <a:ext cx="7556421" cy="840105"/>
          </a:xfrm>
          <a:prstGeom prst="rect">
            <a:avLst/>
          </a:prstGeom>
          <a:noFill/>
          <a:ln>
            <a:noFill/>
          </a:ln>
        </p:spPr>
        <p:txBody>
          <a:bodyPr anchorCtr="0" anchor="t" bIns="0" lIns="0" spcFirstLastPara="1" rIns="0" wrap="square" tIns="0">
            <a:noAutofit/>
          </a:bodyPr>
          <a:lstStyle/>
          <a:p>
            <a:pPr indent="0" lvl="0" marL="0" marR="0" rtl="0" algn="l">
              <a:lnSpc>
                <a:spcPct val="157142"/>
              </a:lnSpc>
              <a:spcBef>
                <a:spcPts val="0"/>
              </a:spcBef>
              <a:spcAft>
                <a:spcPts val="0"/>
              </a:spcAft>
              <a:buClr>
                <a:srgbClr val="D2600F"/>
              </a:buClr>
              <a:buSzPts val="2100"/>
              <a:buFont typeface="Open Sans"/>
              <a:buNone/>
            </a:pPr>
            <a:r>
              <a:rPr b="1" i="0" lang="en-US" sz="1900" u="sng" cap="none" strike="noStrike">
                <a:solidFill>
                  <a:schemeClr val="hlink"/>
                </a:solidFill>
                <a:latin typeface="Open Sans"/>
                <a:ea typeface="Open Sans"/>
                <a:cs typeface="Open Sans"/>
                <a:sym typeface="Open Sans"/>
                <a:hlinkClick r:id="rId4"/>
              </a:rPr>
              <a:t>paulina.uloziene@gmail.com</a:t>
            </a:r>
            <a:r>
              <a:rPr b="1" i="0" lang="en-US" sz="1900" u="none" cap="none" strike="noStrike">
                <a:solidFill>
                  <a:srgbClr val="2B2E3C"/>
                </a:solidFill>
                <a:latin typeface="Open Sans"/>
                <a:ea typeface="Open Sans"/>
                <a:cs typeface="Open Sans"/>
                <a:sym typeface="Open Sans"/>
              </a:rPr>
              <a:t> </a:t>
            </a:r>
            <a:r>
              <a:rPr b="1" i="0" lang="en-US" sz="1900" u="sng" cap="none" strike="noStrike">
                <a:solidFill>
                  <a:schemeClr val="hlink"/>
                </a:solidFill>
                <a:latin typeface="Open Sans"/>
                <a:ea typeface="Open Sans"/>
                <a:cs typeface="Open Sans"/>
                <a:sym typeface="Open Sans"/>
                <a:hlinkClick r:id="rId5"/>
              </a:rPr>
              <a:t>laura.kamandulyte@vdu.lt</a:t>
            </a:r>
            <a:r>
              <a:rPr b="1" i="0" lang="en-US" sz="1900" u="none" cap="none" strike="noStrike">
                <a:solidFill>
                  <a:srgbClr val="2B2E3C"/>
                </a:solidFill>
                <a:latin typeface="Open Sans"/>
                <a:ea typeface="Open Sans"/>
                <a:cs typeface="Open Sans"/>
                <a:sym typeface="Open Sans"/>
              </a:rPr>
              <a:t> </a:t>
            </a:r>
            <a:r>
              <a:rPr i="0" lang="en-US" sz="1900" u="none" cap="none" strike="noStrike">
                <a:solidFill>
                  <a:srgbClr val="2B2E3C"/>
                </a:solidFill>
                <a:latin typeface="Open Sans"/>
                <a:ea typeface="Open Sans"/>
                <a:cs typeface="Open Sans"/>
                <a:sym typeface="Open Sans"/>
              </a:rPr>
              <a:t>Vytautas Magnus University, Lithuania</a:t>
            </a:r>
            <a:endParaRPr i="0" sz="1900" u="none" cap="none" strike="noStrike">
              <a:latin typeface="Open Sans"/>
              <a:ea typeface="Open Sans"/>
              <a:cs typeface="Open Sans"/>
              <a:sym typeface="Open San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8"/>
          <p:cNvSpPr/>
          <p:nvPr/>
        </p:nvSpPr>
        <p:spPr>
          <a:xfrm>
            <a:off x="781407" y="842248"/>
            <a:ext cx="6977539" cy="872133"/>
          </a:xfrm>
          <a:prstGeom prst="rect">
            <a:avLst/>
          </a:prstGeom>
          <a:noFill/>
          <a:ln>
            <a:noFill/>
          </a:ln>
        </p:spPr>
        <p:txBody>
          <a:bodyPr anchorCtr="0" anchor="t" bIns="0" lIns="0" spcFirstLastPara="1" rIns="0" wrap="square" tIns="0">
            <a:noAutofit/>
          </a:bodyPr>
          <a:lstStyle/>
          <a:p>
            <a:pPr indent="0" lvl="0" marL="0" marR="0" rtl="0" algn="l">
              <a:lnSpc>
                <a:spcPct val="125688"/>
              </a:lnSpc>
              <a:spcBef>
                <a:spcPts val="0"/>
              </a:spcBef>
              <a:spcAft>
                <a:spcPts val="0"/>
              </a:spcAft>
              <a:buClr>
                <a:srgbClr val="2C3F42"/>
              </a:buClr>
              <a:buSzPts val="5450"/>
              <a:buFont typeface="Bitter"/>
              <a:buNone/>
            </a:pPr>
            <a:r>
              <a:rPr b="0" i="0" lang="en-US" sz="3500" u="none" cap="none" strike="noStrike">
                <a:solidFill>
                  <a:srgbClr val="2C3F42"/>
                </a:solidFill>
                <a:latin typeface="Bitter"/>
                <a:ea typeface="Bitter"/>
                <a:cs typeface="Bitter"/>
                <a:sym typeface="Bitter"/>
              </a:rPr>
              <a:t>Aim &amp; Relevance</a:t>
            </a:r>
            <a:endParaRPr b="0" i="0" sz="3500" u="none" cap="none" strike="noStrike"/>
          </a:p>
        </p:txBody>
      </p:sp>
      <p:sp>
        <p:nvSpPr>
          <p:cNvPr id="68" name="Google Shape;68;p18"/>
          <p:cNvSpPr/>
          <p:nvPr/>
        </p:nvSpPr>
        <p:spPr>
          <a:xfrm>
            <a:off x="580549" y="2126456"/>
            <a:ext cx="6595110" cy="5260896"/>
          </a:xfrm>
          <a:prstGeom prst="roundRect">
            <a:avLst>
              <a:gd fmla="val 3820" name="adj"/>
            </a:avLst>
          </a:prstGeom>
          <a:solidFill>
            <a:srgbClr val="2D2E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8"/>
          <p:cNvSpPr/>
          <p:nvPr/>
        </p:nvSpPr>
        <p:spPr>
          <a:xfrm>
            <a:off x="859631" y="2401133"/>
            <a:ext cx="3488769" cy="436007"/>
          </a:xfrm>
          <a:prstGeom prst="rect">
            <a:avLst/>
          </a:prstGeom>
          <a:noFill/>
          <a:ln>
            <a:noFill/>
          </a:ln>
        </p:spPr>
        <p:txBody>
          <a:bodyPr anchorCtr="0" anchor="t" bIns="0" lIns="0" spcFirstLastPara="1" rIns="0" wrap="square" tIns="0">
            <a:noAutofit/>
          </a:bodyPr>
          <a:lstStyle/>
          <a:p>
            <a:pPr indent="0" lvl="0" marL="0" marR="0" rtl="0" algn="l">
              <a:lnSpc>
                <a:spcPct val="125925"/>
              </a:lnSpc>
              <a:spcBef>
                <a:spcPts val="0"/>
              </a:spcBef>
              <a:spcAft>
                <a:spcPts val="0"/>
              </a:spcAft>
              <a:buClr>
                <a:srgbClr val="FFFFFF"/>
              </a:buClr>
              <a:buSzPts val="2700"/>
              <a:buFont typeface="Bitter Medium"/>
              <a:buNone/>
            </a:pPr>
            <a:r>
              <a:rPr b="0" i="0" lang="en-US" sz="2700" u="none" cap="none" strike="noStrike">
                <a:solidFill>
                  <a:srgbClr val="FFFFFF"/>
                </a:solidFill>
                <a:latin typeface="Bitter Medium"/>
                <a:ea typeface="Bitter Medium"/>
                <a:cs typeface="Bitter Medium"/>
                <a:sym typeface="Bitter Medium"/>
              </a:rPr>
              <a:t>Study Aim</a:t>
            </a:r>
            <a:endParaRPr b="0" i="0" sz="2700" u="none" cap="none" strike="noStrike"/>
          </a:p>
        </p:txBody>
      </p:sp>
      <p:sp>
        <p:nvSpPr>
          <p:cNvPr id="70" name="Google Shape;70;p18"/>
          <p:cNvSpPr/>
          <p:nvPr/>
        </p:nvSpPr>
        <p:spPr>
          <a:xfrm>
            <a:off x="859631" y="3111818"/>
            <a:ext cx="6036945" cy="4179451"/>
          </a:xfrm>
          <a:prstGeom prst="rect">
            <a:avLst/>
          </a:prstGeom>
          <a:noFill/>
          <a:ln>
            <a:noFill/>
          </a:ln>
        </p:spPr>
        <p:txBody>
          <a:bodyPr anchorCtr="0" anchor="t" bIns="0" lIns="0" spcFirstLastPara="1" rIns="0" wrap="square" tIns="0">
            <a:noAutofit/>
          </a:bodyPr>
          <a:lstStyle/>
          <a:p>
            <a:pPr indent="-342900" lvl="0" marL="342900" marR="0" rtl="0" algn="l">
              <a:lnSpc>
                <a:spcPct val="160465"/>
              </a:lnSpc>
              <a:spcBef>
                <a:spcPts val="0"/>
              </a:spcBef>
              <a:spcAft>
                <a:spcPts val="0"/>
              </a:spcAft>
              <a:buClr>
                <a:srgbClr val="FFFFFF"/>
              </a:buClr>
              <a:buSzPts val="2150"/>
              <a:buFont typeface="Open Sans"/>
              <a:buChar char="•"/>
            </a:pPr>
            <a:r>
              <a:rPr b="0" i="0" lang="en-US" sz="2150" u="none" cap="none" strike="noStrike">
                <a:solidFill>
                  <a:srgbClr val="FFFFFF"/>
                </a:solidFill>
                <a:latin typeface="Open Sans"/>
                <a:ea typeface="Open Sans"/>
                <a:cs typeface="Open Sans"/>
                <a:sym typeface="Open Sans"/>
              </a:rPr>
              <a:t>Examine the emergence of early spoken language in a Lithuanian-speaking autistic child</a:t>
            </a:r>
            <a:endParaRPr sz="2150"/>
          </a:p>
          <a:p>
            <a:pPr indent="-342900" lvl="0" marL="342900" marR="0" rtl="0" algn="l">
              <a:lnSpc>
                <a:spcPct val="160465"/>
              </a:lnSpc>
              <a:spcBef>
                <a:spcPts val="0"/>
              </a:spcBef>
              <a:spcAft>
                <a:spcPts val="0"/>
              </a:spcAft>
              <a:buClr>
                <a:srgbClr val="FFFFFF"/>
              </a:buClr>
              <a:buSzPts val="2150"/>
              <a:buFont typeface="Open Sans"/>
              <a:buChar char="•"/>
            </a:pPr>
            <a:r>
              <a:rPr b="0" i="0" lang="en-US" sz="2150" u="none" cap="none" strike="noStrike">
                <a:solidFill>
                  <a:srgbClr val="FFFFFF"/>
                </a:solidFill>
                <a:latin typeface="Open Sans"/>
                <a:ea typeface="Open Sans"/>
                <a:cs typeface="Open Sans"/>
                <a:sym typeface="Open Sans"/>
              </a:rPr>
              <a:t>Describe developmental patterns in relation to </a:t>
            </a:r>
            <a:r>
              <a:rPr i="0" lang="en-US" sz="2150" u="none" cap="none" strike="noStrike">
                <a:solidFill>
                  <a:srgbClr val="FFFFFF"/>
                </a:solidFill>
                <a:latin typeface="Open Sans"/>
                <a:ea typeface="Open Sans"/>
                <a:cs typeface="Open Sans"/>
                <a:sym typeface="Open Sans"/>
              </a:rPr>
              <a:t>Gestalt Language Processing (GLP)</a:t>
            </a:r>
            <a:endParaRPr i="0" sz="2150" u="none" cap="none" strike="noStrike"/>
          </a:p>
          <a:p>
            <a:pPr indent="-342900" lvl="0" marL="342900" marR="0" rtl="0" algn="l">
              <a:lnSpc>
                <a:spcPct val="160465"/>
              </a:lnSpc>
              <a:spcBef>
                <a:spcPts val="0"/>
              </a:spcBef>
              <a:spcAft>
                <a:spcPts val="0"/>
              </a:spcAft>
              <a:buClr>
                <a:srgbClr val="FFFFFF"/>
              </a:buClr>
              <a:buSzPts val="2150"/>
              <a:buFont typeface="Open Sans"/>
              <a:buChar char="•"/>
            </a:pPr>
            <a:r>
              <a:rPr b="0" i="0" lang="en-US" sz="2150" u="none" cap="none" strike="noStrike">
                <a:solidFill>
                  <a:srgbClr val="FFFFFF"/>
                </a:solidFill>
                <a:latin typeface="Open Sans"/>
                <a:ea typeface="Open Sans"/>
                <a:cs typeface="Open Sans"/>
                <a:sym typeface="Open Sans"/>
              </a:rPr>
              <a:t>Identify evidence of transition from echolalic to more flexible, self-generated speech</a:t>
            </a:r>
            <a:endParaRPr b="0" i="0" sz="2150" u="none" cap="none" strike="noStrike"/>
          </a:p>
        </p:txBody>
      </p:sp>
      <p:sp>
        <p:nvSpPr>
          <p:cNvPr id="71" name="Google Shape;71;p18"/>
          <p:cNvSpPr/>
          <p:nvPr/>
        </p:nvSpPr>
        <p:spPr>
          <a:xfrm>
            <a:off x="7663220" y="2401133"/>
            <a:ext cx="3586401" cy="436007"/>
          </a:xfrm>
          <a:prstGeom prst="rect">
            <a:avLst/>
          </a:prstGeom>
          <a:noFill/>
          <a:ln>
            <a:noFill/>
          </a:ln>
        </p:spPr>
        <p:txBody>
          <a:bodyPr anchorCtr="0" anchor="t" bIns="0" lIns="0" spcFirstLastPara="1" rIns="0" wrap="square" tIns="0">
            <a:noAutofit/>
          </a:bodyPr>
          <a:lstStyle/>
          <a:p>
            <a:pPr indent="0" lvl="0" marL="0" marR="0" rtl="0" algn="l">
              <a:lnSpc>
                <a:spcPct val="125925"/>
              </a:lnSpc>
              <a:spcBef>
                <a:spcPts val="0"/>
              </a:spcBef>
              <a:spcAft>
                <a:spcPts val="0"/>
              </a:spcAft>
              <a:buClr>
                <a:srgbClr val="2C3F42"/>
              </a:buClr>
              <a:buSzPts val="2700"/>
              <a:buFont typeface="Bitter"/>
              <a:buNone/>
            </a:pPr>
            <a:r>
              <a:rPr b="0" i="0" lang="en-US" sz="2700" u="none" cap="none" strike="noStrike">
                <a:solidFill>
                  <a:srgbClr val="2C3F42"/>
                </a:solidFill>
                <a:latin typeface="Bitter"/>
                <a:ea typeface="Bitter"/>
                <a:cs typeface="Bitter"/>
                <a:sym typeface="Bitter"/>
              </a:rPr>
              <a:t>Research Significance</a:t>
            </a:r>
            <a:endParaRPr b="0" i="0" sz="2700" u="none" cap="none" strike="noStrike"/>
          </a:p>
        </p:txBody>
      </p:sp>
      <p:sp>
        <p:nvSpPr>
          <p:cNvPr id="72" name="Google Shape;72;p18"/>
          <p:cNvSpPr/>
          <p:nvPr/>
        </p:nvSpPr>
        <p:spPr>
          <a:xfrm>
            <a:off x="7663225" y="3111825"/>
            <a:ext cx="6193500" cy="4094100"/>
          </a:xfrm>
          <a:prstGeom prst="rect">
            <a:avLst/>
          </a:prstGeom>
          <a:noFill/>
          <a:ln>
            <a:noFill/>
          </a:ln>
        </p:spPr>
        <p:txBody>
          <a:bodyPr anchorCtr="0" anchor="t" bIns="0" lIns="0" spcFirstLastPara="1" rIns="0" wrap="square" tIns="0">
            <a:noAutofit/>
          </a:bodyPr>
          <a:lstStyle/>
          <a:p>
            <a:pPr indent="-365125" lvl="0" marL="457200" marR="0" rtl="0" algn="l">
              <a:lnSpc>
                <a:spcPct val="160465"/>
              </a:lnSpc>
              <a:spcBef>
                <a:spcPts val="0"/>
              </a:spcBef>
              <a:spcAft>
                <a:spcPts val="0"/>
              </a:spcAft>
              <a:buClr>
                <a:srgbClr val="2B2E3C"/>
              </a:buClr>
              <a:buSzPts val="2150"/>
              <a:buFont typeface="Open Sans"/>
              <a:buChar char="●"/>
            </a:pPr>
            <a:r>
              <a:rPr b="0" i="0" lang="en-US" sz="2150" u="none" cap="none" strike="noStrike">
                <a:solidFill>
                  <a:srgbClr val="2B2E3C"/>
                </a:solidFill>
                <a:latin typeface="Open Sans"/>
                <a:ea typeface="Open Sans"/>
                <a:cs typeface="Open Sans"/>
                <a:sym typeface="Open Sans"/>
              </a:rPr>
              <a:t>Autistic language development is </a:t>
            </a:r>
            <a:r>
              <a:rPr b="1" i="0" lang="en-US" sz="2150" u="none" cap="none" strike="noStrike">
                <a:solidFill>
                  <a:srgbClr val="2B2E3C"/>
                </a:solidFill>
                <a:latin typeface="Open Sans"/>
                <a:ea typeface="Open Sans"/>
                <a:cs typeface="Open Sans"/>
                <a:sym typeface="Open Sans"/>
              </a:rPr>
              <a:t>highly heterogeneous</a:t>
            </a:r>
            <a:r>
              <a:rPr b="0" i="0" lang="en-US" sz="2150" u="none" cap="none" strike="noStrike">
                <a:solidFill>
                  <a:srgbClr val="2B2E3C"/>
                </a:solidFill>
                <a:latin typeface="Open Sans"/>
                <a:ea typeface="Open Sans"/>
                <a:cs typeface="Open Sans"/>
                <a:sym typeface="Open Sans"/>
              </a:rPr>
              <a:t> and not fully understood</a:t>
            </a:r>
            <a:endParaRPr b="0" i="0" sz="2150" u="none" cap="none" strike="noStrike"/>
          </a:p>
          <a:p>
            <a:pPr indent="-365125" lvl="0" marL="457200" marR="0" rtl="0" algn="l">
              <a:lnSpc>
                <a:spcPct val="160465"/>
              </a:lnSpc>
              <a:spcBef>
                <a:spcPts val="0"/>
              </a:spcBef>
              <a:spcAft>
                <a:spcPts val="0"/>
              </a:spcAft>
              <a:buClr>
                <a:srgbClr val="2B2E3C"/>
              </a:buClr>
              <a:buSzPts val="2150"/>
              <a:buFont typeface="Open Sans"/>
              <a:buChar char="●"/>
            </a:pPr>
            <a:r>
              <a:rPr b="0" i="0" lang="en-US" sz="2150" u="none" cap="none" strike="noStrike">
                <a:solidFill>
                  <a:srgbClr val="2B2E3C"/>
                </a:solidFill>
                <a:latin typeface="Open Sans"/>
                <a:ea typeface="Open Sans"/>
                <a:cs typeface="Open Sans"/>
                <a:sym typeface="Open Sans"/>
              </a:rPr>
              <a:t>Echolalia and formulaic speech are often </a:t>
            </a:r>
            <a:r>
              <a:rPr b="1" i="0" lang="en-US" sz="2150" u="none" cap="none" strike="noStrike">
                <a:solidFill>
                  <a:srgbClr val="2B2E3C"/>
                </a:solidFill>
                <a:latin typeface="Open Sans"/>
                <a:ea typeface="Open Sans"/>
                <a:cs typeface="Open Sans"/>
                <a:sym typeface="Open Sans"/>
              </a:rPr>
              <a:t>under-theorised or misinterpreted</a:t>
            </a:r>
            <a:endParaRPr b="0" i="0" sz="2150" u="none" cap="none" strike="noStrike"/>
          </a:p>
          <a:p>
            <a:pPr indent="-365125" lvl="0" marL="457200" marR="0" rtl="0" algn="l">
              <a:lnSpc>
                <a:spcPct val="160465"/>
              </a:lnSpc>
              <a:spcBef>
                <a:spcPts val="0"/>
              </a:spcBef>
              <a:spcAft>
                <a:spcPts val="0"/>
              </a:spcAft>
              <a:buClr>
                <a:srgbClr val="2B2E3C"/>
              </a:buClr>
              <a:buSzPts val="2150"/>
              <a:buFont typeface="Open Sans"/>
              <a:buChar char="●"/>
            </a:pPr>
            <a:r>
              <a:rPr b="0" i="0" lang="en-US" sz="2150" u="none" cap="none" strike="noStrike">
                <a:solidFill>
                  <a:srgbClr val="2B2E3C"/>
                </a:solidFill>
                <a:latin typeface="Open Sans"/>
                <a:ea typeface="Open Sans"/>
                <a:cs typeface="Open Sans"/>
                <a:sym typeface="Open Sans"/>
              </a:rPr>
              <a:t>Existing research is </a:t>
            </a:r>
            <a:r>
              <a:rPr b="1" i="0" lang="en-US" sz="2150" u="none" cap="none" strike="noStrike">
                <a:solidFill>
                  <a:srgbClr val="2B2E3C"/>
                </a:solidFill>
                <a:latin typeface="Open Sans"/>
                <a:ea typeface="Open Sans"/>
                <a:cs typeface="Open Sans"/>
                <a:sym typeface="Open Sans"/>
              </a:rPr>
              <a:t>heavily biased toward English-speaking population</a:t>
            </a:r>
            <a:endParaRPr b="0" i="0" sz="2150" u="none" cap="none" strike="noStrike"/>
          </a:p>
          <a:p>
            <a:pPr indent="-365125" lvl="0" marL="457200" marR="0" rtl="0" algn="l">
              <a:lnSpc>
                <a:spcPct val="160465"/>
              </a:lnSpc>
              <a:spcBef>
                <a:spcPts val="0"/>
              </a:spcBef>
              <a:spcAft>
                <a:spcPts val="0"/>
              </a:spcAft>
              <a:buClr>
                <a:srgbClr val="2B2E3C"/>
              </a:buClr>
              <a:buSzPts val="2150"/>
              <a:buFont typeface="Open Sans"/>
              <a:buChar char="●"/>
            </a:pPr>
            <a:r>
              <a:rPr b="0" i="0" lang="en-US" sz="2150" u="none" cap="none" strike="noStrike">
                <a:solidFill>
                  <a:srgbClr val="2B2E3C"/>
                </a:solidFill>
                <a:latin typeface="Open Sans"/>
                <a:ea typeface="Open Sans"/>
                <a:cs typeface="Open Sans"/>
                <a:sym typeface="Open Sans"/>
              </a:rPr>
              <a:t>Lithuanian provides a </a:t>
            </a:r>
            <a:r>
              <a:rPr b="1" i="0" lang="en-US" sz="2150" u="none" cap="none" strike="noStrike">
                <a:solidFill>
                  <a:srgbClr val="2B2E3C"/>
                </a:solidFill>
                <a:latin typeface="Open Sans"/>
                <a:ea typeface="Open Sans"/>
                <a:cs typeface="Open Sans"/>
                <a:sym typeface="Open Sans"/>
              </a:rPr>
              <a:t>morphologically rich, underrepresented</a:t>
            </a:r>
            <a:r>
              <a:rPr b="0" i="0" lang="en-US" sz="2150" u="none" cap="none" strike="noStrike">
                <a:solidFill>
                  <a:srgbClr val="2B2E3C"/>
                </a:solidFill>
                <a:latin typeface="Open Sans"/>
                <a:ea typeface="Open Sans"/>
                <a:cs typeface="Open Sans"/>
                <a:sym typeface="Open Sans"/>
              </a:rPr>
              <a:t> linguistic context</a:t>
            </a:r>
            <a:endParaRPr b="0" i="0" sz="2150" u="none" cap="none" strike="noStrike"/>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descr="preencoded.png" id="78" name="Google Shape;78;p19"/>
          <p:cNvPicPr preferRelativeResize="0"/>
          <p:nvPr/>
        </p:nvPicPr>
        <p:blipFill rotWithShape="1">
          <a:blip r:embed="rId3">
            <a:alphaModFix/>
          </a:blip>
          <a:srcRect b="0" l="0" r="0" t="0"/>
          <a:stretch/>
        </p:blipFill>
        <p:spPr>
          <a:xfrm>
            <a:off x="0" y="0"/>
            <a:ext cx="5486400" cy="8229600"/>
          </a:xfrm>
          <a:prstGeom prst="rect">
            <a:avLst/>
          </a:prstGeom>
          <a:noFill/>
          <a:ln>
            <a:noFill/>
          </a:ln>
        </p:spPr>
      </p:pic>
      <p:sp>
        <p:nvSpPr>
          <p:cNvPr id="79" name="Google Shape;79;p19"/>
          <p:cNvSpPr/>
          <p:nvPr/>
        </p:nvSpPr>
        <p:spPr>
          <a:xfrm>
            <a:off x="6331615" y="975348"/>
            <a:ext cx="4607400" cy="5760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C3F42"/>
              </a:buClr>
              <a:buSzPts val="3600"/>
              <a:buFont typeface="Bitter"/>
              <a:buNone/>
            </a:pPr>
            <a:r>
              <a:rPr b="0" i="0" lang="en-US" sz="3500" u="none" cap="none" strike="noStrike">
                <a:solidFill>
                  <a:srgbClr val="2C3F42"/>
                </a:solidFill>
                <a:latin typeface="Bitter"/>
                <a:ea typeface="Bitter"/>
                <a:cs typeface="Bitter"/>
                <a:sym typeface="Bitter"/>
              </a:rPr>
              <a:t>Data &amp; Method</a:t>
            </a:r>
            <a:endParaRPr b="0" i="0" sz="3500" u="none" cap="none" strike="noStrike"/>
          </a:p>
        </p:txBody>
      </p:sp>
      <p:sp>
        <p:nvSpPr>
          <p:cNvPr id="80" name="Google Shape;80;p19"/>
          <p:cNvSpPr/>
          <p:nvPr/>
        </p:nvSpPr>
        <p:spPr>
          <a:xfrm>
            <a:off x="10939027" y="2064125"/>
            <a:ext cx="3136800" cy="4914000"/>
          </a:xfrm>
          <a:prstGeom prst="roundRect">
            <a:avLst>
              <a:gd fmla="val 3475" name="adj"/>
            </a:avLst>
          </a:prstGeom>
          <a:solidFill>
            <a:srgbClr val="2D2E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9"/>
          <p:cNvSpPr/>
          <p:nvPr/>
        </p:nvSpPr>
        <p:spPr>
          <a:xfrm>
            <a:off x="11191125" y="2225770"/>
            <a:ext cx="2303700" cy="2880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FFFFFF"/>
              </a:buClr>
              <a:buSzPts val="1800"/>
              <a:buFont typeface="Bitter Medium"/>
              <a:buNone/>
            </a:pPr>
            <a:r>
              <a:rPr b="1" i="0" lang="en-US" sz="1800" u="none" cap="none" strike="noStrike">
                <a:solidFill>
                  <a:srgbClr val="FFFFFF"/>
                </a:solidFill>
                <a:latin typeface="Bitter Medium"/>
                <a:ea typeface="Bitter Medium"/>
                <a:cs typeface="Bitter Medium"/>
                <a:sym typeface="Bitter Medium"/>
              </a:rPr>
              <a:t>Method</a:t>
            </a:r>
            <a:endParaRPr b="0" i="0" sz="1800" u="none" cap="none" strike="noStrike"/>
          </a:p>
        </p:txBody>
      </p:sp>
      <p:sp>
        <p:nvSpPr>
          <p:cNvPr id="82" name="Google Shape;82;p19"/>
          <p:cNvSpPr/>
          <p:nvPr/>
        </p:nvSpPr>
        <p:spPr>
          <a:xfrm>
            <a:off x="11094225" y="2633525"/>
            <a:ext cx="2627400" cy="4006500"/>
          </a:xfrm>
          <a:prstGeom prst="rect">
            <a:avLst/>
          </a:prstGeom>
          <a:noFill/>
          <a:ln>
            <a:noFill/>
          </a:ln>
        </p:spPr>
        <p:txBody>
          <a:bodyPr anchorCtr="0" anchor="t" bIns="0" lIns="0" spcFirstLastPara="1" rIns="0" wrap="square" tIns="0">
            <a:noAutofit/>
          </a:bodyPr>
          <a:lstStyle/>
          <a:p>
            <a:pPr indent="-327025" lvl="0" marL="457200" marR="0" rtl="0" algn="l">
              <a:lnSpc>
                <a:spcPct val="131034"/>
              </a:lnSpc>
              <a:spcBef>
                <a:spcPts val="0"/>
              </a:spcBef>
              <a:spcAft>
                <a:spcPts val="0"/>
              </a:spcAft>
              <a:buClr>
                <a:srgbClr val="FFFFFF"/>
              </a:buClr>
              <a:buSzPts val="1550"/>
              <a:buFont typeface="Open Sans"/>
              <a:buChar char="●"/>
            </a:pPr>
            <a:r>
              <a:rPr b="1" lang="en-US" sz="1550">
                <a:solidFill>
                  <a:srgbClr val="FFFFFF"/>
                </a:solidFill>
                <a:latin typeface="Open Sans"/>
                <a:ea typeface="Open Sans"/>
                <a:cs typeface="Open Sans"/>
                <a:sym typeface="Open Sans"/>
              </a:rPr>
              <a:t>Longitudinal</a:t>
            </a:r>
            <a:r>
              <a:rPr b="1" lang="en-US" sz="1550">
                <a:solidFill>
                  <a:srgbClr val="FFFFFF"/>
                </a:solidFill>
                <a:latin typeface="Open Sans"/>
                <a:ea typeface="Open Sans"/>
                <a:cs typeface="Open Sans"/>
                <a:sym typeface="Open Sans"/>
              </a:rPr>
              <a:t> observation:</a:t>
            </a:r>
            <a:r>
              <a:rPr lang="en-US" sz="1550">
                <a:solidFill>
                  <a:srgbClr val="FFFFFF"/>
                </a:solidFill>
                <a:latin typeface="Open Sans"/>
                <a:ea typeface="Open Sans"/>
                <a:cs typeface="Open Sans"/>
                <a:sym typeface="Open Sans"/>
              </a:rPr>
              <a:t> case study</a:t>
            </a:r>
            <a:endParaRPr sz="1550">
              <a:solidFill>
                <a:srgbClr val="FFFFFF"/>
              </a:solidFill>
              <a:latin typeface="Open Sans"/>
              <a:ea typeface="Open Sans"/>
              <a:cs typeface="Open Sans"/>
              <a:sym typeface="Open Sans"/>
            </a:endParaRPr>
          </a:p>
          <a:p>
            <a:pPr indent="-327025" lvl="0" marL="457200" marR="0" rtl="0" algn="l">
              <a:lnSpc>
                <a:spcPct val="131034"/>
              </a:lnSpc>
              <a:spcBef>
                <a:spcPts val="0"/>
              </a:spcBef>
              <a:spcAft>
                <a:spcPts val="0"/>
              </a:spcAft>
              <a:buClr>
                <a:srgbClr val="FFFFFF"/>
              </a:buClr>
              <a:buSzPts val="1550"/>
              <a:buFont typeface="Open Sans"/>
              <a:buChar char="●"/>
            </a:pPr>
            <a:r>
              <a:rPr lang="en-US" sz="1550">
                <a:solidFill>
                  <a:srgbClr val="FFFFFF"/>
                </a:solidFill>
                <a:latin typeface="Open Sans"/>
                <a:ea typeface="Open Sans"/>
                <a:cs typeface="Open Sans"/>
                <a:sym typeface="Open Sans"/>
              </a:rPr>
              <a:t>Re</a:t>
            </a:r>
            <a:r>
              <a:rPr b="0" i="0" lang="en-US" sz="1550" u="none" cap="none" strike="noStrike">
                <a:solidFill>
                  <a:srgbClr val="FFFFFF"/>
                </a:solidFill>
                <a:latin typeface="Open Sans"/>
                <a:ea typeface="Open Sans"/>
                <a:cs typeface="Open Sans"/>
                <a:sym typeface="Open Sans"/>
              </a:rPr>
              <a:t>cordings were transcribed according to </a:t>
            </a:r>
            <a:r>
              <a:rPr b="1" i="0" lang="en-US" sz="1550" u="none" cap="none" strike="noStrike">
                <a:solidFill>
                  <a:srgbClr val="FFFFFF"/>
                </a:solidFill>
                <a:latin typeface="Open Sans"/>
                <a:ea typeface="Open Sans"/>
                <a:cs typeface="Open Sans"/>
                <a:sym typeface="Open Sans"/>
              </a:rPr>
              <a:t>CHILDES</a:t>
            </a:r>
            <a:r>
              <a:rPr b="0" i="0" lang="en-US" sz="1550" u="none" cap="none" strike="noStrike">
                <a:solidFill>
                  <a:srgbClr val="FFFFFF"/>
                </a:solidFill>
                <a:latin typeface="Open Sans"/>
                <a:ea typeface="Open Sans"/>
                <a:cs typeface="Open Sans"/>
                <a:sym typeface="Open Sans"/>
              </a:rPr>
              <a:t> (Child Language Data Exchange System) requirements</a:t>
            </a:r>
            <a:endParaRPr b="0" i="0" sz="1550" u="none" cap="none" strike="noStrike">
              <a:solidFill>
                <a:srgbClr val="FFFFFF"/>
              </a:solidFill>
              <a:latin typeface="Open Sans"/>
              <a:ea typeface="Open Sans"/>
              <a:cs typeface="Open Sans"/>
              <a:sym typeface="Open Sans"/>
            </a:endParaRPr>
          </a:p>
          <a:p>
            <a:pPr indent="-327025" lvl="0" marL="457200" rtl="0" algn="l">
              <a:lnSpc>
                <a:spcPct val="131034"/>
              </a:lnSpc>
              <a:spcBef>
                <a:spcPts val="0"/>
              </a:spcBef>
              <a:spcAft>
                <a:spcPts val="0"/>
              </a:spcAft>
              <a:buClr>
                <a:srgbClr val="FFFFFF"/>
              </a:buClr>
              <a:buSzPts val="1550"/>
              <a:buFont typeface="Open Sans"/>
              <a:buChar char="●"/>
            </a:pPr>
            <a:r>
              <a:rPr b="1" lang="en-US" sz="1550">
                <a:solidFill>
                  <a:schemeClr val="lt1"/>
                </a:solidFill>
                <a:latin typeface="Open Sans"/>
                <a:ea typeface="Open Sans"/>
                <a:cs typeface="Open Sans"/>
                <a:sym typeface="Open Sans"/>
              </a:rPr>
              <a:t>Qualitative analysis</a:t>
            </a:r>
            <a:r>
              <a:rPr lang="en-US" sz="1550">
                <a:solidFill>
                  <a:schemeClr val="lt1"/>
                </a:solidFill>
                <a:latin typeface="Open Sans"/>
                <a:ea typeface="Open Sans"/>
                <a:cs typeface="Open Sans"/>
                <a:sym typeface="Open Sans"/>
              </a:rPr>
              <a:t> of data transcriptions of recordings</a:t>
            </a:r>
            <a:endParaRPr sz="1550">
              <a:solidFill>
                <a:srgbClr val="FFFFFF"/>
              </a:solidFill>
              <a:latin typeface="Open Sans"/>
              <a:ea typeface="Open Sans"/>
              <a:cs typeface="Open Sans"/>
              <a:sym typeface="Open Sans"/>
            </a:endParaRPr>
          </a:p>
        </p:txBody>
      </p:sp>
      <p:sp>
        <p:nvSpPr>
          <p:cNvPr id="83" name="Google Shape;83;p19"/>
          <p:cNvSpPr/>
          <p:nvPr/>
        </p:nvSpPr>
        <p:spPr>
          <a:xfrm>
            <a:off x="6331635" y="2225770"/>
            <a:ext cx="2303700" cy="2880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C3F42"/>
              </a:buClr>
              <a:buSzPts val="1800"/>
              <a:buFont typeface="Bitter"/>
              <a:buNone/>
            </a:pPr>
            <a:r>
              <a:rPr b="1" i="0" lang="en-US" sz="1800" u="none" cap="none" strike="noStrike">
                <a:solidFill>
                  <a:srgbClr val="2C3F42"/>
                </a:solidFill>
                <a:latin typeface="Bitter"/>
                <a:ea typeface="Bitter"/>
                <a:cs typeface="Bitter"/>
                <a:sym typeface="Bitter"/>
              </a:rPr>
              <a:t>Data</a:t>
            </a:r>
            <a:endParaRPr b="0" i="0" sz="1800" u="none" cap="none" strike="noStrike"/>
          </a:p>
        </p:txBody>
      </p:sp>
      <p:sp>
        <p:nvSpPr>
          <p:cNvPr id="84" name="Google Shape;84;p19"/>
          <p:cNvSpPr/>
          <p:nvPr/>
        </p:nvSpPr>
        <p:spPr>
          <a:xfrm>
            <a:off x="6331622" y="2633525"/>
            <a:ext cx="4473000" cy="4344600"/>
          </a:xfrm>
          <a:prstGeom prst="rect">
            <a:avLst/>
          </a:prstGeom>
          <a:noFill/>
          <a:ln>
            <a:noFill/>
          </a:ln>
        </p:spPr>
        <p:txBody>
          <a:bodyPr anchorCtr="0" anchor="t" bIns="0" lIns="0" spcFirstLastPara="1" rIns="0" wrap="square" tIns="0">
            <a:noAutofit/>
          </a:bodyPr>
          <a:lstStyle/>
          <a:p>
            <a:pPr indent="-327025" lvl="0" marL="457200" marR="0" rtl="0" algn="l">
              <a:lnSpc>
                <a:spcPct val="131034"/>
              </a:lnSpc>
              <a:spcBef>
                <a:spcPts val="0"/>
              </a:spcBef>
              <a:spcAft>
                <a:spcPts val="0"/>
              </a:spcAft>
              <a:buClr>
                <a:srgbClr val="2B2E3C"/>
              </a:buClr>
              <a:buSzPts val="1550"/>
              <a:buFont typeface="Open Sans"/>
              <a:buChar char="●"/>
            </a:pPr>
            <a:r>
              <a:rPr lang="en-US" sz="1550">
                <a:solidFill>
                  <a:srgbClr val="2B2E3C"/>
                </a:solidFill>
                <a:latin typeface="Open Sans"/>
                <a:ea typeface="Open Sans"/>
                <a:cs typeface="Open Sans"/>
                <a:sym typeface="Open Sans"/>
              </a:rPr>
              <a:t>Participant - </a:t>
            </a:r>
            <a:r>
              <a:rPr b="1" lang="en-US" sz="1550">
                <a:solidFill>
                  <a:srgbClr val="2B2E3C"/>
                </a:solidFill>
                <a:latin typeface="Open Sans"/>
                <a:ea typeface="Open Sans"/>
                <a:cs typeface="Open Sans"/>
                <a:sym typeface="Open Sans"/>
              </a:rPr>
              <a:t>one Lithuanian-speaking autistic child</a:t>
            </a:r>
            <a:endParaRPr b="1" i="0" sz="1550" u="none" cap="none" strike="noStrike"/>
          </a:p>
          <a:p>
            <a:pPr indent="-327025" lvl="0" marL="457200" marR="0" rtl="0" algn="l">
              <a:lnSpc>
                <a:spcPct val="131034"/>
              </a:lnSpc>
              <a:spcBef>
                <a:spcPts val="0"/>
              </a:spcBef>
              <a:spcAft>
                <a:spcPts val="0"/>
              </a:spcAft>
              <a:buClr>
                <a:srgbClr val="2B2E3C"/>
              </a:buClr>
              <a:buSzPts val="1550"/>
              <a:buFont typeface="Open Sans"/>
              <a:buChar char="●"/>
            </a:pPr>
            <a:r>
              <a:rPr lang="en-US" sz="1550">
                <a:solidFill>
                  <a:srgbClr val="2B2E3C"/>
                </a:solidFill>
                <a:latin typeface="Open Sans"/>
                <a:ea typeface="Open Sans"/>
                <a:cs typeface="Open Sans"/>
                <a:sym typeface="Open Sans"/>
              </a:rPr>
              <a:t>Age </a:t>
            </a:r>
            <a:r>
              <a:rPr b="1" lang="en-US" sz="1550">
                <a:solidFill>
                  <a:srgbClr val="2B2E3C"/>
                </a:solidFill>
                <a:latin typeface="Open Sans"/>
                <a:ea typeface="Open Sans"/>
                <a:cs typeface="Open Sans"/>
                <a:sym typeface="Open Sans"/>
              </a:rPr>
              <a:t>2;0 - 5;8</a:t>
            </a:r>
            <a:r>
              <a:rPr lang="en-US" sz="1550">
                <a:solidFill>
                  <a:srgbClr val="2B2E3C"/>
                </a:solidFill>
                <a:latin typeface="Open Sans"/>
                <a:ea typeface="Open Sans"/>
                <a:cs typeface="Open Sans"/>
                <a:sym typeface="Open Sans"/>
              </a:rPr>
              <a:t> (data collection ongoing)</a:t>
            </a:r>
            <a:endParaRPr sz="1550">
              <a:solidFill>
                <a:srgbClr val="2B2E3C"/>
              </a:solidFill>
              <a:latin typeface="Open Sans"/>
              <a:ea typeface="Open Sans"/>
              <a:cs typeface="Open Sans"/>
              <a:sym typeface="Open Sans"/>
            </a:endParaRPr>
          </a:p>
          <a:p>
            <a:pPr indent="-327025" lvl="0" marL="457200" rtl="0" algn="l">
              <a:lnSpc>
                <a:spcPct val="131034"/>
              </a:lnSpc>
              <a:spcBef>
                <a:spcPts val="0"/>
              </a:spcBef>
              <a:spcAft>
                <a:spcPts val="0"/>
              </a:spcAft>
              <a:buClr>
                <a:srgbClr val="2B2E3C"/>
              </a:buClr>
              <a:buSzPts val="1550"/>
              <a:buFont typeface="Open Sans"/>
              <a:buChar char="●"/>
            </a:pPr>
            <a:r>
              <a:rPr b="1" lang="en-US" sz="1550">
                <a:solidFill>
                  <a:srgbClr val="2B2E3C"/>
                </a:solidFill>
                <a:latin typeface="Open Sans"/>
                <a:ea typeface="Open Sans"/>
                <a:cs typeface="Open Sans"/>
                <a:sym typeface="Open Sans"/>
              </a:rPr>
              <a:t>Multiple sessions</a:t>
            </a:r>
            <a:r>
              <a:rPr lang="en-US" sz="1550">
                <a:solidFill>
                  <a:srgbClr val="2B2E3C"/>
                </a:solidFill>
                <a:latin typeface="Open Sans"/>
                <a:ea typeface="Open Sans"/>
                <a:cs typeface="Open Sans"/>
                <a:sym typeface="Open Sans"/>
              </a:rPr>
              <a:t> per week, ranging from 10 minutes to 30 minutes</a:t>
            </a:r>
            <a:endParaRPr sz="1550">
              <a:solidFill>
                <a:srgbClr val="2B2E3C"/>
              </a:solidFill>
              <a:latin typeface="Open Sans"/>
              <a:ea typeface="Open Sans"/>
              <a:cs typeface="Open Sans"/>
              <a:sym typeface="Open Sans"/>
            </a:endParaRPr>
          </a:p>
          <a:p>
            <a:pPr indent="-327025" lvl="0" marL="457200" rtl="0" algn="l">
              <a:lnSpc>
                <a:spcPct val="131034"/>
              </a:lnSpc>
              <a:spcBef>
                <a:spcPts val="0"/>
              </a:spcBef>
              <a:spcAft>
                <a:spcPts val="0"/>
              </a:spcAft>
              <a:buClr>
                <a:srgbClr val="2B2E3C"/>
              </a:buClr>
              <a:buSzPts val="1550"/>
              <a:buFont typeface="Open Sans"/>
              <a:buChar char="●"/>
            </a:pPr>
            <a:r>
              <a:rPr b="1" lang="en-US" sz="1550">
                <a:solidFill>
                  <a:srgbClr val="2B2E3C"/>
                </a:solidFill>
                <a:latin typeface="Open Sans"/>
                <a:ea typeface="Open Sans"/>
                <a:cs typeface="Open Sans"/>
                <a:sym typeface="Open Sans"/>
              </a:rPr>
              <a:t>Naturalistic video recordings</a:t>
            </a:r>
            <a:r>
              <a:rPr lang="en-US" sz="1550">
                <a:solidFill>
                  <a:srgbClr val="2B2E3C"/>
                </a:solidFill>
                <a:latin typeface="Open Sans"/>
                <a:ea typeface="Open Sans"/>
                <a:cs typeface="Open Sans"/>
                <a:sym typeface="Open Sans"/>
              </a:rPr>
              <a:t> in a home environment, including play-based interaction and everyday communication</a:t>
            </a:r>
            <a:endParaRPr sz="1550">
              <a:solidFill>
                <a:srgbClr val="2B2E3C"/>
              </a:solidFill>
              <a:latin typeface="Open Sans"/>
              <a:ea typeface="Open Sans"/>
              <a:cs typeface="Open Sans"/>
              <a:sym typeface="Open Sans"/>
            </a:endParaRPr>
          </a:p>
          <a:p>
            <a:pPr indent="-327025" lvl="0" marL="457200" marR="0" rtl="0" algn="l">
              <a:lnSpc>
                <a:spcPct val="131034"/>
              </a:lnSpc>
              <a:spcBef>
                <a:spcPts val="0"/>
              </a:spcBef>
              <a:spcAft>
                <a:spcPts val="0"/>
              </a:spcAft>
              <a:buClr>
                <a:srgbClr val="2B2E3C"/>
              </a:buClr>
              <a:buSzPts val="1550"/>
              <a:buFont typeface="Open Sans"/>
              <a:buChar char="●"/>
            </a:pPr>
            <a:r>
              <a:rPr b="1" lang="en-US" sz="1550">
                <a:solidFill>
                  <a:srgbClr val="2B2E3C"/>
                </a:solidFill>
                <a:latin typeface="Open Sans"/>
                <a:ea typeface="Open Sans"/>
                <a:cs typeface="Open Sans"/>
                <a:sym typeface="Open Sans"/>
              </a:rPr>
              <a:t>18 hours </a:t>
            </a:r>
            <a:r>
              <a:rPr lang="en-US" sz="1550">
                <a:solidFill>
                  <a:srgbClr val="2B2E3C"/>
                </a:solidFill>
                <a:latin typeface="Open Sans"/>
                <a:ea typeface="Open Sans"/>
                <a:cs typeface="Open Sans"/>
                <a:sym typeface="Open Sans"/>
              </a:rPr>
              <a:t>(2;0-5;2), </a:t>
            </a:r>
            <a:r>
              <a:rPr b="1" lang="en-US" sz="1550">
                <a:solidFill>
                  <a:srgbClr val="2B2E3C"/>
                </a:solidFill>
                <a:latin typeface="Open Sans"/>
                <a:ea typeface="Open Sans"/>
                <a:cs typeface="Open Sans"/>
                <a:sym typeface="Open Sans"/>
              </a:rPr>
              <a:t>14 hours</a:t>
            </a:r>
            <a:r>
              <a:rPr lang="en-US" sz="1550">
                <a:solidFill>
                  <a:srgbClr val="2B2E3C"/>
                </a:solidFill>
                <a:latin typeface="Open Sans"/>
                <a:ea typeface="Open Sans"/>
                <a:cs typeface="Open Sans"/>
                <a:sym typeface="Open Sans"/>
              </a:rPr>
              <a:t> (5;2-5;8)</a:t>
            </a:r>
            <a:endParaRPr b="0" i="0" sz="1550" u="none" cap="none" strike="noStrike">
              <a:solidFill>
                <a:srgbClr val="2B2E3C"/>
              </a:solidFill>
              <a:latin typeface="Open Sans"/>
              <a:ea typeface="Open Sans"/>
              <a:cs typeface="Open Sans"/>
              <a:sym typeface="Open Sans"/>
            </a:endParaRPr>
          </a:p>
          <a:p>
            <a:pPr indent="-327025" lvl="0" marL="457200" rtl="0" algn="l">
              <a:lnSpc>
                <a:spcPct val="131034"/>
              </a:lnSpc>
              <a:spcBef>
                <a:spcPts val="0"/>
              </a:spcBef>
              <a:spcAft>
                <a:spcPts val="0"/>
              </a:spcAft>
              <a:buClr>
                <a:srgbClr val="2B2E3C"/>
              </a:buClr>
              <a:buSzPts val="1550"/>
              <a:buFont typeface="Open Sans"/>
              <a:buChar char="●"/>
            </a:pPr>
            <a:r>
              <a:rPr lang="en-US" sz="1550">
                <a:solidFill>
                  <a:srgbClr val="2B2E3C"/>
                </a:solidFill>
                <a:latin typeface="Open Sans"/>
                <a:ea typeface="Open Sans"/>
                <a:cs typeface="Open Sans"/>
                <a:sym typeface="Open Sans"/>
              </a:rPr>
              <a:t>Detailed analysis conducted </a:t>
            </a:r>
            <a:r>
              <a:rPr b="1" lang="en-US" sz="1550">
                <a:solidFill>
                  <a:srgbClr val="2B2E3C"/>
                </a:solidFill>
                <a:latin typeface="Open Sans"/>
                <a:ea typeface="Open Sans"/>
                <a:cs typeface="Open Sans"/>
                <a:sym typeface="Open Sans"/>
              </a:rPr>
              <a:t>from age 5;2</a:t>
            </a:r>
            <a:r>
              <a:rPr lang="en-US" sz="1550">
                <a:solidFill>
                  <a:srgbClr val="2B2E3C"/>
                </a:solidFill>
                <a:latin typeface="Open Sans"/>
                <a:ea typeface="Open Sans"/>
                <a:cs typeface="Open Sans"/>
                <a:sym typeface="Open Sans"/>
              </a:rPr>
              <a:t> onwards (since the </a:t>
            </a:r>
            <a:r>
              <a:rPr lang="en-US" sz="1550">
                <a:solidFill>
                  <a:srgbClr val="2B2E3C"/>
                </a:solidFill>
                <a:latin typeface="Open Sans"/>
                <a:ea typeface="Open Sans"/>
                <a:cs typeface="Open Sans"/>
                <a:sym typeface="Open Sans"/>
              </a:rPr>
              <a:t>beginning</a:t>
            </a:r>
            <a:r>
              <a:rPr lang="en-US" sz="1550">
                <a:solidFill>
                  <a:srgbClr val="2B2E3C"/>
                </a:solidFill>
                <a:latin typeface="Open Sans"/>
                <a:ea typeface="Open Sans"/>
                <a:cs typeface="Open Sans"/>
                <a:sym typeface="Open Sans"/>
              </a:rPr>
              <a:t> of meaningful spontaneous speech) </a:t>
            </a:r>
            <a:endParaRPr b="0" i="0" sz="1550" u="none" cap="none" strike="noStrike"/>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0"/>
          <p:cNvSpPr/>
          <p:nvPr/>
        </p:nvSpPr>
        <p:spPr>
          <a:xfrm>
            <a:off x="781407" y="842486"/>
            <a:ext cx="7480935" cy="872133"/>
          </a:xfrm>
          <a:prstGeom prst="rect">
            <a:avLst/>
          </a:prstGeom>
          <a:noFill/>
          <a:ln>
            <a:noFill/>
          </a:ln>
        </p:spPr>
        <p:txBody>
          <a:bodyPr anchorCtr="0" anchor="t" bIns="0" lIns="0" spcFirstLastPara="1" rIns="0" wrap="square" tIns="0">
            <a:noAutofit/>
          </a:bodyPr>
          <a:lstStyle/>
          <a:p>
            <a:pPr indent="0" lvl="0" marL="0" marR="0" rtl="0" algn="l">
              <a:lnSpc>
                <a:spcPct val="125688"/>
              </a:lnSpc>
              <a:spcBef>
                <a:spcPts val="0"/>
              </a:spcBef>
              <a:spcAft>
                <a:spcPts val="0"/>
              </a:spcAft>
              <a:buClr>
                <a:srgbClr val="2C3F42"/>
              </a:buClr>
              <a:buSzPts val="5450"/>
              <a:buFont typeface="Bitter"/>
              <a:buNone/>
            </a:pPr>
            <a:r>
              <a:rPr b="0" i="0" lang="en-US" sz="3500" u="none" cap="none" strike="noStrike">
                <a:solidFill>
                  <a:srgbClr val="2C3F42"/>
                </a:solidFill>
                <a:latin typeface="Bitter"/>
                <a:ea typeface="Bitter"/>
                <a:cs typeface="Bitter"/>
                <a:sym typeface="Bitter"/>
              </a:rPr>
              <a:t>Theoretical framework</a:t>
            </a:r>
            <a:endParaRPr b="0" i="0" sz="3500" u="none" cap="none" strike="noStrike"/>
          </a:p>
        </p:txBody>
      </p:sp>
      <p:sp>
        <p:nvSpPr>
          <p:cNvPr id="91" name="Google Shape;91;p20"/>
          <p:cNvSpPr/>
          <p:nvPr/>
        </p:nvSpPr>
        <p:spPr>
          <a:xfrm>
            <a:off x="781407" y="2264093"/>
            <a:ext cx="13067586" cy="443032"/>
          </a:xfrm>
          <a:prstGeom prst="rect">
            <a:avLst/>
          </a:prstGeom>
          <a:noFill/>
          <a:ln>
            <a:noFill/>
          </a:ln>
        </p:spPr>
        <p:txBody>
          <a:bodyPr anchorCtr="0" anchor="t" bIns="0" lIns="0" spcFirstLastPara="1" rIns="0" wrap="square" tIns="0">
            <a:noAutofit/>
          </a:bodyPr>
          <a:lstStyle/>
          <a:p>
            <a:pPr indent="0" lvl="0" marL="0" marR="0" rtl="0" algn="l">
              <a:lnSpc>
                <a:spcPct val="160465"/>
              </a:lnSpc>
              <a:spcBef>
                <a:spcPts val="0"/>
              </a:spcBef>
              <a:spcAft>
                <a:spcPts val="0"/>
              </a:spcAft>
              <a:buSzPts val="2150"/>
              <a:buFont typeface="Arial"/>
              <a:buNone/>
            </a:pPr>
            <a:r>
              <a:t/>
            </a:r>
            <a:endParaRPr b="0" i="0" sz="2150" u="none" cap="none" strike="noStrike"/>
          </a:p>
        </p:txBody>
      </p:sp>
      <p:sp>
        <p:nvSpPr>
          <p:cNvPr id="92" name="Google Shape;92;p20"/>
          <p:cNvSpPr/>
          <p:nvPr/>
        </p:nvSpPr>
        <p:spPr>
          <a:xfrm>
            <a:off x="781357" y="2478610"/>
            <a:ext cx="13067700" cy="4370700"/>
          </a:xfrm>
          <a:prstGeom prst="roundRect">
            <a:avLst>
              <a:gd fmla="val 4184" name="adj"/>
            </a:avLst>
          </a:prstGeom>
          <a:solidFill>
            <a:srgbClr val="FFF8F0"/>
          </a:solidFill>
          <a:ln cap="flat" cmpd="sng" w="38100">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0"/>
          <p:cNvSpPr/>
          <p:nvPr/>
        </p:nvSpPr>
        <p:spPr>
          <a:xfrm>
            <a:off x="781357" y="2478560"/>
            <a:ext cx="152400" cy="4370700"/>
          </a:xfrm>
          <a:prstGeom prst="roundRect">
            <a:avLst>
              <a:gd fmla="val 76919" name="adj"/>
            </a:avLst>
          </a:prstGeom>
          <a:solidFill>
            <a:srgbClr val="D260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0"/>
          <p:cNvSpPr/>
          <p:nvPr/>
        </p:nvSpPr>
        <p:spPr>
          <a:xfrm>
            <a:off x="1155750" y="3131850"/>
            <a:ext cx="12318900" cy="3535800"/>
          </a:xfrm>
          <a:prstGeom prst="rect">
            <a:avLst/>
          </a:prstGeom>
          <a:noFill/>
          <a:ln>
            <a:noFill/>
          </a:ln>
        </p:spPr>
        <p:txBody>
          <a:bodyPr anchorCtr="0" anchor="t" bIns="0" lIns="0" spcFirstLastPara="1" rIns="0" wrap="square" tIns="0">
            <a:noAutofit/>
          </a:bodyPr>
          <a:lstStyle/>
          <a:p>
            <a:pPr indent="-365125" lvl="0" marL="457200" marR="0" rtl="0" algn="l">
              <a:lnSpc>
                <a:spcPct val="160465"/>
              </a:lnSpc>
              <a:spcBef>
                <a:spcPts val="0"/>
              </a:spcBef>
              <a:spcAft>
                <a:spcPts val="0"/>
              </a:spcAft>
              <a:buClr>
                <a:srgbClr val="2B2E3C"/>
              </a:buClr>
              <a:buSzPts val="2150"/>
              <a:buFont typeface="Open Sans"/>
              <a:buChar char="•"/>
            </a:pPr>
            <a:r>
              <a:rPr lang="en-US" sz="2150">
                <a:solidFill>
                  <a:srgbClr val="2B2E3C"/>
                </a:solidFill>
                <a:latin typeface="Open Sans"/>
                <a:ea typeface="Open Sans"/>
                <a:cs typeface="Open Sans"/>
                <a:sym typeface="Open Sans"/>
              </a:rPr>
              <a:t>S</a:t>
            </a:r>
            <a:r>
              <a:rPr b="0" i="0" lang="en-US" sz="2150" u="none" cap="none" strike="noStrike">
                <a:solidFill>
                  <a:srgbClr val="2B2E3C"/>
                </a:solidFill>
                <a:latin typeface="Open Sans"/>
                <a:ea typeface="Open Sans"/>
                <a:cs typeface="Open Sans"/>
                <a:sym typeface="Open Sans"/>
              </a:rPr>
              <a:t>ome children begin language development using </a:t>
            </a:r>
            <a:r>
              <a:rPr b="1" i="0" lang="en-US" sz="2150" u="none" cap="none" strike="noStrike">
                <a:solidFill>
                  <a:srgbClr val="2B2E3C"/>
                </a:solidFill>
                <a:latin typeface="Open Sans"/>
                <a:ea typeface="Open Sans"/>
                <a:cs typeface="Open Sans"/>
                <a:sym typeface="Open Sans"/>
              </a:rPr>
              <a:t>whole phrases (“gestalts”)</a:t>
            </a:r>
            <a:r>
              <a:rPr b="0" i="0" lang="en-US" sz="2150" u="none" cap="none" strike="noStrike">
                <a:solidFill>
                  <a:srgbClr val="2B2E3C"/>
                </a:solidFill>
                <a:latin typeface="Open Sans"/>
                <a:ea typeface="Open Sans"/>
                <a:cs typeface="Open Sans"/>
                <a:sym typeface="Open Sans"/>
              </a:rPr>
              <a:t> rather than single words</a:t>
            </a:r>
            <a:r>
              <a:rPr lang="en-US" sz="2150">
                <a:solidFill>
                  <a:srgbClr val="2B2E3C"/>
                </a:solidFill>
                <a:latin typeface="Open Sans"/>
                <a:ea typeface="Open Sans"/>
                <a:cs typeface="Open Sans"/>
                <a:sym typeface="Open Sans"/>
              </a:rPr>
              <a:t> (</a:t>
            </a:r>
            <a:r>
              <a:rPr lang="en-US" sz="2150">
                <a:solidFill>
                  <a:srgbClr val="2B2E3C"/>
                </a:solidFill>
                <a:latin typeface="Open Sans"/>
                <a:ea typeface="Open Sans"/>
                <a:cs typeface="Open Sans"/>
                <a:sym typeface="Open Sans"/>
              </a:rPr>
              <a:t>Peters 1983).</a:t>
            </a:r>
            <a:endParaRPr b="0" i="0" sz="2150" u="none" cap="none" strike="noStrike"/>
          </a:p>
          <a:p>
            <a:pPr indent="-365125" lvl="0" marL="457200" marR="0" rtl="0" algn="l">
              <a:lnSpc>
                <a:spcPct val="160465"/>
              </a:lnSpc>
              <a:spcBef>
                <a:spcPts val="0"/>
              </a:spcBef>
              <a:spcAft>
                <a:spcPts val="0"/>
              </a:spcAft>
              <a:buClr>
                <a:srgbClr val="2B2E3C"/>
              </a:buClr>
              <a:buSzPts val="2150"/>
              <a:buFont typeface="Open Sans"/>
              <a:buChar char="•"/>
            </a:pPr>
            <a:r>
              <a:rPr b="0" i="0" lang="en-US" sz="2150" u="none" cap="none" strike="noStrike">
                <a:solidFill>
                  <a:srgbClr val="2B2E3C"/>
                </a:solidFill>
                <a:latin typeface="Open Sans"/>
                <a:ea typeface="Open Sans"/>
                <a:cs typeface="Open Sans"/>
                <a:sym typeface="Open Sans"/>
              </a:rPr>
              <a:t>Blanc (2012) expanded this idea, outlining </a:t>
            </a:r>
            <a:r>
              <a:rPr b="1" i="0" lang="en-US" sz="2150" u="none" cap="none" strike="noStrike">
                <a:solidFill>
                  <a:srgbClr val="2B2E3C"/>
                </a:solidFill>
                <a:latin typeface="Open Sans"/>
                <a:ea typeface="Open Sans"/>
                <a:cs typeface="Open Sans"/>
                <a:sym typeface="Open Sans"/>
              </a:rPr>
              <a:t>stages from echolalia to self-generated language</a:t>
            </a:r>
            <a:r>
              <a:rPr b="0" i="0" lang="en-US" sz="2150" u="none" cap="none" strike="noStrike">
                <a:solidFill>
                  <a:srgbClr val="2B2E3C"/>
                </a:solidFill>
                <a:latin typeface="Open Sans"/>
                <a:ea typeface="Open Sans"/>
                <a:cs typeface="Open Sans"/>
                <a:sym typeface="Open Sans"/>
              </a:rPr>
              <a:t> in </a:t>
            </a:r>
            <a:r>
              <a:rPr b="0" i="1" lang="en-US" sz="2150" u="none" cap="none" strike="noStrike">
                <a:solidFill>
                  <a:srgbClr val="2B2E3C"/>
                </a:solidFill>
                <a:latin typeface="Open Sans"/>
                <a:ea typeface="Open Sans"/>
                <a:cs typeface="Open Sans"/>
                <a:sym typeface="Open Sans"/>
              </a:rPr>
              <a:t>Natural Language Acquisition on the Autism Spectrum</a:t>
            </a:r>
            <a:r>
              <a:rPr b="0" i="0" lang="en-US" sz="2150" u="none" cap="none" strike="noStrike">
                <a:solidFill>
                  <a:srgbClr val="2B2E3C"/>
                </a:solidFill>
                <a:latin typeface="Open Sans"/>
                <a:ea typeface="Open Sans"/>
                <a:cs typeface="Open Sans"/>
                <a:sym typeface="Open Sans"/>
              </a:rPr>
              <a:t>.</a:t>
            </a:r>
            <a:endParaRPr b="0" i="0" sz="2150" u="none" cap="none" strike="noStrike"/>
          </a:p>
          <a:p>
            <a:pPr indent="-365125" lvl="0" marL="457200" marR="0" rtl="0" algn="l">
              <a:lnSpc>
                <a:spcPct val="160465"/>
              </a:lnSpc>
              <a:spcBef>
                <a:spcPts val="0"/>
              </a:spcBef>
              <a:spcAft>
                <a:spcPts val="0"/>
              </a:spcAft>
              <a:buClr>
                <a:srgbClr val="2B2E3C"/>
              </a:buClr>
              <a:buSzPts val="2150"/>
              <a:buFont typeface="Open Sans"/>
              <a:buChar char="•"/>
            </a:pPr>
            <a:r>
              <a:rPr b="0" i="0" lang="en-US" sz="2150" u="none" cap="none" strike="noStrike">
                <a:solidFill>
                  <a:srgbClr val="2B2E3C"/>
                </a:solidFill>
                <a:latin typeface="Open Sans"/>
                <a:ea typeface="Open Sans"/>
                <a:cs typeface="Open Sans"/>
                <a:sym typeface="Open Sans"/>
              </a:rPr>
              <a:t>There is an apparent </a:t>
            </a:r>
            <a:r>
              <a:rPr b="1" i="0" lang="en-US" sz="2150" u="none" cap="none" strike="noStrike">
                <a:solidFill>
                  <a:srgbClr val="2B2E3C"/>
                </a:solidFill>
                <a:latin typeface="Open Sans"/>
                <a:ea typeface="Open Sans"/>
                <a:cs typeface="Open Sans"/>
                <a:sym typeface="Open Sans"/>
              </a:rPr>
              <a:t>lack of empirical evidence</a:t>
            </a:r>
            <a:r>
              <a:rPr b="0" i="0" lang="en-US" sz="2150" u="none" cap="none" strike="noStrike">
                <a:solidFill>
                  <a:srgbClr val="2B2E3C"/>
                </a:solidFill>
                <a:latin typeface="Open Sans"/>
                <a:ea typeface="Open Sans"/>
                <a:cs typeface="Open Sans"/>
                <a:sym typeface="Open Sans"/>
              </a:rPr>
              <a:t> in the form of treatment studies to examine, evaluate, or support NLA for children identified as “gestalt language processors” (GLPs).</a:t>
            </a:r>
            <a:endParaRPr b="0" i="0" sz="2150" u="none" cap="none" strike="noStrike"/>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1"/>
          <p:cNvSpPr/>
          <p:nvPr/>
        </p:nvSpPr>
        <p:spPr>
          <a:xfrm>
            <a:off x="793790" y="842248"/>
            <a:ext cx="11117342" cy="797362"/>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C3F42"/>
              </a:buClr>
              <a:buSzPts val="5000"/>
              <a:buFont typeface="Bitter"/>
              <a:buNone/>
            </a:pPr>
            <a:r>
              <a:rPr b="0" i="0" lang="en-US" sz="3500" u="none" cap="none" strike="noStrike">
                <a:solidFill>
                  <a:srgbClr val="2C3F42"/>
                </a:solidFill>
                <a:latin typeface="Bitter"/>
                <a:ea typeface="Bitter"/>
                <a:cs typeface="Bitter"/>
                <a:sym typeface="Bitter"/>
              </a:rPr>
              <a:t>G</a:t>
            </a:r>
            <a:r>
              <a:rPr lang="en-US" sz="3500">
                <a:solidFill>
                  <a:srgbClr val="2C3F42"/>
                </a:solidFill>
                <a:latin typeface="Bitter"/>
                <a:ea typeface="Bitter"/>
                <a:cs typeface="Bitter"/>
                <a:sym typeface="Bitter"/>
              </a:rPr>
              <a:t>estalt language processing</a:t>
            </a:r>
            <a:endParaRPr b="0" i="0" sz="3500" u="none" cap="none" strike="noStrike"/>
          </a:p>
        </p:txBody>
      </p:sp>
      <p:sp>
        <p:nvSpPr>
          <p:cNvPr id="101" name="Google Shape;101;p21"/>
          <p:cNvSpPr/>
          <p:nvPr/>
        </p:nvSpPr>
        <p:spPr>
          <a:xfrm>
            <a:off x="7634049" y="2190750"/>
            <a:ext cx="6210181" cy="387787"/>
          </a:xfrm>
          <a:prstGeom prst="rect">
            <a:avLst/>
          </a:prstGeom>
          <a:noFill/>
          <a:ln>
            <a:noFill/>
          </a:ln>
        </p:spPr>
        <p:txBody>
          <a:bodyPr anchorCtr="0" anchor="t" bIns="0" lIns="0" spcFirstLastPara="1" rIns="0" wrap="square" tIns="0">
            <a:noAutofit/>
          </a:bodyPr>
          <a:lstStyle/>
          <a:p>
            <a:pPr indent="0" lvl="0" marL="0" marR="0" rtl="0" algn="l">
              <a:lnSpc>
                <a:spcPct val="152500"/>
              </a:lnSpc>
              <a:spcBef>
                <a:spcPts val="0"/>
              </a:spcBef>
              <a:spcAft>
                <a:spcPts val="0"/>
              </a:spcAft>
              <a:buSzPts val="2000"/>
              <a:buFont typeface="Arial"/>
              <a:buNone/>
            </a:pPr>
            <a:r>
              <a:t/>
            </a:r>
            <a:endParaRPr b="0" i="0" sz="2000" u="none" cap="none" strike="noStrike"/>
          </a:p>
        </p:txBody>
      </p:sp>
      <p:pic>
        <p:nvPicPr>
          <p:cNvPr descr="preencoded.png" id="102" name="Google Shape;102;p21"/>
          <p:cNvPicPr preferRelativeResize="0"/>
          <p:nvPr/>
        </p:nvPicPr>
        <p:blipFill>
          <a:blip r:embed="rId3">
            <a:alphaModFix/>
          </a:blip>
          <a:stretch>
            <a:fillRect/>
          </a:stretch>
        </p:blipFill>
        <p:spPr>
          <a:xfrm>
            <a:off x="6414025" y="2116825"/>
            <a:ext cx="7559875" cy="4415375"/>
          </a:xfrm>
          <a:prstGeom prst="rect">
            <a:avLst/>
          </a:prstGeom>
          <a:noFill/>
          <a:ln>
            <a:noFill/>
          </a:ln>
        </p:spPr>
      </p:pic>
      <p:sp>
        <p:nvSpPr>
          <p:cNvPr id="103" name="Google Shape;103;p21"/>
          <p:cNvSpPr/>
          <p:nvPr/>
        </p:nvSpPr>
        <p:spPr>
          <a:xfrm>
            <a:off x="1086725" y="2246550"/>
            <a:ext cx="4503900" cy="4415400"/>
          </a:xfrm>
          <a:prstGeom prst="rect">
            <a:avLst/>
          </a:prstGeom>
          <a:noFill/>
          <a:ln>
            <a:noFill/>
          </a:ln>
        </p:spPr>
        <p:txBody>
          <a:bodyPr anchorCtr="0" anchor="t" bIns="0" lIns="0" spcFirstLastPara="1" rIns="0" wrap="square" tIns="0">
            <a:noAutofit/>
          </a:bodyPr>
          <a:lstStyle/>
          <a:p>
            <a:pPr indent="-339725" lvl="0" marL="457200" rtl="0" algn="l">
              <a:lnSpc>
                <a:spcPct val="160465"/>
              </a:lnSpc>
              <a:spcBef>
                <a:spcPts val="0"/>
              </a:spcBef>
              <a:spcAft>
                <a:spcPts val="0"/>
              </a:spcAft>
              <a:buClr>
                <a:srgbClr val="2B2E3C"/>
              </a:buClr>
              <a:buSzPts val="1750"/>
              <a:buFont typeface="Open Sans"/>
              <a:buChar char="●"/>
            </a:pPr>
            <a:r>
              <a:rPr lang="en-US" sz="1750">
                <a:solidFill>
                  <a:srgbClr val="2B2E3C"/>
                </a:solidFill>
                <a:latin typeface="Open Sans"/>
                <a:ea typeface="Open Sans"/>
                <a:cs typeface="Open Sans"/>
                <a:sym typeface="Open Sans"/>
              </a:rPr>
              <a:t>Language may be acquired in </a:t>
            </a:r>
            <a:r>
              <a:rPr b="1" lang="en-US" sz="1750">
                <a:solidFill>
                  <a:srgbClr val="2B2E3C"/>
                </a:solidFill>
                <a:latin typeface="Open Sans"/>
                <a:ea typeface="Open Sans"/>
                <a:cs typeface="Open Sans"/>
                <a:sym typeface="Open Sans"/>
              </a:rPr>
              <a:t>multi-word units (“gestalts”)</a:t>
            </a:r>
            <a:r>
              <a:rPr lang="en-US" sz="1750">
                <a:solidFill>
                  <a:srgbClr val="2B2E3C"/>
                </a:solidFill>
                <a:latin typeface="Open Sans"/>
                <a:ea typeface="Open Sans"/>
                <a:cs typeface="Open Sans"/>
                <a:sym typeface="Open Sans"/>
              </a:rPr>
              <a:t> rather than single words</a:t>
            </a:r>
            <a:endParaRPr sz="1750">
              <a:solidFill>
                <a:srgbClr val="2B2E3C"/>
              </a:solidFill>
              <a:latin typeface="Open Sans"/>
              <a:ea typeface="Open Sans"/>
              <a:cs typeface="Open Sans"/>
              <a:sym typeface="Open Sans"/>
            </a:endParaRPr>
          </a:p>
          <a:p>
            <a:pPr indent="-339725" lvl="0" marL="457200" rtl="0" algn="l">
              <a:lnSpc>
                <a:spcPct val="160465"/>
              </a:lnSpc>
              <a:spcBef>
                <a:spcPts val="0"/>
              </a:spcBef>
              <a:spcAft>
                <a:spcPts val="0"/>
              </a:spcAft>
              <a:buClr>
                <a:srgbClr val="2B2E3C"/>
              </a:buClr>
              <a:buSzPts val="1750"/>
              <a:buFont typeface="Open Sans"/>
              <a:buChar char="●"/>
            </a:pPr>
            <a:r>
              <a:rPr b="1" lang="en-US" sz="1750">
                <a:solidFill>
                  <a:srgbClr val="2B2E3C"/>
                </a:solidFill>
                <a:latin typeface="Open Sans"/>
                <a:ea typeface="Open Sans"/>
                <a:cs typeface="Open Sans"/>
                <a:sym typeface="Open Sans"/>
              </a:rPr>
              <a:t>Echolalia</a:t>
            </a:r>
            <a:r>
              <a:rPr lang="en-US" sz="1750">
                <a:solidFill>
                  <a:srgbClr val="2B2E3C"/>
                </a:solidFill>
                <a:latin typeface="Open Sans"/>
                <a:ea typeface="Open Sans"/>
                <a:cs typeface="Open Sans"/>
                <a:sym typeface="Open Sans"/>
              </a:rPr>
              <a:t> can be a </a:t>
            </a:r>
            <a:r>
              <a:rPr b="1" lang="en-US" sz="1750">
                <a:solidFill>
                  <a:srgbClr val="2B2E3C"/>
                </a:solidFill>
                <a:latin typeface="Open Sans"/>
                <a:ea typeface="Open Sans"/>
                <a:cs typeface="Open Sans"/>
                <a:sym typeface="Open Sans"/>
              </a:rPr>
              <a:t>meaningful </a:t>
            </a:r>
            <a:r>
              <a:rPr lang="en-US" sz="1750">
                <a:solidFill>
                  <a:srgbClr val="2B2E3C"/>
                </a:solidFill>
                <a:latin typeface="Open Sans"/>
                <a:ea typeface="Open Sans"/>
                <a:cs typeface="Open Sans"/>
                <a:sym typeface="Open Sans"/>
              </a:rPr>
              <a:t>step in language development</a:t>
            </a:r>
            <a:endParaRPr sz="1750">
              <a:solidFill>
                <a:srgbClr val="2B2E3C"/>
              </a:solidFill>
              <a:latin typeface="Open Sans"/>
              <a:ea typeface="Open Sans"/>
              <a:cs typeface="Open Sans"/>
              <a:sym typeface="Open Sans"/>
            </a:endParaRPr>
          </a:p>
          <a:p>
            <a:pPr indent="-339725" lvl="0" marL="457200" rtl="0" algn="l">
              <a:lnSpc>
                <a:spcPct val="160465"/>
              </a:lnSpc>
              <a:spcBef>
                <a:spcPts val="0"/>
              </a:spcBef>
              <a:spcAft>
                <a:spcPts val="0"/>
              </a:spcAft>
              <a:buClr>
                <a:srgbClr val="2B2E3C"/>
              </a:buClr>
              <a:buSzPts val="1750"/>
              <a:buFont typeface="Open Sans"/>
              <a:buChar char="●"/>
            </a:pPr>
            <a:r>
              <a:rPr lang="en-US" sz="1750">
                <a:solidFill>
                  <a:srgbClr val="2B2E3C"/>
                </a:solidFill>
                <a:latin typeface="Open Sans"/>
                <a:ea typeface="Open Sans"/>
                <a:cs typeface="Open Sans"/>
                <a:sym typeface="Open Sans"/>
              </a:rPr>
              <a:t>Development is described as progressing through </a:t>
            </a:r>
            <a:r>
              <a:rPr b="1" lang="en-US" sz="1750">
                <a:solidFill>
                  <a:srgbClr val="2B2E3C"/>
                </a:solidFill>
                <a:latin typeface="Open Sans"/>
                <a:ea typeface="Open Sans"/>
                <a:cs typeface="Open Sans"/>
                <a:sym typeface="Open Sans"/>
              </a:rPr>
              <a:t>chunk-based </a:t>
            </a:r>
            <a:r>
              <a:rPr lang="en-US" sz="1750">
                <a:solidFill>
                  <a:srgbClr val="2B2E3C"/>
                </a:solidFill>
                <a:latin typeface="Open Sans"/>
                <a:ea typeface="Open Sans"/>
                <a:cs typeface="Open Sans"/>
                <a:sym typeface="Open Sans"/>
              </a:rPr>
              <a:t>processing stages</a:t>
            </a:r>
            <a:endParaRPr sz="1750">
              <a:solidFill>
                <a:srgbClr val="2B2E3C"/>
              </a:solidFill>
              <a:latin typeface="Open Sans"/>
              <a:ea typeface="Open Sans"/>
              <a:cs typeface="Open Sans"/>
              <a:sym typeface="Open Sans"/>
            </a:endParaRPr>
          </a:p>
          <a:p>
            <a:pPr indent="-339725" lvl="0" marL="457200" rtl="0" algn="l">
              <a:lnSpc>
                <a:spcPct val="160465"/>
              </a:lnSpc>
              <a:spcBef>
                <a:spcPts val="0"/>
              </a:spcBef>
              <a:spcAft>
                <a:spcPts val="0"/>
              </a:spcAft>
              <a:buClr>
                <a:srgbClr val="2B2E3C"/>
              </a:buClr>
              <a:buSzPts val="1750"/>
              <a:buFont typeface="Open Sans"/>
              <a:buChar char="●"/>
            </a:pPr>
            <a:r>
              <a:rPr lang="en-US" sz="1750">
                <a:solidFill>
                  <a:srgbClr val="2B2E3C"/>
                </a:solidFill>
                <a:latin typeface="Open Sans"/>
                <a:ea typeface="Open Sans"/>
                <a:cs typeface="Open Sans"/>
                <a:sym typeface="Open Sans"/>
              </a:rPr>
              <a:t>Transition stages may include partial or modified </a:t>
            </a:r>
            <a:r>
              <a:rPr b="1" lang="en-US" sz="1750">
                <a:solidFill>
                  <a:srgbClr val="2B2E3C"/>
                </a:solidFill>
                <a:latin typeface="Open Sans"/>
                <a:ea typeface="Open Sans"/>
                <a:cs typeface="Open Sans"/>
                <a:sym typeface="Open Sans"/>
              </a:rPr>
              <a:t>utterances</a:t>
            </a:r>
            <a:endParaRPr b="1" sz="1750">
              <a:solidFill>
                <a:srgbClr val="2B2E3C"/>
              </a:solidFill>
              <a:latin typeface="Open Sans"/>
              <a:ea typeface="Open Sans"/>
              <a:cs typeface="Open Sans"/>
              <a:sym typeface="O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2"/>
          <p:cNvSpPr/>
          <p:nvPr/>
        </p:nvSpPr>
        <p:spPr>
          <a:xfrm>
            <a:off x="793790" y="1964412"/>
            <a:ext cx="7088267" cy="885944"/>
          </a:xfrm>
          <a:prstGeom prst="rect">
            <a:avLst/>
          </a:prstGeom>
          <a:noFill/>
          <a:ln>
            <a:noFill/>
          </a:ln>
        </p:spPr>
        <p:txBody>
          <a:bodyPr anchorCtr="0" anchor="t" bIns="0" lIns="0" spcFirstLastPara="1" rIns="0" wrap="square" tIns="0">
            <a:noAutofit/>
          </a:bodyPr>
          <a:lstStyle/>
          <a:p>
            <a:pPr indent="0" lvl="0" marL="0" marR="0" rtl="0" algn="l">
              <a:lnSpc>
                <a:spcPct val="125225"/>
              </a:lnSpc>
              <a:spcBef>
                <a:spcPts val="0"/>
              </a:spcBef>
              <a:spcAft>
                <a:spcPts val="0"/>
              </a:spcAft>
              <a:buClr>
                <a:srgbClr val="2C3F42"/>
              </a:buClr>
              <a:buSzPts val="5550"/>
              <a:buFont typeface="Bitter"/>
              <a:buNone/>
            </a:pPr>
            <a:r>
              <a:rPr b="0" i="0" lang="en-US" sz="3500" u="none" cap="none" strike="noStrike">
                <a:solidFill>
                  <a:srgbClr val="2C3F42"/>
                </a:solidFill>
                <a:latin typeface="Bitter"/>
                <a:ea typeface="Bitter"/>
                <a:cs typeface="Bitter"/>
                <a:sym typeface="Bitter"/>
              </a:rPr>
              <a:t>Research questions</a:t>
            </a:r>
            <a:endParaRPr b="0" i="0" sz="3500" u="none" cap="none" strike="noStrike"/>
          </a:p>
        </p:txBody>
      </p:sp>
      <p:sp>
        <p:nvSpPr>
          <p:cNvPr id="110" name="Google Shape;110;p22"/>
          <p:cNvSpPr/>
          <p:nvPr/>
        </p:nvSpPr>
        <p:spPr>
          <a:xfrm>
            <a:off x="793790" y="3417332"/>
            <a:ext cx="566976" cy="354330"/>
          </a:xfrm>
          <a:prstGeom prst="rect">
            <a:avLst/>
          </a:prstGeom>
          <a:noFill/>
          <a:ln>
            <a:noFill/>
          </a:ln>
        </p:spPr>
        <p:txBody>
          <a:bodyPr anchorCtr="0" anchor="t" bIns="0" lIns="0" spcFirstLastPara="1" rIns="0" wrap="square" tIns="0">
            <a:noAutofit/>
          </a:bodyPr>
          <a:lstStyle/>
          <a:p>
            <a:pPr indent="0" lvl="0" marL="0" marR="0" rtl="0" algn="l">
              <a:lnSpc>
                <a:spcPct val="161363"/>
              </a:lnSpc>
              <a:spcBef>
                <a:spcPts val="0"/>
              </a:spcBef>
              <a:spcAft>
                <a:spcPts val="0"/>
              </a:spcAft>
              <a:buClr>
                <a:srgbClr val="2B2E3C"/>
              </a:buClr>
              <a:buSzPts val="2200"/>
              <a:buFont typeface="Bitter"/>
              <a:buNone/>
            </a:pPr>
            <a:r>
              <a:rPr b="0" i="0" lang="en-US" sz="2200" u="none" cap="none" strike="noStrike">
                <a:solidFill>
                  <a:srgbClr val="2B2E3C"/>
                </a:solidFill>
                <a:latin typeface="Bitter"/>
                <a:ea typeface="Bitter"/>
                <a:cs typeface="Bitter"/>
                <a:sym typeface="Bitter"/>
              </a:rPr>
              <a:t>01</a:t>
            </a:r>
            <a:endParaRPr b="0" i="0" sz="2200" u="none" cap="none" strike="noStrike"/>
          </a:p>
        </p:txBody>
      </p:sp>
      <p:sp>
        <p:nvSpPr>
          <p:cNvPr id="111" name="Google Shape;111;p22"/>
          <p:cNvSpPr/>
          <p:nvPr/>
        </p:nvSpPr>
        <p:spPr>
          <a:xfrm>
            <a:off x="793790" y="3861078"/>
            <a:ext cx="4158615" cy="38100"/>
          </a:xfrm>
          <a:prstGeom prst="rect">
            <a:avLst/>
          </a:prstGeom>
          <a:solidFill>
            <a:srgbClr val="D260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2"/>
          <p:cNvSpPr/>
          <p:nvPr/>
        </p:nvSpPr>
        <p:spPr>
          <a:xfrm>
            <a:off x="793790" y="4078962"/>
            <a:ext cx="3571399" cy="443032"/>
          </a:xfrm>
          <a:prstGeom prst="rect">
            <a:avLst/>
          </a:prstGeom>
          <a:noFill/>
          <a:ln>
            <a:noFill/>
          </a:ln>
        </p:spPr>
        <p:txBody>
          <a:bodyPr anchorCtr="0" anchor="t" bIns="0" lIns="0" spcFirstLastPara="1" rIns="0" wrap="square" tIns="0">
            <a:noAutofit/>
          </a:bodyPr>
          <a:lstStyle/>
          <a:p>
            <a:pPr indent="0" lvl="0" marL="0" marR="0" rtl="0" algn="l">
              <a:lnSpc>
                <a:spcPct val="125454"/>
              </a:lnSpc>
              <a:spcBef>
                <a:spcPts val="0"/>
              </a:spcBef>
              <a:spcAft>
                <a:spcPts val="0"/>
              </a:spcAft>
              <a:buClr>
                <a:srgbClr val="2B2E3C"/>
              </a:buClr>
              <a:buSzPts val="2750"/>
              <a:buFont typeface="Bitter"/>
              <a:buNone/>
            </a:pPr>
            <a:r>
              <a:rPr b="0" i="0" lang="en-US" sz="2750" u="none" cap="none" strike="noStrike">
                <a:solidFill>
                  <a:srgbClr val="2B2E3C"/>
                </a:solidFill>
                <a:latin typeface="Bitter"/>
                <a:ea typeface="Bitter"/>
                <a:cs typeface="Bitter"/>
                <a:sym typeface="Bitter"/>
              </a:rPr>
              <a:t>Language Emergence</a:t>
            </a:r>
            <a:endParaRPr b="0" i="0" sz="2750" u="none" cap="none" strike="noStrike"/>
          </a:p>
        </p:txBody>
      </p:sp>
      <p:sp>
        <p:nvSpPr>
          <p:cNvPr id="113" name="Google Shape;113;p22"/>
          <p:cNvSpPr/>
          <p:nvPr/>
        </p:nvSpPr>
        <p:spPr>
          <a:xfrm>
            <a:off x="793790" y="4692015"/>
            <a:ext cx="4158615" cy="907018"/>
          </a:xfrm>
          <a:prstGeom prst="rect">
            <a:avLst/>
          </a:prstGeom>
          <a:noFill/>
          <a:ln>
            <a:noFill/>
          </a:ln>
        </p:spPr>
        <p:txBody>
          <a:bodyPr anchorCtr="0" anchor="t" bIns="0" lIns="0" spcFirstLastPara="1" rIns="0" wrap="square" tIns="0">
            <a:noAutofit/>
          </a:bodyPr>
          <a:lstStyle/>
          <a:p>
            <a:pPr indent="0" lvl="0" marL="0" marR="0" rtl="0" algn="l">
              <a:lnSpc>
                <a:spcPct val="161363"/>
              </a:lnSpc>
              <a:spcBef>
                <a:spcPts val="0"/>
              </a:spcBef>
              <a:spcAft>
                <a:spcPts val="0"/>
              </a:spcAft>
              <a:buClr>
                <a:srgbClr val="2B2E3C"/>
              </a:buClr>
              <a:buSzPts val="2200"/>
              <a:buFont typeface="Open Sans"/>
              <a:buNone/>
            </a:pPr>
            <a:r>
              <a:rPr b="0" i="0" lang="en-US" sz="2200" u="none" cap="none" strike="noStrike">
                <a:solidFill>
                  <a:srgbClr val="2B2E3C"/>
                </a:solidFill>
                <a:latin typeface="Open Sans"/>
                <a:ea typeface="Open Sans"/>
                <a:cs typeface="Open Sans"/>
                <a:sym typeface="Open Sans"/>
              </a:rPr>
              <a:t>How does spoken language emerge over time in this child?</a:t>
            </a:r>
            <a:endParaRPr b="0" i="0" sz="2200" u="none" cap="none" strike="noStrike"/>
          </a:p>
        </p:txBody>
      </p:sp>
      <p:sp>
        <p:nvSpPr>
          <p:cNvPr id="114" name="Google Shape;114;p22"/>
          <p:cNvSpPr/>
          <p:nvPr/>
        </p:nvSpPr>
        <p:spPr>
          <a:xfrm>
            <a:off x="5235893" y="3417332"/>
            <a:ext cx="566976" cy="354330"/>
          </a:xfrm>
          <a:prstGeom prst="rect">
            <a:avLst/>
          </a:prstGeom>
          <a:noFill/>
          <a:ln>
            <a:noFill/>
          </a:ln>
        </p:spPr>
        <p:txBody>
          <a:bodyPr anchorCtr="0" anchor="t" bIns="0" lIns="0" spcFirstLastPara="1" rIns="0" wrap="square" tIns="0">
            <a:noAutofit/>
          </a:bodyPr>
          <a:lstStyle/>
          <a:p>
            <a:pPr indent="0" lvl="0" marL="0" marR="0" rtl="0" algn="l">
              <a:lnSpc>
                <a:spcPct val="161363"/>
              </a:lnSpc>
              <a:spcBef>
                <a:spcPts val="0"/>
              </a:spcBef>
              <a:spcAft>
                <a:spcPts val="0"/>
              </a:spcAft>
              <a:buClr>
                <a:srgbClr val="2B2E3C"/>
              </a:buClr>
              <a:buSzPts val="2200"/>
              <a:buFont typeface="Bitter"/>
              <a:buNone/>
            </a:pPr>
            <a:r>
              <a:rPr b="0" i="0" lang="en-US" sz="2200" u="none" cap="none" strike="noStrike">
                <a:solidFill>
                  <a:srgbClr val="2B2E3C"/>
                </a:solidFill>
                <a:latin typeface="Bitter"/>
                <a:ea typeface="Bitter"/>
                <a:cs typeface="Bitter"/>
                <a:sym typeface="Bitter"/>
              </a:rPr>
              <a:t>02</a:t>
            </a:r>
            <a:endParaRPr b="0" i="0" sz="2200" u="none" cap="none" strike="noStrike"/>
          </a:p>
        </p:txBody>
      </p:sp>
      <p:sp>
        <p:nvSpPr>
          <p:cNvPr id="115" name="Google Shape;115;p22"/>
          <p:cNvSpPr/>
          <p:nvPr/>
        </p:nvSpPr>
        <p:spPr>
          <a:xfrm>
            <a:off x="5235893" y="3861078"/>
            <a:ext cx="4158615" cy="38100"/>
          </a:xfrm>
          <a:prstGeom prst="rect">
            <a:avLst/>
          </a:prstGeom>
          <a:solidFill>
            <a:srgbClr val="D260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2"/>
          <p:cNvSpPr/>
          <p:nvPr/>
        </p:nvSpPr>
        <p:spPr>
          <a:xfrm>
            <a:off x="5235893" y="4078962"/>
            <a:ext cx="3544133" cy="443032"/>
          </a:xfrm>
          <a:prstGeom prst="rect">
            <a:avLst/>
          </a:prstGeom>
          <a:noFill/>
          <a:ln>
            <a:noFill/>
          </a:ln>
        </p:spPr>
        <p:txBody>
          <a:bodyPr anchorCtr="0" anchor="t" bIns="0" lIns="0" spcFirstLastPara="1" rIns="0" wrap="square" tIns="0">
            <a:noAutofit/>
          </a:bodyPr>
          <a:lstStyle/>
          <a:p>
            <a:pPr indent="0" lvl="0" marL="0" marR="0" rtl="0" algn="l">
              <a:lnSpc>
                <a:spcPct val="125454"/>
              </a:lnSpc>
              <a:spcBef>
                <a:spcPts val="0"/>
              </a:spcBef>
              <a:spcAft>
                <a:spcPts val="0"/>
              </a:spcAft>
              <a:buClr>
                <a:srgbClr val="2B2E3C"/>
              </a:buClr>
              <a:buSzPts val="2750"/>
              <a:buFont typeface="Bitter"/>
              <a:buNone/>
            </a:pPr>
            <a:r>
              <a:rPr b="0" i="0" lang="en-US" sz="2750" u="none" cap="none" strike="noStrike">
                <a:solidFill>
                  <a:srgbClr val="2B2E3C"/>
                </a:solidFill>
                <a:latin typeface="Bitter"/>
                <a:ea typeface="Bitter"/>
                <a:cs typeface="Bitter"/>
                <a:sym typeface="Bitter"/>
              </a:rPr>
              <a:t>GLP Patterns</a:t>
            </a:r>
            <a:endParaRPr b="0" i="0" sz="2750" u="none" cap="none" strike="noStrike"/>
          </a:p>
        </p:txBody>
      </p:sp>
      <p:sp>
        <p:nvSpPr>
          <p:cNvPr id="117" name="Google Shape;117;p22"/>
          <p:cNvSpPr/>
          <p:nvPr/>
        </p:nvSpPr>
        <p:spPr>
          <a:xfrm>
            <a:off x="5235893" y="4692015"/>
            <a:ext cx="4158615" cy="1360527"/>
          </a:xfrm>
          <a:prstGeom prst="rect">
            <a:avLst/>
          </a:prstGeom>
          <a:noFill/>
          <a:ln>
            <a:noFill/>
          </a:ln>
        </p:spPr>
        <p:txBody>
          <a:bodyPr anchorCtr="0" anchor="t" bIns="0" lIns="0" spcFirstLastPara="1" rIns="0" wrap="square" tIns="0">
            <a:noAutofit/>
          </a:bodyPr>
          <a:lstStyle/>
          <a:p>
            <a:pPr indent="0" lvl="0" marL="0" marR="0" rtl="0" algn="l">
              <a:lnSpc>
                <a:spcPct val="161363"/>
              </a:lnSpc>
              <a:spcBef>
                <a:spcPts val="0"/>
              </a:spcBef>
              <a:spcAft>
                <a:spcPts val="0"/>
              </a:spcAft>
              <a:buClr>
                <a:srgbClr val="2B2E3C"/>
              </a:buClr>
              <a:buSzPts val="2200"/>
              <a:buFont typeface="Open Sans"/>
              <a:buNone/>
            </a:pPr>
            <a:r>
              <a:rPr b="0" i="0" lang="en-US" sz="2200" u="none" cap="none" strike="noStrike">
                <a:solidFill>
                  <a:srgbClr val="2B2E3C"/>
                </a:solidFill>
                <a:latin typeface="Open Sans"/>
                <a:ea typeface="Open Sans"/>
                <a:cs typeface="Open Sans"/>
                <a:sym typeface="Open Sans"/>
              </a:rPr>
              <a:t>Which patterns can be interpreted in relation to GLP stages?</a:t>
            </a:r>
            <a:endParaRPr b="0" i="0" sz="2200" u="none" cap="none" strike="noStrike"/>
          </a:p>
        </p:txBody>
      </p:sp>
      <p:sp>
        <p:nvSpPr>
          <p:cNvPr id="118" name="Google Shape;118;p22"/>
          <p:cNvSpPr/>
          <p:nvPr/>
        </p:nvSpPr>
        <p:spPr>
          <a:xfrm>
            <a:off x="9677995" y="3417332"/>
            <a:ext cx="566976" cy="354330"/>
          </a:xfrm>
          <a:prstGeom prst="rect">
            <a:avLst/>
          </a:prstGeom>
          <a:noFill/>
          <a:ln>
            <a:noFill/>
          </a:ln>
        </p:spPr>
        <p:txBody>
          <a:bodyPr anchorCtr="0" anchor="t" bIns="0" lIns="0" spcFirstLastPara="1" rIns="0" wrap="square" tIns="0">
            <a:noAutofit/>
          </a:bodyPr>
          <a:lstStyle/>
          <a:p>
            <a:pPr indent="0" lvl="0" marL="0" marR="0" rtl="0" algn="l">
              <a:lnSpc>
                <a:spcPct val="161363"/>
              </a:lnSpc>
              <a:spcBef>
                <a:spcPts val="0"/>
              </a:spcBef>
              <a:spcAft>
                <a:spcPts val="0"/>
              </a:spcAft>
              <a:buClr>
                <a:srgbClr val="2B2E3C"/>
              </a:buClr>
              <a:buSzPts val="2200"/>
              <a:buFont typeface="Bitter"/>
              <a:buNone/>
            </a:pPr>
            <a:r>
              <a:rPr b="0" i="0" lang="en-US" sz="2200" u="none" cap="none" strike="noStrike">
                <a:solidFill>
                  <a:srgbClr val="2B2E3C"/>
                </a:solidFill>
                <a:latin typeface="Bitter"/>
                <a:ea typeface="Bitter"/>
                <a:cs typeface="Bitter"/>
                <a:sym typeface="Bitter"/>
              </a:rPr>
              <a:t>03</a:t>
            </a:r>
            <a:endParaRPr b="0" i="0" sz="2200" u="none" cap="none" strike="noStrike"/>
          </a:p>
        </p:txBody>
      </p:sp>
      <p:sp>
        <p:nvSpPr>
          <p:cNvPr id="119" name="Google Shape;119;p22"/>
          <p:cNvSpPr/>
          <p:nvPr/>
        </p:nvSpPr>
        <p:spPr>
          <a:xfrm>
            <a:off x="9677995" y="3861078"/>
            <a:ext cx="4158615" cy="38100"/>
          </a:xfrm>
          <a:prstGeom prst="rect">
            <a:avLst/>
          </a:prstGeom>
          <a:solidFill>
            <a:srgbClr val="D260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2"/>
          <p:cNvSpPr/>
          <p:nvPr/>
        </p:nvSpPr>
        <p:spPr>
          <a:xfrm>
            <a:off x="9677995" y="4078962"/>
            <a:ext cx="3544133" cy="443032"/>
          </a:xfrm>
          <a:prstGeom prst="rect">
            <a:avLst/>
          </a:prstGeom>
          <a:noFill/>
          <a:ln>
            <a:noFill/>
          </a:ln>
        </p:spPr>
        <p:txBody>
          <a:bodyPr anchorCtr="0" anchor="t" bIns="0" lIns="0" spcFirstLastPara="1" rIns="0" wrap="square" tIns="0">
            <a:noAutofit/>
          </a:bodyPr>
          <a:lstStyle/>
          <a:p>
            <a:pPr indent="0" lvl="0" marL="0" marR="0" rtl="0" algn="l">
              <a:lnSpc>
                <a:spcPct val="125454"/>
              </a:lnSpc>
              <a:spcBef>
                <a:spcPts val="0"/>
              </a:spcBef>
              <a:spcAft>
                <a:spcPts val="0"/>
              </a:spcAft>
              <a:buClr>
                <a:srgbClr val="2B2E3C"/>
              </a:buClr>
              <a:buSzPts val="2750"/>
              <a:buFont typeface="Bitter"/>
              <a:buNone/>
            </a:pPr>
            <a:r>
              <a:rPr b="0" i="0" lang="en-US" sz="2750" u="none" cap="none" strike="noStrike">
                <a:solidFill>
                  <a:srgbClr val="2B2E3C"/>
                </a:solidFill>
                <a:latin typeface="Bitter"/>
                <a:ea typeface="Bitter"/>
                <a:cs typeface="Bitter"/>
                <a:sym typeface="Bitter"/>
              </a:rPr>
              <a:t>Flexibility</a:t>
            </a:r>
            <a:endParaRPr b="0" i="0" sz="2750" u="none" cap="none" strike="noStrike"/>
          </a:p>
        </p:txBody>
      </p:sp>
      <p:sp>
        <p:nvSpPr>
          <p:cNvPr id="121" name="Google Shape;121;p22"/>
          <p:cNvSpPr/>
          <p:nvPr/>
        </p:nvSpPr>
        <p:spPr>
          <a:xfrm>
            <a:off x="9677995" y="4692015"/>
            <a:ext cx="4158615" cy="1360527"/>
          </a:xfrm>
          <a:prstGeom prst="rect">
            <a:avLst/>
          </a:prstGeom>
          <a:noFill/>
          <a:ln>
            <a:noFill/>
          </a:ln>
        </p:spPr>
        <p:txBody>
          <a:bodyPr anchorCtr="0" anchor="t" bIns="0" lIns="0" spcFirstLastPara="1" rIns="0" wrap="square" tIns="0">
            <a:noAutofit/>
          </a:bodyPr>
          <a:lstStyle/>
          <a:p>
            <a:pPr indent="0" lvl="0" marL="0" marR="0" rtl="0" algn="l">
              <a:lnSpc>
                <a:spcPct val="161363"/>
              </a:lnSpc>
              <a:spcBef>
                <a:spcPts val="0"/>
              </a:spcBef>
              <a:spcAft>
                <a:spcPts val="0"/>
              </a:spcAft>
              <a:buClr>
                <a:srgbClr val="2B2E3C"/>
              </a:buClr>
              <a:buSzPts val="2200"/>
              <a:buFont typeface="Open Sans"/>
              <a:buNone/>
            </a:pPr>
            <a:r>
              <a:rPr b="0" i="0" lang="en-US" sz="2200" u="none" cap="none" strike="noStrike">
                <a:solidFill>
                  <a:srgbClr val="2B2E3C"/>
                </a:solidFill>
                <a:latin typeface="Open Sans"/>
                <a:ea typeface="Open Sans"/>
                <a:cs typeface="Open Sans"/>
                <a:sym typeface="Open Sans"/>
              </a:rPr>
              <a:t>Is there evidence of a transition toward more flexible, self-generated speech?</a:t>
            </a:r>
            <a:endParaRPr b="0" i="0" sz="2200" u="none" cap="none" strike="noStrike"/>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3"/>
          <p:cNvSpPr/>
          <p:nvPr/>
        </p:nvSpPr>
        <p:spPr>
          <a:xfrm>
            <a:off x="632571" y="387403"/>
            <a:ext cx="12992400" cy="356400"/>
          </a:xfrm>
          <a:prstGeom prst="rect">
            <a:avLst/>
          </a:prstGeom>
          <a:noFill/>
          <a:ln>
            <a:noFill/>
          </a:ln>
        </p:spPr>
        <p:txBody>
          <a:bodyPr anchorCtr="0" anchor="t" bIns="0" lIns="0" spcFirstLastPara="1" rIns="0" wrap="square" tIns="0">
            <a:noAutofit/>
          </a:bodyPr>
          <a:lstStyle/>
          <a:p>
            <a:pPr indent="0" lvl="0" marL="0" marR="0" rtl="0" algn="l">
              <a:lnSpc>
                <a:spcPct val="126315"/>
              </a:lnSpc>
              <a:spcBef>
                <a:spcPts val="0"/>
              </a:spcBef>
              <a:spcAft>
                <a:spcPts val="0"/>
              </a:spcAft>
              <a:buClr>
                <a:srgbClr val="2C3F42"/>
              </a:buClr>
              <a:buSzPts val="2850"/>
              <a:buFont typeface="Bitter"/>
              <a:buNone/>
            </a:pPr>
            <a:r>
              <a:rPr b="0" i="0" lang="en-US" sz="3500" u="none" cap="none" strike="noStrike">
                <a:solidFill>
                  <a:srgbClr val="2C3F42"/>
                </a:solidFill>
                <a:latin typeface="Bitter"/>
                <a:ea typeface="Bitter"/>
                <a:cs typeface="Bitter"/>
                <a:sym typeface="Bitter"/>
              </a:rPr>
              <a:t>Developmental Trajectory: Early Stage</a:t>
            </a:r>
            <a:endParaRPr b="0" i="0" sz="3500" u="none" cap="none" strike="noStrike"/>
          </a:p>
        </p:txBody>
      </p:sp>
      <p:sp>
        <p:nvSpPr>
          <p:cNvPr id="128" name="Google Shape;128;p23"/>
          <p:cNvSpPr/>
          <p:nvPr/>
        </p:nvSpPr>
        <p:spPr>
          <a:xfrm>
            <a:off x="632579" y="1272064"/>
            <a:ext cx="1107877" cy="230743"/>
          </a:xfrm>
          <a:prstGeom prst="roundRect">
            <a:avLst>
              <a:gd fmla="val 21386" name="adj"/>
            </a:avLst>
          </a:prstGeom>
          <a:solidFill>
            <a:srgbClr val="FCE2C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3"/>
          <p:cNvSpPr/>
          <p:nvPr/>
        </p:nvSpPr>
        <p:spPr>
          <a:xfrm>
            <a:off x="720685" y="1316117"/>
            <a:ext cx="931664" cy="142637"/>
          </a:xfrm>
          <a:prstGeom prst="rect">
            <a:avLst/>
          </a:prstGeom>
          <a:noFill/>
          <a:ln>
            <a:noFill/>
          </a:ln>
        </p:spPr>
        <p:txBody>
          <a:bodyPr anchorCtr="0" anchor="t" bIns="0" lIns="0" spcFirstLastPara="1" rIns="0" wrap="square" tIns="0">
            <a:noAutofit/>
          </a:bodyPr>
          <a:lstStyle/>
          <a:p>
            <a:pPr indent="0" lvl="0" marL="0" marR="0" rtl="0" algn="l">
              <a:lnSpc>
                <a:spcPct val="122222"/>
              </a:lnSpc>
              <a:spcBef>
                <a:spcPts val="0"/>
              </a:spcBef>
              <a:spcAft>
                <a:spcPts val="0"/>
              </a:spcAft>
              <a:buClr>
                <a:srgbClr val="2B2E3C"/>
              </a:buClr>
              <a:buSzPts val="900"/>
              <a:buFont typeface="Open Sans"/>
              <a:buNone/>
            </a:pPr>
            <a:r>
              <a:rPr b="0" i="0" lang="en-US" sz="900" u="none" cap="none" strike="noStrike">
                <a:solidFill>
                  <a:srgbClr val="2B2E3C"/>
                </a:solidFill>
                <a:latin typeface="Open Sans"/>
                <a:ea typeface="Open Sans"/>
                <a:cs typeface="Open Sans"/>
                <a:sym typeface="Open Sans"/>
              </a:rPr>
              <a:t>1–3.5 YEARS OLD</a:t>
            </a:r>
            <a:endParaRPr b="0" i="0" sz="900" u="none" cap="none" strike="noStrike"/>
          </a:p>
        </p:txBody>
      </p:sp>
      <p:sp>
        <p:nvSpPr>
          <p:cNvPr id="130" name="Google Shape;130;p23"/>
          <p:cNvSpPr/>
          <p:nvPr/>
        </p:nvSpPr>
        <p:spPr>
          <a:xfrm>
            <a:off x="632579" y="1533168"/>
            <a:ext cx="1835706" cy="229433"/>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C3F42"/>
              </a:buClr>
              <a:buSzPts val="1400"/>
              <a:buFont typeface="Bitter"/>
              <a:buNone/>
            </a:pPr>
            <a:r>
              <a:rPr b="0" i="0" lang="en-US" sz="1400" u="none" cap="none" strike="noStrike">
                <a:solidFill>
                  <a:srgbClr val="2C3F42"/>
                </a:solidFill>
                <a:latin typeface="Bitter"/>
                <a:ea typeface="Bitter"/>
                <a:cs typeface="Bitter"/>
                <a:sym typeface="Bitter"/>
              </a:rPr>
              <a:t>Linguistic Profile</a:t>
            </a:r>
            <a:endParaRPr b="0" i="0" sz="1400" u="none" cap="none" strike="noStrike"/>
          </a:p>
        </p:txBody>
      </p:sp>
      <p:sp>
        <p:nvSpPr>
          <p:cNvPr id="131" name="Google Shape;131;p23"/>
          <p:cNvSpPr/>
          <p:nvPr/>
        </p:nvSpPr>
        <p:spPr>
          <a:xfrm>
            <a:off x="632579" y="1876663"/>
            <a:ext cx="4404360" cy="940356"/>
          </a:xfrm>
          <a:prstGeom prst="roundRect">
            <a:avLst>
              <a:gd fmla="val 6559"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23"/>
          <p:cNvSpPr/>
          <p:nvPr/>
        </p:nvSpPr>
        <p:spPr>
          <a:xfrm>
            <a:off x="787003" y="2031087"/>
            <a:ext cx="1892975" cy="229433"/>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B2E3C"/>
              </a:buClr>
              <a:buSzPts val="1400"/>
              <a:buFont typeface="Bitter"/>
              <a:buNone/>
            </a:pPr>
            <a:r>
              <a:rPr b="0" i="0" lang="en-US" sz="1400" u="none" cap="none" strike="noStrike">
                <a:solidFill>
                  <a:srgbClr val="2B2E3C"/>
                </a:solidFill>
                <a:latin typeface="Bitter"/>
                <a:ea typeface="Bitter"/>
                <a:cs typeface="Bitter"/>
                <a:sym typeface="Bitter"/>
              </a:rPr>
              <a:t>Largely Non-speaking</a:t>
            </a:r>
            <a:endParaRPr b="0" i="0" sz="1400" u="none" cap="none" strike="noStrike"/>
          </a:p>
        </p:txBody>
      </p:sp>
      <p:sp>
        <p:nvSpPr>
          <p:cNvPr id="133" name="Google Shape;133;p23"/>
          <p:cNvSpPr/>
          <p:nvPr/>
        </p:nvSpPr>
        <p:spPr>
          <a:xfrm>
            <a:off x="787003" y="2306122"/>
            <a:ext cx="4095512"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Only a few isolated words (</a:t>
            </a:r>
            <a:r>
              <a:rPr b="0" i="1" lang="en-US" sz="1150" u="none" cap="none" strike="noStrike">
                <a:solidFill>
                  <a:srgbClr val="2B2E3C"/>
                </a:solidFill>
                <a:latin typeface="Open Sans"/>
                <a:ea typeface="Open Sans"/>
                <a:cs typeface="Open Sans"/>
                <a:sym typeface="Open Sans"/>
              </a:rPr>
              <a:t>tėtis, ne, miau</a:t>
            </a:r>
            <a:r>
              <a:rPr b="0" i="0" lang="en-US" sz="1150" u="none" cap="none" strike="noStrike">
                <a:solidFill>
                  <a:srgbClr val="2B2E3C"/>
                </a:solidFill>
                <a:latin typeface="Open Sans"/>
                <a:ea typeface="Open Sans"/>
                <a:cs typeface="Open Sans"/>
                <a:sym typeface="Open Sans"/>
              </a:rPr>
              <a:t>)</a:t>
            </a:r>
            <a:endParaRPr b="0" i="0" sz="1150" u="none" cap="none" strike="noStrike"/>
          </a:p>
        </p:txBody>
      </p:sp>
      <p:sp>
        <p:nvSpPr>
          <p:cNvPr id="134" name="Google Shape;134;p23"/>
          <p:cNvSpPr/>
          <p:nvPr/>
        </p:nvSpPr>
        <p:spPr>
          <a:xfrm>
            <a:off x="5112901" y="1876663"/>
            <a:ext cx="4404479" cy="940356"/>
          </a:xfrm>
          <a:prstGeom prst="roundRect">
            <a:avLst>
              <a:gd fmla="val 6559"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3"/>
          <p:cNvSpPr/>
          <p:nvPr/>
        </p:nvSpPr>
        <p:spPr>
          <a:xfrm>
            <a:off x="5267325" y="2031087"/>
            <a:ext cx="1835706" cy="229433"/>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B2E3C"/>
              </a:buClr>
              <a:buSzPts val="1400"/>
              <a:buFont typeface="Bitter"/>
              <a:buNone/>
            </a:pPr>
            <a:r>
              <a:rPr b="0" i="0" lang="en-US" sz="1400" u="none" cap="none" strike="noStrike">
                <a:solidFill>
                  <a:srgbClr val="2B2E3C"/>
                </a:solidFill>
                <a:latin typeface="Bitter"/>
                <a:ea typeface="Bitter"/>
                <a:cs typeface="Bitter"/>
                <a:sym typeface="Bitter"/>
              </a:rPr>
              <a:t>Echolalia</a:t>
            </a:r>
            <a:endParaRPr b="0" i="0" sz="1400" u="none" cap="none" strike="noStrike"/>
          </a:p>
        </p:txBody>
      </p:sp>
      <p:sp>
        <p:nvSpPr>
          <p:cNvPr id="136" name="Google Shape;136;p23"/>
          <p:cNvSpPr/>
          <p:nvPr/>
        </p:nvSpPr>
        <p:spPr>
          <a:xfrm>
            <a:off x="5267325" y="2306122"/>
            <a:ext cx="4095631" cy="356473"/>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High frequency of scripted and repeated sequences (both immediate and delayed)</a:t>
            </a:r>
            <a:endParaRPr b="0" i="0" sz="1150" u="none" cap="none" strike="noStrike"/>
          </a:p>
        </p:txBody>
      </p:sp>
      <p:sp>
        <p:nvSpPr>
          <p:cNvPr id="137" name="Google Shape;137;p23"/>
          <p:cNvSpPr/>
          <p:nvPr/>
        </p:nvSpPr>
        <p:spPr>
          <a:xfrm>
            <a:off x="9593342" y="1876663"/>
            <a:ext cx="4404479" cy="940356"/>
          </a:xfrm>
          <a:prstGeom prst="roundRect">
            <a:avLst>
              <a:gd fmla="val 6559"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3"/>
          <p:cNvSpPr/>
          <p:nvPr/>
        </p:nvSpPr>
        <p:spPr>
          <a:xfrm>
            <a:off x="9747766" y="2031087"/>
            <a:ext cx="1835706" cy="229433"/>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B2E3C"/>
              </a:buClr>
              <a:buSzPts val="1400"/>
              <a:buFont typeface="Bitter"/>
              <a:buNone/>
            </a:pPr>
            <a:r>
              <a:rPr b="0" i="0" lang="en-US" sz="1400" u="none" cap="none" strike="noStrike">
                <a:solidFill>
                  <a:srgbClr val="2B2E3C"/>
                </a:solidFill>
                <a:latin typeface="Bitter"/>
                <a:ea typeface="Bitter"/>
                <a:cs typeface="Bitter"/>
                <a:sym typeface="Bitter"/>
              </a:rPr>
              <a:t>Vocalisations</a:t>
            </a:r>
            <a:endParaRPr b="0" i="0" sz="1400" u="none" cap="none" strike="noStrike"/>
          </a:p>
        </p:txBody>
      </p:sp>
      <p:sp>
        <p:nvSpPr>
          <p:cNvPr id="139" name="Google Shape;139;p23"/>
          <p:cNvSpPr/>
          <p:nvPr/>
        </p:nvSpPr>
        <p:spPr>
          <a:xfrm>
            <a:off x="9747766" y="2306122"/>
            <a:ext cx="4095631" cy="356473"/>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Prominent non-lexical sound productions; limited spontaneous word combinations</a:t>
            </a:r>
            <a:endParaRPr b="0" i="0" sz="1150" u="none" cap="none" strike="noStrike"/>
          </a:p>
        </p:txBody>
      </p:sp>
      <p:sp>
        <p:nvSpPr>
          <p:cNvPr id="140" name="Google Shape;140;p23"/>
          <p:cNvSpPr/>
          <p:nvPr/>
        </p:nvSpPr>
        <p:spPr>
          <a:xfrm>
            <a:off x="632579" y="2931081"/>
            <a:ext cx="1835706" cy="229433"/>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C3F42"/>
              </a:buClr>
              <a:buSzPts val="1400"/>
              <a:buFont typeface="Bitter"/>
              <a:buNone/>
            </a:pPr>
            <a:r>
              <a:rPr b="0" i="0" lang="en-US" sz="1400" u="none" cap="none" strike="noStrike">
                <a:solidFill>
                  <a:srgbClr val="2C3F42"/>
                </a:solidFill>
                <a:latin typeface="Bitter"/>
                <a:ea typeface="Bitter"/>
                <a:cs typeface="Bitter"/>
                <a:sym typeface="Bitter"/>
              </a:rPr>
              <a:t>Example 1 (Echolalia)</a:t>
            </a:r>
            <a:endParaRPr b="0" i="0" sz="1400" u="none" cap="none" strike="noStrike"/>
          </a:p>
        </p:txBody>
      </p:sp>
      <p:sp>
        <p:nvSpPr>
          <p:cNvPr id="141" name="Google Shape;141;p23"/>
          <p:cNvSpPr/>
          <p:nvPr/>
        </p:nvSpPr>
        <p:spPr>
          <a:xfrm>
            <a:off x="632579" y="3274576"/>
            <a:ext cx="1576626" cy="245983"/>
          </a:xfrm>
          <a:prstGeom prst="roundRect">
            <a:avLst>
              <a:gd fmla="val 20061"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3"/>
          <p:cNvSpPr/>
          <p:nvPr/>
        </p:nvSpPr>
        <p:spPr>
          <a:xfrm>
            <a:off x="728305" y="3326249"/>
            <a:ext cx="1385173" cy="142637"/>
          </a:xfrm>
          <a:prstGeom prst="rect">
            <a:avLst/>
          </a:prstGeom>
          <a:noFill/>
          <a:ln>
            <a:noFill/>
          </a:ln>
        </p:spPr>
        <p:txBody>
          <a:bodyPr anchorCtr="0" anchor="t" bIns="0" lIns="0" spcFirstLastPara="1" rIns="0" wrap="square" tIns="0">
            <a:noAutofit/>
          </a:bodyPr>
          <a:lstStyle/>
          <a:p>
            <a:pPr indent="0" lvl="0" marL="0" marR="0" rtl="0" algn="l">
              <a:lnSpc>
                <a:spcPct val="122222"/>
              </a:lnSpc>
              <a:spcBef>
                <a:spcPts val="0"/>
              </a:spcBef>
              <a:spcAft>
                <a:spcPts val="0"/>
              </a:spcAft>
              <a:buClr>
                <a:srgbClr val="D2600F"/>
              </a:buClr>
              <a:buSzPts val="900"/>
              <a:buFont typeface="Open Sans"/>
              <a:buNone/>
            </a:pPr>
            <a:r>
              <a:rPr b="0" i="0" lang="en-US" sz="900" u="none" cap="none" strike="noStrike">
                <a:solidFill>
                  <a:srgbClr val="D2600F"/>
                </a:solidFill>
                <a:latin typeface="Open Sans"/>
                <a:ea typeface="Open Sans"/>
                <a:cs typeface="Open Sans"/>
                <a:sym typeface="Open Sans"/>
              </a:rPr>
              <a:t>AGE: 2 YEARS, 3 MONTHS</a:t>
            </a:r>
            <a:endParaRPr b="0" i="0" sz="900" u="none" cap="none" strike="noStrike"/>
          </a:p>
        </p:txBody>
      </p:sp>
      <p:sp>
        <p:nvSpPr>
          <p:cNvPr id="143" name="Google Shape;143;p23"/>
          <p:cNvSpPr/>
          <p:nvPr/>
        </p:nvSpPr>
        <p:spPr>
          <a:xfrm>
            <a:off x="632579" y="3606046"/>
            <a:ext cx="13365242"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The child is engaged in independent play. She spontaneously produces a recurring </a:t>
            </a:r>
            <a:r>
              <a:rPr b="1" i="0" lang="en-US" sz="1150" u="none" cap="none" strike="noStrike">
                <a:solidFill>
                  <a:srgbClr val="2B2E3C"/>
                </a:solidFill>
                <a:latin typeface="Open Sans"/>
                <a:ea typeface="Open Sans"/>
                <a:cs typeface="Open Sans"/>
                <a:sym typeface="Open Sans"/>
              </a:rPr>
              <a:t>scripted sequence from a favourite cartoon</a:t>
            </a:r>
            <a:r>
              <a:rPr b="0" i="0" lang="en-US" sz="1150" u="none" cap="none" strike="noStrike">
                <a:solidFill>
                  <a:srgbClr val="2B2E3C"/>
                </a:solidFill>
                <a:latin typeface="Open Sans"/>
                <a:ea typeface="Open Sans"/>
                <a:cs typeface="Open Sans"/>
                <a:sym typeface="Open Sans"/>
              </a:rPr>
              <a:t>, associated with a </a:t>
            </a:r>
            <a:r>
              <a:rPr b="1" i="0" lang="en-US" sz="1150" u="none" cap="none" strike="noStrike">
                <a:solidFill>
                  <a:srgbClr val="2B2E3C"/>
                </a:solidFill>
                <a:latin typeface="Open Sans"/>
                <a:ea typeface="Open Sans"/>
                <a:cs typeface="Open Sans"/>
                <a:sym typeface="Open Sans"/>
              </a:rPr>
              <a:t>positive emotional state</a:t>
            </a:r>
            <a:r>
              <a:rPr b="0" i="0" lang="en-US" sz="1150" u="none" cap="none" strike="noStrike">
                <a:solidFill>
                  <a:srgbClr val="2B2E3C"/>
                </a:solidFill>
                <a:latin typeface="Open Sans"/>
                <a:ea typeface="Open Sans"/>
                <a:cs typeface="Open Sans"/>
                <a:sym typeface="Open Sans"/>
              </a:rPr>
              <a:t>.</a:t>
            </a:r>
            <a:endParaRPr b="0" i="0" sz="1150" u="none" cap="none" strike="noStrike"/>
          </a:p>
        </p:txBody>
      </p:sp>
      <p:sp>
        <p:nvSpPr>
          <p:cNvPr id="144" name="Google Shape;144;p23"/>
          <p:cNvSpPr/>
          <p:nvPr/>
        </p:nvSpPr>
        <p:spPr>
          <a:xfrm>
            <a:off x="632579" y="3869769"/>
            <a:ext cx="13365242" cy="884515"/>
          </a:xfrm>
          <a:prstGeom prst="roundRect">
            <a:avLst>
              <a:gd fmla="val 6974"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3"/>
          <p:cNvSpPr/>
          <p:nvPr/>
        </p:nvSpPr>
        <p:spPr>
          <a:xfrm>
            <a:off x="787003" y="3930610"/>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Lithuanian</a:t>
            </a:r>
            <a:endParaRPr b="0" i="0" sz="1150" u="none" cap="none" strike="noStrike"/>
          </a:p>
        </p:txBody>
      </p:sp>
      <p:sp>
        <p:nvSpPr>
          <p:cNvPr id="146" name="Google Shape;146;p23"/>
          <p:cNvSpPr/>
          <p:nvPr/>
        </p:nvSpPr>
        <p:spPr>
          <a:xfrm>
            <a:off x="7462004" y="3930610"/>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English</a:t>
            </a:r>
            <a:endParaRPr b="0" i="0" sz="1150" u="none" cap="none" strike="noStrike"/>
          </a:p>
        </p:txBody>
      </p:sp>
      <p:sp>
        <p:nvSpPr>
          <p:cNvPr id="147" name="Google Shape;147;p23"/>
          <p:cNvSpPr/>
          <p:nvPr/>
        </p:nvSpPr>
        <p:spPr>
          <a:xfrm>
            <a:off x="787003" y="4222909"/>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VAI: Ėjau ėjau, ping pong, ėjau ėjau.</a:t>
            </a:r>
            <a:endParaRPr b="0" i="0" sz="1150" u="none" cap="none" strike="noStrike"/>
          </a:p>
        </p:txBody>
      </p:sp>
      <p:sp>
        <p:nvSpPr>
          <p:cNvPr id="148" name="Google Shape;148;p23"/>
          <p:cNvSpPr/>
          <p:nvPr/>
        </p:nvSpPr>
        <p:spPr>
          <a:xfrm>
            <a:off x="7462004" y="4222909"/>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CHI: Hey-oh, hey-oh, ping pong, hey-oh, hey-oh.</a:t>
            </a:r>
            <a:endParaRPr b="0" i="0" sz="1150" u="none" cap="none" strike="noStrike"/>
          </a:p>
        </p:txBody>
      </p:sp>
      <p:sp>
        <p:nvSpPr>
          <p:cNvPr id="149" name="Google Shape;149;p23"/>
          <p:cNvSpPr/>
          <p:nvPr/>
        </p:nvSpPr>
        <p:spPr>
          <a:xfrm>
            <a:off x="787003" y="4515207"/>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VAI: Va va aaa, tiu iu iu.</a:t>
            </a:r>
            <a:endParaRPr b="0" i="0" sz="1150" u="none" cap="none" strike="noStrike"/>
          </a:p>
        </p:txBody>
      </p:sp>
      <p:sp>
        <p:nvSpPr>
          <p:cNvPr id="150" name="Google Shape;150;p23"/>
          <p:cNvSpPr/>
          <p:nvPr/>
        </p:nvSpPr>
        <p:spPr>
          <a:xfrm>
            <a:off x="7462004" y="4515207"/>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CHI: Va va aaa, tiu u u.</a:t>
            </a:r>
            <a:endParaRPr b="0" i="0" sz="1150" u="none" cap="none" strike="noStrike"/>
          </a:p>
        </p:txBody>
      </p:sp>
      <p:sp>
        <p:nvSpPr>
          <p:cNvPr id="151" name="Google Shape;151;p23"/>
          <p:cNvSpPr/>
          <p:nvPr/>
        </p:nvSpPr>
        <p:spPr>
          <a:xfrm>
            <a:off x="632579" y="4868347"/>
            <a:ext cx="2179558" cy="229433"/>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C3F42"/>
              </a:buClr>
              <a:buSzPts val="1400"/>
              <a:buFont typeface="Bitter"/>
              <a:buNone/>
            </a:pPr>
            <a:r>
              <a:rPr b="0" i="0" lang="en-US" sz="1400" u="none" cap="none" strike="noStrike">
                <a:solidFill>
                  <a:srgbClr val="2C3F42"/>
                </a:solidFill>
                <a:latin typeface="Bitter"/>
                <a:ea typeface="Bitter"/>
                <a:cs typeface="Bitter"/>
                <a:sym typeface="Bitter"/>
              </a:rPr>
              <a:t>Example 2 (Vocalisations)</a:t>
            </a:r>
            <a:endParaRPr b="0" i="0" sz="1400" u="none" cap="none" strike="noStrike"/>
          </a:p>
        </p:txBody>
      </p:sp>
      <p:sp>
        <p:nvSpPr>
          <p:cNvPr id="152" name="Google Shape;152;p23"/>
          <p:cNvSpPr/>
          <p:nvPr/>
        </p:nvSpPr>
        <p:spPr>
          <a:xfrm>
            <a:off x="632579" y="5211842"/>
            <a:ext cx="1576626" cy="245983"/>
          </a:xfrm>
          <a:prstGeom prst="roundRect">
            <a:avLst>
              <a:gd fmla="val 20061"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23"/>
          <p:cNvSpPr/>
          <p:nvPr/>
        </p:nvSpPr>
        <p:spPr>
          <a:xfrm>
            <a:off x="728305" y="5263515"/>
            <a:ext cx="1385173" cy="142637"/>
          </a:xfrm>
          <a:prstGeom prst="rect">
            <a:avLst/>
          </a:prstGeom>
          <a:noFill/>
          <a:ln>
            <a:noFill/>
          </a:ln>
        </p:spPr>
        <p:txBody>
          <a:bodyPr anchorCtr="0" anchor="t" bIns="0" lIns="0" spcFirstLastPara="1" rIns="0" wrap="square" tIns="0">
            <a:noAutofit/>
          </a:bodyPr>
          <a:lstStyle/>
          <a:p>
            <a:pPr indent="0" lvl="0" marL="0" marR="0" rtl="0" algn="l">
              <a:lnSpc>
                <a:spcPct val="122222"/>
              </a:lnSpc>
              <a:spcBef>
                <a:spcPts val="0"/>
              </a:spcBef>
              <a:spcAft>
                <a:spcPts val="0"/>
              </a:spcAft>
              <a:buClr>
                <a:srgbClr val="D2600F"/>
              </a:buClr>
              <a:buSzPts val="900"/>
              <a:buFont typeface="Open Sans"/>
              <a:buNone/>
            </a:pPr>
            <a:r>
              <a:rPr b="0" i="0" lang="en-US" sz="900" u="none" cap="none" strike="noStrike">
                <a:solidFill>
                  <a:srgbClr val="D2600F"/>
                </a:solidFill>
                <a:latin typeface="Open Sans"/>
                <a:ea typeface="Open Sans"/>
                <a:cs typeface="Open Sans"/>
                <a:sym typeface="Open Sans"/>
              </a:rPr>
              <a:t>AGE: 2 YEARS, 7 MONTHS</a:t>
            </a:r>
            <a:endParaRPr b="0" i="0" sz="900" u="none" cap="none" strike="noStrike"/>
          </a:p>
        </p:txBody>
      </p:sp>
      <p:sp>
        <p:nvSpPr>
          <p:cNvPr id="154" name="Google Shape;154;p23"/>
          <p:cNvSpPr/>
          <p:nvPr/>
        </p:nvSpPr>
        <p:spPr>
          <a:xfrm>
            <a:off x="632579" y="5543312"/>
            <a:ext cx="13365242"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The child initiates a vocal exchange with her mother. She repeats a </a:t>
            </a:r>
            <a:r>
              <a:rPr b="1" i="0" lang="en-US" sz="1150" u="none" cap="none" strike="noStrike">
                <a:solidFill>
                  <a:srgbClr val="2B2E3C"/>
                </a:solidFill>
                <a:latin typeface="Open Sans"/>
                <a:ea typeface="Open Sans"/>
                <a:cs typeface="Open Sans"/>
                <a:sym typeface="Open Sans"/>
              </a:rPr>
              <a:t>vocalisation pattern</a:t>
            </a:r>
            <a:r>
              <a:rPr b="0" i="0" lang="en-US" sz="1150" u="none" cap="none" strike="noStrike">
                <a:solidFill>
                  <a:srgbClr val="2B2E3C"/>
                </a:solidFill>
                <a:latin typeface="Open Sans"/>
                <a:ea typeface="Open Sans"/>
                <a:cs typeface="Open Sans"/>
                <a:sym typeface="Open Sans"/>
              </a:rPr>
              <a:t>, responding positively to the mother's mirroring.</a:t>
            </a:r>
            <a:endParaRPr b="0" i="0" sz="1150" u="none" cap="none" strike="noStrike"/>
          </a:p>
        </p:txBody>
      </p:sp>
      <p:sp>
        <p:nvSpPr>
          <p:cNvPr id="155" name="Google Shape;155;p23"/>
          <p:cNvSpPr/>
          <p:nvPr/>
        </p:nvSpPr>
        <p:spPr>
          <a:xfrm>
            <a:off x="632579" y="5807035"/>
            <a:ext cx="13365242" cy="1761411"/>
          </a:xfrm>
          <a:prstGeom prst="roundRect">
            <a:avLst>
              <a:gd fmla="val 3502"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23"/>
          <p:cNvSpPr/>
          <p:nvPr/>
        </p:nvSpPr>
        <p:spPr>
          <a:xfrm>
            <a:off x="787003" y="5867876"/>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Lithuanian</a:t>
            </a:r>
            <a:endParaRPr b="0" i="0" sz="1150" u="none" cap="none" strike="noStrike"/>
          </a:p>
        </p:txBody>
      </p:sp>
      <p:sp>
        <p:nvSpPr>
          <p:cNvPr id="157" name="Google Shape;157;p23"/>
          <p:cNvSpPr/>
          <p:nvPr/>
        </p:nvSpPr>
        <p:spPr>
          <a:xfrm>
            <a:off x="7462004" y="5867876"/>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English</a:t>
            </a:r>
            <a:endParaRPr b="0" i="0" sz="1150" u="none" cap="none" strike="noStrike"/>
          </a:p>
        </p:txBody>
      </p:sp>
      <p:sp>
        <p:nvSpPr>
          <p:cNvPr id="158" name="Google Shape;158;p23"/>
          <p:cNvSpPr/>
          <p:nvPr/>
        </p:nvSpPr>
        <p:spPr>
          <a:xfrm>
            <a:off x="787003" y="6160175"/>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VAI: A aaa.</a:t>
            </a:r>
            <a:endParaRPr b="0" i="0" sz="1150" u="none" cap="none" strike="noStrike"/>
          </a:p>
        </p:txBody>
      </p:sp>
      <p:sp>
        <p:nvSpPr>
          <p:cNvPr id="159" name="Google Shape;159;p23"/>
          <p:cNvSpPr/>
          <p:nvPr/>
        </p:nvSpPr>
        <p:spPr>
          <a:xfrm>
            <a:off x="7462004" y="6160175"/>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CHI: A aaa.</a:t>
            </a:r>
            <a:endParaRPr b="0" i="0" sz="1150" u="none" cap="none" strike="noStrike"/>
          </a:p>
        </p:txBody>
      </p:sp>
      <p:sp>
        <p:nvSpPr>
          <p:cNvPr id="160" name="Google Shape;160;p23"/>
          <p:cNvSpPr/>
          <p:nvPr/>
        </p:nvSpPr>
        <p:spPr>
          <a:xfrm>
            <a:off x="787003" y="6452473"/>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MAM: Mmm, aha.</a:t>
            </a:r>
            <a:endParaRPr b="0" i="0" sz="1150" u="none" cap="none" strike="noStrike"/>
          </a:p>
        </p:txBody>
      </p:sp>
      <p:sp>
        <p:nvSpPr>
          <p:cNvPr id="161" name="Google Shape;161;p23"/>
          <p:cNvSpPr/>
          <p:nvPr/>
        </p:nvSpPr>
        <p:spPr>
          <a:xfrm>
            <a:off x="7462004" y="6452473"/>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MOM: Mmm, aha.</a:t>
            </a:r>
            <a:endParaRPr b="0" i="0" sz="1150" u="none" cap="none" strike="noStrike"/>
          </a:p>
        </p:txBody>
      </p:sp>
      <p:sp>
        <p:nvSpPr>
          <p:cNvPr id="162" name="Google Shape;162;p23"/>
          <p:cNvSpPr/>
          <p:nvPr/>
        </p:nvSpPr>
        <p:spPr>
          <a:xfrm>
            <a:off x="787003" y="6744772"/>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VAI: Mmm, a aaa.</a:t>
            </a:r>
            <a:endParaRPr b="0" i="0" sz="1150" u="none" cap="none" strike="noStrike"/>
          </a:p>
        </p:txBody>
      </p:sp>
      <p:sp>
        <p:nvSpPr>
          <p:cNvPr id="163" name="Google Shape;163;p23"/>
          <p:cNvSpPr/>
          <p:nvPr/>
        </p:nvSpPr>
        <p:spPr>
          <a:xfrm>
            <a:off x="7462004" y="6744772"/>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CHI: Mmm, a aaa.</a:t>
            </a:r>
            <a:endParaRPr b="0" i="0" sz="1150" u="none" cap="none" strike="noStrike"/>
          </a:p>
        </p:txBody>
      </p:sp>
      <p:sp>
        <p:nvSpPr>
          <p:cNvPr id="164" name="Google Shape;164;p23"/>
          <p:cNvSpPr/>
          <p:nvPr/>
        </p:nvSpPr>
        <p:spPr>
          <a:xfrm>
            <a:off x="787003" y="7037070"/>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MAM: Mmm, aha.</a:t>
            </a:r>
            <a:endParaRPr b="0" i="0" sz="1150" u="none" cap="none" strike="noStrike"/>
          </a:p>
        </p:txBody>
      </p:sp>
      <p:sp>
        <p:nvSpPr>
          <p:cNvPr id="165" name="Google Shape;165;p23"/>
          <p:cNvSpPr/>
          <p:nvPr/>
        </p:nvSpPr>
        <p:spPr>
          <a:xfrm>
            <a:off x="7462004" y="7037070"/>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MOM: Mmm, aha.</a:t>
            </a:r>
            <a:endParaRPr b="0" i="0" sz="1150" u="none" cap="none" strike="noStrike"/>
          </a:p>
        </p:txBody>
      </p:sp>
      <p:sp>
        <p:nvSpPr>
          <p:cNvPr id="166" name="Google Shape;166;p23"/>
          <p:cNvSpPr/>
          <p:nvPr/>
        </p:nvSpPr>
        <p:spPr>
          <a:xfrm>
            <a:off x="787003" y="7329368"/>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VAI: Mmm, a aaa.</a:t>
            </a:r>
            <a:endParaRPr b="0" i="0" sz="1150" u="none" cap="none" strike="noStrike"/>
          </a:p>
        </p:txBody>
      </p:sp>
      <p:sp>
        <p:nvSpPr>
          <p:cNvPr id="167" name="Google Shape;167;p23"/>
          <p:cNvSpPr/>
          <p:nvPr/>
        </p:nvSpPr>
        <p:spPr>
          <a:xfrm>
            <a:off x="7462004" y="7329368"/>
            <a:ext cx="6381393" cy="178237"/>
          </a:xfrm>
          <a:prstGeom prst="rect">
            <a:avLst/>
          </a:prstGeom>
          <a:noFill/>
          <a:ln>
            <a:noFill/>
          </a:ln>
        </p:spPr>
        <p:txBody>
          <a:bodyPr anchorCtr="0" anchor="t" bIns="0" lIns="0" spcFirstLastPara="1" rIns="0" wrap="square" tIns="0">
            <a:noAutofit/>
          </a:bodyPr>
          <a:lstStyle/>
          <a:p>
            <a:pPr indent="0" lvl="0" marL="0" marR="0" rtl="0" algn="l">
              <a:lnSpc>
                <a:spcPct val="121739"/>
              </a:lnSpc>
              <a:spcBef>
                <a:spcPts val="0"/>
              </a:spcBef>
              <a:spcAft>
                <a:spcPts val="0"/>
              </a:spcAft>
              <a:buClr>
                <a:srgbClr val="2B2E3C"/>
              </a:buClr>
              <a:buSzPts val="1150"/>
              <a:buFont typeface="Open Sans"/>
              <a:buNone/>
            </a:pPr>
            <a:r>
              <a:rPr b="0" i="0" lang="en-US" sz="1150" u="none" cap="none" strike="noStrike">
                <a:solidFill>
                  <a:srgbClr val="2B2E3C"/>
                </a:solidFill>
                <a:latin typeface="Open Sans"/>
                <a:ea typeface="Open Sans"/>
                <a:cs typeface="Open Sans"/>
                <a:sym typeface="Open Sans"/>
              </a:rPr>
              <a:t>CHI: Mmm, a aaa.</a:t>
            </a:r>
            <a:endParaRPr b="0" i="0" sz="1150" u="none" cap="none" strike="noStrike"/>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24"/>
          <p:cNvSpPr/>
          <p:nvPr/>
        </p:nvSpPr>
        <p:spPr>
          <a:xfrm>
            <a:off x="607834" y="407675"/>
            <a:ext cx="13541700" cy="409800"/>
          </a:xfrm>
          <a:prstGeom prst="rect">
            <a:avLst/>
          </a:prstGeom>
          <a:noFill/>
          <a:ln>
            <a:noFill/>
          </a:ln>
        </p:spPr>
        <p:txBody>
          <a:bodyPr anchorCtr="0" anchor="t" bIns="0" lIns="0" spcFirstLastPara="1" rIns="0" wrap="square" tIns="0">
            <a:noAutofit/>
          </a:bodyPr>
          <a:lstStyle/>
          <a:p>
            <a:pPr indent="0" lvl="0" marL="0" marR="0" rtl="0" algn="l">
              <a:lnSpc>
                <a:spcPct val="125454"/>
              </a:lnSpc>
              <a:spcBef>
                <a:spcPts val="0"/>
              </a:spcBef>
              <a:spcAft>
                <a:spcPts val="0"/>
              </a:spcAft>
              <a:buClr>
                <a:srgbClr val="2C3F42"/>
              </a:buClr>
              <a:buSzPts val="2750"/>
              <a:buFont typeface="Bitter"/>
              <a:buNone/>
            </a:pPr>
            <a:r>
              <a:rPr b="0" i="0" lang="en-US" sz="3500" u="none" cap="none" strike="noStrike">
                <a:solidFill>
                  <a:srgbClr val="2C3F42"/>
                </a:solidFill>
                <a:latin typeface="Bitter"/>
                <a:ea typeface="Bitter"/>
                <a:cs typeface="Bitter"/>
                <a:sym typeface="Bitter"/>
              </a:rPr>
              <a:t>Developmental Trajectory: Transitional Stage</a:t>
            </a:r>
            <a:endParaRPr b="0" i="0" sz="3500" u="none" cap="none" strike="noStrike"/>
          </a:p>
        </p:txBody>
      </p:sp>
      <p:sp>
        <p:nvSpPr>
          <p:cNvPr id="174" name="Google Shape;174;p24"/>
          <p:cNvSpPr/>
          <p:nvPr/>
        </p:nvSpPr>
        <p:spPr>
          <a:xfrm>
            <a:off x="607814" y="1236821"/>
            <a:ext cx="1064062" cy="219670"/>
          </a:xfrm>
          <a:prstGeom prst="roundRect">
            <a:avLst>
              <a:gd fmla="val 21583" name="adj"/>
            </a:avLst>
          </a:prstGeom>
          <a:solidFill>
            <a:srgbClr val="FCE2C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24"/>
          <p:cNvSpPr/>
          <p:nvPr/>
        </p:nvSpPr>
        <p:spPr>
          <a:xfrm>
            <a:off x="692468" y="1279088"/>
            <a:ext cx="894755" cy="135136"/>
          </a:xfrm>
          <a:prstGeom prst="rect">
            <a:avLst/>
          </a:prstGeom>
          <a:noFill/>
          <a:ln>
            <a:noFill/>
          </a:ln>
        </p:spPr>
        <p:txBody>
          <a:bodyPr anchorCtr="0" anchor="t" bIns="0" lIns="0" spcFirstLastPara="1" rIns="0" wrap="square" tIns="0">
            <a:noAutofit/>
          </a:bodyPr>
          <a:lstStyle/>
          <a:p>
            <a:pPr indent="0" lvl="0" marL="0" marR="0" rtl="0" algn="l">
              <a:lnSpc>
                <a:spcPct val="123529"/>
              </a:lnSpc>
              <a:spcBef>
                <a:spcPts val="0"/>
              </a:spcBef>
              <a:spcAft>
                <a:spcPts val="0"/>
              </a:spcAft>
              <a:buClr>
                <a:srgbClr val="2B2E3C"/>
              </a:buClr>
              <a:buSzPts val="850"/>
              <a:buFont typeface="Open Sans"/>
              <a:buNone/>
            </a:pPr>
            <a:r>
              <a:rPr b="0" i="0" lang="en-US" sz="850" u="none" cap="none" strike="noStrike">
                <a:solidFill>
                  <a:srgbClr val="2B2E3C"/>
                </a:solidFill>
                <a:latin typeface="Open Sans"/>
                <a:ea typeface="Open Sans"/>
                <a:cs typeface="Open Sans"/>
                <a:sym typeface="Open Sans"/>
              </a:rPr>
              <a:t>3.5–5 YEARS OLD</a:t>
            </a:r>
            <a:endParaRPr b="0" i="0" sz="850" u="none" cap="none" strike="noStrike"/>
          </a:p>
        </p:txBody>
      </p:sp>
      <p:sp>
        <p:nvSpPr>
          <p:cNvPr id="176" name="Google Shape;176;p24"/>
          <p:cNvSpPr/>
          <p:nvPr/>
        </p:nvSpPr>
        <p:spPr>
          <a:xfrm>
            <a:off x="607814" y="1484471"/>
            <a:ext cx="1763673" cy="220385"/>
          </a:xfrm>
          <a:prstGeom prst="rect">
            <a:avLst/>
          </a:prstGeom>
          <a:noFill/>
          <a:ln>
            <a:noFill/>
          </a:ln>
        </p:spPr>
        <p:txBody>
          <a:bodyPr anchorCtr="0" anchor="t" bIns="0" lIns="0" spcFirstLastPara="1" rIns="0" wrap="square" tIns="0">
            <a:noAutofit/>
          </a:bodyPr>
          <a:lstStyle/>
          <a:p>
            <a:pPr indent="0" lvl="0" marL="0" marR="0" rtl="0" algn="l">
              <a:lnSpc>
                <a:spcPct val="125925"/>
              </a:lnSpc>
              <a:spcBef>
                <a:spcPts val="0"/>
              </a:spcBef>
              <a:spcAft>
                <a:spcPts val="0"/>
              </a:spcAft>
              <a:buClr>
                <a:srgbClr val="2C3F42"/>
              </a:buClr>
              <a:buSzPts val="1350"/>
              <a:buFont typeface="Bitter"/>
              <a:buNone/>
            </a:pPr>
            <a:r>
              <a:rPr b="0" i="0" lang="en-US" sz="1350" u="none" cap="none" strike="noStrike">
                <a:solidFill>
                  <a:srgbClr val="2C3F42"/>
                </a:solidFill>
                <a:latin typeface="Bitter"/>
                <a:ea typeface="Bitter"/>
                <a:cs typeface="Bitter"/>
                <a:sym typeface="Bitter"/>
              </a:rPr>
              <a:t>Linguistic Profile</a:t>
            </a:r>
            <a:endParaRPr b="0" i="0" sz="1350" u="none" cap="none" strike="noStrike"/>
          </a:p>
        </p:txBody>
      </p:sp>
      <p:sp>
        <p:nvSpPr>
          <p:cNvPr id="177" name="Google Shape;177;p24"/>
          <p:cNvSpPr/>
          <p:nvPr/>
        </p:nvSpPr>
        <p:spPr>
          <a:xfrm>
            <a:off x="607814" y="1810107"/>
            <a:ext cx="6672263" cy="728782"/>
          </a:xfrm>
          <a:prstGeom prst="roundRect">
            <a:avLst>
              <a:gd fmla="val 8132"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4"/>
          <p:cNvSpPr/>
          <p:nvPr/>
        </p:nvSpPr>
        <p:spPr>
          <a:xfrm>
            <a:off x="756523" y="1958816"/>
            <a:ext cx="1763673" cy="220385"/>
          </a:xfrm>
          <a:prstGeom prst="rect">
            <a:avLst/>
          </a:prstGeom>
          <a:noFill/>
          <a:ln>
            <a:noFill/>
          </a:ln>
        </p:spPr>
        <p:txBody>
          <a:bodyPr anchorCtr="0" anchor="t" bIns="0" lIns="0" spcFirstLastPara="1" rIns="0" wrap="square" tIns="0">
            <a:noAutofit/>
          </a:bodyPr>
          <a:lstStyle/>
          <a:p>
            <a:pPr indent="0" lvl="0" marL="0" marR="0" rtl="0" algn="l">
              <a:lnSpc>
                <a:spcPct val="125925"/>
              </a:lnSpc>
              <a:spcBef>
                <a:spcPts val="0"/>
              </a:spcBef>
              <a:spcAft>
                <a:spcPts val="0"/>
              </a:spcAft>
              <a:buClr>
                <a:srgbClr val="2B2E3C"/>
              </a:buClr>
              <a:buSzPts val="1350"/>
              <a:buFont typeface="Bitter"/>
              <a:buNone/>
            </a:pPr>
            <a:r>
              <a:rPr b="0" i="0" lang="en-US" sz="1350" u="none" cap="none" strike="noStrike">
                <a:solidFill>
                  <a:srgbClr val="2B2E3C"/>
                </a:solidFill>
                <a:latin typeface="Bitter"/>
                <a:ea typeface="Bitter"/>
                <a:cs typeface="Bitter"/>
                <a:sym typeface="Bitter"/>
              </a:rPr>
              <a:t>Echolalia Reduced</a:t>
            </a:r>
            <a:endParaRPr b="0" i="0" sz="1350" u="none" cap="none" strike="noStrike"/>
          </a:p>
        </p:txBody>
      </p:sp>
      <p:sp>
        <p:nvSpPr>
          <p:cNvPr id="179" name="Google Shape;179;p24"/>
          <p:cNvSpPr/>
          <p:nvPr/>
        </p:nvSpPr>
        <p:spPr>
          <a:xfrm>
            <a:off x="756523" y="2221230"/>
            <a:ext cx="6374844"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Echolalia persists but decreases in frequency; scripted sequences become less dominant</a:t>
            </a:r>
            <a:endParaRPr b="0" i="0" sz="1100" u="none" cap="none" strike="noStrike"/>
          </a:p>
        </p:txBody>
      </p:sp>
      <p:sp>
        <p:nvSpPr>
          <p:cNvPr id="180" name="Google Shape;180;p24"/>
          <p:cNvSpPr/>
          <p:nvPr/>
        </p:nvSpPr>
        <p:spPr>
          <a:xfrm>
            <a:off x="7350204" y="1810107"/>
            <a:ext cx="6672382" cy="728782"/>
          </a:xfrm>
          <a:prstGeom prst="roundRect">
            <a:avLst>
              <a:gd fmla="val 8132"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24"/>
          <p:cNvSpPr/>
          <p:nvPr/>
        </p:nvSpPr>
        <p:spPr>
          <a:xfrm>
            <a:off x="7498913" y="1958816"/>
            <a:ext cx="2544723" cy="220385"/>
          </a:xfrm>
          <a:prstGeom prst="rect">
            <a:avLst/>
          </a:prstGeom>
          <a:noFill/>
          <a:ln>
            <a:noFill/>
          </a:ln>
        </p:spPr>
        <p:txBody>
          <a:bodyPr anchorCtr="0" anchor="t" bIns="0" lIns="0" spcFirstLastPara="1" rIns="0" wrap="square" tIns="0">
            <a:noAutofit/>
          </a:bodyPr>
          <a:lstStyle/>
          <a:p>
            <a:pPr indent="0" lvl="0" marL="0" marR="0" rtl="0" algn="l">
              <a:lnSpc>
                <a:spcPct val="125925"/>
              </a:lnSpc>
              <a:spcBef>
                <a:spcPts val="0"/>
              </a:spcBef>
              <a:spcAft>
                <a:spcPts val="0"/>
              </a:spcAft>
              <a:buClr>
                <a:srgbClr val="2B2E3C"/>
              </a:buClr>
              <a:buSzPts val="1350"/>
              <a:buFont typeface="Bitter"/>
              <a:buNone/>
            </a:pPr>
            <a:r>
              <a:rPr b="0" i="0" lang="en-US" sz="1350" u="none" cap="none" strike="noStrike">
                <a:solidFill>
                  <a:srgbClr val="2B2E3C"/>
                </a:solidFill>
                <a:latin typeface="Bitter"/>
                <a:ea typeface="Bitter"/>
                <a:cs typeface="Bitter"/>
                <a:sym typeface="Bitter"/>
              </a:rPr>
              <a:t>First Multi-word Combinations</a:t>
            </a:r>
            <a:endParaRPr b="0" i="0" sz="1350" u="none" cap="none" strike="noStrike"/>
          </a:p>
        </p:txBody>
      </p:sp>
      <p:sp>
        <p:nvSpPr>
          <p:cNvPr id="182" name="Google Shape;182;p24"/>
          <p:cNvSpPr/>
          <p:nvPr/>
        </p:nvSpPr>
        <p:spPr>
          <a:xfrm>
            <a:off x="7498913" y="2221230"/>
            <a:ext cx="6374963"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Early word combinations emerge around 4;1; but very rare rare occurrences until age 5</a:t>
            </a:r>
            <a:endParaRPr b="0" i="0" sz="1100" u="none" cap="none" strike="noStrike"/>
          </a:p>
        </p:txBody>
      </p:sp>
      <p:sp>
        <p:nvSpPr>
          <p:cNvPr id="183" name="Google Shape;183;p24"/>
          <p:cNvSpPr/>
          <p:nvPr/>
        </p:nvSpPr>
        <p:spPr>
          <a:xfrm>
            <a:off x="607814" y="2644140"/>
            <a:ext cx="1763673" cy="220385"/>
          </a:xfrm>
          <a:prstGeom prst="rect">
            <a:avLst/>
          </a:prstGeom>
          <a:noFill/>
          <a:ln>
            <a:noFill/>
          </a:ln>
        </p:spPr>
        <p:txBody>
          <a:bodyPr anchorCtr="0" anchor="t" bIns="0" lIns="0" spcFirstLastPara="1" rIns="0" wrap="square" tIns="0">
            <a:noAutofit/>
          </a:bodyPr>
          <a:lstStyle/>
          <a:p>
            <a:pPr indent="0" lvl="0" marL="0" marR="0" rtl="0" algn="l">
              <a:lnSpc>
                <a:spcPct val="125925"/>
              </a:lnSpc>
              <a:spcBef>
                <a:spcPts val="0"/>
              </a:spcBef>
              <a:spcAft>
                <a:spcPts val="0"/>
              </a:spcAft>
              <a:buClr>
                <a:srgbClr val="2C3F42"/>
              </a:buClr>
              <a:buSzPts val="1350"/>
              <a:buFont typeface="Bitter"/>
              <a:buNone/>
            </a:pPr>
            <a:r>
              <a:rPr b="0" i="0" lang="en-US" sz="1350" u="none" cap="none" strike="noStrike">
                <a:solidFill>
                  <a:srgbClr val="2C3F42"/>
                </a:solidFill>
                <a:latin typeface="Bitter"/>
                <a:ea typeface="Bitter"/>
                <a:cs typeface="Bitter"/>
                <a:sym typeface="Bitter"/>
              </a:rPr>
              <a:t>Example 1 (Echolalia)</a:t>
            </a:r>
            <a:endParaRPr b="0" i="0" sz="1350" u="none" cap="none" strike="noStrike"/>
          </a:p>
        </p:txBody>
      </p:sp>
      <p:sp>
        <p:nvSpPr>
          <p:cNvPr id="184" name="Google Shape;184;p24"/>
          <p:cNvSpPr/>
          <p:nvPr/>
        </p:nvSpPr>
        <p:spPr>
          <a:xfrm>
            <a:off x="607814" y="2969776"/>
            <a:ext cx="1579364" cy="234910"/>
          </a:xfrm>
          <a:prstGeom prst="roundRect">
            <a:avLst>
              <a:gd fmla="val 20182"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24"/>
          <p:cNvSpPr/>
          <p:nvPr/>
        </p:nvSpPr>
        <p:spPr>
          <a:xfrm>
            <a:off x="700088" y="3019663"/>
            <a:ext cx="1394817" cy="135136"/>
          </a:xfrm>
          <a:prstGeom prst="rect">
            <a:avLst/>
          </a:prstGeom>
          <a:noFill/>
          <a:ln>
            <a:noFill/>
          </a:ln>
        </p:spPr>
        <p:txBody>
          <a:bodyPr anchorCtr="0" anchor="t" bIns="0" lIns="0" spcFirstLastPara="1" rIns="0" wrap="square" tIns="0">
            <a:noAutofit/>
          </a:bodyPr>
          <a:lstStyle/>
          <a:p>
            <a:pPr indent="0" lvl="0" marL="0" marR="0" rtl="0" algn="l">
              <a:lnSpc>
                <a:spcPct val="123529"/>
              </a:lnSpc>
              <a:spcBef>
                <a:spcPts val="0"/>
              </a:spcBef>
              <a:spcAft>
                <a:spcPts val="0"/>
              </a:spcAft>
              <a:buClr>
                <a:srgbClr val="D2600F"/>
              </a:buClr>
              <a:buSzPts val="850"/>
              <a:buFont typeface="Open Sans"/>
              <a:buNone/>
            </a:pPr>
            <a:r>
              <a:rPr b="0" i="0" lang="en-US" sz="850" u="none" cap="none" strike="noStrike">
                <a:solidFill>
                  <a:srgbClr val="D2600F"/>
                </a:solidFill>
                <a:latin typeface="Open Sans"/>
                <a:ea typeface="Open Sans"/>
                <a:cs typeface="Open Sans"/>
                <a:sym typeface="Open Sans"/>
              </a:rPr>
              <a:t>AGE: 3 YEARS, 10 MONTHS</a:t>
            </a:r>
            <a:endParaRPr b="0" i="0" sz="850" u="none" cap="none" strike="noStrike"/>
          </a:p>
        </p:txBody>
      </p:sp>
      <p:sp>
        <p:nvSpPr>
          <p:cNvPr id="186" name="Google Shape;186;p24"/>
          <p:cNvSpPr/>
          <p:nvPr/>
        </p:nvSpPr>
        <p:spPr>
          <a:xfrm>
            <a:off x="607814" y="3283625"/>
            <a:ext cx="13414772"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The child is engaged in play with toy cars. She repeatedly produces a </a:t>
            </a:r>
            <a:r>
              <a:rPr b="1" i="0" lang="en-US" sz="1100" u="none" cap="none" strike="noStrike">
                <a:solidFill>
                  <a:srgbClr val="2B2E3C"/>
                </a:solidFill>
                <a:latin typeface="Open Sans"/>
                <a:ea typeface="Open Sans"/>
                <a:cs typeface="Open Sans"/>
                <a:sym typeface="Open Sans"/>
              </a:rPr>
              <a:t>scripted utterance each time a car moves</a:t>
            </a:r>
            <a:r>
              <a:rPr b="0" i="0" lang="en-US" sz="1100" u="none" cap="none" strike="noStrike">
                <a:solidFill>
                  <a:srgbClr val="2B2E3C"/>
                </a:solidFill>
                <a:latin typeface="Open Sans"/>
                <a:ea typeface="Open Sans"/>
                <a:cs typeface="Open Sans"/>
                <a:sym typeface="Open Sans"/>
              </a:rPr>
              <a:t>, suggesting echolalic use tied to a recurring action.</a:t>
            </a:r>
            <a:endParaRPr b="0" i="0" sz="1100" u="none" cap="none" strike="noStrike"/>
          </a:p>
        </p:txBody>
      </p:sp>
      <p:sp>
        <p:nvSpPr>
          <p:cNvPr id="187" name="Google Shape;187;p24"/>
          <p:cNvSpPr/>
          <p:nvPr/>
        </p:nvSpPr>
        <p:spPr>
          <a:xfrm>
            <a:off x="607814" y="3531513"/>
            <a:ext cx="13414772" cy="835223"/>
          </a:xfrm>
          <a:prstGeom prst="roundRect">
            <a:avLst>
              <a:gd fmla="val 7095"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4"/>
          <p:cNvSpPr/>
          <p:nvPr/>
        </p:nvSpPr>
        <p:spPr>
          <a:xfrm>
            <a:off x="756523" y="3588782"/>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Lithuanian</a:t>
            </a:r>
            <a:endParaRPr b="0" i="0" sz="1100" u="none" cap="none" strike="noStrike"/>
          </a:p>
        </p:txBody>
      </p:sp>
      <p:sp>
        <p:nvSpPr>
          <p:cNvPr id="189" name="Google Shape;189;p24"/>
          <p:cNvSpPr/>
          <p:nvPr/>
        </p:nvSpPr>
        <p:spPr>
          <a:xfrm>
            <a:off x="7456289" y="3588782"/>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English</a:t>
            </a:r>
            <a:endParaRPr b="0" i="0" sz="1100" u="none" cap="none" strike="noStrike"/>
          </a:p>
        </p:txBody>
      </p:sp>
      <p:sp>
        <p:nvSpPr>
          <p:cNvPr id="190" name="Google Shape;190;p24"/>
          <p:cNvSpPr/>
          <p:nvPr/>
        </p:nvSpPr>
        <p:spPr>
          <a:xfrm>
            <a:off x="756523" y="3864650"/>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Eina mašina, einam, einam, einam, einam.</a:t>
            </a:r>
            <a:endParaRPr b="0" i="0" sz="1100" u="none" cap="none" strike="noStrike"/>
          </a:p>
        </p:txBody>
      </p:sp>
      <p:sp>
        <p:nvSpPr>
          <p:cNvPr id="191" name="Google Shape;191;p24"/>
          <p:cNvSpPr/>
          <p:nvPr/>
        </p:nvSpPr>
        <p:spPr>
          <a:xfrm>
            <a:off x="7456289" y="3864650"/>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Car walks, walking, walking, walking, walking.</a:t>
            </a:r>
            <a:endParaRPr b="0" i="0" sz="1100" u="none" cap="none" strike="noStrike"/>
          </a:p>
        </p:txBody>
      </p:sp>
      <p:sp>
        <p:nvSpPr>
          <p:cNvPr id="192" name="Google Shape;192;p24"/>
          <p:cNvSpPr/>
          <p:nvPr/>
        </p:nvSpPr>
        <p:spPr>
          <a:xfrm>
            <a:off x="756523" y="4140518"/>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Einam, einam. Einam, einam, einam.</a:t>
            </a:r>
            <a:endParaRPr b="0" i="0" sz="1100" u="none" cap="none" strike="noStrike"/>
          </a:p>
        </p:txBody>
      </p:sp>
      <p:sp>
        <p:nvSpPr>
          <p:cNvPr id="193" name="Google Shape;193;p24"/>
          <p:cNvSpPr/>
          <p:nvPr/>
        </p:nvSpPr>
        <p:spPr>
          <a:xfrm>
            <a:off x="7456289" y="4140518"/>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Walking, walking. Walking, walking, walking.</a:t>
            </a:r>
            <a:endParaRPr b="0" i="0" sz="1100" u="none" cap="none" strike="noStrike"/>
          </a:p>
        </p:txBody>
      </p:sp>
      <p:sp>
        <p:nvSpPr>
          <p:cNvPr id="194" name="Google Shape;194;p24"/>
          <p:cNvSpPr/>
          <p:nvPr/>
        </p:nvSpPr>
        <p:spPr>
          <a:xfrm>
            <a:off x="607814" y="4471988"/>
            <a:ext cx="3489008" cy="220385"/>
          </a:xfrm>
          <a:prstGeom prst="rect">
            <a:avLst/>
          </a:prstGeom>
          <a:noFill/>
          <a:ln>
            <a:noFill/>
          </a:ln>
        </p:spPr>
        <p:txBody>
          <a:bodyPr anchorCtr="0" anchor="t" bIns="0" lIns="0" spcFirstLastPara="1" rIns="0" wrap="square" tIns="0">
            <a:noAutofit/>
          </a:bodyPr>
          <a:lstStyle/>
          <a:p>
            <a:pPr indent="0" lvl="0" marL="0" marR="0" rtl="0" algn="l">
              <a:lnSpc>
                <a:spcPct val="125925"/>
              </a:lnSpc>
              <a:spcBef>
                <a:spcPts val="0"/>
              </a:spcBef>
              <a:spcAft>
                <a:spcPts val="0"/>
              </a:spcAft>
              <a:buClr>
                <a:srgbClr val="2C3F42"/>
              </a:buClr>
              <a:buSzPts val="1350"/>
              <a:buFont typeface="Bitter"/>
              <a:buNone/>
            </a:pPr>
            <a:r>
              <a:rPr b="0" i="0" lang="en-US" sz="1350" u="none" cap="none" strike="noStrike">
                <a:solidFill>
                  <a:srgbClr val="2C3F42"/>
                </a:solidFill>
                <a:latin typeface="Bitter"/>
                <a:ea typeface="Bitter"/>
                <a:cs typeface="Bitter"/>
                <a:sym typeface="Bitter"/>
              </a:rPr>
              <a:t>Example 2 (Early multi-word combination)</a:t>
            </a:r>
            <a:endParaRPr b="0" i="0" sz="1350" u="none" cap="none" strike="noStrike"/>
          </a:p>
        </p:txBody>
      </p:sp>
      <p:sp>
        <p:nvSpPr>
          <p:cNvPr id="195" name="Google Shape;195;p24"/>
          <p:cNvSpPr/>
          <p:nvPr/>
        </p:nvSpPr>
        <p:spPr>
          <a:xfrm>
            <a:off x="607814" y="4797623"/>
            <a:ext cx="1453039" cy="234910"/>
          </a:xfrm>
          <a:prstGeom prst="roundRect">
            <a:avLst>
              <a:gd fmla="val 20182"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4"/>
          <p:cNvSpPr/>
          <p:nvPr/>
        </p:nvSpPr>
        <p:spPr>
          <a:xfrm>
            <a:off x="700088" y="4847511"/>
            <a:ext cx="1268492" cy="135136"/>
          </a:xfrm>
          <a:prstGeom prst="rect">
            <a:avLst/>
          </a:prstGeom>
          <a:noFill/>
          <a:ln>
            <a:noFill/>
          </a:ln>
        </p:spPr>
        <p:txBody>
          <a:bodyPr anchorCtr="0" anchor="t" bIns="0" lIns="0" spcFirstLastPara="1" rIns="0" wrap="square" tIns="0">
            <a:noAutofit/>
          </a:bodyPr>
          <a:lstStyle/>
          <a:p>
            <a:pPr indent="0" lvl="0" marL="0" marR="0" rtl="0" algn="l">
              <a:lnSpc>
                <a:spcPct val="123529"/>
              </a:lnSpc>
              <a:spcBef>
                <a:spcPts val="0"/>
              </a:spcBef>
              <a:spcAft>
                <a:spcPts val="0"/>
              </a:spcAft>
              <a:buClr>
                <a:srgbClr val="D2600F"/>
              </a:buClr>
              <a:buSzPts val="850"/>
              <a:buFont typeface="Open Sans"/>
              <a:buNone/>
            </a:pPr>
            <a:r>
              <a:rPr b="0" i="0" lang="en-US" sz="850" u="none" cap="none" strike="noStrike">
                <a:solidFill>
                  <a:srgbClr val="D2600F"/>
                </a:solidFill>
                <a:latin typeface="Open Sans"/>
                <a:ea typeface="Open Sans"/>
                <a:cs typeface="Open Sans"/>
                <a:sym typeface="Open Sans"/>
              </a:rPr>
              <a:t>AGE: 4 YEARS, 1 MONTH</a:t>
            </a:r>
            <a:endParaRPr b="0" i="0" sz="850" u="none" cap="none" strike="noStrike"/>
          </a:p>
        </p:txBody>
      </p:sp>
      <p:sp>
        <p:nvSpPr>
          <p:cNvPr id="197" name="Google Shape;197;p24"/>
          <p:cNvSpPr/>
          <p:nvPr/>
        </p:nvSpPr>
        <p:spPr>
          <a:xfrm>
            <a:off x="607814" y="5111472"/>
            <a:ext cx="13414772"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The child presents a family drawing to her mother and attempts to label the figures. The exchange shows </a:t>
            </a:r>
            <a:r>
              <a:rPr b="1" i="0" lang="en-US" sz="1100" u="none" cap="none" strike="noStrike">
                <a:solidFill>
                  <a:srgbClr val="2B2E3C"/>
                </a:solidFill>
                <a:latin typeface="Open Sans"/>
                <a:ea typeface="Open Sans"/>
                <a:cs typeface="Open Sans"/>
                <a:sym typeface="Open Sans"/>
              </a:rPr>
              <a:t>early multi-word combinations </a:t>
            </a:r>
            <a:r>
              <a:rPr b="0" i="0" lang="en-US" sz="1100" u="none" cap="none" strike="noStrike">
                <a:solidFill>
                  <a:srgbClr val="2B2E3C"/>
                </a:solidFill>
                <a:latin typeface="Open Sans"/>
                <a:ea typeface="Open Sans"/>
                <a:cs typeface="Open Sans"/>
                <a:sym typeface="Open Sans"/>
              </a:rPr>
              <a:t>and emerging referential use of names.</a:t>
            </a:r>
            <a:endParaRPr b="0" i="0" sz="1100" u="none" cap="none" strike="noStrike"/>
          </a:p>
        </p:txBody>
      </p:sp>
      <p:sp>
        <p:nvSpPr>
          <p:cNvPr id="198" name="Google Shape;198;p24"/>
          <p:cNvSpPr/>
          <p:nvPr/>
        </p:nvSpPr>
        <p:spPr>
          <a:xfrm>
            <a:off x="607814" y="5359360"/>
            <a:ext cx="13414772" cy="2214563"/>
          </a:xfrm>
          <a:prstGeom prst="roundRect">
            <a:avLst>
              <a:gd fmla="val 2676"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4"/>
          <p:cNvSpPr/>
          <p:nvPr/>
        </p:nvSpPr>
        <p:spPr>
          <a:xfrm>
            <a:off x="756523" y="5416629"/>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Lithuanian</a:t>
            </a:r>
            <a:endParaRPr b="0" i="0" sz="1100" u="none" cap="none" strike="noStrike"/>
          </a:p>
        </p:txBody>
      </p:sp>
      <p:sp>
        <p:nvSpPr>
          <p:cNvPr id="200" name="Google Shape;200;p24"/>
          <p:cNvSpPr/>
          <p:nvPr/>
        </p:nvSpPr>
        <p:spPr>
          <a:xfrm>
            <a:off x="7456289" y="5416629"/>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English</a:t>
            </a:r>
            <a:endParaRPr b="0" i="0" sz="1100" u="none" cap="none" strike="noStrike"/>
          </a:p>
        </p:txBody>
      </p:sp>
      <p:sp>
        <p:nvSpPr>
          <p:cNvPr id="201" name="Google Shape;201;p24"/>
          <p:cNvSpPr/>
          <p:nvPr/>
        </p:nvSpPr>
        <p:spPr>
          <a:xfrm>
            <a:off x="756523" y="5692497"/>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Ko mytė [=mamytė].</a:t>
            </a:r>
            <a:endParaRPr b="0" i="0" sz="1100" u="none" cap="none" strike="noStrike"/>
          </a:p>
        </p:txBody>
      </p:sp>
      <p:sp>
        <p:nvSpPr>
          <p:cNvPr id="202" name="Google Shape;202;p24"/>
          <p:cNvSpPr/>
          <p:nvPr/>
        </p:nvSpPr>
        <p:spPr>
          <a:xfrm>
            <a:off x="7456289" y="5692497"/>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Mmy [=mommy].</a:t>
            </a:r>
            <a:endParaRPr b="0" i="0" sz="1100" u="none" cap="none" strike="noStrike"/>
          </a:p>
        </p:txBody>
      </p:sp>
      <p:sp>
        <p:nvSpPr>
          <p:cNvPr id="203" name="Google Shape;203;p24"/>
          <p:cNvSpPr/>
          <p:nvPr/>
        </p:nvSpPr>
        <p:spPr>
          <a:xfrm>
            <a:off x="756523" y="5968365"/>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 Aha.</a:t>
            </a:r>
            <a:endParaRPr b="0" i="0" sz="1100" u="none" cap="none" strike="noStrike"/>
          </a:p>
        </p:txBody>
      </p:sp>
      <p:sp>
        <p:nvSpPr>
          <p:cNvPr id="204" name="Google Shape;204;p24"/>
          <p:cNvSpPr/>
          <p:nvPr/>
        </p:nvSpPr>
        <p:spPr>
          <a:xfrm>
            <a:off x="7456289" y="5968365"/>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Okay.</a:t>
            </a:r>
            <a:endParaRPr b="0" i="0" sz="1100" u="none" cap="none" strike="noStrike"/>
          </a:p>
        </p:txBody>
      </p:sp>
      <p:sp>
        <p:nvSpPr>
          <p:cNvPr id="205" name="Google Shape;205;p24"/>
          <p:cNvSpPr/>
          <p:nvPr/>
        </p:nvSpPr>
        <p:spPr>
          <a:xfrm>
            <a:off x="756523" y="6244233"/>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Mytė [=mamytė].</a:t>
            </a:r>
            <a:endParaRPr b="0" i="0" sz="1100" u="none" cap="none" strike="noStrike"/>
          </a:p>
        </p:txBody>
      </p:sp>
      <p:sp>
        <p:nvSpPr>
          <p:cNvPr id="206" name="Google Shape;206;p24"/>
          <p:cNvSpPr/>
          <p:nvPr/>
        </p:nvSpPr>
        <p:spPr>
          <a:xfrm>
            <a:off x="7456289" y="6244233"/>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Mmy [=mommy].</a:t>
            </a:r>
            <a:endParaRPr b="0" i="0" sz="1100" u="none" cap="none" strike="noStrike"/>
          </a:p>
        </p:txBody>
      </p:sp>
      <p:sp>
        <p:nvSpPr>
          <p:cNvPr id="207" name="Google Shape;207;p24"/>
          <p:cNvSpPr/>
          <p:nvPr/>
        </p:nvSpPr>
        <p:spPr>
          <a:xfrm>
            <a:off x="756523" y="6520101"/>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a:t>
            </a:r>
            <a:r>
              <a:rPr b="1" i="0" lang="en-US" sz="1100" u="none" cap="none" strike="noStrike">
                <a:solidFill>
                  <a:srgbClr val="2B2E3C"/>
                </a:solidFill>
                <a:latin typeface="Open Sans"/>
                <a:ea typeface="Open Sans"/>
                <a:cs typeface="Open Sans"/>
                <a:sym typeface="Open Sans"/>
              </a:rPr>
              <a:t> Aha, o kas čia?</a:t>
            </a:r>
            <a:endParaRPr b="1" i="0" sz="1100" u="none" cap="none" strike="noStrike"/>
          </a:p>
        </p:txBody>
      </p:sp>
      <p:sp>
        <p:nvSpPr>
          <p:cNvPr id="208" name="Google Shape;208;p24"/>
          <p:cNvSpPr/>
          <p:nvPr/>
        </p:nvSpPr>
        <p:spPr>
          <a:xfrm>
            <a:off x="7456289" y="6520101"/>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Okay, and </a:t>
            </a:r>
            <a:r>
              <a:rPr b="1" i="0" lang="en-US" sz="1100" u="none" cap="none" strike="noStrike">
                <a:solidFill>
                  <a:srgbClr val="2B2E3C"/>
                </a:solidFill>
                <a:latin typeface="Open Sans"/>
                <a:ea typeface="Open Sans"/>
                <a:cs typeface="Open Sans"/>
                <a:sym typeface="Open Sans"/>
              </a:rPr>
              <a:t>what is here?</a:t>
            </a:r>
            <a:endParaRPr b="1" i="0" sz="1100" u="none" cap="none" strike="noStrike"/>
          </a:p>
        </p:txBody>
      </p:sp>
      <p:sp>
        <p:nvSpPr>
          <p:cNvPr id="209" name="Google Shape;209;p24"/>
          <p:cNvSpPr/>
          <p:nvPr/>
        </p:nvSpPr>
        <p:spPr>
          <a:xfrm>
            <a:off x="756523" y="6795968"/>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a:t>
            </a:r>
            <a:r>
              <a:rPr b="1" i="0" lang="en-US" sz="1100" u="none" cap="none" strike="noStrike">
                <a:solidFill>
                  <a:srgbClr val="2B2E3C"/>
                </a:solidFill>
                <a:latin typeface="Open Sans"/>
                <a:ea typeface="Open Sans"/>
                <a:cs typeface="Open Sans"/>
                <a:sym typeface="Open Sans"/>
              </a:rPr>
              <a:t>Tiše [=čia] mytė [=mamytė], tėtė, mytė [=mamytė].</a:t>
            </a:r>
            <a:endParaRPr b="1" i="0" sz="1100" u="none" cap="none" strike="noStrike"/>
          </a:p>
        </p:txBody>
      </p:sp>
      <p:sp>
        <p:nvSpPr>
          <p:cNvPr id="210" name="Google Shape;210;p24"/>
          <p:cNvSpPr/>
          <p:nvPr/>
        </p:nvSpPr>
        <p:spPr>
          <a:xfrm>
            <a:off x="7456289" y="6795968"/>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a:t>
            </a:r>
            <a:r>
              <a:rPr b="1" i="0" lang="en-US" sz="1100" u="none" cap="none" strike="noStrike">
                <a:solidFill>
                  <a:srgbClr val="2B2E3C"/>
                </a:solidFill>
                <a:latin typeface="Open Sans"/>
                <a:ea typeface="Open Sans"/>
                <a:cs typeface="Open Sans"/>
                <a:sym typeface="Open Sans"/>
              </a:rPr>
              <a:t>Here mmy [=mommy], dad, mmy [=mommy].</a:t>
            </a:r>
            <a:endParaRPr b="1" i="0" sz="1100" u="none" cap="none" strike="noStrike"/>
          </a:p>
        </p:txBody>
      </p:sp>
      <p:sp>
        <p:nvSpPr>
          <p:cNvPr id="211" name="Google Shape;211;p24"/>
          <p:cNvSpPr/>
          <p:nvPr/>
        </p:nvSpPr>
        <p:spPr>
          <a:xfrm>
            <a:off x="756523" y="7071836"/>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 Ooo, čia tėtis ir mamytė?</a:t>
            </a:r>
            <a:endParaRPr b="0" i="0" sz="1100" u="none" cap="none" strike="noStrike"/>
          </a:p>
        </p:txBody>
      </p:sp>
      <p:sp>
        <p:nvSpPr>
          <p:cNvPr id="212" name="Google Shape;212;p24"/>
          <p:cNvSpPr/>
          <p:nvPr/>
        </p:nvSpPr>
        <p:spPr>
          <a:xfrm>
            <a:off x="7456289" y="7071836"/>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Oh, here is dad and mommy?</a:t>
            </a:r>
            <a:endParaRPr b="0" i="0" sz="1100" u="none" cap="none" strike="noStrike"/>
          </a:p>
        </p:txBody>
      </p:sp>
      <p:sp>
        <p:nvSpPr>
          <p:cNvPr id="213" name="Google Shape;213;p24"/>
          <p:cNvSpPr/>
          <p:nvPr/>
        </p:nvSpPr>
        <p:spPr>
          <a:xfrm>
            <a:off x="756523" y="7347704"/>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Mamytė, mytė [=mamytė], tėtis.</a:t>
            </a:r>
            <a:endParaRPr b="0" i="0" sz="1100" u="none" cap="none" strike="noStrike"/>
          </a:p>
        </p:txBody>
      </p:sp>
      <p:sp>
        <p:nvSpPr>
          <p:cNvPr id="214" name="Google Shape;214;p24"/>
          <p:cNvSpPr/>
          <p:nvPr/>
        </p:nvSpPr>
        <p:spPr>
          <a:xfrm>
            <a:off x="7456289" y="7347704"/>
            <a:ext cx="6417588" cy="168950"/>
          </a:xfrm>
          <a:prstGeom prst="rect">
            <a:avLst/>
          </a:prstGeom>
          <a:noFill/>
          <a:ln>
            <a:noFill/>
          </a:ln>
        </p:spPr>
        <p:txBody>
          <a:bodyPr anchorCtr="0" anchor="t" bIns="0" lIns="0" spcFirstLastPara="1" rIns="0" wrap="square" tIns="0">
            <a:noAutofit/>
          </a:bodyPr>
          <a:lstStyle/>
          <a:p>
            <a:pPr indent="0" lvl="0" marL="0" marR="0" rtl="0" algn="l">
              <a:lnSpc>
                <a:spcPct val="118181"/>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Mommy, mmy [=mommy], dad.</a:t>
            </a:r>
            <a:endParaRPr b="0" i="0" sz="1100" u="none" cap="none" strike="noStrike"/>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descr="preencoded.png" id="220" name="Google Shape;220;p25"/>
          <p:cNvPicPr preferRelativeResize="0"/>
          <p:nvPr/>
        </p:nvPicPr>
        <p:blipFill rotWithShape="1">
          <a:blip r:embed="rId3">
            <a:alphaModFix/>
          </a:blip>
          <a:srcRect b="0" l="0" r="0" t="0"/>
          <a:stretch/>
        </p:blipFill>
        <p:spPr>
          <a:xfrm>
            <a:off x="9144000" y="0"/>
            <a:ext cx="5486400" cy="8229600"/>
          </a:xfrm>
          <a:prstGeom prst="rect">
            <a:avLst/>
          </a:prstGeom>
          <a:noFill/>
          <a:ln>
            <a:noFill/>
          </a:ln>
        </p:spPr>
      </p:pic>
      <p:sp>
        <p:nvSpPr>
          <p:cNvPr id="221" name="Google Shape;221;p25"/>
          <p:cNvSpPr/>
          <p:nvPr/>
        </p:nvSpPr>
        <p:spPr>
          <a:xfrm>
            <a:off x="793790" y="952857"/>
            <a:ext cx="7556400" cy="1417500"/>
          </a:xfrm>
          <a:prstGeom prst="rect">
            <a:avLst/>
          </a:prstGeom>
          <a:noFill/>
          <a:ln>
            <a:noFill/>
          </a:ln>
        </p:spPr>
        <p:txBody>
          <a:bodyPr anchorCtr="0" anchor="t" bIns="0" lIns="0" spcFirstLastPara="1" rIns="0" wrap="square" tIns="0">
            <a:noAutofit/>
          </a:bodyPr>
          <a:lstStyle/>
          <a:p>
            <a:pPr indent="0" lvl="0" marL="0" marR="0" rtl="0" algn="l">
              <a:lnSpc>
                <a:spcPct val="124719"/>
              </a:lnSpc>
              <a:spcBef>
                <a:spcPts val="0"/>
              </a:spcBef>
              <a:spcAft>
                <a:spcPts val="0"/>
              </a:spcAft>
              <a:buClr>
                <a:srgbClr val="2C3F42"/>
              </a:buClr>
              <a:buSzPts val="4450"/>
              <a:buFont typeface="Bitter"/>
              <a:buNone/>
            </a:pPr>
            <a:r>
              <a:rPr b="0" i="0" lang="en-US" sz="3500" u="none" cap="none" strike="noStrike">
                <a:solidFill>
                  <a:srgbClr val="2C3F42"/>
                </a:solidFill>
                <a:latin typeface="Bitter"/>
                <a:ea typeface="Bitter"/>
                <a:cs typeface="Bitter"/>
                <a:sym typeface="Bitter"/>
              </a:rPr>
              <a:t>Developmental Trajectory: Current Stage</a:t>
            </a:r>
            <a:endParaRPr b="0" i="0" sz="3500" u="none" cap="none" strike="noStrike"/>
          </a:p>
        </p:txBody>
      </p:sp>
      <p:sp>
        <p:nvSpPr>
          <p:cNvPr id="222" name="Google Shape;222;p25"/>
          <p:cNvSpPr/>
          <p:nvPr/>
        </p:nvSpPr>
        <p:spPr>
          <a:xfrm>
            <a:off x="793790" y="2642592"/>
            <a:ext cx="3063600" cy="397200"/>
          </a:xfrm>
          <a:prstGeom prst="roundRect">
            <a:avLst>
              <a:gd fmla="val 19188" name="adj"/>
            </a:avLst>
          </a:prstGeom>
          <a:solidFill>
            <a:srgbClr val="FCE2C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5"/>
          <p:cNvSpPr/>
          <p:nvPr/>
        </p:nvSpPr>
        <p:spPr>
          <a:xfrm>
            <a:off x="929878" y="2710577"/>
            <a:ext cx="2791200" cy="261300"/>
          </a:xfrm>
          <a:prstGeom prst="rect">
            <a:avLst/>
          </a:prstGeom>
          <a:noFill/>
          <a:ln>
            <a:noFill/>
          </a:ln>
        </p:spPr>
        <p:txBody>
          <a:bodyPr anchorCtr="0" anchor="t" bIns="0" lIns="0" spcFirstLastPara="1" rIns="0" wrap="square" tIns="0">
            <a:noAutofit/>
          </a:bodyPr>
          <a:lstStyle/>
          <a:p>
            <a:pPr indent="0" lvl="0" marL="0" marR="0" rtl="0" algn="l">
              <a:lnSpc>
                <a:spcPct val="146428"/>
              </a:lnSpc>
              <a:spcBef>
                <a:spcPts val="0"/>
              </a:spcBef>
              <a:spcAft>
                <a:spcPts val="0"/>
              </a:spcAft>
              <a:buClr>
                <a:srgbClr val="2B2E3C"/>
              </a:buClr>
              <a:buSzPts val="1400"/>
              <a:buFont typeface="Open Sans"/>
              <a:buNone/>
            </a:pPr>
            <a:r>
              <a:rPr b="0" i="0" lang="en-US" sz="1400" u="none" cap="none" strike="noStrike">
                <a:solidFill>
                  <a:srgbClr val="2B2E3C"/>
                </a:solidFill>
                <a:latin typeface="Open Sans"/>
                <a:ea typeface="Open Sans"/>
                <a:cs typeface="Open Sans"/>
                <a:sym typeface="Open Sans"/>
              </a:rPr>
              <a:t>5 YEARS OLD – PRESENT (5;2–5;8)</a:t>
            </a:r>
            <a:endParaRPr b="0" i="0" sz="1400" u="none" cap="none" strike="noStrike"/>
          </a:p>
        </p:txBody>
      </p:sp>
      <p:sp>
        <p:nvSpPr>
          <p:cNvPr id="224" name="Google Shape;224;p25"/>
          <p:cNvSpPr/>
          <p:nvPr/>
        </p:nvSpPr>
        <p:spPr>
          <a:xfrm>
            <a:off x="793790" y="3243858"/>
            <a:ext cx="3687600" cy="2266200"/>
          </a:xfrm>
          <a:prstGeom prst="roundRect">
            <a:avLst>
              <a:gd fmla="val 4204"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5"/>
          <p:cNvSpPr/>
          <p:nvPr/>
        </p:nvSpPr>
        <p:spPr>
          <a:xfrm>
            <a:off x="1028224" y="3478292"/>
            <a:ext cx="3218700" cy="7086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B2E3C"/>
              </a:buClr>
              <a:buSzPts val="2200"/>
              <a:buFont typeface="Bitter"/>
              <a:buNone/>
            </a:pPr>
            <a:r>
              <a:rPr b="0" i="0" lang="en-US" sz="2200" u="none" cap="none" strike="noStrike">
                <a:solidFill>
                  <a:srgbClr val="2B2E3C"/>
                </a:solidFill>
                <a:latin typeface="Bitter"/>
                <a:ea typeface="Bitter"/>
                <a:cs typeface="Bitter"/>
                <a:sym typeface="Bitter"/>
              </a:rPr>
              <a:t>Multi-word Combinations </a:t>
            </a:r>
            <a:endParaRPr b="0" i="0" sz="2200" u="none" cap="none" strike="noStrike"/>
          </a:p>
        </p:txBody>
      </p:sp>
      <p:sp>
        <p:nvSpPr>
          <p:cNvPr id="226" name="Google Shape;226;p25"/>
          <p:cNvSpPr/>
          <p:nvPr/>
        </p:nvSpPr>
        <p:spPr>
          <a:xfrm>
            <a:off x="1028224" y="4295775"/>
            <a:ext cx="3218700" cy="979800"/>
          </a:xfrm>
          <a:prstGeom prst="rect">
            <a:avLst/>
          </a:prstGeom>
          <a:noFill/>
          <a:ln>
            <a:noFill/>
          </a:ln>
        </p:spPr>
        <p:txBody>
          <a:bodyPr anchorCtr="0" anchor="t" bIns="0" lIns="0" spcFirstLastPara="1" rIns="0" wrap="square" tIns="0">
            <a:noAutofit/>
          </a:bodyPr>
          <a:lstStyle/>
          <a:p>
            <a:pPr indent="0" lvl="0" marL="0" marR="0" rtl="0" algn="l">
              <a:lnSpc>
                <a:spcPct val="145714"/>
              </a:lnSpc>
              <a:spcBef>
                <a:spcPts val="0"/>
              </a:spcBef>
              <a:spcAft>
                <a:spcPts val="0"/>
              </a:spcAft>
              <a:buClr>
                <a:srgbClr val="2B2E3C"/>
              </a:buClr>
              <a:buSzPts val="1750"/>
              <a:buFont typeface="Open Sans"/>
              <a:buNone/>
            </a:pPr>
            <a:r>
              <a:rPr b="0" i="0" lang="en-US" sz="1750" u="none" cap="none" strike="noStrike">
                <a:solidFill>
                  <a:srgbClr val="2B2E3C"/>
                </a:solidFill>
                <a:latin typeface="Open Sans"/>
                <a:ea typeface="Open Sans"/>
                <a:cs typeface="Open Sans"/>
                <a:sym typeface="Open Sans"/>
              </a:rPr>
              <a:t>2–3 word utterances increasingly frequent and structurally varied </a:t>
            </a:r>
            <a:endParaRPr b="0" i="0" sz="1750" u="none" cap="none" strike="noStrike"/>
          </a:p>
        </p:txBody>
      </p:sp>
      <p:sp>
        <p:nvSpPr>
          <p:cNvPr id="227" name="Google Shape;227;p25"/>
          <p:cNvSpPr/>
          <p:nvPr/>
        </p:nvSpPr>
        <p:spPr>
          <a:xfrm>
            <a:off x="4662726" y="3243858"/>
            <a:ext cx="3687600" cy="2266200"/>
          </a:xfrm>
          <a:prstGeom prst="roundRect">
            <a:avLst>
              <a:gd fmla="val 4204"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5"/>
          <p:cNvSpPr/>
          <p:nvPr/>
        </p:nvSpPr>
        <p:spPr>
          <a:xfrm>
            <a:off x="4897160" y="3478292"/>
            <a:ext cx="3218700" cy="7086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B2E3C"/>
              </a:buClr>
              <a:buSzPts val="2200"/>
              <a:buFont typeface="Bitter"/>
              <a:buNone/>
            </a:pPr>
            <a:r>
              <a:rPr b="0" i="0" lang="en-US" sz="2200" u="none" cap="none" strike="noStrike">
                <a:solidFill>
                  <a:srgbClr val="2B2E3C"/>
                </a:solidFill>
                <a:latin typeface="Bitter"/>
                <a:ea typeface="Bitter"/>
                <a:cs typeface="Bitter"/>
                <a:sym typeface="Bitter"/>
              </a:rPr>
              <a:t>Contextual Appropriateness</a:t>
            </a:r>
            <a:endParaRPr b="0" i="0" sz="2200" u="none" cap="none" strike="noStrike"/>
          </a:p>
        </p:txBody>
      </p:sp>
      <p:sp>
        <p:nvSpPr>
          <p:cNvPr id="229" name="Google Shape;229;p25"/>
          <p:cNvSpPr/>
          <p:nvPr/>
        </p:nvSpPr>
        <p:spPr>
          <a:xfrm>
            <a:off x="4897160" y="4295775"/>
            <a:ext cx="3218700" cy="979800"/>
          </a:xfrm>
          <a:prstGeom prst="rect">
            <a:avLst/>
          </a:prstGeom>
          <a:noFill/>
          <a:ln>
            <a:noFill/>
          </a:ln>
        </p:spPr>
        <p:txBody>
          <a:bodyPr anchorCtr="0" anchor="t" bIns="0" lIns="0" spcFirstLastPara="1" rIns="0" wrap="square" tIns="0">
            <a:noAutofit/>
          </a:bodyPr>
          <a:lstStyle/>
          <a:p>
            <a:pPr indent="0" lvl="0" marL="0" marR="0" rtl="0" algn="l">
              <a:lnSpc>
                <a:spcPct val="145714"/>
              </a:lnSpc>
              <a:spcBef>
                <a:spcPts val="0"/>
              </a:spcBef>
              <a:spcAft>
                <a:spcPts val="0"/>
              </a:spcAft>
              <a:buClr>
                <a:srgbClr val="2B2E3C"/>
              </a:buClr>
              <a:buSzPts val="1750"/>
              <a:buFont typeface="Open Sans"/>
              <a:buNone/>
            </a:pPr>
            <a:r>
              <a:rPr b="0" i="0" lang="en-US" sz="1750" u="none" cap="none" strike="noStrike">
                <a:solidFill>
                  <a:srgbClr val="2B2E3C"/>
                </a:solidFill>
                <a:latin typeface="Open Sans"/>
                <a:ea typeface="Open Sans"/>
                <a:cs typeface="Open Sans"/>
                <a:sym typeface="Open Sans"/>
              </a:rPr>
              <a:t>Responses more aligned with conversational context and partner expectations</a:t>
            </a:r>
            <a:endParaRPr b="0" i="0" sz="1750" u="none" cap="none" strike="noStrike"/>
          </a:p>
        </p:txBody>
      </p:sp>
      <p:sp>
        <p:nvSpPr>
          <p:cNvPr id="230" name="Google Shape;230;p25"/>
          <p:cNvSpPr/>
          <p:nvPr/>
        </p:nvSpPr>
        <p:spPr>
          <a:xfrm>
            <a:off x="793790" y="5691426"/>
            <a:ext cx="7556400" cy="1585200"/>
          </a:xfrm>
          <a:prstGeom prst="roundRect">
            <a:avLst>
              <a:gd fmla="val 6010"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5"/>
          <p:cNvSpPr/>
          <p:nvPr/>
        </p:nvSpPr>
        <p:spPr>
          <a:xfrm>
            <a:off x="1028224" y="5925860"/>
            <a:ext cx="2835300" cy="3543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B2E3C"/>
              </a:buClr>
              <a:buSzPts val="2200"/>
              <a:buFont typeface="Bitter"/>
              <a:buNone/>
            </a:pPr>
            <a:r>
              <a:rPr b="0" i="0" lang="en-US" sz="2200" u="none" cap="none" strike="noStrike">
                <a:solidFill>
                  <a:srgbClr val="2B2E3C"/>
                </a:solidFill>
                <a:latin typeface="Bitter"/>
                <a:ea typeface="Bitter"/>
                <a:cs typeface="Bitter"/>
                <a:sym typeface="Bitter"/>
              </a:rPr>
              <a:t>Lexical Flexibility</a:t>
            </a:r>
            <a:endParaRPr b="0" i="0" sz="2200" u="none" cap="none" strike="noStrike"/>
          </a:p>
        </p:txBody>
      </p:sp>
      <p:sp>
        <p:nvSpPr>
          <p:cNvPr id="232" name="Google Shape;232;p25"/>
          <p:cNvSpPr/>
          <p:nvPr/>
        </p:nvSpPr>
        <p:spPr>
          <a:xfrm>
            <a:off x="1028224" y="6389013"/>
            <a:ext cx="7087500" cy="653100"/>
          </a:xfrm>
          <a:prstGeom prst="rect">
            <a:avLst/>
          </a:prstGeom>
          <a:noFill/>
          <a:ln>
            <a:noFill/>
          </a:ln>
        </p:spPr>
        <p:txBody>
          <a:bodyPr anchorCtr="0" anchor="t" bIns="0" lIns="0" spcFirstLastPara="1" rIns="0" wrap="square" tIns="0">
            <a:noAutofit/>
          </a:bodyPr>
          <a:lstStyle/>
          <a:p>
            <a:pPr indent="0" lvl="0" marL="0" marR="0" rtl="0" algn="l">
              <a:lnSpc>
                <a:spcPct val="145714"/>
              </a:lnSpc>
              <a:spcBef>
                <a:spcPts val="0"/>
              </a:spcBef>
              <a:spcAft>
                <a:spcPts val="0"/>
              </a:spcAft>
              <a:buClr>
                <a:srgbClr val="2B2E3C"/>
              </a:buClr>
              <a:buSzPts val="1750"/>
              <a:buFont typeface="Open Sans"/>
              <a:buNone/>
            </a:pPr>
            <a:r>
              <a:rPr b="0" i="0" lang="en-US" sz="1750" u="none" cap="none" strike="noStrike">
                <a:solidFill>
                  <a:srgbClr val="2B2E3C"/>
                </a:solidFill>
                <a:latin typeface="Open Sans"/>
                <a:ea typeface="Open Sans"/>
                <a:cs typeface="Open Sans"/>
                <a:sym typeface="Open Sans"/>
              </a:rPr>
              <a:t>Emerging evidence of lexical selection and active recombination of stored units</a:t>
            </a:r>
            <a:endParaRPr b="0" i="0" sz="1750" u="none" cap="none" strike="noStrike"/>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6"/>
          <p:cNvSpPr/>
          <p:nvPr/>
        </p:nvSpPr>
        <p:spPr>
          <a:xfrm>
            <a:off x="582920" y="663775"/>
            <a:ext cx="9162900" cy="425400"/>
          </a:xfrm>
          <a:prstGeom prst="rect">
            <a:avLst/>
          </a:prstGeom>
          <a:noFill/>
          <a:ln>
            <a:noFill/>
          </a:ln>
        </p:spPr>
        <p:txBody>
          <a:bodyPr anchorCtr="0" anchor="t" bIns="0" lIns="0" spcFirstLastPara="1" rIns="0" wrap="square" tIns="0">
            <a:noAutofit/>
          </a:bodyPr>
          <a:lstStyle/>
          <a:p>
            <a:pPr indent="0" lvl="0" marL="0" marR="0" rtl="0" algn="l">
              <a:lnSpc>
                <a:spcPct val="124528"/>
              </a:lnSpc>
              <a:spcBef>
                <a:spcPts val="0"/>
              </a:spcBef>
              <a:spcAft>
                <a:spcPts val="0"/>
              </a:spcAft>
              <a:buClr>
                <a:srgbClr val="2C3F42"/>
              </a:buClr>
              <a:buSzPts val="2650"/>
              <a:buFont typeface="Bitter"/>
              <a:buNone/>
            </a:pPr>
            <a:r>
              <a:rPr b="0" i="0" lang="en-US" sz="3500" u="none" cap="none" strike="noStrike">
                <a:solidFill>
                  <a:srgbClr val="2C3F42"/>
                </a:solidFill>
                <a:latin typeface="Bitter"/>
                <a:ea typeface="Bitter"/>
                <a:cs typeface="Bitter"/>
                <a:sym typeface="Bitter"/>
              </a:rPr>
              <a:t>Contextual Appropriateness</a:t>
            </a:r>
            <a:endParaRPr b="0" i="0" sz="3500" u="none" cap="none" strike="noStrike"/>
          </a:p>
        </p:txBody>
      </p:sp>
      <p:sp>
        <p:nvSpPr>
          <p:cNvPr id="239" name="Google Shape;239;p26"/>
          <p:cNvSpPr/>
          <p:nvPr/>
        </p:nvSpPr>
        <p:spPr>
          <a:xfrm>
            <a:off x="582930" y="1215866"/>
            <a:ext cx="1927503" cy="224314"/>
          </a:xfrm>
          <a:prstGeom prst="roundRect">
            <a:avLst>
              <a:gd fmla="val 20273"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6"/>
          <p:cNvSpPr/>
          <p:nvPr/>
        </p:nvSpPr>
        <p:spPr>
          <a:xfrm>
            <a:off x="671751" y="1264087"/>
            <a:ext cx="1749862" cy="127873"/>
          </a:xfrm>
          <a:prstGeom prst="rect">
            <a:avLst/>
          </a:prstGeom>
          <a:noFill/>
          <a:ln>
            <a:noFill/>
          </a:ln>
        </p:spPr>
        <p:txBody>
          <a:bodyPr anchorCtr="0" anchor="t" bIns="0" lIns="0" spcFirstLastPara="1" rIns="0" wrap="square" tIns="0">
            <a:noAutofit/>
          </a:bodyPr>
          <a:lstStyle/>
          <a:p>
            <a:pPr indent="0" lvl="0" marL="0" marR="0" rtl="0" algn="l">
              <a:lnSpc>
                <a:spcPct val="117647"/>
              </a:lnSpc>
              <a:spcBef>
                <a:spcPts val="0"/>
              </a:spcBef>
              <a:spcAft>
                <a:spcPts val="0"/>
              </a:spcAft>
              <a:buClr>
                <a:srgbClr val="D2600F"/>
              </a:buClr>
              <a:buSzPts val="850"/>
              <a:buFont typeface="Open Sans"/>
              <a:buNone/>
            </a:pPr>
            <a:r>
              <a:rPr b="0" i="0" lang="en-US" sz="850" u="none" cap="none" strike="noStrike">
                <a:solidFill>
                  <a:srgbClr val="D2600F"/>
                </a:solidFill>
                <a:latin typeface="Open Sans"/>
                <a:ea typeface="Open Sans"/>
                <a:cs typeface="Open Sans"/>
                <a:sym typeface="Open Sans"/>
              </a:rPr>
              <a:t>AGE: 5 YEARS, 6 MONTHS, 26 DAYS</a:t>
            </a:r>
            <a:endParaRPr b="0" i="0" sz="850" u="none" cap="none" strike="noStrike"/>
          </a:p>
        </p:txBody>
      </p:sp>
      <p:sp>
        <p:nvSpPr>
          <p:cNvPr id="241" name="Google Shape;241;p26"/>
          <p:cNvSpPr/>
          <p:nvPr/>
        </p:nvSpPr>
        <p:spPr>
          <a:xfrm>
            <a:off x="582930" y="1512808"/>
            <a:ext cx="134645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The child responds to her mother's questions about her day at kindergarten. Her </a:t>
            </a:r>
            <a:r>
              <a:rPr b="1" i="0" lang="en-US" sz="1050" u="none" cap="none" strike="noStrike">
                <a:solidFill>
                  <a:srgbClr val="2B2E3C"/>
                </a:solidFill>
                <a:latin typeface="Open Sans"/>
                <a:ea typeface="Open Sans"/>
                <a:cs typeface="Open Sans"/>
                <a:sym typeface="Open Sans"/>
              </a:rPr>
              <a:t>answers are brief but contextually appropriate,</a:t>
            </a:r>
            <a:r>
              <a:rPr b="0" i="0" lang="en-US" sz="1050" u="none" cap="none" strike="noStrike">
                <a:solidFill>
                  <a:srgbClr val="2B2E3C"/>
                </a:solidFill>
                <a:latin typeface="Open Sans"/>
                <a:ea typeface="Open Sans"/>
                <a:cs typeface="Open Sans"/>
                <a:sym typeface="Open Sans"/>
              </a:rPr>
              <a:t> demonstrating emerging conversational responsiveness.</a:t>
            </a:r>
            <a:endParaRPr b="0" i="0" sz="1050" u="none" cap="none" strike="noStrike"/>
          </a:p>
        </p:txBody>
      </p:sp>
      <p:sp>
        <p:nvSpPr>
          <p:cNvPr id="242" name="Google Shape;242;p26"/>
          <p:cNvSpPr/>
          <p:nvPr/>
        </p:nvSpPr>
        <p:spPr>
          <a:xfrm>
            <a:off x="582930" y="1745337"/>
            <a:ext cx="13464540" cy="1828681"/>
          </a:xfrm>
          <a:prstGeom prst="roundRect">
            <a:avLst>
              <a:gd fmla="val 3108"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6"/>
          <p:cNvSpPr/>
          <p:nvPr/>
        </p:nvSpPr>
        <p:spPr>
          <a:xfrm>
            <a:off x="725805" y="1799273"/>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1" i="0" lang="en-US" sz="1050" u="none" cap="none" strike="noStrike">
                <a:solidFill>
                  <a:srgbClr val="2B2E3C"/>
                </a:solidFill>
                <a:latin typeface="Open Sans"/>
                <a:ea typeface="Open Sans"/>
                <a:cs typeface="Open Sans"/>
                <a:sym typeface="Open Sans"/>
              </a:rPr>
              <a:t>Lithuanian</a:t>
            </a:r>
            <a:endParaRPr b="0" i="0" sz="1050" u="none" cap="none" strike="noStrike"/>
          </a:p>
        </p:txBody>
      </p:sp>
      <p:sp>
        <p:nvSpPr>
          <p:cNvPr id="244" name="Google Shape;244;p26"/>
          <p:cNvSpPr/>
          <p:nvPr/>
        </p:nvSpPr>
        <p:spPr>
          <a:xfrm>
            <a:off x="7450455" y="1799273"/>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1" i="0" lang="en-US" sz="1050" u="none" cap="none" strike="noStrike">
                <a:solidFill>
                  <a:srgbClr val="2B2E3C"/>
                </a:solidFill>
                <a:latin typeface="Open Sans"/>
                <a:ea typeface="Open Sans"/>
                <a:cs typeface="Open Sans"/>
                <a:sym typeface="Open Sans"/>
              </a:rPr>
              <a:t>English</a:t>
            </a:r>
            <a:endParaRPr b="0" i="0" sz="1050" u="none" cap="none" strike="noStrike"/>
          </a:p>
        </p:txBody>
      </p:sp>
      <p:sp>
        <p:nvSpPr>
          <p:cNvPr id="245" name="Google Shape;245;p26"/>
          <p:cNvSpPr/>
          <p:nvPr/>
        </p:nvSpPr>
        <p:spPr>
          <a:xfrm>
            <a:off x="725805" y="2059424"/>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O daržely tau patiko?</a:t>
            </a:r>
            <a:endParaRPr b="0" i="0" sz="1050" u="none" cap="none" strike="noStrike"/>
          </a:p>
        </p:txBody>
      </p:sp>
      <p:sp>
        <p:nvSpPr>
          <p:cNvPr id="246" name="Google Shape;246;p26"/>
          <p:cNvSpPr/>
          <p:nvPr/>
        </p:nvSpPr>
        <p:spPr>
          <a:xfrm>
            <a:off x="7450455" y="2059424"/>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 Did you like it at kindergarten?</a:t>
            </a:r>
            <a:endParaRPr b="0" i="0" sz="1050" u="none" cap="none" strike="noStrike"/>
          </a:p>
        </p:txBody>
      </p:sp>
      <p:sp>
        <p:nvSpPr>
          <p:cNvPr id="247" name="Google Shape;247;p26"/>
          <p:cNvSpPr/>
          <p:nvPr/>
        </p:nvSpPr>
        <p:spPr>
          <a:xfrm>
            <a:off x="725805" y="2319576"/>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 Taip.</a:t>
            </a:r>
            <a:endParaRPr b="0" i="0" sz="1050" u="none" cap="none" strike="noStrike"/>
          </a:p>
        </p:txBody>
      </p:sp>
      <p:sp>
        <p:nvSpPr>
          <p:cNvPr id="248" name="Google Shape;248;p26"/>
          <p:cNvSpPr/>
          <p:nvPr/>
        </p:nvSpPr>
        <p:spPr>
          <a:xfrm>
            <a:off x="7450455" y="2319576"/>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Yes.</a:t>
            </a:r>
            <a:endParaRPr b="0" i="0" sz="1050" u="none" cap="none" strike="noStrike"/>
          </a:p>
        </p:txBody>
      </p:sp>
      <p:sp>
        <p:nvSpPr>
          <p:cNvPr id="249" name="Google Shape;249;p26"/>
          <p:cNvSpPr/>
          <p:nvPr/>
        </p:nvSpPr>
        <p:spPr>
          <a:xfrm>
            <a:off x="725805" y="2579727"/>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Patiko daržely.</a:t>
            </a:r>
            <a:endParaRPr b="0" i="0" sz="1050" u="none" cap="none" strike="noStrike"/>
          </a:p>
        </p:txBody>
      </p:sp>
      <p:sp>
        <p:nvSpPr>
          <p:cNvPr id="250" name="Google Shape;250;p26"/>
          <p:cNvSpPr/>
          <p:nvPr/>
        </p:nvSpPr>
        <p:spPr>
          <a:xfrm>
            <a:off x="7450455" y="2579727"/>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 You liked kindergarten.</a:t>
            </a:r>
            <a:endParaRPr b="0" i="0" sz="1050" u="none" cap="none" strike="noStrike"/>
          </a:p>
        </p:txBody>
      </p:sp>
      <p:sp>
        <p:nvSpPr>
          <p:cNvPr id="251" name="Google Shape;251;p26"/>
          <p:cNvSpPr/>
          <p:nvPr/>
        </p:nvSpPr>
        <p:spPr>
          <a:xfrm>
            <a:off x="725805" y="2839879"/>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 Pajagei [=pavalgei].</a:t>
            </a:r>
            <a:endParaRPr b="0" i="0" sz="1050" u="none" cap="none" strike="noStrike"/>
          </a:p>
        </p:txBody>
      </p:sp>
      <p:sp>
        <p:nvSpPr>
          <p:cNvPr id="252" name="Google Shape;252;p26"/>
          <p:cNvSpPr/>
          <p:nvPr/>
        </p:nvSpPr>
        <p:spPr>
          <a:xfrm>
            <a:off x="7450455" y="2839879"/>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Ate [=you ate].</a:t>
            </a:r>
            <a:endParaRPr b="0" i="0" sz="1050" u="none" cap="none" strike="noStrike"/>
          </a:p>
        </p:txBody>
      </p:sp>
      <p:sp>
        <p:nvSpPr>
          <p:cNvPr id="253" name="Google Shape;253;p26"/>
          <p:cNvSpPr/>
          <p:nvPr/>
        </p:nvSpPr>
        <p:spPr>
          <a:xfrm>
            <a:off x="725805" y="3100030"/>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a:t>
            </a:r>
            <a:r>
              <a:rPr b="1" i="0" lang="en-US" sz="1050" u="none" cap="none" strike="noStrike">
                <a:solidFill>
                  <a:srgbClr val="2B2E3C"/>
                </a:solidFill>
                <a:latin typeface="Open Sans"/>
                <a:ea typeface="Open Sans"/>
                <a:cs typeface="Open Sans"/>
                <a:sym typeface="Open Sans"/>
              </a:rPr>
              <a:t>Ir pavalgei, o ką valgei?</a:t>
            </a:r>
            <a:endParaRPr b="1" i="0" sz="1050" u="none" cap="none" strike="noStrike"/>
          </a:p>
        </p:txBody>
      </p:sp>
      <p:sp>
        <p:nvSpPr>
          <p:cNvPr id="254" name="Google Shape;254;p26"/>
          <p:cNvSpPr/>
          <p:nvPr/>
        </p:nvSpPr>
        <p:spPr>
          <a:xfrm>
            <a:off x="7450455" y="3100030"/>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 </a:t>
            </a:r>
            <a:r>
              <a:rPr b="1" i="0" lang="en-US" sz="1050" u="none" cap="none" strike="noStrike">
                <a:solidFill>
                  <a:srgbClr val="2B2E3C"/>
                </a:solidFill>
                <a:latin typeface="Open Sans"/>
                <a:ea typeface="Open Sans"/>
                <a:cs typeface="Open Sans"/>
                <a:sym typeface="Open Sans"/>
              </a:rPr>
              <a:t>And you ate — what did you eat?</a:t>
            </a:r>
            <a:endParaRPr b="1" i="0" sz="1050" u="none" cap="none" strike="noStrike"/>
          </a:p>
        </p:txBody>
      </p:sp>
      <p:sp>
        <p:nvSpPr>
          <p:cNvPr id="255" name="Google Shape;255;p26"/>
          <p:cNvSpPr/>
          <p:nvPr/>
        </p:nvSpPr>
        <p:spPr>
          <a:xfrm>
            <a:off x="725805" y="3360182"/>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a:t>
            </a:r>
            <a:r>
              <a:rPr b="0" i="0" lang="en-US" sz="1050" u="none" cap="none" strike="noStrike">
                <a:solidFill>
                  <a:srgbClr val="2B2E3C"/>
                </a:solidFill>
                <a:latin typeface="Open Sans"/>
                <a:ea typeface="Open Sans"/>
                <a:cs typeface="Open Sans"/>
                <a:sym typeface="Open Sans"/>
              </a:rPr>
              <a:t> </a:t>
            </a:r>
            <a:r>
              <a:rPr b="1" i="0" lang="en-US" sz="1050" u="none" cap="none" strike="noStrike">
                <a:solidFill>
                  <a:srgbClr val="2B2E3C"/>
                </a:solidFill>
                <a:latin typeface="Open Sans"/>
                <a:ea typeface="Open Sans"/>
                <a:cs typeface="Open Sans"/>
                <a:sym typeface="Open Sans"/>
              </a:rPr>
              <a:t>Siubytę [=sriubytę].</a:t>
            </a:r>
            <a:endParaRPr b="1" i="0" sz="1050" u="none" cap="none" strike="noStrike"/>
          </a:p>
        </p:txBody>
      </p:sp>
      <p:sp>
        <p:nvSpPr>
          <p:cNvPr id="256" name="Google Shape;256;p26"/>
          <p:cNvSpPr/>
          <p:nvPr/>
        </p:nvSpPr>
        <p:spPr>
          <a:xfrm>
            <a:off x="7450455" y="3360182"/>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a:t>
            </a:r>
            <a:r>
              <a:rPr b="1" i="0" lang="en-US" sz="1050" u="none" cap="none" strike="noStrike">
                <a:solidFill>
                  <a:srgbClr val="2B2E3C"/>
                </a:solidFill>
                <a:latin typeface="Open Sans"/>
                <a:ea typeface="Open Sans"/>
                <a:cs typeface="Open Sans"/>
                <a:sym typeface="Open Sans"/>
              </a:rPr>
              <a:t>S</a:t>
            </a:r>
            <a:r>
              <a:rPr b="1" i="0" lang="en-US" sz="1050" u="none" cap="none" strike="noStrike">
                <a:solidFill>
                  <a:srgbClr val="2B2E3C"/>
                </a:solidFill>
                <a:latin typeface="Open Sans"/>
                <a:ea typeface="Open Sans"/>
                <a:cs typeface="Open Sans"/>
                <a:sym typeface="Open Sans"/>
              </a:rPr>
              <a:t>oup [=soup].</a:t>
            </a:r>
            <a:endParaRPr b="1" i="0" sz="1050" u="none" cap="none" strike="noStrike"/>
          </a:p>
        </p:txBody>
      </p:sp>
      <p:sp>
        <p:nvSpPr>
          <p:cNvPr id="257" name="Google Shape;257;p26"/>
          <p:cNvSpPr/>
          <p:nvPr/>
        </p:nvSpPr>
        <p:spPr>
          <a:xfrm>
            <a:off x="582930" y="3646646"/>
            <a:ext cx="1927503" cy="224314"/>
          </a:xfrm>
          <a:prstGeom prst="roundRect">
            <a:avLst>
              <a:gd fmla="val 20273"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6"/>
          <p:cNvSpPr/>
          <p:nvPr/>
        </p:nvSpPr>
        <p:spPr>
          <a:xfrm>
            <a:off x="671751" y="3694867"/>
            <a:ext cx="1749862" cy="127873"/>
          </a:xfrm>
          <a:prstGeom prst="rect">
            <a:avLst/>
          </a:prstGeom>
          <a:noFill/>
          <a:ln>
            <a:noFill/>
          </a:ln>
        </p:spPr>
        <p:txBody>
          <a:bodyPr anchorCtr="0" anchor="t" bIns="0" lIns="0" spcFirstLastPara="1" rIns="0" wrap="square" tIns="0">
            <a:noAutofit/>
          </a:bodyPr>
          <a:lstStyle/>
          <a:p>
            <a:pPr indent="0" lvl="0" marL="0" marR="0" rtl="0" algn="l">
              <a:lnSpc>
                <a:spcPct val="117647"/>
              </a:lnSpc>
              <a:spcBef>
                <a:spcPts val="0"/>
              </a:spcBef>
              <a:spcAft>
                <a:spcPts val="0"/>
              </a:spcAft>
              <a:buClr>
                <a:srgbClr val="D2600F"/>
              </a:buClr>
              <a:buSzPts val="850"/>
              <a:buFont typeface="Open Sans"/>
              <a:buNone/>
            </a:pPr>
            <a:r>
              <a:rPr b="0" i="0" lang="en-US" sz="850" u="none" cap="none" strike="noStrike">
                <a:solidFill>
                  <a:srgbClr val="D2600F"/>
                </a:solidFill>
                <a:latin typeface="Open Sans"/>
                <a:ea typeface="Open Sans"/>
                <a:cs typeface="Open Sans"/>
                <a:sym typeface="Open Sans"/>
              </a:rPr>
              <a:t>AGE: 5 YEARS, 7 MONTHS, 15 DAYS</a:t>
            </a:r>
            <a:endParaRPr b="0" i="0" sz="850" u="none" cap="none" strike="noStrike"/>
          </a:p>
        </p:txBody>
      </p:sp>
      <p:sp>
        <p:nvSpPr>
          <p:cNvPr id="259" name="Google Shape;259;p26"/>
          <p:cNvSpPr/>
          <p:nvPr/>
        </p:nvSpPr>
        <p:spPr>
          <a:xfrm>
            <a:off x="582930" y="3943588"/>
            <a:ext cx="134645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The child responds to a series of yes/no questions about her bus journey to other kindergarten. She consistently </a:t>
            </a:r>
            <a:r>
              <a:rPr b="1" i="0" lang="en-US" sz="1050" u="none" cap="none" strike="noStrike">
                <a:solidFill>
                  <a:srgbClr val="2B2E3C"/>
                </a:solidFill>
                <a:latin typeface="Open Sans"/>
                <a:ea typeface="Open Sans"/>
                <a:cs typeface="Open Sans"/>
                <a:sym typeface="Open Sans"/>
              </a:rPr>
              <a:t>provides accurate, contextually appropriate single-word responses.</a:t>
            </a:r>
            <a:endParaRPr b="1" i="0" sz="1050" u="none" cap="none" strike="noStrike"/>
          </a:p>
        </p:txBody>
      </p:sp>
      <p:sp>
        <p:nvSpPr>
          <p:cNvPr id="260" name="Google Shape;260;p26"/>
          <p:cNvSpPr/>
          <p:nvPr/>
        </p:nvSpPr>
        <p:spPr>
          <a:xfrm>
            <a:off x="582930" y="4176117"/>
            <a:ext cx="13464540" cy="3389590"/>
          </a:xfrm>
          <a:prstGeom prst="roundRect">
            <a:avLst>
              <a:gd fmla="val 1677"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6"/>
          <p:cNvSpPr/>
          <p:nvPr/>
        </p:nvSpPr>
        <p:spPr>
          <a:xfrm>
            <a:off x="725805" y="4230053"/>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1" i="0" lang="en-US" sz="1050" u="none" cap="none" strike="noStrike">
                <a:solidFill>
                  <a:srgbClr val="2B2E3C"/>
                </a:solidFill>
                <a:latin typeface="Open Sans"/>
                <a:ea typeface="Open Sans"/>
                <a:cs typeface="Open Sans"/>
                <a:sym typeface="Open Sans"/>
              </a:rPr>
              <a:t>Lithuanian</a:t>
            </a:r>
            <a:endParaRPr b="0" i="0" sz="1050" u="none" cap="none" strike="noStrike"/>
          </a:p>
        </p:txBody>
      </p:sp>
      <p:sp>
        <p:nvSpPr>
          <p:cNvPr id="262" name="Google Shape;262;p26"/>
          <p:cNvSpPr/>
          <p:nvPr/>
        </p:nvSpPr>
        <p:spPr>
          <a:xfrm>
            <a:off x="7450455" y="4230053"/>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1" i="0" lang="en-US" sz="1050" u="none" cap="none" strike="noStrike">
                <a:solidFill>
                  <a:srgbClr val="2B2E3C"/>
                </a:solidFill>
                <a:latin typeface="Open Sans"/>
                <a:ea typeface="Open Sans"/>
                <a:cs typeface="Open Sans"/>
                <a:sym typeface="Open Sans"/>
              </a:rPr>
              <a:t>English</a:t>
            </a:r>
            <a:endParaRPr b="0" i="0" sz="1050" u="none" cap="none" strike="noStrike"/>
          </a:p>
        </p:txBody>
      </p:sp>
      <p:sp>
        <p:nvSpPr>
          <p:cNvPr id="263" name="Google Shape;263;p26"/>
          <p:cNvSpPr/>
          <p:nvPr/>
        </p:nvSpPr>
        <p:spPr>
          <a:xfrm>
            <a:off x="725805" y="4490204"/>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Važiavai šiandien autobusu?</a:t>
            </a:r>
            <a:endParaRPr b="0" i="0" sz="1050" u="none" cap="none" strike="noStrike"/>
          </a:p>
        </p:txBody>
      </p:sp>
      <p:sp>
        <p:nvSpPr>
          <p:cNvPr id="264" name="Google Shape;264;p26"/>
          <p:cNvSpPr/>
          <p:nvPr/>
        </p:nvSpPr>
        <p:spPr>
          <a:xfrm>
            <a:off x="7450455" y="4490204"/>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 Did you travel by bus today?</a:t>
            </a:r>
            <a:endParaRPr b="0" i="0" sz="1050" u="none" cap="none" strike="noStrike"/>
          </a:p>
        </p:txBody>
      </p:sp>
      <p:sp>
        <p:nvSpPr>
          <p:cNvPr id="265" name="Google Shape;265;p26"/>
          <p:cNvSpPr/>
          <p:nvPr/>
        </p:nvSpPr>
        <p:spPr>
          <a:xfrm>
            <a:off x="725805" y="4750356"/>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 Teip [=taip].</a:t>
            </a:r>
            <a:endParaRPr b="0" i="0" sz="1050" u="none" cap="none" strike="noStrike"/>
          </a:p>
        </p:txBody>
      </p:sp>
      <p:sp>
        <p:nvSpPr>
          <p:cNvPr id="266" name="Google Shape;266;p26"/>
          <p:cNvSpPr/>
          <p:nvPr/>
        </p:nvSpPr>
        <p:spPr>
          <a:xfrm>
            <a:off x="7450455" y="4750356"/>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Yes.</a:t>
            </a:r>
            <a:endParaRPr b="0" i="0" sz="1050" u="none" cap="none" strike="noStrike"/>
          </a:p>
        </p:txBody>
      </p:sp>
      <p:sp>
        <p:nvSpPr>
          <p:cNvPr id="267" name="Google Shape;267;p26"/>
          <p:cNvSpPr/>
          <p:nvPr/>
        </p:nvSpPr>
        <p:spPr>
          <a:xfrm>
            <a:off x="725805" y="5010507"/>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Patiko autobusas?</a:t>
            </a:r>
            <a:endParaRPr b="0" i="0" sz="1050" u="none" cap="none" strike="noStrike"/>
          </a:p>
        </p:txBody>
      </p:sp>
      <p:sp>
        <p:nvSpPr>
          <p:cNvPr id="268" name="Google Shape;268;p26"/>
          <p:cNvSpPr/>
          <p:nvPr/>
        </p:nvSpPr>
        <p:spPr>
          <a:xfrm>
            <a:off x="7450455" y="5010507"/>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 Did you like the bus?</a:t>
            </a:r>
            <a:endParaRPr b="0" i="0" sz="1050" u="none" cap="none" strike="noStrike"/>
          </a:p>
        </p:txBody>
      </p:sp>
      <p:sp>
        <p:nvSpPr>
          <p:cNvPr id="269" name="Google Shape;269;p26"/>
          <p:cNvSpPr/>
          <p:nvPr/>
        </p:nvSpPr>
        <p:spPr>
          <a:xfrm>
            <a:off x="725805" y="5270659"/>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 Teip [=taip].</a:t>
            </a:r>
            <a:endParaRPr b="0" i="0" sz="1050" u="none" cap="none" strike="noStrike"/>
          </a:p>
        </p:txBody>
      </p:sp>
      <p:sp>
        <p:nvSpPr>
          <p:cNvPr id="270" name="Google Shape;270;p26"/>
          <p:cNvSpPr/>
          <p:nvPr/>
        </p:nvSpPr>
        <p:spPr>
          <a:xfrm>
            <a:off x="7450455" y="5270659"/>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Yes.</a:t>
            </a:r>
            <a:endParaRPr b="0" i="0" sz="1050" u="none" cap="none" strike="noStrike"/>
          </a:p>
        </p:txBody>
      </p:sp>
      <p:sp>
        <p:nvSpPr>
          <p:cNvPr id="271" name="Google Shape;271;p26"/>
          <p:cNvSpPr/>
          <p:nvPr/>
        </p:nvSpPr>
        <p:spPr>
          <a:xfrm>
            <a:off x="725805" y="5530810"/>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a:t>
            </a:r>
            <a:r>
              <a:rPr b="1" i="0" lang="en-US" sz="1050" u="none" cap="none" strike="noStrike">
                <a:solidFill>
                  <a:srgbClr val="2B2E3C"/>
                </a:solidFill>
                <a:latin typeface="Open Sans"/>
                <a:ea typeface="Open Sans"/>
                <a:cs typeface="Open Sans"/>
                <a:sym typeface="Open Sans"/>
              </a:rPr>
              <a:t>Važiavai su auklėtoja?</a:t>
            </a:r>
            <a:endParaRPr b="1" i="0" sz="1050" u="none" cap="none" strike="noStrike"/>
          </a:p>
        </p:txBody>
      </p:sp>
      <p:sp>
        <p:nvSpPr>
          <p:cNvPr id="272" name="Google Shape;272;p26"/>
          <p:cNvSpPr/>
          <p:nvPr/>
        </p:nvSpPr>
        <p:spPr>
          <a:xfrm>
            <a:off x="7450455" y="5530810"/>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a:t>
            </a:r>
            <a:r>
              <a:rPr b="1" i="0" lang="en-US" sz="1050" u="none" cap="none" strike="noStrike">
                <a:solidFill>
                  <a:srgbClr val="2B2E3C"/>
                </a:solidFill>
                <a:latin typeface="Open Sans"/>
                <a:ea typeface="Open Sans"/>
                <a:cs typeface="Open Sans"/>
                <a:sym typeface="Open Sans"/>
              </a:rPr>
              <a:t>: Did you travel with the teacher?</a:t>
            </a:r>
            <a:endParaRPr b="1" i="0" sz="1050" u="none" cap="none" strike="noStrike"/>
          </a:p>
        </p:txBody>
      </p:sp>
      <p:sp>
        <p:nvSpPr>
          <p:cNvPr id="273" name="Google Shape;273;p26"/>
          <p:cNvSpPr/>
          <p:nvPr/>
        </p:nvSpPr>
        <p:spPr>
          <a:xfrm>
            <a:off x="725805" y="5790962"/>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 </a:t>
            </a:r>
            <a:r>
              <a:rPr b="1" i="0" lang="en-US" sz="1050" u="none" cap="none" strike="noStrike">
                <a:solidFill>
                  <a:srgbClr val="2B2E3C"/>
                </a:solidFill>
                <a:latin typeface="Open Sans"/>
                <a:ea typeface="Open Sans"/>
                <a:cs typeface="Open Sans"/>
                <a:sym typeface="Open Sans"/>
              </a:rPr>
              <a:t>Teip [=taip].</a:t>
            </a:r>
            <a:endParaRPr b="1" i="0" sz="1050" u="none" cap="none" strike="noStrike"/>
          </a:p>
        </p:txBody>
      </p:sp>
      <p:sp>
        <p:nvSpPr>
          <p:cNvPr id="274" name="Google Shape;274;p26"/>
          <p:cNvSpPr/>
          <p:nvPr/>
        </p:nvSpPr>
        <p:spPr>
          <a:xfrm>
            <a:off x="7450455" y="5790962"/>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a:t>
            </a:r>
            <a:r>
              <a:rPr b="1" i="0" lang="en-US" sz="1050" u="none" cap="none" strike="noStrike">
                <a:solidFill>
                  <a:srgbClr val="2B2E3C"/>
                </a:solidFill>
                <a:latin typeface="Open Sans"/>
                <a:ea typeface="Open Sans"/>
                <a:cs typeface="Open Sans"/>
                <a:sym typeface="Open Sans"/>
              </a:rPr>
              <a:t>Yes</a:t>
            </a:r>
            <a:r>
              <a:rPr b="0" i="0" lang="en-US" sz="1050" u="none" cap="none" strike="noStrike">
                <a:solidFill>
                  <a:srgbClr val="2B2E3C"/>
                </a:solidFill>
                <a:latin typeface="Open Sans"/>
                <a:ea typeface="Open Sans"/>
                <a:cs typeface="Open Sans"/>
                <a:sym typeface="Open Sans"/>
              </a:rPr>
              <a:t>.</a:t>
            </a:r>
            <a:endParaRPr b="0" i="0" sz="1050" u="none" cap="none" strike="noStrike"/>
          </a:p>
        </p:txBody>
      </p:sp>
      <p:sp>
        <p:nvSpPr>
          <p:cNvPr id="275" name="Google Shape;275;p26"/>
          <p:cNvSpPr/>
          <p:nvPr/>
        </p:nvSpPr>
        <p:spPr>
          <a:xfrm>
            <a:off x="725805" y="6051113"/>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a:t>
            </a:r>
            <a:r>
              <a:rPr b="1" i="0" lang="en-US" sz="1050" u="none" cap="none" strike="noStrike">
                <a:solidFill>
                  <a:srgbClr val="2B2E3C"/>
                </a:solidFill>
                <a:latin typeface="Open Sans"/>
                <a:ea typeface="Open Sans"/>
                <a:cs typeface="Open Sans"/>
                <a:sym typeface="Open Sans"/>
              </a:rPr>
              <a:t>O </a:t>
            </a:r>
            <a:r>
              <a:rPr b="1" i="0" lang="en-US" sz="1050" u="none" cap="none" strike="noStrike">
                <a:solidFill>
                  <a:srgbClr val="2B2E3C"/>
                </a:solidFill>
                <a:latin typeface="Open Sans"/>
                <a:ea typeface="Open Sans"/>
                <a:cs typeface="Open Sans"/>
                <a:sym typeface="Open Sans"/>
              </a:rPr>
              <a:t>važiavo Herkus?</a:t>
            </a:r>
            <a:endParaRPr b="1" i="0" sz="1050" u="none" cap="none" strike="noStrike"/>
          </a:p>
        </p:txBody>
      </p:sp>
      <p:sp>
        <p:nvSpPr>
          <p:cNvPr id="276" name="Google Shape;276;p26"/>
          <p:cNvSpPr/>
          <p:nvPr/>
        </p:nvSpPr>
        <p:spPr>
          <a:xfrm>
            <a:off x="7450455" y="6051113"/>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 </a:t>
            </a:r>
            <a:r>
              <a:rPr b="1" i="0" lang="en-US" sz="1050" u="none" cap="none" strike="noStrike">
                <a:solidFill>
                  <a:srgbClr val="2B2E3C"/>
                </a:solidFill>
                <a:latin typeface="Open Sans"/>
                <a:ea typeface="Open Sans"/>
                <a:cs typeface="Open Sans"/>
                <a:sym typeface="Open Sans"/>
              </a:rPr>
              <a:t>And did Herkus travel?</a:t>
            </a:r>
            <a:endParaRPr b="1" i="0" sz="1050" u="none" cap="none" strike="noStrike"/>
          </a:p>
        </p:txBody>
      </p:sp>
      <p:sp>
        <p:nvSpPr>
          <p:cNvPr id="277" name="Google Shape;277;p26"/>
          <p:cNvSpPr/>
          <p:nvPr/>
        </p:nvSpPr>
        <p:spPr>
          <a:xfrm>
            <a:off x="725805" y="6311265"/>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 </a:t>
            </a:r>
            <a:r>
              <a:rPr b="1" i="0" lang="en-US" sz="1050" u="none" cap="none" strike="noStrike">
                <a:solidFill>
                  <a:srgbClr val="2B2E3C"/>
                </a:solidFill>
                <a:latin typeface="Open Sans"/>
                <a:ea typeface="Open Sans"/>
                <a:cs typeface="Open Sans"/>
                <a:sym typeface="Open Sans"/>
              </a:rPr>
              <a:t>Ne.</a:t>
            </a:r>
            <a:endParaRPr b="1" i="0" sz="1050" u="none" cap="none" strike="noStrike"/>
          </a:p>
        </p:txBody>
      </p:sp>
      <p:sp>
        <p:nvSpPr>
          <p:cNvPr id="278" name="Google Shape;278;p26"/>
          <p:cNvSpPr/>
          <p:nvPr/>
        </p:nvSpPr>
        <p:spPr>
          <a:xfrm>
            <a:off x="7450455" y="6311265"/>
            <a:ext cx="6454200" cy="159900"/>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a:t>
            </a:r>
            <a:r>
              <a:rPr b="1" i="0" lang="en-US" sz="1050" u="none" cap="none" strike="noStrike">
                <a:solidFill>
                  <a:srgbClr val="2B2E3C"/>
                </a:solidFill>
                <a:latin typeface="Open Sans"/>
                <a:ea typeface="Open Sans"/>
                <a:cs typeface="Open Sans"/>
                <a:sym typeface="Open Sans"/>
              </a:rPr>
              <a:t>No.</a:t>
            </a:r>
            <a:endParaRPr b="1" i="0" sz="1050" u="none" cap="none" strike="noStrike"/>
          </a:p>
        </p:txBody>
      </p:sp>
      <p:sp>
        <p:nvSpPr>
          <p:cNvPr id="279" name="Google Shape;279;p26"/>
          <p:cNvSpPr/>
          <p:nvPr/>
        </p:nvSpPr>
        <p:spPr>
          <a:xfrm>
            <a:off x="725805" y="6571417"/>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O važiavo Tomas?</a:t>
            </a:r>
            <a:endParaRPr b="0" i="0" sz="1050" u="none" cap="none" strike="noStrike"/>
          </a:p>
        </p:txBody>
      </p:sp>
      <p:sp>
        <p:nvSpPr>
          <p:cNvPr id="280" name="Google Shape;280;p26"/>
          <p:cNvSpPr/>
          <p:nvPr/>
        </p:nvSpPr>
        <p:spPr>
          <a:xfrm>
            <a:off x="7450455" y="6571417"/>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 And did Tomas travel?</a:t>
            </a:r>
            <a:endParaRPr b="0" i="0" sz="1050" u="none" cap="none" strike="noStrike"/>
          </a:p>
        </p:txBody>
      </p:sp>
      <p:sp>
        <p:nvSpPr>
          <p:cNvPr id="281" name="Google Shape;281;p26"/>
          <p:cNvSpPr/>
          <p:nvPr/>
        </p:nvSpPr>
        <p:spPr>
          <a:xfrm>
            <a:off x="725805" y="6831568"/>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 Ne.</a:t>
            </a:r>
            <a:endParaRPr b="0" i="0" sz="1050" u="none" cap="none" strike="noStrike"/>
          </a:p>
        </p:txBody>
      </p:sp>
      <p:sp>
        <p:nvSpPr>
          <p:cNvPr id="282" name="Google Shape;282;p26"/>
          <p:cNvSpPr/>
          <p:nvPr/>
        </p:nvSpPr>
        <p:spPr>
          <a:xfrm>
            <a:off x="7450455" y="6831568"/>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No.</a:t>
            </a:r>
            <a:endParaRPr b="0" i="0" sz="1050" u="none" cap="none" strike="noStrike"/>
          </a:p>
        </p:txBody>
      </p:sp>
      <p:sp>
        <p:nvSpPr>
          <p:cNvPr id="283" name="Google Shape;283;p26"/>
          <p:cNvSpPr/>
          <p:nvPr/>
        </p:nvSpPr>
        <p:spPr>
          <a:xfrm>
            <a:off x="725805" y="7091720"/>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MAM: </a:t>
            </a:r>
            <a:r>
              <a:rPr b="1" i="0" lang="en-US" sz="1050" u="none" cap="none" strike="noStrike">
                <a:solidFill>
                  <a:srgbClr val="2B2E3C"/>
                </a:solidFill>
                <a:latin typeface="Open Sans"/>
                <a:ea typeface="Open Sans"/>
                <a:cs typeface="Open Sans"/>
                <a:sym typeface="Open Sans"/>
              </a:rPr>
              <a:t>O važiavo Paulytė?</a:t>
            </a:r>
            <a:endParaRPr b="1" i="0" sz="1050" u="none" cap="none" strike="noStrike"/>
          </a:p>
        </p:txBody>
      </p:sp>
      <p:sp>
        <p:nvSpPr>
          <p:cNvPr id="284" name="Google Shape;284;p26"/>
          <p:cNvSpPr/>
          <p:nvPr/>
        </p:nvSpPr>
        <p:spPr>
          <a:xfrm>
            <a:off x="7450455" y="7091720"/>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MOM: </a:t>
            </a:r>
            <a:r>
              <a:rPr b="1" i="0" lang="en-US" sz="1050" u="none" cap="none" strike="noStrike">
                <a:solidFill>
                  <a:srgbClr val="2B2E3C"/>
                </a:solidFill>
                <a:latin typeface="Open Sans"/>
                <a:ea typeface="Open Sans"/>
                <a:cs typeface="Open Sans"/>
                <a:sym typeface="Open Sans"/>
              </a:rPr>
              <a:t>And did Paulytė travel?</a:t>
            </a:r>
            <a:endParaRPr b="1" i="0" sz="1050" u="none" cap="none" strike="noStrike"/>
          </a:p>
        </p:txBody>
      </p:sp>
      <p:sp>
        <p:nvSpPr>
          <p:cNvPr id="285" name="Google Shape;285;p26"/>
          <p:cNvSpPr/>
          <p:nvPr/>
        </p:nvSpPr>
        <p:spPr>
          <a:xfrm>
            <a:off x="725805" y="7351871"/>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VAI: </a:t>
            </a:r>
            <a:r>
              <a:rPr b="1" i="0" lang="en-US" sz="1050" u="none" cap="none" strike="noStrike">
                <a:solidFill>
                  <a:srgbClr val="2B2E3C"/>
                </a:solidFill>
                <a:latin typeface="Open Sans"/>
                <a:ea typeface="Open Sans"/>
                <a:cs typeface="Open Sans"/>
                <a:sym typeface="Open Sans"/>
              </a:rPr>
              <a:t>Teip</a:t>
            </a:r>
            <a:r>
              <a:rPr b="1" lang="en-US" sz="1050">
                <a:solidFill>
                  <a:srgbClr val="2B2E3C"/>
                </a:solidFill>
                <a:latin typeface="Open Sans"/>
                <a:ea typeface="Open Sans"/>
                <a:cs typeface="Open Sans"/>
                <a:sym typeface="Open Sans"/>
              </a:rPr>
              <a:t> </a:t>
            </a:r>
            <a:r>
              <a:rPr b="1" lang="en-US" sz="1050">
                <a:solidFill>
                  <a:srgbClr val="2B2E3C"/>
                </a:solidFill>
                <a:latin typeface="Open Sans"/>
                <a:ea typeface="Open Sans"/>
                <a:cs typeface="Open Sans"/>
                <a:sym typeface="Open Sans"/>
              </a:rPr>
              <a:t>[=taip].</a:t>
            </a:r>
            <a:endParaRPr b="1" sz="1050">
              <a:solidFill>
                <a:schemeClr val="dk1"/>
              </a:solidFill>
            </a:endParaRPr>
          </a:p>
          <a:p>
            <a:pPr indent="0" lvl="0" marL="0" marR="0" rtl="0" algn="l">
              <a:lnSpc>
                <a:spcPct val="119047"/>
              </a:lnSpc>
              <a:spcBef>
                <a:spcPts val="0"/>
              </a:spcBef>
              <a:spcAft>
                <a:spcPts val="0"/>
              </a:spcAft>
              <a:buClr>
                <a:srgbClr val="2B2E3C"/>
              </a:buClr>
              <a:buSzPts val="1050"/>
              <a:buFont typeface="Open Sans"/>
              <a:buNone/>
            </a:pPr>
            <a:r>
              <a:t/>
            </a:r>
            <a:endParaRPr sz="1050">
              <a:solidFill>
                <a:srgbClr val="2B2E3C"/>
              </a:solidFill>
              <a:latin typeface="Open Sans"/>
              <a:ea typeface="Open Sans"/>
              <a:cs typeface="Open Sans"/>
              <a:sym typeface="Open Sans"/>
            </a:endParaRPr>
          </a:p>
        </p:txBody>
      </p:sp>
      <p:sp>
        <p:nvSpPr>
          <p:cNvPr id="286" name="Google Shape;286;p26"/>
          <p:cNvSpPr/>
          <p:nvPr/>
        </p:nvSpPr>
        <p:spPr>
          <a:xfrm>
            <a:off x="7450455" y="7351871"/>
            <a:ext cx="6454140" cy="159901"/>
          </a:xfrm>
          <a:prstGeom prst="rect">
            <a:avLst/>
          </a:prstGeom>
          <a:noFill/>
          <a:ln>
            <a:noFill/>
          </a:ln>
        </p:spPr>
        <p:txBody>
          <a:bodyPr anchorCtr="0" anchor="t" bIns="0" lIns="0" spcFirstLastPara="1" rIns="0" wrap="square" tIns="0">
            <a:noAutofit/>
          </a:bodyPr>
          <a:lstStyle/>
          <a:p>
            <a:pPr indent="0" lvl="0" marL="0" marR="0" rtl="0" algn="l">
              <a:lnSpc>
                <a:spcPct val="119047"/>
              </a:lnSpc>
              <a:spcBef>
                <a:spcPts val="0"/>
              </a:spcBef>
              <a:spcAft>
                <a:spcPts val="0"/>
              </a:spcAft>
              <a:buClr>
                <a:srgbClr val="2B2E3C"/>
              </a:buClr>
              <a:buSzPts val="1050"/>
              <a:buFont typeface="Open Sans"/>
              <a:buNone/>
            </a:pPr>
            <a:r>
              <a:rPr b="0" i="0" lang="en-US" sz="1050" u="none" cap="none" strike="noStrike">
                <a:solidFill>
                  <a:srgbClr val="2B2E3C"/>
                </a:solidFill>
                <a:latin typeface="Open Sans"/>
                <a:ea typeface="Open Sans"/>
                <a:cs typeface="Open Sans"/>
                <a:sym typeface="Open Sans"/>
              </a:rPr>
              <a:t>CHI: </a:t>
            </a:r>
            <a:r>
              <a:rPr b="1" i="0" lang="en-US" sz="1050" u="none" cap="none" strike="noStrike">
                <a:solidFill>
                  <a:srgbClr val="2B2E3C"/>
                </a:solidFill>
                <a:latin typeface="Open Sans"/>
                <a:ea typeface="Open Sans"/>
                <a:cs typeface="Open Sans"/>
                <a:sym typeface="Open Sans"/>
              </a:rPr>
              <a:t>Yes.</a:t>
            </a:r>
            <a:endParaRPr b="1" i="0" sz="1050" u="none" cap="none" strike="noStrike"/>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7"/>
          <p:cNvSpPr/>
          <p:nvPr/>
        </p:nvSpPr>
        <p:spPr>
          <a:xfrm>
            <a:off x="625575" y="638125"/>
            <a:ext cx="8623200" cy="404700"/>
          </a:xfrm>
          <a:prstGeom prst="rect">
            <a:avLst/>
          </a:prstGeom>
          <a:noFill/>
          <a:ln>
            <a:noFill/>
          </a:ln>
        </p:spPr>
        <p:txBody>
          <a:bodyPr anchorCtr="0" anchor="t" bIns="0" lIns="0" spcFirstLastPara="1" rIns="0" wrap="square" tIns="0">
            <a:noAutofit/>
          </a:bodyPr>
          <a:lstStyle/>
          <a:p>
            <a:pPr indent="0" lvl="0" marL="0" marR="0" rtl="0" algn="l">
              <a:lnSpc>
                <a:spcPct val="125396"/>
              </a:lnSpc>
              <a:spcBef>
                <a:spcPts val="0"/>
              </a:spcBef>
              <a:spcAft>
                <a:spcPts val="0"/>
              </a:spcAft>
              <a:buClr>
                <a:srgbClr val="2C3F42"/>
              </a:buClr>
              <a:buSzPts val="3150"/>
              <a:buFont typeface="Bitter"/>
              <a:buNone/>
            </a:pPr>
            <a:r>
              <a:rPr b="0" i="0" lang="en-US" sz="3500" u="none" cap="none" strike="noStrike">
                <a:solidFill>
                  <a:srgbClr val="2C3F42"/>
                </a:solidFill>
                <a:latin typeface="Bitter"/>
                <a:ea typeface="Bitter"/>
                <a:cs typeface="Bitter"/>
                <a:sym typeface="Bitter"/>
              </a:rPr>
              <a:t>Multi word combinations</a:t>
            </a:r>
            <a:endParaRPr b="0" i="0" sz="3500" u="none" cap="none" strike="noStrike"/>
          </a:p>
        </p:txBody>
      </p:sp>
      <p:sp>
        <p:nvSpPr>
          <p:cNvPr id="293" name="Google Shape;293;p27"/>
          <p:cNvSpPr/>
          <p:nvPr/>
        </p:nvSpPr>
        <p:spPr>
          <a:xfrm>
            <a:off x="694636" y="1508825"/>
            <a:ext cx="2295600" cy="273900"/>
          </a:xfrm>
          <a:prstGeom prst="roundRect">
            <a:avLst>
              <a:gd fmla="val 19786"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7"/>
          <p:cNvSpPr/>
          <p:nvPr/>
        </p:nvSpPr>
        <p:spPr>
          <a:xfrm>
            <a:off x="798884" y="1547747"/>
            <a:ext cx="2087100" cy="1620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D2600F"/>
              </a:buClr>
              <a:buSzPts val="1000"/>
              <a:buFont typeface="Open Sans"/>
              <a:buNone/>
            </a:pPr>
            <a:r>
              <a:rPr b="0" i="0" lang="en-US" sz="1000" u="none" cap="none" strike="noStrike">
                <a:solidFill>
                  <a:srgbClr val="D2600F"/>
                </a:solidFill>
                <a:latin typeface="Open Sans"/>
                <a:ea typeface="Open Sans"/>
                <a:cs typeface="Open Sans"/>
                <a:sym typeface="Open Sans"/>
              </a:rPr>
              <a:t>AGE: 5 YEARS, 7 MONTHS, 15 DAYS</a:t>
            </a:r>
            <a:endParaRPr b="0" i="0" sz="1000" u="none" cap="none" strike="noStrike"/>
          </a:p>
        </p:txBody>
      </p:sp>
      <p:sp>
        <p:nvSpPr>
          <p:cNvPr id="295" name="Google Shape;295;p27"/>
          <p:cNvSpPr/>
          <p:nvPr/>
        </p:nvSpPr>
        <p:spPr>
          <a:xfrm>
            <a:off x="694661" y="1987290"/>
            <a:ext cx="13241100" cy="404700"/>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The child is engaged in pretend cooking play with her mother. She produces s</a:t>
            </a:r>
            <a:r>
              <a:rPr b="1" i="0" lang="en-US" sz="1250" u="none" cap="none" strike="noStrike">
                <a:solidFill>
                  <a:srgbClr val="2B2E3C"/>
                </a:solidFill>
                <a:latin typeface="Open Sans"/>
                <a:ea typeface="Open Sans"/>
                <a:cs typeface="Open Sans"/>
                <a:sym typeface="Open Sans"/>
              </a:rPr>
              <a:t>everal self-initiated multi-word utterances, including subject-verb-object constructions, </a:t>
            </a:r>
            <a:r>
              <a:rPr b="0" i="0" lang="en-US" sz="1250" u="none" cap="none" strike="noStrike">
                <a:solidFill>
                  <a:srgbClr val="2B2E3C"/>
                </a:solidFill>
                <a:latin typeface="Open Sans"/>
                <a:ea typeface="Open Sans"/>
                <a:cs typeface="Open Sans"/>
                <a:sym typeface="Open Sans"/>
              </a:rPr>
              <a:t>demonstrating emerging syntactic complexity.</a:t>
            </a:r>
            <a:endParaRPr b="0" i="0" sz="1250" u="none" cap="none" strike="noStrike"/>
          </a:p>
        </p:txBody>
      </p:sp>
      <p:sp>
        <p:nvSpPr>
          <p:cNvPr id="296" name="Google Shape;296;p27"/>
          <p:cNvSpPr/>
          <p:nvPr/>
        </p:nvSpPr>
        <p:spPr>
          <a:xfrm>
            <a:off x="694611" y="2744272"/>
            <a:ext cx="13241100" cy="2018700"/>
          </a:xfrm>
          <a:prstGeom prst="roundRect">
            <a:avLst>
              <a:gd fmla="val 3355"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7"/>
          <p:cNvSpPr/>
          <p:nvPr/>
        </p:nvSpPr>
        <p:spPr>
          <a:xfrm>
            <a:off x="863441" y="2814518"/>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1" i="0" lang="en-US" sz="1250" u="none" cap="none" strike="noStrike">
                <a:solidFill>
                  <a:srgbClr val="2B2E3C"/>
                </a:solidFill>
                <a:latin typeface="Open Sans"/>
                <a:ea typeface="Open Sans"/>
                <a:cs typeface="Open Sans"/>
                <a:sym typeface="Open Sans"/>
              </a:rPr>
              <a:t>Lithuanian</a:t>
            </a:r>
            <a:endParaRPr b="0" i="0" sz="1250" u="none" cap="none" strike="noStrike"/>
          </a:p>
        </p:txBody>
      </p:sp>
      <p:sp>
        <p:nvSpPr>
          <p:cNvPr id="298" name="Google Shape;298;p27"/>
          <p:cNvSpPr/>
          <p:nvPr/>
        </p:nvSpPr>
        <p:spPr>
          <a:xfrm>
            <a:off x="7476411" y="2814518"/>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1" i="0" lang="en-US" sz="1250" u="none" cap="none" strike="noStrike">
                <a:solidFill>
                  <a:srgbClr val="2B2E3C"/>
                </a:solidFill>
                <a:latin typeface="Open Sans"/>
                <a:ea typeface="Open Sans"/>
                <a:cs typeface="Open Sans"/>
                <a:sym typeface="Open Sans"/>
              </a:rPr>
              <a:t>English</a:t>
            </a:r>
            <a:endParaRPr b="0" i="0" sz="1250" u="none" cap="none" strike="noStrike"/>
          </a:p>
        </p:txBody>
      </p:sp>
      <p:sp>
        <p:nvSpPr>
          <p:cNvPr id="299" name="Google Shape;299;p27"/>
          <p:cNvSpPr/>
          <p:nvPr/>
        </p:nvSpPr>
        <p:spPr>
          <a:xfrm>
            <a:off x="863441" y="3149679"/>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MAM: Tada reikia įdėti truputėlį cukraus.</a:t>
            </a:r>
            <a:endParaRPr b="0" i="0" sz="1250" u="none" cap="none" strike="noStrike"/>
          </a:p>
        </p:txBody>
      </p:sp>
      <p:sp>
        <p:nvSpPr>
          <p:cNvPr id="300" name="Google Shape;300;p27"/>
          <p:cNvSpPr/>
          <p:nvPr/>
        </p:nvSpPr>
        <p:spPr>
          <a:xfrm>
            <a:off x="7476411" y="3149679"/>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MOM: Then we need to add a little sugar.</a:t>
            </a:r>
            <a:endParaRPr b="0" i="0" sz="1250" u="none" cap="none" strike="noStrike"/>
          </a:p>
        </p:txBody>
      </p:sp>
      <p:sp>
        <p:nvSpPr>
          <p:cNvPr id="301" name="Google Shape;301;p27"/>
          <p:cNvSpPr/>
          <p:nvPr/>
        </p:nvSpPr>
        <p:spPr>
          <a:xfrm>
            <a:off x="863441" y="3484840"/>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VAI: </a:t>
            </a:r>
            <a:r>
              <a:rPr b="1" i="0" lang="en-US" sz="1250" u="none" cap="none" strike="noStrike">
                <a:solidFill>
                  <a:srgbClr val="2B2E3C"/>
                </a:solidFill>
                <a:latin typeface="Open Sans"/>
                <a:ea typeface="Open Sans"/>
                <a:cs typeface="Open Sans"/>
                <a:sym typeface="Open Sans"/>
              </a:rPr>
              <a:t>Mamytė dės </a:t>
            </a:r>
            <a:r>
              <a:rPr b="1" lang="en-US" sz="1250">
                <a:solidFill>
                  <a:srgbClr val="2B2E3C"/>
                </a:solidFill>
                <a:latin typeface="Open Sans"/>
                <a:ea typeface="Open Sans"/>
                <a:cs typeface="Open Sans"/>
                <a:sym typeface="Open Sans"/>
              </a:rPr>
              <a:t>s</a:t>
            </a:r>
            <a:r>
              <a:rPr b="1" i="0" lang="en-US" sz="1250" u="none" cap="none" strike="noStrike">
                <a:solidFill>
                  <a:srgbClr val="2B2E3C"/>
                </a:solidFill>
                <a:latin typeface="Open Sans"/>
                <a:ea typeface="Open Sans"/>
                <a:cs typeface="Open Sans"/>
                <a:sym typeface="Open Sans"/>
              </a:rPr>
              <a:t>ukrau</a:t>
            </a:r>
            <a:r>
              <a:rPr b="1" lang="en-US" sz="1250">
                <a:solidFill>
                  <a:srgbClr val="2B2E3C"/>
                </a:solidFill>
                <a:latin typeface="Open Sans"/>
                <a:ea typeface="Open Sans"/>
                <a:cs typeface="Open Sans"/>
                <a:sym typeface="Open Sans"/>
              </a:rPr>
              <a:t>s</a:t>
            </a:r>
            <a:r>
              <a:rPr b="1" i="0" lang="en-US" sz="1250" u="none" cap="none" strike="noStrike">
                <a:solidFill>
                  <a:srgbClr val="2B2E3C"/>
                </a:solidFill>
                <a:latin typeface="Open Sans"/>
                <a:ea typeface="Open Sans"/>
                <a:cs typeface="Open Sans"/>
                <a:sym typeface="Open Sans"/>
              </a:rPr>
              <a:t>[=cukraus].</a:t>
            </a:r>
            <a:endParaRPr b="1" i="0" sz="1250" u="none" cap="none" strike="noStrike"/>
          </a:p>
        </p:txBody>
      </p:sp>
      <p:sp>
        <p:nvSpPr>
          <p:cNvPr id="302" name="Google Shape;302;p27"/>
          <p:cNvSpPr/>
          <p:nvPr/>
        </p:nvSpPr>
        <p:spPr>
          <a:xfrm>
            <a:off x="7476411" y="3484840"/>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CHI: </a:t>
            </a:r>
            <a:r>
              <a:rPr b="1" i="0" lang="en-US" sz="1250" u="none" cap="none" strike="noStrike">
                <a:solidFill>
                  <a:srgbClr val="2B2E3C"/>
                </a:solidFill>
                <a:latin typeface="Open Sans"/>
                <a:ea typeface="Open Sans"/>
                <a:cs typeface="Open Sans"/>
                <a:sym typeface="Open Sans"/>
              </a:rPr>
              <a:t>Mummy will add sugar.</a:t>
            </a:r>
            <a:endParaRPr b="1" i="0" sz="1250" u="none" cap="none" strike="noStrike"/>
          </a:p>
        </p:txBody>
      </p:sp>
      <p:sp>
        <p:nvSpPr>
          <p:cNvPr id="303" name="Google Shape;303;p27"/>
          <p:cNvSpPr/>
          <p:nvPr/>
        </p:nvSpPr>
        <p:spPr>
          <a:xfrm>
            <a:off x="863441" y="3820001"/>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VAI: </a:t>
            </a:r>
            <a:r>
              <a:rPr b="1" i="0" lang="en-US" sz="1250" u="none" cap="none" strike="noStrike">
                <a:solidFill>
                  <a:srgbClr val="2B2E3C"/>
                </a:solidFill>
                <a:latin typeface="Open Sans"/>
                <a:ea typeface="Open Sans"/>
                <a:cs typeface="Open Sans"/>
                <a:sym typeface="Open Sans"/>
              </a:rPr>
              <a:t>Tėti, aš mai</a:t>
            </a:r>
            <a:r>
              <a:rPr b="1" lang="en-US" sz="1250">
                <a:solidFill>
                  <a:srgbClr val="2B2E3C"/>
                </a:solidFill>
                <a:latin typeface="Open Sans"/>
                <a:ea typeface="Open Sans"/>
                <a:cs typeface="Open Sans"/>
                <a:sym typeface="Open Sans"/>
              </a:rPr>
              <a:t>s</a:t>
            </a:r>
            <a:r>
              <a:rPr b="1" i="0" lang="en-US" sz="1250" u="none" cap="none" strike="noStrike">
                <a:solidFill>
                  <a:srgbClr val="2B2E3C"/>
                </a:solidFill>
                <a:latin typeface="Open Sans"/>
                <a:ea typeface="Open Sans"/>
                <a:cs typeface="Open Sans"/>
                <a:sym typeface="Open Sans"/>
              </a:rPr>
              <a:t>au[</a:t>
            </a:r>
            <a:r>
              <a:rPr b="1" lang="en-US" sz="1250">
                <a:solidFill>
                  <a:srgbClr val="2B2E3C"/>
                </a:solidFill>
                <a:latin typeface="Open Sans"/>
                <a:ea typeface="Open Sans"/>
                <a:cs typeface="Open Sans"/>
                <a:sym typeface="Open Sans"/>
              </a:rPr>
              <a:t>=maišau]</a:t>
            </a:r>
            <a:r>
              <a:rPr b="1" i="0" lang="en-US" sz="1250" u="none" cap="none" strike="noStrike">
                <a:solidFill>
                  <a:srgbClr val="2B2E3C"/>
                </a:solidFill>
                <a:latin typeface="Open Sans"/>
                <a:ea typeface="Open Sans"/>
                <a:cs typeface="Open Sans"/>
                <a:sym typeface="Open Sans"/>
              </a:rPr>
              <a:t> totus [=tortus].</a:t>
            </a:r>
            <a:endParaRPr b="1" i="0" sz="1250" u="none" cap="none" strike="noStrike"/>
          </a:p>
        </p:txBody>
      </p:sp>
      <p:sp>
        <p:nvSpPr>
          <p:cNvPr id="304" name="Google Shape;304;p27"/>
          <p:cNvSpPr/>
          <p:nvPr/>
        </p:nvSpPr>
        <p:spPr>
          <a:xfrm>
            <a:off x="7476411" y="3820001"/>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CHI: </a:t>
            </a:r>
            <a:r>
              <a:rPr b="1" i="0" lang="en-US" sz="1250" u="none" cap="none" strike="noStrike">
                <a:solidFill>
                  <a:srgbClr val="2B2E3C"/>
                </a:solidFill>
                <a:latin typeface="Open Sans"/>
                <a:ea typeface="Open Sans"/>
                <a:cs typeface="Open Sans"/>
                <a:sym typeface="Open Sans"/>
              </a:rPr>
              <a:t>Daddy, I am mixing cakes.</a:t>
            </a:r>
            <a:endParaRPr b="1" i="0" sz="1250" u="none" cap="none" strike="noStrike"/>
          </a:p>
        </p:txBody>
      </p:sp>
      <p:sp>
        <p:nvSpPr>
          <p:cNvPr id="305" name="Google Shape;305;p27"/>
          <p:cNvSpPr/>
          <p:nvPr/>
        </p:nvSpPr>
        <p:spPr>
          <a:xfrm>
            <a:off x="863441" y="4155162"/>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VAI: Ž</a:t>
            </a:r>
            <a:r>
              <a:rPr lang="en-US" sz="1250">
                <a:solidFill>
                  <a:srgbClr val="2B2E3C"/>
                </a:solidFill>
                <a:latin typeface="Open Sans"/>
                <a:ea typeface="Open Sans"/>
                <a:cs typeface="Open Sans"/>
                <a:sym typeface="Open Sans"/>
              </a:rPr>
              <a:t>iek</a:t>
            </a:r>
            <a:r>
              <a:rPr b="0" i="0" lang="en-US" sz="1250" u="none" cap="none" strike="noStrike">
                <a:solidFill>
                  <a:srgbClr val="2B2E3C"/>
                </a:solidFill>
                <a:latin typeface="Open Sans"/>
                <a:ea typeface="Open Sans"/>
                <a:cs typeface="Open Sans"/>
                <a:sym typeface="Open Sans"/>
              </a:rPr>
              <a:t>[=žiūrėk], va, sumaišiau Paulina.</a:t>
            </a:r>
            <a:endParaRPr b="0" i="0" sz="1250" u="none" cap="none" strike="noStrike"/>
          </a:p>
        </p:txBody>
      </p:sp>
      <p:sp>
        <p:nvSpPr>
          <p:cNvPr id="306" name="Google Shape;306;p27"/>
          <p:cNvSpPr/>
          <p:nvPr/>
        </p:nvSpPr>
        <p:spPr>
          <a:xfrm>
            <a:off x="7476411" y="4155162"/>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CHI: Look, I mixed it, Paulina.</a:t>
            </a:r>
            <a:endParaRPr b="0" i="0" sz="1250" u="none" cap="none" strike="noStrike"/>
          </a:p>
        </p:txBody>
      </p:sp>
      <p:sp>
        <p:nvSpPr>
          <p:cNvPr id="307" name="Google Shape;307;p27"/>
          <p:cNvSpPr/>
          <p:nvPr/>
        </p:nvSpPr>
        <p:spPr>
          <a:xfrm>
            <a:off x="863441" y="4490323"/>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VAI: Mai</a:t>
            </a:r>
            <a:r>
              <a:rPr lang="en-US" sz="1250">
                <a:solidFill>
                  <a:srgbClr val="2B2E3C"/>
                </a:solidFill>
                <a:latin typeface="Open Sans"/>
                <a:ea typeface="Open Sans"/>
                <a:cs typeface="Open Sans"/>
                <a:sym typeface="Open Sans"/>
              </a:rPr>
              <a:t>s</a:t>
            </a:r>
            <a:r>
              <a:rPr b="0" i="0" lang="en-US" sz="1250" u="none" cap="none" strike="noStrike">
                <a:solidFill>
                  <a:srgbClr val="2B2E3C"/>
                </a:solidFill>
                <a:latin typeface="Open Sans"/>
                <a:ea typeface="Open Sans"/>
                <a:cs typeface="Open Sans"/>
                <a:sym typeface="Open Sans"/>
              </a:rPr>
              <a:t>om [=maišom], mai</a:t>
            </a:r>
            <a:r>
              <a:rPr lang="en-US" sz="1250">
                <a:solidFill>
                  <a:srgbClr val="2B2E3C"/>
                </a:solidFill>
                <a:latin typeface="Open Sans"/>
                <a:ea typeface="Open Sans"/>
                <a:cs typeface="Open Sans"/>
                <a:sym typeface="Open Sans"/>
              </a:rPr>
              <a:t>s</a:t>
            </a:r>
            <a:r>
              <a:rPr b="0" i="0" lang="en-US" sz="1250" u="none" cap="none" strike="noStrike">
                <a:solidFill>
                  <a:srgbClr val="2B2E3C"/>
                </a:solidFill>
                <a:latin typeface="Open Sans"/>
                <a:ea typeface="Open Sans"/>
                <a:cs typeface="Open Sans"/>
                <a:sym typeface="Open Sans"/>
              </a:rPr>
              <a:t>om [=maišom].</a:t>
            </a:r>
            <a:endParaRPr b="0" i="0" sz="1250" u="none" cap="none" strike="noStrike"/>
          </a:p>
        </p:txBody>
      </p:sp>
      <p:sp>
        <p:nvSpPr>
          <p:cNvPr id="308" name="Google Shape;308;p27"/>
          <p:cNvSpPr/>
          <p:nvPr/>
        </p:nvSpPr>
        <p:spPr>
          <a:xfrm>
            <a:off x="7476411" y="4490323"/>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CHI: Mixing, mixing.</a:t>
            </a:r>
            <a:endParaRPr b="0" i="0" sz="1250" u="none" cap="none" strike="noStrike"/>
          </a:p>
        </p:txBody>
      </p:sp>
      <p:sp>
        <p:nvSpPr>
          <p:cNvPr id="309" name="Google Shape;309;p27"/>
          <p:cNvSpPr/>
          <p:nvPr/>
        </p:nvSpPr>
        <p:spPr>
          <a:xfrm>
            <a:off x="694561" y="5113078"/>
            <a:ext cx="13241100" cy="404700"/>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The child responds to her mother's question about plans at home. She produces a </a:t>
            </a:r>
            <a:r>
              <a:rPr b="1" i="0" lang="en-US" sz="1250" u="none" cap="none" strike="noStrike">
                <a:solidFill>
                  <a:srgbClr val="2B2E3C"/>
                </a:solidFill>
                <a:latin typeface="Open Sans"/>
                <a:ea typeface="Open Sans"/>
                <a:cs typeface="Open Sans"/>
                <a:sym typeface="Open Sans"/>
              </a:rPr>
              <a:t>two-word combination</a:t>
            </a:r>
            <a:r>
              <a:rPr b="0" i="0" lang="en-US" sz="1250" u="none" cap="none" strike="noStrike">
                <a:solidFill>
                  <a:srgbClr val="2B2E3C"/>
                </a:solidFill>
                <a:latin typeface="Open Sans"/>
                <a:ea typeface="Open Sans"/>
                <a:cs typeface="Open Sans"/>
                <a:sym typeface="Open Sans"/>
              </a:rPr>
              <a:t> followed by a noun phrase, indicating early productive word combination.</a:t>
            </a:r>
            <a:endParaRPr b="0" i="0" sz="1250" u="none" cap="none" strike="noStrike"/>
          </a:p>
        </p:txBody>
      </p:sp>
      <p:sp>
        <p:nvSpPr>
          <p:cNvPr id="310" name="Google Shape;310;p27"/>
          <p:cNvSpPr/>
          <p:nvPr/>
        </p:nvSpPr>
        <p:spPr>
          <a:xfrm>
            <a:off x="694611" y="5797510"/>
            <a:ext cx="13241179" cy="1683425"/>
          </a:xfrm>
          <a:prstGeom prst="roundRect">
            <a:avLst>
              <a:gd fmla="val 4023"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7"/>
          <p:cNvSpPr/>
          <p:nvPr/>
        </p:nvSpPr>
        <p:spPr>
          <a:xfrm>
            <a:off x="863441" y="5867757"/>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1" i="0" lang="en-US" sz="1250" u="none" cap="none" strike="noStrike">
                <a:solidFill>
                  <a:srgbClr val="2B2E3C"/>
                </a:solidFill>
                <a:latin typeface="Open Sans"/>
                <a:ea typeface="Open Sans"/>
                <a:cs typeface="Open Sans"/>
                <a:sym typeface="Open Sans"/>
              </a:rPr>
              <a:t>Lithuanian</a:t>
            </a:r>
            <a:endParaRPr b="0" i="0" sz="1250" u="none" cap="none" strike="noStrike"/>
          </a:p>
        </p:txBody>
      </p:sp>
      <p:sp>
        <p:nvSpPr>
          <p:cNvPr id="312" name="Google Shape;312;p27"/>
          <p:cNvSpPr/>
          <p:nvPr/>
        </p:nvSpPr>
        <p:spPr>
          <a:xfrm>
            <a:off x="7476411" y="5867757"/>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1" i="0" lang="en-US" sz="1250" u="none" cap="none" strike="noStrike">
                <a:solidFill>
                  <a:srgbClr val="2B2E3C"/>
                </a:solidFill>
                <a:latin typeface="Open Sans"/>
                <a:ea typeface="Open Sans"/>
                <a:cs typeface="Open Sans"/>
                <a:sym typeface="Open Sans"/>
              </a:rPr>
              <a:t>English</a:t>
            </a:r>
            <a:endParaRPr b="0" i="0" sz="1250" u="none" cap="none" strike="noStrike"/>
          </a:p>
        </p:txBody>
      </p:sp>
      <p:sp>
        <p:nvSpPr>
          <p:cNvPr id="313" name="Google Shape;313;p27"/>
          <p:cNvSpPr/>
          <p:nvPr/>
        </p:nvSpPr>
        <p:spPr>
          <a:xfrm>
            <a:off x="863441" y="6202918"/>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MAM: Ne, o ką namuose veiksi?</a:t>
            </a:r>
            <a:endParaRPr b="0" i="0" sz="1250" u="none" cap="none" strike="noStrike"/>
          </a:p>
        </p:txBody>
      </p:sp>
      <p:sp>
        <p:nvSpPr>
          <p:cNvPr id="314" name="Google Shape;314;p27"/>
          <p:cNvSpPr/>
          <p:nvPr/>
        </p:nvSpPr>
        <p:spPr>
          <a:xfrm>
            <a:off x="7476411" y="6202918"/>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MOM: So what will you do at home?</a:t>
            </a:r>
            <a:endParaRPr b="0" i="0" sz="1250" u="none" cap="none" strike="noStrike"/>
          </a:p>
        </p:txBody>
      </p:sp>
      <p:sp>
        <p:nvSpPr>
          <p:cNvPr id="315" name="Google Shape;315;p27"/>
          <p:cNvSpPr/>
          <p:nvPr/>
        </p:nvSpPr>
        <p:spPr>
          <a:xfrm>
            <a:off x="863441" y="6538079"/>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VAI: Mmm, </a:t>
            </a:r>
            <a:r>
              <a:rPr lang="en-US" sz="1250">
                <a:solidFill>
                  <a:srgbClr val="2B2E3C"/>
                </a:solidFill>
                <a:latin typeface="Open Sans"/>
                <a:ea typeface="Open Sans"/>
                <a:cs typeface="Open Sans"/>
                <a:sym typeface="Open Sans"/>
              </a:rPr>
              <a:t>z</a:t>
            </a:r>
            <a:r>
              <a:rPr b="0" i="0" lang="en-US" sz="1250" u="none" cap="none" strike="noStrike">
                <a:solidFill>
                  <a:srgbClr val="2B2E3C"/>
                </a:solidFill>
                <a:latin typeface="Open Sans"/>
                <a:ea typeface="Open Sans"/>
                <a:cs typeface="Open Sans"/>
                <a:sym typeface="Open Sans"/>
              </a:rPr>
              <a:t>aisi [=žaisi].</a:t>
            </a:r>
            <a:endParaRPr b="0" i="0" sz="1250" u="none" cap="none" strike="noStrike"/>
          </a:p>
        </p:txBody>
      </p:sp>
      <p:sp>
        <p:nvSpPr>
          <p:cNvPr id="316" name="Google Shape;316;p27"/>
          <p:cNvSpPr/>
          <p:nvPr/>
        </p:nvSpPr>
        <p:spPr>
          <a:xfrm>
            <a:off x="7476411" y="6538079"/>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CHI: Mmm, play.</a:t>
            </a:r>
            <a:endParaRPr b="0" i="0" sz="1250" u="none" cap="none" strike="noStrike"/>
          </a:p>
        </p:txBody>
      </p:sp>
      <p:sp>
        <p:nvSpPr>
          <p:cNvPr id="317" name="Google Shape;317;p27"/>
          <p:cNvSpPr/>
          <p:nvPr/>
        </p:nvSpPr>
        <p:spPr>
          <a:xfrm>
            <a:off x="863441" y="6873240"/>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MAM: Žaisi, </a:t>
            </a:r>
            <a:r>
              <a:rPr b="1" i="0" lang="en-US" sz="1250" u="none" cap="none" strike="noStrike">
                <a:solidFill>
                  <a:srgbClr val="2B2E3C"/>
                </a:solidFill>
                <a:latin typeface="Open Sans"/>
                <a:ea typeface="Open Sans"/>
                <a:cs typeface="Open Sans"/>
                <a:sym typeface="Open Sans"/>
              </a:rPr>
              <a:t>o ką žaisi?</a:t>
            </a:r>
            <a:endParaRPr b="1" i="0" sz="1250" u="none" cap="none" strike="noStrike"/>
          </a:p>
        </p:txBody>
      </p:sp>
      <p:sp>
        <p:nvSpPr>
          <p:cNvPr id="318" name="Google Shape;318;p27"/>
          <p:cNvSpPr/>
          <p:nvPr/>
        </p:nvSpPr>
        <p:spPr>
          <a:xfrm>
            <a:off x="7476411" y="6873240"/>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MOM: Play — </a:t>
            </a:r>
            <a:r>
              <a:rPr b="1" i="0" lang="en-US" sz="1250" u="none" cap="none" strike="noStrike">
                <a:solidFill>
                  <a:srgbClr val="2B2E3C"/>
                </a:solidFill>
                <a:latin typeface="Open Sans"/>
                <a:ea typeface="Open Sans"/>
                <a:cs typeface="Open Sans"/>
                <a:sym typeface="Open Sans"/>
              </a:rPr>
              <a:t>what will you play?</a:t>
            </a:r>
            <a:endParaRPr b="1" i="0" sz="1250" u="none" cap="none" strike="noStrike"/>
          </a:p>
        </p:txBody>
      </p:sp>
      <p:sp>
        <p:nvSpPr>
          <p:cNvPr id="319" name="Google Shape;319;p27"/>
          <p:cNvSpPr/>
          <p:nvPr/>
        </p:nvSpPr>
        <p:spPr>
          <a:xfrm>
            <a:off x="863441" y="7208401"/>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VAI:</a:t>
            </a:r>
            <a:r>
              <a:rPr b="1" i="0" lang="en-US" sz="1250" u="none" cap="none" strike="noStrike">
                <a:solidFill>
                  <a:srgbClr val="2B2E3C"/>
                </a:solidFill>
                <a:latin typeface="Open Sans"/>
                <a:ea typeface="Open Sans"/>
                <a:cs typeface="Open Sans"/>
                <a:sym typeface="Open Sans"/>
              </a:rPr>
              <a:t> </a:t>
            </a:r>
            <a:r>
              <a:rPr b="1" lang="en-US" sz="1250">
                <a:solidFill>
                  <a:srgbClr val="2B2E3C"/>
                </a:solidFill>
                <a:latin typeface="Open Sans"/>
                <a:ea typeface="Open Sans"/>
                <a:cs typeface="Open Sans"/>
                <a:sym typeface="Open Sans"/>
              </a:rPr>
              <a:t>Z</a:t>
            </a:r>
            <a:r>
              <a:rPr b="1" i="0" lang="en-US" sz="1250" u="none" cap="none" strike="noStrike">
                <a:solidFill>
                  <a:srgbClr val="2B2E3C"/>
                </a:solidFill>
                <a:latin typeface="Open Sans"/>
                <a:ea typeface="Open Sans"/>
                <a:cs typeface="Open Sans"/>
                <a:sym typeface="Open Sans"/>
              </a:rPr>
              <a:t>aisi[</a:t>
            </a:r>
            <a:r>
              <a:rPr b="1" lang="en-US" sz="1250">
                <a:solidFill>
                  <a:srgbClr val="2B2E3C"/>
                </a:solidFill>
                <a:latin typeface="Open Sans"/>
                <a:ea typeface="Open Sans"/>
                <a:cs typeface="Open Sans"/>
                <a:sym typeface="Open Sans"/>
              </a:rPr>
              <a:t>=žaisi]</a:t>
            </a:r>
            <a:r>
              <a:rPr b="1" i="0" lang="en-US" sz="1250" u="none" cap="none" strike="noStrike">
                <a:solidFill>
                  <a:srgbClr val="2B2E3C"/>
                </a:solidFill>
                <a:latin typeface="Open Sans"/>
                <a:ea typeface="Open Sans"/>
                <a:cs typeface="Open Sans"/>
                <a:sym typeface="Open Sans"/>
              </a:rPr>
              <a:t> </a:t>
            </a:r>
            <a:r>
              <a:rPr b="1" lang="en-US" sz="1250">
                <a:solidFill>
                  <a:srgbClr val="2B2E3C"/>
                </a:solidFill>
                <a:latin typeface="Open Sans"/>
                <a:ea typeface="Open Sans"/>
                <a:cs typeface="Open Sans"/>
                <a:sym typeface="Open Sans"/>
              </a:rPr>
              <a:t>j</a:t>
            </a:r>
            <a:r>
              <a:rPr b="1" i="0" lang="en-US" sz="1250" u="none" cap="none" strike="noStrike">
                <a:solidFill>
                  <a:srgbClr val="2B2E3C"/>
                </a:solidFill>
                <a:latin typeface="Open Sans"/>
                <a:ea typeface="Open Sans"/>
                <a:cs typeface="Open Sans"/>
                <a:sym typeface="Open Sans"/>
              </a:rPr>
              <a:t>ė</a:t>
            </a:r>
            <a:r>
              <a:rPr b="1" lang="en-US" sz="1250">
                <a:solidFill>
                  <a:srgbClr val="2B2E3C"/>
                </a:solidFill>
                <a:latin typeface="Open Sans"/>
                <a:ea typeface="Open Sans"/>
                <a:cs typeface="Open Sans"/>
                <a:sym typeface="Open Sans"/>
              </a:rPr>
              <a:t>j</a:t>
            </a:r>
            <a:r>
              <a:rPr b="1" i="0" lang="en-US" sz="1250" u="none" cap="none" strike="noStrike">
                <a:solidFill>
                  <a:srgbClr val="2B2E3C"/>
                </a:solidFill>
                <a:latin typeface="Open Sans"/>
                <a:ea typeface="Open Sans"/>
                <a:cs typeface="Open Sans"/>
                <a:sym typeface="Open Sans"/>
              </a:rPr>
              <a:t>ytės [=lėlytės].</a:t>
            </a:r>
            <a:endParaRPr b="1" i="0" sz="1250" u="none" cap="none" strike="noStrike"/>
          </a:p>
        </p:txBody>
      </p:sp>
      <p:sp>
        <p:nvSpPr>
          <p:cNvPr id="320" name="Google Shape;320;p27"/>
          <p:cNvSpPr/>
          <p:nvPr/>
        </p:nvSpPr>
        <p:spPr>
          <a:xfrm>
            <a:off x="7476411" y="7208401"/>
            <a:ext cx="6290548" cy="202287"/>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2B2E3C"/>
              </a:buClr>
              <a:buSzPts val="1250"/>
              <a:buFont typeface="Open Sans"/>
              <a:buNone/>
            </a:pPr>
            <a:r>
              <a:rPr b="0" i="0" lang="en-US" sz="1250" u="none" cap="none" strike="noStrike">
                <a:solidFill>
                  <a:srgbClr val="2B2E3C"/>
                </a:solidFill>
                <a:latin typeface="Open Sans"/>
                <a:ea typeface="Open Sans"/>
                <a:cs typeface="Open Sans"/>
                <a:sym typeface="Open Sans"/>
              </a:rPr>
              <a:t>CHI: </a:t>
            </a:r>
            <a:r>
              <a:rPr b="1" i="0" lang="en-US" sz="1250" u="none" cap="none" strike="noStrike">
                <a:solidFill>
                  <a:srgbClr val="2B2E3C"/>
                </a:solidFill>
                <a:latin typeface="Open Sans"/>
                <a:ea typeface="Open Sans"/>
                <a:cs typeface="Open Sans"/>
                <a:sym typeface="Open Sans"/>
              </a:rPr>
              <a:t>Play dollies.</a:t>
            </a:r>
            <a:endParaRPr b="1" i="0" sz="1250" u="none" cap="none" strike="noStrike"/>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8"/>
          <p:cNvSpPr/>
          <p:nvPr/>
        </p:nvSpPr>
        <p:spPr>
          <a:xfrm>
            <a:off x="620201" y="638150"/>
            <a:ext cx="4694400" cy="474000"/>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2C3F42"/>
              </a:buClr>
              <a:buSzPts val="2800"/>
              <a:buFont typeface="Bitter"/>
              <a:buNone/>
            </a:pPr>
            <a:r>
              <a:rPr b="0" i="0" lang="en-US" sz="3500" u="none" cap="none" strike="noStrike">
                <a:solidFill>
                  <a:srgbClr val="2C3F42"/>
                </a:solidFill>
                <a:latin typeface="Bitter"/>
                <a:ea typeface="Bitter"/>
                <a:cs typeface="Bitter"/>
                <a:sym typeface="Bitter"/>
              </a:rPr>
              <a:t>Lexical flexibility</a:t>
            </a:r>
            <a:endParaRPr b="0" i="0" sz="3500" u="none" cap="none" strike="noStrike"/>
          </a:p>
        </p:txBody>
      </p:sp>
      <p:sp>
        <p:nvSpPr>
          <p:cNvPr id="327" name="Google Shape;327;p28"/>
          <p:cNvSpPr/>
          <p:nvPr/>
        </p:nvSpPr>
        <p:spPr>
          <a:xfrm>
            <a:off x="620197" y="1349026"/>
            <a:ext cx="2051400" cy="240300"/>
          </a:xfrm>
          <a:prstGeom prst="roundRect">
            <a:avLst>
              <a:gd fmla="val 20135"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8"/>
          <p:cNvSpPr/>
          <p:nvPr/>
        </p:nvSpPr>
        <p:spPr>
          <a:xfrm>
            <a:off x="714137" y="1399758"/>
            <a:ext cx="1863600" cy="138900"/>
          </a:xfrm>
          <a:prstGeom prst="rect">
            <a:avLst/>
          </a:prstGeom>
          <a:noFill/>
          <a:ln>
            <a:noFill/>
          </a:ln>
        </p:spPr>
        <p:txBody>
          <a:bodyPr anchorCtr="0" anchor="t" bIns="0" lIns="0" spcFirstLastPara="1" rIns="0" wrap="square" tIns="0">
            <a:noAutofit/>
          </a:bodyPr>
          <a:lstStyle/>
          <a:p>
            <a:pPr indent="0" lvl="0" marL="0" marR="0" rtl="0" algn="l">
              <a:lnSpc>
                <a:spcPct val="116666"/>
              </a:lnSpc>
              <a:spcBef>
                <a:spcPts val="0"/>
              </a:spcBef>
              <a:spcAft>
                <a:spcPts val="0"/>
              </a:spcAft>
              <a:buClr>
                <a:srgbClr val="D2600F"/>
              </a:buClr>
              <a:buSzPts val="900"/>
              <a:buFont typeface="Open Sans"/>
              <a:buNone/>
            </a:pPr>
            <a:r>
              <a:rPr b="0" i="0" lang="en-US" sz="900" u="none" cap="none" strike="noStrike">
                <a:solidFill>
                  <a:srgbClr val="D2600F"/>
                </a:solidFill>
                <a:latin typeface="Open Sans"/>
                <a:ea typeface="Open Sans"/>
                <a:cs typeface="Open Sans"/>
                <a:sym typeface="Open Sans"/>
              </a:rPr>
              <a:t>AGE: 5 YEARS, 2 MONTHS, 23 DAYS</a:t>
            </a:r>
            <a:endParaRPr b="0" i="0" sz="900" u="none" cap="none" strike="noStrike"/>
          </a:p>
        </p:txBody>
      </p:sp>
      <p:sp>
        <p:nvSpPr>
          <p:cNvPr id="329" name="Google Shape;329;p28"/>
          <p:cNvSpPr/>
          <p:nvPr/>
        </p:nvSpPr>
        <p:spPr>
          <a:xfrm>
            <a:off x="620197" y="1826184"/>
            <a:ext cx="13389900" cy="173700"/>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The child is sorting objects into coloured boxes with her mother. She demonstrates emerging lexical flexibility by </a:t>
            </a:r>
            <a:r>
              <a:rPr b="1" i="0" lang="en-US" sz="1100" u="none" cap="none" strike="noStrike">
                <a:solidFill>
                  <a:srgbClr val="2B2E3C"/>
                </a:solidFill>
                <a:latin typeface="Open Sans"/>
                <a:ea typeface="Open Sans"/>
                <a:cs typeface="Open Sans"/>
                <a:sym typeface="Open Sans"/>
              </a:rPr>
              <a:t>selecting and producing contextually appropriate nouns </a:t>
            </a:r>
            <a:r>
              <a:rPr b="0" i="0" lang="en-US" sz="1100" u="none" cap="none" strike="noStrike">
                <a:solidFill>
                  <a:srgbClr val="2B2E3C"/>
                </a:solidFill>
                <a:latin typeface="Open Sans"/>
                <a:ea typeface="Open Sans"/>
                <a:cs typeface="Open Sans"/>
                <a:sym typeface="Open Sans"/>
              </a:rPr>
              <a:t>in response to questions.</a:t>
            </a:r>
            <a:endParaRPr b="0" i="0" sz="1100" u="none" cap="none" strike="noStrike"/>
          </a:p>
        </p:txBody>
      </p:sp>
      <p:sp>
        <p:nvSpPr>
          <p:cNvPr id="330" name="Google Shape;330;p28"/>
          <p:cNvSpPr/>
          <p:nvPr/>
        </p:nvSpPr>
        <p:spPr>
          <a:xfrm>
            <a:off x="620197" y="2233493"/>
            <a:ext cx="13390007" cy="1996202"/>
          </a:xfrm>
          <a:prstGeom prst="roundRect">
            <a:avLst>
              <a:gd fmla="val 3029"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8"/>
          <p:cNvSpPr/>
          <p:nvPr/>
        </p:nvSpPr>
        <p:spPr>
          <a:xfrm>
            <a:off x="771763" y="2292548"/>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1" i="0" lang="en-US" sz="1100" u="none" cap="none" strike="noStrike">
                <a:solidFill>
                  <a:srgbClr val="2B2E3C"/>
                </a:solidFill>
                <a:latin typeface="Open Sans"/>
                <a:ea typeface="Open Sans"/>
                <a:cs typeface="Open Sans"/>
                <a:sym typeface="Open Sans"/>
              </a:rPr>
              <a:t>Lithuanian</a:t>
            </a:r>
            <a:endParaRPr b="0" i="0" sz="1100" u="none" cap="none" strike="noStrike"/>
          </a:p>
        </p:txBody>
      </p:sp>
      <p:sp>
        <p:nvSpPr>
          <p:cNvPr id="332" name="Google Shape;332;p28"/>
          <p:cNvSpPr/>
          <p:nvPr/>
        </p:nvSpPr>
        <p:spPr>
          <a:xfrm>
            <a:off x="7459147" y="2292548"/>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1" i="0" lang="en-US" sz="1100" u="none" cap="none" strike="noStrike">
                <a:solidFill>
                  <a:srgbClr val="2B2E3C"/>
                </a:solidFill>
                <a:latin typeface="Open Sans"/>
                <a:ea typeface="Open Sans"/>
                <a:cs typeface="Open Sans"/>
                <a:sym typeface="Open Sans"/>
              </a:rPr>
              <a:t>English</a:t>
            </a:r>
            <a:endParaRPr b="0" i="0" sz="1100" u="none" cap="none" strike="noStrike"/>
          </a:p>
        </p:txBody>
      </p:sp>
      <p:sp>
        <p:nvSpPr>
          <p:cNvPr id="333" name="Google Shape;333;p28"/>
          <p:cNvSpPr/>
          <p:nvPr/>
        </p:nvSpPr>
        <p:spPr>
          <a:xfrm>
            <a:off x="771763" y="2576632"/>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 Čia dėžutė geltona?</a:t>
            </a:r>
            <a:endParaRPr b="0" i="0" sz="1100" u="none" cap="none" strike="noStrike"/>
          </a:p>
        </p:txBody>
      </p:sp>
      <p:sp>
        <p:nvSpPr>
          <p:cNvPr id="334" name="Google Shape;334;p28"/>
          <p:cNvSpPr/>
          <p:nvPr/>
        </p:nvSpPr>
        <p:spPr>
          <a:xfrm>
            <a:off x="7459147" y="2576632"/>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Is this box yellow?</a:t>
            </a:r>
            <a:endParaRPr b="0" i="0" sz="1100" u="none" cap="none" strike="noStrike"/>
          </a:p>
        </p:txBody>
      </p:sp>
      <p:sp>
        <p:nvSpPr>
          <p:cNvPr id="335" name="Google Shape;335;p28"/>
          <p:cNvSpPr/>
          <p:nvPr/>
        </p:nvSpPr>
        <p:spPr>
          <a:xfrm>
            <a:off x="771763" y="2860715"/>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Taip.</a:t>
            </a:r>
            <a:endParaRPr b="0" i="0" sz="1100" u="none" cap="none" strike="noStrike"/>
          </a:p>
        </p:txBody>
      </p:sp>
      <p:sp>
        <p:nvSpPr>
          <p:cNvPr id="336" name="Google Shape;336;p28"/>
          <p:cNvSpPr/>
          <p:nvPr/>
        </p:nvSpPr>
        <p:spPr>
          <a:xfrm>
            <a:off x="7459147" y="2860715"/>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Yes.</a:t>
            </a:r>
            <a:endParaRPr b="0" i="0" sz="1100" u="none" cap="none" strike="noStrike"/>
          </a:p>
        </p:txBody>
      </p:sp>
      <p:sp>
        <p:nvSpPr>
          <p:cNvPr id="337" name="Google Shape;337;p28"/>
          <p:cNvSpPr/>
          <p:nvPr/>
        </p:nvSpPr>
        <p:spPr>
          <a:xfrm>
            <a:off x="771763" y="3144798"/>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 </a:t>
            </a:r>
            <a:r>
              <a:rPr b="1" i="0" lang="en-US" sz="1100" u="none" cap="none" strike="noStrike">
                <a:solidFill>
                  <a:srgbClr val="2B2E3C"/>
                </a:solidFill>
                <a:latin typeface="Open Sans"/>
                <a:ea typeface="Open Sans"/>
                <a:cs typeface="Open Sans"/>
                <a:sym typeface="Open Sans"/>
              </a:rPr>
              <a:t>Ką dėsi į geltoną dėžutę?</a:t>
            </a:r>
            <a:endParaRPr b="1" i="0" sz="1100" u="none" cap="none" strike="noStrike"/>
          </a:p>
        </p:txBody>
      </p:sp>
      <p:sp>
        <p:nvSpPr>
          <p:cNvPr id="338" name="Google Shape;338;p28"/>
          <p:cNvSpPr/>
          <p:nvPr/>
        </p:nvSpPr>
        <p:spPr>
          <a:xfrm>
            <a:off x="7459147" y="3144798"/>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a:t>
            </a:r>
            <a:r>
              <a:rPr b="1" i="0" lang="en-US" sz="1100" u="none" cap="none" strike="noStrike">
                <a:solidFill>
                  <a:srgbClr val="2B2E3C"/>
                </a:solidFill>
                <a:latin typeface="Open Sans"/>
                <a:ea typeface="Open Sans"/>
                <a:cs typeface="Open Sans"/>
                <a:sym typeface="Open Sans"/>
              </a:rPr>
              <a:t>What will you put in the yellow box?</a:t>
            </a:r>
            <a:endParaRPr b="1" i="0" sz="1100" u="none" cap="none" strike="noStrike"/>
          </a:p>
        </p:txBody>
      </p:sp>
      <p:sp>
        <p:nvSpPr>
          <p:cNvPr id="339" name="Google Shape;339;p28"/>
          <p:cNvSpPr/>
          <p:nvPr/>
        </p:nvSpPr>
        <p:spPr>
          <a:xfrm>
            <a:off x="771763" y="3428881"/>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a:t>
            </a:r>
            <a:r>
              <a:rPr b="1" i="0" lang="en-US" sz="1100" u="none" cap="none" strike="noStrike">
                <a:solidFill>
                  <a:srgbClr val="2B2E3C"/>
                </a:solidFill>
                <a:latin typeface="Open Sans"/>
                <a:ea typeface="Open Sans"/>
                <a:cs typeface="Open Sans"/>
                <a:sym typeface="Open Sans"/>
              </a:rPr>
              <a:t>Mmm, sū</a:t>
            </a:r>
            <a:r>
              <a:rPr b="1" lang="en-US" sz="1100">
                <a:solidFill>
                  <a:srgbClr val="2B2E3C"/>
                </a:solidFill>
                <a:latin typeface="Open Sans"/>
                <a:ea typeface="Open Sans"/>
                <a:cs typeface="Open Sans"/>
                <a:sym typeface="Open Sans"/>
              </a:rPr>
              <a:t>j</a:t>
            </a:r>
            <a:r>
              <a:rPr b="1" i="0" lang="en-US" sz="1100" u="none" cap="none" strike="noStrike">
                <a:solidFill>
                  <a:srgbClr val="2B2E3C"/>
                </a:solidFill>
                <a:latin typeface="Open Sans"/>
                <a:ea typeface="Open Sans"/>
                <a:cs typeface="Open Sans"/>
                <a:sym typeface="Open Sans"/>
              </a:rPr>
              <a:t>į [=sūrį].</a:t>
            </a:r>
            <a:endParaRPr b="1" i="0" sz="1100" u="none" cap="none" strike="noStrike"/>
          </a:p>
        </p:txBody>
      </p:sp>
      <p:sp>
        <p:nvSpPr>
          <p:cNvPr id="340" name="Google Shape;340;p28"/>
          <p:cNvSpPr/>
          <p:nvPr/>
        </p:nvSpPr>
        <p:spPr>
          <a:xfrm>
            <a:off x="7459147" y="3428881"/>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a:t>
            </a:r>
            <a:r>
              <a:rPr b="1" i="0" lang="en-US" sz="1100" u="none" cap="none" strike="noStrike">
                <a:solidFill>
                  <a:srgbClr val="2B2E3C"/>
                </a:solidFill>
                <a:latin typeface="Open Sans"/>
                <a:ea typeface="Open Sans"/>
                <a:cs typeface="Open Sans"/>
                <a:sym typeface="Open Sans"/>
              </a:rPr>
              <a:t>Mmm, cheese.</a:t>
            </a:r>
            <a:endParaRPr b="1" i="0" sz="1100" u="none" cap="none" strike="noStrike"/>
          </a:p>
        </p:txBody>
      </p:sp>
      <p:sp>
        <p:nvSpPr>
          <p:cNvPr id="341" name="Google Shape;341;p28"/>
          <p:cNvSpPr/>
          <p:nvPr/>
        </p:nvSpPr>
        <p:spPr>
          <a:xfrm>
            <a:off x="771763" y="3712964"/>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 Sūrį?</a:t>
            </a:r>
            <a:endParaRPr b="0" i="0" sz="1100" u="none" cap="none" strike="noStrike"/>
          </a:p>
        </p:txBody>
      </p:sp>
      <p:sp>
        <p:nvSpPr>
          <p:cNvPr id="342" name="Google Shape;342;p28"/>
          <p:cNvSpPr/>
          <p:nvPr/>
        </p:nvSpPr>
        <p:spPr>
          <a:xfrm>
            <a:off x="7459147" y="3712964"/>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Cheese?</a:t>
            </a:r>
            <a:endParaRPr b="0" i="0" sz="1100" u="none" cap="none" strike="noStrike"/>
          </a:p>
        </p:txBody>
      </p:sp>
      <p:sp>
        <p:nvSpPr>
          <p:cNvPr id="343" name="Google Shape;343;p28"/>
          <p:cNvSpPr/>
          <p:nvPr/>
        </p:nvSpPr>
        <p:spPr>
          <a:xfrm>
            <a:off x="771763" y="3997047"/>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Taip.</a:t>
            </a:r>
            <a:endParaRPr b="0" i="0" sz="1100" u="none" cap="none" strike="noStrike"/>
          </a:p>
        </p:txBody>
      </p:sp>
      <p:sp>
        <p:nvSpPr>
          <p:cNvPr id="344" name="Google Shape;344;p28"/>
          <p:cNvSpPr/>
          <p:nvPr/>
        </p:nvSpPr>
        <p:spPr>
          <a:xfrm>
            <a:off x="7459147" y="3997047"/>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Yes.</a:t>
            </a:r>
            <a:endParaRPr b="0" i="0" sz="1100" u="none" cap="none" strike="noStrike"/>
          </a:p>
        </p:txBody>
      </p:sp>
      <p:sp>
        <p:nvSpPr>
          <p:cNvPr id="345" name="Google Shape;345;p28"/>
          <p:cNvSpPr/>
          <p:nvPr/>
        </p:nvSpPr>
        <p:spPr>
          <a:xfrm>
            <a:off x="620197" y="4674037"/>
            <a:ext cx="2051447" cy="240268"/>
          </a:xfrm>
          <a:prstGeom prst="roundRect">
            <a:avLst>
              <a:gd fmla="val 20135" name="adj"/>
            </a:avLst>
          </a:prstGeom>
          <a:noFill/>
          <a:ln cap="flat" cmpd="sng" w="9525">
            <a:solidFill>
              <a:srgbClr val="D2600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8"/>
          <p:cNvSpPr/>
          <p:nvPr/>
        </p:nvSpPr>
        <p:spPr>
          <a:xfrm>
            <a:off x="714137" y="4724757"/>
            <a:ext cx="1863566" cy="138827"/>
          </a:xfrm>
          <a:prstGeom prst="rect">
            <a:avLst/>
          </a:prstGeom>
          <a:noFill/>
          <a:ln>
            <a:noFill/>
          </a:ln>
        </p:spPr>
        <p:txBody>
          <a:bodyPr anchorCtr="0" anchor="t" bIns="0" lIns="0" spcFirstLastPara="1" rIns="0" wrap="square" tIns="0">
            <a:noAutofit/>
          </a:bodyPr>
          <a:lstStyle/>
          <a:p>
            <a:pPr indent="0" lvl="0" marL="0" marR="0" rtl="0" algn="l">
              <a:lnSpc>
                <a:spcPct val="116666"/>
              </a:lnSpc>
              <a:spcBef>
                <a:spcPts val="0"/>
              </a:spcBef>
              <a:spcAft>
                <a:spcPts val="0"/>
              </a:spcAft>
              <a:buClr>
                <a:srgbClr val="D2600F"/>
              </a:buClr>
              <a:buSzPts val="900"/>
              <a:buFont typeface="Open Sans"/>
              <a:buNone/>
            </a:pPr>
            <a:r>
              <a:rPr b="0" i="0" lang="en-US" sz="900" u="none" cap="none" strike="noStrike">
                <a:solidFill>
                  <a:srgbClr val="D2600F"/>
                </a:solidFill>
                <a:latin typeface="Open Sans"/>
                <a:ea typeface="Open Sans"/>
                <a:cs typeface="Open Sans"/>
                <a:sym typeface="Open Sans"/>
              </a:rPr>
              <a:t>AGE: 5 YEARS, 6 MONTHS, 26 DAYS</a:t>
            </a:r>
            <a:endParaRPr b="0" i="0" sz="900" u="none" cap="none" strike="noStrike"/>
          </a:p>
        </p:txBody>
      </p:sp>
      <p:sp>
        <p:nvSpPr>
          <p:cNvPr id="347" name="Google Shape;347;p28"/>
          <p:cNvSpPr/>
          <p:nvPr/>
        </p:nvSpPr>
        <p:spPr>
          <a:xfrm>
            <a:off x="620197" y="4996458"/>
            <a:ext cx="13390007"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The child and her mother are looking at clothing items. The child asks a question using a noun phrase and then confirms the label, showing active lexical retrieval and recombination.</a:t>
            </a:r>
            <a:endParaRPr b="0" i="0" sz="1100" u="none" cap="none" strike="noStrike"/>
          </a:p>
        </p:txBody>
      </p:sp>
      <p:sp>
        <p:nvSpPr>
          <p:cNvPr id="348" name="Google Shape;348;p28"/>
          <p:cNvSpPr/>
          <p:nvPr/>
        </p:nvSpPr>
        <p:spPr>
          <a:xfrm>
            <a:off x="620197" y="5252204"/>
            <a:ext cx="13390007" cy="2280285"/>
          </a:xfrm>
          <a:prstGeom prst="roundRect">
            <a:avLst>
              <a:gd fmla="val 2652"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8"/>
          <p:cNvSpPr/>
          <p:nvPr/>
        </p:nvSpPr>
        <p:spPr>
          <a:xfrm>
            <a:off x="771763" y="5311259"/>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1" i="0" lang="en-US" sz="1100" u="none" cap="none" strike="noStrike">
                <a:solidFill>
                  <a:srgbClr val="2B2E3C"/>
                </a:solidFill>
                <a:latin typeface="Open Sans"/>
                <a:ea typeface="Open Sans"/>
                <a:cs typeface="Open Sans"/>
                <a:sym typeface="Open Sans"/>
              </a:rPr>
              <a:t>Lithuanian</a:t>
            </a:r>
            <a:endParaRPr b="0" i="0" sz="1100" u="none" cap="none" strike="noStrike"/>
          </a:p>
        </p:txBody>
      </p:sp>
      <p:sp>
        <p:nvSpPr>
          <p:cNvPr id="350" name="Google Shape;350;p28"/>
          <p:cNvSpPr/>
          <p:nvPr/>
        </p:nvSpPr>
        <p:spPr>
          <a:xfrm>
            <a:off x="7459147" y="5311259"/>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1" i="0" lang="en-US" sz="1100" u="none" cap="none" strike="noStrike">
                <a:solidFill>
                  <a:srgbClr val="2B2E3C"/>
                </a:solidFill>
                <a:latin typeface="Open Sans"/>
                <a:ea typeface="Open Sans"/>
                <a:cs typeface="Open Sans"/>
                <a:sym typeface="Open Sans"/>
              </a:rPr>
              <a:t>English</a:t>
            </a:r>
            <a:endParaRPr b="0" i="0" sz="1100" u="none" cap="none" strike="noStrike"/>
          </a:p>
        </p:txBody>
      </p:sp>
      <p:sp>
        <p:nvSpPr>
          <p:cNvPr id="351" name="Google Shape;351;p28"/>
          <p:cNvSpPr/>
          <p:nvPr/>
        </p:nvSpPr>
        <p:spPr>
          <a:xfrm>
            <a:off x="771763" y="5595342"/>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K</a:t>
            </a:r>
            <a:r>
              <a:rPr lang="en-US" sz="1100">
                <a:solidFill>
                  <a:srgbClr val="2B2E3C"/>
                </a:solidFill>
                <a:latin typeface="Open Sans"/>
                <a:ea typeface="Open Sans"/>
                <a:cs typeface="Open Sans"/>
                <a:sym typeface="Open Sans"/>
              </a:rPr>
              <a:t>o</a:t>
            </a:r>
            <a:r>
              <a:rPr b="0" i="0" lang="en-US" sz="1100" u="none" cap="none" strike="noStrike">
                <a:solidFill>
                  <a:srgbClr val="2B2E3C"/>
                </a:solidFill>
                <a:latin typeface="Open Sans"/>
                <a:ea typeface="Open Sans"/>
                <a:cs typeface="Open Sans"/>
                <a:sym typeface="Open Sans"/>
              </a:rPr>
              <a:t>s [=kas] čia, k</a:t>
            </a:r>
            <a:r>
              <a:rPr lang="en-US" sz="1100">
                <a:solidFill>
                  <a:srgbClr val="2B2E3C"/>
                </a:solidFill>
                <a:latin typeface="Open Sans"/>
                <a:ea typeface="Open Sans"/>
                <a:cs typeface="Open Sans"/>
                <a:sym typeface="Open Sans"/>
              </a:rPr>
              <a:t>o</a:t>
            </a:r>
            <a:r>
              <a:rPr b="0" i="0" lang="en-US" sz="1100" u="none" cap="none" strike="noStrike">
                <a:solidFill>
                  <a:srgbClr val="2B2E3C"/>
                </a:solidFill>
                <a:latin typeface="Open Sans"/>
                <a:ea typeface="Open Sans"/>
                <a:cs typeface="Open Sans"/>
                <a:sym typeface="Open Sans"/>
              </a:rPr>
              <a:t>s [=kas] čia?</a:t>
            </a:r>
            <a:endParaRPr b="0" i="0" sz="1100" u="none" cap="none" strike="noStrike"/>
          </a:p>
        </p:txBody>
      </p:sp>
      <p:sp>
        <p:nvSpPr>
          <p:cNvPr id="352" name="Google Shape;352;p28"/>
          <p:cNvSpPr/>
          <p:nvPr/>
        </p:nvSpPr>
        <p:spPr>
          <a:xfrm>
            <a:off x="7459147" y="5595342"/>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What is this, what is this?</a:t>
            </a:r>
            <a:endParaRPr b="0" i="0" sz="1100" u="none" cap="none" strike="noStrike"/>
          </a:p>
        </p:txBody>
      </p:sp>
      <p:sp>
        <p:nvSpPr>
          <p:cNvPr id="353" name="Google Shape;353;p28"/>
          <p:cNvSpPr/>
          <p:nvPr/>
        </p:nvSpPr>
        <p:spPr>
          <a:xfrm>
            <a:off x="771763" y="5879425"/>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 Kas čia? Čia kelnės.</a:t>
            </a:r>
            <a:endParaRPr b="0" i="0" sz="1100" u="none" cap="none" strike="noStrike"/>
          </a:p>
        </p:txBody>
      </p:sp>
      <p:sp>
        <p:nvSpPr>
          <p:cNvPr id="354" name="Google Shape;354;p28"/>
          <p:cNvSpPr/>
          <p:nvPr/>
        </p:nvSpPr>
        <p:spPr>
          <a:xfrm>
            <a:off x="7459147" y="5879425"/>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What is this? These are trousers.</a:t>
            </a:r>
            <a:endParaRPr b="0" i="0" sz="1100" u="none" cap="none" strike="noStrike"/>
          </a:p>
        </p:txBody>
      </p:sp>
      <p:sp>
        <p:nvSpPr>
          <p:cNvPr id="355" name="Google Shape;355;p28"/>
          <p:cNvSpPr/>
          <p:nvPr/>
        </p:nvSpPr>
        <p:spPr>
          <a:xfrm>
            <a:off x="771763" y="6163508"/>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Kenės [=kelnės]?</a:t>
            </a:r>
            <a:endParaRPr b="0" i="0" sz="1100" u="none" cap="none" strike="noStrike"/>
          </a:p>
        </p:txBody>
      </p:sp>
      <p:sp>
        <p:nvSpPr>
          <p:cNvPr id="356" name="Google Shape;356;p28"/>
          <p:cNvSpPr/>
          <p:nvPr/>
        </p:nvSpPr>
        <p:spPr>
          <a:xfrm>
            <a:off x="7459147" y="6163508"/>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Trousers?</a:t>
            </a:r>
            <a:endParaRPr b="0" i="0" sz="1100" u="none" cap="none" strike="noStrike"/>
          </a:p>
        </p:txBody>
      </p:sp>
      <p:sp>
        <p:nvSpPr>
          <p:cNvPr id="357" name="Google Shape;357;p28"/>
          <p:cNvSpPr/>
          <p:nvPr/>
        </p:nvSpPr>
        <p:spPr>
          <a:xfrm>
            <a:off x="771763" y="6447592"/>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 Kelnės.</a:t>
            </a:r>
            <a:endParaRPr b="0" i="0" sz="1100" u="none" cap="none" strike="noStrike"/>
          </a:p>
        </p:txBody>
      </p:sp>
      <p:sp>
        <p:nvSpPr>
          <p:cNvPr id="358" name="Google Shape;358;p28"/>
          <p:cNvSpPr/>
          <p:nvPr/>
        </p:nvSpPr>
        <p:spPr>
          <a:xfrm>
            <a:off x="7459147" y="6447592"/>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Trousers.</a:t>
            </a:r>
            <a:endParaRPr b="0" i="0" sz="1100" u="none" cap="none" strike="noStrike"/>
          </a:p>
        </p:txBody>
      </p:sp>
      <p:sp>
        <p:nvSpPr>
          <p:cNvPr id="359" name="Google Shape;359;p28"/>
          <p:cNvSpPr/>
          <p:nvPr/>
        </p:nvSpPr>
        <p:spPr>
          <a:xfrm>
            <a:off x="771763" y="6731675"/>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a:t>
            </a:r>
            <a:r>
              <a:rPr b="1" i="0" lang="en-US" sz="1100" u="none" cap="none" strike="noStrike">
                <a:solidFill>
                  <a:srgbClr val="2B2E3C"/>
                </a:solidFill>
                <a:latin typeface="Open Sans"/>
                <a:ea typeface="Open Sans"/>
                <a:cs typeface="Open Sans"/>
                <a:sym typeface="Open Sans"/>
              </a:rPr>
              <a:t>Čia </a:t>
            </a:r>
            <a:r>
              <a:rPr b="1" lang="en-US" sz="1100">
                <a:solidFill>
                  <a:srgbClr val="2B2E3C"/>
                </a:solidFill>
                <a:latin typeface="Open Sans"/>
                <a:ea typeface="Open Sans"/>
                <a:cs typeface="Open Sans"/>
                <a:sym typeface="Open Sans"/>
              </a:rPr>
              <a:t>jėjy</a:t>
            </a:r>
            <a:r>
              <a:rPr b="1" i="0" lang="en-US" sz="1100" u="none" cap="none" strike="noStrike">
                <a:solidFill>
                  <a:srgbClr val="2B2E3C"/>
                </a:solidFill>
                <a:latin typeface="Open Sans"/>
                <a:ea typeface="Open Sans"/>
                <a:cs typeface="Open Sans"/>
                <a:sym typeface="Open Sans"/>
              </a:rPr>
              <a:t>tės [=lėlytės] kenės [=kelnės]?</a:t>
            </a:r>
            <a:endParaRPr b="1" i="0" sz="1100" u="none" cap="none" strike="noStrike"/>
          </a:p>
        </p:txBody>
      </p:sp>
      <p:sp>
        <p:nvSpPr>
          <p:cNvPr id="360" name="Google Shape;360;p28"/>
          <p:cNvSpPr/>
          <p:nvPr/>
        </p:nvSpPr>
        <p:spPr>
          <a:xfrm>
            <a:off x="7459147" y="6731675"/>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a:t>
            </a:r>
            <a:r>
              <a:rPr b="1" i="0" lang="en-US" sz="1100" u="none" cap="none" strike="noStrike">
                <a:solidFill>
                  <a:srgbClr val="2B2E3C"/>
                </a:solidFill>
                <a:latin typeface="Open Sans"/>
                <a:ea typeface="Open Sans"/>
                <a:cs typeface="Open Sans"/>
                <a:sym typeface="Open Sans"/>
              </a:rPr>
              <a:t>Are these the dolly's trousers?</a:t>
            </a:r>
            <a:endParaRPr b="1" i="0" sz="1100" u="none" cap="none" strike="noStrike"/>
          </a:p>
        </p:txBody>
      </p:sp>
      <p:sp>
        <p:nvSpPr>
          <p:cNvPr id="361" name="Google Shape;361;p28"/>
          <p:cNvSpPr/>
          <p:nvPr/>
        </p:nvSpPr>
        <p:spPr>
          <a:xfrm>
            <a:off x="771763" y="7015758"/>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MAM: Taip.</a:t>
            </a:r>
            <a:endParaRPr b="0" i="0" sz="1100" u="none" cap="none" strike="noStrike"/>
          </a:p>
        </p:txBody>
      </p:sp>
      <p:sp>
        <p:nvSpPr>
          <p:cNvPr id="362" name="Google Shape;362;p28"/>
          <p:cNvSpPr/>
          <p:nvPr/>
        </p:nvSpPr>
        <p:spPr>
          <a:xfrm>
            <a:off x="7459147" y="7015758"/>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MOM: Yes.</a:t>
            </a:r>
            <a:endParaRPr b="0" i="0" sz="1100" u="none" cap="none" strike="noStrike"/>
          </a:p>
        </p:txBody>
      </p:sp>
      <p:sp>
        <p:nvSpPr>
          <p:cNvPr id="363" name="Google Shape;363;p28"/>
          <p:cNvSpPr/>
          <p:nvPr/>
        </p:nvSpPr>
        <p:spPr>
          <a:xfrm>
            <a:off x="771763" y="7299841"/>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VAI: </a:t>
            </a:r>
            <a:r>
              <a:rPr b="1" i="0" lang="en-US" sz="1100" u="none" cap="none" strike="noStrike">
                <a:solidFill>
                  <a:srgbClr val="2B2E3C"/>
                </a:solidFill>
                <a:latin typeface="Open Sans"/>
                <a:ea typeface="Open Sans"/>
                <a:cs typeface="Open Sans"/>
                <a:sym typeface="Open Sans"/>
              </a:rPr>
              <a:t>Va, čia kenės [=kelnės].</a:t>
            </a:r>
            <a:endParaRPr b="1" i="0" sz="1100" u="none" cap="none" strike="noStrike"/>
          </a:p>
        </p:txBody>
      </p:sp>
      <p:sp>
        <p:nvSpPr>
          <p:cNvPr id="364" name="Google Shape;364;p28"/>
          <p:cNvSpPr/>
          <p:nvPr/>
        </p:nvSpPr>
        <p:spPr>
          <a:xfrm>
            <a:off x="7459147" y="7299841"/>
            <a:ext cx="6399490" cy="173593"/>
          </a:xfrm>
          <a:prstGeom prst="rect">
            <a:avLst/>
          </a:prstGeom>
          <a:noFill/>
          <a:ln>
            <a:noFill/>
          </a:ln>
        </p:spPr>
        <p:txBody>
          <a:bodyPr anchorCtr="0" anchor="t" bIns="0" lIns="0" spcFirstLastPara="1" rIns="0" wrap="square" tIns="0">
            <a:noAutofit/>
          </a:bodyPr>
          <a:lstStyle/>
          <a:p>
            <a:pPr indent="0" lvl="0" marL="0" marR="0" rtl="0" algn="l">
              <a:lnSpc>
                <a:spcPct val="122727"/>
              </a:lnSpc>
              <a:spcBef>
                <a:spcPts val="0"/>
              </a:spcBef>
              <a:spcAft>
                <a:spcPts val="0"/>
              </a:spcAft>
              <a:buClr>
                <a:srgbClr val="2B2E3C"/>
              </a:buClr>
              <a:buSzPts val="1100"/>
              <a:buFont typeface="Open Sans"/>
              <a:buNone/>
            </a:pPr>
            <a:r>
              <a:rPr b="0" i="0" lang="en-US" sz="1100" u="none" cap="none" strike="noStrike">
                <a:solidFill>
                  <a:srgbClr val="2B2E3C"/>
                </a:solidFill>
                <a:latin typeface="Open Sans"/>
                <a:ea typeface="Open Sans"/>
                <a:cs typeface="Open Sans"/>
                <a:sym typeface="Open Sans"/>
              </a:rPr>
              <a:t>CHI: </a:t>
            </a:r>
            <a:r>
              <a:rPr b="1" i="0" lang="en-US" sz="1100" u="none" cap="none" strike="noStrike">
                <a:solidFill>
                  <a:srgbClr val="2B2E3C"/>
                </a:solidFill>
                <a:latin typeface="Open Sans"/>
                <a:ea typeface="Open Sans"/>
                <a:cs typeface="Open Sans"/>
                <a:sym typeface="Open Sans"/>
              </a:rPr>
              <a:t>Look, these are trousers.</a:t>
            </a:r>
            <a:endParaRPr b="1" i="0" sz="1100" u="none" cap="none" strike="noStrike"/>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29"/>
          <p:cNvSpPr/>
          <p:nvPr/>
        </p:nvSpPr>
        <p:spPr>
          <a:xfrm>
            <a:off x="769025" y="822950"/>
            <a:ext cx="5941800" cy="558000"/>
          </a:xfrm>
          <a:prstGeom prst="rect">
            <a:avLst/>
          </a:prstGeom>
          <a:noFill/>
          <a:ln>
            <a:noFill/>
          </a:ln>
        </p:spPr>
        <p:txBody>
          <a:bodyPr anchorCtr="0" anchor="t" bIns="0" lIns="0" spcFirstLastPara="1" rIns="0" wrap="square" tIns="0">
            <a:noAutofit/>
          </a:bodyPr>
          <a:lstStyle/>
          <a:p>
            <a:pPr indent="0" lvl="0" marL="0" marR="0" rtl="0" algn="l">
              <a:lnSpc>
                <a:spcPct val="124285"/>
              </a:lnSpc>
              <a:spcBef>
                <a:spcPts val="0"/>
              </a:spcBef>
              <a:spcAft>
                <a:spcPts val="0"/>
              </a:spcAft>
              <a:buClr>
                <a:srgbClr val="2C3F42"/>
              </a:buClr>
              <a:buSzPts val="3500"/>
              <a:buFont typeface="Bitter"/>
              <a:buNone/>
            </a:pPr>
            <a:r>
              <a:rPr b="0" i="0" lang="en-US" sz="3500" u="none" cap="none" strike="noStrike">
                <a:solidFill>
                  <a:srgbClr val="2C3F42"/>
                </a:solidFill>
                <a:latin typeface="Bitter"/>
                <a:ea typeface="Bitter"/>
                <a:cs typeface="Bitter"/>
                <a:sym typeface="Bitter"/>
              </a:rPr>
              <a:t>Conclusions &amp; Contributions</a:t>
            </a:r>
            <a:endParaRPr b="0" i="0" sz="3500" u="none" cap="none" strike="noStrike"/>
          </a:p>
        </p:txBody>
      </p:sp>
      <p:sp>
        <p:nvSpPr>
          <p:cNvPr id="371" name="Google Shape;371;p29"/>
          <p:cNvSpPr/>
          <p:nvPr/>
        </p:nvSpPr>
        <p:spPr>
          <a:xfrm>
            <a:off x="769025" y="1661874"/>
            <a:ext cx="2231700" cy="278700"/>
          </a:xfrm>
          <a:prstGeom prst="rect">
            <a:avLst/>
          </a:prstGeom>
          <a:noFill/>
          <a:ln>
            <a:noFill/>
          </a:ln>
        </p:spPr>
        <p:txBody>
          <a:bodyPr anchorCtr="0" anchor="t" bIns="0" lIns="0" spcFirstLastPara="1" rIns="0" wrap="square" tIns="0">
            <a:noAutofit/>
          </a:bodyPr>
          <a:lstStyle/>
          <a:p>
            <a:pPr indent="0" lvl="0" marL="0" marR="0" rtl="0" algn="l">
              <a:lnSpc>
                <a:spcPct val="122857"/>
              </a:lnSpc>
              <a:spcBef>
                <a:spcPts val="0"/>
              </a:spcBef>
              <a:spcAft>
                <a:spcPts val="0"/>
              </a:spcAft>
              <a:buClr>
                <a:srgbClr val="2C3F42"/>
              </a:buClr>
              <a:buSzPts val="1750"/>
              <a:buFont typeface="Bitter"/>
              <a:buNone/>
            </a:pPr>
            <a:r>
              <a:rPr b="0" i="0" lang="en-US" sz="1750" u="none" cap="none" strike="noStrike">
                <a:solidFill>
                  <a:srgbClr val="2C3F42"/>
                </a:solidFill>
                <a:latin typeface="Bitter"/>
                <a:ea typeface="Bitter"/>
                <a:cs typeface="Bitter"/>
                <a:sym typeface="Bitter"/>
              </a:rPr>
              <a:t>Key Findings</a:t>
            </a:r>
            <a:endParaRPr b="0" i="0" sz="1750" u="none" cap="none" strike="noStrike"/>
          </a:p>
        </p:txBody>
      </p:sp>
      <p:sp>
        <p:nvSpPr>
          <p:cNvPr id="372" name="Google Shape;372;p29"/>
          <p:cNvSpPr/>
          <p:nvPr/>
        </p:nvSpPr>
        <p:spPr>
          <a:xfrm>
            <a:off x="769025" y="2067175"/>
            <a:ext cx="7761900" cy="1070400"/>
          </a:xfrm>
          <a:prstGeom prst="roundRect">
            <a:avLst>
              <a:gd fmla="val 7005"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29"/>
          <p:cNvSpPr/>
          <p:nvPr/>
        </p:nvSpPr>
        <p:spPr>
          <a:xfrm>
            <a:off x="913725" y="2428663"/>
            <a:ext cx="7313700" cy="333300"/>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B2E3C"/>
              </a:buClr>
              <a:buSzPts val="1400"/>
              <a:buFont typeface="Open Sans"/>
              <a:buNone/>
            </a:pPr>
            <a:r>
              <a:rPr b="0" i="0" lang="en-US" sz="1400" u="none" cap="none" strike="noStrike">
                <a:solidFill>
                  <a:srgbClr val="2B2E3C"/>
                </a:solidFill>
                <a:latin typeface="Open Sans"/>
                <a:ea typeface="Open Sans"/>
                <a:cs typeface="Open Sans"/>
                <a:sym typeface="Open Sans"/>
              </a:rPr>
              <a:t>Clear developmental transition from </a:t>
            </a:r>
            <a:r>
              <a:rPr b="1" i="0" lang="en-US" sz="1400" u="none" cap="none" strike="noStrike">
                <a:solidFill>
                  <a:srgbClr val="2B2E3C"/>
                </a:solidFill>
                <a:latin typeface="Open Sans"/>
                <a:ea typeface="Open Sans"/>
                <a:cs typeface="Open Sans"/>
                <a:sym typeface="Open Sans"/>
              </a:rPr>
              <a:t>echolalia → modification → recombination</a:t>
            </a:r>
            <a:endParaRPr b="0" i="0" sz="1400" u="none" cap="none" strike="noStrike"/>
          </a:p>
        </p:txBody>
      </p:sp>
      <p:sp>
        <p:nvSpPr>
          <p:cNvPr id="374" name="Google Shape;374;p29"/>
          <p:cNvSpPr/>
          <p:nvPr/>
        </p:nvSpPr>
        <p:spPr>
          <a:xfrm>
            <a:off x="769025" y="3250050"/>
            <a:ext cx="7761900" cy="837600"/>
          </a:xfrm>
          <a:prstGeom prst="roundRect">
            <a:avLst>
              <a:gd fmla="val 8951"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9"/>
          <p:cNvSpPr/>
          <p:nvPr/>
        </p:nvSpPr>
        <p:spPr>
          <a:xfrm>
            <a:off x="955125" y="3529525"/>
            <a:ext cx="7230900" cy="278700"/>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B2E3C"/>
              </a:buClr>
              <a:buSzPts val="1400"/>
              <a:buFont typeface="Open Sans"/>
              <a:buNone/>
            </a:pPr>
            <a:r>
              <a:rPr b="0" i="0" lang="en-US" sz="1400" u="none" cap="none" strike="noStrike">
                <a:solidFill>
                  <a:srgbClr val="2B2E3C"/>
                </a:solidFill>
                <a:latin typeface="Open Sans"/>
                <a:ea typeface="Open Sans"/>
                <a:cs typeface="Open Sans"/>
                <a:sym typeface="Open Sans"/>
              </a:rPr>
              <a:t>Echolalia persists but becomes increasingly </a:t>
            </a:r>
            <a:r>
              <a:rPr b="1" i="0" lang="en-US" sz="1400" u="none" cap="none" strike="noStrike">
                <a:solidFill>
                  <a:srgbClr val="2B2E3C"/>
                </a:solidFill>
                <a:latin typeface="Open Sans"/>
                <a:ea typeface="Open Sans"/>
                <a:cs typeface="Open Sans"/>
                <a:sym typeface="Open Sans"/>
              </a:rPr>
              <a:t>functionally integrated</a:t>
            </a:r>
            <a:endParaRPr b="0" i="0" sz="1400" u="none" cap="none" strike="noStrike"/>
          </a:p>
        </p:txBody>
      </p:sp>
      <p:sp>
        <p:nvSpPr>
          <p:cNvPr id="376" name="Google Shape;376;p29"/>
          <p:cNvSpPr/>
          <p:nvPr/>
        </p:nvSpPr>
        <p:spPr>
          <a:xfrm>
            <a:off x="769025" y="4200175"/>
            <a:ext cx="7761900" cy="837600"/>
          </a:xfrm>
          <a:prstGeom prst="roundRect">
            <a:avLst>
              <a:gd fmla="val 8951"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9"/>
          <p:cNvSpPr/>
          <p:nvPr/>
        </p:nvSpPr>
        <p:spPr>
          <a:xfrm>
            <a:off x="993125" y="4479637"/>
            <a:ext cx="7313700" cy="278700"/>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B2E3C"/>
              </a:buClr>
              <a:buSzPts val="1400"/>
              <a:buFont typeface="Open Sans"/>
              <a:buNone/>
            </a:pPr>
            <a:r>
              <a:rPr b="0" i="0" lang="en-US" sz="1400" u="none" cap="none" strike="noStrike">
                <a:solidFill>
                  <a:srgbClr val="2B2E3C"/>
                </a:solidFill>
                <a:latin typeface="Open Sans"/>
                <a:ea typeface="Open Sans"/>
                <a:cs typeface="Open Sans"/>
                <a:sym typeface="Open Sans"/>
              </a:rPr>
              <a:t>Findings are broadly consistent with the </a:t>
            </a:r>
            <a:r>
              <a:rPr b="1" i="0" lang="en-US" sz="1400" u="none" cap="none" strike="noStrike">
                <a:solidFill>
                  <a:srgbClr val="2B2E3C"/>
                </a:solidFill>
                <a:latin typeface="Open Sans"/>
                <a:ea typeface="Open Sans"/>
                <a:cs typeface="Open Sans"/>
                <a:sym typeface="Open Sans"/>
              </a:rPr>
              <a:t>GLP framework</a:t>
            </a:r>
            <a:endParaRPr b="0" i="0" sz="1400" u="none" cap="none" strike="noStrike"/>
          </a:p>
        </p:txBody>
      </p:sp>
      <p:sp>
        <p:nvSpPr>
          <p:cNvPr id="378" name="Google Shape;378;p29"/>
          <p:cNvSpPr/>
          <p:nvPr/>
        </p:nvSpPr>
        <p:spPr>
          <a:xfrm>
            <a:off x="9260574" y="1661874"/>
            <a:ext cx="2231700" cy="278700"/>
          </a:xfrm>
          <a:prstGeom prst="rect">
            <a:avLst/>
          </a:prstGeom>
          <a:noFill/>
          <a:ln>
            <a:noFill/>
          </a:ln>
        </p:spPr>
        <p:txBody>
          <a:bodyPr anchorCtr="0" anchor="t" bIns="0" lIns="0" spcFirstLastPara="1" rIns="0" wrap="square" tIns="0">
            <a:noAutofit/>
          </a:bodyPr>
          <a:lstStyle/>
          <a:p>
            <a:pPr indent="0" lvl="0" marL="0" marR="0" rtl="0" algn="l">
              <a:lnSpc>
                <a:spcPct val="122857"/>
              </a:lnSpc>
              <a:spcBef>
                <a:spcPts val="0"/>
              </a:spcBef>
              <a:spcAft>
                <a:spcPts val="0"/>
              </a:spcAft>
              <a:buClr>
                <a:srgbClr val="2C3F42"/>
              </a:buClr>
              <a:buSzPts val="1750"/>
              <a:buFont typeface="Bitter"/>
              <a:buNone/>
            </a:pPr>
            <a:r>
              <a:rPr b="0" i="0" lang="en-US" sz="1750" u="none" cap="none" strike="noStrike">
                <a:solidFill>
                  <a:srgbClr val="2C3F42"/>
                </a:solidFill>
                <a:latin typeface="Bitter"/>
                <a:ea typeface="Bitter"/>
                <a:cs typeface="Bitter"/>
                <a:sym typeface="Bitter"/>
              </a:rPr>
              <a:t>Limitations</a:t>
            </a:r>
            <a:endParaRPr b="0" i="0" sz="1750" u="none" cap="none" strike="noStrike"/>
          </a:p>
        </p:txBody>
      </p:sp>
      <p:sp>
        <p:nvSpPr>
          <p:cNvPr id="379" name="Google Shape;379;p29"/>
          <p:cNvSpPr/>
          <p:nvPr/>
        </p:nvSpPr>
        <p:spPr>
          <a:xfrm>
            <a:off x="9260575" y="2067147"/>
            <a:ext cx="4028700" cy="1741200"/>
          </a:xfrm>
          <a:prstGeom prst="roundRect">
            <a:avLst>
              <a:gd fmla="val 8227" name="adj"/>
            </a:avLst>
          </a:prstGeom>
          <a:solidFill>
            <a:srgbClr val="FFF8F0"/>
          </a:solidFill>
          <a:ln cap="flat" cmpd="sng" w="22850">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9"/>
          <p:cNvSpPr/>
          <p:nvPr/>
        </p:nvSpPr>
        <p:spPr>
          <a:xfrm>
            <a:off x="9169064" y="2203937"/>
            <a:ext cx="91500" cy="1333800"/>
          </a:xfrm>
          <a:prstGeom prst="roundRect">
            <a:avLst>
              <a:gd fmla="val 82006" name="adj"/>
            </a:avLst>
          </a:prstGeom>
          <a:solidFill>
            <a:srgbClr val="D2600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9"/>
          <p:cNvSpPr/>
          <p:nvPr/>
        </p:nvSpPr>
        <p:spPr>
          <a:xfrm>
            <a:off x="9496225" y="2343748"/>
            <a:ext cx="3557400" cy="1188000"/>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B2E3C"/>
              </a:buClr>
              <a:buSzPts val="1400"/>
              <a:buFont typeface="Open Sans"/>
              <a:buNone/>
            </a:pPr>
            <a:r>
              <a:rPr b="0" i="0" lang="en-US" sz="1400" u="none" cap="none" strike="noStrike">
                <a:solidFill>
                  <a:srgbClr val="2B2E3C"/>
                </a:solidFill>
                <a:latin typeface="Open Sans"/>
                <a:ea typeface="Open Sans"/>
                <a:cs typeface="Open Sans"/>
                <a:sym typeface="Open Sans"/>
              </a:rPr>
              <a:t>Data collection and transcription are ongoing; current analysis focuses on </a:t>
            </a:r>
            <a:r>
              <a:rPr b="1" i="0" lang="en-US" sz="1400" u="none" cap="none" strike="noStrike">
                <a:solidFill>
                  <a:srgbClr val="2B2E3C"/>
                </a:solidFill>
                <a:latin typeface="Open Sans"/>
                <a:ea typeface="Open Sans"/>
                <a:cs typeface="Open Sans"/>
                <a:sym typeface="Open Sans"/>
              </a:rPr>
              <a:t>qualitative</a:t>
            </a:r>
            <a:r>
              <a:rPr b="0" i="0" lang="en-US" sz="1400" u="none" cap="none" strike="noStrike">
                <a:solidFill>
                  <a:srgbClr val="2B2E3C"/>
                </a:solidFill>
                <a:latin typeface="Open Sans"/>
                <a:ea typeface="Open Sans"/>
                <a:cs typeface="Open Sans"/>
                <a:sym typeface="Open Sans"/>
              </a:rPr>
              <a:t> first-emergence patterns, with quantitative analysis to follow</a:t>
            </a:r>
            <a:endParaRPr b="0" i="0" sz="1400" u="none" cap="none" strike="noStrike"/>
          </a:p>
        </p:txBody>
      </p:sp>
      <p:sp>
        <p:nvSpPr>
          <p:cNvPr id="382" name="Google Shape;382;p29"/>
          <p:cNvSpPr/>
          <p:nvPr/>
        </p:nvSpPr>
        <p:spPr>
          <a:xfrm>
            <a:off x="769025" y="5332675"/>
            <a:ext cx="7761900" cy="1333800"/>
          </a:xfrm>
          <a:prstGeom prst="roundRect">
            <a:avLst>
              <a:gd fmla="val 8951" name="adj"/>
            </a:avLst>
          </a:prstGeom>
          <a:solidFill>
            <a:srgbClr val="FCE2CF"/>
          </a:solidFill>
          <a:ln cap="flat" cmpd="sng" w="9525">
            <a:solidFill>
              <a:srgbClr val="E2C8B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9"/>
          <p:cNvSpPr/>
          <p:nvPr/>
        </p:nvSpPr>
        <p:spPr>
          <a:xfrm>
            <a:off x="993125" y="5612103"/>
            <a:ext cx="7313700" cy="772500"/>
          </a:xfrm>
          <a:prstGeom prst="rect">
            <a:avLst/>
          </a:prstGeom>
          <a:noFill/>
          <a:ln>
            <a:noFill/>
          </a:ln>
        </p:spPr>
        <p:txBody>
          <a:bodyPr anchorCtr="0" anchor="t" bIns="0" lIns="0" spcFirstLastPara="1" rIns="0" wrap="square" tIns="0">
            <a:noAutofit/>
          </a:bodyPr>
          <a:lstStyle/>
          <a:p>
            <a:pPr indent="0" lvl="0" marL="0" marR="0" rtl="0" algn="l">
              <a:lnSpc>
                <a:spcPct val="128571"/>
              </a:lnSpc>
              <a:spcBef>
                <a:spcPts val="0"/>
              </a:spcBef>
              <a:spcAft>
                <a:spcPts val="0"/>
              </a:spcAft>
              <a:buClr>
                <a:srgbClr val="2B2E3C"/>
              </a:buClr>
              <a:buSzPts val="1400"/>
              <a:buFont typeface="Open Sans"/>
              <a:buNone/>
            </a:pPr>
            <a:r>
              <a:rPr lang="en-US">
                <a:solidFill>
                  <a:srgbClr val="2B2E3C"/>
                </a:solidFill>
                <a:latin typeface="Open Sans"/>
                <a:ea typeface="Open Sans"/>
                <a:cs typeface="Open Sans"/>
                <a:sym typeface="Open Sans"/>
              </a:rPr>
              <a:t>Our findings support an autism-affirming, neurodiversity-oriented approach, viewing </a:t>
            </a:r>
            <a:r>
              <a:rPr b="1" lang="en-US">
                <a:solidFill>
                  <a:srgbClr val="2B2E3C"/>
                </a:solidFill>
                <a:latin typeface="Open Sans"/>
                <a:ea typeface="Open Sans"/>
                <a:cs typeface="Open Sans"/>
                <a:sym typeface="Open Sans"/>
              </a:rPr>
              <a:t>echolalia</a:t>
            </a:r>
            <a:r>
              <a:rPr lang="en-US">
                <a:solidFill>
                  <a:srgbClr val="2B2E3C"/>
                </a:solidFill>
                <a:latin typeface="Open Sans"/>
                <a:ea typeface="Open Sans"/>
                <a:cs typeface="Open Sans"/>
                <a:sym typeface="Open Sans"/>
              </a:rPr>
              <a:t> </a:t>
            </a:r>
            <a:r>
              <a:rPr b="1" lang="en-US">
                <a:solidFill>
                  <a:srgbClr val="2B2E3C"/>
                </a:solidFill>
                <a:latin typeface="Open Sans"/>
                <a:ea typeface="Open Sans"/>
                <a:cs typeface="Open Sans"/>
                <a:sym typeface="Open Sans"/>
              </a:rPr>
              <a:t>and non-typical language patterns</a:t>
            </a:r>
            <a:r>
              <a:rPr lang="en-US">
                <a:solidFill>
                  <a:srgbClr val="2B2E3C"/>
                </a:solidFill>
                <a:latin typeface="Open Sans"/>
                <a:ea typeface="Open Sans"/>
                <a:cs typeface="Open Sans"/>
                <a:sym typeface="Open Sans"/>
              </a:rPr>
              <a:t> as </a:t>
            </a:r>
            <a:r>
              <a:rPr b="1" lang="en-US">
                <a:solidFill>
                  <a:srgbClr val="2B2E3C"/>
                </a:solidFill>
                <a:latin typeface="Open Sans"/>
                <a:ea typeface="Open Sans"/>
                <a:cs typeface="Open Sans"/>
                <a:sym typeface="Open Sans"/>
              </a:rPr>
              <a:t>meaningful communicative resources</a:t>
            </a:r>
            <a:r>
              <a:rPr lang="en-US">
                <a:solidFill>
                  <a:srgbClr val="2B2E3C"/>
                </a:solidFill>
                <a:latin typeface="Open Sans"/>
                <a:ea typeface="Open Sans"/>
                <a:cs typeface="Open Sans"/>
                <a:sym typeface="Open Sans"/>
              </a:rPr>
              <a:t> rather than deficits.</a:t>
            </a:r>
            <a:endParaRPr b="0" i="0" sz="1400" u="none" cap="none" strike="noStrike"/>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30"/>
          <p:cNvSpPr/>
          <p:nvPr/>
        </p:nvSpPr>
        <p:spPr>
          <a:xfrm>
            <a:off x="724765" y="789824"/>
            <a:ext cx="7088400" cy="885900"/>
          </a:xfrm>
          <a:prstGeom prst="rect">
            <a:avLst/>
          </a:prstGeom>
          <a:noFill/>
          <a:ln>
            <a:noFill/>
          </a:ln>
        </p:spPr>
        <p:txBody>
          <a:bodyPr anchorCtr="0" anchor="t" bIns="0" lIns="0" spcFirstLastPara="1" rIns="0" wrap="square" tIns="0">
            <a:noAutofit/>
          </a:bodyPr>
          <a:lstStyle/>
          <a:p>
            <a:pPr indent="0" lvl="0" marL="0" marR="0" rtl="0" algn="l">
              <a:lnSpc>
                <a:spcPct val="125225"/>
              </a:lnSpc>
              <a:spcBef>
                <a:spcPts val="0"/>
              </a:spcBef>
              <a:spcAft>
                <a:spcPts val="0"/>
              </a:spcAft>
              <a:buClr>
                <a:srgbClr val="2C3F42"/>
              </a:buClr>
              <a:buSzPts val="5550"/>
              <a:buFont typeface="Bitter"/>
              <a:buNone/>
            </a:pPr>
            <a:r>
              <a:rPr b="0" i="0" lang="en-US" sz="3500" u="none" cap="none" strike="noStrike">
                <a:solidFill>
                  <a:srgbClr val="2C3F42"/>
                </a:solidFill>
                <a:latin typeface="Bitter"/>
                <a:ea typeface="Bitter"/>
                <a:cs typeface="Bitter"/>
                <a:sym typeface="Bitter"/>
              </a:rPr>
              <a:t>Literature list</a:t>
            </a:r>
            <a:endParaRPr b="0" i="0" sz="3500" u="none" cap="none" strike="noStrike"/>
          </a:p>
        </p:txBody>
      </p:sp>
      <p:sp>
        <p:nvSpPr>
          <p:cNvPr id="390" name="Google Shape;390;p30"/>
          <p:cNvSpPr/>
          <p:nvPr/>
        </p:nvSpPr>
        <p:spPr>
          <a:xfrm>
            <a:off x="724775" y="1675725"/>
            <a:ext cx="12718500" cy="42678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1200"/>
              </a:spcBef>
              <a:spcAft>
                <a:spcPts val="0"/>
              </a:spcAft>
              <a:buClr>
                <a:schemeClr val="dk1"/>
              </a:buClr>
              <a:buSzPts val="1100"/>
              <a:buFont typeface="Arial"/>
              <a:buNone/>
            </a:pPr>
            <a:r>
              <a:rPr lang="en-US" sz="1900">
                <a:solidFill>
                  <a:schemeClr val="dk1"/>
                </a:solidFill>
              </a:rPr>
              <a:t>Blanc, M. (2012). </a:t>
            </a:r>
            <a:r>
              <a:rPr i="1" lang="en-US" sz="1900">
                <a:solidFill>
                  <a:schemeClr val="dk1"/>
                </a:solidFill>
              </a:rPr>
              <a:t>Natural Language Acquisition on the Autism Spectrum: The Journey from Echolalia to Self-Generated Language</a:t>
            </a:r>
            <a:r>
              <a:rPr lang="en-US" sz="1900">
                <a:solidFill>
                  <a:schemeClr val="dk1"/>
                </a:solidFill>
              </a:rPr>
              <a:t>. Communication Development Center.</a:t>
            </a:r>
            <a:endParaRPr sz="19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US" sz="1900">
                <a:solidFill>
                  <a:schemeClr val="dk1"/>
                </a:solidFill>
              </a:rPr>
              <a:t>MacWhinney, B. (1991). </a:t>
            </a:r>
            <a:r>
              <a:rPr i="1" lang="en-US" sz="1900">
                <a:solidFill>
                  <a:schemeClr val="dk1"/>
                </a:solidFill>
              </a:rPr>
              <a:t>The CHILDES Project: Tools for Analyzing Talk</a:t>
            </a:r>
            <a:r>
              <a:rPr lang="en-US" sz="1900">
                <a:solidFill>
                  <a:schemeClr val="dk1"/>
                </a:solidFill>
              </a:rPr>
              <a:t>. Lawrence Erlbaum Associates.</a:t>
            </a:r>
            <a:endParaRPr sz="19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US" sz="1900">
                <a:solidFill>
                  <a:schemeClr val="dk1"/>
                </a:solidFill>
              </a:rPr>
              <a:t>Peters, A. M. (1983). </a:t>
            </a:r>
            <a:r>
              <a:rPr i="1" lang="en-US" sz="1900">
                <a:solidFill>
                  <a:schemeClr val="dk1"/>
                </a:solidFill>
              </a:rPr>
              <a:t>The Units of Language Acquisition</a:t>
            </a:r>
            <a:r>
              <a:rPr lang="en-US" sz="1900">
                <a:solidFill>
                  <a:schemeClr val="dk1"/>
                </a:solidFill>
              </a:rPr>
              <a:t>. Cambridge University Press.</a:t>
            </a:r>
            <a:endParaRPr sz="19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US" sz="1900">
                <a:solidFill>
                  <a:schemeClr val="dk1"/>
                </a:solidFill>
              </a:rPr>
              <a:t>Sterponi, L., &amp; Shankey, J. (2014). Rethinking echolalia: Repetition as interactional resource in the communication of children with autism. </a:t>
            </a:r>
            <a:r>
              <a:rPr i="1" lang="en-US" sz="1900">
                <a:solidFill>
                  <a:schemeClr val="dk1"/>
                </a:solidFill>
              </a:rPr>
              <a:t>Journal of Child Language, 41</a:t>
            </a:r>
            <a:r>
              <a:rPr lang="en-US" sz="1900">
                <a:solidFill>
                  <a:schemeClr val="dk1"/>
                </a:solidFill>
              </a:rPr>
              <a:t>(2), 275–304.</a:t>
            </a:r>
            <a:endParaRPr sz="19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US" sz="1900">
                <a:solidFill>
                  <a:schemeClr val="dk1"/>
                </a:solidFill>
              </a:rPr>
              <a:t>Wray, A. (2002). </a:t>
            </a:r>
            <a:r>
              <a:rPr i="1" lang="en-US" sz="1900">
                <a:solidFill>
                  <a:schemeClr val="dk1"/>
                </a:solidFill>
              </a:rPr>
              <a:t>Formulaic Language and the Lexicon</a:t>
            </a:r>
            <a:r>
              <a:rPr lang="en-US" sz="1900">
                <a:solidFill>
                  <a:schemeClr val="dk1"/>
                </a:solidFill>
              </a:rPr>
              <a:t>. Cambridge University Press.</a:t>
            </a:r>
            <a:endParaRPr sz="19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US" sz="1900">
                <a:solidFill>
                  <a:schemeClr val="dk1"/>
                </a:solidFill>
              </a:rPr>
              <a:t>American Speech-Language-Hearing Association (ASHA). (n.d.). </a:t>
            </a:r>
            <a:r>
              <a:rPr i="1" lang="en-US" sz="1900">
                <a:solidFill>
                  <a:schemeClr val="dk1"/>
                </a:solidFill>
              </a:rPr>
              <a:t>Evidence-based practice in speech-language pathology</a:t>
            </a:r>
            <a:r>
              <a:rPr lang="en-US" sz="1900">
                <a:solidFill>
                  <a:schemeClr val="dk1"/>
                </a:solidFill>
              </a:rPr>
              <a:t>.https://pubs.asha.org/doi/abs/10.1044/2020_AJSLP-20-00194</a:t>
            </a:r>
            <a:endParaRPr sz="1900">
              <a:solidFill>
                <a:schemeClr val="dk1"/>
              </a:solidFill>
            </a:endParaRPr>
          </a:p>
          <a:p>
            <a:pPr indent="0" lvl="0" marL="0" marR="0" rtl="0" algn="l">
              <a:lnSpc>
                <a:spcPct val="161363"/>
              </a:lnSpc>
              <a:spcBef>
                <a:spcPts val="1200"/>
              </a:spcBef>
              <a:spcAft>
                <a:spcPts val="0"/>
              </a:spcAft>
              <a:buClr>
                <a:srgbClr val="2B2E3C"/>
              </a:buClr>
              <a:buSzPts val="2200"/>
              <a:buFont typeface="Open Sans"/>
              <a:buNone/>
            </a:pPr>
            <a:r>
              <a:t/>
            </a:r>
            <a:endParaRPr sz="2300">
              <a:solidFill>
                <a:srgbClr val="2B2E3C"/>
              </a:solidFill>
              <a:latin typeface="Open Sans"/>
              <a:ea typeface="Open Sans"/>
              <a:cs typeface="Open Sans"/>
              <a:sym typeface="Open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pic>
        <p:nvPicPr>
          <p:cNvPr descr="preencoded.png" id="396" name="Google Shape;396;p31"/>
          <p:cNvPicPr preferRelativeResize="0"/>
          <p:nvPr/>
        </p:nvPicPr>
        <p:blipFill rotWithShape="1">
          <a:blip r:embed="rId3">
            <a:alphaModFix/>
          </a:blip>
          <a:srcRect b="0" l="0" r="0" t="0"/>
          <a:stretch/>
        </p:blipFill>
        <p:spPr>
          <a:xfrm>
            <a:off x="9144000" y="0"/>
            <a:ext cx="5486400" cy="8229600"/>
          </a:xfrm>
          <a:prstGeom prst="rect">
            <a:avLst/>
          </a:prstGeom>
          <a:noFill/>
          <a:ln>
            <a:noFill/>
          </a:ln>
        </p:spPr>
      </p:pic>
      <p:sp>
        <p:nvSpPr>
          <p:cNvPr id="397" name="Google Shape;397;p31"/>
          <p:cNvSpPr/>
          <p:nvPr/>
        </p:nvSpPr>
        <p:spPr>
          <a:xfrm>
            <a:off x="793800" y="1111450"/>
            <a:ext cx="7556400" cy="4140600"/>
          </a:xfrm>
          <a:prstGeom prst="rect">
            <a:avLst/>
          </a:prstGeom>
          <a:noFill/>
          <a:ln>
            <a:noFill/>
          </a:ln>
        </p:spPr>
        <p:txBody>
          <a:bodyPr anchorCtr="0" anchor="t" bIns="0" lIns="0" spcFirstLastPara="1" rIns="0" wrap="square" tIns="0">
            <a:noAutofit/>
          </a:bodyPr>
          <a:lstStyle/>
          <a:p>
            <a:pPr indent="0" lvl="0" marL="0" marR="0" rtl="0" algn="l">
              <a:lnSpc>
                <a:spcPct val="124528"/>
              </a:lnSpc>
              <a:spcBef>
                <a:spcPts val="0"/>
              </a:spcBef>
              <a:spcAft>
                <a:spcPts val="0"/>
              </a:spcAft>
              <a:buClr>
                <a:srgbClr val="2C3F42"/>
              </a:buClr>
              <a:buSzPts val="5300"/>
              <a:buFont typeface="Bitter"/>
              <a:buNone/>
            </a:pPr>
            <a:r>
              <a:rPr i="0" lang="en-US" sz="3900" u="none" cap="none" strike="noStrike">
                <a:solidFill>
                  <a:srgbClr val="2C3F42"/>
                </a:solidFill>
                <a:latin typeface="Open Sans"/>
                <a:ea typeface="Open Sans"/>
                <a:cs typeface="Open Sans"/>
                <a:sym typeface="Open Sans"/>
              </a:rPr>
              <a:t>From Non-verbal Communication to Early Sentence Formation: </a:t>
            </a:r>
            <a:endParaRPr sz="3900">
              <a:solidFill>
                <a:srgbClr val="2C3F42"/>
              </a:solidFill>
              <a:latin typeface="Open Sans"/>
              <a:ea typeface="Open Sans"/>
              <a:cs typeface="Open Sans"/>
              <a:sym typeface="Open Sans"/>
            </a:endParaRPr>
          </a:p>
          <a:p>
            <a:pPr indent="0" lvl="0" marL="0" marR="0" rtl="0" algn="l">
              <a:lnSpc>
                <a:spcPct val="124528"/>
              </a:lnSpc>
              <a:spcBef>
                <a:spcPts val="0"/>
              </a:spcBef>
              <a:spcAft>
                <a:spcPts val="0"/>
              </a:spcAft>
              <a:buClr>
                <a:srgbClr val="2C3F42"/>
              </a:buClr>
              <a:buSzPts val="5300"/>
              <a:buFont typeface="Bitter"/>
              <a:buNone/>
            </a:pPr>
            <a:r>
              <a:rPr lang="en-US" sz="3900">
                <a:solidFill>
                  <a:srgbClr val="2B2E3C"/>
                </a:solidFill>
                <a:latin typeface="Open Sans"/>
                <a:ea typeface="Open Sans"/>
                <a:cs typeface="Open Sans"/>
                <a:sym typeface="Open Sans"/>
              </a:rPr>
              <a:t>A Longitudinal Case Study of a Lithuanian Autistic Child</a:t>
            </a:r>
            <a:endParaRPr i="0" sz="3900" u="none" cap="none" strike="noStrike">
              <a:latin typeface="Open Sans"/>
              <a:ea typeface="Open Sans"/>
              <a:cs typeface="Open Sans"/>
              <a:sym typeface="Open Sans"/>
            </a:endParaRPr>
          </a:p>
        </p:txBody>
      </p:sp>
      <p:sp>
        <p:nvSpPr>
          <p:cNvPr id="398" name="Google Shape;398;p31"/>
          <p:cNvSpPr/>
          <p:nvPr/>
        </p:nvSpPr>
        <p:spPr>
          <a:xfrm>
            <a:off x="793790" y="5735501"/>
            <a:ext cx="7556400" cy="420000"/>
          </a:xfrm>
          <a:prstGeom prst="rect">
            <a:avLst/>
          </a:prstGeom>
          <a:noFill/>
          <a:ln>
            <a:noFill/>
          </a:ln>
        </p:spPr>
        <p:txBody>
          <a:bodyPr anchorCtr="0" anchor="t" bIns="0" lIns="0" spcFirstLastPara="1" rIns="0" wrap="square" tIns="0">
            <a:noAutofit/>
          </a:bodyPr>
          <a:lstStyle/>
          <a:p>
            <a:pPr indent="0" lvl="0" marL="0" marR="0" rtl="0" algn="l">
              <a:lnSpc>
                <a:spcPct val="157142"/>
              </a:lnSpc>
              <a:spcBef>
                <a:spcPts val="0"/>
              </a:spcBef>
              <a:spcAft>
                <a:spcPts val="0"/>
              </a:spcAft>
              <a:buClr>
                <a:srgbClr val="2B2E3C"/>
              </a:buClr>
              <a:buSzPts val="2100"/>
              <a:buFont typeface="Open Sans"/>
              <a:buNone/>
            </a:pPr>
            <a:r>
              <a:rPr i="0" lang="en-US" sz="1900" u="none" cap="none" strike="noStrike">
                <a:solidFill>
                  <a:srgbClr val="2B2E3C"/>
                </a:solidFill>
                <a:latin typeface="Open Sans"/>
                <a:ea typeface="Open Sans"/>
                <a:cs typeface="Open Sans"/>
                <a:sym typeface="Open Sans"/>
              </a:rPr>
              <a:t>Paulina Ulozienė, assoc.</a:t>
            </a:r>
            <a:r>
              <a:rPr lang="en-US" sz="1900">
                <a:solidFill>
                  <a:srgbClr val="2B2E3C"/>
                </a:solidFill>
                <a:latin typeface="Open Sans"/>
                <a:ea typeface="Open Sans"/>
                <a:cs typeface="Open Sans"/>
                <a:sym typeface="Open Sans"/>
              </a:rPr>
              <a:t> </a:t>
            </a:r>
            <a:r>
              <a:rPr i="0" lang="en-US" sz="1900" u="none" cap="none" strike="noStrike">
                <a:solidFill>
                  <a:srgbClr val="2B2E3C"/>
                </a:solidFill>
                <a:latin typeface="Open Sans"/>
                <a:ea typeface="Open Sans"/>
                <a:cs typeface="Open Sans"/>
                <a:sym typeface="Open Sans"/>
              </a:rPr>
              <a:t>prof. Laura Kamandulytė-Merfeldienė</a:t>
            </a:r>
            <a:endParaRPr i="0" sz="1900" u="none" cap="none" strike="noStrike">
              <a:latin typeface="Open Sans"/>
              <a:ea typeface="Open Sans"/>
              <a:cs typeface="Open Sans"/>
              <a:sym typeface="Open Sans"/>
            </a:endParaRPr>
          </a:p>
        </p:txBody>
      </p:sp>
      <p:sp>
        <p:nvSpPr>
          <p:cNvPr id="399" name="Google Shape;399;p31"/>
          <p:cNvSpPr/>
          <p:nvPr/>
        </p:nvSpPr>
        <p:spPr>
          <a:xfrm>
            <a:off x="793790" y="6277928"/>
            <a:ext cx="7556400" cy="840000"/>
          </a:xfrm>
          <a:prstGeom prst="rect">
            <a:avLst/>
          </a:prstGeom>
          <a:noFill/>
          <a:ln>
            <a:noFill/>
          </a:ln>
        </p:spPr>
        <p:txBody>
          <a:bodyPr anchorCtr="0" anchor="t" bIns="0" lIns="0" spcFirstLastPara="1" rIns="0" wrap="square" tIns="0">
            <a:noAutofit/>
          </a:bodyPr>
          <a:lstStyle/>
          <a:p>
            <a:pPr indent="0" lvl="0" marL="0" marR="0" rtl="0" algn="l">
              <a:lnSpc>
                <a:spcPct val="157142"/>
              </a:lnSpc>
              <a:spcBef>
                <a:spcPts val="0"/>
              </a:spcBef>
              <a:spcAft>
                <a:spcPts val="0"/>
              </a:spcAft>
              <a:buClr>
                <a:srgbClr val="D2600F"/>
              </a:buClr>
              <a:buSzPts val="2100"/>
              <a:buFont typeface="Open Sans"/>
              <a:buNone/>
            </a:pPr>
            <a:r>
              <a:rPr b="1" i="0" lang="en-US" sz="1900" u="sng" cap="none" strike="noStrike">
                <a:solidFill>
                  <a:schemeClr val="hlink"/>
                </a:solidFill>
                <a:latin typeface="Open Sans"/>
                <a:ea typeface="Open Sans"/>
                <a:cs typeface="Open Sans"/>
                <a:sym typeface="Open Sans"/>
                <a:hlinkClick r:id="rId4"/>
              </a:rPr>
              <a:t>paulina.uloziene@gmail.com</a:t>
            </a:r>
            <a:r>
              <a:rPr b="1" i="0" lang="en-US" sz="1900" u="none" cap="none" strike="noStrike">
                <a:solidFill>
                  <a:srgbClr val="2B2E3C"/>
                </a:solidFill>
                <a:latin typeface="Open Sans"/>
                <a:ea typeface="Open Sans"/>
                <a:cs typeface="Open Sans"/>
                <a:sym typeface="Open Sans"/>
              </a:rPr>
              <a:t> </a:t>
            </a:r>
            <a:r>
              <a:rPr b="1" i="0" lang="en-US" sz="1900" u="sng" cap="none" strike="noStrike">
                <a:solidFill>
                  <a:schemeClr val="hlink"/>
                </a:solidFill>
                <a:latin typeface="Open Sans"/>
                <a:ea typeface="Open Sans"/>
                <a:cs typeface="Open Sans"/>
                <a:sym typeface="Open Sans"/>
                <a:hlinkClick r:id="rId5"/>
              </a:rPr>
              <a:t>laura.kamandulyte@vdu.lt</a:t>
            </a:r>
            <a:r>
              <a:rPr b="1" i="0" lang="en-US" sz="1900" u="none" cap="none" strike="noStrike">
                <a:solidFill>
                  <a:srgbClr val="2B2E3C"/>
                </a:solidFill>
                <a:latin typeface="Open Sans"/>
                <a:ea typeface="Open Sans"/>
                <a:cs typeface="Open Sans"/>
                <a:sym typeface="Open Sans"/>
              </a:rPr>
              <a:t> </a:t>
            </a:r>
            <a:r>
              <a:rPr i="0" lang="en-US" sz="1900" u="none" cap="none" strike="noStrike">
                <a:solidFill>
                  <a:srgbClr val="2B2E3C"/>
                </a:solidFill>
                <a:latin typeface="Open Sans"/>
                <a:ea typeface="Open Sans"/>
                <a:cs typeface="Open Sans"/>
                <a:sym typeface="Open Sans"/>
              </a:rPr>
              <a:t>Vytautas Magnus University, Lithuania</a:t>
            </a:r>
            <a:endParaRPr i="0" sz="1900" u="none" cap="none" strike="noStrike">
              <a:latin typeface="Open Sans"/>
              <a:ea typeface="Open Sans"/>
              <a:cs typeface="Open Sans"/>
              <a:sym typeface="Open San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