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0" roundtripDataSignature="AMtx7mh7glQbE57ufa48Fr6aV/p0Ar3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2" name="Google Shape;15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9" name="Google Shape;15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d83bed79a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d83bed79a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d656e88194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d656e8819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9" name="Google Shape;17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d7f7172235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3d7f717223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 name="Google Shape;9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 name="Google Shape;10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7" name="Google Shape;10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4" name="Google Shape;11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1" name="Google Shape;12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d4a45fc04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d4a45fc04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8" name="Google Shape;13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5" name="Google Shape;14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1"/>
          <p:cNvSpPr/>
          <p:nvPr>
            <p:ph idx="2" type="pic"/>
          </p:nvPr>
        </p:nvSpPr>
        <p:spPr>
          <a:xfrm>
            <a:off x="5183188" y="987425"/>
            <a:ext cx="6172200" cy="4873625"/>
          </a:xfrm>
          <a:prstGeom prst="rect">
            <a:avLst/>
          </a:prstGeom>
          <a:noFill/>
          <a:ln>
            <a:noFill/>
          </a:ln>
        </p:spPr>
      </p:sp>
      <p:sp>
        <p:nvSpPr>
          <p:cNvPr id="64" name="Google Shape;64;p2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21.png"/><Relationship Id="rId5" Type="http://schemas.openxmlformats.org/officeDocument/2006/relationships/image" Target="../media/image8.png"/><Relationship Id="rId6"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83" name="Shape 83"/>
        <p:cNvGrpSpPr/>
        <p:nvPr/>
      </p:nvGrpSpPr>
      <p:grpSpPr>
        <a:xfrm>
          <a:off x="0" y="0"/>
          <a:ext cx="0" cy="0"/>
          <a:chOff x="0" y="0"/>
          <a:chExt cx="0" cy="0"/>
        </a:xfrm>
      </p:grpSpPr>
      <p:sp>
        <p:nvSpPr>
          <p:cNvPr id="84" name="Google Shape;84;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000000"/>
              </a:buClr>
              <a:buSzPts val="4000"/>
              <a:buFont typeface="Times New Roman"/>
              <a:buNone/>
            </a:pPr>
            <a:r>
              <a:rPr b="1" i="0" lang="en-GB" sz="4000" u="none" strike="noStrike">
                <a:solidFill>
                  <a:srgbClr val="000000"/>
                </a:solidFill>
                <a:latin typeface="Times New Roman"/>
                <a:ea typeface="Times New Roman"/>
                <a:cs typeface="Times New Roman"/>
                <a:sym typeface="Times New Roman"/>
              </a:rPr>
              <a:t>„</a:t>
            </a:r>
            <a:r>
              <a:rPr b="1" i="0" lang="en-GB" sz="4000" u="none" strike="noStrike">
                <a:solidFill>
                  <a:srgbClr val="000000"/>
                </a:solidFill>
              </a:rPr>
              <a:t>Aleksi suvi“: graafiline noorteromaan põhikooli eesti keele kui teise keele ja kirjandusõppe lõimimiseks</a:t>
            </a:r>
            <a:endParaRPr sz="4000"/>
          </a:p>
        </p:txBody>
      </p:sp>
      <p:sp>
        <p:nvSpPr>
          <p:cNvPr id="85" name="Google Shape;85;p1"/>
          <p:cNvSpPr txBox="1"/>
          <p:nvPr>
            <p:ph idx="1" type="subTitle"/>
          </p:nvPr>
        </p:nvSpPr>
        <p:spPr>
          <a:xfrm>
            <a:off x="1524000" y="3509963"/>
            <a:ext cx="9144000" cy="1655700"/>
          </a:xfrm>
          <a:prstGeom prst="rect">
            <a:avLst/>
          </a:prstGeom>
          <a:noFill/>
          <a:ln>
            <a:noFill/>
          </a:ln>
        </p:spPr>
        <p:txBody>
          <a:bodyPr anchorCtr="0" anchor="t" bIns="45700" lIns="91425" spcFirstLastPara="1" rIns="91425" wrap="square" tIns="45700">
            <a:normAutofit fontScale="62500" lnSpcReduction="20000"/>
          </a:bodyPr>
          <a:lstStyle/>
          <a:p>
            <a:pPr indent="0" lvl="0" marL="0" rtl="0" algn="ctr">
              <a:lnSpc>
                <a:spcPct val="90000"/>
              </a:lnSpc>
              <a:spcBef>
                <a:spcPts val="0"/>
              </a:spcBef>
              <a:spcAft>
                <a:spcPts val="0"/>
              </a:spcAft>
              <a:buClr>
                <a:schemeClr val="dk1"/>
              </a:buClr>
              <a:buSzPct val="70588"/>
              <a:buNone/>
            </a:pPr>
            <a:r>
              <a:t/>
            </a:r>
            <a:endParaRPr b="1" sz="3400"/>
          </a:p>
          <a:p>
            <a:pPr indent="0" lvl="0" marL="0" rtl="0" algn="ctr">
              <a:lnSpc>
                <a:spcPct val="90000"/>
              </a:lnSpc>
              <a:spcBef>
                <a:spcPts val="0"/>
              </a:spcBef>
              <a:spcAft>
                <a:spcPts val="0"/>
              </a:spcAft>
              <a:buClr>
                <a:schemeClr val="dk1"/>
              </a:buClr>
              <a:buSzPct val="70588"/>
              <a:buNone/>
            </a:pPr>
            <a:r>
              <a:t/>
            </a:r>
            <a:endParaRPr b="1" sz="3400"/>
          </a:p>
          <a:p>
            <a:pPr indent="0" lvl="0" marL="0" rtl="0" algn="ctr">
              <a:lnSpc>
                <a:spcPct val="90000"/>
              </a:lnSpc>
              <a:spcBef>
                <a:spcPts val="0"/>
              </a:spcBef>
              <a:spcAft>
                <a:spcPts val="0"/>
              </a:spcAft>
              <a:buClr>
                <a:schemeClr val="dk1"/>
              </a:buClr>
              <a:buSzPct val="50000"/>
              <a:buNone/>
            </a:pPr>
            <a:r>
              <a:rPr b="1" lang="en-GB" sz="4800"/>
              <a:t>Kaarin Aamer</a:t>
            </a:r>
            <a:endParaRPr b="1" sz="4800"/>
          </a:p>
          <a:p>
            <a:pPr indent="0" lvl="0" marL="0" rtl="0" algn="ctr">
              <a:lnSpc>
                <a:spcPct val="90000"/>
              </a:lnSpc>
              <a:spcBef>
                <a:spcPts val="0"/>
              </a:spcBef>
              <a:spcAft>
                <a:spcPts val="0"/>
              </a:spcAft>
              <a:buClr>
                <a:schemeClr val="dk1"/>
              </a:buClr>
              <a:buSzPct val="70588"/>
              <a:buNone/>
            </a:pPr>
            <a:r>
              <a:t/>
            </a:r>
            <a:endParaRPr b="1" sz="3400"/>
          </a:p>
          <a:p>
            <a:pPr indent="0" lvl="0" marL="0" rtl="0" algn="ctr">
              <a:lnSpc>
                <a:spcPct val="90000"/>
              </a:lnSpc>
              <a:spcBef>
                <a:spcPts val="0"/>
              </a:spcBef>
              <a:spcAft>
                <a:spcPts val="0"/>
              </a:spcAft>
              <a:buClr>
                <a:schemeClr val="dk1"/>
              </a:buClr>
              <a:buSzPct val="70588"/>
              <a:buNone/>
            </a:pPr>
            <a:r>
              <a:rPr b="1" lang="en-GB" sz="3400"/>
              <a:t>Tartu Ülikooli Narva </a:t>
            </a:r>
            <a:r>
              <a:rPr b="1" lang="en-GB" sz="3400"/>
              <a:t>kolledž</a:t>
            </a:r>
            <a:endParaRPr b="1" sz="1100">
              <a:latin typeface="Times New Roman"/>
              <a:ea typeface="Times New Roman"/>
              <a:cs typeface="Times New Roman"/>
              <a:sym typeface="Times New Roman"/>
            </a:endParaRPr>
          </a:p>
          <a:p>
            <a:pPr indent="0" lvl="0" marL="0" rtl="0" algn="ctr">
              <a:lnSpc>
                <a:spcPct val="90000"/>
              </a:lnSpc>
              <a:spcBef>
                <a:spcPts val="0"/>
              </a:spcBef>
              <a:spcAft>
                <a:spcPts val="0"/>
              </a:spcAft>
              <a:buClr>
                <a:schemeClr val="dk1"/>
              </a:buClr>
              <a:buSzPct val="70588"/>
              <a:buNone/>
            </a:pPr>
            <a:r>
              <a:t/>
            </a:r>
            <a:endParaRPr b="1" sz="3400"/>
          </a:p>
        </p:txBody>
      </p:sp>
      <p:pic>
        <p:nvPicPr>
          <p:cNvPr id="86" name="Google Shape;86;p1"/>
          <p:cNvPicPr preferRelativeResize="0"/>
          <p:nvPr/>
        </p:nvPicPr>
        <p:blipFill>
          <a:blip r:embed="rId3">
            <a:alphaModFix/>
          </a:blip>
          <a:stretch>
            <a:fillRect/>
          </a:stretch>
        </p:blipFill>
        <p:spPr>
          <a:xfrm rot="270747">
            <a:off x="9934481" y="3043017"/>
            <a:ext cx="1735110" cy="2299893"/>
          </a:xfrm>
          <a:prstGeom prst="rect">
            <a:avLst/>
          </a:prstGeom>
          <a:noFill/>
          <a:ln>
            <a:noFill/>
          </a:ln>
        </p:spPr>
      </p:pic>
      <p:pic>
        <p:nvPicPr>
          <p:cNvPr id="87" name="Google Shape;87;p1"/>
          <p:cNvPicPr preferRelativeResize="0"/>
          <p:nvPr/>
        </p:nvPicPr>
        <p:blipFill>
          <a:blip r:embed="rId4">
            <a:alphaModFix/>
          </a:blip>
          <a:stretch>
            <a:fillRect/>
          </a:stretch>
        </p:blipFill>
        <p:spPr>
          <a:xfrm rot="-3">
            <a:off x="10608300" y="4703025"/>
            <a:ext cx="1438675" cy="2113450"/>
          </a:xfrm>
          <a:prstGeom prst="rect">
            <a:avLst/>
          </a:prstGeom>
          <a:noFill/>
          <a:ln>
            <a:noFill/>
          </a:ln>
        </p:spPr>
      </p:pic>
      <p:pic>
        <p:nvPicPr>
          <p:cNvPr id="88" name="Google Shape;88;p1"/>
          <p:cNvPicPr preferRelativeResize="0"/>
          <p:nvPr/>
        </p:nvPicPr>
        <p:blipFill>
          <a:blip r:embed="rId5">
            <a:alphaModFix/>
          </a:blip>
          <a:stretch>
            <a:fillRect/>
          </a:stretch>
        </p:blipFill>
        <p:spPr>
          <a:xfrm rot="-629270">
            <a:off x="8882423" y="4191479"/>
            <a:ext cx="1796931" cy="2524057"/>
          </a:xfrm>
          <a:prstGeom prst="rect">
            <a:avLst/>
          </a:prstGeom>
          <a:noFill/>
          <a:ln>
            <a:noFill/>
          </a:ln>
        </p:spPr>
      </p:pic>
      <p:sp>
        <p:nvSpPr>
          <p:cNvPr id="89" name="Google Shape;89;p1"/>
          <p:cNvSpPr txBox="1"/>
          <p:nvPr/>
        </p:nvSpPr>
        <p:spPr>
          <a:xfrm>
            <a:off x="1940950" y="5989200"/>
            <a:ext cx="85035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800">
                <a:solidFill>
                  <a:schemeClr val="dk1"/>
                </a:solidFill>
                <a:latin typeface="Calibri"/>
                <a:ea typeface="Calibri"/>
                <a:cs typeface="Calibri"/>
                <a:sym typeface="Calibri"/>
              </a:rPr>
              <a:t>23. rakenduslingvistika konverents</a:t>
            </a:r>
            <a:endParaRPr sz="1800">
              <a:solidFill>
                <a:schemeClr val="dk1"/>
              </a:solidFill>
              <a:latin typeface="Calibri"/>
              <a:ea typeface="Calibri"/>
              <a:cs typeface="Calibri"/>
              <a:sym typeface="Calibri"/>
            </a:endParaRPr>
          </a:p>
          <a:p>
            <a:pPr indent="0" lvl="0" marL="0" rtl="0" algn="ctr">
              <a:spcBef>
                <a:spcPts val="0"/>
              </a:spcBef>
              <a:spcAft>
                <a:spcPts val="0"/>
              </a:spcAft>
              <a:buNone/>
            </a:pPr>
            <a:r>
              <a:rPr lang="en-GB" sz="1800">
                <a:solidFill>
                  <a:schemeClr val="dk1"/>
                </a:solidFill>
                <a:latin typeface="Calibri"/>
                <a:ea typeface="Calibri"/>
                <a:cs typeface="Calibri"/>
                <a:sym typeface="Calibri"/>
              </a:rPr>
              <a:t>23. aprill 2026</a:t>
            </a: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153" name="Shape 153"/>
        <p:cNvGrpSpPr/>
        <p:nvPr/>
      </p:nvGrpSpPr>
      <p:grpSpPr>
        <a:xfrm>
          <a:off x="0" y="0"/>
          <a:ext cx="0" cy="0"/>
          <a:chOff x="0" y="0"/>
          <a:chExt cx="0" cy="0"/>
        </a:xfrm>
      </p:grpSpPr>
      <p:sp>
        <p:nvSpPr>
          <p:cNvPr id="154" name="Google Shape;154;p9"/>
          <p:cNvSpPr txBox="1"/>
          <p:nvPr>
            <p:ph type="title"/>
          </p:nvPr>
        </p:nvSpPr>
        <p:spPr>
          <a:xfrm>
            <a:off x="838200" y="34607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GB"/>
              <a:t>Keeleõppe võimalusi</a:t>
            </a:r>
            <a:endParaRPr/>
          </a:p>
        </p:txBody>
      </p:sp>
      <p:sp>
        <p:nvSpPr>
          <p:cNvPr id="155" name="Google Shape;155;p9"/>
          <p:cNvSpPr txBox="1"/>
          <p:nvPr>
            <p:ph idx="1" type="body"/>
          </p:nvPr>
        </p:nvSpPr>
        <p:spPr>
          <a:xfrm>
            <a:off x="838200" y="158357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t/>
            </a:r>
            <a:endParaRPr/>
          </a:p>
          <a:p>
            <a:pPr indent="-342900" lvl="0" marL="457200" rtl="0" algn="l">
              <a:lnSpc>
                <a:spcPct val="90000"/>
              </a:lnSpc>
              <a:spcBef>
                <a:spcPts val="0"/>
              </a:spcBef>
              <a:spcAft>
                <a:spcPts val="0"/>
              </a:spcAft>
              <a:buSzPts val="1800"/>
              <a:buChar char="●"/>
            </a:pPr>
            <a:r>
              <a:rPr lang="en-GB"/>
              <a:t>Lugemine ja kuulamine</a:t>
            </a:r>
            <a:endParaRPr/>
          </a:p>
          <a:p>
            <a:pPr indent="0" lvl="0" marL="0" rtl="0" algn="l">
              <a:lnSpc>
                <a:spcPct val="90000"/>
              </a:lnSpc>
              <a:spcBef>
                <a:spcPts val="0"/>
              </a:spcBef>
              <a:spcAft>
                <a:spcPts val="0"/>
              </a:spcAft>
              <a:buNone/>
            </a:pPr>
            <a:r>
              <a:t/>
            </a:r>
            <a:endParaRPr/>
          </a:p>
          <a:p>
            <a:pPr indent="-342900" lvl="0" marL="457200" rtl="0" algn="l">
              <a:lnSpc>
                <a:spcPct val="90000"/>
              </a:lnSpc>
              <a:spcBef>
                <a:spcPts val="0"/>
              </a:spcBef>
              <a:spcAft>
                <a:spcPts val="0"/>
              </a:spcAft>
              <a:buSzPts val="1800"/>
              <a:buChar char="●"/>
            </a:pPr>
            <a:r>
              <a:rPr lang="en-GB"/>
              <a:t>Sõnavara ja grammatika (sõnade leidmine, </a:t>
            </a:r>
            <a:endParaRPr/>
          </a:p>
          <a:p>
            <a:pPr indent="0" lvl="0" marL="0" rtl="0" algn="l">
              <a:lnSpc>
                <a:spcPct val="90000"/>
              </a:lnSpc>
              <a:spcBef>
                <a:spcPts val="0"/>
              </a:spcBef>
              <a:spcAft>
                <a:spcPts val="0"/>
              </a:spcAft>
              <a:buNone/>
            </a:pPr>
            <a:r>
              <a:rPr lang="en-GB"/>
              <a:t>tähenduse aimamine, sõnade kasutamine küsimustes)</a:t>
            </a:r>
            <a:endParaRPr/>
          </a:p>
          <a:p>
            <a:pPr indent="0" lvl="0" marL="0" rtl="0" algn="l">
              <a:lnSpc>
                <a:spcPct val="90000"/>
              </a:lnSpc>
              <a:spcBef>
                <a:spcPts val="0"/>
              </a:spcBef>
              <a:spcAft>
                <a:spcPts val="0"/>
              </a:spcAft>
              <a:buNone/>
            </a:pPr>
            <a:r>
              <a:t/>
            </a:r>
            <a:endParaRPr/>
          </a:p>
          <a:p>
            <a:pPr indent="-342900" lvl="0" marL="457200" rtl="0" algn="l">
              <a:lnSpc>
                <a:spcPct val="90000"/>
              </a:lnSpc>
              <a:spcBef>
                <a:spcPts val="0"/>
              </a:spcBef>
              <a:spcAft>
                <a:spcPts val="0"/>
              </a:spcAft>
              <a:buSzPts val="1800"/>
              <a:buChar char="●"/>
            </a:pPr>
            <a:r>
              <a:rPr lang="en-GB"/>
              <a:t>Rääkimine (eri paarilistega vestlemine, impro)</a:t>
            </a:r>
            <a:endParaRPr/>
          </a:p>
          <a:p>
            <a:pPr indent="0" lvl="0" marL="914400" rtl="0" algn="l">
              <a:lnSpc>
                <a:spcPct val="90000"/>
              </a:lnSpc>
              <a:spcBef>
                <a:spcPts val="0"/>
              </a:spcBef>
              <a:spcAft>
                <a:spcPts val="0"/>
              </a:spcAft>
              <a:buNone/>
            </a:pPr>
            <a:r>
              <a:t/>
            </a:r>
            <a:endParaRPr/>
          </a:p>
          <a:p>
            <a:pPr indent="-342900" lvl="0" marL="457200" rtl="0" algn="l">
              <a:lnSpc>
                <a:spcPct val="90000"/>
              </a:lnSpc>
              <a:spcBef>
                <a:spcPts val="0"/>
              </a:spcBef>
              <a:spcAft>
                <a:spcPts val="0"/>
              </a:spcAft>
              <a:buSzPts val="1800"/>
              <a:buChar char="●"/>
            </a:pPr>
            <a:r>
              <a:rPr lang="en-GB"/>
              <a:t>Kirjutamine</a:t>
            </a:r>
            <a:endParaRPr/>
          </a:p>
          <a:p>
            <a:pPr indent="0" lvl="0" marL="457200" rtl="0" algn="l">
              <a:lnSpc>
                <a:spcPct val="90000"/>
              </a:lnSpc>
              <a:spcBef>
                <a:spcPts val="0"/>
              </a:spcBef>
              <a:spcAft>
                <a:spcPts val="0"/>
              </a:spcAft>
              <a:buNone/>
            </a:pPr>
            <a:r>
              <a:t/>
            </a:r>
            <a:endParaRPr/>
          </a:p>
        </p:txBody>
      </p:sp>
      <p:pic>
        <p:nvPicPr>
          <p:cNvPr id="156" name="Google Shape;156;p9"/>
          <p:cNvPicPr preferRelativeResize="0"/>
          <p:nvPr/>
        </p:nvPicPr>
        <p:blipFill>
          <a:blip r:embed="rId3">
            <a:alphaModFix/>
          </a:blip>
          <a:stretch>
            <a:fillRect/>
          </a:stretch>
        </p:blipFill>
        <p:spPr>
          <a:xfrm rot="-2">
            <a:off x="8761124" y="1264717"/>
            <a:ext cx="3080654" cy="447076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160" name="Shape 160"/>
        <p:cNvGrpSpPr/>
        <p:nvPr/>
      </p:nvGrpSpPr>
      <p:grpSpPr>
        <a:xfrm>
          <a:off x="0" y="0"/>
          <a:ext cx="0" cy="0"/>
          <a:chOff x="0" y="0"/>
          <a:chExt cx="0" cy="0"/>
        </a:xfrm>
      </p:grpSpPr>
      <p:sp>
        <p:nvSpPr>
          <p:cNvPr id="161" name="Google Shape;161;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GB"/>
              <a:t>Kirjandusõppe võimalusi. Teksti mõistmine eri vaatenurkadest</a:t>
            </a:r>
            <a:endParaRPr/>
          </a:p>
        </p:txBody>
      </p:sp>
      <p:sp>
        <p:nvSpPr>
          <p:cNvPr id="162" name="Google Shape;162;p10"/>
          <p:cNvSpPr txBox="1"/>
          <p:nvPr>
            <p:ph idx="1" type="body"/>
          </p:nvPr>
        </p:nvSpPr>
        <p:spPr>
          <a:xfrm>
            <a:off x="838200" y="1569501"/>
            <a:ext cx="10515600" cy="4735500"/>
          </a:xfrm>
          <a:prstGeom prst="rect">
            <a:avLst/>
          </a:prstGeom>
          <a:noFill/>
          <a:ln>
            <a:noFill/>
          </a:ln>
        </p:spPr>
        <p:txBody>
          <a:bodyPr anchorCtr="0" anchor="t" bIns="45700" lIns="91425" spcFirstLastPara="1" rIns="91425" wrap="square" tIns="45700">
            <a:normAutofit fontScale="25000" lnSpcReduction="20000"/>
          </a:bodyPr>
          <a:lstStyle/>
          <a:p>
            <a:pPr indent="0" lvl="0" marL="457200" rtl="0" algn="l">
              <a:lnSpc>
                <a:spcPct val="150000"/>
              </a:lnSpc>
              <a:spcBef>
                <a:spcPts val="0"/>
              </a:spcBef>
              <a:spcAft>
                <a:spcPts val="0"/>
              </a:spcAft>
              <a:buNone/>
            </a:pPr>
            <a:r>
              <a:t/>
            </a:r>
            <a:endParaRPr sz="8184"/>
          </a:p>
          <a:p>
            <a:pPr indent="-431800" lvl="0" marL="635000" rtl="0" algn="l">
              <a:lnSpc>
                <a:spcPct val="150000"/>
              </a:lnSpc>
              <a:spcBef>
                <a:spcPts val="0"/>
              </a:spcBef>
              <a:spcAft>
                <a:spcPts val="0"/>
              </a:spcAft>
              <a:buSzPct val="100000"/>
              <a:buFont typeface="Calibri"/>
              <a:buChar char="•"/>
            </a:pPr>
            <a:r>
              <a:rPr lang="en-GB" sz="9600"/>
              <a:t>Sisu mõistmine (ennustamine, peamõtte leidmine, detailide leidmine)</a:t>
            </a:r>
            <a:endParaRPr sz="9600"/>
          </a:p>
          <a:p>
            <a:pPr indent="-431800" lvl="0" marL="635000" rtl="0" algn="l">
              <a:lnSpc>
                <a:spcPct val="150000"/>
              </a:lnSpc>
              <a:spcBef>
                <a:spcPts val="0"/>
              </a:spcBef>
              <a:spcAft>
                <a:spcPts val="0"/>
              </a:spcAft>
              <a:buSzPct val="100000"/>
              <a:buFont typeface="Calibri"/>
              <a:buChar char="•"/>
            </a:pPr>
            <a:r>
              <a:rPr lang="en-GB" sz="9600"/>
              <a:t>Analüüs (tegelaste motiivid, probleemid, lahendused)</a:t>
            </a:r>
            <a:endParaRPr sz="9600"/>
          </a:p>
          <a:p>
            <a:pPr indent="-431800" lvl="0" marL="635000" rtl="0" algn="l">
              <a:lnSpc>
                <a:spcPct val="150000"/>
              </a:lnSpc>
              <a:spcBef>
                <a:spcPts val="0"/>
              </a:spcBef>
              <a:spcAft>
                <a:spcPts val="0"/>
              </a:spcAft>
              <a:buSzPct val="100000"/>
              <a:buFont typeface="Calibri"/>
              <a:buChar char="•"/>
            </a:pPr>
            <a:r>
              <a:rPr lang="en-GB" sz="9600"/>
              <a:t>Emotsionaalne reageerimine (tunnete ja soovide </a:t>
            </a:r>
            <a:endParaRPr sz="9600"/>
          </a:p>
          <a:p>
            <a:pPr indent="0" lvl="0" marL="457200" rtl="0" algn="l">
              <a:lnSpc>
                <a:spcPct val="150000"/>
              </a:lnSpc>
              <a:spcBef>
                <a:spcPts val="0"/>
              </a:spcBef>
              <a:spcAft>
                <a:spcPts val="0"/>
              </a:spcAft>
              <a:buNone/>
            </a:pPr>
            <a:r>
              <a:rPr lang="en-GB" sz="9600"/>
              <a:t>v</a:t>
            </a:r>
            <a:r>
              <a:rPr lang="en-GB" sz="9600"/>
              <a:t>äljendamine)</a:t>
            </a:r>
            <a:endParaRPr sz="9600"/>
          </a:p>
          <a:p>
            <a:pPr indent="-431800" lvl="0" marL="635000" rtl="0" algn="l">
              <a:lnSpc>
                <a:spcPct val="150000"/>
              </a:lnSpc>
              <a:spcBef>
                <a:spcPts val="0"/>
              </a:spcBef>
              <a:spcAft>
                <a:spcPts val="0"/>
              </a:spcAft>
              <a:buSzPct val="100000"/>
              <a:buChar char="•"/>
            </a:pPr>
            <a:r>
              <a:rPr lang="en-GB" sz="9600"/>
              <a:t>Loominguline reageerimine (loo esitamine, </a:t>
            </a:r>
            <a:endParaRPr sz="9600"/>
          </a:p>
          <a:p>
            <a:pPr indent="0" lvl="0" marL="457200" rtl="0" algn="l">
              <a:lnSpc>
                <a:spcPct val="150000"/>
              </a:lnSpc>
              <a:spcBef>
                <a:spcPts val="0"/>
              </a:spcBef>
              <a:spcAft>
                <a:spcPts val="0"/>
              </a:spcAft>
              <a:buNone/>
            </a:pPr>
            <a:r>
              <a:rPr lang="en-GB" sz="9600"/>
              <a:t>illustreerimine, jätku kirjutamine)</a:t>
            </a:r>
            <a:endParaRPr sz="9600"/>
          </a:p>
          <a:p>
            <a:pPr indent="0" lvl="0" marL="0" rtl="0" algn="l">
              <a:lnSpc>
                <a:spcPct val="150000"/>
              </a:lnSpc>
              <a:spcBef>
                <a:spcPts val="0"/>
              </a:spcBef>
              <a:spcAft>
                <a:spcPts val="0"/>
              </a:spcAft>
              <a:buNone/>
            </a:pPr>
            <a:r>
              <a:t/>
            </a:r>
            <a:endParaRPr sz="9600"/>
          </a:p>
          <a:p>
            <a:pPr indent="0" lvl="0" marL="0" rtl="0" algn="l">
              <a:lnSpc>
                <a:spcPct val="150000"/>
              </a:lnSpc>
              <a:spcBef>
                <a:spcPts val="0"/>
              </a:spcBef>
              <a:spcAft>
                <a:spcPts val="0"/>
              </a:spcAft>
              <a:buNone/>
            </a:pPr>
            <a:r>
              <a:rPr lang="en-GB" sz="9600"/>
              <a:t>Rollimängud, tegelase päeviku pidamine jm</a:t>
            </a:r>
            <a:endParaRPr sz="9600"/>
          </a:p>
          <a:p>
            <a:pPr indent="0" lvl="0" marL="0" rtl="0" algn="l">
              <a:lnSpc>
                <a:spcPct val="150000"/>
              </a:lnSpc>
              <a:spcBef>
                <a:spcPts val="0"/>
              </a:spcBef>
              <a:spcAft>
                <a:spcPts val="0"/>
              </a:spcAft>
              <a:buNone/>
            </a:pPr>
            <a:r>
              <a:t/>
            </a:r>
            <a:endParaRPr sz="8184"/>
          </a:p>
          <a:p>
            <a:pPr indent="0" lvl="0" marL="0" rtl="0" algn="l">
              <a:lnSpc>
                <a:spcPct val="150000"/>
              </a:lnSpc>
              <a:spcBef>
                <a:spcPts val="0"/>
              </a:spcBef>
              <a:spcAft>
                <a:spcPts val="0"/>
              </a:spcAft>
              <a:buNone/>
            </a:pPr>
            <a:r>
              <a:t/>
            </a:r>
            <a:endParaRPr sz="8184"/>
          </a:p>
          <a:p>
            <a:pPr indent="0" lvl="0" marL="457200" rtl="0" algn="l">
              <a:lnSpc>
                <a:spcPct val="150000"/>
              </a:lnSpc>
              <a:spcBef>
                <a:spcPts val="0"/>
              </a:spcBef>
              <a:spcAft>
                <a:spcPts val="0"/>
              </a:spcAft>
              <a:buNone/>
            </a:pPr>
            <a:r>
              <a:rPr lang="en-GB" sz="8184"/>
              <a:t>   </a:t>
            </a:r>
            <a:endParaRPr sz="8184"/>
          </a:p>
          <a:p>
            <a:pPr indent="0" lvl="0" marL="457200" rtl="0" algn="l">
              <a:lnSpc>
                <a:spcPct val="150000"/>
              </a:lnSpc>
              <a:spcBef>
                <a:spcPts val="0"/>
              </a:spcBef>
              <a:spcAft>
                <a:spcPts val="0"/>
              </a:spcAft>
              <a:buNone/>
            </a:pPr>
            <a:r>
              <a:t/>
            </a:r>
            <a:endParaRPr sz="8184"/>
          </a:p>
          <a:p>
            <a:pPr indent="0" lvl="0" marL="457200" rtl="0" algn="l">
              <a:lnSpc>
                <a:spcPct val="150000"/>
              </a:lnSpc>
              <a:spcBef>
                <a:spcPts val="0"/>
              </a:spcBef>
              <a:spcAft>
                <a:spcPts val="0"/>
              </a:spcAft>
              <a:buNone/>
            </a:pPr>
            <a:r>
              <a:t/>
            </a:r>
            <a:endParaRPr sz="8184"/>
          </a:p>
          <a:p>
            <a:pPr indent="0" lvl="0" marL="457200" rtl="0" algn="l">
              <a:lnSpc>
                <a:spcPct val="150000"/>
              </a:lnSpc>
              <a:spcBef>
                <a:spcPts val="0"/>
              </a:spcBef>
              <a:spcAft>
                <a:spcPts val="0"/>
              </a:spcAft>
              <a:buNone/>
            </a:pPr>
            <a:r>
              <a:t/>
            </a:r>
            <a:endParaRPr sz="3903"/>
          </a:p>
          <a:p>
            <a:pPr indent="0" lvl="0" marL="177800" rtl="0" algn="l">
              <a:lnSpc>
                <a:spcPct val="90000"/>
              </a:lnSpc>
              <a:spcBef>
                <a:spcPts val="0"/>
              </a:spcBef>
              <a:spcAft>
                <a:spcPts val="0"/>
              </a:spcAft>
              <a:buSzPct val="100000"/>
              <a:buNone/>
            </a:pPr>
            <a:r>
              <a:t/>
            </a:r>
            <a:endParaRPr/>
          </a:p>
          <a:p>
            <a:pPr indent="-279400" lvl="0" marL="635000" rtl="0" algn="l">
              <a:lnSpc>
                <a:spcPct val="90000"/>
              </a:lnSpc>
              <a:spcBef>
                <a:spcPts val="0"/>
              </a:spcBef>
              <a:spcAft>
                <a:spcPts val="0"/>
              </a:spcAft>
              <a:buSzPct val="100000"/>
              <a:buNone/>
            </a:pPr>
            <a:r>
              <a:t/>
            </a:r>
            <a:endParaRPr/>
          </a:p>
          <a:p>
            <a:pPr indent="-279400" lvl="0" marL="635000" rtl="0" algn="l">
              <a:lnSpc>
                <a:spcPct val="90000"/>
              </a:lnSpc>
              <a:spcBef>
                <a:spcPts val="0"/>
              </a:spcBef>
              <a:spcAft>
                <a:spcPts val="0"/>
              </a:spcAft>
              <a:buSzPct val="100000"/>
              <a:buNone/>
            </a:pPr>
            <a:r>
              <a:t/>
            </a:r>
            <a:endParaRPr/>
          </a:p>
        </p:txBody>
      </p:sp>
      <p:pic>
        <p:nvPicPr>
          <p:cNvPr id="163" name="Google Shape;163;p10"/>
          <p:cNvPicPr preferRelativeResize="0"/>
          <p:nvPr/>
        </p:nvPicPr>
        <p:blipFill>
          <a:blip r:embed="rId3">
            <a:alphaModFix/>
          </a:blip>
          <a:stretch>
            <a:fillRect/>
          </a:stretch>
        </p:blipFill>
        <p:spPr>
          <a:xfrm rot="538785">
            <a:off x="8475054" y="3685035"/>
            <a:ext cx="3409667" cy="274785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167" name="Shape 167"/>
        <p:cNvGrpSpPr/>
        <p:nvPr/>
      </p:nvGrpSpPr>
      <p:grpSpPr>
        <a:xfrm>
          <a:off x="0" y="0"/>
          <a:ext cx="0" cy="0"/>
          <a:chOff x="0" y="0"/>
          <a:chExt cx="0" cy="0"/>
        </a:xfrm>
      </p:grpSpPr>
      <p:sp>
        <p:nvSpPr>
          <p:cNvPr id="168" name="Google Shape;168;g3d83bed79a8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4400"/>
              <a:buFont typeface="Calibri"/>
              <a:buNone/>
            </a:pPr>
            <a:r>
              <a:rPr b="1" lang="en-GB"/>
              <a:t>Kirjandusõppe võimalusi. Teksti mõistmine autori seisukohalt</a:t>
            </a:r>
            <a:endParaRPr/>
          </a:p>
        </p:txBody>
      </p:sp>
      <p:sp>
        <p:nvSpPr>
          <p:cNvPr id="169" name="Google Shape;169;g3d83bed79a8_0_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lnSpcReduction="20000"/>
          </a:bodyPr>
          <a:lstStyle/>
          <a:p>
            <a:pPr indent="0" lvl="0" marL="457200" rtl="0" algn="l">
              <a:lnSpc>
                <a:spcPct val="150000"/>
              </a:lnSpc>
              <a:spcBef>
                <a:spcPts val="0"/>
              </a:spcBef>
              <a:spcAft>
                <a:spcPts val="0"/>
              </a:spcAft>
              <a:buNone/>
            </a:pPr>
            <a:r>
              <a:t/>
            </a:r>
            <a:endParaRPr sz="3000"/>
          </a:p>
          <a:p>
            <a:pPr indent="-469900" lvl="0" marL="635000" rtl="0" algn="l">
              <a:lnSpc>
                <a:spcPct val="150000"/>
              </a:lnSpc>
              <a:spcBef>
                <a:spcPts val="0"/>
              </a:spcBef>
              <a:spcAft>
                <a:spcPts val="0"/>
              </a:spcAft>
              <a:buSzPts val="3000"/>
              <a:buFont typeface="Calibri"/>
              <a:buChar char="•"/>
            </a:pPr>
            <a:r>
              <a:rPr lang="en-GB" sz="3000"/>
              <a:t>Autori sisulised valikud </a:t>
            </a:r>
            <a:r>
              <a:rPr lang="en-GB" sz="3000"/>
              <a:t> </a:t>
            </a:r>
            <a:endParaRPr sz="3000"/>
          </a:p>
          <a:p>
            <a:pPr indent="-469900" lvl="0" marL="635000" rtl="0" algn="l">
              <a:lnSpc>
                <a:spcPct val="150000"/>
              </a:lnSpc>
              <a:spcBef>
                <a:spcPts val="0"/>
              </a:spcBef>
              <a:spcAft>
                <a:spcPts val="0"/>
              </a:spcAft>
              <a:buSzPts val="3000"/>
              <a:buFont typeface="Calibri"/>
              <a:buChar char="•"/>
            </a:pPr>
            <a:r>
              <a:rPr lang="en-GB" sz="3000"/>
              <a:t>Autori keelelised valikud</a:t>
            </a:r>
            <a:endParaRPr sz="3000"/>
          </a:p>
          <a:p>
            <a:pPr indent="-469900" lvl="0" marL="635000" rtl="0" algn="l">
              <a:lnSpc>
                <a:spcPct val="150000"/>
              </a:lnSpc>
              <a:spcBef>
                <a:spcPts val="0"/>
              </a:spcBef>
              <a:spcAft>
                <a:spcPts val="0"/>
              </a:spcAft>
              <a:buSzPts val="3000"/>
              <a:buChar char="•"/>
            </a:pPr>
            <a:r>
              <a:rPr lang="en-GB" sz="3000"/>
              <a:t>Kirjaniku ja kunstniku koostöö</a:t>
            </a:r>
            <a:endParaRPr sz="3000"/>
          </a:p>
          <a:p>
            <a:pPr indent="0" lvl="0" marL="0" rtl="0" algn="l">
              <a:lnSpc>
                <a:spcPct val="150000"/>
              </a:lnSpc>
              <a:spcBef>
                <a:spcPts val="0"/>
              </a:spcBef>
              <a:spcAft>
                <a:spcPts val="0"/>
              </a:spcAft>
              <a:buNone/>
            </a:pPr>
            <a:r>
              <a:t/>
            </a:r>
            <a:endParaRPr sz="3000"/>
          </a:p>
          <a:p>
            <a:pPr indent="0" lvl="0" marL="0" rtl="0" algn="l">
              <a:lnSpc>
                <a:spcPct val="150000"/>
              </a:lnSpc>
              <a:spcBef>
                <a:spcPts val="0"/>
              </a:spcBef>
              <a:spcAft>
                <a:spcPts val="0"/>
              </a:spcAft>
              <a:buNone/>
            </a:pPr>
            <a:r>
              <a:rPr lang="en-GB" sz="3000"/>
              <a:t>Rollimängud, kiri autorile, teksti osade ümberkirjutamine (viisakamalt, ausamalt jm)</a:t>
            </a:r>
            <a:endParaRPr sz="3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173" name="Shape 173"/>
        <p:cNvGrpSpPr/>
        <p:nvPr/>
      </p:nvGrpSpPr>
      <p:grpSpPr>
        <a:xfrm>
          <a:off x="0" y="0"/>
          <a:ext cx="0" cy="0"/>
          <a:chOff x="0" y="0"/>
          <a:chExt cx="0" cy="0"/>
        </a:xfrm>
      </p:grpSpPr>
      <p:sp>
        <p:nvSpPr>
          <p:cNvPr id="174" name="Google Shape;174;g3d656e88194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GB"/>
              <a:t>Kirjandusõppe võimalusi. Loetu seostamine oma kogemuste ja üldiste arusaamadega</a:t>
            </a:r>
            <a:endParaRPr b="1"/>
          </a:p>
        </p:txBody>
      </p:sp>
      <p:sp>
        <p:nvSpPr>
          <p:cNvPr id="175" name="Google Shape;175;g3d656e88194_0_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457200" rtl="0" algn="l">
              <a:lnSpc>
                <a:spcPct val="150000"/>
              </a:lnSpc>
              <a:spcBef>
                <a:spcPts val="0"/>
              </a:spcBef>
              <a:spcAft>
                <a:spcPts val="0"/>
              </a:spcAft>
              <a:buNone/>
            </a:pPr>
            <a:r>
              <a:t/>
            </a:r>
            <a:endParaRPr sz="2400"/>
          </a:p>
          <a:p>
            <a:pPr indent="-419100" lvl="0" marL="457200" rtl="0" algn="l">
              <a:lnSpc>
                <a:spcPct val="150000"/>
              </a:lnSpc>
              <a:spcBef>
                <a:spcPts val="0"/>
              </a:spcBef>
              <a:spcAft>
                <a:spcPts val="0"/>
              </a:spcAft>
              <a:buSzPts val="3000"/>
              <a:buChar char="●"/>
            </a:pPr>
            <a:r>
              <a:rPr lang="en-GB" sz="3000"/>
              <a:t>Õpilase isiklik tähendusloome (võrdlus enda kogemusega)</a:t>
            </a:r>
            <a:endParaRPr sz="3000"/>
          </a:p>
          <a:p>
            <a:pPr indent="-419100" lvl="0" marL="457200" rtl="0" algn="l">
              <a:lnSpc>
                <a:spcPct val="150000"/>
              </a:lnSpc>
              <a:spcBef>
                <a:spcPts val="0"/>
              </a:spcBef>
              <a:spcAft>
                <a:spcPts val="0"/>
              </a:spcAft>
              <a:buSzPts val="3000"/>
              <a:buChar char="●"/>
            </a:pPr>
            <a:r>
              <a:rPr lang="en-GB" sz="3000"/>
              <a:t>Arutelu tegelaste käitumise “õigsuse” üle</a:t>
            </a:r>
            <a:endParaRPr sz="3000"/>
          </a:p>
          <a:p>
            <a:pPr indent="-419100" lvl="0" marL="457200" rtl="0" algn="l">
              <a:lnSpc>
                <a:spcPct val="150000"/>
              </a:lnSpc>
              <a:spcBef>
                <a:spcPts val="0"/>
              </a:spcBef>
              <a:spcAft>
                <a:spcPts val="0"/>
              </a:spcAft>
              <a:buSzPts val="3000"/>
              <a:buChar char="●"/>
            </a:pPr>
            <a:r>
              <a:rPr lang="en-GB" sz="3000"/>
              <a:t>Teema laiendamine (nt sõprus, surve, identiteet)</a:t>
            </a:r>
            <a:endParaRPr sz="3000"/>
          </a:p>
          <a:p>
            <a:pPr indent="0" lvl="0" marL="0" rtl="0" algn="l">
              <a:lnSpc>
                <a:spcPct val="150000"/>
              </a:lnSpc>
              <a:spcBef>
                <a:spcPts val="1000"/>
              </a:spcBef>
              <a:spcAft>
                <a:spcPts val="0"/>
              </a:spcAft>
              <a:buNone/>
            </a:pPr>
            <a:r>
              <a:t/>
            </a:r>
            <a:endParaRPr sz="1800"/>
          </a:p>
        </p:txBody>
      </p:sp>
      <p:pic>
        <p:nvPicPr>
          <p:cNvPr id="176" name="Google Shape;176;g3d656e88194_0_0"/>
          <p:cNvPicPr preferRelativeResize="0"/>
          <p:nvPr/>
        </p:nvPicPr>
        <p:blipFill>
          <a:blip r:embed="rId3">
            <a:alphaModFix/>
          </a:blip>
          <a:stretch>
            <a:fillRect/>
          </a:stretch>
        </p:blipFill>
        <p:spPr>
          <a:xfrm rot="367248">
            <a:off x="9350551" y="2996133"/>
            <a:ext cx="2442373" cy="353018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180" name="Shape 180"/>
        <p:cNvGrpSpPr/>
        <p:nvPr/>
      </p:nvGrpSpPr>
      <p:grpSpPr>
        <a:xfrm>
          <a:off x="0" y="0"/>
          <a:ext cx="0" cy="0"/>
          <a:chOff x="0" y="0"/>
          <a:chExt cx="0" cy="0"/>
        </a:xfrm>
      </p:grpSpPr>
      <p:sp>
        <p:nvSpPr>
          <p:cNvPr id="181" name="Google Shape;181;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GB"/>
              <a:t>Katsetamine</a:t>
            </a:r>
            <a:endParaRPr/>
          </a:p>
        </p:txBody>
      </p:sp>
      <p:sp>
        <p:nvSpPr>
          <p:cNvPr id="182" name="Google Shape;182;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85000" lnSpcReduction="20000"/>
          </a:bodyPr>
          <a:lstStyle/>
          <a:p>
            <a:pPr indent="-325755" lvl="0" marL="457200" rtl="0" algn="just">
              <a:lnSpc>
                <a:spcPct val="150000"/>
              </a:lnSpc>
              <a:spcBef>
                <a:spcPts val="0"/>
              </a:spcBef>
              <a:spcAft>
                <a:spcPts val="0"/>
              </a:spcAft>
              <a:buSzPct val="64286"/>
              <a:buChar char="●"/>
            </a:pPr>
            <a:r>
              <a:rPr lang="en-GB"/>
              <a:t>Raamatu on läbi lugenud Ida-Virumaa </a:t>
            </a:r>
            <a:endParaRPr/>
          </a:p>
          <a:p>
            <a:pPr indent="0" lvl="0" marL="0" rtl="0" algn="just">
              <a:lnSpc>
                <a:spcPct val="150000"/>
              </a:lnSpc>
              <a:spcBef>
                <a:spcPts val="0"/>
              </a:spcBef>
              <a:spcAft>
                <a:spcPts val="0"/>
              </a:spcAft>
              <a:buNone/>
            </a:pPr>
            <a:r>
              <a:rPr lang="en-GB"/>
              <a:t>6. keelekümblusklassi õpilased</a:t>
            </a:r>
            <a:endParaRPr/>
          </a:p>
          <a:p>
            <a:pPr indent="-325755" lvl="0" marL="457200" rtl="0" algn="just">
              <a:lnSpc>
                <a:spcPct val="150000"/>
              </a:lnSpc>
              <a:spcBef>
                <a:spcPts val="0"/>
              </a:spcBef>
              <a:spcAft>
                <a:spcPts val="0"/>
              </a:spcAft>
              <a:buSzPct val="64286"/>
              <a:buChar char="●"/>
            </a:pPr>
            <a:r>
              <a:rPr lang="en-GB"/>
              <a:t>Praegu käib valminud raamatu katsetamine Harjumaa</a:t>
            </a:r>
            <a:endParaRPr/>
          </a:p>
          <a:p>
            <a:pPr indent="-325755" lvl="0" marL="457200" rtl="0" algn="just">
              <a:lnSpc>
                <a:spcPct val="150000"/>
              </a:lnSpc>
              <a:spcBef>
                <a:spcPts val="0"/>
              </a:spcBef>
              <a:spcAft>
                <a:spcPts val="0"/>
              </a:spcAft>
              <a:buSzPct val="64286"/>
              <a:buChar char="-"/>
            </a:pPr>
            <a:r>
              <a:rPr lang="en-GB"/>
              <a:t>6. keelekümblusklassi õpilastega</a:t>
            </a:r>
            <a:endParaRPr/>
          </a:p>
          <a:p>
            <a:pPr indent="-325755" lvl="0" marL="457200" rtl="0" algn="just">
              <a:lnSpc>
                <a:spcPct val="150000"/>
              </a:lnSpc>
              <a:spcBef>
                <a:spcPts val="0"/>
              </a:spcBef>
              <a:spcAft>
                <a:spcPts val="0"/>
              </a:spcAft>
              <a:buSzPct val="64286"/>
              <a:buChar char="-"/>
            </a:pPr>
            <a:r>
              <a:rPr lang="en-GB"/>
              <a:t>6. tavaklassi õpilastega</a:t>
            </a:r>
            <a:endParaRPr/>
          </a:p>
          <a:p>
            <a:pPr indent="0" lvl="0" marL="0" rtl="0" algn="just">
              <a:lnSpc>
                <a:spcPct val="150000"/>
              </a:lnSpc>
              <a:spcBef>
                <a:spcPts val="0"/>
              </a:spcBef>
              <a:spcAft>
                <a:spcPts val="0"/>
              </a:spcAft>
              <a:buNone/>
            </a:pPr>
            <a:r>
              <a:t/>
            </a:r>
            <a:endParaRPr i="1"/>
          </a:p>
          <a:p>
            <a:pPr indent="0" lvl="0" marL="0" rtl="0" algn="just">
              <a:lnSpc>
                <a:spcPct val="150000"/>
              </a:lnSpc>
              <a:spcBef>
                <a:spcPts val="0"/>
              </a:spcBef>
              <a:spcAft>
                <a:spcPts val="0"/>
              </a:spcAft>
              <a:buNone/>
            </a:pPr>
            <a:r>
              <a:rPr i="1" lang="en-GB"/>
              <a:t>tähelepanelik sisu jälgimine, aktiivsus suhtlemisel, </a:t>
            </a:r>
            <a:endParaRPr i="1"/>
          </a:p>
          <a:p>
            <a:pPr indent="0" lvl="0" marL="0" rtl="0" algn="just">
              <a:lnSpc>
                <a:spcPct val="150000"/>
              </a:lnSpc>
              <a:spcBef>
                <a:spcPts val="0"/>
              </a:spcBef>
              <a:spcAft>
                <a:spcPts val="0"/>
              </a:spcAft>
              <a:buNone/>
            </a:pPr>
            <a:r>
              <a:rPr i="1" lang="en-GB"/>
              <a:t>paranenud rühmaõhkkond, õpimotivatsiooni tõus, soov </a:t>
            </a:r>
            <a:endParaRPr i="1"/>
          </a:p>
          <a:p>
            <a:pPr indent="0" lvl="0" marL="0" rtl="0" algn="just">
              <a:lnSpc>
                <a:spcPct val="150000"/>
              </a:lnSpc>
              <a:spcBef>
                <a:spcPts val="0"/>
              </a:spcBef>
              <a:spcAft>
                <a:spcPts val="0"/>
              </a:spcAft>
              <a:buNone/>
            </a:pPr>
            <a:r>
              <a:rPr i="1" lang="en-GB"/>
              <a:t>raamatu teemadel arutleda</a:t>
            </a:r>
            <a:endParaRPr i="1"/>
          </a:p>
        </p:txBody>
      </p:sp>
      <p:pic>
        <p:nvPicPr>
          <p:cNvPr id="183" name="Google Shape;183;p11"/>
          <p:cNvPicPr preferRelativeResize="0"/>
          <p:nvPr/>
        </p:nvPicPr>
        <p:blipFill>
          <a:blip r:embed="rId3">
            <a:alphaModFix/>
          </a:blip>
          <a:stretch>
            <a:fillRect/>
          </a:stretch>
        </p:blipFill>
        <p:spPr>
          <a:xfrm rot="609751">
            <a:off x="9221157" y="661730"/>
            <a:ext cx="2242262" cy="3054264"/>
          </a:xfrm>
          <a:prstGeom prst="rect">
            <a:avLst/>
          </a:prstGeom>
          <a:noFill/>
          <a:ln>
            <a:noFill/>
          </a:ln>
        </p:spPr>
      </p:pic>
      <p:pic>
        <p:nvPicPr>
          <p:cNvPr id="184" name="Google Shape;184;p11"/>
          <p:cNvPicPr preferRelativeResize="0"/>
          <p:nvPr/>
        </p:nvPicPr>
        <p:blipFill>
          <a:blip r:embed="rId4">
            <a:alphaModFix/>
          </a:blip>
          <a:stretch>
            <a:fillRect/>
          </a:stretch>
        </p:blipFill>
        <p:spPr>
          <a:xfrm>
            <a:off x="9680112" y="3418425"/>
            <a:ext cx="2035151" cy="28419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188" name="Shape 188"/>
        <p:cNvGrpSpPr/>
        <p:nvPr/>
      </p:nvGrpSpPr>
      <p:grpSpPr>
        <a:xfrm>
          <a:off x="0" y="0"/>
          <a:ext cx="0" cy="0"/>
          <a:chOff x="0" y="0"/>
          <a:chExt cx="0" cy="0"/>
        </a:xfrm>
      </p:grpSpPr>
      <p:sp>
        <p:nvSpPr>
          <p:cNvPr id="189" name="Google Shape;189;g3d7f7172235_0_1"/>
          <p:cNvSpPr txBox="1"/>
          <p:nvPr>
            <p:ph type="title"/>
          </p:nvPr>
        </p:nvSpPr>
        <p:spPr>
          <a:xfrm>
            <a:off x="838200" y="365125"/>
            <a:ext cx="10515600" cy="1325700"/>
          </a:xfrm>
          <a:prstGeom prst="rect">
            <a:avLst/>
          </a:prstGeom>
        </p:spPr>
        <p:txBody>
          <a:bodyPr anchorCtr="0" anchor="ctr" bIns="45700" lIns="91425" spcFirstLastPara="1" rIns="91425" wrap="square" tIns="45700">
            <a:normAutofit fontScale="90000"/>
          </a:bodyPr>
          <a:lstStyle/>
          <a:p>
            <a:pPr indent="457200" lvl="0" marL="2743200" rtl="0" algn="l">
              <a:spcBef>
                <a:spcPts val="1000"/>
              </a:spcBef>
              <a:spcAft>
                <a:spcPts val="0"/>
              </a:spcAft>
              <a:buNone/>
            </a:pPr>
            <a:r>
              <a:t/>
            </a:r>
            <a:endParaRPr b="1" sz="4000"/>
          </a:p>
          <a:p>
            <a:pPr indent="0" lvl="0" marL="0" rtl="0" algn="l">
              <a:spcBef>
                <a:spcPts val="1000"/>
              </a:spcBef>
              <a:spcAft>
                <a:spcPts val="0"/>
              </a:spcAft>
              <a:buNone/>
            </a:pPr>
            <a:r>
              <a:t/>
            </a:r>
            <a:endParaRPr b="1" sz="4000"/>
          </a:p>
          <a:p>
            <a:pPr indent="457200" lvl="0" marL="2743200" rtl="0" algn="l">
              <a:spcBef>
                <a:spcPts val="1000"/>
              </a:spcBef>
              <a:spcAft>
                <a:spcPts val="0"/>
              </a:spcAft>
              <a:buClr>
                <a:schemeClr val="dk1"/>
              </a:buClr>
              <a:buSzPct val="27500"/>
              <a:buFont typeface="Arial"/>
              <a:buNone/>
            </a:pPr>
            <a:r>
              <a:rPr b="1" lang="en-GB" sz="4000"/>
              <a:t>AITÄH KUULAMAST!</a:t>
            </a:r>
            <a:endParaRPr b="1" sz="4000"/>
          </a:p>
          <a:p>
            <a:pPr indent="0" lvl="0" marL="0" rtl="0" algn="l">
              <a:spcBef>
                <a:spcPts val="0"/>
              </a:spcBef>
              <a:spcAft>
                <a:spcPts val="0"/>
              </a:spcAft>
              <a:buNone/>
            </a:pPr>
            <a:r>
              <a:t/>
            </a:r>
            <a:endParaRPr b="1" sz="4000"/>
          </a:p>
        </p:txBody>
      </p:sp>
      <p:sp>
        <p:nvSpPr>
          <p:cNvPr id="190" name="Google Shape;190;g3d7f7172235_0_1"/>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b="1" sz="4000"/>
          </a:p>
        </p:txBody>
      </p:sp>
      <p:pic>
        <p:nvPicPr>
          <p:cNvPr id="191" name="Google Shape;191;g3d7f7172235_0_1"/>
          <p:cNvPicPr preferRelativeResize="0"/>
          <p:nvPr/>
        </p:nvPicPr>
        <p:blipFill>
          <a:blip r:embed="rId3">
            <a:alphaModFix/>
          </a:blip>
          <a:stretch>
            <a:fillRect/>
          </a:stretch>
        </p:blipFill>
        <p:spPr>
          <a:xfrm rot="7">
            <a:off x="3575037" y="2705631"/>
            <a:ext cx="5041925" cy="301673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93" name="Shape 93"/>
        <p:cNvGrpSpPr/>
        <p:nvPr/>
      </p:nvGrpSpPr>
      <p:grpSpPr>
        <a:xfrm>
          <a:off x="0" y="0"/>
          <a:ext cx="0" cy="0"/>
          <a:chOff x="0" y="0"/>
          <a:chExt cx="0" cy="0"/>
        </a:xfrm>
      </p:grpSpPr>
      <p:sp>
        <p:nvSpPr>
          <p:cNvPr id="94" name="Google Shape;94;p2"/>
          <p:cNvSpPr txBox="1"/>
          <p:nvPr>
            <p:ph type="title"/>
          </p:nvPr>
        </p:nvSpPr>
        <p:spPr>
          <a:xfrm>
            <a:off x="838200" y="610925"/>
            <a:ext cx="10515600" cy="702000"/>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chemeClr val="dk1"/>
              </a:buClr>
              <a:buSzPts val="4400"/>
              <a:buFont typeface="Calibri"/>
              <a:buNone/>
            </a:pPr>
            <a:r>
              <a:rPr b="1" lang="en-GB"/>
              <a:t>Tänapäevane kirjandusõpe</a:t>
            </a:r>
            <a:endParaRPr/>
          </a:p>
        </p:txBody>
      </p:sp>
      <p:sp>
        <p:nvSpPr>
          <p:cNvPr id="95" name="Google Shape;95;p2"/>
          <p:cNvSpPr txBox="1"/>
          <p:nvPr>
            <p:ph idx="1" type="body"/>
          </p:nvPr>
        </p:nvSpPr>
        <p:spPr>
          <a:xfrm>
            <a:off x="1182300" y="1752075"/>
            <a:ext cx="10171500" cy="4885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None/>
            </a:pPr>
            <a:r>
              <a:rPr lang="en-GB" sz="2400"/>
              <a:t>Lugemine ja tekstiga tegelemine kui aktiivne ja </a:t>
            </a:r>
            <a:endParaRPr sz="2400"/>
          </a:p>
          <a:p>
            <a:pPr indent="0" lvl="0" marL="0" rtl="0" algn="l">
              <a:lnSpc>
                <a:spcPct val="100000"/>
              </a:lnSpc>
              <a:spcBef>
                <a:spcPts val="0"/>
              </a:spcBef>
              <a:spcAft>
                <a:spcPts val="0"/>
              </a:spcAft>
              <a:buClr>
                <a:schemeClr val="dk1"/>
              </a:buClr>
              <a:buSzPts val="2800"/>
              <a:buNone/>
            </a:pPr>
            <a:r>
              <a:rPr lang="en-GB" sz="2400"/>
              <a:t>kriitiline tähendusloome protsess, </a:t>
            </a:r>
            <a:endParaRPr sz="2400"/>
          </a:p>
          <a:p>
            <a:pPr indent="0" lvl="0" marL="0" rtl="0" algn="l">
              <a:lnSpc>
                <a:spcPct val="100000"/>
              </a:lnSpc>
              <a:spcBef>
                <a:spcPts val="0"/>
              </a:spcBef>
              <a:spcAft>
                <a:spcPts val="0"/>
              </a:spcAft>
              <a:buClr>
                <a:schemeClr val="dk1"/>
              </a:buClr>
              <a:buSzPts val="2800"/>
              <a:buNone/>
            </a:pPr>
            <a:r>
              <a:rPr lang="en-GB" sz="2400"/>
              <a:t>mis toetab sügavat õppimist.</a:t>
            </a:r>
            <a:endParaRPr sz="2400"/>
          </a:p>
          <a:p>
            <a:pPr indent="0" lvl="0" marL="0" rtl="0" algn="l">
              <a:lnSpc>
                <a:spcPct val="100000"/>
              </a:lnSpc>
              <a:spcBef>
                <a:spcPts val="0"/>
              </a:spcBef>
              <a:spcAft>
                <a:spcPts val="0"/>
              </a:spcAft>
              <a:buClr>
                <a:schemeClr val="dk1"/>
              </a:buClr>
              <a:buSzPts val="2800"/>
              <a:buNone/>
            </a:pPr>
            <a:r>
              <a:t/>
            </a:r>
            <a:endParaRPr sz="2400"/>
          </a:p>
          <a:p>
            <a:pPr indent="0" lvl="0" marL="0" rtl="0" algn="l">
              <a:lnSpc>
                <a:spcPct val="100000"/>
              </a:lnSpc>
              <a:spcBef>
                <a:spcPts val="0"/>
              </a:spcBef>
              <a:spcAft>
                <a:spcPts val="0"/>
              </a:spcAft>
              <a:buClr>
                <a:schemeClr val="dk1"/>
              </a:buClr>
              <a:buSzPts val="2800"/>
              <a:buNone/>
            </a:pPr>
            <a:r>
              <a:rPr lang="en-GB" sz="2400"/>
              <a:t>Arendab õpilaste: </a:t>
            </a:r>
            <a:endParaRPr sz="2400"/>
          </a:p>
          <a:p>
            <a:pPr indent="0" lvl="0" marL="0" rtl="0" algn="l">
              <a:lnSpc>
                <a:spcPct val="100000"/>
              </a:lnSpc>
              <a:spcBef>
                <a:spcPts val="0"/>
              </a:spcBef>
              <a:spcAft>
                <a:spcPts val="0"/>
              </a:spcAft>
              <a:buClr>
                <a:schemeClr val="dk1"/>
              </a:buClr>
              <a:buSzPts val="2800"/>
              <a:buNone/>
            </a:pPr>
            <a:r>
              <a:t/>
            </a:r>
            <a:endParaRPr sz="2400"/>
          </a:p>
          <a:p>
            <a:pPr indent="-381064" lvl="0" marL="457200" rtl="0" algn="l">
              <a:lnSpc>
                <a:spcPct val="100000"/>
              </a:lnSpc>
              <a:spcBef>
                <a:spcPts val="0"/>
              </a:spcBef>
              <a:spcAft>
                <a:spcPts val="0"/>
              </a:spcAft>
              <a:buSzPts val="2400"/>
              <a:buChar char="•"/>
            </a:pPr>
            <a:r>
              <a:rPr lang="en-GB" sz="2400"/>
              <a:t>tekstimõistmise oskust</a:t>
            </a:r>
            <a:endParaRPr sz="2400"/>
          </a:p>
          <a:p>
            <a:pPr indent="-381064" lvl="0" marL="457200" rtl="0" algn="l">
              <a:lnSpc>
                <a:spcPct val="100000"/>
              </a:lnSpc>
              <a:spcBef>
                <a:spcPts val="0"/>
              </a:spcBef>
              <a:spcAft>
                <a:spcPts val="0"/>
              </a:spcAft>
              <a:buSzPts val="2400"/>
              <a:buChar char="•"/>
            </a:pPr>
            <a:r>
              <a:rPr lang="en-GB" sz="2400"/>
              <a:t>teksti tõlgendamise oskust</a:t>
            </a:r>
            <a:endParaRPr sz="2400"/>
          </a:p>
          <a:p>
            <a:pPr indent="-381064" lvl="0" marL="457200" rtl="0" algn="l">
              <a:lnSpc>
                <a:spcPct val="100000"/>
              </a:lnSpc>
              <a:spcBef>
                <a:spcPts val="0"/>
              </a:spcBef>
              <a:spcAft>
                <a:spcPts val="0"/>
              </a:spcAft>
              <a:buSzPts val="2400"/>
              <a:buChar char="•"/>
            </a:pPr>
            <a:r>
              <a:rPr lang="en-GB" sz="2400"/>
              <a:t>arutlemisoskust</a:t>
            </a:r>
            <a:endParaRPr sz="2400"/>
          </a:p>
          <a:p>
            <a:pPr indent="-381064" lvl="0" marL="457200" rtl="0" algn="l">
              <a:lnSpc>
                <a:spcPct val="100000"/>
              </a:lnSpc>
              <a:spcBef>
                <a:spcPts val="0"/>
              </a:spcBef>
              <a:spcAft>
                <a:spcPts val="0"/>
              </a:spcAft>
              <a:buSzPts val="2400"/>
              <a:buChar char="•"/>
            </a:pPr>
            <a:r>
              <a:rPr lang="en-GB" sz="2400"/>
              <a:t>keelekasutusoskust</a:t>
            </a:r>
            <a:endParaRPr sz="2400"/>
          </a:p>
          <a:p>
            <a:pPr indent="-381064" lvl="0" marL="457200" rtl="0" algn="l">
              <a:lnSpc>
                <a:spcPct val="100000"/>
              </a:lnSpc>
              <a:spcBef>
                <a:spcPts val="0"/>
              </a:spcBef>
              <a:spcAft>
                <a:spcPts val="0"/>
              </a:spcAft>
              <a:buSzPts val="2400"/>
              <a:buChar char="•"/>
            </a:pPr>
            <a:r>
              <a:rPr lang="en-GB" sz="2400"/>
              <a:t>loomingulisust</a:t>
            </a:r>
            <a:endParaRPr sz="2400"/>
          </a:p>
          <a:p>
            <a:pPr indent="-381064" lvl="0" marL="457200" rtl="0" algn="l">
              <a:lnSpc>
                <a:spcPct val="100000"/>
              </a:lnSpc>
              <a:spcBef>
                <a:spcPts val="0"/>
              </a:spcBef>
              <a:spcAft>
                <a:spcPts val="0"/>
              </a:spcAft>
              <a:buSzPts val="2400"/>
              <a:buChar char="•"/>
            </a:pPr>
            <a:r>
              <a:rPr lang="en-GB" sz="2400"/>
              <a:t>aktiivseks kodanikuks kujunemist </a:t>
            </a:r>
            <a:endParaRPr sz="2400"/>
          </a:p>
          <a:p>
            <a:pPr indent="457200" lvl="0" marL="3200400" rtl="0" algn="l">
              <a:lnSpc>
                <a:spcPct val="100000"/>
              </a:lnSpc>
              <a:spcBef>
                <a:spcPts val="0"/>
              </a:spcBef>
              <a:spcAft>
                <a:spcPts val="0"/>
              </a:spcAft>
              <a:buNone/>
            </a:pPr>
            <a:r>
              <a:rPr lang="en-GB" sz="2400"/>
              <a:t>(Coyle jt, 2023; HTM, 2023)</a:t>
            </a:r>
            <a:br>
              <a:rPr lang="en-GB" sz="2400"/>
            </a:br>
            <a:endParaRPr sz="2400"/>
          </a:p>
          <a:p>
            <a:pPr indent="0" lvl="0" marL="457200" rtl="0" algn="l">
              <a:lnSpc>
                <a:spcPct val="100000"/>
              </a:lnSpc>
              <a:spcBef>
                <a:spcPts val="0"/>
              </a:spcBef>
              <a:spcAft>
                <a:spcPts val="0"/>
              </a:spcAft>
              <a:buNone/>
            </a:pPr>
            <a:r>
              <a:t/>
            </a:r>
            <a:endParaRPr sz="2400"/>
          </a:p>
          <a:p>
            <a:pPr indent="457200" lvl="0" marL="5943600" rtl="0" algn="l">
              <a:lnSpc>
                <a:spcPct val="90000"/>
              </a:lnSpc>
              <a:spcBef>
                <a:spcPts val="0"/>
              </a:spcBef>
              <a:spcAft>
                <a:spcPts val="0"/>
              </a:spcAft>
              <a:buSzPts val="5538"/>
              <a:buNone/>
            </a:pPr>
            <a:r>
              <a:t/>
            </a:r>
            <a:endParaRPr sz="2400"/>
          </a:p>
          <a:p>
            <a:pPr indent="457200" lvl="0" marL="2286000" rtl="0" algn="l">
              <a:lnSpc>
                <a:spcPct val="90000"/>
              </a:lnSpc>
              <a:spcBef>
                <a:spcPts val="0"/>
              </a:spcBef>
              <a:spcAft>
                <a:spcPts val="0"/>
              </a:spcAft>
              <a:buSzPts val="5538"/>
              <a:buNone/>
            </a:pPr>
            <a:br>
              <a:rPr lang="en-GB" sz="2400"/>
            </a:br>
            <a:endParaRPr sz="2400"/>
          </a:p>
        </p:txBody>
      </p:sp>
      <p:pic>
        <p:nvPicPr>
          <p:cNvPr id="96" name="Google Shape;96;p2"/>
          <p:cNvPicPr preferRelativeResize="0"/>
          <p:nvPr/>
        </p:nvPicPr>
        <p:blipFill>
          <a:blip r:embed="rId3">
            <a:alphaModFix/>
          </a:blip>
          <a:stretch>
            <a:fillRect/>
          </a:stretch>
        </p:blipFill>
        <p:spPr>
          <a:xfrm rot="477346">
            <a:off x="9015368" y="355789"/>
            <a:ext cx="2487293" cy="2975122"/>
          </a:xfrm>
          <a:prstGeom prst="rect">
            <a:avLst/>
          </a:prstGeom>
          <a:noFill/>
          <a:ln>
            <a:noFill/>
          </a:ln>
        </p:spPr>
      </p:pic>
      <p:pic>
        <p:nvPicPr>
          <p:cNvPr id="97" name="Google Shape;97;p2"/>
          <p:cNvPicPr preferRelativeResize="0"/>
          <p:nvPr/>
        </p:nvPicPr>
        <p:blipFill>
          <a:blip r:embed="rId4">
            <a:alphaModFix/>
          </a:blip>
          <a:stretch>
            <a:fillRect/>
          </a:stretch>
        </p:blipFill>
        <p:spPr>
          <a:xfrm rot="-464175">
            <a:off x="8561337" y="2666177"/>
            <a:ext cx="2893028" cy="379424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01" name="Shape 101"/>
        <p:cNvGrpSpPr/>
        <p:nvPr/>
      </p:nvGrpSpPr>
      <p:grpSpPr>
        <a:xfrm>
          <a:off x="0" y="0"/>
          <a:ext cx="0" cy="0"/>
          <a:chOff x="0" y="0"/>
          <a:chExt cx="0" cy="0"/>
        </a:xfrm>
      </p:grpSpPr>
      <p:sp>
        <p:nvSpPr>
          <p:cNvPr id="102" name="Google Shape;10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GB"/>
              <a:t>Ilukirjandus ja selle lugemine</a:t>
            </a:r>
            <a:endParaRPr/>
          </a:p>
        </p:txBody>
      </p:sp>
      <p:sp>
        <p:nvSpPr>
          <p:cNvPr id="103" name="Google Shape;10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85000" lnSpcReduction="20000"/>
          </a:bodyPr>
          <a:lstStyle/>
          <a:p>
            <a:pPr indent="-325755" lvl="0" marL="457200" rtl="0" algn="l">
              <a:lnSpc>
                <a:spcPct val="90000"/>
              </a:lnSpc>
              <a:spcBef>
                <a:spcPts val="0"/>
              </a:spcBef>
              <a:spcAft>
                <a:spcPts val="0"/>
              </a:spcAft>
              <a:buSzPct val="64286"/>
              <a:buChar char="•"/>
            </a:pPr>
            <a:r>
              <a:rPr lang="en-GB"/>
              <a:t>Keeleliselt ja kognitiivselt üks nõudlikumaid tekstiliike (keeleline ja kultuuriline rikkalikkus, mitmetähenduslikkus)</a:t>
            </a:r>
            <a:endParaRPr/>
          </a:p>
          <a:p>
            <a:pPr indent="0" lvl="0" marL="457200" rtl="0" algn="l">
              <a:lnSpc>
                <a:spcPct val="90000"/>
              </a:lnSpc>
              <a:spcBef>
                <a:spcPts val="0"/>
              </a:spcBef>
              <a:spcAft>
                <a:spcPts val="0"/>
              </a:spcAft>
              <a:buSzPct val="64286"/>
              <a:buNone/>
            </a:pPr>
            <a:r>
              <a:t/>
            </a:r>
            <a:endParaRPr/>
          </a:p>
          <a:p>
            <a:pPr indent="-325755" lvl="0" marL="457200" rtl="0" algn="l">
              <a:lnSpc>
                <a:spcPct val="90000"/>
              </a:lnSpc>
              <a:spcBef>
                <a:spcPts val="0"/>
              </a:spcBef>
              <a:spcAft>
                <a:spcPts val="0"/>
              </a:spcAft>
              <a:buSzPct val="64286"/>
              <a:buChar char="•"/>
            </a:pPr>
            <a:r>
              <a:rPr lang="en-GB"/>
              <a:t>Jõukohane enamasti B2-tasemel, 5.-6. klassi muu kodukeelega õppijatele sageli raske</a:t>
            </a:r>
            <a:endParaRPr/>
          </a:p>
          <a:p>
            <a:pPr indent="0" lvl="0" marL="457200" rtl="0" algn="l">
              <a:lnSpc>
                <a:spcPct val="90000"/>
              </a:lnSpc>
              <a:spcBef>
                <a:spcPts val="0"/>
              </a:spcBef>
              <a:spcAft>
                <a:spcPts val="0"/>
              </a:spcAft>
              <a:buSzPct val="64286"/>
              <a:buNone/>
            </a:pPr>
            <a:r>
              <a:t/>
            </a:r>
            <a:endParaRPr/>
          </a:p>
          <a:p>
            <a:pPr indent="-325755" lvl="0" marL="457200" rtl="0" algn="l">
              <a:lnSpc>
                <a:spcPct val="90000"/>
              </a:lnSpc>
              <a:spcBef>
                <a:spcPts val="0"/>
              </a:spcBef>
              <a:spcAft>
                <a:spcPts val="0"/>
              </a:spcAft>
              <a:buSzPct val="64286"/>
              <a:buChar char="•"/>
            </a:pPr>
            <a:r>
              <a:rPr lang="en-GB"/>
              <a:t>Madalama keeleoskuse korral vajalik:</a:t>
            </a:r>
            <a:endParaRPr/>
          </a:p>
          <a:p>
            <a:pPr indent="0" lvl="0" marL="457200" rtl="0" algn="l">
              <a:lnSpc>
                <a:spcPct val="90000"/>
              </a:lnSpc>
              <a:spcBef>
                <a:spcPts val="0"/>
              </a:spcBef>
              <a:spcAft>
                <a:spcPts val="0"/>
              </a:spcAft>
              <a:buNone/>
            </a:pPr>
            <a:r>
              <a:t/>
            </a:r>
            <a:endParaRPr/>
          </a:p>
          <a:p>
            <a:pPr indent="-325755" lvl="0" marL="457200" rtl="0" algn="l">
              <a:lnSpc>
                <a:spcPct val="90000"/>
              </a:lnSpc>
              <a:spcBef>
                <a:spcPts val="0"/>
              </a:spcBef>
              <a:spcAft>
                <a:spcPts val="0"/>
              </a:spcAft>
              <a:buSzPct val="64286"/>
              <a:buChar char="-"/>
            </a:pPr>
            <a:r>
              <a:rPr lang="en-GB"/>
              <a:t>eakohane sisu ja selge narratiiv,</a:t>
            </a:r>
            <a:endParaRPr/>
          </a:p>
          <a:p>
            <a:pPr indent="0" lvl="0" marL="457200" rtl="0" algn="l">
              <a:lnSpc>
                <a:spcPct val="90000"/>
              </a:lnSpc>
              <a:spcBef>
                <a:spcPts val="0"/>
              </a:spcBef>
              <a:spcAft>
                <a:spcPts val="0"/>
              </a:spcAft>
              <a:buNone/>
            </a:pPr>
            <a:r>
              <a:t/>
            </a:r>
            <a:endParaRPr/>
          </a:p>
          <a:p>
            <a:pPr indent="-325755" lvl="0" marL="457200" rtl="0" algn="l">
              <a:lnSpc>
                <a:spcPct val="90000"/>
              </a:lnSpc>
              <a:spcBef>
                <a:spcPts val="0"/>
              </a:spcBef>
              <a:spcAft>
                <a:spcPts val="0"/>
              </a:spcAft>
              <a:buSzPct val="64286"/>
              <a:buChar char="-"/>
            </a:pPr>
            <a:r>
              <a:rPr lang="en-GB"/>
              <a:t>kaasahaarav ja tähenduslik tekst,</a:t>
            </a:r>
            <a:endParaRPr/>
          </a:p>
          <a:p>
            <a:pPr indent="0" lvl="0" marL="0" rtl="0" algn="l">
              <a:lnSpc>
                <a:spcPct val="90000"/>
              </a:lnSpc>
              <a:spcBef>
                <a:spcPts val="0"/>
              </a:spcBef>
              <a:spcAft>
                <a:spcPts val="0"/>
              </a:spcAft>
              <a:buNone/>
            </a:pPr>
            <a:r>
              <a:t/>
            </a:r>
            <a:endParaRPr/>
          </a:p>
          <a:p>
            <a:pPr indent="-325755" lvl="0" marL="457200" rtl="0" algn="l">
              <a:lnSpc>
                <a:spcPct val="90000"/>
              </a:lnSpc>
              <a:spcBef>
                <a:spcPts val="0"/>
              </a:spcBef>
              <a:spcAft>
                <a:spcPts val="0"/>
              </a:spcAft>
              <a:buSzPct val="64286"/>
              <a:buChar char="-"/>
            </a:pPr>
            <a:r>
              <a:rPr lang="en-GB"/>
              <a:t>mitmekülgne toestamine.</a:t>
            </a:r>
            <a:endParaRPr/>
          </a:p>
          <a:p>
            <a:pPr indent="0" lvl="0" marL="457200" rtl="0" algn="l">
              <a:lnSpc>
                <a:spcPct val="90000"/>
              </a:lnSpc>
              <a:spcBef>
                <a:spcPts val="0"/>
              </a:spcBef>
              <a:spcAft>
                <a:spcPts val="0"/>
              </a:spcAft>
              <a:buSzPct val="64286"/>
              <a:buNone/>
            </a:pPr>
            <a:r>
              <a:t/>
            </a:r>
            <a:endParaRPr/>
          </a:p>
          <a:p>
            <a:pPr indent="0" lvl="0" marL="0" rtl="0" algn="l">
              <a:lnSpc>
                <a:spcPct val="90000"/>
              </a:lnSpc>
              <a:spcBef>
                <a:spcPts val="0"/>
              </a:spcBef>
              <a:spcAft>
                <a:spcPts val="0"/>
              </a:spcAft>
              <a:buNone/>
            </a:pPr>
            <a:r>
              <a:t/>
            </a:r>
            <a:endParaRPr/>
          </a:p>
          <a:p>
            <a:pPr indent="0" lvl="0" marL="457200" rtl="0" algn="l">
              <a:lnSpc>
                <a:spcPct val="90000"/>
              </a:lnSpc>
              <a:spcBef>
                <a:spcPts val="0"/>
              </a:spcBef>
              <a:spcAft>
                <a:spcPts val="0"/>
              </a:spcAft>
              <a:buSzPct val="64286"/>
              <a:buNone/>
            </a:pPr>
            <a:r>
              <a:t/>
            </a:r>
            <a:endParaRPr/>
          </a:p>
          <a:p>
            <a:pPr indent="0" lvl="0" marL="0" rtl="0" algn="l">
              <a:lnSpc>
                <a:spcPct val="90000"/>
              </a:lnSpc>
              <a:spcBef>
                <a:spcPts val="0"/>
              </a:spcBef>
              <a:spcAft>
                <a:spcPts val="0"/>
              </a:spcAft>
              <a:buClr>
                <a:schemeClr val="dk1"/>
              </a:buClr>
              <a:buSzPct val="140000"/>
              <a:buNone/>
            </a:pPr>
            <a:r>
              <a:rPr lang="en-GB" sz="2000"/>
              <a:t>(Bradford 2006; Bland 2005; Cook &amp; Kirchoff, 2017; Karp, 2011)</a:t>
            </a:r>
            <a:endParaRPr sz="2000"/>
          </a:p>
        </p:txBody>
      </p:sp>
      <p:pic>
        <p:nvPicPr>
          <p:cNvPr id="104" name="Google Shape;104;p3"/>
          <p:cNvPicPr preferRelativeResize="0"/>
          <p:nvPr/>
        </p:nvPicPr>
        <p:blipFill>
          <a:blip r:embed="rId3">
            <a:alphaModFix/>
          </a:blip>
          <a:stretch>
            <a:fillRect/>
          </a:stretch>
        </p:blipFill>
        <p:spPr>
          <a:xfrm rot="686818">
            <a:off x="9449597" y="3323333"/>
            <a:ext cx="2436608" cy="332595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08" name="Shape 108"/>
        <p:cNvGrpSpPr/>
        <p:nvPr/>
      </p:nvGrpSpPr>
      <p:grpSpPr>
        <a:xfrm>
          <a:off x="0" y="0"/>
          <a:ext cx="0" cy="0"/>
          <a:chOff x="0" y="0"/>
          <a:chExt cx="0" cy="0"/>
        </a:xfrm>
      </p:grpSpPr>
      <p:sp>
        <p:nvSpPr>
          <p:cNvPr id="109" name="Google Shape;109;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GB"/>
              <a:t>Ilukirjanduse lugemise toestamine </a:t>
            </a:r>
            <a:endParaRPr/>
          </a:p>
        </p:txBody>
      </p:sp>
      <p:sp>
        <p:nvSpPr>
          <p:cNvPr id="110" name="Google Shape;110;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25000" lnSpcReduction="20000"/>
          </a:bodyPr>
          <a:lstStyle/>
          <a:p>
            <a:pPr indent="-50800" lvl="0" marL="228600" rtl="0" algn="l">
              <a:lnSpc>
                <a:spcPct val="90000"/>
              </a:lnSpc>
              <a:spcBef>
                <a:spcPts val="0"/>
              </a:spcBef>
              <a:spcAft>
                <a:spcPts val="0"/>
              </a:spcAft>
              <a:buClr>
                <a:schemeClr val="dk1"/>
              </a:buClr>
              <a:buSzPct val="100000"/>
              <a:buNone/>
            </a:pPr>
            <a:r>
              <a:t/>
            </a:r>
            <a:endParaRPr/>
          </a:p>
          <a:p>
            <a:pPr indent="-406400" lvl="0" marL="457200" rtl="0" algn="l">
              <a:lnSpc>
                <a:spcPct val="90000"/>
              </a:lnSpc>
              <a:spcBef>
                <a:spcPts val="0"/>
              </a:spcBef>
              <a:spcAft>
                <a:spcPts val="0"/>
              </a:spcAft>
              <a:buSzPct val="100000"/>
              <a:buChar char="•"/>
            </a:pPr>
            <a:r>
              <a:rPr lang="en-GB" sz="11200"/>
              <a:t>Lugemise teadlik toetamine vastavalt õppija tasemele (nt teksti käsitlemine osade kaupa)</a:t>
            </a:r>
            <a:endParaRPr sz="11200"/>
          </a:p>
          <a:p>
            <a:pPr indent="0" lvl="0" marL="457200" rtl="0" algn="l">
              <a:lnSpc>
                <a:spcPct val="90000"/>
              </a:lnSpc>
              <a:spcBef>
                <a:spcPts val="0"/>
              </a:spcBef>
              <a:spcAft>
                <a:spcPts val="0"/>
              </a:spcAft>
              <a:buSzPct val="64286"/>
              <a:buNone/>
            </a:pPr>
            <a:r>
              <a:t/>
            </a:r>
            <a:endParaRPr sz="11200"/>
          </a:p>
          <a:p>
            <a:pPr indent="-406400" lvl="0" marL="457200" rtl="0" algn="l">
              <a:lnSpc>
                <a:spcPct val="90000"/>
              </a:lnSpc>
              <a:spcBef>
                <a:spcPts val="0"/>
              </a:spcBef>
              <a:spcAft>
                <a:spcPts val="0"/>
              </a:spcAft>
              <a:buSzPct val="100000"/>
              <a:buChar char="•"/>
            </a:pPr>
            <a:r>
              <a:rPr lang="en-GB" sz="11200"/>
              <a:t>Teksti mõistmise toetamine (selgitused, visuaalsed abivahendid, suunavad küsimused, aktiivõppetegevused)</a:t>
            </a:r>
            <a:endParaRPr sz="11200"/>
          </a:p>
          <a:p>
            <a:pPr indent="0" lvl="0" marL="457200" rtl="0" algn="l">
              <a:lnSpc>
                <a:spcPct val="90000"/>
              </a:lnSpc>
              <a:spcBef>
                <a:spcPts val="0"/>
              </a:spcBef>
              <a:spcAft>
                <a:spcPts val="0"/>
              </a:spcAft>
              <a:buSzPct val="64286"/>
              <a:buNone/>
            </a:pPr>
            <a:r>
              <a:t/>
            </a:r>
            <a:endParaRPr sz="11200"/>
          </a:p>
          <a:p>
            <a:pPr indent="-406400" lvl="0" marL="457200" rtl="0" algn="l">
              <a:lnSpc>
                <a:spcPct val="90000"/>
              </a:lnSpc>
              <a:spcBef>
                <a:spcPts val="0"/>
              </a:spcBef>
              <a:spcAft>
                <a:spcPts val="0"/>
              </a:spcAft>
              <a:buSzPct val="100000"/>
              <a:buChar char="•"/>
            </a:pPr>
            <a:r>
              <a:rPr lang="en-GB" sz="11200"/>
              <a:t>Multimodaalsus </a:t>
            </a:r>
            <a:endParaRPr sz="11200"/>
          </a:p>
          <a:p>
            <a:pPr indent="0" lvl="0" marL="0" rtl="0" algn="l">
              <a:lnSpc>
                <a:spcPct val="90000"/>
              </a:lnSpc>
              <a:spcBef>
                <a:spcPts val="0"/>
              </a:spcBef>
              <a:spcAft>
                <a:spcPts val="0"/>
              </a:spcAft>
              <a:buSzPct val="64286"/>
              <a:buNone/>
            </a:pPr>
            <a:r>
              <a:t/>
            </a:r>
            <a:endParaRPr sz="11200"/>
          </a:p>
          <a:p>
            <a:pPr indent="0" lvl="0" marL="0" rtl="0" algn="l">
              <a:lnSpc>
                <a:spcPct val="90000"/>
              </a:lnSpc>
              <a:spcBef>
                <a:spcPts val="0"/>
              </a:spcBef>
              <a:spcAft>
                <a:spcPts val="0"/>
              </a:spcAft>
              <a:buSzPct val="64286"/>
              <a:buNone/>
            </a:pPr>
            <a:r>
              <a:rPr lang="en-GB" sz="11200"/>
              <a:t>Ilukirjandusteoste käsitlemine arendab ühtaegu</a:t>
            </a:r>
            <a:endParaRPr sz="11200"/>
          </a:p>
          <a:p>
            <a:pPr indent="0" lvl="0" marL="0" rtl="0" algn="l">
              <a:lnSpc>
                <a:spcPct val="90000"/>
              </a:lnSpc>
              <a:spcBef>
                <a:spcPts val="0"/>
              </a:spcBef>
              <a:spcAft>
                <a:spcPts val="0"/>
              </a:spcAft>
              <a:buSzPct val="64286"/>
              <a:buNone/>
            </a:pPr>
            <a:r>
              <a:rPr lang="en-GB" sz="11200"/>
              <a:t>nii kirjanduslikku kui ka keelelist pädevust, </a:t>
            </a:r>
            <a:endParaRPr sz="11200"/>
          </a:p>
          <a:p>
            <a:pPr indent="0" lvl="0" marL="0" rtl="0" algn="l">
              <a:lnSpc>
                <a:spcPct val="90000"/>
              </a:lnSpc>
              <a:spcBef>
                <a:spcPts val="0"/>
              </a:spcBef>
              <a:spcAft>
                <a:spcPts val="0"/>
              </a:spcAft>
              <a:buSzPct val="64286"/>
              <a:buNone/>
            </a:pPr>
            <a:r>
              <a:rPr lang="en-GB" sz="11200"/>
              <a:t>sh kirjandusdiskursuse valdamist.</a:t>
            </a:r>
            <a:endParaRPr sz="11200"/>
          </a:p>
          <a:p>
            <a:pPr indent="0" lvl="0" marL="4114800" rtl="0" algn="l">
              <a:lnSpc>
                <a:spcPct val="115000"/>
              </a:lnSpc>
              <a:spcBef>
                <a:spcPts val="1200"/>
              </a:spcBef>
              <a:spcAft>
                <a:spcPts val="0"/>
              </a:spcAft>
              <a:buClr>
                <a:schemeClr val="dk1"/>
              </a:buClr>
              <a:buSzPts val="275"/>
              <a:buFont typeface="Arial"/>
              <a:buNone/>
            </a:pPr>
            <a:r>
              <a:t/>
            </a:r>
            <a:endParaRPr sz="8200"/>
          </a:p>
          <a:p>
            <a:pPr indent="457200" lvl="0" marL="1828800" rtl="0" algn="l">
              <a:lnSpc>
                <a:spcPct val="115000"/>
              </a:lnSpc>
              <a:spcBef>
                <a:spcPts val="1200"/>
              </a:spcBef>
              <a:spcAft>
                <a:spcPts val="0"/>
              </a:spcAft>
              <a:buClr>
                <a:schemeClr val="dk1"/>
              </a:buClr>
              <a:buSzPts val="275"/>
              <a:buFont typeface="Arial"/>
              <a:buNone/>
            </a:pPr>
            <a:r>
              <a:rPr lang="en-GB" sz="8200"/>
              <a:t>(Coyle jt, 2023; Gibbons, 2015)</a:t>
            </a:r>
            <a:endParaRPr sz="8200"/>
          </a:p>
          <a:p>
            <a:pPr indent="-50800" lvl="0" marL="228600" rtl="0" algn="l">
              <a:lnSpc>
                <a:spcPct val="90000"/>
              </a:lnSpc>
              <a:spcBef>
                <a:spcPts val="1200"/>
              </a:spcBef>
              <a:spcAft>
                <a:spcPts val="0"/>
              </a:spcAft>
              <a:buClr>
                <a:schemeClr val="dk1"/>
              </a:buClr>
              <a:buSzPct val="100000"/>
              <a:buNone/>
            </a:pPr>
            <a:r>
              <a:t/>
            </a:r>
            <a:endParaRPr/>
          </a:p>
        </p:txBody>
      </p:sp>
      <p:pic>
        <p:nvPicPr>
          <p:cNvPr id="111" name="Google Shape;111;p4"/>
          <p:cNvPicPr preferRelativeResize="0"/>
          <p:nvPr/>
        </p:nvPicPr>
        <p:blipFill>
          <a:blip r:embed="rId3">
            <a:alphaModFix/>
          </a:blip>
          <a:stretch>
            <a:fillRect/>
          </a:stretch>
        </p:blipFill>
        <p:spPr>
          <a:xfrm rot="-545396">
            <a:off x="8175810" y="4454521"/>
            <a:ext cx="3695003" cy="184020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15" name="Shape 115"/>
        <p:cNvGrpSpPr/>
        <p:nvPr/>
      </p:nvGrpSpPr>
      <p:grpSpPr>
        <a:xfrm>
          <a:off x="0" y="0"/>
          <a:ext cx="0" cy="0"/>
          <a:chOff x="0" y="0"/>
          <a:chExt cx="0" cy="0"/>
        </a:xfrm>
      </p:grpSpPr>
      <p:sp>
        <p:nvSpPr>
          <p:cNvPr id="116" name="Google Shape;116;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GB"/>
              <a:t>Aleksi suvi</a:t>
            </a:r>
            <a:endParaRPr/>
          </a:p>
        </p:txBody>
      </p:sp>
      <p:sp>
        <p:nvSpPr>
          <p:cNvPr id="117" name="Google Shape;117;p5"/>
          <p:cNvSpPr txBox="1"/>
          <p:nvPr>
            <p:ph idx="1" type="body"/>
          </p:nvPr>
        </p:nvSpPr>
        <p:spPr>
          <a:xfrm>
            <a:off x="717225" y="1306300"/>
            <a:ext cx="10515600" cy="4749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sz="2700"/>
          </a:p>
          <a:p>
            <a:pPr indent="0" lvl="0" marL="0" rtl="0" algn="l">
              <a:lnSpc>
                <a:spcPct val="90000"/>
              </a:lnSpc>
              <a:spcBef>
                <a:spcPts val="0"/>
              </a:spcBef>
              <a:spcAft>
                <a:spcPts val="0"/>
              </a:spcAft>
              <a:buClr>
                <a:schemeClr val="dk1"/>
              </a:buClr>
              <a:buSzPts val="2800"/>
              <a:buNone/>
            </a:pPr>
            <a:r>
              <a:rPr lang="en-GB" sz="2700"/>
              <a:t>Arendusuuringu käigus loodi </a:t>
            </a:r>
            <a:endParaRPr sz="2700"/>
          </a:p>
          <a:p>
            <a:pPr indent="0" lvl="0" marL="0" rtl="0" algn="l">
              <a:lnSpc>
                <a:spcPct val="90000"/>
              </a:lnSpc>
              <a:spcBef>
                <a:spcPts val="0"/>
              </a:spcBef>
              <a:spcAft>
                <a:spcPts val="0"/>
              </a:spcAft>
              <a:buClr>
                <a:schemeClr val="dk1"/>
              </a:buClr>
              <a:buSzPts val="2800"/>
              <a:buNone/>
            </a:pPr>
            <a:r>
              <a:rPr lang="en-GB" sz="2700"/>
              <a:t>graafiline romaan “Aleksi suvi”:</a:t>
            </a:r>
            <a:endParaRPr sz="2700"/>
          </a:p>
          <a:p>
            <a:pPr indent="-50800" lvl="0" marL="228600" rtl="0" algn="l">
              <a:lnSpc>
                <a:spcPct val="90000"/>
              </a:lnSpc>
              <a:spcBef>
                <a:spcPts val="0"/>
              </a:spcBef>
              <a:spcAft>
                <a:spcPts val="0"/>
              </a:spcAft>
              <a:buClr>
                <a:schemeClr val="dk1"/>
              </a:buClr>
              <a:buSzPts val="2800"/>
              <a:buNone/>
            </a:pPr>
            <a:r>
              <a:t/>
            </a:r>
            <a:endParaRPr sz="2700"/>
          </a:p>
          <a:p>
            <a:pPr indent="-342900" lvl="0" marL="457200" rtl="0" algn="l">
              <a:lnSpc>
                <a:spcPct val="90000"/>
              </a:lnSpc>
              <a:spcBef>
                <a:spcPts val="0"/>
              </a:spcBef>
              <a:spcAft>
                <a:spcPts val="0"/>
              </a:spcAft>
              <a:buSzPts val="1800"/>
              <a:buChar char="•"/>
            </a:pPr>
            <a:r>
              <a:rPr lang="en-GB"/>
              <a:t>168 lehekülge, 27 peatükki</a:t>
            </a:r>
            <a:endParaRPr/>
          </a:p>
          <a:p>
            <a:pPr indent="-342900" lvl="0" marL="457200" rtl="0" algn="l">
              <a:lnSpc>
                <a:spcPct val="90000"/>
              </a:lnSpc>
              <a:spcBef>
                <a:spcPts val="0"/>
              </a:spcBef>
              <a:spcAft>
                <a:spcPts val="0"/>
              </a:spcAft>
              <a:buSzPts val="1800"/>
              <a:buChar char="•"/>
            </a:pPr>
            <a:r>
              <a:rPr lang="en-GB"/>
              <a:t>6.-8. klassi õpilastele</a:t>
            </a:r>
            <a:endParaRPr/>
          </a:p>
          <a:p>
            <a:pPr indent="-342900" lvl="0" marL="457200" rtl="0" algn="l">
              <a:lnSpc>
                <a:spcPct val="90000"/>
              </a:lnSpc>
              <a:spcBef>
                <a:spcPts val="0"/>
              </a:spcBef>
              <a:spcAft>
                <a:spcPts val="0"/>
              </a:spcAft>
              <a:buSzPts val="1800"/>
              <a:buChar char="•"/>
            </a:pPr>
            <a:r>
              <a:rPr lang="en-GB"/>
              <a:t>Lihtsas keeles</a:t>
            </a:r>
            <a:endParaRPr/>
          </a:p>
          <a:p>
            <a:pPr indent="-342900" lvl="0" marL="457200" rtl="0" algn="l">
              <a:lnSpc>
                <a:spcPct val="90000"/>
              </a:lnSpc>
              <a:spcBef>
                <a:spcPts val="0"/>
              </a:spcBef>
              <a:spcAft>
                <a:spcPts val="0"/>
              </a:spcAft>
              <a:buSzPts val="1800"/>
              <a:buChar char="•"/>
            </a:pPr>
            <a:r>
              <a:rPr lang="en-GB"/>
              <a:t>Iga lehekülg illustreeritud</a:t>
            </a:r>
            <a:endParaRPr/>
          </a:p>
          <a:p>
            <a:pPr indent="-342900" lvl="0" marL="457200" rtl="0" algn="l">
              <a:lnSpc>
                <a:spcPct val="90000"/>
              </a:lnSpc>
              <a:spcBef>
                <a:spcPts val="0"/>
              </a:spcBef>
              <a:spcAft>
                <a:spcPts val="0"/>
              </a:spcAft>
              <a:buSzPts val="1800"/>
              <a:buChar char="•"/>
            </a:pPr>
            <a:r>
              <a:rPr lang="en-GB"/>
              <a:t>Lisatud aktiivõppeülesannete kogu</a:t>
            </a:r>
            <a:endParaRPr/>
          </a:p>
        </p:txBody>
      </p:sp>
      <p:pic>
        <p:nvPicPr>
          <p:cNvPr id="118" name="Google Shape;118;p5"/>
          <p:cNvPicPr preferRelativeResize="0"/>
          <p:nvPr/>
        </p:nvPicPr>
        <p:blipFill rotWithShape="1">
          <a:blip r:embed="rId3">
            <a:alphaModFix/>
          </a:blip>
          <a:srcRect b="0" l="0" r="0" t="0"/>
          <a:stretch/>
        </p:blipFill>
        <p:spPr>
          <a:xfrm>
            <a:off x="7031025" y="401075"/>
            <a:ext cx="4398925" cy="6055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122" name="Shape 122"/>
        <p:cNvGrpSpPr/>
        <p:nvPr/>
      </p:nvGrpSpPr>
      <p:grpSpPr>
        <a:xfrm>
          <a:off x="0" y="0"/>
          <a:ext cx="0" cy="0"/>
          <a:chOff x="0" y="0"/>
          <a:chExt cx="0" cy="0"/>
        </a:xfrm>
      </p:grpSpPr>
      <p:sp>
        <p:nvSpPr>
          <p:cNvPr id="123" name="Google Shape;123;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GB"/>
              <a:t>Eakohane sisu ja selge narratiiv</a:t>
            </a:r>
            <a:endParaRPr/>
          </a:p>
        </p:txBody>
      </p:sp>
      <p:sp>
        <p:nvSpPr>
          <p:cNvPr id="124" name="Google Shape;124;p6"/>
          <p:cNvSpPr txBox="1"/>
          <p:nvPr>
            <p:ph idx="1" type="body"/>
          </p:nvPr>
        </p:nvSpPr>
        <p:spPr>
          <a:xfrm>
            <a:off x="450925" y="1497050"/>
            <a:ext cx="10515600" cy="4351200"/>
          </a:xfrm>
          <a:prstGeom prst="rect">
            <a:avLst/>
          </a:prstGeom>
          <a:noFill/>
          <a:ln>
            <a:noFill/>
          </a:ln>
        </p:spPr>
        <p:txBody>
          <a:bodyPr anchorCtr="0" anchor="t" bIns="45700" lIns="91425" spcFirstLastPara="1" rIns="91425" wrap="square" tIns="45700">
            <a:noAutofit/>
          </a:bodyPr>
          <a:lstStyle/>
          <a:p>
            <a:pPr indent="-380524" lvl="0" marL="457200" rtl="0" algn="l">
              <a:lnSpc>
                <a:spcPct val="100000"/>
              </a:lnSpc>
              <a:spcBef>
                <a:spcPts val="1000"/>
              </a:spcBef>
              <a:spcAft>
                <a:spcPts val="0"/>
              </a:spcAft>
              <a:buSzPts val="2393"/>
              <a:buChar char="●"/>
            </a:pPr>
            <a:r>
              <a:rPr lang="en-GB" sz="2393"/>
              <a:t>Teemad kujunesid üldhariduskooli õpilaste </a:t>
            </a:r>
            <a:endParaRPr sz="2393"/>
          </a:p>
          <a:p>
            <a:pPr indent="0" lvl="0" marL="457200" rtl="0" algn="l">
              <a:lnSpc>
                <a:spcPct val="100000"/>
              </a:lnSpc>
              <a:spcBef>
                <a:spcPts val="1000"/>
              </a:spcBef>
              <a:spcAft>
                <a:spcPts val="0"/>
              </a:spcAft>
              <a:buSzPts val="853"/>
              <a:buNone/>
            </a:pPr>
            <a:r>
              <a:rPr lang="en-GB" sz="2393"/>
              <a:t>arvamuse uurimise põhjal</a:t>
            </a:r>
            <a:endParaRPr sz="2393"/>
          </a:p>
          <a:p>
            <a:pPr indent="-380524" lvl="0" marL="457200" rtl="0" algn="l">
              <a:lnSpc>
                <a:spcPct val="100000"/>
              </a:lnSpc>
              <a:spcBef>
                <a:spcPts val="1000"/>
              </a:spcBef>
              <a:spcAft>
                <a:spcPts val="0"/>
              </a:spcAft>
              <a:buSzPts val="2393"/>
              <a:buChar char="●"/>
            </a:pPr>
            <a:r>
              <a:rPr lang="en-GB" sz="2393"/>
              <a:t>Elulised ja põnevad teemad, </a:t>
            </a:r>
            <a:endParaRPr sz="2393"/>
          </a:p>
          <a:p>
            <a:pPr indent="0" lvl="0" marL="457200" rtl="0" algn="l">
              <a:lnSpc>
                <a:spcPct val="100000"/>
              </a:lnSpc>
              <a:spcBef>
                <a:spcPts val="1000"/>
              </a:spcBef>
              <a:spcAft>
                <a:spcPts val="0"/>
              </a:spcAft>
              <a:buNone/>
            </a:pPr>
            <a:r>
              <a:rPr lang="en-GB" sz="2393"/>
              <a:t>sarnasus õpilaste enda eluga</a:t>
            </a:r>
            <a:endParaRPr sz="2393"/>
          </a:p>
          <a:p>
            <a:pPr indent="0" lvl="0" marL="0" rtl="0" algn="l">
              <a:lnSpc>
                <a:spcPct val="100000"/>
              </a:lnSpc>
              <a:spcBef>
                <a:spcPts val="1000"/>
              </a:spcBef>
              <a:spcAft>
                <a:spcPts val="0"/>
              </a:spcAft>
              <a:buClr>
                <a:schemeClr val="dk1"/>
              </a:buClr>
              <a:buSzPts val="853"/>
              <a:buFont typeface="Arial"/>
              <a:buNone/>
            </a:pPr>
            <a:r>
              <a:t/>
            </a:r>
            <a:endParaRPr b="1" sz="2393"/>
          </a:p>
          <a:p>
            <a:pPr indent="457200" lvl="0" marL="0" rtl="0" algn="l">
              <a:lnSpc>
                <a:spcPct val="100000"/>
              </a:lnSpc>
              <a:spcBef>
                <a:spcPts val="1000"/>
              </a:spcBef>
              <a:spcAft>
                <a:spcPts val="0"/>
              </a:spcAft>
              <a:buClr>
                <a:schemeClr val="dk1"/>
              </a:buClr>
              <a:buSzPts val="853"/>
              <a:buFont typeface="Arial"/>
              <a:buNone/>
            </a:pPr>
            <a:r>
              <a:rPr b="1" lang="en-GB" sz="2393"/>
              <a:t>Lemmikteemad:</a:t>
            </a:r>
            <a:endParaRPr b="1" sz="2393"/>
          </a:p>
          <a:p>
            <a:pPr indent="457200" lvl="0" marL="0" rtl="0" algn="l">
              <a:lnSpc>
                <a:spcPct val="100000"/>
              </a:lnSpc>
              <a:spcBef>
                <a:spcPts val="1000"/>
              </a:spcBef>
              <a:spcAft>
                <a:spcPts val="0"/>
              </a:spcAft>
              <a:buClr>
                <a:schemeClr val="dk1"/>
              </a:buClr>
              <a:buSzPts val="853"/>
              <a:buNone/>
            </a:pPr>
            <a:r>
              <a:rPr lang="en-GB" sz="2393"/>
              <a:t>s</a:t>
            </a:r>
            <a:r>
              <a:rPr lang="en-GB" sz="2393"/>
              <a:t>uhted, armastus, seiklused, põnevus, </a:t>
            </a:r>
            <a:endParaRPr sz="2393"/>
          </a:p>
          <a:p>
            <a:pPr indent="457200" lvl="0" marL="0" rtl="0" algn="l">
              <a:lnSpc>
                <a:spcPct val="100000"/>
              </a:lnSpc>
              <a:spcBef>
                <a:spcPts val="1000"/>
              </a:spcBef>
              <a:spcAft>
                <a:spcPts val="0"/>
              </a:spcAft>
              <a:buClr>
                <a:schemeClr val="dk1"/>
              </a:buClr>
              <a:buSzPts val="853"/>
              <a:buNone/>
            </a:pPr>
            <a:r>
              <a:rPr lang="en-GB" sz="2393"/>
              <a:t>õudus, fantaasia, headus ja kurjus, </a:t>
            </a:r>
            <a:endParaRPr sz="2393"/>
          </a:p>
          <a:p>
            <a:pPr indent="457200" lvl="0" marL="0" rtl="0" algn="l">
              <a:lnSpc>
                <a:spcPct val="100000"/>
              </a:lnSpc>
              <a:spcBef>
                <a:spcPts val="1000"/>
              </a:spcBef>
              <a:spcAft>
                <a:spcPts val="0"/>
              </a:spcAft>
              <a:buClr>
                <a:schemeClr val="dk1"/>
              </a:buClr>
              <a:buSzPts val="853"/>
              <a:buNone/>
            </a:pPr>
            <a:r>
              <a:rPr lang="en-GB" sz="2393"/>
              <a:t>probleemide lahendamine.</a:t>
            </a:r>
            <a:endParaRPr sz="2393"/>
          </a:p>
          <a:p>
            <a:pPr indent="-50800" lvl="0" marL="228600" rtl="0" algn="l">
              <a:lnSpc>
                <a:spcPct val="70000"/>
              </a:lnSpc>
              <a:spcBef>
                <a:spcPts val="0"/>
              </a:spcBef>
              <a:spcAft>
                <a:spcPts val="0"/>
              </a:spcAft>
              <a:buClr>
                <a:schemeClr val="dk1"/>
              </a:buClr>
              <a:buSzPts val="2170"/>
              <a:buNone/>
            </a:pPr>
            <a:r>
              <a:t/>
            </a:r>
            <a:endParaRPr sz="2170"/>
          </a:p>
        </p:txBody>
      </p:sp>
      <p:pic>
        <p:nvPicPr>
          <p:cNvPr id="125" name="Google Shape;125;p6"/>
          <p:cNvPicPr preferRelativeResize="0"/>
          <p:nvPr/>
        </p:nvPicPr>
        <p:blipFill>
          <a:blip r:embed="rId3">
            <a:alphaModFix/>
          </a:blip>
          <a:stretch>
            <a:fillRect/>
          </a:stretch>
        </p:blipFill>
        <p:spPr>
          <a:xfrm>
            <a:off x="7911350" y="835875"/>
            <a:ext cx="4280650" cy="5673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129" name="Shape 129"/>
        <p:cNvGrpSpPr/>
        <p:nvPr/>
      </p:nvGrpSpPr>
      <p:grpSpPr>
        <a:xfrm>
          <a:off x="0" y="0"/>
          <a:ext cx="0" cy="0"/>
          <a:chOff x="0" y="0"/>
          <a:chExt cx="0" cy="0"/>
        </a:xfrm>
      </p:grpSpPr>
      <p:sp>
        <p:nvSpPr>
          <p:cNvPr id="130" name="Google Shape;130;g3d4a45fc043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GB"/>
              <a:t>Kaasahaarav ja tähenduslik tekst</a:t>
            </a:r>
            <a:endParaRPr b="1"/>
          </a:p>
        </p:txBody>
      </p:sp>
      <p:sp>
        <p:nvSpPr>
          <p:cNvPr id="131" name="Google Shape;131;g3d4a45fc043_0_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lnSpcReduction="10000"/>
          </a:bodyPr>
          <a:lstStyle/>
          <a:p>
            <a:pPr indent="-342900" lvl="0" marL="457200" rtl="0" algn="l">
              <a:lnSpc>
                <a:spcPct val="150000"/>
              </a:lnSpc>
              <a:spcBef>
                <a:spcPts val="1000"/>
              </a:spcBef>
              <a:spcAft>
                <a:spcPts val="0"/>
              </a:spcAft>
              <a:buSzPts val="1800"/>
              <a:buChar char="●"/>
            </a:pPr>
            <a:r>
              <a:rPr lang="en-GB"/>
              <a:t>Sihtgrupi vanused peategelased</a:t>
            </a:r>
            <a:endParaRPr/>
          </a:p>
          <a:p>
            <a:pPr indent="-342900" lvl="0" marL="457200" rtl="0" algn="l">
              <a:lnSpc>
                <a:spcPct val="150000"/>
              </a:lnSpc>
              <a:spcBef>
                <a:spcPts val="0"/>
              </a:spcBef>
              <a:spcAft>
                <a:spcPts val="0"/>
              </a:spcAft>
              <a:buSzPts val="1800"/>
              <a:buChar char="●"/>
            </a:pPr>
            <a:r>
              <a:rPr lang="en-GB"/>
              <a:t>Salapärane tegelane</a:t>
            </a:r>
            <a:endParaRPr/>
          </a:p>
          <a:p>
            <a:pPr indent="-342900" lvl="0" marL="457200" rtl="0" algn="l">
              <a:lnSpc>
                <a:spcPct val="150000"/>
              </a:lnSpc>
              <a:spcBef>
                <a:spcPts val="0"/>
              </a:spcBef>
              <a:spcAft>
                <a:spcPts val="0"/>
              </a:spcAft>
              <a:buSzPts val="1800"/>
              <a:buChar char="●"/>
            </a:pPr>
            <a:r>
              <a:rPr lang="en-GB"/>
              <a:t>Intriigid</a:t>
            </a:r>
            <a:endParaRPr/>
          </a:p>
          <a:p>
            <a:pPr indent="-342900" lvl="0" marL="457200" rtl="0" algn="l">
              <a:lnSpc>
                <a:spcPct val="150000"/>
              </a:lnSpc>
              <a:spcBef>
                <a:spcPts val="0"/>
              </a:spcBef>
              <a:spcAft>
                <a:spcPts val="0"/>
              </a:spcAft>
              <a:buSzPts val="1800"/>
              <a:buChar char="●"/>
            </a:pPr>
            <a:r>
              <a:rPr lang="en-GB"/>
              <a:t>Sõpradevahelised suhted</a:t>
            </a:r>
            <a:endParaRPr/>
          </a:p>
          <a:p>
            <a:pPr indent="-342900" lvl="0" marL="457200" rtl="0" algn="l">
              <a:lnSpc>
                <a:spcPct val="150000"/>
              </a:lnSpc>
              <a:spcBef>
                <a:spcPts val="0"/>
              </a:spcBef>
              <a:spcAft>
                <a:spcPts val="0"/>
              </a:spcAft>
              <a:buSzPts val="1800"/>
              <a:buChar char="●"/>
            </a:pPr>
            <a:r>
              <a:rPr lang="en-GB"/>
              <a:t>Natuke hirmus</a:t>
            </a:r>
            <a:endParaRPr/>
          </a:p>
          <a:p>
            <a:pPr indent="-342900" lvl="0" marL="457200" rtl="0" algn="l">
              <a:lnSpc>
                <a:spcPct val="150000"/>
              </a:lnSpc>
              <a:spcBef>
                <a:spcPts val="0"/>
              </a:spcBef>
              <a:spcAft>
                <a:spcPts val="0"/>
              </a:spcAft>
              <a:buSzPts val="1800"/>
              <a:buChar char="●"/>
            </a:pPr>
            <a:r>
              <a:rPr lang="en-GB"/>
              <a:t>Põnevus</a:t>
            </a:r>
            <a:endParaRPr/>
          </a:p>
          <a:p>
            <a:pPr indent="0" lvl="0" marL="0" rtl="0" algn="l">
              <a:spcBef>
                <a:spcPts val="1000"/>
              </a:spcBef>
              <a:spcAft>
                <a:spcPts val="0"/>
              </a:spcAft>
              <a:buNone/>
            </a:pPr>
            <a:r>
              <a:t/>
            </a:r>
            <a:endParaRPr/>
          </a:p>
        </p:txBody>
      </p:sp>
      <p:pic>
        <p:nvPicPr>
          <p:cNvPr id="132" name="Google Shape;132;g3d4a45fc043_0_0"/>
          <p:cNvPicPr preferRelativeResize="0"/>
          <p:nvPr/>
        </p:nvPicPr>
        <p:blipFill>
          <a:blip r:embed="rId3">
            <a:alphaModFix/>
          </a:blip>
          <a:stretch>
            <a:fillRect/>
          </a:stretch>
        </p:blipFill>
        <p:spPr>
          <a:xfrm rot="461641">
            <a:off x="8732649" y="940825"/>
            <a:ext cx="3400126" cy="2339801"/>
          </a:xfrm>
          <a:prstGeom prst="rect">
            <a:avLst/>
          </a:prstGeom>
          <a:noFill/>
          <a:ln>
            <a:noFill/>
          </a:ln>
        </p:spPr>
      </p:pic>
      <p:pic>
        <p:nvPicPr>
          <p:cNvPr id="133" name="Google Shape;133;g3d4a45fc043_0_0"/>
          <p:cNvPicPr preferRelativeResize="0"/>
          <p:nvPr/>
        </p:nvPicPr>
        <p:blipFill>
          <a:blip r:embed="rId4">
            <a:alphaModFix/>
          </a:blip>
          <a:stretch>
            <a:fillRect/>
          </a:stretch>
        </p:blipFill>
        <p:spPr>
          <a:xfrm rot="13">
            <a:off x="9683074" y="3497707"/>
            <a:ext cx="2508926" cy="1785440"/>
          </a:xfrm>
          <a:prstGeom prst="rect">
            <a:avLst/>
          </a:prstGeom>
          <a:noFill/>
          <a:ln>
            <a:noFill/>
          </a:ln>
        </p:spPr>
      </p:pic>
      <p:pic>
        <p:nvPicPr>
          <p:cNvPr id="134" name="Google Shape;134;g3d4a45fc043_0_0"/>
          <p:cNvPicPr preferRelativeResize="0"/>
          <p:nvPr/>
        </p:nvPicPr>
        <p:blipFill>
          <a:blip r:embed="rId5">
            <a:alphaModFix/>
          </a:blip>
          <a:stretch>
            <a:fillRect/>
          </a:stretch>
        </p:blipFill>
        <p:spPr>
          <a:xfrm rot="-1097164">
            <a:off x="8276500" y="3510118"/>
            <a:ext cx="991175" cy="1760625"/>
          </a:xfrm>
          <a:prstGeom prst="rect">
            <a:avLst/>
          </a:prstGeom>
          <a:noFill/>
          <a:ln>
            <a:noFill/>
          </a:ln>
        </p:spPr>
      </p:pic>
      <p:pic>
        <p:nvPicPr>
          <p:cNvPr id="135" name="Google Shape;135;g3d4a45fc043_0_0"/>
          <p:cNvPicPr preferRelativeResize="0"/>
          <p:nvPr/>
        </p:nvPicPr>
        <p:blipFill>
          <a:blip r:embed="rId6">
            <a:alphaModFix/>
          </a:blip>
          <a:stretch>
            <a:fillRect/>
          </a:stretch>
        </p:blipFill>
        <p:spPr>
          <a:xfrm>
            <a:off x="7560045" y="5381771"/>
            <a:ext cx="4533405" cy="1369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139" name="Shape 139"/>
        <p:cNvGrpSpPr/>
        <p:nvPr/>
      </p:nvGrpSpPr>
      <p:grpSpPr>
        <a:xfrm>
          <a:off x="0" y="0"/>
          <a:ext cx="0" cy="0"/>
          <a:chOff x="0" y="0"/>
          <a:chExt cx="0" cy="0"/>
        </a:xfrm>
      </p:grpSpPr>
      <p:sp>
        <p:nvSpPr>
          <p:cNvPr id="140" name="Google Shape;140;p7"/>
          <p:cNvSpPr txBox="1"/>
          <p:nvPr>
            <p:ph type="title"/>
          </p:nvPr>
        </p:nvSpPr>
        <p:spPr>
          <a:xfrm>
            <a:off x="838200" y="203750"/>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GB"/>
              <a:t>Lihtne, kuid loomulik keelekasutus</a:t>
            </a:r>
            <a:endParaRPr/>
          </a:p>
        </p:txBody>
      </p:sp>
      <p:sp>
        <p:nvSpPr>
          <p:cNvPr id="141" name="Google Shape;141;p7"/>
          <p:cNvSpPr txBox="1"/>
          <p:nvPr>
            <p:ph idx="1" type="body"/>
          </p:nvPr>
        </p:nvSpPr>
        <p:spPr>
          <a:xfrm>
            <a:off x="671575" y="1417350"/>
            <a:ext cx="10515600" cy="4947000"/>
          </a:xfrm>
          <a:prstGeom prst="rect">
            <a:avLst/>
          </a:prstGeom>
          <a:noFill/>
          <a:ln>
            <a:noFill/>
          </a:ln>
        </p:spPr>
        <p:txBody>
          <a:bodyPr anchorCtr="0" anchor="t" bIns="45700" lIns="91425" spcFirstLastPara="1" rIns="91425" wrap="square" tIns="45700">
            <a:noAutofit/>
          </a:bodyPr>
          <a:lstStyle/>
          <a:p>
            <a:pPr indent="-375920" lvl="0" marL="457200" rtl="0" algn="l">
              <a:lnSpc>
                <a:spcPct val="110000"/>
              </a:lnSpc>
              <a:spcBef>
                <a:spcPts val="1000"/>
              </a:spcBef>
              <a:spcAft>
                <a:spcPts val="0"/>
              </a:spcAft>
              <a:buSzPts val="2320"/>
              <a:buFont typeface="Calibri"/>
              <a:buChar char="•"/>
            </a:pPr>
            <a:r>
              <a:rPr lang="en-GB" sz="2320"/>
              <a:t>Teksti loomine lihtsas, aga samas loomulikus keeles</a:t>
            </a:r>
            <a:endParaRPr sz="2320"/>
          </a:p>
          <a:p>
            <a:pPr indent="0" lvl="0" marL="457200" rtl="0" algn="l">
              <a:lnSpc>
                <a:spcPct val="110000"/>
              </a:lnSpc>
              <a:spcBef>
                <a:spcPts val="1000"/>
              </a:spcBef>
              <a:spcAft>
                <a:spcPts val="0"/>
              </a:spcAft>
              <a:buSzPts val="440"/>
              <a:buNone/>
            </a:pPr>
            <a:r>
              <a:rPr b="1" lang="en-GB" sz="2060">
                <a:solidFill>
                  <a:srgbClr val="00000A"/>
                </a:solidFill>
              </a:rPr>
              <a:t>Näide </a:t>
            </a:r>
            <a:endParaRPr b="1" sz="2060">
              <a:solidFill>
                <a:srgbClr val="00000A"/>
              </a:solidFill>
            </a:endParaRPr>
          </a:p>
          <a:p>
            <a:pPr indent="0" lvl="0" marL="457200" rtl="0" algn="l">
              <a:lnSpc>
                <a:spcPct val="110000"/>
              </a:lnSpc>
              <a:spcBef>
                <a:spcPts val="1000"/>
              </a:spcBef>
              <a:spcAft>
                <a:spcPts val="0"/>
              </a:spcAft>
              <a:buSzPts val="440"/>
              <a:buNone/>
            </a:pPr>
            <a:r>
              <a:rPr b="1" lang="en-GB" sz="1560">
                <a:solidFill>
                  <a:srgbClr val="00000A"/>
                </a:solidFill>
              </a:rPr>
              <a:t>Algne</a:t>
            </a:r>
            <a:r>
              <a:rPr lang="en-GB" sz="1560">
                <a:solidFill>
                  <a:srgbClr val="00000A"/>
                </a:solidFill>
              </a:rPr>
              <a:t>: „Kuule, sa näed välja nagu zombi! Juhtus midagi või?“ küsis Tom „Tom! Tead küll seda sardellilugu. No lugu koerast, kes mõnikord minu juurde ilmub? See koer ilmus täna jälle!“ „Sardellist räägid? Ja mis siis, kui ta ilmub? On selles midagi erilist, kui koer kellegi juurde ilmub? See võibki olla ju mingi külakoer“ ütles Tom. Aleks vastas veidi häiritult: „No kas sa päriselt ei saa aru, Tom! Kui koerad lihtsalt ilmuvad, siis ei ole see midagi erilist. Aga kui nad järsku ilmuvad, siis on asi kahtlane!“</a:t>
            </a:r>
            <a:endParaRPr sz="1560">
              <a:solidFill>
                <a:srgbClr val="00000A"/>
              </a:solidFill>
            </a:endParaRPr>
          </a:p>
          <a:p>
            <a:pPr indent="0" lvl="0" marL="457200" rtl="0" algn="l">
              <a:lnSpc>
                <a:spcPct val="110000"/>
              </a:lnSpc>
              <a:spcBef>
                <a:spcPts val="1000"/>
              </a:spcBef>
              <a:spcAft>
                <a:spcPts val="0"/>
              </a:spcAft>
              <a:buSzPts val="440"/>
              <a:buNone/>
            </a:pPr>
            <a:r>
              <a:rPr b="1" lang="en-GB" sz="1560">
                <a:solidFill>
                  <a:srgbClr val="00000A"/>
                </a:solidFill>
              </a:rPr>
              <a:t>Muudetud</a:t>
            </a:r>
            <a:r>
              <a:rPr lang="en-GB" sz="1560">
                <a:solidFill>
                  <a:srgbClr val="00000A"/>
                </a:solidFill>
              </a:rPr>
              <a:t>: Tom: “Kuule, sa näed välja nagu zombi! Juhtus midagi või?” Aleks: “Tom! Tead, see Sardell, no see taksikoer. Ta on jälle siin.” Tom: “Taksikoer? Ja mis siis? Mis selles nii erilist on? Ju ta on mingi külakoer.” Aleks: “Kuidas sa aru ei saa? Tom, seesama koer oli linnas minu kodu juures, ta käis mu ukse taga! Ja nüüd on ta siin! Keegi jälitab mind!”</a:t>
            </a:r>
            <a:endParaRPr sz="1560">
              <a:solidFill>
                <a:srgbClr val="00000A"/>
              </a:solidFill>
            </a:endParaRPr>
          </a:p>
          <a:p>
            <a:pPr indent="-375920" lvl="0" marL="457200" rtl="0" algn="l">
              <a:lnSpc>
                <a:spcPct val="110000"/>
              </a:lnSpc>
              <a:spcBef>
                <a:spcPts val="1000"/>
              </a:spcBef>
              <a:spcAft>
                <a:spcPts val="0"/>
              </a:spcAft>
              <a:buSzPts val="2320"/>
              <a:buFont typeface="Calibri"/>
              <a:buChar char="•"/>
            </a:pPr>
            <a:r>
              <a:rPr lang="en-GB" sz="2320"/>
              <a:t>Släng, kõnekeel</a:t>
            </a:r>
            <a:endParaRPr sz="2320"/>
          </a:p>
          <a:p>
            <a:pPr indent="0" lvl="0" marL="457200" rtl="0" algn="l">
              <a:lnSpc>
                <a:spcPct val="110000"/>
              </a:lnSpc>
              <a:spcBef>
                <a:spcPts val="1000"/>
              </a:spcBef>
              <a:spcAft>
                <a:spcPts val="0"/>
              </a:spcAft>
              <a:buNone/>
            </a:pPr>
            <a:r>
              <a:rPr b="1" lang="en-GB" sz="2020"/>
              <a:t>Näide</a:t>
            </a:r>
            <a:endParaRPr b="1" sz="2020"/>
          </a:p>
          <a:p>
            <a:pPr indent="-318770" lvl="0" marL="457200" rtl="0" algn="l">
              <a:lnSpc>
                <a:spcPct val="115000"/>
              </a:lnSpc>
              <a:spcBef>
                <a:spcPts val="0"/>
              </a:spcBef>
              <a:spcAft>
                <a:spcPts val="0"/>
              </a:spcAft>
              <a:buSzPts val="1420"/>
              <a:buChar char="-"/>
            </a:pPr>
            <a:r>
              <a:rPr lang="en-GB" sz="1420"/>
              <a:t>Ma täiega igatseisn su õunakooki!</a:t>
            </a:r>
            <a:endParaRPr sz="1420"/>
          </a:p>
          <a:p>
            <a:pPr indent="-318770" lvl="0" marL="457200" rtl="0" algn="l">
              <a:lnSpc>
                <a:spcPct val="115000"/>
              </a:lnSpc>
              <a:spcBef>
                <a:spcPts val="0"/>
              </a:spcBef>
              <a:spcAft>
                <a:spcPts val="0"/>
              </a:spcAft>
              <a:buSzPts val="1420"/>
              <a:buChar char="-"/>
            </a:pPr>
            <a:r>
              <a:rPr lang="en-GB" sz="1420"/>
              <a:t>Oot, siit saab burksi!</a:t>
            </a:r>
            <a:endParaRPr sz="1420"/>
          </a:p>
        </p:txBody>
      </p:sp>
      <p:pic>
        <p:nvPicPr>
          <p:cNvPr id="142" name="Google Shape;142;p7"/>
          <p:cNvPicPr preferRelativeResize="0"/>
          <p:nvPr/>
        </p:nvPicPr>
        <p:blipFill>
          <a:blip r:embed="rId3">
            <a:alphaModFix/>
          </a:blip>
          <a:stretch>
            <a:fillRect/>
          </a:stretch>
        </p:blipFill>
        <p:spPr>
          <a:xfrm rot="758715">
            <a:off x="9233317" y="277279"/>
            <a:ext cx="2764115" cy="208381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46" name="Shape 146"/>
        <p:cNvGrpSpPr/>
        <p:nvPr/>
      </p:nvGrpSpPr>
      <p:grpSpPr>
        <a:xfrm>
          <a:off x="0" y="0"/>
          <a:ext cx="0" cy="0"/>
          <a:chOff x="0" y="0"/>
          <a:chExt cx="0" cy="0"/>
        </a:xfrm>
      </p:grpSpPr>
      <p:sp>
        <p:nvSpPr>
          <p:cNvPr id="147" name="Google Shape;147;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GB"/>
              <a:t>Multimodaalsus</a:t>
            </a:r>
            <a:endParaRPr/>
          </a:p>
        </p:txBody>
      </p:sp>
      <p:sp>
        <p:nvSpPr>
          <p:cNvPr id="148" name="Google Shape;148;p8"/>
          <p:cNvSpPr txBox="1"/>
          <p:nvPr>
            <p:ph idx="1" type="body"/>
          </p:nvPr>
        </p:nvSpPr>
        <p:spPr>
          <a:xfrm>
            <a:off x="648325" y="1825625"/>
            <a:ext cx="10705500" cy="4351200"/>
          </a:xfrm>
          <a:prstGeom prst="rect">
            <a:avLst/>
          </a:prstGeom>
          <a:noFill/>
          <a:ln>
            <a:noFill/>
          </a:ln>
        </p:spPr>
        <p:txBody>
          <a:bodyPr anchorCtr="0" anchor="t" bIns="45700" lIns="91425" spcFirstLastPara="1" rIns="91425" wrap="square" tIns="45700">
            <a:normAutofit lnSpcReduction="20000"/>
          </a:bodyPr>
          <a:lstStyle/>
          <a:p>
            <a:pPr indent="-342900" lvl="0" marL="457200" rtl="0" algn="just">
              <a:lnSpc>
                <a:spcPct val="90000"/>
              </a:lnSpc>
              <a:spcBef>
                <a:spcPts val="0"/>
              </a:spcBef>
              <a:spcAft>
                <a:spcPts val="0"/>
              </a:spcAft>
              <a:buSzPts val="1800"/>
              <a:buChar char="•"/>
            </a:pPr>
            <a:r>
              <a:rPr lang="en-GB"/>
              <a:t>Visuaalselt kaasahaarav</a:t>
            </a:r>
            <a:endParaRPr/>
          </a:p>
          <a:p>
            <a:pPr indent="0" lvl="0" marL="457200" rtl="0" algn="just">
              <a:lnSpc>
                <a:spcPct val="90000"/>
              </a:lnSpc>
              <a:spcBef>
                <a:spcPts val="0"/>
              </a:spcBef>
              <a:spcAft>
                <a:spcPts val="0"/>
              </a:spcAft>
              <a:buSzPts val="1800"/>
              <a:buNone/>
            </a:pPr>
            <a:r>
              <a:t/>
            </a:r>
            <a:endParaRPr/>
          </a:p>
          <a:p>
            <a:pPr indent="-342900" lvl="0" marL="457200" rtl="0" algn="just">
              <a:lnSpc>
                <a:spcPct val="90000"/>
              </a:lnSpc>
              <a:spcBef>
                <a:spcPts val="0"/>
              </a:spcBef>
              <a:spcAft>
                <a:spcPts val="0"/>
              </a:spcAft>
              <a:buSzPts val="1800"/>
              <a:buChar char="•"/>
            </a:pPr>
            <a:r>
              <a:rPr lang="en-GB"/>
              <a:t>Rohked koomiksilaadsed </a:t>
            </a:r>
            <a:endParaRPr/>
          </a:p>
          <a:p>
            <a:pPr indent="0" lvl="0" marL="457200" rtl="0" algn="just">
              <a:lnSpc>
                <a:spcPct val="90000"/>
              </a:lnSpc>
              <a:spcBef>
                <a:spcPts val="0"/>
              </a:spcBef>
              <a:spcAft>
                <a:spcPts val="0"/>
              </a:spcAft>
              <a:buSzPts val="1800"/>
              <a:buNone/>
            </a:pPr>
            <a:r>
              <a:rPr lang="en-GB"/>
              <a:t>illustratsioonid</a:t>
            </a:r>
            <a:endParaRPr/>
          </a:p>
          <a:p>
            <a:pPr indent="0" lvl="0" marL="457200" rtl="0" algn="just">
              <a:lnSpc>
                <a:spcPct val="90000"/>
              </a:lnSpc>
              <a:spcBef>
                <a:spcPts val="0"/>
              </a:spcBef>
              <a:spcAft>
                <a:spcPts val="0"/>
              </a:spcAft>
              <a:buSzPts val="1800"/>
              <a:buNone/>
            </a:pPr>
            <a:r>
              <a:t/>
            </a:r>
            <a:endParaRPr/>
          </a:p>
          <a:p>
            <a:pPr indent="-342900" lvl="0" marL="457200" rtl="0" algn="just">
              <a:lnSpc>
                <a:spcPct val="90000"/>
              </a:lnSpc>
              <a:spcBef>
                <a:spcPts val="0"/>
              </a:spcBef>
              <a:spcAft>
                <a:spcPts val="0"/>
              </a:spcAft>
              <a:buSzPts val="1800"/>
              <a:buChar char="•"/>
            </a:pPr>
            <a:r>
              <a:rPr lang="en-GB"/>
              <a:t>Illustraator 12-aastane</a:t>
            </a:r>
            <a:endParaRPr/>
          </a:p>
          <a:p>
            <a:pPr indent="0" lvl="0" marL="457200" rtl="0" algn="just">
              <a:lnSpc>
                <a:spcPct val="90000"/>
              </a:lnSpc>
              <a:spcBef>
                <a:spcPts val="0"/>
              </a:spcBef>
              <a:spcAft>
                <a:spcPts val="0"/>
              </a:spcAft>
              <a:buSzPts val="1800"/>
              <a:buNone/>
            </a:pPr>
            <a:r>
              <a:t/>
            </a:r>
            <a:endParaRPr/>
          </a:p>
          <a:p>
            <a:pPr indent="-342900" lvl="0" marL="457200" rtl="0" algn="just">
              <a:lnSpc>
                <a:spcPct val="90000"/>
              </a:lnSpc>
              <a:spcBef>
                <a:spcPts val="0"/>
              </a:spcBef>
              <a:spcAft>
                <a:spcPts val="0"/>
              </a:spcAft>
              <a:buSzPts val="1800"/>
              <a:buChar char="•"/>
            </a:pPr>
            <a:r>
              <a:rPr lang="en-GB"/>
              <a:t>Teksti ja visuaali lõimimine</a:t>
            </a:r>
            <a:endParaRPr/>
          </a:p>
          <a:p>
            <a:pPr indent="0" lvl="0" marL="457200" rtl="0" algn="just">
              <a:lnSpc>
                <a:spcPct val="90000"/>
              </a:lnSpc>
              <a:spcBef>
                <a:spcPts val="0"/>
              </a:spcBef>
              <a:spcAft>
                <a:spcPts val="0"/>
              </a:spcAft>
              <a:buSzPts val="1800"/>
              <a:buNone/>
            </a:pPr>
            <a:r>
              <a:t/>
            </a:r>
            <a:endParaRPr/>
          </a:p>
          <a:p>
            <a:pPr indent="-342900" lvl="0" marL="457200" rtl="0" algn="just">
              <a:lnSpc>
                <a:spcPct val="90000"/>
              </a:lnSpc>
              <a:spcBef>
                <a:spcPts val="0"/>
              </a:spcBef>
              <a:spcAft>
                <a:spcPts val="0"/>
              </a:spcAft>
              <a:buSzPts val="1800"/>
              <a:buChar char="•"/>
            </a:pPr>
            <a:r>
              <a:rPr lang="en-GB"/>
              <a:t>Visuaalse koormuse </a:t>
            </a:r>
            <a:endParaRPr/>
          </a:p>
          <a:p>
            <a:pPr indent="0" lvl="0" marL="457200" rtl="0" algn="just">
              <a:lnSpc>
                <a:spcPct val="90000"/>
              </a:lnSpc>
              <a:spcBef>
                <a:spcPts val="0"/>
              </a:spcBef>
              <a:spcAft>
                <a:spcPts val="0"/>
              </a:spcAft>
              <a:buSzPts val="1800"/>
              <a:buNone/>
            </a:pPr>
            <a:r>
              <a:rPr lang="en-GB"/>
              <a:t>vähendamine (pildita leheküljed</a:t>
            </a:r>
            <a:endParaRPr/>
          </a:p>
          <a:p>
            <a:pPr indent="0" lvl="0" marL="457200" rtl="0" algn="just">
              <a:lnSpc>
                <a:spcPct val="90000"/>
              </a:lnSpc>
              <a:spcBef>
                <a:spcPts val="0"/>
              </a:spcBef>
              <a:spcAft>
                <a:spcPts val="0"/>
              </a:spcAft>
              <a:buSzPts val="1800"/>
              <a:buNone/>
            </a:pPr>
            <a:r>
              <a:rPr lang="en-GB"/>
              <a:t>e visuaalsed pausid)</a:t>
            </a:r>
            <a:endParaRPr/>
          </a:p>
          <a:p>
            <a:pPr indent="0" lvl="0" marL="0" rtl="0" algn="just">
              <a:lnSpc>
                <a:spcPct val="90000"/>
              </a:lnSpc>
              <a:spcBef>
                <a:spcPts val="0"/>
              </a:spcBef>
              <a:spcAft>
                <a:spcPts val="0"/>
              </a:spcAft>
              <a:buSzPts val="1800"/>
              <a:buNone/>
            </a:pPr>
            <a:br>
              <a:rPr lang="en-GB"/>
            </a:br>
            <a:endParaRPr/>
          </a:p>
        </p:txBody>
      </p:sp>
      <p:pic>
        <p:nvPicPr>
          <p:cNvPr id="149" name="Google Shape;149;p8"/>
          <p:cNvPicPr preferRelativeResize="0"/>
          <p:nvPr/>
        </p:nvPicPr>
        <p:blipFill rotWithShape="1">
          <a:blip r:embed="rId3">
            <a:alphaModFix/>
          </a:blip>
          <a:srcRect b="7340" l="5880" r="-5880" t="-7340"/>
          <a:stretch/>
        </p:blipFill>
        <p:spPr>
          <a:xfrm rot="666949">
            <a:off x="7507224" y="-419662"/>
            <a:ext cx="5514701" cy="72316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2026-04-02T20:14:38Z</dcterms:created>
  <dc:creator>Mare Kitsnik</dc:creator>
</cp:coreProperties>
</file>