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5143500" cx="9144000"/>
  <p:notesSz cx="6858000" cy="9144000"/>
  <p:embeddedFontLst>
    <p:embeddedFont>
      <p:font typeface="Economica"/>
      <p:regular r:id="rId10"/>
      <p:bold r:id="rId11"/>
      <p:italic r:id="rId12"/>
      <p:boldItalic r:id="rId13"/>
    </p:embeddedFont>
    <p:embeddedFont>
      <p:font typeface="Open Sans"/>
      <p:regular r:id="rId14"/>
      <p:bold r:id="rId15"/>
      <p:italic r:id="rId16"/>
      <p:boldItalic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Economica-bold.fntdata"/><Relationship Id="rId10" Type="http://schemas.openxmlformats.org/officeDocument/2006/relationships/font" Target="fonts/Economica-regular.fntdata"/><Relationship Id="rId13" Type="http://schemas.openxmlformats.org/officeDocument/2006/relationships/font" Target="fonts/Economica-boldItalic.fntdata"/><Relationship Id="rId12" Type="http://schemas.openxmlformats.org/officeDocument/2006/relationships/font" Target="fonts/Economica-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OpenSans-bold.fntdata"/><Relationship Id="rId14" Type="http://schemas.openxmlformats.org/officeDocument/2006/relationships/font" Target="fonts/OpenSans-regular.fntdata"/><Relationship Id="rId17" Type="http://schemas.openxmlformats.org/officeDocument/2006/relationships/font" Target="fonts/OpenSans-boldItalic.fntdata"/><Relationship Id="rId16" Type="http://schemas.openxmlformats.org/officeDocument/2006/relationships/font" Target="fonts/OpenSans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9784c5fc4c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9784c5fc4c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9784c5fc4c_0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39784c5fc4c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9784c5fc4c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39784c5fc4c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744013" y="756700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lt2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1" name="Google Shape;11;p2"/>
          <p:cNvSpPr/>
          <p:nvPr/>
        </p:nvSpPr>
        <p:spPr>
          <a:xfrm rot="10800000">
            <a:off x="5318350" y="32667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lt2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044700" y="1444255"/>
            <a:ext cx="3054600" cy="1537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044700" y="3116580"/>
            <a:ext cx="3054600" cy="70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 flipH="1">
            <a:off x="7595938" y="4602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lt2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7" name="Google Shape;17;p3"/>
          <p:cNvSpPr/>
          <p:nvPr/>
        </p:nvSpPr>
        <p:spPr>
          <a:xfrm flipH="1" rot="10800000">
            <a:off x="466425" y="35583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lt2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8" name="Google Shape;18;p3"/>
          <p:cNvSpPr txBox="1"/>
          <p:nvPr>
            <p:ph type="title"/>
          </p:nvPr>
        </p:nvSpPr>
        <p:spPr>
          <a:xfrm>
            <a:off x="773700" y="1806450"/>
            <a:ext cx="7596600" cy="153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" name="Google Shape;22;p4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" type="body"/>
          </p:nvPr>
        </p:nvSpPr>
        <p:spPr>
          <a:xfrm>
            <a:off x="311700" y="1225225"/>
            <a:ext cx="39999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5"/>
          <p:cNvSpPr txBox="1"/>
          <p:nvPr>
            <p:ph idx="2" type="body"/>
          </p:nvPr>
        </p:nvSpPr>
        <p:spPr>
          <a:xfrm>
            <a:off x="4832400" y="1225225"/>
            <a:ext cx="39999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311700" y="1399400"/>
            <a:ext cx="2808000" cy="27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6" name="Google Shape;36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8"/>
          <p:cNvSpPr txBox="1"/>
          <p:nvPr>
            <p:ph type="title"/>
          </p:nvPr>
        </p:nvSpPr>
        <p:spPr>
          <a:xfrm>
            <a:off x="490250" y="450150"/>
            <a:ext cx="5878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40" name="Google Shape;40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3" name="Google Shape;43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4" name="Google Shape;44;p9"/>
          <p:cNvSpPr txBox="1"/>
          <p:nvPr>
            <p:ph type="title"/>
          </p:nvPr>
        </p:nvSpPr>
        <p:spPr>
          <a:xfrm>
            <a:off x="265500" y="9292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45" name="Google Shape;45;p9"/>
          <p:cNvSpPr txBox="1"/>
          <p:nvPr>
            <p:ph idx="1" type="subTitle"/>
          </p:nvPr>
        </p:nvSpPr>
        <p:spPr>
          <a:xfrm>
            <a:off x="265500" y="2769001"/>
            <a:ext cx="4045200" cy="15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9pPr>
          </a:lstStyle>
          <a:p/>
        </p:txBody>
      </p:sp>
      <p:sp>
        <p:nvSpPr>
          <p:cNvPr id="46" name="Google Shape;46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/>
          <p:nvPr>
            <p:ph idx="1" type="body"/>
          </p:nvPr>
        </p:nvSpPr>
        <p:spPr>
          <a:xfrm>
            <a:off x="319500" y="42189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1pPr>
          </a:lstStyle>
          <a:p/>
        </p:txBody>
      </p:sp>
      <p:sp>
        <p:nvSpPr>
          <p:cNvPr id="50" name="Google Shape;50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11"/>
          <p:cNvSpPr txBox="1"/>
          <p:nvPr>
            <p:ph hasCustomPrompt="1" type="title"/>
          </p:nvPr>
        </p:nvSpPr>
        <p:spPr>
          <a:xfrm>
            <a:off x="311700" y="957125"/>
            <a:ext cx="8520600" cy="212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/>
          <p:nvPr>
            <p:ph idx="1" type="body"/>
          </p:nvPr>
        </p:nvSpPr>
        <p:spPr>
          <a:xfrm>
            <a:off x="311700" y="316200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5" name="Google Shape;55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lux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●"/>
              <a:defRPr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/>
          <p:nvPr>
            <p:ph type="ctrTitle"/>
          </p:nvPr>
        </p:nvSpPr>
        <p:spPr>
          <a:xfrm>
            <a:off x="2926175" y="2368655"/>
            <a:ext cx="3054600" cy="1537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One day of communication: the case of multilingual youth in Tallinn</a:t>
            </a:r>
            <a:endParaRPr/>
          </a:p>
        </p:txBody>
      </p:sp>
      <p:sp>
        <p:nvSpPr>
          <p:cNvPr id="63" name="Google Shape;63;p13"/>
          <p:cNvSpPr txBox="1"/>
          <p:nvPr>
            <p:ph idx="1" type="subTitle"/>
          </p:nvPr>
        </p:nvSpPr>
        <p:spPr>
          <a:xfrm>
            <a:off x="6529000" y="4536905"/>
            <a:ext cx="3054600" cy="70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Daniil Shtatnov, MA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/>
          <p:nvPr>
            <p:ph type="title"/>
          </p:nvPr>
        </p:nvSpPr>
        <p:spPr>
          <a:xfrm>
            <a:off x="311700" y="30407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                  </a:t>
            </a:r>
            <a:r>
              <a:rPr lang="et"/>
              <a:t>Relevance of the Research</a:t>
            </a:r>
            <a:endParaRPr/>
          </a:p>
        </p:txBody>
      </p:sp>
      <p:sp>
        <p:nvSpPr>
          <p:cNvPr id="69" name="Google Shape;69;p14"/>
          <p:cNvSpPr txBox="1"/>
          <p:nvPr>
            <p:ph idx="1" type="body"/>
          </p:nvPr>
        </p:nvSpPr>
        <p:spPr>
          <a:xfrm>
            <a:off x="311700" y="1545200"/>
            <a:ext cx="85206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Font typeface="Economica"/>
              <a:buChar char="●"/>
            </a:pPr>
            <a:r>
              <a:rPr lang="et" sz="2500">
                <a:latin typeface="Economica"/>
                <a:ea typeface="Economica"/>
                <a:cs typeface="Economica"/>
                <a:sym typeface="Economica"/>
              </a:rPr>
              <a:t>Growth of Multilingualism in Modern Society</a:t>
            </a:r>
            <a:endParaRPr sz="2500">
              <a:latin typeface="Economica"/>
              <a:ea typeface="Economica"/>
              <a:cs typeface="Economica"/>
              <a:sym typeface="Economica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Font typeface="Economica"/>
              <a:buChar char="●"/>
            </a:pPr>
            <a:r>
              <a:rPr lang="et" sz="2500">
                <a:latin typeface="Economica"/>
                <a:ea typeface="Economica"/>
                <a:cs typeface="Economica"/>
                <a:sym typeface="Economica"/>
              </a:rPr>
              <a:t>Formation of Linguistic and Cultural Identity </a:t>
            </a:r>
            <a:endParaRPr sz="2500">
              <a:latin typeface="Economica"/>
              <a:ea typeface="Economica"/>
              <a:cs typeface="Economica"/>
              <a:sym typeface="Economica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Font typeface="Economica"/>
              <a:buChar char="●"/>
            </a:pPr>
            <a:r>
              <a:rPr lang="et" sz="2500">
                <a:latin typeface="Economica"/>
                <a:ea typeface="Economica"/>
                <a:cs typeface="Economica"/>
                <a:sym typeface="Economica"/>
              </a:rPr>
              <a:t>Practical Significance for Education </a:t>
            </a:r>
            <a:endParaRPr sz="2500">
              <a:latin typeface="Economica"/>
              <a:ea typeface="Economica"/>
              <a:cs typeface="Economica"/>
              <a:sym typeface="Economica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Font typeface="Economica"/>
              <a:buChar char="●"/>
            </a:pPr>
            <a:r>
              <a:rPr lang="et" sz="2500">
                <a:latin typeface="Economica"/>
                <a:ea typeface="Economica"/>
                <a:cs typeface="Economica"/>
                <a:sym typeface="Economica"/>
              </a:rPr>
              <a:t>Limited Research on Daily Communication </a:t>
            </a:r>
            <a:endParaRPr sz="2500">
              <a:latin typeface="Economica"/>
              <a:ea typeface="Economica"/>
              <a:cs typeface="Economica"/>
              <a:sym typeface="Economic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>
            <p:ph type="title"/>
          </p:nvPr>
        </p:nvSpPr>
        <p:spPr>
          <a:xfrm>
            <a:off x="1070200" y="233000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            </a:t>
            </a:r>
            <a:r>
              <a:rPr lang="et"/>
              <a:t>Aims of the Research</a:t>
            </a:r>
            <a:endParaRPr/>
          </a:p>
        </p:txBody>
      </p:sp>
      <p:sp>
        <p:nvSpPr>
          <p:cNvPr id="75" name="Google Shape;75;p15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7500" lnSpcReduction="10000"/>
          </a:bodyPr>
          <a:lstStyle/>
          <a:p>
            <a:pPr indent="-351631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Economica"/>
              <a:buChar char="●"/>
            </a:pPr>
            <a:r>
              <a:rPr b="1" lang="et" sz="2500">
                <a:highlight>
                  <a:srgbClr val="FFFFFF"/>
                </a:highlight>
                <a:latin typeface="Economica"/>
                <a:ea typeface="Economica"/>
                <a:cs typeface="Economica"/>
                <a:sym typeface="Economica"/>
              </a:rPr>
              <a:t>Language Map</a:t>
            </a:r>
            <a:r>
              <a:rPr lang="et" sz="2500">
                <a:highlight>
                  <a:srgbClr val="FFFFFF"/>
                </a:highlight>
                <a:latin typeface="Economica"/>
                <a:ea typeface="Economica"/>
                <a:cs typeface="Economica"/>
                <a:sym typeface="Economica"/>
              </a:rPr>
              <a:t> </a:t>
            </a:r>
            <a:endParaRPr sz="2500">
              <a:highlight>
                <a:srgbClr val="FFFFFF"/>
              </a:highlight>
              <a:latin typeface="Economica"/>
              <a:ea typeface="Economica"/>
              <a:cs typeface="Economica"/>
              <a:sym typeface="Economica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2000">
                <a:highlight>
                  <a:srgbClr val="FFFFFF"/>
                </a:highlight>
                <a:latin typeface="Economica"/>
                <a:ea typeface="Economica"/>
                <a:cs typeface="Economica"/>
                <a:sym typeface="Economica"/>
              </a:rPr>
              <a:t>After the recordings are collected, a language map of the participant’s day is created. The language map illustrates: time of communication communication setting interlocutors languages used</a:t>
            </a:r>
            <a:r>
              <a:rPr lang="et" sz="2000">
                <a:latin typeface="Economica"/>
                <a:ea typeface="Economica"/>
                <a:cs typeface="Economica"/>
                <a:sym typeface="Economica"/>
              </a:rPr>
              <a:t> </a:t>
            </a:r>
            <a:endParaRPr sz="2000">
              <a:latin typeface="Economica"/>
              <a:ea typeface="Economica"/>
              <a:cs typeface="Economica"/>
              <a:sym typeface="Economica"/>
            </a:endParaRPr>
          </a:p>
          <a:p>
            <a:pPr indent="-349171" lvl="0" marL="457200" rtl="0" algn="l">
              <a:spcBef>
                <a:spcPts val="1200"/>
              </a:spcBef>
              <a:spcAft>
                <a:spcPts val="0"/>
              </a:spcAft>
              <a:buSzPct val="100000"/>
              <a:buFont typeface="Economica"/>
              <a:buChar char="●"/>
            </a:pPr>
            <a:r>
              <a:rPr b="1" lang="et" sz="2450">
                <a:latin typeface="Economica"/>
                <a:ea typeface="Economica"/>
                <a:cs typeface="Economica"/>
                <a:sym typeface="Economica"/>
              </a:rPr>
              <a:t>Code-Switching </a:t>
            </a:r>
            <a:endParaRPr b="1" sz="2450">
              <a:latin typeface="Economica"/>
              <a:ea typeface="Economica"/>
              <a:cs typeface="Economica"/>
              <a:sym typeface="Economica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2000">
                <a:latin typeface="Economica"/>
                <a:ea typeface="Economica"/>
                <a:cs typeface="Economica"/>
                <a:sym typeface="Economica"/>
              </a:rPr>
              <a:t>Attention is also given to code-switching, which refers to switching between languages during communication. The analysis focuses on:</a:t>
            </a:r>
            <a:endParaRPr sz="2000">
              <a:latin typeface="Economica"/>
              <a:ea typeface="Economica"/>
              <a:cs typeface="Economica"/>
              <a:sym typeface="Economica"/>
            </a:endParaRPr>
          </a:p>
          <a:p>
            <a:pPr indent="-282734" lvl="0" marL="457200" rtl="0" algn="l">
              <a:spcBef>
                <a:spcPts val="1200"/>
              </a:spcBef>
              <a:spcAft>
                <a:spcPts val="0"/>
              </a:spcAft>
              <a:buSzPct val="55000"/>
              <a:buFont typeface="Arial"/>
              <a:buChar char="●"/>
            </a:pPr>
            <a:r>
              <a:rPr lang="et" sz="2000">
                <a:latin typeface="Economica"/>
                <a:ea typeface="Economica"/>
                <a:cs typeface="Economica"/>
                <a:sym typeface="Economica"/>
              </a:rPr>
              <a:t>frequency of code-switching</a:t>
            </a:r>
            <a:endParaRPr sz="2000">
              <a:latin typeface="Economica"/>
              <a:ea typeface="Economica"/>
              <a:cs typeface="Economica"/>
              <a:sym typeface="Economica"/>
            </a:endParaRPr>
          </a:p>
          <a:p>
            <a:pPr indent="-282734" lvl="0" marL="457200" rtl="0" algn="l">
              <a:spcBef>
                <a:spcPts val="0"/>
              </a:spcBef>
              <a:spcAft>
                <a:spcPts val="0"/>
              </a:spcAft>
              <a:buSzPct val="55000"/>
              <a:buFont typeface="Arial"/>
              <a:buChar char="●"/>
            </a:pPr>
            <a:r>
              <a:rPr lang="et" sz="2000">
                <a:latin typeface="Economica"/>
                <a:ea typeface="Economica"/>
                <a:cs typeface="Economica"/>
                <a:sym typeface="Economica"/>
              </a:rPr>
              <a:t>situations where switching occurs</a:t>
            </a:r>
            <a:endParaRPr sz="2000">
              <a:latin typeface="Economica"/>
              <a:ea typeface="Economica"/>
              <a:cs typeface="Economica"/>
              <a:sym typeface="Economica"/>
            </a:endParaRPr>
          </a:p>
          <a:p>
            <a:pPr indent="-282734" lvl="0" marL="457200" rtl="0" algn="l">
              <a:spcBef>
                <a:spcPts val="0"/>
              </a:spcBef>
              <a:spcAft>
                <a:spcPts val="0"/>
              </a:spcAft>
              <a:buSzPct val="55000"/>
              <a:buFont typeface="Arial"/>
              <a:buChar char="●"/>
            </a:pPr>
            <a:r>
              <a:rPr lang="et" sz="2000">
                <a:latin typeface="Economica"/>
                <a:ea typeface="Economica"/>
                <a:cs typeface="Economica"/>
                <a:sym typeface="Economica"/>
              </a:rPr>
              <a:t>reasons for switching (topic change, interlocutor, emotional expression, convenience)</a:t>
            </a:r>
            <a:endParaRPr sz="2000">
              <a:latin typeface="Economica"/>
              <a:ea typeface="Economica"/>
              <a:cs typeface="Economica"/>
              <a:sym typeface="Economica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000">
              <a:latin typeface="Economica"/>
              <a:ea typeface="Economica"/>
              <a:cs typeface="Economica"/>
              <a:sym typeface="Economic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/>
          <p:nvPr>
            <p:ph type="title"/>
          </p:nvPr>
        </p:nvSpPr>
        <p:spPr>
          <a:xfrm>
            <a:off x="963525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t"/>
              <a:t>Preparation and Conduct of the Experiment</a:t>
            </a:r>
            <a:endParaRPr/>
          </a:p>
        </p:txBody>
      </p:sp>
      <p:sp>
        <p:nvSpPr>
          <p:cNvPr id="81" name="Google Shape;81;p16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Font typeface="Economica"/>
              <a:buChar char="●"/>
            </a:pPr>
            <a:r>
              <a:rPr lang="et" sz="2500">
                <a:latin typeface="Economica"/>
                <a:ea typeface="Economica"/>
                <a:cs typeface="Economica"/>
                <a:sym typeface="Economica"/>
              </a:rPr>
              <a:t>Participant</a:t>
            </a:r>
            <a:endParaRPr sz="2500">
              <a:latin typeface="Economica"/>
              <a:ea typeface="Economica"/>
              <a:cs typeface="Economica"/>
              <a:sym typeface="Economica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1650">
                <a:latin typeface="Economica"/>
                <a:ea typeface="Economica"/>
                <a:cs typeface="Economica"/>
                <a:sym typeface="Economica"/>
              </a:rPr>
              <a:t>Female student, 25 y.o</a:t>
            </a:r>
            <a:endParaRPr sz="1650">
              <a:latin typeface="Economica"/>
              <a:ea typeface="Economica"/>
              <a:cs typeface="Economica"/>
              <a:sym typeface="Economica"/>
            </a:endParaRPr>
          </a:p>
          <a:p>
            <a:pPr indent="-387350" lvl="0" marL="457200" rtl="0" algn="l">
              <a:spcBef>
                <a:spcPts val="1200"/>
              </a:spcBef>
              <a:spcAft>
                <a:spcPts val="0"/>
              </a:spcAft>
              <a:buSzPts val="2500"/>
              <a:buFont typeface="Economica"/>
              <a:buChar char="●"/>
            </a:pPr>
            <a:r>
              <a:rPr lang="et" sz="2500">
                <a:latin typeface="Economica"/>
                <a:ea typeface="Economica"/>
                <a:cs typeface="Economica"/>
                <a:sym typeface="Economica"/>
              </a:rPr>
              <a:t>Consent Agreement for the Use of Research Materials</a:t>
            </a:r>
            <a:endParaRPr sz="2500">
              <a:latin typeface="Economica"/>
              <a:ea typeface="Economica"/>
              <a:cs typeface="Economica"/>
              <a:sym typeface="Economica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Font typeface="Economica"/>
              <a:buChar char="●"/>
            </a:pPr>
            <a:r>
              <a:rPr lang="et" sz="2500">
                <a:latin typeface="Economica"/>
                <a:ea typeface="Economica"/>
                <a:cs typeface="Economica"/>
                <a:sym typeface="Economica"/>
              </a:rPr>
              <a:t>Recording Device and Procedure</a:t>
            </a:r>
            <a:endParaRPr sz="2500">
              <a:latin typeface="Economica"/>
              <a:ea typeface="Economica"/>
              <a:cs typeface="Economica"/>
              <a:sym typeface="Economica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t" sz="1550">
                <a:latin typeface="Economica"/>
                <a:ea typeface="Economica"/>
                <a:cs typeface="Economica"/>
                <a:sym typeface="Economica"/>
              </a:rPr>
              <a:t>More than 8 hours of spoken content were collected. </a:t>
            </a:r>
            <a:endParaRPr sz="2500">
              <a:latin typeface="Economica"/>
              <a:ea typeface="Economica"/>
              <a:cs typeface="Economica"/>
              <a:sym typeface="Economica"/>
            </a:endParaRPr>
          </a:p>
          <a:p>
            <a:pPr indent="-387350" lvl="0" marL="457200" rtl="0" algn="l">
              <a:spcBef>
                <a:spcPts val="1200"/>
              </a:spcBef>
              <a:spcAft>
                <a:spcPts val="0"/>
              </a:spcAft>
              <a:buSzPts val="2500"/>
              <a:buFont typeface="Economica"/>
              <a:buChar char="●"/>
            </a:pPr>
            <a:r>
              <a:rPr lang="et" sz="2500">
                <a:latin typeface="Economica"/>
                <a:ea typeface="Economica"/>
                <a:cs typeface="Economica"/>
                <a:sym typeface="Economica"/>
              </a:rPr>
              <a:t>Data Processing</a:t>
            </a:r>
            <a:endParaRPr sz="2500">
              <a:latin typeface="Economica"/>
              <a:ea typeface="Economica"/>
              <a:cs typeface="Economica"/>
              <a:sym typeface="Economica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Font typeface="Economica"/>
              <a:buChar char="●"/>
            </a:pPr>
            <a:r>
              <a:rPr lang="et" sz="2500">
                <a:latin typeface="Economica"/>
                <a:ea typeface="Economica"/>
                <a:cs typeface="Economica"/>
                <a:sym typeface="Economica"/>
              </a:rPr>
              <a:t>Interview </a:t>
            </a:r>
            <a:endParaRPr sz="2500">
              <a:latin typeface="Economica"/>
              <a:ea typeface="Economica"/>
              <a:cs typeface="Economica"/>
              <a:sym typeface="Economic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Luxe">
  <a:themeElements>
    <a:clrScheme name="Luxe">
      <a:dk1>
        <a:srgbClr val="000000"/>
      </a:dk1>
      <a:lt1>
        <a:srgbClr val="FFFFFF"/>
      </a:lt1>
      <a:dk2>
        <a:srgbClr val="B7B7B7"/>
      </a:dk2>
      <a:lt2>
        <a:srgbClr val="CCA677"/>
      </a:lt2>
      <a:accent1>
        <a:srgbClr val="5D4037"/>
      </a:accent1>
      <a:accent2>
        <a:srgbClr val="455A64"/>
      </a:accent2>
      <a:accent3>
        <a:srgbClr val="57BB8A"/>
      </a:accent3>
      <a:accent4>
        <a:srgbClr val="78909C"/>
      </a:accent4>
      <a:accent5>
        <a:srgbClr val="607D8B"/>
      </a:accent5>
      <a:accent6>
        <a:srgbClr val="DCE755"/>
      </a:accent6>
      <a:hlink>
        <a:srgbClr val="607D8B"/>
      </a:hlink>
      <a:folHlink>
        <a:srgbClr val="607D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