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Oi"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d653bddf96_2_75: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d653bddf96_2_7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d653bddf96_2_38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7" name="Google Shape;267;g3d653bddf96_2_38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268" name="Google Shape;268;g3d653bddf96_2_38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d653bddf96_2_38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Presence of Ukrainian in the pre-war seems to be a requirement for externally displaced Ukrainians!</a:t>
            </a:r>
            <a:endParaRPr/>
          </a:p>
          <a:p>
            <a:pPr marL="0" lvl="0" indent="0" algn="l" rtl="0">
              <a:spcBef>
                <a:spcPts val="0"/>
              </a:spcBef>
              <a:spcAft>
                <a:spcPts val="0"/>
              </a:spcAft>
              <a:buNone/>
            </a:pPr>
            <a:endParaRPr/>
          </a:p>
          <a:p>
            <a:pPr marL="0" lvl="0" indent="0" algn="l" rtl="0">
              <a:spcBef>
                <a:spcPts val="0"/>
              </a:spcBef>
              <a:spcAft>
                <a:spcPts val="0"/>
              </a:spcAft>
              <a:buNone/>
            </a:pPr>
            <a:r>
              <a:rPr lang="en-GB"/>
              <a:t>for obvious reasons</a:t>
            </a:r>
            <a:endParaRPr/>
          </a:p>
        </p:txBody>
      </p:sp>
      <p:sp>
        <p:nvSpPr>
          <p:cNvPr id="270" name="Google Shape;270;g3d653bddf96_2_38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1" name="Google Shape;271;g3d653bddf96_2_38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d653bddf96_4_1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0" name="Google Shape;300;g3d653bddf96_4_1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301" name="Google Shape;301;g3d653bddf96_4_12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d653bddf96_4_12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Presence of Ukrainian in the pre-war seems to be a requirement for externally displaced Ukrainians!</a:t>
            </a:r>
            <a:endParaRPr/>
          </a:p>
          <a:p>
            <a:pPr marL="0" lvl="0" indent="0" algn="l" rtl="0">
              <a:spcBef>
                <a:spcPts val="0"/>
              </a:spcBef>
              <a:spcAft>
                <a:spcPts val="0"/>
              </a:spcAft>
              <a:buNone/>
            </a:pPr>
            <a:endParaRPr/>
          </a:p>
          <a:p>
            <a:pPr marL="0" lvl="0" indent="0" algn="l" rtl="0">
              <a:spcBef>
                <a:spcPts val="0"/>
              </a:spcBef>
              <a:spcAft>
                <a:spcPts val="0"/>
              </a:spcAft>
              <a:buNone/>
            </a:pPr>
            <a:r>
              <a:rPr lang="en-GB"/>
              <a:t>for obvious reasons</a:t>
            </a:r>
            <a:endParaRPr/>
          </a:p>
        </p:txBody>
      </p:sp>
      <p:sp>
        <p:nvSpPr>
          <p:cNvPr id="303" name="Google Shape;303;g3d653bddf96_4_12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4" name="Google Shape;304;g3d653bddf96_4_12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d653bddf96_2_419: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3d653bddf96_2_41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d653bddf96_2_449: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3d653bddf96_2_44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d653bddf96_2_461: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3d653bddf96_2_46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d653bddf96_4_9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7" name="Google Shape;387;g3d653bddf96_4_9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388" name="Google Shape;388;g3d653bddf96_4_92: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3d653bddf96_4_9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Data were collected through semi-structured interviews conducted in person between September and November 2026 Side not, they were all conducted a Ukrainian-born bilingual speaker of Ukrainian and Russian, not myself. Interviews were conducted in the participants’ preferred language, either Ukrainian or Russian. eleven Ukrainian mothers (N = 11) who arrived in Estonia in 2022 together with their children and families and who sought temporary protection. Six participants resided in Tallinn and the surrounding area (Harjumaa), and five participants were based in Tartu. These locations were selected to capture the effects of contrasting sociolinguistic environments: following Rannut (2005: 31–34), Tallinn represents a context in which the Russian-speaking population is sufficiently large to sustain near-monolingual communication, whereas Tartu constitutes a predominantly Estonian-speaking environment. All participants had at least one child enrolled in kindergarten or primary school at the time of the interview; We analyze participants’ reported language practices before displacement and at the time of the interviews with attention to both language shift and to differences associated with place of residence (Tallinn vs Tartu). We further examine language beliefs and evaluations, particularly how Ukrainian, Estonian, Russian, and other languages are positioned in relation to identity, belonging, and future orientations. Finally, we investigate language maintenance and management, as reflected in reported family practices and educational choices for children, including language of schooling and related support strategies.</a:t>
            </a:r>
            <a:endParaRPr/>
          </a:p>
        </p:txBody>
      </p:sp>
      <p:sp>
        <p:nvSpPr>
          <p:cNvPr id="390" name="Google Shape;390;g3d653bddf96_4_9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91" name="Google Shape;391;g3d653bddf96_4_9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d653bddf96_2_47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15" name="Google Shape;415;g3d653bddf96_2_47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416" name="Google Shape;416;g3d653bddf96_2_47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3d653bddf96_2_47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Decisions regarding the medium of instruction were influenced by a complex interplay of factors such as families’ long-term residence plans, ideological compatibility, but also more practical concerns such as school proximity, integration challenges, and the age of the children.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Main decision factors</a:t>
            </a:r>
            <a:endParaRPr/>
          </a:p>
          <a:p>
            <a:pPr marL="0" lvl="0" indent="0" algn="l" rtl="0">
              <a:spcBef>
                <a:spcPts val="0"/>
              </a:spcBef>
              <a:spcAft>
                <a:spcPts val="0"/>
              </a:spcAft>
              <a:buNone/>
            </a:pPr>
            <a:endParaRPr/>
          </a:p>
          <a:p>
            <a:pPr marL="0" lvl="0" indent="0" algn="l" rtl="0">
              <a:spcBef>
                <a:spcPts val="0"/>
              </a:spcBef>
              <a:spcAft>
                <a:spcPts val="0"/>
              </a:spcAft>
              <a:buNone/>
            </a:pPr>
            <a:r>
              <a:rPr lang="en-GB"/>
              <a:t>* Long-term residence plans (temporary vs. permanent stay)</a:t>
            </a:r>
            <a:endParaRPr/>
          </a:p>
          <a:p>
            <a:pPr marL="0" lvl="0" indent="0" algn="l" rtl="0">
              <a:spcBef>
                <a:spcPts val="0"/>
              </a:spcBef>
              <a:spcAft>
                <a:spcPts val="0"/>
              </a:spcAft>
              <a:buNone/>
            </a:pPr>
            <a:r>
              <a:rPr lang="en-GB"/>
              <a:t>* Ideological positioning toward integration</a:t>
            </a:r>
            <a:endParaRPr/>
          </a:p>
          <a:p>
            <a:pPr marL="0" lvl="0" indent="0" algn="l" rtl="0">
              <a:spcBef>
                <a:spcPts val="0"/>
              </a:spcBef>
              <a:spcAft>
                <a:spcPts val="0"/>
              </a:spcAft>
              <a:buNone/>
            </a:pPr>
            <a:r>
              <a:rPr lang="en-GB"/>
              <a:t>* Child’s age and perceived language-learning difficulty</a:t>
            </a:r>
            <a:endParaRPr/>
          </a:p>
          <a:p>
            <a:pPr marL="0" lvl="0" indent="0" algn="l" rtl="0">
              <a:spcBef>
                <a:spcPts val="0"/>
              </a:spcBef>
              <a:spcAft>
                <a:spcPts val="0"/>
              </a:spcAft>
              <a:buNone/>
            </a:pPr>
            <a:r>
              <a:rPr lang="en-GB"/>
              <a:t>* Integration stress and emotional well-being</a:t>
            </a:r>
            <a:endParaRPr/>
          </a:p>
          <a:p>
            <a:pPr marL="0" lvl="0" indent="0" algn="l" rtl="0">
              <a:spcBef>
                <a:spcPts val="0"/>
              </a:spcBef>
              <a:spcAft>
                <a:spcPts val="0"/>
              </a:spcAft>
              <a:buNone/>
            </a:pPr>
            <a:r>
              <a:rPr lang="en-GB"/>
              <a:t>* Practical constraints (school proximity, logistics, siblings in same school)</a:t>
            </a:r>
            <a:endParaRPr/>
          </a:p>
          <a:p>
            <a:pPr marL="0" lvl="0" indent="0" algn="l" rtl="0">
              <a:spcBef>
                <a:spcPts val="0"/>
              </a:spcBef>
              <a:spcAft>
                <a:spcPts val="0"/>
              </a:spcAft>
              <a:buNone/>
            </a:pPr>
            <a:r>
              <a:rPr lang="en-GB"/>
              <a:t>* Concerns about grade downgrading in Estonian-medium schools</a:t>
            </a:r>
            <a:endParaRPr/>
          </a:p>
          <a:p>
            <a:pPr marL="0" lvl="0" indent="0" algn="l" rtl="0">
              <a:spcBef>
                <a:spcPts val="0"/>
              </a:spcBef>
              <a:spcAft>
                <a:spcPts val="0"/>
              </a:spcAft>
              <a:buNone/>
            </a:pPr>
            <a:endParaRPr/>
          </a:p>
          <a:p>
            <a:pPr marL="0" lvl="0" indent="0" algn="l" rtl="0">
              <a:spcBef>
                <a:spcPts val="0"/>
              </a:spcBef>
              <a:spcAft>
                <a:spcPts val="0"/>
              </a:spcAft>
              <a:buNone/>
            </a:pPr>
            <a:r>
              <a:rPr lang="en-GB"/>
              <a:t>Tartu (5 families)</a:t>
            </a:r>
            <a:endParaRPr/>
          </a:p>
          <a:p>
            <a:pPr marL="0" lvl="0" indent="0" algn="l" rtl="0">
              <a:spcBef>
                <a:spcPts val="0"/>
              </a:spcBef>
              <a:spcAft>
                <a:spcPts val="0"/>
              </a:spcAft>
              <a:buNone/>
            </a:pPr>
            <a:endParaRPr/>
          </a:p>
          <a:p>
            <a:pPr marL="0" lvl="0" indent="0" algn="l" rtl="0">
              <a:spcBef>
                <a:spcPts val="0"/>
              </a:spcBef>
              <a:spcAft>
                <a:spcPts val="0"/>
              </a:spcAft>
              <a:buNone/>
            </a:pPr>
            <a:r>
              <a:rPr lang="en-GB"/>
              <a:t>* 3 chose Estonian-medium education</a:t>
            </a:r>
            <a:endParaRPr/>
          </a:p>
          <a:p>
            <a:pPr marL="0" lvl="0" indent="0" algn="l" rtl="0">
              <a:spcBef>
                <a:spcPts val="0"/>
              </a:spcBef>
              <a:spcAft>
                <a:spcPts val="0"/>
              </a:spcAft>
              <a:buNone/>
            </a:pPr>
            <a:r>
              <a:rPr lang="en-GB"/>
              <a:t>* 1: Russian kindergarten → Estonian school</a:t>
            </a:r>
            <a:endParaRPr/>
          </a:p>
          <a:p>
            <a:pPr marL="0" lvl="0" indent="0" algn="l" rtl="0">
              <a:spcBef>
                <a:spcPts val="0"/>
              </a:spcBef>
              <a:spcAft>
                <a:spcPts val="0"/>
              </a:spcAft>
              <a:buNone/>
            </a:pPr>
            <a:r>
              <a:rPr lang="en-GB"/>
              <a:t>* 1: Younger child Estonian; older child (16) Russian (age seen as limiting language transition)</a:t>
            </a:r>
            <a:endParaRPr/>
          </a:p>
          <a:p>
            <a:pPr marL="0" lvl="0" indent="0" algn="l" rtl="0">
              <a:spcBef>
                <a:spcPts val="0"/>
              </a:spcBef>
              <a:spcAft>
                <a:spcPts val="0"/>
              </a:spcAft>
              <a:buNone/>
            </a:pPr>
            <a:endParaRPr/>
          </a:p>
          <a:p>
            <a:pPr marL="0" lvl="0" indent="0" algn="l" rtl="0">
              <a:spcBef>
                <a:spcPts val="0"/>
              </a:spcBef>
              <a:spcAft>
                <a:spcPts val="0"/>
              </a:spcAft>
              <a:buNone/>
            </a:pPr>
            <a:r>
              <a:rPr lang="en-GB"/>
              <a:t>Tallinn (6 families)</a:t>
            </a:r>
            <a:endParaRPr/>
          </a:p>
          <a:p>
            <a:pPr marL="0" lvl="0" indent="0" algn="l" rtl="0">
              <a:spcBef>
                <a:spcPts val="0"/>
              </a:spcBef>
              <a:spcAft>
                <a:spcPts val="0"/>
              </a:spcAft>
              <a:buNone/>
            </a:pPr>
            <a:endParaRPr/>
          </a:p>
          <a:p>
            <a:pPr marL="0" lvl="0" indent="0" algn="l" rtl="0">
              <a:spcBef>
                <a:spcPts val="0"/>
              </a:spcBef>
              <a:spcAft>
                <a:spcPts val="0"/>
              </a:spcAft>
              <a:buNone/>
            </a:pPr>
            <a:r>
              <a:rPr lang="en-GB"/>
              <a:t>* 2 chose Estonian-medium</a:t>
            </a:r>
            <a:endParaRPr/>
          </a:p>
          <a:p>
            <a:pPr marL="0" lvl="0" indent="0" algn="l" rtl="0">
              <a:spcBef>
                <a:spcPts val="0"/>
              </a:spcBef>
              <a:spcAft>
                <a:spcPts val="0"/>
              </a:spcAft>
              <a:buNone/>
            </a:pPr>
            <a:r>
              <a:rPr lang="en-GB"/>
              <a:t>* 1: Russian → Estonian</a:t>
            </a:r>
            <a:endParaRPr/>
          </a:p>
          <a:p>
            <a:pPr marL="0" lvl="0" indent="0" algn="l" rtl="0">
              <a:spcBef>
                <a:spcPts val="0"/>
              </a:spcBef>
              <a:spcAft>
                <a:spcPts val="0"/>
              </a:spcAft>
              <a:buNone/>
            </a:pPr>
            <a:r>
              <a:rPr lang="en-GB"/>
              <a:t>* 2 chose Russian-medium</a:t>
            </a:r>
            <a:endParaRPr/>
          </a:p>
          <a:p>
            <a:pPr marL="0" lvl="0" indent="0" algn="l" rtl="0">
              <a:spcBef>
                <a:spcPts val="0"/>
              </a:spcBef>
              <a:spcAft>
                <a:spcPts val="0"/>
              </a:spcAft>
              <a:buNone/>
            </a:pPr>
            <a:r>
              <a:rPr lang="en-GB"/>
              <a:t>* 1: Estonian → Russian</a:t>
            </a:r>
            <a:endParaRPr/>
          </a:p>
          <a:p>
            <a:pPr marL="0" lvl="0" indent="0" algn="l" rtl="0">
              <a:spcBef>
                <a:spcPts val="0"/>
              </a:spcBef>
              <a:spcAft>
                <a:spcPts val="0"/>
              </a:spcAft>
              <a:buNone/>
            </a:pPr>
            <a:endParaRPr/>
          </a:p>
          <a:p>
            <a:pPr marL="0" lvl="0" indent="0" algn="l" rtl="0">
              <a:spcBef>
                <a:spcPts val="0"/>
              </a:spcBef>
              <a:spcAft>
                <a:spcPts val="0"/>
              </a:spcAft>
              <a:buNone/>
            </a:pPr>
            <a:r>
              <a:rPr lang="en-GB"/>
              <a:t>4.4.1 Families that chose Russian-medium schools</a:t>
            </a:r>
            <a:endParaRPr/>
          </a:p>
          <a:p>
            <a:pPr marL="0" lvl="0" indent="0" algn="l" rtl="0">
              <a:spcBef>
                <a:spcPts val="0"/>
              </a:spcBef>
              <a:spcAft>
                <a:spcPts val="0"/>
              </a:spcAft>
              <a:buNone/>
            </a:pPr>
            <a:endParaRPr/>
          </a:p>
          <a:p>
            <a:pPr marL="0" lvl="0" indent="0" algn="l" rtl="0">
              <a:spcBef>
                <a:spcPts val="0"/>
              </a:spcBef>
              <a:spcAft>
                <a:spcPts val="0"/>
              </a:spcAft>
              <a:buNone/>
            </a:pPr>
            <a:r>
              <a:rPr lang="en-GB"/>
              <a:t>Key motivations</a:t>
            </a:r>
            <a:endParaRPr/>
          </a:p>
          <a:p>
            <a:pPr marL="0" lvl="0" indent="0" algn="l" rtl="0">
              <a:spcBef>
                <a:spcPts val="0"/>
              </a:spcBef>
              <a:spcAft>
                <a:spcPts val="0"/>
              </a:spcAft>
              <a:buNone/>
            </a:pPr>
            <a:endParaRPr/>
          </a:p>
          <a:p>
            <a:pPr marL="0" lvl="0" indent="0" algn="l" rtl="0">
              <a:spcBef>
                <a:spcPts val="0"/>
              </a:spcBef>
              <a:spcAft>
                <a:spcPts val="0"/>
              </a:spcAft>
              <a:buNone/>
            </a:pPr>
            <a:r>
              <a:rPr lang="en-GB"/>
              <a:t>* Uncertainty about staying in Estonia</a:t>
            </a:r>
            <a:endParaRPr/>
          </a:p>
          <a:p>
            <a:pPr marL="0" lvl="0" indent="0" algn="l" rtl="0">
              <a:spcBef>
                <a:spcPts val="0"/>
              </a:spcBef>
              <a:spcAft>
                <a:spcPts val="0"/>
              </a:spcAft>
              <a:buNone/>
            </a:pPr>
            <a:r>
              <a:rPr lang="en-GB"/>
              <a:t>* Avoiding additional stress from full Estonian immersion</a:t>
            </a:r>
            <a:endParaRPr/>
          </a:p>
          <a:p>
            <a:pPr marL="0" lvl="0" indent="0" algn="l" rtl="0">
              <a:spcBef>
                <a:spcPts val="0"/>
              </a:spcBef>
              <a:spcAft>
                <a:spcPts val="0"/>
              </a:spcAft>
              <a:buNone/>
            </a:pPr>
            <a:r>
              <a:rPr lang="en-GB"/>
              <a:t>* Russian perceived as a “safer” transitional option</a:t>
            </a:r>
            <a:endParaRPr/>
          </a:p>
          <a:p>
            <a:pPr marL="0" lvl="0" indent="0" algn="l" rtl="0">
              <a:spcBef>
                <a:spcPts val="0"/>
              </a:spcBef>
              <a:spcAft>
                <a:spcPts val="0"/>
              </a:spcAft>
              <a:buNone/>
            </a:pPr>
            <a:r>
              <a:rPr lang="en-GB"/>
              <a:t>* Practical considerations (school location, keeping siblings together)</a:t>
            </a:r>
            <a:endParaRPr/>
          </a:p>
          <a:p>
            <a:pPr marL="0" lvl="0" indent="0" algn="l" rtl="0">
              <a:spcBef>
                <a:spcPts val="0"/>
              </a:spcBef>
              <a:spcAft>
                <a:spcPts val="0"/>
              </a:spcAft>
              <a:buNone/>
            </a:pPr>
            <a:r>
              <a:rPr lang="en-GB"/>
              <a:t>* Concerns about grade downgrading in Estonian-medium schools</a:t>
            </a:r>
            <a:endParaRPr/>
          </a:p>
        </p:txBody>
      </p:sp>
      <p:sp>
        <p:nvSpPr>
          <p:cNvPr id="418" name="Google Shape;418;g3d653bddf96_2_47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19" name="Google Shape;419;g3d653bddf96_2_47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d653bddf96_2_50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7" name="Google Shape;447;g3d653bddf96_2_50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448" name="Google Shape;448;g3d653bddf96_2_50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3d653bddf96_2_50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Identity is not manifested through language use exclusively, and the data reveal recurring discrepancies between declared beliefs and everyday practices. Although the maintenance of Ukrainian and participation in Ukrainian institutions (e.g., weekend schools, cultural associations) were often described as important, parents sometimes decided against such involvement for practical reasons, including lack of time, demanding schedules, and complex logistics, echoing patterns described by prior research. Self-reported linguistic identities functioned as ideological and affective positions that may diverge from lived practices, particularly in contexts shaped by displacement, constrained input, and competing dominant languages.</a:t>
            </a:r>
            <a:endParaRPr/>
          </a:p>
        </p:txBody>
      </p:sp>
      <p:sp>
        <p:nvSpPr>
          <p:cNvPr id="450" name="Google Shape;450;g3d653bddf96_2_50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51" name="Google Shape;451;g3d653bddf96_2_50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d653bddf96_4_17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76" name="Google Shape;476;g3d653bddf96_4_17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477" name="Google Shape;477;g3d653bddf96_4_17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3d653bddf96_4_17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3d653bddf96_4_17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80" name="Google Shape;480;g3d653bddf96_4_17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d653bddf96_4_200:notes"/>
          <p:cNvSpPr txBox="1">
            <a:spLocks noGrp="1"/>
          </p:cNvSpPr>
          <p:nvPr>
            <p:ph type="body" idx="1"/>
          </p:nvPr>
        </p:nvSpPr>
        <p:spPr>
          <a:xfrm>
            <a:off x="914400" y="3251200"/>
            <a:ext cx="7315200" cy="30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g3d653bddf96_4_20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d653bddf96_2_9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0" name="Google Shape;60;g3d653bddf96_2_9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61" name="Google Shape;61;g3d653bddf96_2_9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3d653bddf96_2_9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After 2022, mass displacement from Ukraine dramatically reshaped the lives of hundreds of thousands of people, including those who arrived in Estonia. In 2021, there were 27,828 Ukrainians living there, about 2% of the population. By 2024, this number had more than doubled .</a:t>
            </a:r>
            <a:endParaRPr/>
          </a:p>
          <a:p>
            <a:pPr marL="0" lvl="0" indent="0" algn="l" rtl="0">
              <a:spcBef>
                <a:spcPts val="0"/>
              </a:spcBef>
              <a:spcAft>
                <a:spcPts val="0"/>
              </a:spcAft>
              <a:buNone/>
            </a:pPr>
            <a:endParaRPr/>
          </a:p>
          <a:p>
            <a:pPr marL="0" lvl="0" indent="0" algn="l" rtl="0">
              <a:spcBef>
                <a:spcPts val="0"/>
              </a:spcBef>
              <a:spcAft>
                <a:spcPts val="0"/>
              </a:spcAft>
              <a:buNone/>
            </a:pPr>
            <a:r>
              <a:rPr lang="en-GB"/>
              <a:t>These numbers are not just demographic indicators. They represent families rebuilding their lives under conditions of rupture and uncertainty.</a:t>
            </a:r>
            <a:endParaRPr/>
          </a:p>
          <a:p>
            <a:pPr marL="0" lvl="0" indent="0" algn="l" rtl="0">
              <a:spcBef>
                <a:spcPts val="0"/>
              </a:spcBef>
              <a:spcAft>
                <a:spcPts val="0"/>
              </a:spcAft>
              <a:buNone/>
            </a:pPr>
            <a:endParaRPr/>
          </a:p>
          <a:p>
            <a:pPr marL="0" lvl="0" indent="0" algn="l" rtl="0">
              <a:spcBef>
                <a:spcPts val="0"/>
              </a:spcBef>
              <a:spcAft>
                <a:spcPts val="0"/>
              </a:spcAft>
              <a:buNone/>
            </a:pPr>
            <a:r>
              <a:rPr lang="en-GB"/>
              <a:t>Many of those who arrived are women with children, often separated from partners and extended family. Everyday life involves navigating trauma, new institutions, unfamiliar bureaucracies, and new linguistic environments.</a:t>
            </a:r>
            <a:endParaRPr/>
          </a:p>
          <a:p>
            <a:pPr marL="0" lvl="0" indent="0" algn="l" rtl="0">
              <a:spcBef>
                <a:spcPts val="0"/>
              </a:spcBef>
              <a:spcAft>
                <a:spcPts val="0"/>
              </a:spcAft>
              <a:buNone/>
            </a:pPr>
            <a:endParaRPr/>
          </a:p>
          <a:p>
            <a:pPr marL="0" lvl="0" indent="0" algn="l" rtl="0">
              <a:spcBef>
                <a:spcPts val="0"/>
              </a:spcBef>
              <a:spcAft>
                <a:spcPts val="0"/>
              </a:spcAft>
              <a:buNone/>
            </a:pPr>
            <a:r>
              <a:rPr lang="en-GB"/>
              <a:t>In this context, linguistic adaptation becomes one of the central, ongoing tasks of displacement. Decisions about whether to use Ukrainian, Russian, Surzhyk, Estonian, or English are not merely practical. Language choice becomes a matter of responsibility—especially for mothers—an arena of identity work, and a way of shaping children’s futures. It is about belonging, distancing, opportunity, and moral positioning, all at once.</a:t>
            </a:r>
            <a:endParaRPr/>
          </a:p>
        </p:txBody>
      </p:sp>
      <p:sp>
        <p:nvSpPr>
          <p:cNvPr id="63" name="Google Shape;63;g3d653bddf96_2_9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4" name="Google Shape;64;g3d653bddf96_2_9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d653bddf96_2_54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5" name="Google Shape;515;g3d653bddf96_2_54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516" name="Google Shape;516;g3d653bddf96_2_54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3d653bddf96_2_54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•If we think about the language itself, then long-term Ukrainian maintenance remains uncertain despite strong ideological alignment.</a:t>
            </a:r>
            <a:endParaRPr/>
          </a:p>
          <a:p>
            <a:pPr marL="0" lvl="0" indent="0" algn="l" rtl="0">
              <a:spcBef>
                <a:spcPts val="0"/>
              </a:spcBef>
              <a:spcAft>
                <a:spcPts val="0"/>
              </a:spcAft>
              <a:buNone/>
            </a:pPr>
            <a:r>
              <a:rPr lang="en-GB"/>
              <a:t> Pre-war linguistic repertoires (habit, competence) remain strong predictors of post-displacement family language practices</a:t>
            </a:r>
            <a:endParaRPr/>
          </a:p>
          <a:p>
            <a:pPr marL="0" lvl="0" indent="0" algn="l" rtl="0">
              <a:spcBef>
                <a:spcPts val="0"/>
              </a:spcBef>
              <a:spcAft>
                <a:spcPts val="0"/>
              </a:spcAft>
              <a:buNone/>
            </a:pPr>
            <a:endParaRPr/>
          </a:p>
          <a:p>
            <a:pPr marL="0" lvl="0" indent="0" algn="l" rtl="0">
              <a:spcBef>
                <a:spcPts val="0"/>
              </a:spcBef>
              <a:spcAft>
                <a:spcPts val="0"/>
              </a:spcAft>
              <a:buNone/>
            </a:pPr>
            <a:r>
              <a:rPr lang="en-GB"/>
              <a:t>• Language choices shaped by added pressures: integration demands, institutional constraints, children’s agency, and parents’ evaluations of what is feasible and sustainable</a:t>
            </a:r>
            <a:endParaRPr/>
          </a:p>
          <a:p>
            <a:pPr marL="0" lvl="0" indent="0" algn="l" rtl="0">
              <a:spcBef>
                <a:spcPts val="0"/>
              </a:spcBef>
              <a:spcAft>
                <a:spcPts val="0"/>
              </a:spcAft>
              <a:buNone/>
            </a:pPr>
            <a:endParaRPr/>
          </a:p>
          <a:p>
            <a:pPr marL="0" lvl="0" indent="0" algn="l" rtl="0">
              <a:spcBef>
                <a:spcPts val="0"/>
              </a:spcBef>
              <a:spcAft>
                <a:spcPts val="0"/>
              </a:spcAft>
              <a:buNone/>
            </a:pPr>
            <a:r>
              <a:rPr lang="en-GB"/>
              <a:t>• Ukrainian carries heightened symbolic and moral value across participants, indexing belonging, stance, and political alignment</a:t>
            </a:r>
            <a:endParaRPr/>
          </a:p>
          <a:p>
            <a:pPr marL="0" lvl="0" indent="0" algn="l" rtl="0">
              <a:spcBef>
                <a:spcPts val="0"/>
              </a:spcBef>
              <a:spcAft>
                <a:spcPts val="0"/>
              </a:spcAft>
              <a:buNone/>
            </a:pPr>
            <a:endParaRPr/>
          </a:p>
          <a:p>
            <a:pPr marL="0" lvl="0" indent="0" algn="l" rtl="0">
              <a:spcBef>
                <a:spcPts val="0"/>
              </a:spcBef>
              <a:spcAft>
                <a:spcPts val="0"/>
              </a:spcAft>
              <a:buNone/>
            </a:pPr>
            <a:r>
              <a:rPr lang="en-GB"/>
              <a:t>• Public-facing shifts toward Ukrainian often coexist with continued Russian or Surzhyk in private routines</a:t>
            </a:r>
            <a:endParaRPr/>
          </a:p>
          <a:p>
            <a:pPr marL="0" lvl="0" indent="0" algn="l" rtl="0">
              <a:spcBef>
                <a:spcPts val="0"/>
              </a:spcBef>
              <a:spcAft>
                <a:spcPts val="0"/>
              </a:spcAft>
              <a:buNone/>
            </a:pPr>
            <a:endParaRPr/>
          </a:p>
          <a:p>
            <a:pPr marL="0" lvl="0" indent="0" algn="l" rtl="0">
              <a:spcBef>
                <a:spcPts val="0"/>
              </a:spcBef>
              <a:spcAft>
                <a:spcPts val="0"/>
              </a:spcAft>
              <a:buNone/>
            </a:pPr>
            <a:r>
              <a:rPr lang="en-GB"/>
              <a:t>• Even when a full shift is difficult to sustain, families seek meaningful, attainable ways to align with Ukrainian and transmit connection under constrained conditions</a:t>
            </a:r>
            <a:endParaRPr/>
          </a:p>
        </p:txBody>
      </p:sp>
      <p:sp>
        <p:nvSpPr>
          <p:cNvPr id="518" name="Google Shape;518;g3d653bddf96_2_54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19" name="Google Shape;519;g3d653bddf96_2_54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d653bddf96_2_574: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g3d653bddf96_2_57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653bddf96_2_1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0" name="Google Shape;70;g3d653bddf96_2_1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71" name="Google Shape;71;g3d653bddf96_2_12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3d653bddf96_2_1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Families </a:t>
            </a:r>
            <a:endParaRPr/>
          </a:p>
          <a:p>
            <a:pPr marL="0" lvl="0" indent="0" algn="l" rtl="0">
              <a:spcBef>
                <a:spcPts val="0"/>
              </a:spcBef>
              <a:spcAft>
                <a:spcPts val="0"/>
              </a:spcAft>
              <a:buNone/>
            </a:pPr>
            <a:r>
              <a:rPr lang="en-GB"/>
              <a:t>Key site of intergenerational language transmission:</a:t>
            </a:r>
            <a:endParaRPr/>
          </a:p>
          <a:p>
            <a:pPr marL="0" lvl="0" indent="0" algn="l" rtl="0">
              <a:spcBef>
                <a:spcPts val="0"/>
              </a:spcBef>
              <a:spcAft>
                <a:spcPts val="0"/>
              </a:spcAft>
              <a:buNone/>
            </a:pPr>
            <a:r>
              <a:rPr lang="en-GB"/>
              <a:t>a space where macro-level language policies, community norms, and intimate interaction intersect (Fishman, 1991)</a:t>
            </a:r>
            <a:endParaRPr/>
          </a:p>
          <a:p>
            <a:pPr marL="0" lvl="0" indent="0" algn="l" rtl="0">
              <a:spcBef>
                <a:spcPts val="0"/>
              </a:spcBef>
              <a:spcAft>
                <a:spcPts val="0"/>
              </a:spcAft>
              <a:buNone/>
            </a:pPr>
            <a:r>
              <a:rPr lang="en-GB"/>
              <a:t>Complex</a:t>
            </a:r>
            <a:endParaRPr/>
          </a:p>
          <a:p>
            <a:pPr marL="0" lvl="0" indent="0" algn="l" rtl="0">
              <a:spcBef>
                <a:spcPts val="0"/>
              </a:spcBef>
              <a:spcAft>
                <a:spcPts val="0"/>
              </a:spcAft>
              <a:buNone/>
            </a:pPr>
            <a:r>
              <a:rPr lang="en-GB"/>
              <a:t>Language ecologies develop through ongoing interaction with social, cultural, and political environments (Haugen, 1972)</a:t>
            </a:r>
            <a:endParaRPr/>
          </a:p>
          <a:p>
            <a:pPr marL="0" lvl="0" indent="0" algn="l" rtl="0">
              <a:spcBef>
                <a:spcPts val="0"/>
              </a:spcBef>
              <a:spcAft>
                <a:spcPts val="0"/>
              </a:spcAft>
              <a:buNone/>
            </a:pPr>
            <a:r>
              <a:rPr lang="en-GB"/>
              <a:t>Ideologies</a:t>
            </a:r>
            <a:endParaRPr/>
          </a:p>
          <a:p>
            <a:pPr marL="0" lvl="0" indent="0" algn="l" rtl="0">
              <a:spcBef>
                <a:spcPts val="0"/>
              </a:spcBef>
              <a:spcAft>
                <a:spcPts val="0"/>
              </a:spcAft>
              <a:buNone/>
            </a:pPr>
            <a:r>
              <a:rPr lang="en-GB"/>
              <a:t>Socially constructed beliefs about what languages are, how they should be used, and what they represent for speakers and communities (Irvine, 1989)</a:t>
            </a:r>
            <a:endParaRPr/>
          </a:p>
          <a:p>
            <a:pPr marL="0" lvl="0" indent="0" algn="l" rtl="0">
              <a:spcBef>
                <a:spcPts val="0"/>
              </a:spcBef>
              <a:spcAft>
                <a:spcPts val="0"/>
              </a:spcAft>
              <a:buNone/>
            </a:pPr>
            <a:r>
              <a:rPr lang="en-GB"/>
              <a:t>Impact </a:t>
            </a:r>
            <a:endParaRPr/>
          </a:p>
          <a:p>
            <a:pPr marL="0" lvl="0" indent="0" algn="l" rtl="0">
              <a:spcBef>
                <a:spcPts val="0"/>
              </a:spcBef>
              <a:spcAft>
                <a:spcPts val="0"/>
              </a:spcAft>
              <a:buNone/>
            </a:pPr>
            <a:r>
              <a:rPr lang="en-GB"/>
              <a:t>Language ideologies mediate the relationship between linguistic form and social practice, shaping how languages and varieties are evaluated, legitimized, or stigmatized in everyday interaction (Silverstein, 1979)</a:t>
            </a:r>
            <a:endParaRPr/>
          </a:p>
        </p:txBody>
      </p:sp>
      <p:sp>
        <p:nvSpPr>
          <p:cNvPr id="73" name="Google Shape;73;g3d653bddf96_2_1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4" name="Google Shape;74;g3d653bddf96_2_1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d653bddf96_2_25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3" name="Google Shape;103;g3d653bddf96_2_25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104" name="Google Shape;104;g3d653bddf96_2_25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3d653bddf96_2_25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distinguishes between three analytically distinct and not necessarily aligned components: language practices (what people do), language beliefs or ideologies (what they believe language should mean or do), and language management (explicit efforts to shape language behavior through rules, strategies, and institutional choices) (Spolsky, 2004). Applied to the family domain, this framework avoids assuming coherence between preferences, routines, and interventions, instead highlighting where policies are stable, contested, or reshaped by constraints and competing priorities.</a:t>
            </a:r>
            <a:endParaRPr/>
          </a:p>
        </p:txBody>
      </p:sp>
      <p:sp>
        <p:nvSpPr>
          <p:cNvPr id="106" name="Google Shape;106;g3d653bddf96_2_25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7" name="Google Shape;107;g3d653bddf96_2_25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653bddf96_4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d653bddf96_4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975e3af4ae_1_1:notes"/>
          <p:cNvSpPr txBox="1">
            <a:spLocks noGrp="1"/>
          </p:cNvSpPr>
          <p:nvPr>
            <p:ph type="body" idx="1"/>
          </p:nvPr>
        </p:nvSpPr>
        <p:spPr>
          <a:xfrm>
            <a:off x="914400" y="3251200"/>
            <a:ext cx="7315200" cy="30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3975e3af4ae_1_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653bddf96_2_34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1" name="Google Shape;191;g3d653bddf96_2_34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192" name="Google Shape;192;g3d653bddf96_2_34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3d653bddf96_2_34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3d653bddf96_2_34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5" name="Google Shape;195;g3d653bddf96_2_34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653bddf96_4_5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7" name="Google Shape;227;g3d653bddf96_4_5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228" name="Google Shape;228;g3d653bddf96_4_5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d653bddf96_4_5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Data were collected through semi-structured interviews conducted in person between September and November 2026 Side not, they were all conducted a Ukrainian-born bilingual speaker of Ukrainian and Russian, not myself. Interviews were conducted in the participants’ preferred language, either Ukrainian or Russian. eleven Ukrainian mothers (N = 11) who arrived in Estonia in 2022 together with their children and families and who sought temporary protection. Six participants resided in Tallinn and the surrounding area (Harjumaa), and five participants were based in Tartu. These locations were selected to capture the effects of contrasting sociolinguistic environments: following Rannut (2005: 31–34), Tallinn represents a context in which the Russian-speaking population is sufficiently large to sustain near-monolingual communication, whereas Tartu constitutes a predominantly Estonian-speaking environment. All participants had at least one child enrolled in kindergarten or primary school at the time of the interview; We analyze participants’ reported language practices before displacement and at the time of the interviews with attention to both language shift and to differences associated with place of residence (Tallinn vs Tartu). We further examine language beliefs and evaluations, particularly how Ukrainian, Estonian, Russian, and other languages are positioned in relation to identity, belonging, and future orientations. Finally, we investigate language maintenance and management, as reflected in reported family practices and educational choices for children, including language of schooling and related support strategies.</a:t>
            </a:r>
            <a:endParaRPr/>
          </a:p>
        </p:txBody>
      </p:sp>
      <p:sp>
        <p:nvSpPr>
          <p:cNvPr id="230" name="Google Shape;230;g3d653bddf96_4_5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1" name="Google Shape;231;g3d653bddf96_4_5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975e3af4ae_1_7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7" name="Google Shape;247;g3975e3af4ae_1_7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1.7.2013</a:t>
            </a:r>
            <a:endParaRPr/>
          </a:p>
        </p:txBody>
      </p:sp>
      <p:sp>
        <p:nvSpPr>
          <p:cNvPr id="248" name="Google Shape;248;g3975e3af4ae_1_7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3975e3af4ae_1_7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Data were collected through semi-structured interviews conducted in person between September and November 2026 Side not, they were all conducted a Ukrainian-born bilingual speaker of Ukrainian and Russian, not myself. Interviews were conducted in the participants’ preferred language, either Ukrainian or Russian. eleven Ukrainian mothers (N = 11) who arrived in Estonia in 2022 together with their children and families and who sought temporary protection. Six participants resided in Tallinn and the surrounding area (Harjumaa), and five participants were based in Tartu. These locations were selected to capture the effects of contrasting sociolinguistic environments: following Rannut (2005: 31–34), Tallinn represents a context in which the Russian-speaking population is sufficiently large to sustain near-monolingual communication, whereas Tartu constitutes a predominantly Estonian-speaking environment. All participants had at least one child enrolled in kindergarten or primary school at the time of the interview; We analyze participants’ reported language practices before displacement and at the time of the interviews with attention to both language shift and to differences associated with place of residence (Tallinn vs Tartu). We further examine language beliefs and evaluations, particularly how Ukrainian, Estonian, Russian, and other languages are positioned in relation to identity, belonging, and future orientations. Finally, we investigate language maintenance and management, as reflected in reported family practices and educational choices for children, including language of schooling and related support strategies.</a:t>
            </a:r>
            <a:endParaRPr/>
          </a:p>
        </p:txBody>
      </p:sp>
      <p:sp>
        <p:nvSpPr>
          <p:cNvPr id="250" name="Google Shape;250;g3975e3af4ae_1_75: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1" name="Google Shape;251;g3975e3af4ae_1_7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GB"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356809" y="3505200"/>
            <a:ext cx="4368669" cy="7109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1100" b="0" i="0" u="none" strike="noStrike" cap="none">
                <a:solidFill>
                  <a:srgbClr val="000000"/>
                </a:solidFill>
                <a:latin typeface="Arial"/>
                <a:ea typeface="Arial"/>
                <a:cs typeface="Arial"/>
                <a:sym typeface="Arial"/>
              </a:rPr>
              <a:t>Daria Bahtina (UCLA)</a:t>
            </a:r>
            <a:endParaRPr sz="700"/>
          </a:p>
          <a:p>
            <a:pPr marL="0" marR="0" lvl="0" indent="0" algn="ctr" rtl="0">
              <a:lnSpc>
                <a:spcPct val="140000"/>
              </a:lnSpc>
              <a:spcBef>
                <a:spcPts val="0"/>
              </a:spcBef>
              <a:spcAft>
                <a:spcPts val="0"/>
              </a:spcAft>
              <a:buNone/>
            </a:pPr>
            <a:r>
              <a:rPr lang="en-GB" sz="1100" b="0" i="0" u="none" strike="noStrike" cap="none">
                <a:solidFill>
                  <a:srgbClr val="000000"/>
                </a:solidFill>
                <a:latin typeface="Arial"/>
                <a:ea typeface="Arial"/>
                <a:cs typeface="Arial"/>
                <a:sym typeface="Arial"/>
              </a:rPr>
              <a:t>Anna Branets (University of Tartu/Groningen)</a:t>
            </a:r>
            <a:endParaRPr sz="700"/>
          </a:p>
          <a:p>
            <a:pPr marL="0" marR="0" lvl="0" indent="0" algn="ctr" rtl="0">
              <a:lnSpc>
                <a:spcPct val="140000"/>
              </a:lnSpc>
              <a:spcBef>
                <a:spcPts val="0"/>
              </a:spcBef>
              <a:spcAft>
                <a:spcPts val="0"/>
              </a:spcAft>
              <a:buNone/>
            </a:pPr>
            <a:r>
              <a:rPr lang="en-GB" sz="1100" b="0" i="0" u="none" strike="noStrike" cap="none">
                <a:solidFill>
                  <a:srgbClr val="000000"/>
                </a:solidFill>
                <a:latin typeface="Arial"/>
                <a:ea typeface="Arial"/>
                <a:cs typeface="Arial"/>
                <a:sym typeface="Arial"/>
              </a:rPr>
              <a:t>Anna Verschik (Tallinn University)</a:t>
            </a:r>
            <a:endParaRPr sz="700"/>
          </a:p>
        </p:txBody>
      </p:sp>
      <p:sp>
        <p:nvSpPr>
          <p:cNvPr id="55" name="Google Shape;55;p13"/>
          <p:cNvSpPr txBox="1"/>
          <p:nvPr/>
        </p:nvSpPr>
        <p:spPr>
          <a:xfrm>
            <a:off x="3413059" y="4582765"/>
            <a:ext cx="2119800" cy="184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1200"/>
              <a:t>23-24 April 2026, Tallinn</a:t>
            </a:r>
            <a:r>
              <a:rPr lang="en-GB" sz="1200" b="0" i="0" u="none" strike="noStrike" cap="none">
                <a:solidFill>
                  <a:srgbClr val="000000"/>
                </a:solidFill>
                <a:latin typeface="Arial"/>
                <a:ea typeface="Arial"/>
                <a:cs typeface="Arial"/>
                <a:sym typeface="Arial"/>
              </a:rPr>
              <a:t> </a:t>
            </a:r>
            <a:endParaRPr sz="700"/>
          </a:p>
        </p:txBody>
      </p:sp>
      <p:sp>
        <p:nvSpPr>
          <p:cNvPr id="56" name="Google Shape;56;p13"/>
          <p:cNvSpPr txBox="1"/>
          <p:nvPr/>
        </p:nvSpPr>
        <p:spPr>
          <a:xfrm>
            <a:off x="1754226" y="903975"/>
            <a:ext cx="5732700" cy="2008800"/>
          </a:xfrm>
          <a:prstGeom prst="rect">
            <a:avLst/>
          </a:prstGeom>
          <a:noFill/>
          <a:ln>
            <a:noFill/>
          </a:ln>
        </p:spPr>
        <p:txBody>
          <a:bodyPr spcFirstLastPara="1" wrap="square" lIns="0" tIns="0" rIns="0" bIns="0" anchor="t" anchorCtr="0">
            <a:spAutoFit/>
          </a:bodyPr>
          <a:lstStyle/>
          <a:p>
            <a:pPr marL="0" marR="0" lvl="0" indent="0" algn="ctr" rtl="0">
              <a:lnSpc>
                <a:spcPct val="107004"/>
              </a:lnSpc>
              <a:spcBef>
                <a:spcPts val="0"/>
              </a:spcBef>
              <a:spcAft>
                <a:spcPts val="0"/>
              </a:spcAft>
              <a:buNone/>
            </a:pPr>
            <a:r>
              <a:rPr lang="en-GB" sz="3100" b="0" i="0" u="none" strike="noStrike" cap="none" dirty="0">
                <a:solidFill>
                  <a:schemeClr val="dk1"/>
                </a:solidFill>
                <a:latin typeface="Arial"/>
                <a:ea typeface="Arial"/>
                <a:cs typeface="Arial"/>
                <a:sym typeface="Arial"/>
              </a:rPr>
              <a:t>LINGUISTIC ADAPTATION OF </a:t>
            </a:r>
            <a:endParaRPr sz="700" dirty="0">
              <a:solidFill>
                <a:schemeClr val="dk1"/>
              </a:solidFill>
            </a:endParaRPr>
          </a:p>
          <a:p>
            <a:pPr marL="0" marR="0" lvl="0" indent="0" algn="ctr" rtl="0">
              <a:lnSpc>
                <a:spcPct val="107004"/>
              </a:lnSpc>
              <a:spcBef>
                <a:spcPts val="0"/>
              </a:spcBef>
              <a:spcAft>
                <a:spcPts val="0"/>
              </a:spcAft>
              <a:buNone/>
            </a:pPr>
            <a:r>
              <a:rPr lang="en-GB" sz="3100" b="0" i="0" u="none" strike="noStrike" cap="none" dirty="0">
                <a:solidFill>
                  <a:schemeClr val="dk1"/>
                </a:solidFill>
                <a:latin typeface="Arial"/>
                <a:ea typeface="Arial"/>
                <a:cs typeface="Arial"/>
                <a:sym typeface="Arial"/>
              </a:rPr>
              <a:t>UKRAINIAN REFUGEES IN ESTONIA</a:t>
            </a:r>
            <a:endParaRPr sz="700" dirty="0">
              <a:solidFill>
                <a:schemeClr val="dk1"/>
              </a:solidFill>
            </a:endParaRPr>
          </a:p>
          <a:p>
            <a:pPr marL="0" marR="0" lvl="0" indent="0" algn="ctr" rtl="0">
              <a:lnSpc>
                <a:spcPct val="107004"/>
              </a:lnSpc>
              <a:spcBef>
                <a:spcPts val="0"/>
              </a:spcBef>
              <a:spcAft>
                <a:spcPts val="0"/>
              </a:spcAft>
              <a:buNone/>
            </a:pPr>
            <a:endParaRPr sz="3100" b="0" i="0" u="none" strike="noStrike" cap="none" dirty="0">
              <a:solidFill>
                <a:schemeClr val="dk1"/>
              </a:solidFill>
              <a:latin typeface="Arial"/>
              <a:ea typeface="Arial"/>
              <a:cs typeface="Arial"/>
              <a:sym typeface="Arial"/>
            </a:endParaRPr>
          </a:p>
        </p:txBody>
      </p:sp>
      <p:sp>
        <p:nvSpPr>
          <p:cNvPr id="57" name="Google Shape;57;p13"/>
          <p:cNvSpPr txBox="1"/>
          <p:nvPr/>
        </p:nvSpPr>
        <p:spPr>
          <a:xfrm>
            <a:off x="322450" y="2795900"/>
            <a:ext cx="8321100" cy="661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GB"/>
              <a:t>23. rakenduslingvistika konverents</a:t>
            </a:r>
            <a:endParaRPr/>
          </a:p>
          <a:p>
            <a:pPr marL="0" lvl="0" indent="0" algn="ctr" rtl="0">
              <a:spcBef>
                <a:spcPts val="0"/>
              </a:spcBef>
              <a:spcAft>
                <a:spcPts val="0"/>
              </a:spcAft>
              <a:buClr>
                <a:schemeClr val="dk1"/>
              </a:buClr>
              <a:buSzPts val="1100"/>
              <a:buFont typeface="Arial"/>
              <a:buNone/>
            </a:pPr>
            <a:r>
              <a:rPr lang="en-GB"/>
              <a:t>LANGUAGE (TEACHING &amp; LEARNING) IN A CHANGING WORLD</a:t>
            </a:r>
            <a:endParaRPr sz="2650">
              <a:solidFill>
                <a:srgbClr val="3B505E"/>
              </a:solidFill>
            </a:endParaRPr>
          </a:p>
          <a:p>
            <a:pPr marL="0" marR="0" lvl="0" indent="0" algn="ctr" rtl="0">
              <a:lnSpc>
                <a:spcPct val="162005"/>
              </a:lnSpc>
              <a:spcBef>
                <a:spcPts val="0"/>
              </a:spcBef>
              <a:spcAft>
                <a:spcPts val="0"/>
              </a:spcAft>
              <a:buNone/>
            </a:pP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grpSp>
        <p:nvGrpSpPr>
          <p:cNvPr id="273" name="Google Shape;273;p23"/>
          <p:cNvGrpSpPr/>
          <p:nvPr/>
        </p:nvGrpSpPr>
        <p:grpSpPr>
          <a:xfrm>
            <a:off x="514350" y="2009823"/>
            <a:ext cx="2563127" cy="2924750"/>
            <a:chOff x="0" y="-57150"/>
            <a:chExt cx="1350151" cy="1379729"/>
          </a:xfrm>
        </p:grpSpPr>
        <p:sp>
          <p:nvSpPr>
            <p:cNvPr id="274" name="Google Shape;274;p23"/>
            <p:cNvSpPr/>
            <p:nvPr/>
          </p:nvSpPr>
          <p:spPr>
            <a:xfrm>
              <a:off x="0" y="0"/>
              <a:ext cx="1350151" cy="1322578"/>
            </a:xfrm>
            <a:custGeom>
              <a:avLst/>
              <a:gdLst/>
              <a:ahLst/>
              <a:cxnLst/>
              <a:rect l="l" t="t" r="r" b="b"/>
              <a:pathLst>
                <a:path w="1350151" h="1322578" extrusionOk="0">
                  <a:moveTo>
                    <a:pt x="77021" y="0"/>
                  </a:moveTo>
                  <a:lnTo>
                    <a:pt x="1273130" y="0"/>
                  </a:lnTo>
                  <a:cubicBezTo>
                    <a:pt x="1315668" y="0"/>
                    <a:pt x="1350151" y="34484"/>
                    <a:pt x="1350151" y="77021"/>
                  </a:cubicBezTo>
                  <a:lnTo>
                    <a:pt x="1350151" y="1245557"/>
                  </a:lnTo>
                  <a:cubicBezTo>
                    <a:pt x="1350151" y="1265985"/>
                    <a:pt x="1342036" y="1285575"/>
                    <a:pt x="1327592" y="1300019"/>
                  </a:cubicBezTo>
                  <a:cubicBezTo>
                    <a:pt x="1313148" y="1314464"/>
                    <a:pt x="1293557" y="1322578"/>
                    <a:pt x="1273130" y="1322578"/>
                  </a:cubicBezTo>
                  <a:lnTo>
                    <a:pt x="77021" y="1322578"/>
                  </a:lnTo>
                  <a:cubicBezTo>
                    <a:pt x="34484" y="1322578"/>
                    <a:pt x="0" y="1288095"/>
                    <a:pt x="0" y="1245557"/>
                  </a:cubicBezTo>
                  <a:lnTo>
                    <a:pt x="0" y="77021"/>
                  </a:lnTo>
                  <a:cubicBezTo>
                    <a:pt x="0" y="34484"/>
                    <a:pt x="34484" y="0"/>
                    <a:pt x="77021" y="0"/>
                  </a:cubicBezTo>
                  <a:close/>
                </a:path>
              </a:pathLst>
            </a:custGeom>
            <a:noFill/>
            <a:ln w="38100" cap="rnd" cmpd="sng">
              <a:solidFill>
                <a:srgbClr val="AB5FCF"/>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5" name="Google Shape;275;p23"/>
            <p:cNvSpPr txBox="1"/>
            <p:nvPr/>
          </p:nvSpPr>
          <p:spPr>
            <a:xfrm>
              <a:off x="0" y="-57150"/>
              <a:ext cx="1350151" cy="1379729"/>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6" name="Google Shape;276;p23"/>
          <p:cNvGrpSpPr/>
          <p:nvPr/>
        </p:nvGrpSpPr>
        <p:grpSpPr>
          <a:xfrm>
            <a:off x="3290925" y="2009825"/>
            <a:ext cx="2563127" cy="2924750"/>
            <a:chOff x="0" y="-57150"/>
            <a:chExt cx="1350151" cy="1379729"/>
          </a:xfrm>
        </p:grpSpPr>
        <p:sp>
          <p:nvSpPr>
            <p:cNvPr id="277" name="Google Shape;277;p23"/>
            <p:cNvSpPr/>
            <p:nvPr/>
          </p:nvSpPr>
          <p:spPr>
            <a:xfrm>
              <a:off x="0" y="0"/>
              <a:ext cx="1350151" cy="1322578"/>
            </a:xfrm>
            <a:custGeom>
              <a:avLst/>
              <a:gdLst/>
              <a:ahLst/>
              <a:cxnLst/>
              <a:rect l="l" t="t" r="r" b="b"/>
              <a:pathLst>
                <a:path w="1350151" h="1322578" extrusionOk="0">
                  <a:moveTo>
                    <a:pt x="77021" y="0"/>
                  </a:moveTo>
                  <a:lnTo>
                    <a:pt x="1273130" y="0"/>
                  </a:lnTo>
                  <a:cubicBezTo>
                    <a:pt x="1315668" y="0"/>
                    <a:pt x="1350151" y="34484"/>
                    <a:pt x="1350151" y="77021"/>
                  </a:cubicBezTo>
                  <a:lnTo>
                    <a:pt x="1350151" y="1245557"/>
                  </a:lnTo>
                  <a:cubicBezTo>
                    <a:pt x="1350151" y="1265985"/>
                    <a:pt x="1342036" y="1285575"/>
                    <a:pt x="1327592" y="1300019"/>
                  </a:cubicBezTo>
                  <a:cubicBezTo>
                    <a:pt x="1313148" y="1314464"/>
                    <a:pt x="1293557" y="1322578"/>
                    <a:pt x="1273130" y="1322578"/>
                  </a:cubicBezTo>
                  <a:lnTo>
                    <a:pt x="77021" y="1322578"/>
                  </a:lnTo>
                  <a:cubicBezTo>
                    <a:pt x="34484" y="1322578"/>
                    <a:pt x="0" y="1288095"/>
                    <a:pt x="0" y="1245557"/>
                  </a:cubicBezTo>
                  <a:lnTo>
                    <a:pt x="0" y="77021"/>
                  </a:lnTo>
                  <a:cubicBezTo>
                    <a:pt x="0" y="34484"/>
                    <a:pt x="34484" y="0"/>
                    <a:pt x="77021" y="0"/>
                  </a:cubicBezTo>
                  <a:close/>
                </a:path>
              </a:pathLst>
            </a:custGeom>
            <a:noFill/>
            <a:ln w="38100" cap="rnd" cmpd="sng">
              <a:solidFill>
                <a:srgbClr val="AB5FCF"/>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8" name="Google Shape;278;p23"/>
            <p:cNvSpPr txBox="1"/>
            <p:nvPr/>
          </p:nvSpPr>
          <p:spPr>
            <a:xfrm>
              <a:off x="0" y="-57150"/>
              <a:ext cx="1350151" cy="1379729"/>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9" name="Google Shape;279;p23"/>
          <p:cNvGrpSpPr/>
          <p:nvPr/>
        </p:nvGrpSpPr>
        <p:grpSpPr>
          <a:xfrm>
            <a:off x="3324725" y="1204626"/>
            <a:ext cx="4047618" cy="876715"/>
            <a:chOff x="0" y="-57150"/>
            <a:chExt cx="1350151" cy="458533"/>
          </a:xfrm>
        </p:grpSpPr>
        <p:sp>
          <p:nvSpPr>
            <p:cNvPr id="280" name="Google Shape;280;p23"/>
            <p:cNvSpPr/>
            <p:nvPr/>
          </p:nvSpPr>
          <p:spPr>
            <a:xfrm>
              <a:off x="0" y="0"/>
              <a:ext cx="1350151" cy="401383"/>
            </a:xfrm>
            <a:custGeom>
              <a:avLst/>
              <a:gdLst/>
              <a:ahLst/>
              <a:cxnLst/>
              <a:rect l="l" t="t" r="r" b="b"/>
              <a:pathLst>
                <a:path w="1350151" h="401383" extrusionOk="0">
                  <a:moveTo>
                    <a:pt x="1146951" y="0"/>
                  </a:moveTo>
                  <a:cubicBezTo>
                    <a:pt x="1259175" y="0"/>
                    <a:pt x="1350151" y="89853"/>
                    <a:pt x="1350151" y="200691"/>
                  </a:cubicBezTo>
                  <a:cubicBezTo>
                    <a:pt x="1350151" y="311530"/>
                    <a:pt x="1259175" y="401383"/>
                    <a:pt x="1146951" y="401383"/>
                  </a:cubicBezTo>
                  <a:lnTo>
                    <a:pt x="203200" y="401383"/>
                  </a:lnTo>
                  <a:cubicBezTo>
                    <a:pt x="90976" y="401383"/>
                    <a:pt x="0" y="311530"/>
                    <a:pt x="0" y="200691"/>
                  </a:cubicBezTo>
                  <a:cubicBezTo>
                    <a:pt x="0" y="89853"/>
                    <a:pt x="90976" y="0"/>
                    <a:pt x="203200" y="0"/>
                  </a:cubicBezTo>
                  <a:close/>
                </a:path>
              </a:pathLst>
            </a:custGeom>
            <a:solidFill>
              <a:srgbClr val="CA8FE6"/>
            </a:solidFill>
            <a:ln>
              <a:noFill/>
            </a:ln>
          </p:spPr>
          <p:txBody>
            <a:bodyPr spcFirstLastPara="1" wrap="square" lIns="53300" tIns="53300" rIns="53300" bIns="53300" anchor="ctr" anchorCtr="0">
              <a:noAutofit/>
            </a:bodyPr>
            <a:lstStyle/>
            <a:p>
              <a:pPr marL="0" lvl="0" indent="0" algn="l" rtl="0">
                <a:spcBef>
                  <a:spcPts val="0"/>
                </a:spcBef>
                <a:spcAft>
                  <a:spcPts val="0"/>
                </a:spcAft>
                <a:buNone/>
              </a:pPr>
              <a:endParaRPr/>
            </a:p>
          </p:txBody>
        </p:sp>
        <p:sp>
          <p:nvSpPr>
            <p:cNvPr id="281" name="Google Shape;281;p23"/>
            <p:cNvSpPr txBox="1"/>
            <p:nvPr/>
          </p:nvSpPr>
          <p:spPr>
            <a:xfrm>
              <a:off x="0" y="-57150"/>
              <a:ext cx="1350151" cy="458533"/>
            </a:xfrm>
            <a:prstGeom prst="rect">
              <a:avLst/>
            </a:prstGeom>
            <a:noFill/>
            <a:ln>
              <a:noFill/>
            </a:ln>
          </p:spPr>
          <p:txBody>
            <a:bodyPr spcFirstLastPara="1" wrap="square" lIns="29625" tIns="29625" rIns="29625" bIns="29625" anchor="ctr" anchorCtr="0">
              <a:noAutofit/>
            </a:bodyPr>
            <a:lstStyle/>
            <a:p>
              <a:pPr marL="0" marR="0" lvl="0" indent="0" algn="ctr" rtl="0">
                <a:lnSpc>
                  <a:spcPct val="202222"/>
                </a:lnSpc>
                <a:spcBef>
                  <a:spcPts val="0"/>
                </a:spcBef>
                <a:spcAft>
                  <a:spcPts val="0"/>
                </a:spcAft>
                <a:buNone/>
              </a:pPr>
              <a:endParaRPr sz="1049" b="0" i="0" u="none" strike="noStrike" cap="none">
                <a:solidFill>
                  <a:schemeClr val="dk1"/>
                </a:solidFill>
                <a:latin typeface="Calibri"/>
                <a:ea typeface="Calibri"/>
                <a:cs typeface="Calibri"/>
                <a:sym typeface="Calibri"/>
              </a:endParaRPr>
            </a:p>
          </p:txBody>
        </p:sp>
      </p:grpSp>
      <p:grpSp>
        <p:nvGrpSpPr>
          <p:cNvPr id="282" name="Google Shape;282;p23"/>
          <p:cNvGrpSpPr/>
          <p:nvPr/>
        </p:nvGrpSpPr>
        <p:grpSpPr>
          <a:xfrm>
            <a:off x="514350" y="1319330"/>
            <a:ext cx="2563127" cy="761985"/>
            <a:chOff x="0" y="0"/>
            <a:chExt cx="1350151" cy="401383"/>
          </a:xfrm>
        </p:grpSpPr>
        <p:sp>
          <p:nvSpPr>
            <p:cNvPr id="283" name="Google Shape;283;p23"/>
            <p:cNvSpPr/>
            <p:nvPr/>
          </p:nvSpPr>
          <p:spPr>
            <a:xfrm>
              <a:off x="0" y="0"/>
              <a:ext cx="1350151" cy="401383"/>
            </a:xfrm>
            <a:custGeom>
              <a:avLst/>
              <a:gdLst/>
              <a:ahLst/>
              <a:cxnLst/>
              <a:rect l="l" t="t" r="r" b="b"/>
              <a:pathLst>
                <a:path w="1350151" h="401383" extrusionOk="0">
                  <a:moveTo>
                    <a:pt x="1146951" y="0"/>
                  </a:moveTo>
                  <a:cubicBezTo>
                    <a:pt x="1259175" y="0"/>
                    <a:pt x="1350151" y="89853"/>
                    <a:pt x="1350151" y="200691"/>
                  </a:cubicBezTo>
                  <a:cubicBezTo>
                    <a:pt x="1350151" y="311530"/>
                    <a:pt x="1259175" y="401383"/>
                    <a:pt x="1146951" y="401383"/>
                  </a:cubicBezTo>
                  <a:lnTo>
                    <a:pt x="203200" y="401383"/>
                  </a:lnTo>
                  <a:cubicBezTo>
                    <a:pt x="90976" y="401383"/>
                    <a:pt x="0" y="311530"/>
                    <a:pt x="0" y="200691"/>
                  </a:cubicBezTo>
                  <a:cubicBezTo>
                    <a:pt x="0" y="89853"/>
                    <a:pt x="90976" y="0"/>
                    <a:pt x="203200" y="0"/>
                  </a:cubicBezTo>
                  <a:close/>
                </a:path>
              </a:pathLst>
            </a:custGeom>
            <a:solidFill>
              <a:srgbClr val="CA8FE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4" name="Google Shape;284;p23"/>
            <p:cNvSpPr txBox="1"/>
            <p:nvPr/>
          </p:nvSpPr>
          <p:spPr>
            <a:xfrm>
              <a:off x="0" y="47625"/>
              <a:ext cx="1350151" cy="353758"/>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None/>
              </a:pPr>
              <a:r>
                <a:rPr lang="en-GB" sz="1500" b="1">
                  <a:solidFill>
                    <a:srgbClr val="FFFFFF"/>
                  </a:solidFill>
                </a:rPr>
                <a:t>Shifted to</a:t>
              </a:r>
              <a:r>
                <a:rPr lang="en-GB" sz="1500" b="1" i="0" u="none" strike="noStrike" cap="none">
                  <a:solidFill>
                    <a:srgbClr val="FFFFFF"/>
                  </a:solidFill>
                  <a:latin typeface="Arial"/>
                  <a:ea typeface="Arial"/>
                  <a:cs typeface="Arial"/>
                  <a:sym typeface="Arial"/>
                </a:rPr>
                <a:t> Ukrainian</a:t>
              </a:r>
              <a:endParaRPr sz="15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r>
                <a:rPr lang="en-GB" sz="1500" b="1">
                  <a:solidFill>
                    <a:srgbClr val="FFFFFF"/>
                  </a:solidFill>
                </a:rPr>
                <a:t>(1 family from Tallinn)</a:t>
              </a:r>
              <a:endParaRPr sz="1500" b="1">
                <a:solidFill>
                  <a:srgbClr val="FFFFFF"/>
                </a:solidFill>
              </a:endParaRPr>
            </a:p>
          </p:txBody>
        </p:sp>
      </p:grpSp>
      <p:grpSp>
        <p:nvGrpSpPr>
          <p:cNvPr id="285" name="Google Shape;285;p23"/>
          <p:cNvGrpSpPr/>
          <p:nvPr/>
        </p:nvGrpSpPr>
        <p:grpSpPr>
          <a:xfrm>
            <a:off x="1494431" y="388372"/>
            <a:ext cx="6155208" cy="876703"/>
            <a:chOff x="0" y="-57150"/>
            <a:chExt cx="3464795" cy="493500"/>
          </a:xfrm>
        </p:grpSpPr>
        <p:sp>
          <p:nvSpPr>
            <p:cNvPr id="286" name="Google Shape;286;p23"/>
            <p:cNvSpPr/>
            <p:nvPr/>
          </p:nvSpPr>
          <p:spPr>
            <a:xfrm>
              <a:off x="0" y="0"/>
              <a:ext cx="3464795" cy="436220"/>
            </a:xfrm>
            <a:custGeom>
              <a:avLst/>
              <a:gdLst/>
              <a:ahLst/>
              <a:cxnLst/>
              <a:rect l="l" t="t" r="r" b="b"/>
              <a:pathLst>
                <a:path w="3464795" h="436220" extrusionOk="0">
                  <a:moveTo>
                    <a:pt x="3261595" y="0"/>
                  </a:moveTo>
                  <a:cubicBezTo>
                    <a:pt x="3373820" y="0"/>
                    <a:pt x="3464795" y="97651"/>
                    <a:pt x="3464795" y="218110"/>
                  </a:cubicBezTo>
                  <a:cubicBezTo>
                    <a:pt x="3464795" y="338569"/>
                    <a:pt x="3373820" y="436220"/>
                    <a:pt x="3261595" y="436220"/>
                  </a:cubicBezTo>
                  <a:lnTo>
                    <a:pt x="203200" y="436220"/>
                  </a:lnTo>
                  <a:cubicBezTo>
                    <a:pt x="90976" y="436220"/>
                    <a:pt x="0" y="338569"/>
                    <a:pt x="0" y="218110"/>
                  </a:cubicBezTo>
                  <a:cubicBezTo>
                    <a:pt x="0" y="97651"/>
                    <a:pt x="90976" y="0"/>
                    <a:pt x="203200" y="0"/>
                  </a:cubicBezTo>
                  <a:close/>
                </a:path>
              </a:pathLst>
            </a:custGeom>
            <a:solidFill>
              <a:srgbClr val="AB5FC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7" name="Google Shape;287;p23"/>
            <p:cNvSpPr txBox="1"/>
            <p:nvPr/>
          </p:nvSpPr>
          <p:spPr>
            <a:xfrm>
              <a:off x="0" y="-57150"/>
              <a:ext cx="34647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88" name="Google Shape;288;p23"/>
          <p:cNvSpPr txBox="1"/>
          <p:nvPr/>
        </p:nvSpPr>
        <p:spPr>
          <a:xfrm>
            <a:off x="3461875" y="2249800"/>
            <a:ext cx="2221200" cy="3120854"/>
          </a:xfrm>
          <a:prstGeom prst="rect">
            <a:avLst/>
          </a:prstGeom>
          <a:noFill/>
          <a:ln>
            <a:noFill/>
          </a:ln>
        </p:spPr>
        <p:txBody>
          <a:bodyPr spcFirstLastPara="1" wrap="square" lIns="0" tIns="0" rIns="0" bIns="0" anchor="t" anchorCtr="0">
            <a:spAutoFit/>
          </a:bodyPr>
          <a:lstStyle/>
          <a:p>
            <a:pPr marL="254000" marR="0" lvl="1" indent="-127000" algn="l" rtl="0">
              <a:lnSpc>
                <a:spcPct val="130000"/>
              </a:lnSpc>
              <a:spcBef>
                <a:spcPts val="0"/>
              </a:spcBef>
              <a:spcAft>
                <a:spcPts val="0"/>
              </a:spcAft>
              <a:buClr>
                <a:srgbClr val="202C43"/>
              </a:buClr>
              <a:buSzPts val="1200"/>
              <a:buFont typeface="Arial"/>
              <a:buChar char="•"/>
            </a:pPr>
            <a:r>
              <a:rPr lang="en-GB" sz="1200" b="1" i="0" u="none" strike="noStrike" cap="none" dirty="0">
                <a:solidFill>
                  <a:srgbClr val="202C43"/>
                </a:solidFill>
                <a:latin typeface="Arial"/>
                <a:ea typeface="Arial"/>
                <a:cs typeface="Arial"/>
                <a:sym typeface="Arial"/>
              </a:rPr>
              <a:t>Always Ukrainian or bilingual before displacement</a:t>
            </a:r>
            <a:endParaRPr sz="1200" b="1" dirty="0"/>
          </a:p>
          <a:p>
            <a:pPr marL="254000" marR="0" lvl="1" indent="-127000" algn="l" rtl="0">
              <a:lnSpc>
                <a:spcPct val="130000"/>
              </a:lnSpc>
              <a:spcBef>
                <a:spcPts val="0"/>
              </a:spcBef>
              <a:spcAft>
                <a:spcPts val="0"/>
              </a:spcAft>
              <a:buClr>
                <a:srgbClr val="202C43"/>
              </a:buClr>
              <a:buSzPts val="1200"/>
              <a:buFont typeface="Arial"/>
              <a:buChar char="•"/>
            </a:pPr>
            <a:r>
              <a:rPr lang="en-GB" sz="1200" b="0" i="0" u="none" strike="noStrike" cap="none" dirty="0">
                <a:solidFill>
                  <a:srgbClr val="202C43"/>
                </a:solidFill>
                <a:latin typeface="Arial"/>
                <a:ea typeface="Arial"/>
                <a:cs typeface="Arial"/>
                <a:sym typeface="Arial"/>
              </a:rPr>
              <a:t>No time to attend weekend schools (or no perceived need), however </a:t>
            </a:r>
            <a:r>
              <a:rPr lang="en-GB" sz="1200" dirty="0">
                <a:solidFill>
                  <a:srgbClr val="202C43"/>
                </a:solidFill>
              </a:rPr>
              <a:t>1 family has a Ukrainian tutor</a:t>
            </a:r>
            <a:endParaRPr sz="1200" dirty="0">
              <a:solidFill>
                <a:srgbClr val="202C43"/>
              </a:solidFill>
            </a:endParaRPr>
          </a:p>
          <a:p>
            <a:pPr marL="254000" marR="0" lvl="1" indent="-127000" algn="l" rtl="0">
              <a:lnSpc>
                <a:spcPct val="130000"/>
              </a:lnSpc>
              <a:spcBef>
                <a:spcPts val="0"/>
              </a:spcBef>
              <a:spcAft>
                <a:spcPts val="0"/>
              </a:spcAft>
              <a:buClr>
                <a:srgbClr val="202C43"/>
              </a:buClr>
              <a:buSzPts val="1200"/>
              <a:buFont typeface="Arial"/>
              <a:buChar char="•"/>
            </a:pPr>
            <a:r>
              <a:rPr lang="en-GB" sz="1200" b="0" i="0" u="none" strike="noStrike" cap="none" dirty="0">
                <a:solidFill>
                  <a:srgbClr val="202C43"/>
                </a:solidFill>
                <a:latin typeface="Arial"/>
                <a:ea typeface="Arial"/>
                <a:cs typeface="Arial"/>
                <a:sym typeface="Arial"/>
              </a:rPr>
              <a:t>Language maintenance at home </a:t>
            </a:r>
            <a:endParaRPr lang="et-EE" sz="1200" b="0" i="0" u="none" strike="noStrike" cap="none" dirty="0">
              <a:solidFill>
                <a:srgbClr val="202C43"/>
              </a:solidFill>
              <a:latin typeface="Arial"/>
              <a:ea typeface="Arial"/>
              <a:cs typeface="Arial"/>
              <a:sym typeface="Arial"/>
            </a:endParaRPr>
          </a:p>
          <a:p>
            <a:pPr marL="254000" marR="0" lvl="1" indent="-127000" algn="l" rtl="0">
              <a:lnSpc>
                <a:spcPct val="130000"/>
              </a:lnSpc>
              <a:spcBef>
                <a:spcPts val="0"/>
              </a:spcBef>
              <a:spcAft>
                <a:spcPts val="0"/>
              </a:spcAft>
              <a:buClr>
                <a:srgbClr val="202C43"/>
              </a:buClr>
              <a:buSzPts val="1200"/>
              <a:buFont typeface="Arial"/>
              <a:buChar char="•"/>
            </a:pPr>
            <a:r>
              <a:rPr lang="en-GB" sz="1200" dirty="0">
                <a:solidFill>
                  <a:srgbClr val="202C43"/>
                </a:solidFill>
              </a:rPr>
              <a:t>Both</a:t>
            </a:r>
            <a:r>
              <a:rPr lang="en-GB" sz="1200" b="0" i="0" u="none" strike="noStrike" cap="none" dirty="0">
                <a:solidFill>
                  <a:srgbClr val="202C43"/>
                </a:solidFill>
                <a:latin typeface="Arial"/>
                <a:ea typeface="Arial"/>
                <a:cs typeface="Arial"/>
                <a:sym typeface="Arial"/>
              </a:rPr>
              <a:t> Russian- and Estonian-medium schools</a:t>
            </a:r>
            <a:endParaRPr sz="1200" dirty="0">
              <a:solidFill>
                <a:schemeClr val="dk1"/>
              </a:solidFill>
            </a:endParaRPr>
          </a:p>
          <a:p>
            <a:pPr marL="0" marR="0" lvl="0" indent="0" algn="just" rtl="0">
              <a:lnSpc>
                <a:spcPct val="130000"/>
              </a:lnSpc>
              <a:spcBef>
                <a:spcPts val="0"/>
              </a:spcBef>
              <a:spcAft>
                <a:spcPts val="0"/>
              </a:spcAft>
              <a:buNone/>
            </a:pPr>
            <a:endParaRPr sz="1200" b="0" i="0" u="none" strike="noStrike" cap="none" dirty="0">
              <a:solidFill>
                <a:srgbClr val="202C43"/>
              </a:solidFill>
              <a:latin typeface="Arial"/>
              <a:ea typeface="Arial"/>
              <a:cs typeface="Arial"/>
              <a:sym typeface="Arial"/>
            </a:endParaRPr>
          </a:p>
          <a:p>
            <a:pPr marL="0" marR="0" lvl="0" indent="0" algn="just" rtl="0">
              <a:lnSpc>
                <a:spcPct val="130000"/>
              </a:lnSpc>
              <a:spcBef>
                <a:spcPts val="0"/>
              </a:spcBef>
              <a:spcAft>
                <a:spcPts val="0"/>
              </a:spcAft>
              <a:buNone/>
            </a:pPr>
            <a:endParaRPr sz="1200" b="0" i="0" u="none" strike="noStrike" cap="none" dirty="0">
              <a:solidFill>
                <a:srgbClr val="202C43"/>
              </a:solidFill>
              <a:latin typeface="Arial"/>
              <a:ea typeface="Arial"/>
              <a:cs typeface="Arial"/>
              <a:sym typeface="Arial"/>
            </a:endParaRPr>
          </a:p>
        </p:txBody>
      </p:sp>
      <p:sp>
        <p:nvSpPr>
          <p:cNvPr id="289" name="Google Shape;289;p23"/>
          <p:cNvSpPr txBox="1"/>
          <p:nvPr/>
        </p:nvSpPr>
        <p:spPr>
          <a:xfrm>
            <a:off x="1331375" y="597425"/>
            <a:ext cx="67233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100" b="0" i="0" u="none" strike="noStrike" cap="none">
                <a:solidFill>
                  <a:schemeClr val="lt1"/>
                </a:solidFill>
                <a:latin typeface="Arial"/>
                <a:ea typeface="Arial"/>
                <a:cs typeface="Arial"/>
                <a:sym typeface="Arial"/>
              </a:rPr>
              <a:t>FAMILIES WHERE UKRAINIAN </a:t>
            </a:r>
            <a:endParaRPr sz="700">
              <a:solidFill>
                <a:schemeClr val="lt1"/>
              </a:solidFill>
            </a:endParaRPr>
          </a:p>
          <a:p>
            <a:pPr marL="0" marR="0" lvl="0" indent="0" algn="ctr" rtl="0">
              <a:lnSpc>
                <a:spcPct val="100000"/>
              </a:lnSpc>
              <a:spcBef>
                <a:spcPts val="0"/>
              </a:spcBef>
              <a:spcAft>
                <a:spcPts val="0"/>
              </a:spcAft>
              <a:buNone/>
            </a:pPr>
            <a:r>
              <a:rPr lang="en-GB" sz="2100" b="0" i="0" u="none" strike="noStrike" cap="none">
                <a:solidFill>
                  <a:schemeClr val="lt1"/>
                </a:solidFill>
                <a:latin typeface="Arial"/>
                <a:ea typeface="Arial"/>
                <a:cs typeface="Arial"/>
                <a:sym typeface="Arial"/>
              </a:rPr>
              <a:t>WAS ADDED OR MAINTAINED</a:t>
            </a:r>
            <a:endParaRPr sz="700">
              <a:solidFill>
                <a:schemeClr val="lt1"/>
              </a:solidFill>
            </a:endParaRPr>
          </a:p>
        </p:txBody>
      </p:sp>
      <p:sp>
        <p:nvSpPr>
          <p:cNvPr id="290" name="Google Shape;290;p23"/>
          <p:cNvSpPr txBox="1"/>
          <p:nvPr/>
        </p:nvSpPr>
        <p:spPr>
          <a:xfrm>
            <a:off x="3393277" y="1400525"/>
            <a:ext cx="389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500" b="1">
                <a:solidFill>
                  <a:schemeClr val="lt1"/>
                </a:solidFill>
              </a:rPr>
              <a:t>Ukrainian prior to 2022</a:t>
            </a:r>
            <a:r>
              <a:rPr lang="en-GB" sz="700" b="1">
                <a:solidFill>
                  <a:schemeClr val="lt1"/>
                </a:solidFill>
              </a:rPr>
              <a:t> </a:t>
            </a:r>
            <a:endParaRPr sz="700" b="1">
              <a:solidFill>
                <a:schemeClr val="lt1"/>
              </a:solidFill>
            </a:endParaRPr>
          </a:p>
          <a:p>
            <a:pPr marL="0" marR="0" lvl="0" indent="0" algn="ctr" rtl="0">
              <a:lnSpc>
                <a:spcPct val="100000"/>
              </a:lnSpc>
              <a:spcBef>
                <a:spcPts val="0"/>
              </a:spcBef>
              <a:spcAft>
                <a:spcPts val="0"/>
              </a:spcAft>
              <a:buNone/>
            </a:pPr>
            <a:r>
              <a:rPr lang="en-GB" b="1">
                <a:solidFill>
                  <a:schemeClr val="lt1"/>
                </a:solidFill>
              </a:rPr>
              <a:t>(4  </a:t>
            </a:r>
            <a:r>
              <a:rPr lang="en-GB" sz="1500" b="1" i="0" u="none" strike="noStrike" cap="none">
                <a:solidFill>
                  <a:schemeClr val="lt1"/>
                </a:solidFill>
              </a:rPr>
              <a:t>families</a:t>
            </a:r>
            <a:r>
              <a:rPr lang="en-GB" sz="1500" b="1">
                <a:solidFill>
                  <a:schemeClr val="lt1"/>
                </a:solidFill>
              </a:rPr>
              <a:t>: 2 from Tallinn &amp; 2 from Tartu)</a:t>
            </a:r>
            <a:r>
              <a:rPr lang="en-GB" sz="1500" b="1" i="0" u="none" strike="noStrike" cap="none">
                <a:solidFill>
                  <a:schemeClr val="lt1"/>
                </a:solidFill>
              </a:rPr>
              <a:t> </a:t>
            </a:r>
            <a:endParaRPr sz="700" b="1">
              <a:solidFill>
                <a:schemeClr val="lt1"/>
              </a:solidFill>
            </a:endParaRPr>
          </a:p>
        </p:txBody>
      </p:sp>
      <p:sp>
        <p:nvSpPr>
          <p:cNvPr id="291" name="Google Shape;291;p23"/>
          <p:cNvSpPr txBox="1"/>
          <p:nvPr/>
        </p:nvSpPr>
        <p:spPr>
          <a:xfrm>
            <a:off x="675508" y="2156734"/>
            <a:ext cx="2281800" cy="2924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200" dirty="0"/>
              <a:t>W</a:t>
            </a:r>
            <a:r>
              <a:rPr lang="en-GB" sz="1200" i="1" dirty="0"/>
              <a:t>e attended Ukrainian weekend school, and one fine day as we were leaving it, she [child] says, “Mom, I’m so sorry, I don’t understand what they’re saying.” </a:t>
            </a:r>
            <a:r>
              <a:rPr lang="en-GB" sz="1200" b="1" i="1" dirty="0"/>
              <a:t>And she said, “Speak with me at home in Ukrainian”. And I’m like, “Well, wow, what an interesting idea!” </a:t>
            </a:r>
            <a:r>
              <a:rPr lang="en-GB" sz="1200" i="1" dirty="0"/>
              <a:t>And we have been [speaking it] since then, we switched to Ukrainian; it was winter or autumn, and as of now, it has already been a year.</a:t>
            </a:r>
            <a:endParaRPr sz="1200" i="1" dirty="0"/>
          </a:p>
          <a:p>
            <a:pPr marL="0" lvl="0" indent="0" algn="l" rtl="0">
              <a:spcBef>
                <a:spcPts val="0"/>
              </a:spcBef>
              <a:spcAft>
                <a:spcPts val="0"/>
              </a:spcAft>
              <a:buNone/>
            </a:pPr>
            <a:r>
              <a:rPr lang="en-GB" sz="1200" dirty="0"/>
              <a:t>R/U → R/U, Mariupol → Tallinn</a:t>
            </a:r>
            <a:endParaRPr sz="12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p:txBody>
      </p:sp>
      <p:sp>
        <p:nvSpPr>
          <p:cNvPr id="292" name="Google Shape;292;p23"/>
          <p:cNvSpPr txBox="1"/>
          <p:nvPr/>
        </p:nvSpPr>
        <p:spPr>
          <a:xfrm>
            <a:off x="6187675" y="2442825"/>
            <a:ext cx="2334600" cy="138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sz="900"/>
          </a:p>
        </p:txBody>
      </p:sp>
      <p:grpSp>
        <p:nvGrpSpPr>
          <p:cNvPr id="293" name="Google Shape;293;p23"/>
          <p:cNvGrpSpPr/>
          <p:nvPr/>
        </p:nvGrpSpPr>
        <p:grpSpPr>
          <a:xfrm>
            <a:off x="5854054" y="1949852"/>
            <a:ext cx="2988397" cy="1970111"/>
            <a:chOff x="-275139" y="-128915"/>
            <a:chExt cx="1997992" cy="832500"/>
          </a:xfrm>
        </p:grpSpPr>
        <p:sp>
          <p:nvSpPr>
            <p:cNvPr id="294" name="Google Shape;294;p23"/>
            <p:cNvSpPr/>
            <p:nvPr/>
          </p:nvSpPr>
          <p:spPr>
            <a:xfrm>
              <a:off x="-275139" y="-4"/>
              <a:ext cx="1997992" cy="609490"/>
            </a:xfrm>
            <a:custGeom>
              <a:avLst/>
              <a:gdLst/>
              <a:ahLst/>
              <a:cxnLst/>
              <a:rect l="l" t="t" r="r" b="b"/>
              <a:pathLst>
                <a:path w="1722407" h="609490" extrusionOk="0">
                  <a:moveTo>
                    <a:pt x="1519207" y="0"/>
                  </a:moveTo>
                  <a:cubicBezTo>
                    <a:pt x="1631431" y="0"/>
                    <a:pt x="1722407" y="136439"/>
                    <a:pt x="1722407" y="304745"/>
                  </a:cubicBezTo>
                  <a:cubicBezTo>
                    <a:pt x="1722407" y="473051"/>
                    <a:pt x="1631431" y="609490"/>
                    <a:pt x="1519207" y="609490"/>
                  </a:cubicBezTo>
                  <a:lnTo>
                    <a:pt x="203200" y="609490"/>
                  </a:lnTo>
                  <a:cubicBezTo>
                    <a:pt x="90976" y="609490"/>
                    <a:pt x="0" y="473051"/>
                    <a:pt x="0" y="304745"/>
                  </a:cubicBezTo>
                  <a:cubicBezTo>
                    <a:pt x="0" y="136439"/>
                    <a:pt x="90976" y="0"/>
                    <a:pt x="203200" y="0"/>
                  </a:cubicBezTo>
                  <a:close/>
                </a:path>
              </a:pathLst>
            </a:custGeom>
            <a:noFill/>
            <a:ln w="47500" cap="sq" cmpd="sng">
              <a:solidFill>
                <a:srgbClr val="AB5FCF"/>
              </a:solidFill>
              <a:prstDash val="solid"/>
              <a:miter lim="8000"/>
              <a:headEnd type="none" w="sm" len="sm"/>
              <a:tailEnd type="none" w="sm" len="sm"/>
            </a:ln>
          </p:spPr>
          <p:txBody>
            <a:bodyPr spcFirstLastPara="1" wrap="square" lIns="57000" tIns="57000" rIns="57000" bIns="57000" anchor="ctr" anchorCtr="0">
              <a:noAutofit/>
            </a:bodyPr>
            <a:lstStyle/>
            <a:p>
              <a:pPr marL="0" lvl="0" indent="0" algn="l" rtl="0">
                <a:spcBef>
                  <a:spcPts val="0"/>
                </a:spcBef>
                <a:spcAft>
                  <a:spcPts val="0"/>
                </a:spcAft>
                <a:buNone/>
              </a:pPr>
              <a:endParaRPr/>
            </a:p>
          </p:txBody>
        </p:sp>
        <p:sp>
          <p:nvSpPr>
            <p:cNvPr id="295" name="Google Shape;295;p23"/>
            <p:cNvSpPr txBox="1"/>
            <p:nvPr/>
          </p:nvSpPr>
          <p:spPr>
            <a:xfrm>
              <a:off x="-69158" y="-128915"/>
              <a:ext cx="1689900" cy="832500"/>
            </a:xfrm>
            <a:prstGeom prst="rect">
              <a:avLst/>
            </a:prstGeom>
            <a:noFill/>
            <a:ln>
              <a:noFill/>
            </a:ln>
          </p:spPr>
          <p:txBody>
            <a:bodyPr spcFirstLastPara="1" wrap="square" lIns="31675" tIns="31675" rIns="31675" bIns="31675" anchor="ctr" anchorCtr="0">
              <a:noAutofit/>
            </a:bodyPr>
            <a:lstStyle/>
            <a:p>
              <a:pPr marL="0" lvl="0" indent="0" algn="l" rtl="0">
                <a:spcBef>
                  <a:spcPts val="0"/>
                </a:spcBef>
                <a:spcAft>
                  <a:spcPts val="0"/>
                </a:spcAft>
                <a:buClr>
                  <a:schemeClr val="dk1"/>
                </a:buClr>
                <a:buSzPts val="1371"/>
                <a:buFont typeface="Arial"/>
                <a:buNone/>
              </a:pPr>
              <a:r>
                <a:rPr lang="en-GB" sz="1222" i="1" dirty="0">
                  <a:solidFill>
                    <a:schemeClr val="dk1"/>
                  </a:solidFill>
                </a:rPr>
                <a:t>If my daughter were to use Russian, she would have a [Russian] pronunciation. And now she has Ukrainian pronunciation. She can't speak Russian. </a:t>
              </a:r>
              <a:endParaRPr sz="1222" i="1" dirty="0">
                <a:solidFill>
                  <a:schemeClr val="dk1"/>
                </a:solidFill>
              </a:endParaRPr>
            </a:p>
            <a:p>
              <a:pPr marL="0" lvl="0" indent="0" algn="l" rtl="0">
                <a:spcBef>
                  <a:spcPts val="0"/>
                </a:spcBef>
                <a:spcAft>
                  <a:spcPts val="0"/>
                </a:spcAft>
                <a:buClr>
                  <a:schemeClr val="dk1"/>
                </a:buClr>
                <a:buSzPts val="1371"/>
                <a:buFont typeface="Arial"/>
                <a:buNone/>
              </a:pPr>
              <a:r>
                <a:rPr lang="en-GB" sz="1222" dirty="0">
                  <a:solidFill>
                    <a:schemeClr val="dk1"/>
                  </a:solidFill>
                </a:rPr>
                <a:t>U → U, </a:t>
              </a:r>
              <a:r>
                <a:rPr lang="en-GB" sz="1222" dirty="0" err="1">
                  <a:solidFill>
                    <a:schemeClr val="dk1"/>
                  </a:solidFill>
                </a:rPr>
                <a:t>Bila</a:t>
              </a:r>
              <a:r>
                <a:rPr lang="en-GB" sz="1222" dirty="0">
                  <a:solidFill>
                    <a:schemeClr val="dk1"/>
                  </a:solidFill>
                </a:rPr>
                <a:t> </a:t>
              </a:r>
              <a:r>
                <a:rPr lang="en-GB" sz="1222" dirty="0" err="1">
                  <a:solidFill>
                    <a:schemeClr val="dk1"/>
                  </a:solidFill>
                </a:rPr>
                <a:t>Tserkva</a:t>
              </a:r>
              <a:r>
                <a:rPr lang="en-GB" sz="1222" dirty="0">
                  <a:solidFill>
                    <a:schemeClr val="dk1"/>
                  </a:solidFill>
                </a:rPr>
                <a:t> →Tartu</a:t>
              </a:r>
              <a:endParaRPr sz="973" dirty="0"/>
            </a:p>
          </p:txBody>
        </p:sp>
      </p:grpSp>
      <p:sp>
        <p:nvSpPr>
          <p:cNvPr id="296" name="Google Shape;296;p23"/>
          <p:cNvSpPr/>
          <p:nvPr/>
        </p:nvSpPr>
        <p:spPr>
          <a:xfrm rot="-3399558">
            <a:off x="5896154" y="3654210"/>
            <a:ext cx="1503282" cy="1017563"/>
          </a:xfrm>
          <a:custGeom>
            <a:avLst/>
            <a:gdLst/>
            <a:ahLst/>
            <a:cxnLst/>
            <a:rect l="l" t="t" r="r" b="b"/>
            <a:pathLst>
              <a:path w="2643931" h="1605587" extrusionOk="0">
                <a:moveTo>
                  <a:pt x="0" y="0"/>
                </a:moveTo>
                <a:lnTo>
                  <a:pt x="2643931" y="0"/>
                </a:lnTo>
                <a:lnTo>
                  <a:pt x="2643931" y="1605587"/>
                </a:lnTo>
                <a:lnTo>
                  <a:pt x="0" y="1605587"/>
                </a:lnTo>
                <a:lnTo>
                  <a:pt x="0" y="0"/>
                </a:lnTo>
                <a:close/>
              </a:path>
            </a:pathLst>
          </a:custGeom>
          <a:blipFill rotWithShape="1">
            <a:blip r:embed="rId3">
              <a:alphaModFix/>
            </a:blip>
            <a:stretch>
              <a:fillRect/>
            </a:stretch>
          </a:blipFill>
          <a:ln>
            <a:noFill/>
          </a:ln>
        </p:spPr>
      </p:sp>
      <p:sp>
        <p:nvSpPr>
          <p:cNvPr id="297" name="Google Shape;297;p23"/>
          <p:cNvSpPr txBox="1"/>
          <p:nvPr/>
        </p:nvSpPr>
        <p:spPr>
          <a:xfrm>
            <a:off x="6810375" y="1952625"/>
            <a:ext cx="2352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grpSp>
        <p:nvGrpSpPr>
          <p:cNvPr id="306" name="Google Shape;306;p24"/>
          <p:cNvGrpSpPr/>
          <p:nvPr/>
        </p:nvGrpSpPr>
        <p:grpSpPr>
          <a:xfrm>
            <a:off x="1270300" y="1965450"/>
            <a:ext cx="2580977" cy="3331609"/>
            <a:chOff x="-9403" y="0"/>
            <a:chExt cx="1359554" cy="1537855"/>
          </a:xfrm>
        </p:grpSpPr>
        <p:sp>
          <p:nvSpPr>
            <p:cNvPr id="307" name="Google Shape;307;p24"/>
            <p:cNvSpPr/>
            <p:nvPr/>
          </p:nvSpPr>
          <p:spPr>
            <a:xfrm>
              <a:off x="0" y="0"/>
              <a:ext cx="1350151" cy="1322578"/>
            </a:xfrm>
            <a:custGeom>
              <a:avLst/>
              <a:gdLst/>
              <a:ahLst/>
              <a:cxnLst/>
              <a:rect l="l" t="t" r="r" b="b"/>
              <a:pathLst>
                <a:path w="1350151" h="1322578" extrusionOk="0">
                  <a:moveTo>
                    <a:pt x="77021" y="0"/>
                  </a:moveTo>
                  <a:lnTo>
                    <a:pt x="1273130" y="0"/>
                  </a:lnTo>
                  <a:cubicBezTo>
                    <a:pt x="1315668" y="0"/>
                    <a:pt x="1350151" y="34484"/>
                    <a:pt x="1350151" y="77021"/>
                  </a:cubicBezTo>
                  <a:lnTo>
                    <a:pt x="1350151" y="1245557"/>
                  </a:lnTo>
                  <a:cubicBezTo>
                    <a:pt x="1350151" y="1265985"/>
                    <a:pt x="1342036" y="1285575"/>
                    <a:pt x="1327592" y="1300019"/>
                  </a:cubicBezTo>
                  <a:cubicBezTo>
                    <a:pt x="1313148" y="1314464"/>
                    <a:pt x="1293557" y="1322578"/>
                    <a:pt x="1273130" y="1322578"/>
                  </a:cubicBezTo>
                  <a:lnTo>
                    <a:pt x="77021" y="1322578"/>
                  </a:lnTo>
                  <a:cubicBezTo>
                    <a:pt x="34484" y="1322578"/>
                    <a:pt x="0" y="1288095"/>
                    <a:pt x="0" y="1245557"/>
                  </a:cubicBezTo>
                  <a:lnTo>
                    <a:pt x="0" y="77021"/>
                  </a:lnTo>
                  <a:cubicBezTo>
                    <a:pt x="0" y="34484"/>
                    <a:pt x="34484" y="0"/>
                    <a:pt x="77021" y="0"/>
                  </a:cubicBezTo>
                  <a:close/>
                </a:path>
              </a:pathLst>
            </a:custGeom>
            <a:noFill/>
            <a:ln w="38100" cap="rnd" cmpd="sng">
              <a:solidFill>
                <a:srgbClr val="AB5FCF"/>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08" name="Google Shape;308;p24"/>
            <p:cNvSpPr txBox="1"/>
            <p:nvPr/>
          </p:nvSpPr>
          <p:spPr>
            <a:xfrm>
              <a:off x="-9403" y="158155"/>
              <a:ext cx="1350300" cy="13797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09" name="Google Shape;309;p24"/>
          <p:cNvGrpSpPr/>
          <p:nvPr/>
        </p:nvGrpSpPr>
        <p:grpSpPr>
          <a:xfrm>
            <a:off x="5399525" y="2257499"/>
            <a:ext cx="3002527" cy="2112226"/>
            <a:chOff x="0" y="-57150"/>
            <a:chExt cx="1350300" cy="1379728"/>
          </a:xfrm>
        </p:grpSpPr>
        <p:sp>
          <p:nvSpPr>
            <p:cNvPr id="310" name="Google Shape;310;p24"/>
            <p:cNvSpPr/>
            <p:nvPr/>
          </p:nvSpPr>
          <p:spPr>
            <a:xfrm>
              <a:off x="0" y="0"/>
              <a:ext cx="1350151" cy="1322578"/>
            </a:xfrm>
            <a:custGeom>
              <a:avLst/>
              <a:gdLst/>
              <a:ahLst/>
              <a:cxnLst/>
              <a:rect l="l" t="t" r="r" b="b"/>
              <a:pathLst>
                <a:path w="1350151" h="1322578" extrusionOk="0">
                  <a:moveTo>
                    <a:pt x="77021" y="0"/>
                  </a:moveTo>
                  <a:lnTo>
                    <a:pt x="1273130" y="0"/>
                  </a:lnTo>
                  <a:cubicBezTo>
                    <a:pt x="1315668" y="0"/>
                    <a:pt x="1350151" y="34484"/>
                    <a:pt x="1350151" y="77021"/>
                  </a:cubicBezTo>
                  <a:lnTo>
                    <a:pt x="1350151" y="1245557"/>
                  </a:lnTo>
                  <a:cubicBezTo>
                    <a:pt x="1350151" y="1265985"/>
                    <a:pt x="1342036" y="1285575"/>
                    <a:pt x="1327592" y="1300019"/>
                  </a:cubicBezTo>
                  <a:cubicBezTo>
                    <a:pt x="1313148" y="1314464"/>
                    <a:pt x="1293557" y="1322578"/>
                    <a:pt x="1273130" y="1322578"/>
                  </a:cubicBezTo>
                  <a:lnTo>
                    <a:pt x="77021" y="1322578"/>
                  </a:lnTo>
                  <a:cubicBezTo>
                    <a:pt x="34484" y="1322578"/>
                    <a:pt x="0" y="1288095"/>
                    <a:pt x="0" y="1245557"/>
                  </a:cubicBezTo>
                  <a:lnTo>
                    <a:pt x="0" y="77021"/>
                  </a:lnTo>
                  <a:cubicBezTo>
                    <a:pt x="0" y="34484"/>
                    <a:pt x="34484" y="0"/>
                    <a:pt x="77021" y="0"/>
                  </a:cubicBezTo>
                  <a:close/>
                </a:path>
              </a:pathLst>
            </a:custGeom>
            <a:noFill/>
            <a:ln w="34700" cap="rnd" cmpd="sng">
              <a:solidFill>
                <a:srgbClr val="AB5FCF"/>
              </a:solidFill>
              <a:prstDash val="solid"/>
              <a:round/>
              <a:headEnd type="none" w="sm" len="sm"/>
              <a:tailEnd type="none" w="sm" len="sm"/>
            </a:ln>
          </p:spPr>
          <p:txBody>
            <a:bodyPr spcFirstLastPara="1" wrap="square" lIns="41650" tIns="41650" rIns="41650" bIns="41650" anchor="ctr" anchorCtr="0">
              <a:noAutofit/>
            </a:bodyPr>
            <a:lstStyle/>
            <a:p>
              <a:pPr marL="0" lvl="0" indent="0" algn="l" rtl="0">
                <a:spcBef>
                  <a:spcPts val="0"/>
                </a:spcBef>
                <a:spcAft>
                  <a:spcPts val="0"/>
                </a:spcAft>
                <a:buNone/>
              </a:pPr>
              <a:endParaRPr/>
            </a:p>
          </p:txBody>
        </p:sp>
        <p:sp>
          <p:nvSpPr>
            <p:cNvPr id="311" name="Google Shape;311;p24"/>
            <p:cNvSpPr txBox="1"/>
            <p:nvPr/>
          </p:nvSpPr>
          <p:spPr>
            <a:xfrm>
              <a:off x="0" y="-57150"/>
              <a:ext cx="1350300" cy="1379700"/>
            </a:xfrm>
            <a:prstGeom prst="rect">
              <a:avLst/>
            </a:prstGeom>
            <a:noFill/>
            <a:ln>
              <a:noFill/>
            </a:ln>
          </p:spPr>
          <p:txBody>
            <a:bodyPr spcFirstLastPara="1" wrap="square" lIns="23125" tIns="23125" rIns="23125" bIns="23125" anchor="ctr" anchorCtr="0">
              <a:noAutofit/>
            </a:bodyPr>
            <a:lstStyle/>
            <a:p>
              <a:pPr marL="0" marR="0" lvl="0" indent="0" algn="ctr" rtl="0">
                <a:lnSpc>
                  <a:spcPct val="202222"/>
                </a:lnSpc>
                <a:spcBef>
                  <a:spcPts val="0"/>
                </a:spcBef>
                <a:spcAft>
                  <a:spcPts val="0"/>
                </a:spcAft>
                <a:buNone/>
              </a:pPr>
              <a:endParaRPr sz="820" b="0" i="0" u="none" strike="noStrike" cap="none">
                <a:solidFill>
                  <a:schemeClr val="dk1"/>
                </a:solidFill>
                <a:latin typeface="Calibri"/>
                <a:ea typeface="Calibri"/>
                <a:cs typeface="Calibri"/>
                <a:sym typeface="Calibri"/>
              </a:endParaRPr>
            </a:p>
          </p:txBody>
        </p:sp>
      </p:grpSp>
      <p:grpSp>
        <p:nvGrpSpPr>
          <p:cNvPr id="312" name="Google Shape;312;p24"/>
          <p:cNvGrpSpPr/>
          <p:nvPr/>
        </p:nvGrpSpPr>
        <p:grpSpPr>
          <a:xfrm>
            <a:off x="805975" y="1464250"/>
            <a:ext cx="5919031" cy="646508"/>
            <a:chOff x="0" y="0"/>
            <a:chExt cx="1351408" cy="401383"/>
          </a:xfrm>
        </p:grpSpPr>
        <p:sp>
          <p:nvSpPr>
            <p:cNvPr id="313" name="Google Shape;313;p24"/>
            <p:cNvSpPr/>
            <p:nvPr/>
          </p:nvSpPr>
          <p:spPr>
            <a:xfrm>
              <a:off x="0" y="0"/>
              <a:ext cx="1350151" cy="401383"/>
            </a:xfrm>
            <a:custGeom>
              <a:avLst/>
              <a:gdLst/>
              <a:ahLst/>
              <a:cxnLst/>
              <a:rect l="l" t="t" r="r" b="b"/>
              <a:pathLst>
                <a:path w="1350151" h="401383" extrusionOk="0">
                  <a:moveTo>
                    <a:pt x="1146951" y="0"/>
                  </a:moveTo>
                  <a:cubicBezTo>
                    <a:pt x="1259175" y="0"/>
                    <a:pt x="1350151" y="89853"/>
                    <a:pt x="1350151" y="200691"/>
                  </a:cubicBezTo>
                  <a:cubicBezTo>
                    <a:pt x="1350151" y="311530"/>
                    <a:pt x="1259175" y="401383"/>
                    <a:pt x="1146951" y="401383"/>
                  </a:cubicBezTo>
                  <a:lnTo>
                    <a:pt x="203200" y="401383"/>
                  </a:lnTo>
                  <a:cubicBezTo>
                    <a:pt x="90976" y="401383"/>
                    <a:pt x="0" y="311530"/>
                    <a:pt x="0" y="200691"/>
                  </a:cubicBezTo>
                  <a:cubicBezTo>
                    <a:pt x="0" y="89853"/>
                    <a:pt x="90976" y="0"/>
                    <a:pt x="203200" y="0"/>
                  </a:cubicBezTo>
                  <a:close/>
                </a:path>
              </a:pathLst>
            </a:custGeom>
            <a:solidFill>
              <a:srgbClr val="CA8FE6"/>
            </a:solidFill>
            <a:ln>
              <a:noFill/>
            </a:ln>
          </p:spPr>
          <p:txBody>
            <a:bodyPr spcFirstLastPara="1" wrap="square" lIns="38800" tIns="38800" rIns="38800" bIns="38800" anchor="ctr" anchorCtr="0">
              <a:noAutofit/>
            </a:bodyPr>
            <a:lstStyle/>
            <a:p>
              <a:pPr marL="0" lvl="0" indent="0" algn="l" rtl="0">
                <a:spcBef>
                  <a:spcPts val="0"/>
                </a:spcBef>
                <a:spcAft>
                  <a:spcPts val="0"/>
                </a:spcAft>
                <a:buNone/>
              </a:pPr>
              <a:endParaRPr/>
            </a:p>
          </p:txBody>
        </p:sp>
        <p:sp>
          <p:nvSpPr>
            <p:cNvPr id="314" name="Google Shape;314;p24"/>
            <p:cNvSpPr txBox="1"/>
            <p:nvPr/>
          </p:nvSpPr>
          <p:spPr>
            <a:xfrm>
              <a:off x="105808" y="34911"/>
              <a:ext cx="1245600" cy="342600"/>
            </a:xfrm>
            <a:prstGeom prst="rect">
              <a:avLst/>
            </a:prstGeom>
            <a:noFill/>
            <a:ln>
              <a:noFill/>
            </a:ln>
          </p:spPr>
          <p:txBody>
            <a:bodyPr spcFirstLastPara="1" wrap="square" lIns="21550" tIns="21550" rIns="21550" bIns="21550" anchor="ctr" anchorCtr="0">
              <a:noAutofit/>
            </a:bodyPr>
            <a:lstStyle/>
            <a:p>
              <a:pPr marL="0" lvl="0" indent="0" algn="l" rtl="0">
                <a:lnSpc>
                  <a:spcPct val="140010"/>
                </a:lnSpc>
                <a:spcBef>
                  <a:spcPts val="0"/>
                </a:spcBef>
                <a:spcAft>
                  <a:spcPts val="0"/>
                </a:spcAft>
                <a:buNone/>
              </a:pPr>
              <a:endParaRPr sz="1527" b="1">
                <a:solidFill>
                  <a:schemeClr val="dk1"/>
                </a:solidFill>
              </a:endParaRPr>
            </a:p>
            <a:p>
              <a:pPr marL="0" lvl="0" indent="0" algn="ctr" rtl="0">
                <a:lnSpc>
                  <a:spcPct val="140010"/>
                </a:lnSpc>
                <a:spcBef>
                  <a:spcPts val="0"/>
                </a:spcBef>
                <a:spcAft>
                  <a:spcPts val="0"/>
                </a:spcAft>
                <a:buNone/>
              </a:pPr>
              <a:endParaRPr sz="1273">
                <a:solidFill>
                  <a:schemeClr val="dk1"/>
                </a:solidFill>
              </a:endParaRPr>
            </a:p>
            <a:p>
              <a:pPr marL="0" lvl="0" indent="0" algn="ctr" rtl="0">
                <a:lnSpc>
                  <a:spcPct val="140010"/>
                </a:lnSpc>
                <a:spcBef>
                  <a:spcPts val="0"/>
                </a:spcBef>
                <a:spcAft>
                  <a:spcPts val="0"/>
                </a:spcAft>
                <a:buNone/>
              </a:pPr>
              <a:r>
                <a:rPr lang="en-GB" sz="1273">
                  <a:solidFill>
                    <a:schemeClr val="dk1"/>
                  </a:solidFill>
                </a:rPr>
                <a:t>SOMETIMES SPEAK UKRAINIAN </a:t>
              </a:r>
              <a:r>
                <a:rPr lang="en-GB" sz="1358">
                  <a:solidFill>
                    <a:schemeClr val="dk1"/>
                  </a:solidFill>
                </a:rPr>
                <a:t>BUT NOT ALWAYS</a:t>
              </a:r>
              <a:endParaRPr sz="1358">
                <a:solidFill>
                  <a:schemeClr val="dk1"/>
                </a:solidFill>
              </a:endParaRPr>
            </a:p>
            <a:p>
              <a:pPr marL="0" lvl="0" indent="0" algn="ctr" rtl="0">
                <a:lnSpc>
                  <a:spcPct val="140010"/>
                </a:lnSpc>
                <a:spcBef>
                  <a:spcPts val="0"/>
                </a:spcBef>
                <a:spcAft>
                  <a:spcPts val="0"/>
                </a:spcAft>
                <a:buNone/>
              </a:pPr>
              <a:r>
                <a:rPr lang="en-GB" sz="1358">
                  <a:solidFill>
                    <a:schemeClr val="dk1"/>
                  </a:solidFill>
                </a:rPr>
                <a:t>(4 families: 3 families from Tartu and 1 from Tallinn)</a:t>
              </a:r>
              <a:endParaRPr sz="339">
                <a:solidFill>
                  <a:schemeClr val="dk1"/>
                </a:solidFill>
              </a:endParaRPr>
            </a:p>
            <a:p>
              <a:pPr marL="0" lvl="0" indent="0" algn="l" rtl="0">
                <a:lnSpc>
                  <a:spcPct val="140010"/>
                </a:lnSpc>
                <a:spcBef>
                  <a:spcPts val="0"/>
                </a:spcBef>
                <a:spcAft>
                  <a:spcPts val="0"/>
                </a:spcAft>
                <a:buClr>
                  <a:schemeClr val="dk1"/>
                </a:buClr>
                <a:buFont typeface="Arial"/>
                <a:buNone/>
              </a:pPr>
              <a:endParaRPr sz="1527" b="1">
                <a:solidFill>
                  <a:schemeClr val="dk1"/>
                </a:solidFill>
              </a:endParaRPr>
            </a:p>
            <a:p>
              <a:pPr marL="0" marR="0" lvl="0" indent="0" algn="ctr" rtl="0">
                <a:lnSpc>
                  <a:spcPct val="100000"/>
                </a:lnSpc>
                <a:spcBef>
                  <a:spcPts val="0"/>
                </a:spcBef>
                <a:spcAft>
                  <a:spcPts val="0"/>
                </a:spcAft>
                <a:buNone/>
              </a:pPr>
              <a:endParaRPr sz="1273" b="1">
                <a:solidFill>
                  <a:schemeClr val="lt1"/>
                </a:solidFill>
              </a:endParaRPr>
            </a:p>
          </p:txBody>
        </p:sp>
      </p:grpSp>
      <p:grpSp>
        <p:nvGrpSpPr>
          <p:cNvPr id="315" name="Google Shape;315;p24"/>
          <p:cNvGrpSpPr/>
          <p:nvPr/>
        </p:nvGrpSpPr>
        <p:grpSpPr>
          <a:xfrm>
            <a:off x="1494431" y="388372"/>
            <a:ext cx="6155208" cy="876703"/>
            <a:chOff x="0" y="-57150"/>
            <a:chExt cx="3464795" cy="493500"/>
          </a:xfrm>
        </p:grpSpPr>
        <p:sp>
          <p:nvSpPr>
            <p:cNvPr id="316" name="Google Shape;316;p24"/>
            <p:cNvSpPr/>
            <p:nvPr/>
          </p:nvSpPr>
          <p:spPr>
            <a:xfrm>
              <a:off x="0" y="0"/>
              <a:ext cx="3464795" cy="436220"/>
            </a:xfrm>
            <a:custGeom>
              <a:avLst/>
              <a:gdLst/>
              <a:ahLst/>
              <a:cxnLst/>
              <a:rect l="l" t="t" r="r" b="b"/>
              <a:pathLst>
                <a:path w="3464795" h="436220" extrusionOk="0">
                  <a:moveTo>
                    <a:pt x="3261595" y="0"/>
                  </a:moveTo>
                  <a:cubicBezTo>
                    <a:pt x="3373820" y="0"/>
                    <a:pt x="3464795" y="97651"/>
                    <a:pt x="3464795" y="218110"/>
                  </a:cubicBezTo>
                  <a:cubicBezTo>
                    <a:pt x="3464795" y="338569"/>
                    <a:pt x="3373820" y="436220"/>
                    <a:pt x="3261595" y="436220"/>
                  </a:cubicBezTo>
                  <a:lnTo>
                    <a:pt x="203200" y="436220"/>
                  </a:lnTo>
                  <a:cubicBezTo>
                    <a:pt x="90976" y="436220"/>
                    <a:pt x="0" y="338569"/>
                    <a:pt x="0" y="218110"/>
                  </a:cubicBezTo>
                  <a:cubicBezTo>
                    <a:pt x="0" y="97651"/>
                    <a:pt x="90976" y="0"/>
                    <a:pt x="203200" y="0"/>
                  </a:cubicBezTo>
                  <a:close/>
                </a:path>
              </a:pathLst>
            </a:custGeom>
            <a:solidFill>
              <a:srgbClr val="AB5FC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7" name="Google Shape;317;p24"/>
            <p:cNvSpPr txBox="1"/>
            <p:nvPr/>
          </p:nvSpPr>
          <p:spPr>
            <a:xfrm>
              <a:off x="0" y="-57150"/>
              <a:ext cx="34647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18" name="Google Shape;318;p24"/>
          <p:cNvSpPr txBox="1"/>
          <p:nvPr/>
        </p:nvSpPr>
        <p:spPr>
          <a:xfrm>
            <a:off x="1387713" y="2177075"/>
            <a:ext cx="2436300" cy="3065455"/>
          </a:xfrm>
          <a:prstGeom prst="rect">
            <a:avLst/>
          </a:prstGeom>
          <a:noFill/>
          <a:ln>
            <a:noFill/>
          </a:ln>
        </p:spPr>
        <p:txBody>
          <a:bodyPr spcFirstLastPara="1" wrap="square" lIns="0" tIns="0" rIns="0" bIns="0" anchor="t" anchorCtr="0">
            <a:spAutoFit/>
          </a:bodyPr>
          <a:lstStyle/>
          <a:p>
            <a:pPr marL="254000" lvl="1" indent="-127000" algn="l" rtl="0">
              <a:lnSpc>
                <a:spcPct val="140000"/>
              </a:lnSpc>
              <a:spcBef>
                <a:spcPts val="0"/>
              </a:spcBef>
              <a:spcAft>
                <a:spcPts val="0"/>
              </a:spcAft>
              <a:buClr>
                <a:schemeClr val="dk1"/>
              </a:buClr>
              <a:buSzPts val="1200"/>
              <a:buChar char="•"/>
            </a:pPr>
            <a:r>
              <a:rPr lang="en-GB" sz="1200" b="1" dirty="0">
                <a:solidFill>
                  <a:schemeClr val="dk1"/>
                </a:solidFill>
              </a:rPr>
              <a:t>Mostly Russian-dominant speakers</a:t>
            </a:r>
            <a:endParaRPr sz="1200" b="1" dirty="0">
              <a:solidFill>
                <a:schemeClr val="dk1"/>
              </a:solidFill>
            </a:endParaRPr>
          </a:p>
          <a:p>
            <a:pPr marL="254000" lvl="1" indent="-127000" algn="l" rtl="0">
              <a:lnSpc>
                <a:spcPct val="140000"/>
              </a:lnSpc>
              <a:spcBef>
                <a:spcPts val="0"/>
              </a:spcBef>
              <a:spcAft>
                <a:spcPts val="0"/>
              </a:spcAft>
              <a:buClr>
                <a:schemeClr val="dk1"/>
              </a:buClr>
              <a:buSzPts val="1200"/>
              <a:buChar char="•"/>
            </a:pPr>
            <a:r>
              <a:rPr lang="en-GB" sz="1200" b="1" dirty="0">
                <a:solidFill>
                  <a:schemeClr val="dk1"/>
                </a:solidFill>
              </a:rPr>
              <a:t>Increased use of Ukrainian in the family</a:t>
            </a:r>
            <a:endParaRPr sz="1200" b="1" dirty="0">
              <a:solidFill>
                <a:schemeClr val="dk1"/>
              </a:solidFill>
            </a:endParaRPr>
          </a:p>
          <a:p>
            <a:pPr marL="254000" lvl="1" indent="-127000" algn="l" rtl="0">
              <a:lnSpc>
                <a:spcPct val="140000"/>
              </a:lnSpc>
              <a:spcBef>
                <a:spcPts val="0"/>
              </a:spcBef>
              <a:spcAft>
                <a:spcPts val="0"/>
              </a:spcAft>
              <a:buClr>
                <a:schemeClr val="dk1"/>
              </a:buClr>
              <a:buSzPts val="1200"/>
              <a:buChar char="•"/>
            </a:pPr>
            <a:r>
              <a:rPr lang="en-GB" sz="1200" b="1" dirty="0">
                <a:solidFill>
                  <a:schemeClr val="dk1"/>
                </a:solidFill>
              </a:rPr>
              <a:t>Not a full switch to Ukrainian</a:t>
            </a:r>
            <a:endParaRPr sz="1200" b="1" dirty="0">
              <a:solidFill>
                <a:schemeClr val="dk1"/>
              </a:solidFill>
            </a:endParaRPr>
          </a:p>
          <a:p>
            <a:pPr marL="254000" lvl="1" indent="-127000" algn="l" rtl="0">
              <a:lnSpc>
                <a:spcPct val="140000"/>
              </a:lnSpc>
              <a:spcBef>
                <a:spcPts val="0"/>
              </a:spcBef>
              <a:spcAft>
                <a:spcPts val="0"/>
              </a:spcAft>
              <a:buClr>
                <a:schemeClr val="dk1"/>
              </a:buClr>
              <a:buSzPts val="1200"/>
              <a:buChar char="•"/>
            </a:pPr>
            <a:r>
              <a:rPr lang="en-GB" sz="1200" b="1" dirty="0">
                <a:solidFill>
                  <a:schemeClr val="dk1"/>
                </a:solidFill>
              </a:rPr>
              <a:t>Explicit efforts to use social media in Ukrainian</a:t>
            </a:r>
            <a:endParaRPr sz="1200" b="1" dirty="0">
              <a:solidFill>
                <a:schemeClr val="dk1"/>
              </a:solidFill>
            </a:endParaRPr>
          </a:p>
          <a:p>
            <a:pPr marL="254000" lvl="1" indent="-127000" algn="l" rtl="0">
              <a:lnSpc>
                <a:spcPct val="140000"/>
              </a:lnSpc>
              <a:spcBef>
                <a:spcPts val="0"/>
              </a:spcBef>
              <a:spcAft>
                <a:spcPts val="0"/>
              </a:spcAft>
              <a:buClr>
                <a:schemeClr val="dk1"/>
              </a:buClr>
              <a:buSzPts val="1200"/>
              <a:buChar char="•"/>
            </a:pPr>
            <a:r>
              <a:rPr lang="en-GB" sz="1200" b="1" dirty="0">
                <a:solidFill>
                  <a:srgbClr val="090909"/>
                </a:solidFill>
              </a:rPr>
              <a:t>Surzhyk provides sufficient exposure to Ukrainian</a:t>
            </a:r>
            <a:endParaRPr sz="1200" b="1" dirty="0">
              <a:solidFill>
                <a:schemeClr val="dk1"/>
              </a:solidFill>
            </a:endParaRPr>
          </a:p>
          <a:p>
            <a:pPr marL="254000" lvl="1" indent="-127000" algn="l" rtl="0">
              <a:lnSpc>
                <a:spcPct val="140000"/>
              </a:lnSpc>
              <a:spcBef>
                <a:spcPts val="0"/>
              </a:spcBef>
              <a:spcAft>
                <a:spcPts val="0"/>
              </a:spcAft>
              <a:buClr>
                <a:schemeClr val="dk1"/>
              </a:buClr>
              <a:buSzPts val="1200"/>
              <a:buChar char="•"/>
            </a:pPr>
            <a:r>
              <a:rPr lang="en-GB" sz="1200" b="1" dirty="0">
                <a:solidFill>
                  <a:schemeClr val="dk1"/>
                </a:solidFill>
              </a:rPr>
              <a:t>No other forms of support</a:t>
            </a:r>
            <a:endParaRPr sz="1200" b="1" dirty="0">
              <a:solidFill>
                <a:srgbClr val="202C43"/>
              </a:solidFill>
            </a:endParaRPr>
          </a:p>
          <a:p>
            <a:pPr marL="0" marR="0" lvl="0" indent="0" algn="just" rtl="0">
              <a:lnSpc>
                <a:spcPct val="130000"/>
              </a:lnSpc>
              <a:spcBef>
                <a:spcPts val="0"/>
              </a:spcBef>
              <a:spcAft>
                <a:spcPts val="0"/>
              </a:spcAft>
              <a:buNone/>
            </a:pPr>
            <a:endParaRPr sz="1200" b="0" i="0" u="none" strike="noStrike" cap="none" dirty="0">
              <a:solidFill>
                <a:srgbClr val="202C43"/>
              </a:solidFill>
              <a:latin typeface="Arial"/>
              <a:ea typeface="Arial"/>
              <a:cs typeface="Arial"/>
              <a:sym typeface="Arial"/>
            </a:endParaRPr>
          </a:p>
          <a:p>
            <a:pPr marL="0" marR="0" lvl="0" indent="0" algn="just" rtl="0">
              <a:lnSpc>
                <a:spcPct val="130000"/>
              </a:lnSpc>
              <a:spcBef>
                <a:spcPts val="0"/>
              </a:spcBef>
              <a:spcAft>
                <a:spcPts val="0"/>
              </a:spcAft>
              <a:buNone/>
            </a:pPr>
            <a:endParaRPr sz="1200" b="0" i="0" u="none" strike="noStrike" cap="none" dirty="0">
              <a:solidFill>
                <a:srgbClr val="202C43"/>
              </a:solidFill>
              <a:latin typeface="Arial"/>
              <a:ea typeface="Arial"/>
              <a:cs typeface="Arial"/>
              <a:sym typeface="Arial"/>
            </a:endParaRPr>
          </a:p>
        </p:txBody>
      </p:sp>
      <p:sp>
        <p:nvSpPr>
          <p:cNvPr id="319" name="Google Shape;319;p24"/>
          <p:cNvSpPr txBox="1"/>
          <p:nvPr/>
        </p:nvSpPr>
        <p:spPr>
          <a:xfrm>
            <a:off x="1494425" y="578250"/>
            <a:ext cx="62313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100" b="0" i="0" u="none" strike="noStrike" cap="none">
                <a:solidFill>
                  <a:schemeClr val="lt1"/>
                </a:solidFill>
                <a:latin typeface="Arial"/>
                <a:ea typeface="Arial"/>
                <a:cs typeface="Arial"/>
                <a:sym typeface="Arial"/>
              </a:rPr>
              <a:t>FAMILIES WITH </a:t>
            </a:r>
            <a:r>
              <a:rPr lang="en-GB" sz="2100">
                <a:solidFill>
                  <a:schemeClr val="lt1"/>
                </a:solidFill>
              </a:rPr>
              <a:t>INCONSISTENT</a:t>
            </a:r>
            <a:r>
              <a:rPr lang="en-GB" sz="2100" b="0" i="0" u="none" strike="noStrike" cap="none">
                <a:solidFill>
                  <a:schemeClr val="lt1"/>
                </a:solidFill>
                <a:latin typeface="Arial"/>
                <a:ea typeface="Arial"/>
                <a:cs typeface="Arial"/>
                <a:sym typeface="Arial"/>
              </a:rPr>
              <a:t> </a:t>
            </a:r>
            <a:r>
              <a:rPr lang="en-GB" sz="2100">
                <a:solidFill>
                  <a:schemeClr val="lt1"/>
                </a:solidFill>
              </a:rPr>
              <a:t>USE OF UKRAINIAN</a:t>
            </a:r>
            <a:endParaRPr sz="700">
              <a:solidFill>
                <a:schemeClr val="lt1"/>
              </a:solidFill>
            </a:endParaRPr>
          </a:p>
        </p:txBody>
      </p:sp>
      <p:sp>
        <p:nvSpPr>
          <p:cNvPr id="320" name="Google Shape;320;p24"/>
          <p:cNvSpPr txBox="1"/>
          <p:nvPr/>
        </p:nvSpPr>
        <p:spPr>
          <a:xfrm>
            <a:off x="5652825" y="2423725"/>
            <a:ext cx="2489100" cy="1831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200" i="1" dirty="0"/>
              <a:t>Now, just like the children, well, in the family, </a:t>
            </a:r>
            <a:r>
              <a:rPr lang="en-GB" sz="1200" b="1" i="1" dirty="0"/>
              <a:t>we started speaking more in Ukrainian, but we did not stop talking in Russian, but we still speak Ukrainian, we watch TV in Ukrainian</a:t>
            </a:r>
            <a:r>
              <a:rPr lang="en-GB" sz="1200" i="1" dirty="0"/>
              <a:t>, but that's the main thing now, that’s why there is such a position here. Listening to music is also exclusively in Ukrainian.</a:t>
            </a:r>
            <a:endParaRPr sz="1200" i="1" dirty="0"/>
          </a:p>
          <a:p>
            <a:pPr marL="0" lvl="0" indent="0" algn="l" rtl="0">
              <a:spcBef>
                <a:spcPts val="0"/>
              </a:spcBef>
              <a:spcAft>
                <a:spcPts val="0"/>
              </a:spcAft>
              <a:buNone/>
            </a:pPr>
            <a:r>
              <a:rPr lang="en-GB" sz="1100" dirty="0"/>
              <a:t>(R → R, </a:t>
            </a:r>
            <a:r>
              <a:rPr lang="en-GB" sz="1100" dirty="0" err="1"/>
              <a:t>Herson→Tartu</a:t>
            </a:r>
            <a:r>
              <a:rPr lang="en-GB" sz="1100" dirty="0"/>
              <a:t>)</a:t>
            </a:r>
            <a:endParaRPr sz="900" dirty="0"/>
          </a:p>
        </p:txBody>
      </p:sp>
      <p:sp>
        <p:nvSpPr>
          <p:cNvPr id="321" name="Google Shape;321;p24"/>
          <p:cNvSpPr/>
          <p:nvPr/>
        </p:nvSpPr>
        <p:spPr>
          <a:xfrm rot="-1878959">
            <a:off x="3979702" y="3629870"/>
            <a:ext cx="1106391" cy="1032659"/>
          </a:xfrm>
          <a:custGeom>
            <a:avLst/>
            <a:gdLst/>
            <a:ahLst/>
            <a:cxnLst/>
            <a:rect l="l" t="t" r="r" b="b"/>
            <a:pathLst>
              <a:path w="2643931" h="1605587" extrusionOk="0">
                <a:moveTo>
                  <a:pt x="0" y="0"/>
                </a:moveTo>
                <a:lnTo>
                  <a:pt x="2643931" y="0"/>
                </a:lnTo>
                <a:lnTo>
                  <a:pt x="2643931" y="1605587"/>
                </a:lnTo>
                <a:lnTo>
                  <a:pt x="0" y="1605587"/>
                </a:lnTo>
                <a:lnTo>
                  <a:pt x="0" y="0"/>
                </a:lnTo>
                <a:close/>
              </a:path>
            </a:pathLst>
          </a:custGeom>
          <a:blipFill rotWithShape="1">
            <a:blip r:embed="rId3">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25"/>
          <p:cNvGrpSpPr/>
          <p:nvPr/>
        </p:nvGrpSpPr>
        <p:grpSpPr>
          <a:xfrm>
            <a:off x="0" y="-108499"/>
            <a:ext cx="4571909" cy="5254198"/>
            <a:chOff x="0" y="-57150"/>
            <a:chExt cx="2408296" cy="2767698"/>
          </a:xfrm>
        </p:grpSpPr>
        <p:sp>
          <p:nvSpPr>
            <p:cNvPr id="327" name="Google Shape;327;p25"/>
            <p:cNvSpPr/>
            <p:nvPr/>
          </p:nvSpPr>
          <p:spPr>
            <a:xfrm>
              <a:off x="0" y="0"/>
              <a:ext cx="2408296" cy="2710548"/>
            </a:xfrm>
            <a:custGeom>
              <a:avLst/>
              <a:gdLst/>
              <a:ahLst/>
              <a:cxnLst/>
              <a:rect l="l" t="t" r="r" b="b"/>
              <a:pathLst>
                <a:path w="2408296" h="2710548" extrusionOk="0">
                  <a:moveTo>
                    <a:pt x="0" y="0"/>
                  </a:moveTo>
                  <a:lnTo>
                    <a:pt x="2408296" y="0"/>
                  </a:lnTo>
                  <a:lnTo>
                    <a:pt x="2408296" y="2710548"/>
                  </a:lnTo>
                  <a:lnTo>
                    <a:pt x="0" y="2710548"/>
                  </a:lnTo>
                  <a:close/>
                </a:path>
              </a:pathLst>
            </a:custGeom>
            <a:solidFill>
              <a:srgbClr val="FDE1D4"/>
            </a:solidFill>
            <a:ln>
              <a:noFill/>
            </a:ln>
          </p:spPr>
        </p:sp>
        <p:sp>
          <p:nvSpPr>
            <p:cNvPr id="328" name="Google Shape;328;p25"/>
            <p:cNvSpPr txBox="1"/>
            <p:nvPr/>
          </p:nvSpPr>
          <p:spPr>
            <a:xfrm>
              <a:off x="0" y="-57150"/>
              <a:ext cx="2408296" cy="2767698"/>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29" name="Google Shape;329;p25"/>
          <p:cNvGrpSpPr/>
          <p:nvPr/>
        </p:nvGrpSpPr>
        <p:grpSpPr>
          <a:xfrm>
            <a:off x="514350" y="1737601"/>
            <a:ext cx="5207108" cy="2336827"/>
            <a:chOff x="0" y="-87122"/>
            <a:chExt cx="2742839" cy="1230921"/>
          </a:xfrm>
        </p:grpSpPr>
        <p:sp>
          <p:nvSpPr>
            <p:cNvPr id="330" name="Google Shape;330;p25"/>
            <p:cNvSpPr/>
            <p:nvPr/>
          </p:nvSpPr>
          <p:spPr>
            <a:xfrm>
              <a:off x="0" y="0"/>
              <a:ext cx="2074647" cy="1143799"/>
            </a:xfrm>
            <a:custGeom>
              <a:avLst/>
              <a:gdLst/>
              <a:ahLst/>
              <a:cxnLst/>
              <a:rect l="l" t="t" r="r" b="b"/>
              <a:pathLst>
                <a:path w="2074647" h="1143799" extrusionOk="0">
                  <a:moveTo>
                    <a:pt x="50124" y="0"/>
                  </a:moveTo>
                  <a:lnTo>
                    <a:pt x="2024523" y="0"/>
                  </a:lnTo>
                  <a:cubicBezTo>
                    <a:pt x="2037817" y="0"/>
                    <a:pt x="2050566" y="5281"/>
                    <a:pt x="2059966" y="14681"/>
                  </a:cubicBezTo>
                  <a:cubicBezTo>
                    <a:pt x="2069366" y="24081"/>
                    <a:pt x="2074647" y="36831"/>
                    <a:pt x="2074647" y="50124"/>
                  </a:cubicBezTo>
                  <a:lnTo>
                    <a:pt x="2074647" y="1093675"/>
                  </a:lnTo>
                  <a:cubicBezTo>
                    <a:pt x="2074647" y="1121358"/>
                    <a:pt x="2052206" y="1143799"/>
                    <a:pt x="2024523" y="1143799"/>
                  </a:cubicBezTo>
                  <a:lnTo>
                    <a:pt x="50124" y="1143799"/>
                  </a:lnTo>
                  <a:cubicBezTo>
                    <a:pt x="22441" y="1143799"/>
                    <a:pt x="0" y="1121358"/>
                    <a:pt x="0" y="1093675"/>
                  </a:cubicBezTo>
                  <a:lnTo>
                    <a:pt x="0" y="50124"/>
                  </a:lnTo>
                  <a:cubicBezTo>
                    <a:pt x="0" y="22441"/>
                    <a:pt x="22441" y="0"/>
                    <a:pt x="50124" y="0"/>
                  </a:cubicBezTo>
                  <a:close/>
                </a:path>
              </a:pathLst>
            </a:custGeom>
            <a:noFill/>
            <a:ln w="38100" cap="rnd" cmpd="sng">
              <a:solidFill>
                <a:srgbClr val="AB5FCF"/>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1" name="Google Shape;331;p25"/>
            <p:cNvSpPr txBox="1"/>
            <p:nvPr/>
          </p:nvSpPr>
          <p:spPr>
            <a:xfrm>
              <a:off x="668339" y="-87122"/>
              <a:ext cx="2074500" cy="12009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2" name="Google Shape;332;p25"/>
          <p:cNvGrpSpPr/>
          <p:nvPr/>
        </p:nvGrpSpPr>
        <p:grpSpPr>
          <a:xfrm>
            <a:off x="4572000" y="-108496"/>
            <a:ext cx="4572000" cy="5254301"/>
            <a:chOff x="0" y="-57150"/>
            <a:chExt cx="2408296" cy="2767698"/>
          </a:xfrm>
        </p:grpSpPr>
        <p:sp>
          <p:nvSpPr>
            <p:cNvPr id="333" name="Google Shape;333;p25"/>
            <p:cNvSpPr/>
            <p:nvPr/>
          </p:nvSpPr>
          <p:spPr>
            <a:xfrm>
              <a:off x="0" y="0"/>
              <a:ext cx="2408296" cy="2710548"/>
            </a:xfrm>
            <a:custGeom>
              <a:avLst/>
              <a:gdLst/>
              <a:ahLst/>
              <a:cxnLst/>
              <a:rect l="l" t="t" r="r" b="b"/>
              <a:pathLst>
                <a:path w="2408296" h="2710548" extrusionOk="0">
                  <a:moveTo>
                    <a:pt x="0" y="0"/>
                  </a:moveTo>
                  <a:lnTo>
                    <a:pt x="2408296" y="0"/>
                  </a:lnTo>
                  <a:lnTo>
                    <a:pt x="2408296" y="2710548"/>
                  </a:lnTo>
                  <a:lnTo>
                    <a:pt x="0" y="2710548"/>
                  </a:lnTo>
                  <a:close/>
                </a:path>
              </a:pathLst>
            </a:custGeom>
            <a:solidFill>
              <a:schemeClr val="lt1"/>
            </a:solidFill>
            <a:ln>
              <a:noFill/>
            </a:ln>
          </p:spPr>
        </p:sp>
        <p:sp>
          <p:nvSpPr>
            <p:cNvPr id="334" name="Google Shape;334;p25"/>
            <p:cNvSpPr txBox="1"/>
            <p:nvPr/>
          </p:nvSpPr>
          <p:spPr>
            <a:xfrm>
              <a:off x="0" y="-57150"/>
              <a:ext cx="2408296" cy="2767698"/>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35" name="Google Shape;335;p25"/>
          <p:cNvSpPr/>
          <p:nvPr/>
        </p:nvSpPr>
        <p:spPr>
          <a:xfrm>
            <a:off x="4658738" y="2017884"/>
            <a:ext cx="4247840" cy="1776093"/>
          </a:xfrm>
          <a:custGeom>
            <a:avLst/>
            <a:gdLst/>
            <a:ahLst/>
            <a:cxnLst/>
            <a:rect l="l" t="t" r="r" b="b"/>
            <a:pathLst>
              <a:path w="2074647" h="832869" extrusionOk="0">
                <a:moveTo>
                  <a:pt x="50124" y="0"/>
                </a:moveTo>
                <a:lnTo>
                  <a:pt x="2024523" y="0"/>
                </a:lnTo>
                <a:cubicBezTo>
                  <a:pt x="2037817" y="0"/>
                  <a:pt x="2050566" y="5281"/>
                  <a:pt x="2059966" y="14681"/>
                </a:cubicBezTo>
                <a:cubicBezTo>
                  <a:pt x="2069366" y="24081"/>
                  <a:pt x="2074647" y="36831"/>
                  <a:pt x="2074647" y="50124"/>
                </a:cubicBezTo>
                <a:lnTo>
                  <a:pt x="2074647" y="782744"/>
                </a:lnTo>
                <a:cubicBezTo>
                  <a:pt x="2074647" y="810427"/>
                  <a:pt x="2052206" y="832869"/>
                  <a:pt x="2024523" y="832869"/>
                </a:cubicBezTo>
                <a:lnTo>
                  <a:pt x="50124" y="832869"/>
                </a:lnTo>
                <a:cubicBezTo>
                  <a:pt x="22441" y="832869"/>
                  <a:pt x="0" y="810427"/>
                  <a:pt x="0" y="782744"/>
                </a:cubicBezTo>
                <a:lnTo>
                  <a:pt x="0" y="50124"/>
                </a:lnTo>
                <a:cubicBezTo>
                  <a:pt x="0" y="22441"/>
                  <a:pt x="22441" y="0"/>
                  <a:pt x="50124" y="0"/>
                </a:cubicBezTo>
                <a:close/>
              </a:path>
            </a:pathLst>
          </a:custGeom>
          <a:noFill/>
          <a:ln w="47625" cap="rnd" cmpd="sng">
            <a:solidFill>
              <a:srgbClr val="AB5FCF"/>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336" name="Google Shape;336;p25"/>
          <p:cNvSpPr txBox="1"/>
          <p:nvPr/>
        </p:nvSpPr>
        <p:spPr>
          <a:xfrm>
            <a:off x="580800" y="1982425"/>
            <a:ext cx="3780000" cy="21759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100" b="0" i="1" u="none" strike="noStrike" cap="none" dirty="0">
                <a:solidFill>
                  <a:srgbClr val="000000"/>
                </a:solidFill>
                <a:latin typeface="Oi"/>
                <a:ea typeface="Oi"/>
                <a:cs typeface="Oi"/>
                <a:sym typeface="Oi"/>
              </a:rPr>
              <a:t> </a:t>
            </a:r>
            <a:r>
              <a:rPr lang="en-GB" i="1" dirty="0"/>
              <a:t>Here, well, Ukrainian, yes, I believe that this is our native language, and after the start of all these actions, we started speaking more Ukrainian in our family because </a:t>
            </a:r>
            <a:r>
              <a:rPr lang="en-GB" b="1" i="1" dirty="0"/>
              <a:t>we had never thought</a:t>
            </a:r>
            <a:r>
              <a:rPr lang="en-GB" i="1" dirty="0"/>
              <a:t> about how important it is to preserve this culture and language. Before that, we never thought about it. Now, somehow, </a:t>
            </a:r>
            <a:r>
              <a:rPr lang="en-GB" b="1" i="1" dirty="0"/>
              <a:t>with the children in the family, we started speaking Ukrainian more. </a:t>
            </a:r>
            <a:r>
              <a:rPr lang="en-GB" i="1" dirty="0"/>
              <a:t>    </a:t>
            </a:r>
            <a:r>
              <a:rPr lang="en-GB" sz="1100" b="0" i="0" u="none" strike="noStrike" cap="none" dirty="0">
                <a:solidFill>
                  <a:srgbClr val="000000"/>
                </a:solidFill>
                <a:latin typeface="Arial"/>
                <a:ea typeface="Arial"/>
                <a:cs typeface="Arial"/>
                <a:sym typeface="Arial"/>
              </a:rPr>
              <a:t>R/S → R/S, Donetsk →Tartu</a:t>
            </a:r>
            <a:endParaRPr sz="700" dirty="0"/>
          </a:p>
          <a:p>
            <a:pPr marL="0" marR="0" lvl="0" indent="0" algn="r" rtl="0">
              <a:lnSpc>
                <a:spcPct val="140018"/>
              </a:lnSpc>
              <a:spcBef>
                <a:spcPts val="0"/>
              </a:spcBef>
              <a:spcAft>
                <a:spcPts val="0"/>
              </a:spcAft>
              <a:buNone/>
            </a:pPr>
            <a:endParaRPr sz="1100" b="0" i="0" u="none" strike="noStrike" cap="none" dirty="0">
              <a:solidFill>
                <a:srgbClr val="000000"/>
              </a:solidFill>
              <a:latin typeface="Arial"/>
              <a:ea typeface="Arial"/>
              <a:cs typeface="Arial"/>
              <a:sym typeface="Arial"/>
            </a:endParaRPr>
          </a:p>
        </p:txBody>
      </p:sp>
      <p:sp>
        <p:nvSpPr>
          <p:cNvPr id="337" name="Google Shape;337;p25"/>
          <p:cNvSpPr txBox="1"/>
          <p:nvPr/>
        </p:nvSpPr>
        <p:spPr>
          <a:xfrm>
            <a:off x="4896948" y="3397675"/>
            <a:ext cx="3508200" cy="320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700"/>
          </a:p>
          <a:p>
            <a:pPr marL="0" marR="0" lvl="0" indent="0" algn="ctr" rtl="0">
              <a:lnSpc>
                <a:spcPct val="14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338" name="Google Shape;338;p25"/>
          <p:cNvSpPr txBox="1"/>
          <p:nvPr/>
        </p:nvSpPr>
        <p:spPr>
          <a:xfrm>
            <a:off x="4892662" y="2090675"/>
            <a:ext cx="3780000" cy="152965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spAutoFit/>
          </a:bodyPr>
          <a:lstStyle/>
          <a:p>
            <a:pPr marL="457200" lvl="0" indent="0" algn="l" rtl="0">
              <a:spcBef>
                <a:spcPts val="0"/>
              </a:spcBef>
              <a:spcAft>
                <a:spcPts val="0"/>
              </a:spcAft>
              <a:buNone/>
            </a:pPr>
            <a:r>
              <a:rPr lang="en-GB" b="1" i="1" dirty="0">
                <a:solidFill>
                  <a:schemeClr val="dk1"/>
                </a:solidFill>
              </a:rPr>
              <a:t>We would have attended Ukrainian classes if they had been offered at school</a:t>
            </a:r>
            <a:r>
              <a:rPr lang="en-GB" i="1" dirty="0">
                <a:solidFill>
                  <a:schemeClr val="dk1"/>
                </a:solidFill>
              </a:rPr>
              <a:t>. I would have been happy even if there had simply been a choice, and we would have chosen the Ukrainian one. Well, not Russian, but Ukrainian.</a:t>
            </a:r>
            <a:endParaRPr sz="700" i="1" dirty="0">
              <a:solidFill>
                <a:schemeClr val="dk1"/>
              </a:solidFill>
            </a:endParaRPr>
          </a:p>
          <a:p>
            <a:pPr marL="457200" lvl="0" indent="0" algn="l" rtl="0">
              <a:lnSpc>
                <a:spcPct val="140000"/>
              </a:lnSpc>
              <a:spcBef>
                <a:spcPts val="0"/>
              </a:spcBef>
              <a:spcAft>
                <a:spcPts val="0"/>
              </a:spcAft>
              <a:buNone/>
            </a:pPr>
            <a:r>
              <a:rPr lang="en-GB" sz="1100" dirty="0">
                <a:solidFill>
                  <a:schemeClr val="dk1"/>
                </a:solidFill>
              </a:rPr>
              <a:t>R/S → R/S, Donetsk →Tartu</a:t>
            </a:r>
            <a:endParaRPr sz="1200" dirty="0"/>
          </a:p>
        </p:txBody>
      </p:sp>
      <p:grpSp>
        <p:nvGrpSpPr>
          <p:cNvPr id="339" name="Google Shape;339;p25"/>
          <p:cNvGrpSpPr/>
          <p:nvPr/>
        </p:nvGrpSpPr>
        <p:grpSpPr>
          <a:xfrm>
            <a:off x="1494431" y="388372"/>
            <a:ext cx="6155208" cy="876703"/>
            <a:chOff x="0" y="-57150"/>
            <a:chExt cx="3464795" cy="493500"/>
          </a:xfrm>
        </p:grpSpPr>
        <p:sp>
          <p:nvSpPr>
            <p:cNvPr id="340" name="Google Shape;340;p25"/>
            <p:cNvSpPr/>
            <p:nvPr/>
          </p:nvSpPr>
          <p:spPr>
            <a:xfrm>
              <a:off x="0" y="0"/>
              <a:ext cx="3464795" cy="436220"/>
            </a:xfrm>
            <a:custGeom>
              <a:avLst/>
              <a:gdLst/>
              <a:ahLst/>
              <a:cxnLst/>
              <a:rect l="l" t="t" r="r" b="b"/>
              <a:pathLst>
                <a:path w="3464795" h="436220" extrusionOk="0">
                  <a:moveTo>
                    <a:pt x="3261595" y="0"/>
                  </a:moveTo>
                  <a:cubicBezTo>
                    <a:pt x="3373820" y="0"/>
                    <a:pt x="3464795" y="97651"/>
                    <a:pt x="3464795" y="218110"/>
                  </a:cubicBezTo>
                  <a:cubicBezTo>
                    <a:pt x="3464795" y="338569"/>
                    <a:pt x="3373820" y="436220"/>
                    <a:pt x="3261595" y="436220"/>
                  </a:cubicBezTo>
                  <a:lnTo>
                    <a:pt x="203200" y="436220"/>
                  </a:lnTo>
                  <a:cubicBezTo>
                    <a:pt x="90976" y="436220"/>
                    <a:pt x="0" y="338569"/>
                    <a:pt x="0" y="218110"/>
                  </a:cubicBezTo>
                  <a:cubicBezTo>
                    <a:pt x="0" y="97651"/>
                    <a:pt x="90976" y="0"/>
                    <a:pt x="203200" y="0"/>
                  </a:cubicBezTo>
                  <a:close/>
                </a:path>
              </a:pathLst>
            </a:custGeom>
            <a:solidFill>
              <a:srgbClr val="AB5FC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41" name="Google Shape;341;p25"/>
            <p:cNvSpPr txBox="1"/>
            <p:nvPr/>
          </p:nvSpPr>
          <p:spPr>
            <a:xfrm>
              <a:off x="0" y="-57150"/>
              <a:ext cx="34647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42" name="Google Shape;342;p25"/>
          <p:cNvSpPr txBox="1"/>
          <p:nvPr/>
        </p:nvSpPr>
        <p:spPr>
          <a:xfrm>
            <a:off x="1533050" y="618575"/>
            <a:ext cx="62313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100" b="0" i="0" u="none" strike="noStrike" cap="none">
                <a:solidFill>
                  <a:schemeClr val="lt1"/>
                </a:solidFill>
                <a:latin typeface="Arial"/>
                <a:ea typeface="Arial"/>
                <a:cs typeface="Arial"/>
                <a:sym typeface="Arial"/>
              </a:rPr>
              <a:t>FAMILIES WITH </a:t>
            </a:r>
            <a:r>
              <a:rPr lang="en-GB" sz="2100">
                <a:solidFill>
                  <a:schemeClr val="lt1"/>
                </a:solidFill>
              </a:rPr>
              <a:t>INCONSISTENT</a:t>
            </a:r>
            <a:r>
              <a:rPr lang="en-GB" sz="2100" b="0" i="0" u="none" strike="noStrike" cap="none">
                <a:solidFill>
                  <a:schemeClr val="lt1"/>
                </a:solidFill>
                <a:latin typeface="Arial"/>
                <a:ea typeface="Arial"/>
                <a:cs typeface="Arial"/>
                <a:sym typeface="Arial"/>
              </a:rPr>
              <a:t> </a:t>
            </a:r>
            <a:r>
              <a:rPr lang="en-GB" sz="2100">
                <a:solidFill>
                  <a:schemeClr val="lt1"/>
                </a:solidFill>
              </a:rPr>
              <a:t>USE OF UKRAINIAN</a:t>
            </a:r>
            <a:endParaRPr sz="7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grpSp>
        <p:nvGrpSpPr>
          <p:cNvPr id="367" name="Google Shape;367;p27"/>
          <p:cNvGrpSpPr/>
          <p:nvPr/>
        </p:nvGrpSpPr>
        <p:grpSpPr>
          <a:xfrm>
            <a:off x="1183450" y="845626"/>
            <a:ext cx="5786384" cy="3945086"/>
            <a:chOff x="0" y="-57150"/>
            <a:chExt cx="2519434" cy="1929326"/>
          </a:xfrm>
        </p:grpSpPr>
        <p:sp>
          <p:nvSpPr>
            <p:cNvPr id="368" name="Google Shape;368;p27"/>
            <p:cNvSpPr/>
            <p:nvPr/>
          </p:nvSpPr>
          <p:spPr>
            <a:xfrm>
              <a:off x="0" y="0"/>
              <a:ext cx="2519434" cy="1872176"/>
            </a:xfrm>
            <a:custGeom>
              <a:avLst/>
              <a:gdLst/>
              <a:ahLst/>
              <a:cxnLst/>
              <a:rect l="l" t="t" r="r" b="b"/>
              <a:pathLst>
                <a:path w="2519434" h="1872176" extrusionOk="0">
                  <a:moveTo>
                    <a:pt x="41275" y="0"/>
                  </a:moveTo>
                  <a:lnTo>
                    <a:pt x="2478159" y="0"/>
                  </a:lnTo>
                  <a:cubicBezTo>
                    <a:pt x="2500955" y="0"/>
                    <a:pt x="2519434" y="18480"/>
                    <a:pt x="2519434" y="41275"/>
                  </a:cubicBezTo>
                  <a:lnTo>
                    <a:pt x="2519434" y="1830901"/>
                  </a:lnTo>
                  <a:cubicBezTo>
                    <a:pt x="2519434" y="1841848"/>
                    <a:pt x="2515086" y="1852346"/>
                    <a:pt x="2507345" y="1860087"/>
                  </a:cubicBezTo>
                  <a:cubicBezTo>
                    <a:pt x="2499605" y="1867828"/>
                    <a:pt x="2489106" y="1872176"/>
                    <a:pt x="2478159" y="1872176"/>
                  </a:cubicBezTo>
                  <a:lnTo>
                    <a:pt x="41275" y="1872176"/>
                  </a:lnTo>
                  <a:cubicBezTo>
                    <a:pt x="18480" y="1872176"/>
                    <a:pt x="0" y="1853697"/>
                    <a:pt x="0" y="1830901"/>
                  </a:cubicBezTo>
                  <a:lnTo>
                    <a:pt x="0" y="41275"/>
                  </a:lnTo>
                  <a:cubicBezTo>
                    <a:pt x="0" y="18480"/>
                    <a:pt x="18480" y="0"/>
                    <a:pt x="41275" y="0"/>
                  </a:cubicBezTo>
                  <a:close/>
                </a:path>
              </a:pathLst>
            </a:custGeom>
            <a:noFill/>
            <a:ln w="38100" cap="rnd" cmpd="sng">
              <a:solidFill>
                <a:srgbClr val="0EA8A4"/>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9" name="Google Shape;369;p27"/>
            <p:cNvSpPr txBox="1"/>
            <p:nvPr/>
          </p:nvSpPr>
          <p:spPr>
            <a:xfrm>
              <a:off x="0" y="-57150"/>
              <a:ext cx="2519434" cy="1929326"/>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0" name="Google Shape;370;p27"/>
          <p:cNvGrpSpPr/>
          <p:nvPr/>
        </p:nvGrpSpPr>
        <p:grpSpPr>
          <a:xfrm>
            <a:off x="392525" y="108798"/>
            <a:ext cx="8337815" cy="936614"/>
            <a:chOff x="0" y="-57150"/>
            <a:chExt cx="2519434" cy="493370"/>
          </a:xfrm>
        </p:grpSpPr>
        <p:sp>
          <p:nvSpPr>
            <p:cNvPr id="371" name="Google Shape;371;p27"/>
            <p:cNvSpPr/>
            <p:nvPr/>
          </p:nvSpPr>
          <p:spPr>
            <a:xfrm>
              <a:off x="0" y="0"/>
              <a:ext cx="2519434" cy="436220"/>
            </a:xfrm>
            <a:custGeom>
              <a:avLst/>
              <a:gdLst/>
              <a:ahLst/>
              <a:cxnLst/>
              <a:rect l="l" t="t" r="r" b="b"/>
              <a:pathLst>
                <a:path w="2519434" h="436220" extrusionOk="0">
                  <a:moveTo>
                    <a:pt x="2316234" y="0"/>
                  </a:moveTo>
                  <a:cubicBezTo>
                    <a:pt x="2428459" y="0"/>
                    <a:pt x="2519434" y="97651"/>
                    <a:pt x="2519434" y="218110"/>
                  </a:cubicBezTo>
                  <a:cubicBezTo>
                    <a:pt x="2519434" y="338569"/>
                    <a:pt x="2428459" y="436220"/>
                    <a:pt x="2316234" y="436220"/>
                  </a:cubicBezTo>
                  <a:lnTo>
                    <a:pt x="203200" y="436220"/>
                  </a:lnTo>
                  <a:cubicBezTo>
                    <a:pt x="90976" y="436220"/>
                    <a:pt x="0" y="338569"/>
                    <a:pt x="0" y="218110"/>
                  </a:cubicBezTo>
                  <a:cubicBezTo>
                    <a:pt x="0" y="97651"/>
                    <a:pt x="90976" y="0"/>
                    <a:pt x="203200" y="0"/>
                  </a:cubicBezTo>
                  <a:close/>
                </a:path>
              </a:pathLst>
            </a:custGeom>
            <a:solidFill>
              <a:srgbClr val="0EA8A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2" name="Google Shape;372;p27"/>
            <p:cNvSpPr txBox="1"/>
            <p:nvPr/>
          </p:nvSpPr>
          <p:spPr>
            <a:xfrm>
              <a:off x="0" y="-57150"/>
              <a:ext cx="2519434" cy="49337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73" name="Google Shape;373;p27"/>
          <p:cNvSpPr txBox="1"/>
          <p:nvPr/>
        </p:nvSpPr>
        <p:spPr>
          <a:xfrm>
            <a:off x="1445200" y="1107975"/>
            <a:ext cx="5177700" cy="3877985"/>
          </a:xfrm>
          <a:prstGeom prst="rect">
            <a:avLst/>
          </a:prstGeom>
          <a:noFill/>
          <a:ln>
            <a:noFill/>
          </a:ln>
        </p:spPr>
        <p:txBody>
          <a:bodyPr spcFirstLastPara="1" wrap="square" lIns="0" tIns="0" rIns="0" bIns="0" anchor="t" anchorCtr="0">
            <a:spAutoFit/>
          </a:bodyPr>
          <a:lstStyle/>
          <a:p>
            <a:pPr marL="0" marR="0" lvl="0" indent="0" algn="just" rtl="0">
              <a:lnSpc>
                <a:spcPct val="140008"/>
              </a:lnSpc>
              <a:spcBef>
                <a:spcPts val="0"/>
              </a:spcBef>
              <a:spcAft>
                <a:spcPts val="0"/>
              </a:spcAft>
              <a:buNone/>
            </a:pPr>
            <a:r>
              <a:rPr lang="en-GB" sz="1200" b="1" i="0" u="none" strike="noStrike" cap="none" dirty="0">
                <a:solidFill>
                  <a:srgbClr val="090909"/>
                </a:solidFill>
              </a:rPr>
              <a:t>Home language practices</a:t>
            </a:r>
            <a:endParaRPr sz="1200" b="1"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Russian as the primary home language prior to displacement</a:t>
            </a:r>
            <a:endParaRPr sz="1200"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Shift to Russian and/or Estonian among younger children</a:t>
            </a:r>
            <a:endParaRPr sz="1200" dirty="0"/>
          </a:p>
          <a:p>
            <a:pPr marL="0" marR="0" lvl="0" indent="0" algn="just" rtl="0">
              <a:lnSpc>
                <a:spcPct val="140008"/>
              </a:lnSpc>
              <a:spcBef>
                <a:spcPts val="0"/>
              </a:spcBef>
              <a:spcAft>
                <a:spcPts val="0"/>
              </a:spcAft>
              <a:buNone/>
            </a:pPr>
            <a:r>
              <a:rPr lang="en-GB" sz="1200" b="1" i="0" u="none" strike="noStrike" cap="none" dirty="0">
                <a:solidFill>
                  <a:srgbClr val="090909"/>
                </a:solidFill>
              </a:rPr>
              <a:t>Migration and educational priorities</a:t>
            </a:r>
            <a:endParaRPr sz="1200" b="1"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Estonian essential for integration and future opportunities</a:t>
            </a:r>
            <a:endParaRPr sz="1200"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Additional exposure to English in the new context</a:t>
            </a:r>
            <a:endParaRPr sz="1200"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Ukrainian not needed for survival</a:t>
            </a:r>
            <a:endParaRPr sz="1200" dirty="0"/>
          </a:p>
          <a:p>
            <a:pPr marL="0" marR="0" lvl="0" indent="0" algn="just" rtl="0">
              <a:lnSpc>
                <a:spcPct val="140008"/>
              </a:lnSpc>
              <a:spcBef>
                <a:spcPts val="0"/>
              </a:spcBef>
              <a:spcAft>
                <a:spcPts val="0"/>
              </a:spcAft>
              <a:buNone/>
            </a:pPr>
            <a:r>
              <a:rPr lang="en-GB" sz="1200" b="1" i="0" u="none" strike="noStrike" cap="none" dirty="0">
                <a:solidFill>
                  <a:srgbClr val="090909"/>
                </a:solidFill>
              </a:rPr>
              <a:t>Ideological beliefs about language</a:t>
            </a:r>
            <a:endParaRPr sz="1200" b="1"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Concern about overloading the child with “too many languages”</a:t>
            </a:r>
            <a:endParaRPr sz="1200"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Ukrainian can be (re)acquired later if needed</a:t>
            </a:r>
            <a:endParaRPr sz="1200" dirty="0"/>
          </a:p>
          <a:p>
            <a:pPr marL="0" marR="0" lvl="0" indent="0" algn="just" rtl="0">
              <a:lnSpc>
                <a:spcPct val="140008"/>
              </a:lnSpc>
              <a:spcBef>
                <a:spcPts val="0"/>
              </a:spcBef>
              <a:spcAft>
                <a:spcPts val="0"/>
              </a:spcAft>
              <a:buNone/>
            </a:pPr>
            <a:r>
              <a:rPr lang="en-GB" sz="1200" b="1" i="0" u="none" strike="noStrike" cap="none" dirty="0">
                <a:solidFill>
                  <a:srgbClr val="090909"/>
                </a:solidFill>
              </a:rPr>
              <a:t>Practical constraints </a:t>
            </a:r>
            <a:endParaRPr lang="et-EE" sz="1200" b="1" i="0" u="none" strike="noStrike" cap="none" dirty="0">
              <a:solidFill>
                <a:srgbClr val="090909"/>
              </a:solidFill>
            </a:endParaRPr>
          </a:p>
          <a:p>
            <a:pPr marL="0" marR="0" lvl="0" indent="0" algn="just" rtl="0">
              <a:lnSpc>
                <a:spcPct val="140008"/>
              </a:lnSpc>
              <a:spcBef>
                <a:spcPts val="0"/>
              </a:spcBef>
              <a:spcAft>
                <a:spcPts val="0"/>
              </a:spcAft>
              <a:buNone/>
            </a:pPr>
            <a:r>
              <a:rPr lang="en-GB" sz="1200" b="0" i="0" u="none" strike="noStrike" cap="none" dirty="0">
                <a:solidFill>
                  <a:srgbClr val="090909"/>
                </a:solidFill>
                <a:latin typeface="Arial"/>
                <a:ea typeface="Arial"/>
                <a:cs typeface="Arial"/>
                <a:sym typeface="Arial"/>
              </a:rPr>
              <a:t>Declining proficiency, effortfulness</a:t>
            </a:r>
            <a:endParaRPr sz="1200"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Reduced child motivation </a:t>
            </a:r>
            <a:endParaRPr sz="1200" dirty="0"/>
          </a:p>
          <a:p>
            <a:pPr marL="266700" marR="0" lvl="1" indent="-127000" algn="just" rtl="0">
              <a:lnSpc>
                <a:spcPct val="140008"/>
              </a:lnSpc>
              <a:spcBef>
                <a:spcPts val="0"/>
              </a:spcBef>
              <a:spcAft>
                <a:spcPts val="0"/>
              </a:spcAft>
              <a:buClr>
                <a:srgbClr val="090909"/>
              </a:buClr>
              <a:buSzPts val="1200"/>
              <a:buFont typeface="Arial"/>
              <a:buChar char="•"/>
            </a:pPr>
            <a:r>
              <a:rPr lang="en-GB" sz="1200" b="0" i="0" u="none" strike="noStrike" cap="none" dirty="0">
                <a:solidFill>
                  <a:srgbClr val="090909"/>
                </a:solidFill>
                <a:latin typeface="Arial"/>
                <a:ea typeface="Arial"/>
                <a:cs typeface="Arial"/>
                <a:sym typeface="Arial"/>
              </a:rPr>
              <a:t>Discontinuation of parental efforts</a:t>
            </a:r>
            <a:endParaRPr sz="1200" dirty="0"/>
          </a:p>
          <a:p>
            <a:pPr marL="0" marR="0" lvl="0" indent="0" algn="just" rtl="0">
              <a:lnSpc>
                <a:spcPct val="140008"/>
              </a:lnSpc>
              <a:spcBef>
                <a:spcPts val="0"/>
              </a:spcBef>
              <a:spcAft>
                <a:spcPts val="0"/>
              </a:spcAft>
              <a:buNone/>
            </a:pPr>
            <a:endParaRPr sz="1200" b="0" i="0" u="none" strike="noStrike" cap="none" dirty="0">
              <a:solidFill>
                <a:srgbClr val="090909"/>
              </a:solidFill>
              <a:latin typeface="Arial"/>
              <a:ea typeface="Arial"/>
              <a:cs typeface="Arial"/>
              <a:sym typeface="Arial"/>
            </a:endParaRPr>
          </a:p>
        </p:txBody>
      </p:sp>
      <p:sp>
        <p:nvSpPr>
          <p:cNvPr id="374" name="Google Shape;374;p27"/>
          <p:cNvSpPr txBox="1"/>
          <p:nvPr/>
        </p:nvSpPr>
        <p:spPr>
          <a:xfrm>
            <a:off x="528301" y="430125"/>
            <a:ext cx="8087400" cy="415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700" b="0" i="0" u="none" strike="noStrike" cap="none">
                <a:solidFill>
                  <a:schemeClr val="lt1"/>
                </a:solidFill>
                <a:latin typeface="Arial"/>
                <a:ea typeface="Arial"/>
                <a:cs typeface="Arial"/>
                <a:sym typeface="Arial"/>
              </a:rPr>
              <a:t>FAMILIES THAT GAVE UP </a:t>
            </a:r>
            <a:r>
              <a:rPr lang="en-GB" sz="2700">
                <a:solidFill>
                  <a:schemeClr val="lt1"/>
                </a:solidFill>
              </a:rPr>
              <a:t>(2 families from Tallinn)</a:t>
            </a:r>
            <a:endParaRPr sz="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28"/>
          <p:cNvSpPr/>
          <p:nvPr/>
        </p:nvSpPr>
        <p:spPr>
          <a:xfrm>
            <a:off x="632575" y="1602901"/>
            <a:ext cx="7117401" cy="2471272"/>
          </a:xfrm>
          <a:custGeom>
            <a:avLst/>
            <a:gdLst/>
            <a:ahLst/>
            <a:cxnLst/>
            <a:rect l="l" t="t" r="r" b="b"/>
            <a:pathLst>
              <a:path w="2519434" h="1872176" extrusionOk="0">
                <a:moveTo>
                  <a:pt x="41275" y="0"/>
                </a:moveTo>
                <a:lnTo>
                  <a:pt x="2478159" y="0"/>
                </a:lnTo>
                <a:cubicBezTo>
                  <a:pt x="2500955" y="0"/>
                  <a:pt x="2519434" y="18480"/>
                  <a:pt x="2519434" y="41275"/>
                </a:cubicBezTo>
                <a:lnTo>
                  <a:pt x="2519434" y="1830901"/>
                </a:lnTo>
                <a:cubicBezTo>
                  <a:pt x="2519434" y="1841848"/>
                  <a:pt x="2515086" y="1852346"/>
                  <a:pt x="2507345" y="1860087"/>
                </a:cubicBezTo>
                <a:cubicBezTo>
                  <a:pt x="2499605" y="1867828"/>
                  <a:pt x="2489106" y="1872176"/>
                  <a:pt x="2478159" y="1872176"/>
                </a:cubicBezTo>
                <a:lnTo>
                  <a:pt x="41275" y="1872176"/>
                </a:lnTo>
                <a:cubicBezTo>
                  <a:pt x="18480" y="1872176"/>
                  <a:pt x="0" y="1853697"/>
                  <a:pt x="0" y="1830901"/>
                </a:cubicBezTo>
                <a:lnTo>
                  <a:pt x="0" y="41275"/>
                </a:lnTo>
                <a:cubicBezTo>
                  <a:pt x="0" y="18480"/>
                  <a:pt x="18480" y="0"/>
                  <a:pt x="41275" y="0"/>
                </a:cubicBezTo>
                <a:close/>
              </a:path>
            </a:pathLst>
          </a:custGeom>
          <a:noFill/>
          <a:ln w="38100" cap="rnd" cmpd="sng">
            <a:solidFill>
              <a:srgbClr val="0EA8A4"/>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380" name="Google Shape;380;p28"/>
          <p:cNvGrpSpPr/>
          <p:nvPr/>
        </p:nvGrpSpPr>
        <p:grpSpPr>
          <a:xfrm>
            <a:off x="633850" y="290126"/>
            <a:ext cx="7114882" cy="936614"/>
            <a:chOff x="0" y="-57150"/>
            <a:chExt cx="2519434" cy="493370"/>
          </a:xfrm>
        </p:grpSpPr>
        <p:sp>
          <p:nvSpPr>
            <p:cNvPr id="381" name="Google Shape;381;p28"/>
            <p:cNvSpPr/>
            <p:nvPr/>
          </p:nvSpPr>
          <p:spPr>
            <a:xfrm>
              <a:off x="0" y="0"/>
              <a:ext cx="2519434" cy="436220"/>
            </a:xfrm>
            <a:custGeom>
              <a:avLst/>
              <a:gdLst/>
              <a:ahLst/>
              <a:cxnLst/>
              <a:rect l="l" t="t" r="r" b="b"/>
              <a:pathLst>
                <a:path w="2519434" h="436220" extrusionOk="0">
                  <a:moveTo>
                    <a:pt x="2316234" y="0"/>
                  </a:moveTo>
                  <a:cubicBezTo>
                    <a:pt x="2428459" y="0"/>
                    <a:pt x="2519434" y="97651"/>
                    <a:pt x="2519434" y="218110"/>
                  </a:cubicBezTo>
                  <a:cubicBezTo>
                    <a:pt x="2519434" y="338569"/>
                    <a:pt x="2428459" y="436220"/>
                    <a:pt x="2316234" y="436220"/>
                  </a:cubicBezTo>
                  <a:lnTo>
                    <a:pt x="203200" y="436220"/>
                  </a:lnTo>
                  <a:cubicBezTo>
                    <a:pt x="90976" y="436220"/>
                    <a:pt x="0" y="338569"/>
                    <a:pt x="0" y="218110"/>
                  </a:cubicBezTo>
                  <a:cubicBezTo>
                    <a:pt x="0" y="97651"/>
                    <a:pt x="90976" y="0"/>
                    <a:pt x="203200" y="0"/>
                  </a:cubicBezTo>
                  <a:close/>
                </a:path>
              </a:pathLst>
            </a:custGeom>
            <a:solidFill>
              <a:srgbClr val="0EA8A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2" name="Google Shape;382;p28"/>
            <p:cNvSpPr txBox="1"/>
            <p:nvPr/>
          </p:nvSpPr>
          <p:spPr>
            <a:xfrm>
              <a:off x="0" y="-57150"/>
              <a:ext cx="2519434" cy="49337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83" name="Google Shape;383;p28"/>
          <p:cNvSpPr txBox="1"/>
          <p:nvPr/>
        </p:nvSpPr>
        <p:spPr>
          <a:xfrm>
            <a:off x="789975" y="1851475"/>
            <a:ext cx="6960000" cy="229601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i="1" dirty="0"/>
              <a:t>I understand that the </a:t>
            </a:r>
            <a:r>
              <a:rPr lang="en-GB" sz="1600" b="1" i="1" dirty="0"/>
              <a:t>Ukrainian language will not be used here</a:t>
            </a:r>
            <a:r>
              <a:rPr lang="en-GB" sz="1600" i="1" dirty="0"/>
              <a:t>. And somehow at first I still read in Ukrainian with her, but now everything is in Russian. [...] If there was a choice even between the Ukrainian language in addition to Estonian, English, and, let's say, Spanish, I would not consider Ukrainian at all. </a:t>
            </a:r>
            <a:r>
              <a:rPr lang="en-GB" sz="1600" b="1" i="1" dirty="0"/>
              <a:t>Because I understand that she will not need it in the near future, I hope we will not go back to Ukraine</a:t>
            </a:r>
            <a:r>
              <a:rPr lang="en-GB" sz="1600" i="1" dirty="0"/>
              <a:t>.</a:t>
            </a:r>
            <a:endParaRPr sz="900" i="1" dirty="0"/>
          </a:p>
          <a:p>
            <a:pPr marL="0" marR="0" lvl="0" indent="0" algn="l" rtl="0">
              <a:lnSpc>
                <a:spcPct val="140000"/>
              </a:lnSpc>
              <a:spcBef>
                <a:spcPts val="0"/>
              </a:spcBef>
              <a:spcAft>
                <a:spcPts val="0"/>
              </a:spcAft>
              <a:buNone/>
            </a:pPr>
            <a:r>
              <a:rPr lang="en-GB" b="0" i="0" u="none" strike="noStrike" cap="none" dirty="0">
                <a:solidFill>
                  <a:srgbClr val="090909"/>
                </a:solidFill>
                <a:latin typeface="Arial"/>
                <a:ea typeface="Arial"/>
                <a:cs typeface="Arial"/>
                <a:sym typeface="Arial"/>
              </a:rPr>
              <a:t>R → R, </a:t>
            </a:r>
            <a:r>
              <a:rPr lang="en-GB" b="0" i="0" u="none" strike="noStrike" cap="none" dirty="0" err="1">
                <a:solidFill>
                  <a:srgbClr val="090909"/>
                </a:solidFill>
                <a:latin typeface="Arial"/>
                <a:ea typeface="Arial"/>
                <a:cs typeface="Arial"/>
                <a:sym typeface="Arial"/>
              </a:rPr>
              <a:t>Kryvyi</a:t>
            </a:r>
            <a:r>
              <a:rPr lang="en-GB" b="0" i="0" u="none" strike="noStrike" cap="none" dirty="0">
                <a:solidFill>
                  <a:srgbClr val="090909"/>
                </a:solidFill>
                <a:latin typeface="Arial"/>
                <a:ea typeface="Arial"/>
                <a:cs typeface="Arial"/>
                <a:sym typeface="Arial"/>
              </a:rPr>
              <a:t> </a:t>
            </a:r>
            <a:r>
              <a:rPr lang="en-GB" b="0" i="0" u="none" strike="noStrike" cap="none" dirty="0" err="1">
                <a:solidFill>
                  <a:srgbClr val="090909"/>
                </a:solidFill>
                <a:latin typeface="Arial"/>
                <a:ea typeface="Arial"/>
                <a:cs typeface="Arial"/>
                <a:sym typeface="Arial"/>
              </a:rPr>
              <a:t>Rih</a:t>
            </a:r>
            <a:r>
              <a:rPr lang="en-GB" b="0" i="0" u="none" strike="noStrike" cap="none" dirty="0">
                <a:solidFill>
                  <a:srgbClr val="090909"/>
                </a:solidFill>
                <a:latin typeface="Arial"/>
                <a:ea typeface="Arial"/>
                <a:cs typeface="Arial"/>
                <a:sym typeface="Arial"/>
              </a:rPr>
              <a:t> →Tallinn</a:t>
            </a:r>
            <a:endParaRPr sz="900" dirty="0"/>
          </a:p>
          <a:p>
            <a:pPr marL="0" marR="0" lvl="0" indent="0" algn="l" rtl="0">
              <a:lnSpc>
                <a:spcPct val="140000"/>
              </a:lnSpc>
              <a:spcBef>
                <a:spcPts val="0"/>
              </a:spcBef>
              <a:spcAft>
                <a:spcPts val="0"/>
              </a:spcAft>
              <a:buNone/>
            </a:pPr>
            <a:endParaRPr sz="1200" b="0" i="0" u="none" strike="noStrike" cap="none" dirty="0">
              <a:solidFill>
                <a:srgbClr val="090909"/>
              </a:solidFill>
              <a:latin typeface="Arial"/>
              <a:ea typeface="Arial"/>
              <a:cs typeface="Arial"/>
              <a:sym typeface="Arial"/>
            </a:endParaRPr>
          </a:p>
          <a:p>
            <a:pPr marL="0" marR="0" lvl="0" indent="0" algn="ctr" rtl="0">
              <a:lnSpc>
                <a:spcPct val="140000"/>
              </a:lnSpc>
              <a:spcBef>
                <a:spcPts val="0"/>
              </a:spcBef>
              <a:spcAft>
                <a:spcPts val="0"/>
              </a:spcAft>
              <a:buNone/>
            </a:pPr>
            <a:endParaRPr sz="1200" b="0" i="0" u="none" strike="noStrike" cap="none" dirty="0">
              <a:solidFill>
                <a:srgbClr val="090909"/>
              </a:solidFill>
              <a:latin typeface="Arial"/>
              <a:ea typeface="Arial"/>
              <a:cs typeface="Arial"/>
              <a:sym typeface="Arial"/>
            </a:endParaRPr>
          </a:p>
        </p:txBody>
      </p:sp>
      <p:sp>
        <p:nvSpPr>
          <p:cNvPr id="384" name="Google Shape;384;p28"/>
          <p:cNvSpPr txBox="1"/>
          <p:nvPr/>
        </p:nvSpPr>
        <p:spPr>
          <a:xfrm>
            <a:off x="1115753" y="512138"/>
            <a:ext cx="5987700" cy="492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200" b="0" i="0" u="none" strike="noStrike" cap="none">
                <a:solidFill>
                  <a:schemeClr val="lt1"/>
                </a:solidFill>
                <a:latin typeface="Arial"/>
                <a:ea typeface="Arial"/>
                <a:cs typeface="Arial"/>
                <a:sym typeface="Arial"/>
              </a:rPr>
              <a:t>FAMILIES THAT GAVE UP</a:t>
            </a:r>
            <a:endParaRPr sz="7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grpSp>
        <p:nvGrpSpPr>
          <p:cNvPr id="393" name="Google Shape;393;p29"/>
          <p:cNvGrpSpPr/>
          <p:nvPr/>
        </p:nvGrpSpPr>
        <p:grpSpPr>
          <a:xfrm>
            <a:off x="516315" y="412823"/>
            <a:ext cx="8086585" cy="876703"/>
            <a:chOff x="0" y="-57150"/>
            <a:chExt cx="4551976" cy="493500"/>
          </a:xfrm>
        </p:grpSpPr>
        <p:sp>
          <p:nvSpPr>
            <p:cNvPr id="394" name="Google Shape;394;p29"/>
            <p:cNvSpPr/>
            <p:nvPr/>
          </p:nvSpPr>
          <p:spPr>
            <a:xfrm>
              <a:off x="0" y="0"/>
              <a:ext cx="4551976" cy="436220"/>
            </a:xfrm>
            <a:custGeom>
              <a:avLst/>
              <a:gdLst/>
              <a:ahLst/>
              <a:cxnLst/>
              <a:rect l="l" t="t" r="r" b="b"/>
              <a:pathLst>
                <a:path w="4551976" h="436220" extrusionOk="0">
                  <a:moveTo>
                    <a:pt x="4348776" y="0"/>
                  </a:moveTo>
                  <a:cubicBezTo>
                    <a:pt x="4461001" y="0"/>
                    <a:pt x="4551976" y="97651"/>
                    <a:pt x="4551976" y="218110"/>
                  </a:cubicBezTo>
                  <a:cubicBezTo>
                    <a:pt x="4551976" y="338569"/>
                    <a:pt x="4461001" y="436220"/>
                    <a:pt x="4348776" y="436220"/>
                  </a:cubicBezTo>
                  <a:lnTo>
                    <a:pt x="203200" y="436220"/>
                  </a:lnTo>
                  <a:cubicBezTo>
                    <a:pt x="90976" y="436220"/>
                    <a:pt x="0" y="338569"/>
                    <a:pt x="0" y="218110"/>
                  </a:cubicBezTo>
                  <a:cubicBezTo>
                    <a:pt x="0" y="97651"/>
                    <a:pt x="90976" y="0"/>
                    <a:pt x="203200" y="0"/>
                  </a:cubicBezTo>
                  <a:close/>
                </a:path>
              </a:pathLst>
            </a:custGeom>
            <a:solidFill>
              <a:srgbClr val="08A89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5" name="Google Shape;395;p29"/>
            <p:cNvSpPr txBox="1"/>
            <p:nvPr/>
          </p:nvSpPr>
          <p:spPr>
            <a:xfrm>
              <a:off x="0" y="-57150"/>
              <a:ext cx="45519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96" name="Google Shape;396;p29"/>
          <p:cNvSpPr/>
          <p:nvPr/>
        </p:nvSpPr>
        <p:spPr>
          <a:xfrm>
            <a:off x="707300" y="2090071"/>
            <a:ext cx="3717950" cy="1653280"/>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397" name="Google Shape;397;p29"/>
          <p:cNvGrpSpPr/>
          <p:nvPr/>
        </p:nvGrpSpPr>
        <p:grpSpPr>
          <a:xfrm>
            <a:off x="615125" y="1354524"/>
            <a:ext cx="3718586" cy="588756"/>
            <a:chOff x="0" y="-57149"/>
            <a:chExt cx="1951604" cy="458532"/>
          </a:xfrm>
        </p:grpSpPr>
        <p:sp>
          <p:nvSpPr>
            <p:cNvPr id="398" name="Google Shape;398;p29"/>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9" name="Google Shape;399;p29"/>
            <p:cNvSpPr txBox="1"/>
            <p:nvPr/>
          </p:nvSpPr>
          <p:spPr>
            <a:xfrm>
              <a:off x="1" y="-57149"/>
              <a:ext cx="18288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00" name="Google Shape;400;p29"/>
          <p:cNvGrpSpPr/>
          <p:nvPr/>
        </p:nvGrpSpPr>
        <p:grpSpPr>
          <a:xfrm>
            <a:off x="4921225" y="1997075"/>
            <a:ext cx="3486734" cy="1746277"/>
            <a:chOff x="0" y="-57150"/>
            <a:chExt cx="1391188" cy="1045800"/>
          </a:xfrm>
        </p:grpSpPr>
        <p:sp>
          <p:nvSpPr>
            <p:cNvPr id="401" name="Google Shape;401;p29"/>
            <p:cNvSpPr/>
            <p:nvPr/>
          </p:nvSpPr>
          <p:spPr>
            <a:xfrm>
              <a:off x="0" y="0"/>
              <a:ext cx="1391188" cy="98850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9775" cap="rnd" cmpd="sng">
              <a:solidFill>
                <a:srgbClr val="08A895"/>
              </a:solidFill>
              <a:prstDash val="solid"/>
              <a:round/>
              <a:headEnd type="none" w="sm" len="sm"/>
              <a:tailEnd type="none" w="sm" len="sm"/>
            </a:ln>
          </p:spPr>
          <p:txBody>
            <a:bodyPr spcFirstLastPara="1" wrap="square" lIns="47725" tIns="47725" rIns="47725" bIns="47725" anchor="ctr" anchorCtr="0">
              <a:noAutofit/>
            </a:bodyPr>
            <a:lstStyle/>
            <a:p>
              <a:pPr marL="0" lvl="0" indent="0" algn="l" rtl="0">
                <a:spcBef>
                  <a:spcPts val="0"/>
                </a:spcBef>
                <a:spcAft>
                  <a:spcPts val="0"/>
                </a:spcAft>
                <a:buNone/>
              </a:pPr>
              <a:endParaRPr/>
            </a:p>
          </p:txBody>
        </p:sp>
        <p:sp>
          <p:nvSpPr>
            <p:cNvPr id="402" name="Google Shape;402;p29"/>
            <p:cNvSpPr txBox="1"/>
            <p:nvPr/>
          </p:nvSpPr>
          <p:spPr>
            <a:xfrm>
              <a:off x="0" y="-57150"/>
              <a:ext cx="1391100" cy="1045800"/>
            </a:xfrm>
            <a:prstGeom prst="rect">
              <a:avLst/>
            </a:prstGeom>
            <a:noFill/>
            <a:ln>
              <a:noFill/>
            </a:ln>
          </p:spPr>
          <p:txBody>
            <a:bodyPr spcFirstLastPara="1" wrap="square" lIns="26525" tIns="26525" rIns="26525" bIns="26525" anchor="ctr" anchorCtr="0">
              <a:noAutofit/>
            </a:bodyPr>
            <a:lstStyle/>
            <a:p>
              <a:pPr marL="0" marR="0" lvl="0" indent="0" algn="ctr" rtl="0">
                <a:lnSpc>
                  <a:spcPct val="202222"/>
                </a:lnSpc>
                <a:spcBef>
                  <a:spcPts val="0"/>
                </a:spcBef>
                <a:spcAft>
                  <a:spcPts val="0"/>
                </a:spcAft>
                <a:buNone/>
              </a:pPr>
              <a:endParaRPr sz="940" b="0" i="0" u="none" strike="noStrike" cap="none">
                <a:solidFill>
                  <a:schemeClr val="dk1"/>
                </a:solidFill>
                <a:latin typeface="Calibri"/>
                <a:ea typeface="Calibri"/>
                <a:cs typeface="Calibri"/>
                <a:sym typeface="Calibri"/>
              </a:endParaRPr>
            </a:p>
          </p:txBody>
        </p:sp>
      </p:grpSp>
      <p:grpSp>
        <p:nvGrpSpPr>
          <p:cNvPr id="403" name="Google Shape;403;p29"/>
          <p:cNvGrpSpPr/>
          <p:nvPr/>
        </p:nvGrpSpPr>
        <p:grpSpPr>
          <a:xfrm>
            <a:off x="4800251" y="1335527"/>
            <a:ext cx="3692630" cy="588756"/>
            <a:chOff x="0" y="-57150"/>
            <a:chExt cx="1951604" cy="458533"/>
          </a:xfrm>
        </p:grpSpPr>
        <p:sp>
          <p:nvSpPr>
            <p:cNvPr id="404" name="Google Shape;404;p29"/>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5" name="Google Shape;405;p29"/>
            <p:cNvSpPr txBox="1"/>
            <p:nvPr/>
          </p:nvSpPr>
          <p:spPr>
            <a:xfrm>
              <a:off x="0" y="-57150"/>
              <a:ext cx="19515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06" name="Google Shape;406;p29"/>
          <p:cNvSpPr txBox="1"/>
          <p:nvPr/>
        </p:nvSpPr>
        <p:spPr>
          <a:xfrm>
            <a:off x="1705699" y="606550"/>
            <a:ext cx="62358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a:solidFill>
                  <a:schemeClr val="dk1"/>
                </a:solidFill>
              </a:rPr>
              <a:t>Educational choices for children</a:t>
            </a:r>
            <a:endParaRPr sz="700">
              <a:solidFill>
                <a:schemeClr val="dk1"/>
              </a:solidFill>
            </a:endParaRPr>
          </a:p>
        </p:txBody>
      </p:sp>
      <p:sp>
        <p:nvSpPr>
          <p:cNvPr id="407" name="Google Shape;407;p29"/>
          <p:cNvSpPr txBox="1"/>
          <p:nvPr/>
        </p:nvSpPr>
        <p:spPr>
          <a:xfrm>
            <a:off x="858125" y="2153100"/>
            <a:ext cx="3655800" cy="197190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endParaRPr sz="700"/>
          </a:p>
          <a:p>
            <a:pPr marL="457200" lvl="0" indent="-317500" algn="l" rtl="0">
              <a:lnSpc>
                <a:spcPct val="150000"/>
              </a:lnSpc>
              <a:spcBef>
                <a:spcPts val="0"/>
              </a:spcBef>
              <a:spcAft>
                <a:spcPts val="0"/>
              </a:spcAft>
              <a:buSzPts val="1400"/>
              <a:buChar char="●"/>
            </a:pPr>
            <a:r>
              <a:rPr lang="en-GB"/>
              <a:t>Estonian: 3 </a:t>
            </a:r>
            <a:endParaRPr/>
          </a:p>
          <a:p>
            <a:pPr marL="457200" lvl="0" indent="-317500" algn="l" rtl="0">
              <a:lnSpc>
                <a:spcPct val="150000"/>
              </a:lnSpc>
              <a:spcBef>
                <a:spcPts val="0"/>
              </a:spcBef>
              <a:spcAft>
                <a:spcPts val="0"/>
              </a:spcAft>
              <a:buSzPts val="1400"/>
              <a:buChar char="●"/>
            </a:pPr>
            <a:r>
              <a:rPr lang="en-GB"/>
              <a:t>Russian → Estonian: 1 </a:t>
            </a:r>
            <a:endParaRPr/>
          </a:p>
          <a:p>
            <a:pPr marL="457200" lvl="0" indent="-317500" algn="l" rtl="0">
              <a:lnSpc>
                <a:spcPct val="150000"/>
              </a:lnSpc>
              <a:spcBef>
                <a:spcPts val="0"/>
              </a:spcBef>
              <a:spcAft>
                <a:spcPts val="0"/>
              </a:spcAft>
              <a:buSzPts val="1400"/>
              <a:buChar char="●"/>
            </a:pPr>
            <a:r>
              <a:rPr lang="en-GB"/>
              <a:t>Mixed (Estonian for younger child &amp; Russian for older): 1</a:t>
            </a:r>
            <a:endParaRPr/>
          </a:p>
          <a:p>
            <a:pPr marL="457200" lvl="0" indent="0" algn="l" rtl="0">
              <a:lnSpc>
                <a:spcPct val="150000"/>
              </a:lnSpc>
              <a:spcBef>
                <a:spcPts val="0"/>
              </a:spcBef>
              <a:spcAft>
                <a:spcPts val="0"/>
              </a:spcAft>
              <a:buNone/>
            </a:pPr>
            <a:endParaRPr b="1"/>
          </a:p>
          <a:p>
            <a:pPr marL="457200" lvl="0" indent="0" algn="l" rtl="0">
              <a:spcBef>
                <a:spcPts val="0"/>
              </a:spcBef>
              <a:spcAft>
                <a:spcPts val="0"/>
              </a:spcAft>
              <a:buNone/>
            </a:pPr>
            <a:endParaRPr b="1"/>
          </a:p>
        </p:txBody>
      </p:sp>
      <p:sp>
        <p:nvSpPr>
          <p:cNvPr id="408" name="Google Shape;408;p29"/>
          <p:cNvSpPr txBox="1"/>
          <p:nvPr/>
        </p:nvSpPr>
        <p:spPr>
          <a:xfrm>
            <a:off x="6330827" y="2487417"/>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Themes</a:t>
            </a:r>
            <a:endParaRPr sz="700"/>
          </a:p>
        </p:txBody>
      </p:sp>
      <p:sp>
        <p:nvSpPr>
          <p:cNvPr id="409" name="Google Shape;409;p29"/>
          <p:cNvSpPr txBox="1"/>
          <p:nvPr/>
        </p:nvSpPr>
        <p:spPr>
          <a:xfrm>
            <a:off x="988650" y="1492500"/>
            <a:ext cx="2906700" cy="4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 Tartu N=5</a:t>
            </a:r>
            <a:endParaRPr sz="1800">
              <a:solidFill>
                <a:schemeClr val="dk1"/>
              </a:solidFill>
            </a:endParaRPr>
          </a:p>
        </p:txBody>
      </p:sp>
      <p:sp>
        <p:nvSpPr>
          <p:cNvPr id="410" name="Google Shape;410;p29"/>
          <p:cNvSpPr txBox="1"/>
          <p:nvPr/>
        </p:nvSpPr>
        <p:spPr>
          <a:xfrm>
            <a:off x="5337525" y="146445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Tallinn N=6</a:t>
            </a:r>
            <a:endParaRPr/>
          </a:p>
        </p:txBody>
      </p:sp>
      <p:sp>
        <p:nvSpPr>
          <p:cNvPr id="411" name="Google Shape;411;p29"/>
          <p:cNvSpPr txBox="1"/>
          <p:nvPr/>
        </p:nvSpPr>
        <p:spPr>
          <a:xfrm>
            <a:off x="5179925" y="2191550"/>
            <a:ext cx="3094500" cy="19296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n-GB">
                <a:solidFill>
                  <a:schemeClr val="dk1"/>
                </a:solidFill>
              </a:rPr>
              <a:t>Russian → Estonian: 3</a:t>
            </a:r>
            <a:endParaRPr>
              <a:solidFill>
                <a:schemeClr val="dk1"/>
              </a:solidFill>
            </a:endParaRPr>
          </a:p>
          <a:p>
            <a:pPr marL="457200" lvl="0" indent="-317500" algn="l" rtl="0">
              <a:lnSpc>
                <a:spcPct val="150000"/>
              </a:lnSpc>
              <a:spcBef>
                <a:spcPts val="0"/>
              </a:spcBef>
              <a:spcAft>
                <a:spcPts val="0"/>
              </a:spcAft>
              <a:buSzPts val="1400"/>
              <a:buChar char="●"/>
            </a:pPr>
            <a:r>
              <a:rPr lang="en-GB">
                <a:solidFill>
                  <a:schemeClr val="dk1"/>
                </a:solidFill>
              </a:rPr>
              <a:t>Estonian → Russian: 1 </a:t>
            </a:r>
            <a:endParaRPr>
              <a:solidFill>
                <a:schemeClr val="dk1"/>
              </a:solidFill>
            </a:endParaRPr>
          </a:p>
          <a:p>
            <a:pPr marL="457200" lvl="0" indent="-317500" algn="l" rtl="0">
              <a:lnSpc>
                <a:spcPct val="150000"/>
              </a:lnSpc>
              <a:spcBef>
                <a:spcPts val="0"/>
              </a:spcBef>
              <a:spcAft>
                <a:spcPts val="0"/>
              </a:spcAft>
              <a:buSzPts val="1400"/>
              <a:buChar char="●"/>
            </a:pPr>
            <a:r>
              <a:rPr lang="en-GB">
                <a:solidFill>
                  <a:schemeClr val="dk1"/>
                </a:solidFill>
              </a:rPr>
              <a:t>Russian: 2</a:t>
            </a:r>
            <a:endParaRPr>
              <a:solidFill>
                <a:schemeClr val="dk1"/>
              </a:solidFill>
            </a:endParaRPr>
          </a:p>
          <a:p>
            <a:pPr marL="457200" lvl="0" indent="0" algn="l" rtl="0">
              <a:lnSpc>
                <a:spcPct val="150000"/>
              </a:lnSpc>
              <a:spcBef>
                <a:spcPts val="0"/>
              </a:spcBef>
              <a:spcAft>
                <a:spcPts val="0"/>
              </a:spcAft>
              <a:buNone/>
            </a:pPr>
            <a:endParaRPr b="1">
              <a:solidFill>
                <a:schemeClr val="dk1"/>
              </a:solidFill>
            </a:endParaRPr>
          </a:p>
        </p:txBody>
      </p:sp>
      <p:sp>
        <p:nvSpPr>
          <p:cNvPr id="412" name="Google Shape;412;p29"/>
          <p:cNvSpPr txBox="1"/>
          <p:nvPr/>
        </p:nvSpPr>
        <p:spPr>
          <a:xfrm>
            <a:off x="1705700" y="4028325"/>
            <a:ext cx="5954700" cy="483600"/>
          </a:xfrm>
          <a:prstGeom prst="rect">
            <a:avLst/>
          </a:prstGeom>
          <a:noFill/>
          <a:ln>
            <a:noFill/>
          </a:ln>
        </p:spPr>
        <p:txBody>
          <a:bodyPr spcFirstLastPara="1" wrap="square" lIns="91425" tIns="91425" rIns="91425" bIns="91425" anchor="t" anchorCtr="0">
            <a:noAutofit/>
          </a:bodyPr>
          <a:lstStyle/>
          <a:p>
            <a:pPr marL="0" lvl="0" indent="0" algn="l" rtl="0">
              <a:lnSpc>
                <a:spcPct val="140016"/>
              </a:lnSpc>
              <a:spcBef>
                <a:spcPts val="0"/>
              </a:spcBef>
              <a:spcAft>
                <a:spcPts val="0"/>
              </a:spcAft>
              <a:buClr>
                <a:schemeClr val="dk1"/>
              </a:buClr>
              <a:buFont typeface="Arial"/>
              <a:buNone/>
            </a:pPr>
            <a:r>
              <a:rPr lang="en-GB" sz="1500">
                <a:solidFill>
                  <a:schemeClr val="dk1"/>
                </a:solidFill>
              </a:rPr>
              <a:t>More families in Estonian-medium schools in Tartu than in Tallinn</a:t>
            </a:r>
            <a:endParaRPr sz="21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30"/>
          <p:cNvGrpSpPr/>
          <p:nvPr/>
        </p:nvGrpSpPr>
        <p:grpSpPr>
          <a:xfrm>
            <a:off x="0" y="-110801"/>
            <a:ext cx="4572000" cy="5254301"/>
            <a:chOff x="0" y="-57150"/>
            <a:chExt cx="2408296" cy="2767698"/>
          </a:xfrm>
        </p:grpSpPr>
        <p:sp>
          <p:nvSpPr>
            <p:cNvPr id="422" name="Google Shape;422;p30"/>
            <p:cNvSpPr/>
            <p:nvPr/>
          </p:nvSpPr>
          <p:spPr>
            <a:xfrm>
              <a:off x="0" y="0"/>
              <a:ext cx="2408296" cy="2710548"/>
            </a:xfrm>
            <a:custGeom>
              <a:avLst/>
              <a:gdLst/>
              <a:ahLst/>
              <a:cxnLst/>
              <a:rect l="l" t="t" r="r" b="b"/>
              <a:pathLst>
                <a:path w="2408296" h="2710548" extrusionOk="0">
                  <a:moveTo>
                    <a:pt x="0" y="0"/>
                  </a:moveTo>
                  <a:lnTo>
                    <a:pt x="2408296" y="0"/>
                  </a:lnTo>
                  <a:lnTo>
                    <a:pt x="2408296" y="2710548"/>
                  </a:lnTo>
                  <a:lnTo>
                    <a:pt x="0" y="2710548"/>
                  </a:lnTo>
                  <a:close/>
                </a:path>
              </a:pathLst>
            </a:custGeom>
            <a:solidFill>
              <a:schemeClr val="lt1"/>
            </a:solidFill>
            <a:ln>
              <a:noFill/>
            </a:ln>
          </p:spPr>
        </p:sp>
        <p:sp>
          <p:nvSpPr>
            <p:cNvPr id="423" name="Google Shape;423;p30"/>
            <p:cNvSpPr txBox="1"/>
            <p:nvPr/>
          </p:nvSpPr>
          <p:spPr>
            <a:xfrm>
              <a:off x="0" y="-57150"/>
              <a:ext cx="2408296" cy="2767698"/>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24" name="Google Shape;424;p30"/>
          <p:cNvGrpSpPr/>
          <p:nvPr/>
        </p:nvGrpSpPr>
        <p:grpSpPr>
          <a:xfrm>
            <a:off x="332045" y="3394111"/>
            <a:ext cx="4058900" cy="1594086"/>
            <a:chOff x="-529461" y="36235"/>
            <a:chExt cx="2138064" cy="839700"/>
          </a:xfrm>
        </p:grpSpPr>
        <p:sp>
          <p:nvSpPr>
            <p:cNvPr id="425" name="Google Shape;425;p30"/>
            <p:cNvSpPr/>
            <p:nvPr/>
          </p:nvSpPr>
          <p:spPr>
            <a:xfrm>
              <a:off x="-529461" y="129317"/>
              <a:ext cx="2138064" cy="653537"/>
            </a:xfrm>
            <a:custGeom>
              <a:avLst/>
              <a:gdLst/>
              <a:ahLst/>
              <a:cxnLst/>
              <a:rect l="l" t="t" r="r" b="b"/>
              <a:pathLst>
                <a:path w="1660632" h="782679" extrusionOk="0">
                  <a:moveTo>
                    <a:pt x="62621" y="0"/>
                  </a:moveTo>
                  <a:lnTo>
                    <a:pt x="1598011" y="0"/>
                  </a:lnTo>
                  <a:cubicBezTo>
                    <a:pt x="1614619" y="0"/>
                    <a:pt x="1630547" y="6598"/>
                    <a:pt x="1642291" y="18341"/>
                  </a:cubicBezTo>
                  <a:cubicBezTo>
                    <a:pt x="1654035" y="30085"/>
                    <a:pt x="1660632" y="46013"/>
                    <a:pt x="1660632" y="62621"/>
                  </a:cubicBezTo>
                  <a:lnTo>
                    <a:pt x="1660632" y="720058"/>
                  </a:lnTo>
                  <a:cubicBezTo>
                    <a:pt x="1660632" y="736666"/>
                    <a:pt x="1654035" y="752594"/>
                    <a:pt x="1642291" y="764337"/>
                  </a:cubicBezTo>
                  <a:cubicBezTo>
                    <a:pt x="1630547" y="776081"/>
                    <a:pt x="1614619" y="782679"/>
                    <a:pt x="1598011" y="782679"/>
                  </a:cubicBezTo>
                  <a:lnTo>
                    <a:pt x="62621" y="782679"/>
                  </a:lnTo>
                  <a:cubicBezTo>
                    <a:pt x="46013" y="782679"/>
                    <a:pt x="30085" y="776081"/>
                    <a:pt x="18341" y="764337"/>
                  </a:cubicBezTo>
                  <a:cubicBezTo>
                    <a:pt x="6598" y="752594"/>
                    <a:pt x="0" y="736666"/>
                    <a:pt x="0" y="720058"/>
                  </a:cubicBezTo>
                  <a:lnTo>
                    <a:pt x="0" y="62621"/>
                  </a:lnTo>
                  <a:cubicBezTo>
                    <a:pt x="0" y="46013"/>
                    <a:pt x="6598" y="30085"/>
                    <a:pt x="18341" y="18341"/>
                  </a:cubicBezTo>
                  <a:cubicBezTo>
                    <a:pt x="30085" y="6598"/>
                    <a:pt x="46013" y="0"/>
                    <a:pt x="62621" y="0"/>
                  </a:cubicBezTo>
                  <a:close/>
                </a:path>
              </a:pathLst>
            </a:custGeom>
            <a:noFill/>
            <a:ln w="38100" cap="rnd" cmpd="sng">
              <a:solidFill>
                <a:srgbClr val="FD5043"/>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26" name="Google Shape;426;p30"/>
            <p:cNvSpPr txBox="1"/>
            <p:nvPr/>
          </p:nvSpPr>
          <p:spPr>
            <a:xfrm>
              <a:off x="-427431" y="36235"/>
              <a:ext cx="1977600" cy="839700"/>
            </a:xfrm>
            <a:prstGeom prst="rect">
              <a:avLst/>
            </a:prstGeom>
            <a:noFill/>
            <a:ln>
              <a:noFill/>
            </a:ln>
          </p:spPr>
          <p:txBody>
            <a:bodyPr spcFirstLastPara="1" wrap="square" lIns="25400" tIns="25400" rIns="25400" bIns="25400" anchor="ctr" anchorCtr="0">
              <a:noAutofit/>
            </a:bodyPr>
            <a:lstStyle/>
            <a:p>
              <a:pPr marL="0" marR="0" lvl="0" indent="0" algn="l" rtl="0">
                <a:lnSpc>
                  <a:spcPct val="140000"/>
                </a:lnSpc>
                <a:spcBef>
                  <a:spcPts val="0"/>
                </a:spcBef>
                <a:spcAft>
                  <a:spcPts val="0"/>
                </a:spcAft>
                <a:buNone/>
              </a:pPr>
              <a:r>
                <a:rPr lang="en-GB" sz="1200" b="0" i="1" u="none" strike="noStrike" cap="none">
                  <a:solidFill>
                    <a:srgbClr val="000000"/>
                  </a:solidFill>
                  <a:latin typeface="Arial"/>
                  <a:ea typeface="Arial"/>
                  <a:cs typeface="Arial"/>
                  <a:sym typeface="Arial"/>
                </a:rPr>
                <a:t>Today, she [child] needs to know Estonian well, because for now, this is her future. The child’s future in this particular country depends on it.</a:t>
              </a:r>
              <a:endParaRPr sz="700" i="1"/>
            </a:p>
            <a:p>
              <a:pPr marL="0" marR="0" lvl="0" indent="0" algn="l" rtl="0">
                <a:lnSpc>
                  <a:spcPct val="140000"/>
                </a:lnSpc>
                <a:spcBef>
                  <a:spcPts val="0"/>
                </a:spcBef>
                <a:spcAft>
                  <a:spcPts val="0"/>
                </a:spcAft>
                <a:buNone/>
              </a:pPr>
              <a:r>
                <a:rPr lang="en-GB" sz="1200" b="0" i="0" u="none" strike="noStrike" cap="none">
                  <a:solidFill>
                    <a:srgbClr val="000000"/>
                  </a:solidFill>
                  <a:latin typeface="Arial"/>
                  <a:ea typeface="Arial"/>
                  <a:cs typeface="Arial"/>
                  <a:sym typeface="Arial"/>
                </a:rPr>
                <a:t>R/U → R/U, Mariupol → Tallinn</a:t>
              </a:r>
              <a:endParaRPr sz="700"/>
            </a:p>
          </p:txBody>
        </p:sp>
      </p:grpSp>
      <p:grpSp>
        <p:nvGrpSpPr>
          <p:cNvPr id="427" name="Google Shape;427;p30"/>
          <p:cNvGrpSpPr/>
          <p:nvPr/>
        </p:nvGrpSpPr>
        <p:grpSpPr>
          <a:xfrm>
            <a:off x="4572000" y="-108496"/>
            <a:ext cx="4572000" cy="5254301"/>
            <a:chOff x="0" y="-57150"/>
            <a:chExt cx="2408296" cy="2767698"/>
          </a:xfrm>
        </p:grpSpPr>
        <p:sp>
          <p:nvSpPr>
            <p:cNvPr id="428" name="Google Shape;428;p30"/>
            <p:cNvSpPr/>
            <p:nvPr/>
          </p:nvSpPr>
          <p:spPr>
            <a:xfrm>
              <a:off x="0" y="0"/>
              <a:ext cx="2408296" cy="2710548"/>
            </a:xfrm>
            <a:custGeom>
              <a:avLst/>
              <a:gdLst/>
              <a:ahLst/>
              <a:cxnLst/>
              <a:rect l="l" t="t" r="r" b="b"/>
              <a:pathLst>
                <a:path w="2408296" h="2710548" extrusionOk="0">
                  <a:moveTo>
                    <a:pt x="0" y="0"/>
                  </a:moveTo>
                  <a:lnTo>
                    <a:pt x="2408296" y="0"/>
                  </a:lnTo>
                  <a:lnTo>
                    <a:pt x="2408296" y="2710548"/>
                  </a:lnTo>
                  <a:lnTo>
                    <a:pt x="0" y="2710548"/>
                  </a:lnTo>
                  <a:close/>
                </a:path>
              </a:pathLst>
            </a:custGeom>
            <a:solidFill>
              <a:schemeClr val="lt1"/>
            </a:solidFill>
            <a:ln>
              <a:noFill/>
            </a:ln>
          </p:spPr>
        </p:sp>
        <p:sp>
          <p:nvSpPr>
            <p:cNvPr id="429" name="Google Shape;429;p30"/>
            <p:cNvSpPr txBox="1"/>
            <p:nvPr/>
          </p:nvSpPr>
          <p:spPr>
            <a:xfrm>
              <a:off x="0" y="-57150"/>
              <a:ext cx="2408296" cy="2767698"/>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30" name="Google Shape;430;p30"/>
          <p:cNvGrpSpPr/>
          <p:nvPr/>
        </p:nvGrpSpPr>
        <p:grpSpPr>
          <a:xfrm>
            <a:off x="4644025" y="3561749"/>
            <a:ext cx="4158191" cy="2043453"/>
            <a:chOff x="-3" y="-77482"/>
            <a:chExt cx="1991662" cy="1145305"/>
          </a:xfrm>
        </p:grpSpPr>
        <p:sp>
          <p:nvSpPr>
            <p:cNvPr id="431" name="Google Shape;431;p30"/>
            <p:cNvSpPr/>
            <p:nvPr/>
          </p:nvSpPr>
          <p:spPr>
            <a:xfrm>
              <a:off x="-2" y="-77482"/>
              <a:ext cx="1991661" cy="695446"/>
            </a:xfrm>
            <a:custGeom>
              <a:avLst/>
              <a:gdLst/>
              <a:ahLst/>
              <a:cxnLst/>
              <a:rect l="l" t="t" r="r" b="b"/>
              <a:pathLst>
                <a:path w="2074647" h="832869" extrusionOk="0">
                  <a:moveTo>
                    <a:pt x="50124" y="0"/>
                  </a:moveTo>
                  <a:lnTo>
                    <a:pt x="2024523" y="0"/>
                  </a:lnTo>
                  <a:cubicBezTo>
                    <a:pt x="2037817" y="0"/>
                    <a:pt x="2050566" y="5281"/>
                    <a:pt x="2059966" y="14681"/>
                  </a:cubicBezTo>
                  <a:cubicBezTo>
                    <a:pt x="2069366" y="24081"/>
                    <a:pt x="2074647" y="36831"/>
                    <a:pt x="2074647" y="50124"/>
                  </a:cubicBezTo>
                  <a:lnTo>
                    <a:pt x="2074647" y="782744"/>
                  </a:lnTo>
                  <a:cubicBezTo>
                    <a:pt x="2074647" y="810427"/>
                    <a:pt x="2052206" y="832869"/>
                    <a:pt x="2024523" y="832869"/>
                  </a:cubicBezTo>
                  <a:lnTo>
                    <a:pt x="50124" y="832869"/>
                  </a:lnTo>
                  <a:cubicBezTo>
                    <a:pt x="22441" y="832869"/>
                    <a:pt x="0" y="810427"/>
                    <a:pt x="0" y="782744"/>
                  </a:cubicBezTo>
                  <a:lnTo>
                    <a:pt x="0" y="50124"/>
                  </a:lnTo>
                  <a:cubicBezTo>
                    <a:pt x="0" y="22441"/>
                    <a:pt x="22441" y="0"/>
                    <a:pt x="50124" y="0"/>
                  </a:cubicBezTo>
                  <a:close/>
                </a:path>
              </a:pathLst>
            </a:custGeom>
            <a:noFill/>
            <a:ln w="33750" cap="rnd" cmpd="sng">
              <a:solidFill>
                <a:srgbClr val="0EA8A4"/>
              </a:solidFill>
              <a:prstDash val="solid"/>
              <a:round/>
              <a:headEnd type="none" w="sm" len="sm"/>
              <a:tailEnd type="none" w="sm" len="sm"/>
            </a:ln>
          </p:spPr>
          <p:txBody>
            <a:bodyPr spcFirstLastPara="1" wrap="square" lIns="40525" tIns="40525" rIns="40525" bIns="40525" anchor="ctr" anchorCtr="0">
              <a:noAutofit/>
            </a:bodyPr>
            <a:lstStyle/>
            <a:p>
              <a:pPr marL="0" lvl="0" indent="0" algn="l" rtl="0">
                <a:spcBef>
                  <a:spcPts val="0"/>
                </a:spcBef>
                <a:spcAft>
                  <a:spcPts val="0"/>
                </a:spcAft>
                <a:buNone/>
              </a:pPr>
              <a:endParaRPr/>
            </a:p>
          </p:txBody>
        </p:sp>
        <p:sp>
          <p:nvSpPr>
            <p:cNvPr id="432" name="Google Shape;432;p30"/>
            <p:cNvSpPr txBox="1"/>
            <p:nvPr/>
          </p:nvSpPr>
          <p:spPr>
            <a:xfrm>
              <a:off x="-3" y="417423"/>
              <a:ext cx="739200" cy="650400"/>
            </a:xfrm>
            <a:prstGeom prst="rect">
              <a:avLst/>
            </a:prstGeom>
            <a:noFill/>
            <a:ln>
              <a:noFill/>
            </a:ln>
          </p:spPr>
          <p:txBody>
            <a:bodyPr spcFirstLastPara="1" wrap="square" lIns="22500" tIns="22500" rIns="22500" bIns="22500" anchor="ctr" anchorCtr="0">
              <a:noAutofit/>
            </a:bodyPr>
            <a:lstStyle/>
            <a:p>
              <a:pPr marL="0" marR="0" lvl="0" indent="0" algn="ctr" rtl="0">
                <a:lnSpc>
                  <a:spcPct val="202222"/>
                </a:lnSpc>
                <a:spcBef>
                  <a:spcPts val="0"/>
                </a:spcBef>
                <a:spcAft>
                  <a:spcPts val="0"/>
                </a:spcAft>
                <a:buNone/>
              </a:pPr>
              <a:endParaRPr sz="797" b="0" i="0" u="none" strike="noStrike" cap="none">
                <a:solidFill>
                  <a:schemeClr val="dk1"/>
                </a:solidFill>
                <a:latin typeface="Calibri"/>
                <a:ea typeface="Calibri"/>
                <a:cs typeface="Calibri"/>
                <a:sym typeface="Calibri"/>
              </a:endParaRPr>
            </a:p>
          </p:txBody>
        </p:sp>
      </p:grpSp>
      <p:grpSp>
        <p:nvGrpSpPr>
          <p:cNvPr id="433" name="Google Shape;433;p30"/>
          <p:cNvGrpSpPr/>
          <p:nvPr/>
        </p:nvGrpSpPr>
        <p:grpSpPr>
          <a:xfrm>
            <a:off x="514350" y="371452"/>
            <a:ext cx="5166119" cy="893383"/>
            <a:chOff x="0" y="-66675"/>
            <a:chExt cx="2908066" cy="502895"/>
          </a:xfrm>
        </p:grpSpPr>
        <p:sp>
          <p:nvSpPr>
            <p:cNvPr id="434" name="Google Shape;434;p30"/>
            <p:cNvSpPr/>
            <p:nvPr/>
          </p:nvSpPr>
          <p:spPr>
            <a:xfrm>
              <a:off x="0" y="0"/>
              <a:ext cx="2908066" cy="436220"/>
            </a:xfrm>
            <a:custGeom>
              <a:avLst/>
              <a:gdLst/>
              <a:ahLst/>
              <a:cxnLst/>
              <a:rect l="l" t="t" r="r" b="b"/>
              <a:pathLst>
                <a:path w="2908066" h="436220" extrusionOk="0">
                  <a:moveTo>
                    <a:pt x="2704866" y="0"/>
                  </a:moveTo>
                  <a:cubicBezTo>
                    <a:pt x="2817090" y="0"/>
                    <a:pt x="2908066" y="97651"/>
                    <a:pt x="2908066" y="218110"/>
                  </a:cubicBezTo>
                  <a:cubicBezTo>
                    <a:pt x="2908066" y="338569"/>
                    <a:pt x="2817090" y="436220"/>
                    <a:pt x="2704866" y="436220"/>
                  </a:cubicBezTo>
                  <a:lnTo>
                    <a:pt x="203200" y="436220"/>
                  </a:lnTo>
                  <a:cubicBezTo>
                    <a:pt x="90976" y="436220"/>
                    <a:pt x="0" y="338569"/>
                    <a:pt x="0" y="218110"/>
                  </a:cubicBezTo>
                  <a:cubicBezTo>
                    <a:pt x="0" y="97651"/>
                    <a:pt x="90976" y="0"/>
                    <a:pt x="203200" y="0"/>
                  </a:cubicBezTo>
                  <a:close/>
                </a:path>
              </a:pathLst>
            </a:custGeom>
            <a:solidFill>
              <a:srgbClr val="FD504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5" name="Google Shape;435;p30"/>
            <p:cNvSpPr txBox="1"/>
            <p:nvPr/>
          </p:nvSpPr>
          <p:spPr>
            <a:xfrm>
              <a:off x="0" y="-66675"/>
              <a:ext cx="2908066" cy="502895"/>
            </a:xfrm>
            <a:prstGeom prst="rect">
              <a:avLst/>
            </a:prstGeom>
            <a:noFill/>
            <a:ln>
              <a:noFill/>
            </a:ln>
          </p:spPr>
          <p:txBody>
            <a:bodyPr spcFirstLastPara="1" wrap="square" lIns="25400" tIns="25400" rIns="25400" bIns="25400" anchor="ctr" anchorCtr="0">
              <a:noAutofit/>
            </a:bodyPr>
            <a:lstStyle/>
            <a:p>
              <a:pPr marL="0" marR="0" lvl="0" indent="0" algn="l" rtl="0">
                <a:lnSpc>
                  <a:spcPct val="140010"/>
                </a:lnSpc>
                <a:spcBef>
                  <a:spcPts val="0"/>
                </a:spcBef>
                <a:spcAft>
                  <a:spcPts val="0"/>
                </a:spcAft>
                <a:buNone/>
              </a:pPr>
              <a:r>
                <a:rPr lang="en-GB" sz="1800" b="1" i="0" u="none" strike="noStrike" cap="none">
                  <a:solidFill>
                    <a:srgbClr val="FFFFFF"/>
                  </a:solidFill>
                  <a:latin typeface="Arial"/>
                  <a:ea typeface="Arial"/>
                  <a:cs typeface="Arial"/>
                  <a:sym typeface="Arial"/>
                </a:rPr>
                <a:t>           </a:t>
              </a:r>
              <a:r>
                <a:rPr lang="en-GB" sz="1800" b="1" i="0" u="none" strike="noStrike" cap="none">
                  <a:solidFill>
                    <a:schemeClr val="dk1"/>
                  </a:solidFill>
                  <a:latin typeface="Arial"/>
                  <a:ea typeface="Arial"/>
                  <a:cs typeface="Arial"/>
                  <a:sym typeface="Arial"/>
                </a:rPr>
                <a:t>ESTONIAN-MEDIUM</a:t>
              </a:r>
              <a:endParaRPr sz="700">
                <a:solidFill>
                  <a:schemeClr val="dk1"/>
                </a:solidFill>
              </a:endParaRPr>
            </a:p>
          </p:txBody>
        </p:sp>
      </p:grpSp>
      <p:grpSp>
        <p:nvGrpSpPr>
          <p:cNvPr id="436" name="Google Shape;436;p30"/>
          <p:cNvGrpSpPr/>
          <p:nvPr/>
        </p:nvGrpSpPr>
        <p:grpSpPr>
          <a:xfrm>
            <a:off x="4572000" y="381403"/>
            <a:ext cx="1543050" cy="883432"/>
            <a:chOff x="0" y="-57150"/>
            <a:chExt cx="812800" cy="465347"/>
          </a:xfrm>
        </p:grpSpPr>
        <p:sp>
          <p:nvSpPr>
            <p:cNvPr id="437" name="Google Shape;437;p30"/>
            <p:cNvSpPr/>
            <p:nvPr/>
          </p:nvSpPr>
          <p:spPr>
            <a:xfrm>
              <a:off x="0" y="0"/>
              <a:ext cx="812800" cy="408197"/>
            </a:xfrm>
            <a:custGeom>
              <a:avLst/>
              <a:gdLst/>
              <a:ahLst/>
              <a:cxnLst/>
              <a:rect l="l" t="t" r="r" b="b"/>
              <a:pathLst>
                <a:path w="812800" h="408197" extrusionOk="0">
                  <a:moveTo>
                    <a:pt x="0" y="0"/>
                  </a:moveTo>
                  <a:lnTo>
                    <a:pt x="812800" y="0"/>
                  </a:lnTo>
                  <a:lnTo>
                    <a:pt x="812800" y="408197"/>
                  </a:lnTo>
                  <a:lnTo>
                    <a:pt x="0" y="408197"/>
                  </a:lnTo>
                  <a:close/>
                </a:path>
              </a:pathLst>
            </a:custGeom>
            <a:solidFill>
              <a:srgbClr val="0EA8A4"/>
            </a:solidFill>
            <a:ln>
              <a:noFill/>
            </a:ln>
          </p:spPr>
        </p:sp>
        <p:sp>
          <p:nvSpPr>
            <p:cNvPr id="438" name="Google Shape;438;p30"/>
            <p:cNvSpPr txBox="1"/>
            <p:nvPr/>
          </p:nvSpPr>
          <p:spPr>
            <a:xfrm>
              <a:off x="0" y="-57150"/>
              <a:ext cx="812800" cy="465347"/>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39" name="Google Shape;439;p30"/>
          <p:cNvGrpSpPr/>
          <p:nvPr/>
        </p:nvGrpSpPr>
        <p:grpSpPr>
          <a:xfrm>
            <a:off x="4572000" y="354531"/>
            <a:ext cx="4057650" cy="910304"/>
            <a:chOff x="0" y="-76200"/>
            <a:chExt cx="2284096" cy="512420"/>
          </a:xfrm>
        </p:grpSpPr>
        <p:sp>
          <p:nvSpPr>
            <p:cNvPr id="440" name="Google Shape;440;p30"/>
            <p:cNvSpPr/>
            <p:nvPr/>
          </p:nvSpPr>
          <p:spPr>
            <a:xfrm>
              <a:off x="0" y="0"/>
              <a:ext cx="2284096" cy="436220"/>
            </a:xfrm>
            <a:custGeom>
              <a:avLst/>
              <a:gdLst/>
              <a:ahLst/>
              <a:cxnLst/>
              <a:rect l="l" t="t" r="r" b="b"/>
              <a:pathLst>
                <a:path w="2284096" h="436220" extrusionOk="0">
                  <a:moveTo>
                    <a:pt x="2080896" y="0"/>
                  </a:moveTo>
                  <a:cubicBezTo>
                    <a:pt x="2193120" y="0"/>
                    <a:pt x="2284096" y="97651"/>
                    <a:pt x="2284096" y="218110"/>
                  </a:cubicBezTo>
                  <a:cubicBezTo>
                    <a:pt x="2284096" y="338569"/>
                    <a:pt x="2193120" y="436220"/>
                    <a:pt x="2080896" y="436220"/>
                  </a:cubicBezTo>
                  <a:lnTo>
                    <a:pt x="203200" y="436220"/>
                  </a:lnTo>
                  <a:cubicBezTo>
                    <a:pt x="90976" y="436220"/>
                    <a:pt x="0" y="338569"/>
                    <a:pt x="0" y="218110"/>
                  </a:cubicBezTo>
                  <a:cubicBezTo>
                    <a:pt x="0" y="97651"/>
                    <a:pt x="90976" y="0"/>
                    <a:pt x="203200" y="0"/>
                  </a:cubicBezTo>
                  <a:close/>
                </a:path>
              </a:pathLst>
            </a:custGeom>
            <a:solidFill>
              <a:srgbClr val="0EA8A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1" name="Google Shape;441;p30"/>
            <p:cNvSpPr txBox="1"/>
            <p:nvPr/>
          </p:nvSpPr>
          <p:spPr>
            <a:xfrm>
              <a:off x="0" y="-76200"/>
              <a:ext cx="2284096" cy="512420"/>
            </a:xfrm>
            <a:prstGeom prst="rect">
              <a:avLst/>
            </a:prstGeom>
            <a:noFill/>
            <a:ln>
              <a:noFill/>
            </a:ln>
          </p:spPr>
          <p:txBody>
            <a:bodyPr spcFirstLastPara="1" wrap="square" lIns="25400" tIns="25400" rIns="25400" bIns="25400" anchor="ctr" anchorCtr="0">
              <a:noAutofit/>
            </a:bodyPr>
            <a:lstStyle/>
            <a:p>
              <a:pPr marL="0" marR="0" lvl="0" indent="0" algn="ctr" rtl="0">
                <a:lnSpc>
                  <a:spcPct val="140010"/>
                </a:lnSpc>
                <a:spcBef>
                  <a:spcPts val="0"/>
                </a:spcBef>
                <a:spcAft>
                  <a:spcPts val="0"/>
                </a:spcAft>
                <a:buNone/>
              </a:pPr>
              <a:r>
                <a:rPr lang="en-GB" sz="1900" b="1" i="0" u="none" strike="noStrike" cap="none">
                  <a:solidFill>
                    <a:schemeClr val="dk1"/>
                  </a:solidFill>
                  <a:latin typeface="Arial"/>
                  <a:ea typeface="Arial"/>
                  <a:cs typeface="Arial"/>
                  <a:sym typeface="Arial"/>
                </a:rPr>
                <a:t>RUSSIAN-MEDIUM</a:t>
              </a:r>
              <a:endParaRPr sz="700">
                <a:solidFill>
                  <a:schemeClr val="dk1"/>
                </a:solidFill>
              </a:endParaRPr>
            </a:p>
          </p:txBody>
        </p:sp>
      </p:grpSp>
      <p:sp>
        <p:nvSpPr>
          <p:cNvPr id="442" name="Google Shape;442;p30"/>
          <p:cNvSpPr txBox="1"/>
          <p:nvPr/>
        </p:nvSpPr>
        <p:spPr>
          <a:xfrm>
            <a:off x="1608775" y="1789350"/>
            <a:ext cx="6180600" cy="1305300"/>
          </a:xfrm>
          <a:prstGeom prst="rect">
            <a:avLst/>
          </a:prstGeom>
          <a:noFill/>
          <a:ln>
            <a:noFill/>
          </a:ln>
        </p:spPr>
        <p:txBody>
          <a:bodyPr spcFirstLastPara="1" wrap="square" lIns="0" tIns="0" rIns="0" bIns="0" anchor="t" anchorCtr="0">
            <a:spAutoFit/>
          </a:bodyPr>
          <a:lstStyle/>
          <a:p>
            <a:pPr marL="914400" lvl="1" indent="-317500" algn="l" rtl="0">
              <a:spcBef>
                <a:spcPts val="0"/>
              </a:spcBef>
              <a:spcAft>
                <a:spcPts val="0"/>
              </a:spcAft>
              <a:buSzPts val="1400"/>
              <a:buChar char="•"/>
            </a:pPr>
            <a:r>
              <a:rPr lang="en-GB"/>
              <a:t>long-term residence plans</a:t>
            </a:r>
            <a:endParaRPr/>
          </a:p>
          <a:p>
            <a:pPr marL="914400" lvl="1" indent="-317500" algn="l" rtl="0">
              <a:spcBef>
                <a:spcPts val="0"/>
              </a:spcBef>
              <a:spcAft>
                <a:spcPts val="0"/>
              </a:spcAft>
              <a:buSzPts val="1400"/>
              <a:buChar char="•"/>
            </a:pPr>
            <a:r>
              <a:rPr lang="en-GB"/>
              <a:t>ideological compatibility</a:t>
            </a:r>
            <a:endParaRPr/>
          </a:p>
          <a:p>
            <a:pPr marL="914400" lvl="1" indent="-317500" algn="l" rtl="0">
              <a:spcBef>
                <a:spcPts val="0"/>
              </a:spcBef>
              <a:spcAft>
                <a:spcPts val="0"/>
              </a:spcAft>
              <a:buSzPts val="1400"/>
              <a:buChar char="•"/>
            </a:pPr>
            <a:r>
              <a:rPr lang="en-GB"/>
              <a:t>school proximity, keeping siblings together</a:t>
            </a:r>
            <a:endParaRPr/>
          </a:p>
          <a:p>
            <a:pPr marL="914400" lvl="1" indent="-317500" algn="l" rtl="0">
              <a:spcBef>
                <a:spcPts val="0"/>
              </a:spcBef>
              <a:spcAft>
                <a:spcPts val="0"/>
              </a:spcAft>
              <a:buSzPts val="1400"/>
              <a:buChar char="•"/>
            </a:pPr>
            <a:r>
              <a:rPr lang="en-GB"/>
              <a:t>integration challenges (Rus ~ Ukr; grade downgrading)</a:t>
            </a:r>
            <a:endParaRPr sz="700"/>
          </a:p>
          <a:p>
            <a:pPr marL="0" marR="0" lvl="0" indent="0" algn="l" rtl="0">
              <a:lnSpc>
                <a:spcPct val="140016"/>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40016"/>
              </a:lnSpc>
              <a:spcBef>
                <a:spcPts val="0"/>
              </a:spcBef>
              <a:spcAft>
                <a:spcPts val="0"/>
              </a:spcAft>
              <a:buNone/>
            </a:pPr>
            <a:r>
              <a:rPr lang="en-GB" sz="1200" b="0" i="0" u="none" strike="noStrike" cap="none">
                <a:solidFill>
                  <a:srgbClr val="000000"/>
                </a:solidFill>
                <a:latin typeface="Arial"/>
                <a:ea typeface="Arial"/>
                <a:cs typeface="Arial"/>
                <a:sym typeface="Arial"/>
              </a:rPr>
              <a:t>From deliberate avoidance of Russian to incidental circumstances</a:t>
            </a:r>
            <a:endParaRPr sz="700"/>
          </a:p>
        </p:txBody>
      </p:sp>
      <p:sp>
        <p:nvSpPr>
          <p:cNvPr id="443" name="Google Shape;443;p30"/>
          <p:cNvSpPr txBox="1"/>
          <p:nvPr/>
        </p:nvSpPr>
        <p:spPr>
          <a:xfrm>
            <a:off x="4741750" y="3645700"/>
            <a:ext cx="4012800" cy="1366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200" i="1" dirty="0"/>
              <a:t>Since we didn't have a goal to stay here, I realized why traumatize the child even more and immerse him in a completely foreign-language environment, where the child would not understand or see anything at all, so of course, we preferred a Russian-language kindergarten.</a:t>
            </a:r>
            <a:endParaRPr sz="500" i="1" dirty="0"/>
          </a:p>
          <a:p>
            <a:pPr marL="0" marR="0" lvl="0" indent="0" algn="l" rtl="0">
              <a:lnSpc>
                <a:spcPct val="140000"/>
              </a:lnSpc>
              <a:spcBef>
                <a:spcPts val="0"/>
              </a:spcBef>
              <a:spcAft>
                <a:spcPts val="0"/>
              </a:spcAft>
              <a:buNone/>
            </a:pPr>
            <a:r>
              <a:rPr lang="en-GB" sz="1200" b="0" i="0" u="none" strike="noStrike" cap="none" dirty="0">
                <a:solidFill>
                  <a:srgbClr val="000000"/>
                </a:solidFill>
                <a:latin typeface="Arial"/>
                <a:ea typeface="Arial"/>
                <a:cs typeface="Arial"/>
                <a:sym typeface="Arial"/>
              </a:rPr>
              <a:t>U → U, </a:t>
            </a:r>
            <a:r>
              <a:rPr lang="en-GB" sz="1200" b="0" i="0" u="none" strike="noStrike" cap="none" dirty="0" err="1">
                <a:solidFill>
                  <a:srgbClr val="000000"/>
                </a:solidFill>
                <a:latin typeface="Arial"/>
                <a:ea typeface="Arial"/>
                <a:cs typeface="Arial"/>
                <a:sym typeface="Arial"/>
              </a:rPr>
              <a:t>Mykolaiv→Tallinn</a:t>
            </a:r>
            <a:endParaRPr sz="700" dirty="0"/>
          </a:p>
          <a:p>
            <a:pPr marL="0" marR="0" lvl="0" indent="0" algn="l" rtl="0">
              <a:lnSpc>
                <a:spcPct val="14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444" name="Google Shape;444;p30"/>
          <p:cNvSpPr txBox="1"/>
          <p:nvPr/>
        </p:nvSpPr>
        <p:spPr>
          <a:xfrm>
            <a:off x="2674482" y="1352250"/>
            <a:ext cx="3336300" cy="261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GB" sz="1700" b="1" i="0" u="none" strike="noStrike" cap="none">
                <a:solidFill>
                  <a:schemeClr val="dk1"/>
                </a:solidFill>
                <a:latin typeface="Arial"/>
                <a:ea typeface="Arial"/>
                <a:cs typeface="Arial"/>
                <a:sym typeface="Arial"/>
              </a:rPr>
              <a:t>Schooling choices for children</a:t>
            </a:r>
            <a:r>
              <a:rPr lang="en-GB" sz="1700" b="1" i="0" u="none" strike="noStrike" cap="none">
                <a:solidFill>
                  <a:srgbClr val="AB5FCF"/>
                </a:solidFill>
                <a:latin typeface="Arial"/>
                <a:ea typeface="Arial"/>
                <a:cs typeface="Arial"/>
                <a:sym typeface="Arial"/>
              </a:rPr>
              <a:t> </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grpSp>
        <p:nvGrpSpPr>
          <p:cNvPr id="453" name="Google Shape;453;p31"/>
          <p:cNvGrpSpPr/>
          <p:nvPr/>
        </p:nvGrpSpPr>
        <p:grpSpPr>
          <a:xfrm>
            <a:off x="514350" y="2278499"/>
            <a:ext cx="3466403" cy="2449785"/>
            <a:chOff x="0" y="-57150"/>
            <a:chExt cx="1752036" cy="1238203"/>
          </a:xfrm>
        </p:grpSpPr>
        <p:sp>
          <p:nvSpPr>
            <p:cNvPr id="454" name="Google Shape;454;p31"/>
            <p:cNvSpPr/>
            <p:nvPr/>
          </p:nvSpPr>
          <p:spPr>
            <a:xfrm>
              <a:off x="0" y="0"/>
              <a:ext cx="1752035" cy="1181053"/>
            </a:xfrm>
            <a:custGeom>
              <a:avLst/>
              <a:gdLst/>
              <a:ahLst/>
              <a:cxnLst/>
              <a:rect l="l" t="t" r="r" b="b"/>
              <a:pathLst>
                <a:path w="1752035" h="1181053" extrusionOk="0">
                  <a:moveTo>
                    <a:pt x="59354" y="0"/>
                  </a:moveTo>
                  <a:lnTo>
                    <a:pt x="1692682" y="0"/>
                  </a:lnTo>
                  <a:cubicBezTo>
                    <a:pt x="1708423" y="0"/>
                    <a:pt x="1723520" y="6253"/>
                    <a:pt x="1734651" y="17384"/>
                  </a:cubicBezTo>
                  <a:cubicBezTo>
                    <a:pt x="1745782" y="28515"/>
                    <a:pt x="1752035" y="43612"/>
                    <a:pt x="1752035" y="59354"/>
                  </a:cubicBezTo>
                  <a:lnTo>
                    <a:pt x="1752035" y="1121699"/>
                  </a:lnTo>
                  <a:cubicBezTo>
                    <a:pt x="1752035" y="1137440"/>
                    <a:pt x="1745782" y="1152537"/>
                    <a:pt x="1734651" y="1163668"/>
                  </a:cubicBezTo>
                  <a:cubicBezTo>
                    <a:pt x="1723520" y="1174799"/>
                    <a:pt x="1708423" y="1181053"/>
                    <a:pt x="1692682" y="1181053"/>
                  </a:cubicBezTo>
                  <a:lnTo>
                    <a:pt x="59354" y="1181053"/>
                  </a:lnTo>
                  <a:cubicBezTo>
                    <a:pt x="26574" y="1181053"/>
                    <a:pt x="0" y="1154479"/>
                    <a:pt x="0" y="1121699"/>
                  </a:cubicBezTo>
                  <a:lnTo>
                    <a:pt x="0" y="59354"/>
                  </a:lnTo>
                  <a:cubicBezTo>
                    <a:pt x="0" y="26574"/>
                    <a:pt x="26574" y="0"/>
                    <a:pt x="59354" y="0"/>
                  </a:cubicBezTo>
                  <a:close/>
                </a:path>
              </a:pathLst>
            </a:custGeom>
            <a:noFill/>
            <a:ln w="39700" cap="rnd" cmpd="sng">
              <a:solidFill>
                <a:srgbClr val="FD5043"/>
              </a:solidFill>
              <a:prstDash val="solid"/>
              <a:round/>
              <a:headEnd type="none" w="sm" len="sm"/>
              <a:tailEnd type="none" w="sm" len="sm"/>
            </a:ln>
          </p:spPr>
          <p:txBody>
            <a:bodyPr spcFirstLastPara="1" wrap="square" lIns="47650" tIns="47650" rIns="47650" bIns="47650" anchor="ctr" anchorCtr="0">
              <a:noAutofit/>
            </a:bodyPr>
            <a:lstStyle/>
            <a:p>
              <a:pPr marL="0" lvl="0" indent="0" algn="l" rtl="0">
                <a:spcBef>
                  <a:spcPts val="0"/>
                </a:spcBef>
                <a:spcAft>
                  <a:spcPts val="0"/>
                </a:spcAft>
                <a:buNone/>
              </a:pPr>
              <a:endParaRPr/>
            </a:p>
          </p:txBody>
        </p:sp>
        <p:sp>
          <p:nvSpPr>
            <p:cNvPr id="455" name="Google Shape;455;p31"/>
            <p:cNvSpPr txBox="1"/>
            <p:nvPr/>
          </p:nvSpPr>
          <p:spPr>
            <a:xfrm>
              <a:off x="0" y="-57150"/>
              <a:ext cx="1752036" cy="1238203"/>
            </a:xfrm>
            <a:prstGeom prst="rect">
              <a:avLst/>
            </a:prstGeom>
            <a:noFill/>
            <a:ln>
              <a:noFill/>
            </a:ln>
          </p:spPr>
          <p:txBody>
            <a:bodyPr spcFirstLastPara="1" wrap="square" lIns="26475" tIns="26475" rIns="26475" bIns="26475" anchor="ctr" anchorCtr="0">
              <a:noAutofit/>
            </a:bodyPr>
            <a:lstStyle/>
            <a:p>
              <a:pPr marL="0" marR="0" lvl="0" indent="0" algn="ctr" rtl="0">
                <a:lnSpc>
                  <a:spcPct val="202222"/>
                </a:lnSpc>
                <a:spcBef>
                  <a:spcPts val="0"/>
                </a:spcBef>
                <a:spcAft>
                  <a:spcPts val="0"/>
                </a:spcAft>
                <a:buNone/>
              </a:pPr>
              <a:endParaRPr sz="938" b="0" i="0" u="none" strike="noStrike" cap="none">
                <a:solidFill>
                  <a:schemeClr val="dk1"/>
                </a:solidFill>
                <a:latin typeface="Calibri"/>
                <a:ea typeface="Calibri"/>
                <a:cs typeface="Calibri"/>
                <a:sym typeface="Calibri"/>
              </a:endParaRPr>
            </a:p>
          </p:txBody>
        </p:sp>
      </p:grpSp>
      <p:grpSp>
        <p:nvGrpSpPr>
          <p:cNvPr id="456" name="Google Shape;456;p31"/>
          <p:cNvGrpSpPr/>
          <p:nvPr/>
        </p:nvGrpSpPr>
        <p:grpSpPr>
          <a:xfrm>
            <a:off x="5163332" y="2278498"/>
            <a:ext cx="3466361" cy="2449908"/>
            <a:chOff x="0" y="-57150"/>
            <a:chExt cx="1751926" cy="1238203"/>
          </a:xfrm>
        </p:grpSpPr>
        <p:sp>
          <p:nvSpPr>
            <p:cNvPr id="457" name="Google Shape;457;p31"/>
            <p:cNvSpPr/>
            <p:nvPr/>
          </p:nvSpPr>
          <p:spPr>
            <a:xfrm>
              <a:off x="0" y="0"/>
              <a:ext cx="1751926" cy="1181053"/>
            </a:xfrm>
            <a:custGeom>
              <a:avLst/>
              <a:gdLst/>
              <a:ahLst/>
              <a:cxnLst/>
              <a:rect l="l" t="t" r="r" b="b"/>
              <a:pathLst>
                <a:path w="1751926" h="1181053" extrusionOk="0">
                  <a:moveTo>
                    <a:pt x="59358" y="0"/>
                  </a:moveTo>
                  <a:lnTo>
                    <a:pt x="1692568" y="0"/>
                  </a:lnTo>
                  <a:cubicBezTo>
                    <a:pt x="1725350" y="0"/>
                    <a:pt x="1751926" y="26575"/>
                    <a:pt x="1751926" y="59358"/>
                  </a:cubicBezTo>
                  <a:lnTo>
                    <a:pt x="1751926" y="1121695"/>
                  </a:lnTo>
                  <a:cubicBezTo>
                    <a:pt x="1751926" y="1137438"/>
                    <a:pt x="1745672" y="1152536"/>
                    <a:pt x="1734540" y="1163667"/>
                  </a:cubicBezTo>
                  <a:cubicBezTo>
                    <a:pt x="1723408" y="1174799"/>
                    <a:pt x="1708311" y="1181053"/>
                    <a:pt x="1692568" y="1181053"/>
                  </a:cubicBezTo>
                  <a:lnTo>
                    <a:pt x="59358" y="1181053"/>
                  </a:lnTo>
                  <a:cubicBezTo>
                    <a:pt x="43615" y="1181053"/>
                    <a:pt x="28517" y="1174799"/>
                    <a:pt x="17385" y="1163667"/>
                  </a:cubicBezTo>
                  <a:cubicBezTo>
                    <a:pt x="6254" y="1152536"/>
                    <a:pt x="0" y="1137438"/>
                    <a:pt x="0" y="1121695"/>
                  </a:cubicBezTo>
                  <a:lnTo>
                    <a:pt x="0" y="59358"/>
                  </a:lnTo>
                  <a:cubicBezTo>
                    <a:pt x="0" y="43615"/>
                    <a:pt x="6254" y="28517"/>
                    <a:pt x="17385" y="17385"/>
                  </a:cubicBezTo>
                  <a:cubicBezTo>
                    <a:pt x="28517" y="6254"/>
                    <a:pt x="43615" y="0"/>
                    <a:pt x="59358" y="0"/>
                  </a:cubicBezTo>
                  <a:close/>
                </a:path>
              </a:pathLst>
            </a:custGeom>
            <a:noFill/>
            <a:ln w="39700" cap="rnd" cmpd="sng">
              <a:solidFill>
                <a:srgbClr val="FD5043"/>
              </a:solidFill>
              <a:prstDash val="solid"/>
              <a:round/>
              <a:headEnd type="none" w="sm" len="sm"/>
              <a:tailEnd type="none" w="sm" len="sm"/>
            </a:ln>
          </p:spPr>
          <p:txBody>
            <a:bodyPr spcFirstLastPara="1" wrap="square" lIns="47650" tIns="47650" rIns="47650" bIns="47650" anchor="ctr" anchorCtr="0">
              <a:noAutofit/>
            </a:bodyPr>
            <a:lstStyle/>
            <a:p>
              <a:pPr marL="0" lvl="0" indent="0" algn="l" rtl="0">
                <a:spcBef>
                  <a:spcPts val="0"/>
                </a:spcBef>
                <a:spcAft>
                  <a:spcPts val="0"/>
                </a:spcAft>
                <a:buNone/>
              </a:pPr>
              <a:endParaRPr/>
            </a:p>
          </p:txBody>
        </p:sp>
        <p:sp>
          <p:nvSpPr>
            <p:cNvPr id="458" name="Google Shape;458;p31"/>
            <p:cNvSpPr txBox="1"/>
            <p:nvPr/>
          </p:nvSpPr>
          <p:spPr>
            <a:xfrm>
              <a:off x="0" y="-57150"/>
              <a:ext cx="1751926" cy="1238203"/>
            </a:xfrm>
            <a:prstGeom prst="rect">
              <a:avLst/>
            </a:prstGeom>
            <a:noFill/>
            <a:ln>
              <a:noFill/>
            </a:ln>
          </p:spPr>
          <p:txBody>
            <a:bodyPr spcFirstLastPara="1" wrap="square" lIns="26475" tIns="26475" rIns="26475" bIns="26475" anchor="ctr" anchorCtr="0">
              <a:noAutofit/>
            </a:bodyPr>
            <a:lstStyle/>
            <a:p>
              <a:pPr marL="0" marR="0" lvl="0" indent="0" algn="ctr" rtl="0">
                <a:lnSpc>
                  <a:spcPct val="202222"/>
                </a:lnSpc>
                <a:spcBef>
                  <a:spcPts val="0"/>
                </a:spcBef>
                <a:spcAft>
                  <a:spcPts val="0"/>
                </a:spcAft>
                <a:buNone/>
              </a:pPr>
              <a:endParaRPr sz="938" b="0" i="0" u="none" strike="noStrike" cap="none">
                <a:solidFill>
                  <a:schemeClr val="dk1"/>
                </a:solidFill>
                <a:latin typeface="Calibri"/>
                <a:ea typeface="Calibri"/>
                <a:cs typeface="Calibri"/>
                <a:sym typeface="Calibri"/>
              </a:endParaRPr>
            </a:p>
          </p:txBody>
        </p:sp>
      </p:grpSp>
      <p:grpSp>
        <p:nvGrpSpPr>
          <p:cNvPr id="459" name="Google Shape;459;p31"/>
          <p:cNvGrpSpPr/>
          <p:nvPr/>
        </p:nvGrpSpPr>
        <p:grpSpPr>
          <a:xfrm>
            <a:off x="514350" y="412824"/>
            <a:ext cx="8115300" cy="876462"/>
            <a:chOff x="0" y="-57150"/>
            <a:chExt cx="4568192" cy="493370"/>
          </a:xfrm>
        </p:grpSpPr>
        <p:sp>
          <p:nvSpPr>
            <p:cNvPr id="460" name="Google Shape;460;p31"/>
            <p:cNvSpPr/>
            <p:nvPr/>
          </p:nvSpPr>
          <p:spPr>
            <a:xfrm>
              <a:off x="0" y="0"/>
              <a:ext cx="4568192" cy="436220"/>
            </a:xfrm>
            <a:custGeom>
              <a:avLst/>
              <a:gdLst/>
              <a:ahLst/>
              <a:cxnLst/>
              <a:rect l="l" t="t" r="r" b="b"/>
              <a:pathLst>
                <a:path w="4568192" h="436220" extrusionOk="0">
                  <a:moveTo>
                    <a:pt x="4364992" y="0"/>
                  </a:moveTo>
                  <a:cubicBezTo>
                    <a:pt x="4477217" y="0"/>
                    <a:pt x="4568192" y="97651"/>
                    <a:pt x="4568192" y="218110"/>
                  </a:cubicBezTo>
                  <a:cubicBezTo>
                    <a:pt x="4568192" y="338569"/>
                    <a:pt x="4477217" y="436220"/>
                    <a:pt x="4364992" y="436220"/>
                  </a:cubicBezTo>
                  <a:lnTo>
                    <a:pt x="203200" y="436220"/>
                  </a:lnTo>
                  <a:cubicBezTo>
                    <a:pt x="90976" y="436220"/>
                    <a:pt x="0" y="338569"/>
                    <a:pt x="0" y="218110"/>
                  </a:cubicBezTo>
                  <a:cubicBezTo>
                    <a:pt x="0" y="97651"/>
                    <a:pt x="90976" y="0"/>
                    <a:pt x="203200" y="0"/>
                  </a:cubicBezTo>
                  <a:close/>
                </a:path>
              </a:pathLst>
            </a:custGeom>
            <a:solidFill>
              <a:srgbClr val="FD504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1" name="Google Shape;461;p31"/>
            <p:cNvSpPr txBox="1"/>
            <p:nvPr/>
          </p:nvSpPr>
          <p:spPr>
            <a:xfrm>
              <a:off x="0" y="-57150"/>
              <a:ext cx="4568192" cy="49337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62" name="Google Shape;462;p31"/>
          <p:cNvGrpSpPr/>
          <p:nvPr/>
        </p:nvGrpSpPr>
        <p:grpSpPr>
          <a:xfrm>
            <a:off x="924435" y="2055928"/>
            <a:ext cx="2505855" cy="588755"/>
            <a:chOff x="0" y="-57150"/>
            <a:chExt cx="1951604" cy="458533"/>
          </a:xfrm>
        </p:grpSpPr>
        <p:sp>
          <p:nvSpPr>
            <p:cNvPr id="463" name="Google Shape;463;p31"/>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FD504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4" name="Google Shape;464;p31"/>
            <p:cNvSpPr txBox="1"/>
            <p:nvPr/>
          </p:nvSpPr>
          <p:spPr>
            <a:xfrm>
              <a:off x="0" y="-57150"/>
              <a:ext cx="1951604" cy="458533"/>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65" name="Google Shape;465;p31"/>
          <p:cNvGrpSpPr/>
          <p:nvPr/>
        </p:nvGrpSpPr>
        <p:grpSpPr>
          <a:xfrm>
            <a:off x="5713709" y="2055928"/>
            <a:ext cx="2505855" cy="588755"/>
            <a:chOff x="0" y="-57150"/>
            <a:chExt cx="1951604" cy="458533"/>
          </a:xfrm>
        </p:grpSpPr>
        <p:sp>
          <p:nvSpPr>
            <p:cNvPr id="466" name="Google Shape;466;p31"/>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FD504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7" name="Google Shape;467;p31"/>
            <p:cNvSpPr txBox="1"/>
            <p:nvPr/>
          </p:nvSpPr>
          <p:spPr>
            <a:xfrm>
              <a:off x="0" y="-57150"/>
              <a:ext cx="1951604" cy="458533"/>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68" name="Google Shape;468;p31"/>
          <p:cNvSpPr txBox="1"/>
          <p:nvPr/>
        </p:nvSpPr>
        <p:spPr>
          <a:xfrm>
            <a:off x="514350" y="1446090"/>
            <a:ext cx="8115300" cy="2310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n-GB" sz="1500" b="1" i="0" u="none" strike="noStrike" cap="none">
                <a:solidFill>
                  <a:schemeClr val="dk1"/>
                </a:solidFill>
                <a:latin typeface="Arial"/>
                <a:ea typeface="Arial"/>
                <a:cs typeface="Arial"/>
                <a:sym typeface="Arial"/>
              </a:rPr>
              <a:t>All participants articulated a strong ideological commitment to Ukrainian identity</a:t>
            </a:r>
            <a:endParaRPr sz="700">
              <a:solidFill>
                <a:schemeClr val="dk1"/>
              </a:solidFill>
            </a:endParaRPr>
          </a:p>
        </p:txBody>
      </p:sp>
      <p:sp>
        <p:nvSpPr>
          <p:cNvPr id="469" name="Google Shape;469;p31"/>
          <p:cNvSpPr txBox="1"/>
          <p:nvPr/>
        </p:nvSpPr>
        <p:spPr>
          <a:xfrm>
            <a:off x="541500" y="2733375"/>
            <a:ext cx="3251100" cy="2068259"/>
          </a:xfrm>
          <a:prstGeom prst="rect">
            <a:avLst/>
          </a:prstGeom>
          <a:noFill/>
          <a:ln>
            <a:noFill/>
          </a:ln>
        </p:spPr>
        <p:txBody>
          <a:bodyPr spcFirstLastPara="1" wrap="square" lIns="0" tIns="0" rIns="0" bIns="0" anchor="t" anchorCtr="0">
            <a:spAutoFit/>
          </a:bodyPr>
          <a:lstStyle/>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Language is important BUT</a:t>
            </a:r>
            <a:r>
              <a:rPr lang="en-GB" sz="700" dirty="0"/>
              <a:t> </a:t>
            </a:r>
            <a:r>
              <a:rPr lang="en-GB" sz="1200" b="0" i="0" u="none" strike="noStrike" cap="none" dirty="0">
                <a:solidFill>
                  <a:srgbClr val="000000"/>
                </a:solidFill>
                <a:latin typeface="Arial"/>
                <a:ea typeface="Arial"/>
                <a:cs typeface="Arial"/>
                <a:sym typeface="Arial"/>
              </a:rPr>
              <a:t>belonging</a:t>
            </a:r>
            <a:r>
              <a:rPr lang="et-EE" sz="1200" dirty="0"/>
              <a:t> </a:t>
            </a:r>
            <a:r>
              <a:rPr lang="et-EE" sz="1200" dirty="0" err="1"/>
              <a:t>is</a:t>
            </a:r>
            <a:r>
              <a:rPr lang="en-GB" sz="1200" b="0" i="0" u="none" strike="noStrike" cap="none" dirty="0">
                <a:solidFill>
                  <a:srgbClr val="000000"/>
                </a:solidFill>
                <a:latin typeface="Arial"/>
                <a:ea typeface="Arial"/>
                <a:cs typeface="Arial"/>
                <a:sym typeface="Arial"/>
              </a:rPr>
              <a:t> also through culture, traditions, and emotional attachment</a:t>
            </a:r>
            <a:endParaRPr sz="1200" b="0" i="0" u="none" strike="noStrike" cap="none" dirty="0">
              <a:solidFill>
                <a:srgbClr val="000000"/>
              </a:solidFill>
              <a:latin typeface="Arial"/>
              <a:ea typeface="Arial"/>
              <a:cs typeface="Arial"/>
              <a:sym typeface="Arial"/>
            </a:endParaRPr>
          </a:p>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Surzhyk maintains connection to Ukraine</a:t>
            </a:r>
            <a:r>
              <a:rPr lang="en-GB" sz="1200" dirty="0"/>
              <a:t>:</a:t>
            </a:r>
            <a:r>
              <a:rPr lang="en-GB" sz="700" dirty="0"/>
              <a:t> </a:t>
            </a:r>
            <a:r>
              <a:rPr lang="en-GB" sz="1200" b="0" i="0" u="none" strike="noStrike" cap="none" dirty="0">
                <a:solidFill>
                  <a:srgbClr val="000000"/>
                </a:solidFill>
                <a:latin typeface="Arial"/>
                <a:ea typeface="Arial"/>
                <a:cs typeface="Arial"/>
                <a:sym typeface="Arial"/>
              </a:rPr>
              <a:t>preferable to Russian, legitimate alternative when full shift is difficult</a:t>
            </a:r>
            <a:endParaRPr sz="1200" b="0" i="0" u="none" strike="noStrike" cap="none" dirty="0">
              <a:solidFill>
                <a:srgbClr val="000000"/>
              </a:solidFill>
              <a:latin typeface="Arial"/>
              <a:ea typeface="Arial"/>
              <a:cs typeface="Arial"/>
              <a:sym typeface="Arial"/>
            </a:endParaRPr>
          </a:p>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Social media in Ukrainian</a:t>
            </a:r>
            <a:endParaRPr sz="700" dirty="0"/>
          </a:p>
          <a:p>
            <a:pPr marL="0" marR="0" lvl="0" indent="0" algn="ctr" rtl="0">
              <a:lnSpc>
                <a:spcPct val="140016"/>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470" name="Google Shape;470;p31"/>
          <p:cNvSpPr txBox="1"/>
          <p:nvPr/>
        </p:nvSpPr>
        <p:spPr>
          <a:xfrm>
            <a:off x="5377738" y="2676175"/>
            <a:ext cx="3177900" cy="2068259"/>
          </a:xfrm>
          <a:prstGeom prst="rect">
            <a:avLst/>
          </a:prstGeom>
          <a:noFill/>
          <a:ln>
            <a:noFill/>
          </a:ln>
        </p:spPr>
        <p:txBody>
          <a:bodyPr spcFirstLastPara="1" wrap="square" lIns="0" tIns="0" rIns="0" bIns="0" anchor="t" anchorCtr="0">
            <a:spAutoFit/>
          </a:bodyPr>
          <a:lstStyle/>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Avoid Tallinn because of Russian</a:t>
            </a:r>
            <a:endParaRPr sz="700" dirty="0"/>
          </a:p>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Change schools because of </a:t>
            </a:r>
            <a:r>
              <a:rPr lang="et-EE" sz="1200" b="0" i="0" u="none" strike="noStrike" cap="none" dirty="0">
                <a:solidFill>
                  <a:srgbClr val="000000"/>
                </a:solidFill>
                <a:latin typeface="Arial"/>
                <a:ea typeface="Arial"/>
                <a:cs typeface="Arial"/>
                <a:sym typeface="Arial"/>
              </a:rPr>
              <a:t>„</a:t>
            </a:r>
            <a:r>
              <a:rPr lang="en-GB" sz="1200" b="0" i="0" u="none" strike="noStrike" cap="none" dirty="0">
                <a:solidFill>
                  <a:srgbClr val="000000"/>
                </a:solidFill>
                <a:latin typeface="Arial"/>
                <a:ea typeface="Arial"/>
                <a:cs typeface="Arial"/>
                <a:sym typeface="Arial"/>
              </a:rPr>
              <a:t>Russian mentality</a:t>
            </a:r>
            <a:r>
              <a:rPr lang="et-EE" sz="1200" dirty="0"/>
              <a:t>“ </a:t>
            </a:r>
            <a:endParaRPr sz="700" dirty="0"/>
          </a:p>
          <a:p>
            <a:pPr marL="457200" marR="0" lvl="0" indent="-304800" algn="l" rtl="0">
              <a:lnSpc>
                <a:spcPct val="140016"/>
              </a:lnSpc>
              <a:spcBef>
                <a:spcPts val="0"/>
              </a:spcBef>
              <a:spcAft>
                <a:spcPts val="0"/>
              </a:spcAft>
              <a:buClr>
                <a:srgbClr val="000000"/>
              </a:buClr>
              <a:buSzPts val="1200"/>
              <a:buFont typeface="Arial"/>
              <a:buChar char="●"/>
            </a:pPr>
            <a:r>
              <a:rPr lang="en-GB" sz="1200" dirty="0"/>
              <a:t>Ukrainians should not use</a:t>
            </a:r>
            <a:r>
              <a:rPr lang="en-GB" sz="1200" b="0" i="0" u="none" strike="noStrike" cap="none" dirty="0">
                <a:solidFill>
                  <a:srgbClr val="000000"/>
                </a:solidFill>
                <a:latin typeface="Arial"/>
                <a:ea typeface="Arial"/>
                <a:cs typeface="Arial"/>
                <a:sym typeface="Arial"/>
              </a:rPr>
              <a:t> social media in Russian </a:t>
            </a:r>
            <a:endParaRPr sz="1200" b="0" i="0" u="none" strike="noStrike" cap="none" dirty="0">
              <a:solidFill>
                <a:srgbClr val="000000"/>
              </a:solidFill>
              <a:latin typeface="Arial"/>
              <a:ea typeface="Arial"/>
              <a:cs typeface="Arial"/>
              <a:sym typeface="Arial"/>
            </a:endParaRPr>
          </a:p>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Increased sensitivity to accents</a:t>
            </a:r>
            <a:endParaRPr sz="1200" b="0" i="0" u="none" strike="noStrike" cap="none" dirty="0">
              <a:solidFill>
                <a:srgbClr val="000000"/>
              </a:solidFill>
              <a:latin typeface="Arial"/>
              <a:ea typeface="Arial"/>
              <a:cs typeface="Arial"/>
              <a:sym typeface="Arial"/>
            </a:endParaRPr>
          </a:p>
          <a:p>
            <a:pPr marL="457200" marR="0" lvl="0" indent="-304800" algn="l" rtl="0">
              <a:lnSpc>
                <a:spcPct val="140016"/>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A language itself is not responsible for the actions of those who speak it</a:t>
            </a:r>
            <a:endParaRPr sz="700" dirty="0"/>
          </a:p>
        </p:txBody>
      </p:sp>
      <p:sp>
        <p:nvSpPr>
          <p:cNvPr id="471" name="Google Shape;471;p31"/>
          <p:cNvSpPr txBox="1"/>
          <p:nvPr/>
        </p:nvSpPr>
        <p:spPr>
          <a:xfrm>
            <a:off x="1618285" y="606543"/>
            <a:ext cx="57327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b="0" i="0" u="none" strike="noStrike" cap="none">
                <a:solidFill>
                  <a:schemeClr val="dk1"/>
                </a:solidFill>
                <a:latin typeface="Arial"/>
                <a:ea typeface="Arial"/>
                <a:cs typeface="Arial"/>
                <a:sym typeface="Arial"/>
              </a:rPr>
              <a:t>LANGUAGE AND IDENTITY</a:t>
            </a:r>
            <a:endParaRPr sz="700">
              <a:solidFill>
                <a:schemeClr val="dk1"/>
              </a:solidFill>
            </a:endParaRPr>
          </a:p>
        </p:txBody>
      </p:sp>
      <p:sp>
        <p:nvSpPr>
          <p:cNvPr id="472" name="Google Shape;472;p31"/>
          <p:cNvSpPr txBox="1"/>
          <p:nvPr/>
        </p:nvSpPr>
        <p:spPr>
          <a:xfrm>
            <a:off x="1154378" y="2273489"/>
            <a:ext cx="2045970" cy="2651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Being Ukrainian</a:t>
            </a:r>
            <a:endParaRPr sz="700"/>
          </a:p>
        </p:txBody>
      </p:sp>
      <p:sp>
        <p:nvSpPr>
          <p:cNvPr id="473" name="Google Shape;473;p31"/>
          <p:cNvSpPr txBox="1"/>
          <p:nvPr/>
        </p:nvSpPr>
        <p:spPr>
          <a:xfrm>
            <a:off x="5943652" y="2273489"/>
            <a:ext cx="2045970" cy="2651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View of Russian</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grpSp>
        <p:nvGrpSpPr>
          <p:cNvPr id="482" name="Google Shape;482;p32"/>
          <p:cNvGrpSpPr/>
          <p:nvPr/>
        </p:nvGrpSpPr>
        <p:grpSpPr>
          <a:xfrm>
            <a:off x="528703" y="331023"/>
            <a:ext cx="8086585" cy="876703"/>
            <a:chOff x="0" y="-57150"/>
            <a:chExt cx="4551976" cy="493500"/>
          </a:xfrm>
        </p:grpSpPr>
        <p:sp>
          <p:nvSpPr>
            <p:cNvPr id="483" name="Google Shape;483;p32"/>
            <p:cNvSpPr/>
            <p:nvPr/>
          </p:nvSpPr>
          <p:spPr>
            <a:xfrm>
              <a:off x="0" y="0"/>
              <a:ext cx="4551976" cy="436220"/>
            </a:xfrm>
            <a:custGeom>
              <a:avLst/>
              <a:gdLst/>
              <a:ahLst/>
              <a:cxnLst/>
              <a:rect l="l" t="t" r="r" b="b"/>
              <a:pathLst>
                <a:path w="4551976" h="436220" extrusionOk="0">
                  <a:moveTo>
                    <a:pt x="4348776" y="0"/>
                  </a:moveTo>
                  <a:cubicBezTo>
                    <a:pt x="4461001" y="0"/>
                    <a:pt x="4551976" y="97651"/>
                    <a:pt x="4551976" y="218110"/>
                  </a:cubicBezTo>
                  <a:cubicBezTo>
                    <a:pt x="4551976" y="338569"/>
                    <a:pt x="4461001" y="436220"/>
                    <a:pt x="4348776" y="436220"/>
                  </a:cubicBezTo>
                  <a:lnTo>
                    <a:pt x="203200" y="436220"/>
                  </a:lnTo>
                  <a:cubicBezTo>
                    <a:pt x="90976" y="436220"/>
                    <a:pt x="0" y="338569"/>
                    <a:pt x="0" y="218110"/>
                  </a:cubicBezTo>
                  <a:cubicBezTo>
                    <a:pt x="0" y="97651"/>
                    <a:pt x="90976" y="0"/>
                    <a:pt x="203200" y="0"/>
                  </a:cubicBezTo>
                  <a:close/>
                </a:path>
              </a:pathLst>
            </a:custGeom>
            <a:solidFill>
              <a:srgbClr val="08A89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84" name="Google Shape;484;p32"/>
            <p:cNvSpPr txBox="1"/>
            <p:nvPr/>
          </p:nvSpPr>
          <p:spPr>
            <a:xfrm>
              <a:off x="0" y="-57150"/>
              <a:ext cx="45519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85" name="Google Shape;485;p32"/>
          <p:cNvSpPr/>
          <p:nvPr/>
        </p:nvSpPr>
        <p:spPr>
          <a:xfrm>
            <a:off x="707300" y="2090071"/>
            <a:ext cx="3717950" cy="1653280"/>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486" name="Google Shape;486;p32"/>
          <p:cNvGrpSpPr/>
          <p:nvPr/>
        </p:nvGrpSpPr>
        <p:grpSpPr>
          <a:xfrm>
            <a:off x="615125" y="1354524"/>
            <a:ext cx="3718586" cy="588756"/>
            <a:chOff x="0" y="-57149"/>
            <a:chExt cx="1951604" cy="458532"/>
          </a:xfrm>
        </p:grpSpPr>
        <p:sp>
          <p:nvSpPr>
            <p:cNvPr id="487" name="Google Shape;487;p32"/>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88" name="Google Shape;488;p32"/>
            <p:cNvSpPr txBox="1"/>
            <p:nvPr/>
          </p:nvSpPr>
          <p:spPr>
            <a:xfrm>
              <a:off x="1" y="-57149"/>
              <a:ext cx="18288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89" name="Google Shape;489;p32"/>
          <p:cNvGrpSpPr/>
          <p:nvPr/>
        </p:nvGrpSpPr>
        <p:grpSpPr>
          <a:xfrm>
            <a:off x="4921225" y="1997075"/>
            <a:ext cx="3486734" cy="1746277"/>
            <a:chOff x="0" y="-57150"/>
            <a:chExt cx="1391188" cy="1045800"/>
          </a:xfrm>
        </p:grpSpPr>
        <p:sp>
          <p:nvSpPr>
            <p:cNvPr id="490" name="Google Shape;490;p32"/>
            <p:cNvSpPr/>
            <p:nvPr/>
          </p:nvSpPr>
          <p:spPr>
            <a:xfrm>
              <a:off x="0" y="0"/>
              <a:ext cx="1391188" cy="98850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9775" cap="rnd" cmpd="sng">
              <a:solidFill>
                <a:srgbClr val="08A895"/>
              </a:solidFill>
              <a:prstDash val="solid"/>
              <a:round/>
              <a:headEnd type="none" w="sm" len="sm"/>
              <a:tailEnd type="none" w="sm" len="sm"/>
            </a:ln>
          </p:spPr>
          <p:txBody>
            <a:bodyPr spcFirstLastPara="1" wrap="square" lIns="47725" tIns="47725" rIns="47725" bIns="47725" anchor="ctr" anchorCtr="0">
              <a:noAutofit/>
            </a:bodyPr>
            <a:lstStyle/>
            <a:p>
              <a:pPr marL="0" lvl="0" indent="0" algn="l" rtl="0">
                <a:spcBef>
                  <a:spcPts val="0"/>
                </a:spcBef>
                <a:spcAft>
                  <a:spcPts val="0"/>
                </a:spcAft>
                <a:buNone/>
              </a:pPr>
              <a:endParaRPr/>
            </a:p>
          </p:txBody>
        </p:sp>
        <p:sp>
          <p:nvSpPr>
            <p:cNvPr id="491" name="Google Shape;491;p32"/>
            <p:cNvSpPr txBox="1"/>
            <p:nvPr/>
          </p:nvSpPr>
          <p:spPr>
            <a:xfrm>
              <a:off x="0" y="-57150"/>
              <a:ext cx="1391100" cy="1045800"/>
            </a:xfrm>
            <a:prstGeom prst="rect">
              <a:avLst/>
            </a:prstGeom>
            <a:noFill/>
            <a:ln>
              <a:noFill/>
            </a:ln>
          </p:spPr>
          <p:txBody>
            <a:bodyPr spcFirstLastPara="1" wrap="square" lIns="26525" tIns="26525" rIns="26525" bIns="26525" anchor="ctr" anchorCtr="0">
              <a:noAutofit/>
            </a:bodyPr>
            <a:lstStyle/>
            <a:p>
              <a:pPr marL="0" marR="0" lvl="0" indent="0" algn="ctr" rtl="0">
                <a:lnSpc>
                  <a:spcPct val="202222"/>
                </a:lnSpc>
                <a:spcBef>
                  <a:spcPts val="0"/>
                </a:spcBef>
                <a:spcAft>
                  <a:spcPts val="0"/>
                </a:spcAft>
                <a:buNone/>
              </a:pPr>
              <a:endParaRPr sz="940" b="0" i="0" u="none" strike="noStrike" cap="none">
                <a:solidFill>
                  <a:schemeClr val="dk1"/>
                </a:solidFill>
                <a:latin typeface="Calibri"/>
                <a:ea typeface="Calibri"/>
                <a:cs typeface="Calibri"/>
                <a:sym typeface="Calibri"/>
              </a:endParaRPr>
            </a:p>
          </p:txBody>
        </p:sp>
      </p:grpSp>
      <p:grpSp>
        <p:nvGrpSpPr>
          <p:cNvPr id="492" name="Google Shape;492;p32"/>
          <p:cNvGrpSpPr/>
          <p:nvPr/>
        </p:nvGrpSpPr>
        <p:grpSpPr>
          <a:xfrm>
            <a:off x="4800251" y="1335527"/>
            <a:ext cx="3692630" cy="588756"/>
            <a:chOff x="0" y="-57150"/>
            <a:chExt cx="1951604" cy="458533"/>
          </a:xfrm>
        </p:grpSpPr>
        <p:sp>
          <p:nvSpPr>
            <p:cNvPr id="493" name="Google Shape;493;p32"/>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94" name="Google Shape;494;p32"/>
            <p:cNvSpPr txBox="1"/>
            <p:nvPr/>
          </p:nvSpPr>
          <p:spPr>
            <a:xfrm>
              <a:off x="0" y="-57150"/>
              <a:ext cx="19515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95" name="Google Shape;495;p32"/>
          <p:cNvSpPr txBox="1"/>
          <p:nvPr/>
        </p:nvSpPr>
        <p:spPr>
          <a:xfrm>
            <a:off x="615125" y="606550"/>
            <a:ext cx="7722300" cy="431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2800">
                <a:solidFill>
                  <a:schemeClr val="dk1"/>
                </a:solidFill>
              </a:rPr>
              <a:t>ESTONIAN LANGUAGE PROFICIENCY &amp; USE </a:t>
            </a:r>
            <a:endParaRPr sz="2800">
              <a:solidFill>
                <a:schemeClr val="dk1"/>
              </a:solidFill>
            </a:endParaRPr>
          </a:p>
        </p:txBody>
      </p:sp>
      <p:sp>
        <p:nvSpPr>
          <p:cNvPr id="496" name="Google Shape;496;p32"/>
          <p:cNvSpPr txBox="1"/>
          <p:nvPr/>
        </p:nvSpPr>
        <p:spPr>
          <a:xfrm>
            <a:off x="858125" y="2153100"/>
            <a:ext cx="3655800" cy="229500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endParaRPr sz="700"/>
          </a:p>
          <a:p>
            <a:pPr marL="457200" lvl="0" indent="-317500" algn="l" rtl="0">
              <a:lnSpc>
                <a:spcPct val="150000"/>
              </a:lnSpc>
              <a:spcBef>
                <a:spcPts val="0"/>
              </a:spcBef>
              <a:spcAft>
                <a:spcPts val="0"/>
              </a:spcAft>
              <a:buSzPts val="1400"/>
              <a:buChar char="●"/>
            </a:pPr>
            <a:r>
              <a:rPr lang="en-GB"/>
              <a:t>Estonian B1: 5</a:t>
            </a:r>
            <a:endParaRPr/>
          </a:p>
          <a:p>
            <a:pPr marL="457200" lvl="0" indent="-317500" algn="l" rtl="0">
              <a:lnSpc>
                <a:spcPct val="150000"/>
              </a:lnSpc>
              <a:spcBef>
                <a:spcPts val="0"/>
              </a:spcBef>
              <a:spcAft>
                <a:spcPts val="0"/>
              </a:spcAft>
              <a:buSzPts val="1400"/>
              <a:buChar char="●"/>
            </a:pPr>
            <a:r>
              <a:rPr lang="en-GB"/>
              <a:t>Active use of Estonian: 3</a:t>
            </a:r>
            <a:endParaRPr/>
          </a:p>
          <a:p>
            <a:pPr marL="457200" lvl="0" indent="-317500" algn="l" rtl="0">
              <a:lnSpc>
                <a:spcPct val="150000"/>
              </a:lnSpc>
              <a:spcBef>
                <a:spcPts val="0"/>
              </a:spcBef>
              <a:spcAft>
                <a:spcPts val="0"/>
              </a:spcAft>
              <a:buSzPts val="1400"/>
              <a:buChar char="●"/>
            </a:pPr>
            <a:r>
              <a:rPr lang="en-GB"/>
              <a:t>Moderate use of Estonian: 2 </a:t>
            </a:r>
            <a:endParaRPr/>
          </a:p>
          <a:p>
            <a:pPr marL="457200" lvl="0" indent="0" algn="l" rtl="0">
              <a:lnSpc>
                <a:spcPct val="150000"/>
              </a:lnSpc>
              <a:spcBef>
                <a:spcPts val="0"/>
              </a:spcBef>
              <a:spcAft>
                <a:spcPts val="0"/>
              </a:spcAft>
              <a:buNone/>
            </a:pPr>
            <a:endParaRPr/>
          </a:p>
          <a:p>
            <a:pPr marL="457200" lvl="0" indent="0" algn="l" rtl="0">
              <a:lnSpc>
                <a:spcPct val="150000"/>
              </a:lnSpc>
              <a:spcBef>
                <a:spcPts val="0"/>
              </a:spcBef>
              <a:spcAft>
                <a:spcPts val="0"/>
              </a:spcAft>
              <a:buNone/>
            </a:pPr>
            <a:endParaRPr/>
          </a:p>
          <a:p>
            <a:pPr marL="457200" lvl="0" indent="0" algn="l" rtl="0">
              <a:lnSpc>
                <a:spcPct val="150000"/>
              </a:lnSpc>
              <a:spcBef>
                <a:spcPts val="0"/>
              </a:spcBef>
              <a:spcAft>
                <a:spcPts val="0"/>
              </a:spcAft>
              <a:buNone/>
            </a:pPr>
            <a:endParaRPr b="1"/>
          </a:p>
          <a:p>
            <a:pPr marL="457200" lvl="0" indent="0" algn="l" rtl="0">
              <a:spcBef>
                <a:spcPts val="0"/>
              </a:spcBef>
              <a:spcAft>
                <a:spcPts val="0"/>
              </a:spcAft>
              <a:buNone/>
            </a:pPr>
            <a:endParaRPr b="1"/>
          </a:p>
        </p:txBody>
      </p:sp>
      <p:sp>
        <p:nvSpPr>
          <p:cNvPr id="497" name="Google Shape;497;p32"/>
          <p:cNvSpPr txBox="1"/>
          <p:nvPr/>
        </p:nvSpPr>
        <p:spPr>
          <a:xfrm>
            <a:off x="6330827" y="2487417"/>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Themes</a:t>
            </a:r>
            <a:endParaRPr sz="700"/>
          </a:p>
        </p:txBody>
      </p:sp>
      <p:sp>
        <p:nvSpPr>
          <p:cNvPr id="498" name="Google Shape;498;p32"/>
          <p:cNvSpPr txBox="1"/>
          <p:nvPr/>
        </p:nvSpPr>
        <p:spPr>
          <a:xfrm>
            <a:off x="988650" y="1492500"/>
            <a:ext cx="2906700" cy="4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 Tartu N=5</a:t>
            </a:r>
            <a:endParaRPr sz="1800">
              <a:solidFill>
                <a:schemeClr val="dk1"/>
              </a:solidFill>
            </a:endParaRPr>
          </a:p>
        </p:txBody>
      </p:sp>
      <p:sp>
        <p:nvSpPr>
          <p:cNvPr id="499" name="Google Shape;499;p32"/>
          <p:cNvSpPr txBox="1"/>
          <p:nvPr/>
        </p:nvSpPr>
        <p:spPr>
          <a:xfrm>
            <a:off x="5337525" y="146445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rPr>
              <a:t>Tallinn N=6</a:t>
            </a:r>
            <a:endParaRPr/>
          </a:p>
        </p:txBody>
      </p:sp>
      <p:sp>
        <p:nvSpPr>
          <p:cNvPr id="500" name="Google Shape;500;p32"/>
          <p:cNvSpPr txBox="1"/>
          <p:nvPr/>
        </p:nvSpPr>
        <p:spPr>
          <a:xfrm>
            <a:off x="5069625" y="2101075"/>
            <a:ext cx="3267900" cy="19296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n-GB">
                <a:solidFill>
                  <a:schemeClr val="dk1"/>
                </a:solidFill>
              </a:rPr>
              <a:t>Estonian A2: 1</a:t>
            </a:r>
            <a:endParaRPr>
              <a:solidFill>
                <a:schemeClr val="dk1"/>
              </a:solidFill>
            </a:endParaRPr>
          </a:p>
          <a:p>
            <a:pPr marL="457200" lvl="0" indent="-317500" algn="l" rtl="0">
              <a:lnSpc>
                <a:spcPct val="150000"/>
              </a:lnSpc>
              <a:spcBef>
                <a:spcPts val="0"/>
              </a:spcBef>
              <a:spcAft>
                <a:spcPts val="0"/>
              </a:spcAft>
              <a:buSzPts val="1400"/>
              <a:buChar char="●"/>
            </a:pPr>
            <a:r>
              <a:rPr lang="en-GB">
                <a:solidFill>
                  <a:schemeClr val="dk1"/>
                </a:solidFill>
              </a:rPr>
              <a:t>Estonian B1: 3</a:t>
            </a:r>
            <a:endParaRPr>
              <a:solidFill>
                <a:schemeClr val="dk1"/>
              </a:solidFill>
            </a:endParaRPr>
          </a:p>
          <a:p>
            <a:pPr marL="457200" lvl="0" indent="-317500" algn="l" rtl="0">
              <a:lnSpc>
                <a:spcPct val="150000"/>
              </a:lnSpc>
              <a:spcBef>
                <a:spcPts val="0"/>
              </a:spcBef>
              <a:spcAft>
                <a:spcPts val="0"/>
              </a:spcAft>
              <a:buSzPts val="1400"/>
              <a:buChar char="●"/>
            </a:pPr>
            <a:r>
              <a:rPr lang="en-GB">
                <a:solidFill>
                  <a:schemeClr val="dk1"/>
                </a:solidFill>
              </a:rPr>
              <a:t>Estonian B2: 2</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GB">
                <a:solidFill>
                  <a:schemeClr val="dk1"/>
                </a:solidFill>
              </a:rPr>
              <a:t>Active use of Estonian: 1  </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GB">
                <a:solidFill>
                  <a:schemeClr val="dk1"/>
                </a:solidFill>
              </a:rPr>
              <a:t>Limited use of Estonian: 5 </a:t>
            </a:r>
            <a:endParaRPr>
              <a:solidFill>
                <a:schemeClr val="dk1"/>
              </a:solidFill>
            </a:endParaRPr>
          </a:p>
          <a:p>
            <a:pPr marL="457200" lvl="0" indent="0" algn="l" rtl="0">
              <a:lnSpc>
                <a:spcPct val="150000"/>
              </a:lnSpc>
              <a:spcBef>
                <a:spcPts val="0"/>
              </a:spcBef>
              <a:spcAft>
                <a:spcPts val="0"/>
              </a:spcAft>
              <a:buNone/>
            </a:pPr>
            <a:endParaRPr b="1">
              <a:solidFill>
                <a:schemeClr val="dk1"/>
              </a:solidFill>
            </a:endParaRPr>
          </a:p>
        </p:txBody>
      </p:sp>
      <p:sp>
        <p:nvSpPr>
          <p:cNvPr id="501" name="Google Shape;501;p32"/>
          <p:cNvSpPr txBox="1"/>
          <p:nvPr/>
        </p:nvSpPr>
        <p:spPr>
          <a:xfrm>
            <a:off x="1200150" y="4030675"/>
            <a:ext cx="6933600" cy="483600"/>
          </a:xfrm>
          <a:prstGeom prst="rect">
            <a:avLst/>
          </a:prstGeom>
          <a:noFill/>
          <a:ln>
            <a:noFill/>
          </a:ln>
        </p:spPr>
        <p:txBody>
          <a:bodyPr spcFirstLastPara="1" wrap="square" lIns="91425" tIns="91425" rIns="91425" bIns="91425" anchor="t" anchorCtr="0">
            <a:noAutofit/>
          </a:bodyPr>
          <a:lstStyle/>
          <a:p>
            <a:pPr marL="0" lvl="0" indent="0" algn="l" rtl="0">
              <a:lnSpc>
                <a:spcPct val="140016"/>
              </a:lnSpc>
              <a:spcBef>
                <a:spcPts val="0"/>
              </a:spcBef>
              <a:spcAft>
                <a:spcPts val="0"/>
              </a:spcAft>
              <a:buNone/>
            </a:pPr>
            <a:r>
              <a:rPr lang="en-GB" sz="1600">
                <a:solidFill>
                  <a:schemeClr val="dk1"/>
                </a:solidFill>
              </a:rPr>
              <a:t>Estonian is more used more actively by Ukrainians in Tartu than in Tallinn</a:t>
            </a:r>
            <a:endParaRPr sz="22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p33"/>
          <p:cNvSpPr/>
          <p:nvPr/>
        </p:nvSpPr>
        <p:spPr>
          <a:xfrm>
            <a:off x="1086000" y="1776570"/>
            <a:ext cx="7117401" cy="1937702"/>
          </a:xfrm>
          <a:custGeom>
            <a:avLst/>
            <a:gdLst/>
            <a:ahLst/>
            <a:cxnLst/>
            <a:rect l="l" t="t" r="r" b="b"/>
            <a:pathLst>
              <a:path w="2519434" h="1872176" extrusionOk="0">
                <a:moveTo>
                  <a:pt x="41275" y="0"/>
                </a:moveTo>
                <a:lnTo>
                  <a:pt x="2478159" y="0"/>
                </a:lnTo>
                <a:cubicBezTo>
                  <a:pt x="2500955" y="0"/>
                  <a:pt x="2519434" y="18480"/>
                  <a:pt x="2519434" y="41275"/>
                </a:cubicBezTo>
                <a:lnTo>
                  <a:pt x="2519434" y="1830901"/>
                </a:lnTo>
                <a:cubicBezTo>
                  <a:pt x="2519434" y="1841848"/>
                  <a:pt x="2515086" y="1852346"/>
                  <a:pt x="2507345" y="1860087"/>
                </a:cubicBezTo>
                <a:cubicBezTo>
                  <a:pt x="2499605" y="1867828"/>
                  <a:pt x="2489106" y="1872176"/>
                  <a:pt x="2478159" y="1872176"/>
                </a:cubicBezTo>
                <a:lnTo>
                  <a:pt x="41275" y="1872176"/>
                </a:lnTo>
                <a:cubicBezTo>
                  <a:pt x="18480" y="1872176"/>
                  <a:pt x="0" y="1853697"/>
                  <a:pt x="0" y="1830901"/>
                </a:cubicBezTo>
                <a:lnTo>
                  <a:pt x="0" y="41275"/>
                </a:lnTo>
                <a:cubicBezTo>
                  <a:pt x="0" y="18480"/>
                  <a:pt x="18480" y="0"/>
                  <a:pt x="41275" y="0"/>
                </a:cubicBezTo>
                <a:close/>
              </a:path>
            </a:pathLst>
          </a:custGeom>
          <a:noFill/>
          <a:ln w="38100" cap="rnd" cmpd="sng">
            <a:solidFill>
              <a:srgbClr val="0EA8A4"/>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07" name="Google Shape;507;p33"/>
          <p:cNvSpPr txBox="1"/>
          <p:nvPr/>
        </p:nvSpPr>
        <p:spPr>
          <a:xfrm>
            <a:off x="1336175" y="1848250"/>
            <a:ext cx="6280200" cy="2628412"/>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SzPts val="1100"/>
              <a:buNone/>
            </a:pPr>
            <a:r>
              <a:rPr lang="en-GB" i="1" dirty="0"/>
              <a:t>I believe that if we live in Estonia, we should know Estonian. </a:t>
            </a:r>
            <a:r>
              <a:rPr lang="en-GB" b="1" i="1" dirty="0"/>
              <a:t>I am always happy when I can communicate in Estonian </a:t>
            </a:r>
            <a:r>
              <a:rPr lang="en-GB" i="1" dirty="0"/>
              <a:t>and manage everyday situations independently. </a:t>
            </a:r>
            <a:r>
              <a:rPr lang="en-GB" b="1" i="1" dirty="0"/>
              <a:t>I try not to switch to Russian </a:t>
            </a:r>
            <a:r>
              <a:rPr lang="en-GB" i="1" dirty="0"/>
              <a:t>unless it is absolutely necessary – whether I am going to medical appointments, a shop, or simply out in the city. I make a conscious effort to use Estonian as much as possible.</a:t>
            </a:r>
            <a:endParaRPr i="1" dirty="0"/>
          </a:p>
          <a:p>
            <a:pPr marL="0" lvl="0" indent="0" algn="l" rtl="0">
              <a:lnSpc>
                <a:spcPct val="140000"/>
              </a:lnSpc>
              <a:spcBef>
                <a:spcPts val="0"/>
              </a:spcBef>
              <a:spcAft>
                <a:spcPts val="0"/>
              </a:spcAft>
              <a:buClr>
                <a:schemeClr val="dk1"/>
              </a:buClr>
              <a:buSzPts val="1100"/>
              <a:buFont typeface="Arial"/>
              <a:buNone/>
            </a:pPr>
            <a:r>
              <a:rPr lang="en-GB" dirty="0">
                <a:solidFill>
                  <a:schemeClr val="dk1"/>
                </a:solidFill>
              </a:rPr>
              <a:t>U → U, </a:t>
            </a:r>
            <a:r>
              <a:rPr lang="en-GB" dirty="0" err="1">
                <a:solidFill>
                  <a:schemeClr val="dk1"/>
                </a:solidFill>
              </a:rPr>
              <a:t>Bila</a:t>
            </a:r>
            <a:r>
              <a:rPr lang="en-GB" dirty="0">
                <a:solidFill>
                  <a:schemeClr val="dk1"/>
                </a:solidFill>
              </a:rPr>
              <a:t> </a:t>
            </a:r>
            <a:r>
              <a:rPr lang="en-GB" dirty="0" err="1">
                <a:solidFill>
                  <a:schemeClr val="dk1"/>
                </a:solidFill>
              </a:rPr>
              <a:t>Tserkva</a:t>
            </a:r>
            <a:r>
              <a:rPr lang="en-GB" dirty="0">
                <a:solidFill>
                  <a:schemeClr val="dk1"/>
                </a:solidFill>
              </a:rPr>
              <a:t> → Tartu</a:t>
            </a:r>
            <a:endParaRPr dirty="0"/>
          </a:p>
          <a:p>
            <a:pPr marL="0" marR="0" lvl="0" indent="0" algn="l" rtl="0">
              <a:lnSpc>
                <a:spcPct val="140000"/>
              </a:lnSpc>
              <a:spcBef>
                <a:spcPts val="0"/>
              </a:spcBef>
              <a:spcAft>
                <a:spcPts val="0"/>
              </a:spcAft>
              <a:buNone/>
            </a:pPr>
            <a:endParaRPr i="1" dirty="0"/>
          </a:p>
          <a:p>
            <a:pPr marL="0" marR="0" lvl="0" indent="0" algn="l" rtl="0">
              <a:lnSpc>
                <a:spcPct val="140000"/>
              </a:lnSpc>
              <a:spcBef>
                <a:spcPts val="0"/>
              </a:spcBef>
              <a:spcAft>
                <a:spcPts val="0"/>
              </a:spcAft>
              <a:buNone/>
            </a:pPr>
            <a:endParaRPr sz="1200" b="0" i="0" u="none" strike="noStrike" cap="none" dirty="0">
              <a:solidFill>
                <a:srgbClr val="090909"/>
              </a:solidFill>
              <a:latin typeface="Arial"/>
              <a:ea typeface="Arial"/>
              <a:cs typeface="Arial"/>
              <a:sym typeface="Arial"/>
            </a:endParaRPr>
          </a:p>
          <a:p>
            <a:pPr marL="0" marR="0" lvl="0" indent="0" algn="ctr" rtl="0">
              <a:lnSpc>
                <a:spcPct val="140000"/>
              </a:lnSpc>
              <a:spcBef>
                <a:spcPts val="0"/>
              </a:spcBef>
              <a:spcAft>
                <a:spcPts val="0"/>
              </a:spcAft>
              <a:buNone/>
            </a:pPr>
            <a:endParaRPr sz="1200" b="0" i="0" u="none" strike="noStrike" cap="none" dirty="0">
              <a:solidFill>
                <a:srgbClr val="090909"/>
              </a:solidFill>
              <a:latin typeface="Arial"/>
              <a:ea typeface="Arial"/>
              <a:cs typeface="Arial"/>
              <a:sym typeface="Arial"/>
            </a:endParaRPr>
          </a:p>
        </p:txBody>
      </p:sp>
      <p:sp>
        <p:nvSpPr>
          <p:cNvPr id="508" name="Google Shape;508;p33"/>
          <p:cNvSpPr txBox="1"/>
          <p:nvPr/>
        </p:nvSpPr>
        <p:spPr>
          <a:xfrm>
            <a:off x="860900" y="2964000"/>
            <a:ext cx="6497400" cy="107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700"/>
          </a:p>
        </p:txBody>
      </p:sp>
      <p:grpSp>
        <p:nvGrpSpPr>
          <p:cNvPr id="509" name="Google Shape;509;p33"/>
          <p:cNvGrpSpPr/>
          <p:nvPr/>
        </p:nvGrpSpPr>
        <p:grpSpPr>
          <a:xfrm>
            <a:off x="528703" y="331023"/>
            <a:ext cx="8086585" cy="876703"/>
            <a:chOff x="0" y="-57150"/>
            <a:chExt cx="4551976" cy="493500"/>
          </a:xfrm>
        </p:grpSpPr>
        <p:sp>
          <p:nvSpPr>
            <p:cNvPr id="510" name="Google Shape;510;p33"/>
            <p:cNvSpPr/>
            <p:nvPr/>
          </p:nvSpPr>
          <p:spPr>
            <a:xfrm>
              <a:off x="0" y="0"/>
              <a:ext cx="4551976" cy="436220"/>
            </a:xfrm>
            <a:custGeom>
              <a:avLst/>
              <a:gdLst/>
              <a:ahLst/>
              <a:cxnLst/>
              <a:rect l="l" t="t" r="r" b="b"/>
              <a:pathLst>
                <a:path w="4551976" h="436220" extrusionOk="0">
                  <a:moveTo>
                    <a:pt x="4348776" y="0"/>
                  </a:moveTo>
                  <a:cubicBezTo>
                    <a:pt x="4461001" y="0"/>
                    <a:pt x="4551976" y="97651"/>
                    <a:pt x="4551976" y="218110"/>
                  </a:cubicBezTo>
                  <a:cubicBezTo>
                    <a:pt x="4551976" y="338569"/>
                    <a:pt x="4461001" y="436220"/>
                    <a:pt x="4348776" y="436220"/>
                  </a:cubicBezTo>
                  <a:lnTo>
                    <a:pt x="203200" y="436220"/>
                  </a:lnTo>
                  <a:cubicBezTo>
                    <a:pt x="90976" y="436220"/>
                    <a:pt x="0" y="338569"/>
                    <a:pt x="0" y="218110"/>
                  </a:cubicBezTo>
                  <a:cubicBezTo>
                    <a:pt x="0" y="97651"/>
                    <a:pt x="90976" y="0"/>
                    <a:pt x="203200" y="0"/>
                  </a:cubicBezTo>
                  <a:close/>
                </a:path>
              </a:pathLst>
            </a:custGeom>
            <a:solidFill>
              <a:srgbClr val="08A89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11" name="Google Shape;511;p33"/>
            <p:cNvSpPr txBox="1"/>
            <p:nvPr/>
          </p:nvSpPr>
          <p:spPr>
            <a:xfrm>
              <a:off x="0" y="-57150"/>
              <a:ext cx="45519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12" name="Google Shape;512;p33"/>
          <p:cNvSpPr txBox="1"/>
          <p:nvPr/>
        </p:nvSpPr>
        <p:spPr>
          <a:xfrm>
            <a:off x="615125" y="606550"/>
            <a:ext cx="7722300" cy="431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2800">
                <a:solidFill>
                  <a:schemeClr val="dk1"/>
                </a:solidFill>
              </a:rPr>
              <a:t>ESTONIAN LANGUAGE PROFICIENCY &amp; USE </a:t>
            </a:r>
            <a:endParaRPr sz="2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4"/>
          <p:cNvSpPr txBox="1"/>
          <p:nvPr/>
        </p:nvSpPr>
        <p:spPr>
          <a:xfrm>
            <a:off x="984048" y="1452450"/>
            <a:ext cx="7456200" cy="310238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600" b="0" i="0" u="none" strike="noStrike" cap="none" dirty="0">
                <a:solidFill>
                  <a:srgbClr val="000000"/>
                </a:solidFill>
                <a:latin typeface="Arial"/>
                <a:ea typeface="Arial"/>
                <a:cs typeface="Arial"/>
                <a:sym typeface="Arial"/>
              </a:rPr>
              <a:t>Mass displacement, including to Estonia</a:t>
            </a:r>
            <a:endParaRPr sz="1600" dirty="0"/>
          </a:p>
          <a:p>
            <a:pPr marL="279400" marR="0" lvl="1" indent="-152400" algn="l" rtl="0">
              <a:lnSpc>
                <a:spcPct val="14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2021: 27,828 Ukrainians  (2% of population)</a:t>
            </a:r>
            <a:endParaRPr sz="1600" dirty="0"/>
          </a:p>
          <a:p>
            <a:pPr marL="279400" marR="0" lvl="1" indent="-152400" algn="l" rtl="0">
              <a:lnSpc>
                <a:spcPct val="140000"/>
              </a:lnSpc>
              <a:spcBef>
                <a:spcPts val="0"/>
              </a:spcBef>
              <a:spcAft>
                <a:spcPts val="0"/>
              </a:spcAft>
              <a:buSzPts val="1600"/>
              <a:buChar char="•"/>
            </a:pPr>
            <a:r>
              <a:rPr lang="en-GB" sz="1600" dirty="0"/>
              <a:t>2025: 34,000 Ukrainians registered for temporary protection (3%)</a:t>
            </a:r>
            <a:endParaRPr sz="1600" dirty="0"/>
          </a:p>
          <a:p>
            <a:pPr marL="279400" marR="0" lvl="1" indent="-152400" algn="l" rtl="0">
              <a:lnSpc>
                <a:spcPct val="14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2022–2025 → 54,000 registered refugees </a:t>
            </a:r>
            <a:endParaRPr sz="1600" dirty="0"/>
          </a:p>
          <a:p>
            <a:pPr marL="279400" marR="0" lvl="1" indent="-152400" algn="l" rtl="0">
              <a:lnSpc>
                <a:spcPct val="14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8,463 Ukrainian refugee students in Estonian schools within the first year alone</a:t>
            </a:r>
            <a:endParaRPr sz="1600" dirty="0"/>
          </a:p>
          <a:p>
            <a:pPr marL="0" marR="0" lvl="0" indent="0" algn="l" rtl="0">
              <a:lnSpc>
                <a:spcPct val="140000"/>
              </a:lnSpc>
              <a:spcBef>
                <a:spcPts val="0"/>
              </a:spcBef>
              <a:spcAft>
                <a:spcPts val="0"/>
              </a:spcAft>
              <a:buNone/>
            </a:pPr>
            <a:r>
              <a:rPr lang="en-GB" sz="1600" b="0" i="0" u="none" strike="noStrike" cap="none" dirty="0">
                <a:solidFill>
                  <a:srgbClr val="000000"/>
                </a:solidFill>
                <a:latin typeface="Arial"/>
                <a:ea typeface="Arial"/>
                <a:cs typeface="Arial"/>
                <a:sym typeface="Arial"/>
              </a:rPr>
              <a:t>Many arrivals: mostly women with children</a:t>
            </a:r>
            <a:endParaRPr sz="1600" dirty="0"/>
          </a:p>
          <a:p>
            <a:pPr marL="0" marR="0" lvl="0" indent="0" algn="l" rtl="0">
              <a:lnSpc>
                <a:spcPct val="140000"/>
              </a:lnSpc>
              <a:spcBef>
                <a:spcPts val="0"/>
              </a:spcBef>
              <a:spcAft>
                <a:spcPts val="0"/>
              </a:spcAft>
              <a:buNone/>
            </a:pPr>
            <a:r>
              <a:rPr lang="en-GB" sz="1600" b="0" i="0" u="none" strike="noStrike" cap="none" dirty="0">
                <a:solidFill>
                  <a:srgbClr val="000000"/>
                </a:solidFill>
                <a:latin typeface="Arial"/>
                <a:ea typeface="Arial"/>
                <a:cs typeface="Arial"/>
                <a:sym typeface="Arial"/>
              </a:rPr>
              <a:t>Challenges</a:t>
            </a:r>
            <a:endParaRPr sz="1600" dirty="0"/>
          </a:p>
          <a:p>
            <a:pPr marL="279400" marR="0" lvl="1" indent="-152400" algn="l" rtl="0">
              <a:lnSpc>
                <a:spcPct val="14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Linguistic adaptation under trauma and uncertainty</a:t>
            </a:r>
            <a:endParaRPr lang="en-GB" sz="1600" dirty="0"/>
          </a:p>
          <a:p>
            <a:pPr marL="279400" marR="0" lvl="1" indent="-152400" algn="l" rtl="0">
              <a:lnSpc>
                <a:spcPct val="14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Language choice as responsibility, identity work, and future-making</a:t>
            </a:r>
            <a:endParaRPr sz="1600" dirty="0"/>
          </a:p>
        </p:txBody>
      </p:sp>
      <p:sp>
        <p:nvSpPr>
          <p:cNvPr id="67" name="Google Shape;67;p14"/>
          <p:cNvSpPr txBox="1"/>
          <p:nvPr/>
        </p:nvSpPr>
        <p:spPr>
          <a:xfrm>
            <a:off x="1024550" y="627900"/>
            <a:ext cx="6994800" cy="446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900">
                <a:solidFill>
                  <a:schemeClr val="dk1"/>
                </a:solidFill>
              </a:rPr>
              <a:t>Ukrainian immigrants in Estonia after 2022 </a:t>
            </a:r>
            <a:endParaRPr sz="7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grpSp>
        <p:nvGrpSpPr>
          <p:cNvPr id="521" name="Google Shape;521;p34"/>
          <p:cNvGrpSpPr/>
          <p:nvPr/>
        </p:nvGrpSpPr>
        <p:grpSpPr>
          <a:xfrm>
            <a:off x="685600" y="1174622"/>
            <a:ext cx="8002175" cy="3763162"/>
            <a:chOff x="9763" y="-113567"/>
            <a:chExt cx="3062330" cy="1385400"/>
          </a:xfrm>
        </p:grpSpPr>
        <p:sp>
          <p:nvSpPr>
            <p:cNvPr id="522" name="Google Shape;522;p34"/>
            <p:cNvSpPr/>
            <p:nvPr/>
          </p:nvSpPr>
          <p:spPr>
            <a:xfrm>
              <a:off x="9763" y="-84921"/>
              <a:ext cx="3052569" cy="1328113"/>
            </a:xfrm>
            <a:custGeom>
              <a:avLst/>
              <a:gdLst/>
              <a:ahLst/>
              <a:cxnLst/>
              <a:rect l="l" t="t" r="r" b="b"/>
              <a:pathLst>
                <a:path w="3052569" h="1328113" extrusionOk="0">
                  <a:moveTo>
                    <a:pt x="34066" y="0"/>
                  </a:moveTo>
                  <a:lnTo>
                    <a:pt x="3018502" y="0"/>
                  </a:lnTo>
                  <a:cubicBezTo>
                    <a:pt x="3027537" y="0"/>
                    <a:pt x="3036202" y="3589"/>
                    <a:pt x="3042591" y="9978"/>
                  </a:cubicBezTo>
                  <a:cubicBezTo>
                    <a:pt x="3048980" y="16367"/>
                    <a:pt x="3052569" y="25031"/>
                    <a:pt x="3052569" y="34066"/>
                  </a:cubicBezTo>
                  <a:lnTo>
                    <a:pt x="3052569" y="1294047"/>
                  </a:lnTo>
                  <a:cubicBezTo>
                    <a:pt x="3052569" y="1312861"/>
                    <a:pt x="3037317" y="1328113"/>
                    <a:pt x="3018502" y="1328113"/>
                  </a:cubicBezTo>
                  <a:lnTo>
                    <a:pt x="34066" y="1328113"/>
                  </a:lnTo>
                  <a:cubicBezTo>
                    <a:pt x="25031" y="1328113"/>
                    <a:pt x="16367" y="1324524"/>
                    <a:pt x="9978" y="1318135"/>
                  </a:cubicBezTo>
                  <a:cubicBezTo>
                    <a:pt x="3589" y="1311747"/>
                    <a:pt x="0" y="1303082"/>
                    <a:pt x="0" y="1294047"/>
                  </a:cubicBezTo>
                  <a:lnTo>
                    <a:pt x="0" y="34066"/>
                  </a:lnTo>
                  <a:cubicBezTo>
                    <a:pt x="0" y="25031"/>
                    <a:pt x="3589" y="16367"/>
                    <a:pt x="9978" y="9978"/>
                  </a:cubicBezTo>
                  <a:cubicBezTo>
                    <a:pt x="16367" y="3589"/>
                    <a:pt x="25031" y="0"/>
                    <a:pt x="34066" y="0"/>
                  </a:cubicBezTo>
                  <a:close/>
                </a:path>
              </a:pathLst>
            </a:custGeom>
            <a:noFill/>
            <a:ln w="38100" cap="rnd" cmpd="sng">
              <a:solidFill>
                <a:srgbClr val="0EA8A4"/>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3" name="Google Shape;523;p34"/>
            <p:cNvSpPr txBox="1"/>
            <p:nvPr/>
          </p:nvSpPr>
          <p:spPr>
            <a:xfrm>
              <a:off x="19594" y="-113567"/>
              <a:ext cx="3052500" cy="1385400"/>
            </a:xfrm>
            <a:prstGeom prst="rect">
              <a:avLst/>
            </a:prstGeom>
            <a:noFill/>
            <a:ln>
              <a:noFill/>
            </a:ln>
          </p:spPr>
          <p:txBody>
            <a:bodyPr spcFirstLastPara="1" wrap="square" lIns="25400" tIns="25400" rIns="25400" bIns="25400" anchor="ctr" anchorCtr="0">
              <a:noAutofit/>
            </a:bodyPr>
            <a:lstStyle/>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86666"/>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24" name="Google Shape;524;p34"/>
          <p:cNvSpPr txBox="1"/>
          <p:nvPr/>
        </p:nvSpPr>
        <p:spPr>
          <a:xfrm>
            <a:off x="942750" y="1305500"/>
            <a:ext cx="7499400" cy="4830000"/>
          </a:xfrm>
          <a:prstGeom prst="rect">
            <a:avLst/>
          </a:prstGeom>
          <a:noFill/>
          <a:ln>
            <a:noFill/>
          </a:ln>
        </p:spPr>
        <p:txBody>
          <a:bodyPr spcFirstLastPara="1" wrap="square" lIns="0" tIns="0" rIns="0" bIns="0" anchor="t" anchorCtr="0">
            <a:spAutoFit/>
          </a:bodyPr>
          <a:lstStyle/>
          <a:p>
            <a:pPr marL="457200" marR="0" lvl="0" indent="-330200" algn="l" rtl="0">
              <a:lnSpc>
                <a:spcPct val="115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Pre-war repertoires: habit, competence, inertia</a:t>
            </a:r>
            <a:endParaRPr sz="1600"/>
          </a:p>
          <a:p>
            <a:pPr marL="45720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Displacement pressures: integration, schooling, limited input, children’s agency</a:t>
            </a:r>
            <a:endParaRPr sz="1600"/>
          </a:p>
          <a:p>
            <a:pPr marL="45720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Parental evaluations: feasibility, sustainability, future orientation</a:t>
            </a:r>
            <a:endParaRPr sz="1600" b="0"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None/>
            </a:pPr>
            <a:endParaRPr sz="1600"/>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Ukrainian as symbol: belonging, stance, moral alignment</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Public shift vs private routine</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Tallinn vs.Tartu: regional factor is ambiguous</a:t>
            </a:r>
            <a:endParaRPr sz="1600">
              <a:solidFill>
                <a:schemeClr val="dk1"/>
              </a:solidFill>
            </a:endParaRPr>
          </a:p>
          <a:p>
            <a:pPr marL="457200" marR="0" lvl="0" indent="0" algn="ctr" rtl="0">
              <a:lnSpc>
                <a:spcPct val="115000"/>
              </a:lnSpc>
              <a:spcBef>
                <a:spcPts val="0"/>
              </a:spcBef>
              <a:spcAft>
                <a:spcPts val="0"/>
              </a:spcAft>
              <a:buNone/>
            </a:pPr>
            <a:endParaRPr sz="1200"/>
          </a:p>
          <a:p>
            <a:pPr marL="0" marR="0" lvl="0" indent="0" algn="ctr" rtl="0">
              <a:lnSpc>
                <a:spcPct val="140000"/>
              </a:lnSpc>
              <a:spcBef>
                <a:spcPts val="0"/>
              </a:spcBef>
              <a:spcAft>
                <a:spcPts val="0"/>
              </a:spcAft>
              <a:buNone/>
            </a:pPr>
            <a:endParaRPr sz="1200"/>
          </a:p>
          <a:p>
            <a:pPr marL="0" marR="0" lvl="0" indent="0" algn="ctr" rtl="0">
              <a:lnSpc>
                <a:spcPct val="140000"/>
              </a:lnSpc>
              <a:spcBef>
                <a:spcPts val="0"/>
              </a:spcBef>
              <a:spcAft>
                <a:spcPts val="0"/>
              </a:spcAft>
              <a:buNone/>
            </a:pPr>
            <a:endParaRPr sz="1200"/>
          </a:p>
          <a:p>
            <a:pPr marL="0" marR="0" lvl="0" indent="0" algn="ctr" rtl="0">
              <a:lnSpc>
                <a:spcPct val="14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525" name="Google Shape;525;p34"/>
          <p:cNvGrpSpPr/>
          <p:nvPr/>
        </p:nvGrpSpPr>
        <p:grpSpPr>
          <a:xfrm>
            <a:off x="2406593" y="369717"/>
            <a:ext cx="4428815" cy="876472"/>
            <a:chOff x="0" y="-57150"/>
            <a:chExt cx="2493000" cy="493370"/>
          </a:xfrm>
        </p:grpSpPr>
        <p:sp>
          <p:nvSpPr>
            <p:cNvPr id="526" name="Google Shape;526;p34"/>
            <p:cNvSpPr/>
            <p:nvPr/>
          </p:nvSpPr>
          <p:spPr>
            <a:xfrm>
              <a:off x="0" y="0"/>
              <a:ext cx="2493000" cy="436220"/>
            </a:xfrm>
            <a:custGeom>
              <a:avLst/>
              <a:gdLst/>
              <a:ahLst/>
              <a:cxnLst/>
              <a:rect l="l" t="t" r="r" b="b"/>
              <a:pathLst>
                <a:path w="2493000" h="436220" extrusionOk="0">
                  <a:moveTo>
                    <a:pt x="2289800" y="0"/>
                  </a:moveTo>
                  <a:cubicBezTo>
                    <a:pt x="2402024" y="0"/>
                    <a:pt x="2493000" y="97651"/>
                    <a:pt x="2493000" y="218110"/>
                  </a:cubicBezTo>
                  <a:cubicBezTo>
                    <a:pt x="2493000" y="338569"/>
                    <a:pt x="2402024" y="436220"/>
                    <a:pt x="2289800" y="436220"/>
                  </a:cubicBezTo>
                  <a:lnTo>
                    <a:pt x="203200" y="436220"/>
                  </a:lnTo>
                  <a:cubicBezTo>
                    <a:pt x="90976" y="436220"/>
                    <a:pt x="0" y="338569"/>
                    <a:pt x="0" y="218110"/>
                  </a:cubicBezTo>
                  <a:cubicBezTo>
                    <a:pt x="0" y="97651"/>
                    <a:pt x="90976" y="0"/>
                    <a:pt x="203200" y="0"/>
                  </a:cubicBezTo>
                  <a:close/>
                </a:path>
              </a:pathLst>
            </a:custGeom>
            <a:solidFill>
              <a:srgbClr val="0EA8A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7" name="Google Shape;527;p34"/>
            <p:cNvSpPr txBox="1"/>
            <p:nvPr/>
          </p:nvSpPr>
          <p:spPr>
            <a:xfrm>
              <a:off x="0" y="-57150"/>
              <a:ext cx="2493000" cy="49337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28" name="Google Shape;528;p34"/>
          <p:cNvSpPr txBox="1"/>
          <p:nvPr/>
        </p:nvSpPr>
        <p:spPr>
          <a:xfrm>
            <a:off x="2652203" y="577124"/>
            <a:ext cx="39375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b="0" i="0" u="none" strike="noStrike" cap="none">
                <a:solidFill>
                  <a:srgbClr val="FFFFFF"/>
                </a:solidFill>
                <a:latin typeface="Arial"/>
                <a:ea typeface="Arial"/>
                <a:cs typeface="Arial"/>
                <a:sym typeface="Arial"/>
              </a:rPr>
              <a:t>CONCLUSIONS</a:t>
            </a:r>
            <a:endParaRPr sz="700"/>
          </a:p>
        </p:txBody>
      </p:sp>
      <p:sp>
        <p:nvSpPr>
          <p:cNvPr id="529" name="Google Shape;529;p34"/>
          <p:cNvSpPr txBox="1"/>
          <p:nvPr/>
        </p:nvSpPr>
        <p:spPr>
          <a:xfrm>
            <a:off x="605175" y="3231875"/>
            <a:ext cx="8031600" cy="36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endParaRPr sz="1200"/>
          </a:p>
          <a:p>
            <a:pPr marL="0" marR="0" lvl="0" indent="0" algn="ctr" rtl="0">
              <a:lnSpc>
                <a:spcPct val="140000"/>
              </a:lnSpc>
              <a:spcBef>
                <a:spcPts val="0"/>
              </a:spcBef>
              <a:spcAft>
                <a:spcPts val="0"/>
              </a:spcAft>
              <a:buNone/>
            </a:pPr>
            <a:endParaRPr sz="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3"/>
        <p:cNvGrpSpPr/>
        <p:nvPr/>
      </p:nvGrpSpPr>
      <p:grpSpPr>
        <a:xfrm>
          <a:off x="0" y="0"/>
          <a:ext cx="0" cy="0"/>
          <a:chOff x="0" y="0"/>
          <a:chExt cx="0" cy="0"/>
        </a:xfrm>
      </p:grpSpPr>
      <p:grpSp>
        <p:nvGrpSpPr>
          <p:cNvPr id="534" name="Google Shape;534;p35"/>
          <p:cNvGrpSpPr/>
          <p:nvPr/>
        </p:nvGrpSpPr>
        <p:grpSpPr>
          <a:xfrm>
            <a:off x="418125" y="1376898"/>
            <a:ext cx="8458258" cy="1689843"/>
            <a:chOff x="0" y="-57150"/>
            <a:chExt cx="3464795" cy="493500"/>
          </a:xfrm>
        </p:grpSpPr>
        <p:sp>
          <p:nvSpPr>
            <p:cNvPr id="535" name="Google Shape;535;p35"/>
            <p:cNvSpPr/>
            <p:nvPr/>
          </p:nvSpPr>
          <p:spPr>
            <a:xfrm>
              <a:off x="0" y="0"/>
              <a:ext cx="3464795" cy="436220"/>
            </a:xfrm>
            <a:custGeom>
              <a:avLst/>
              <a:gdLst/>
              <a:ahLst/>
              <a:cxnLst/>
              <a:rect l="l" t="t" r="r" b="b"/>
              <a:pathLst>
                <a:path w="3464795" h="436220" extrusionOk="0">
                  <a:moveTo>
                    <a:pt x="3261595" y="0"/>
                  </a:moveTo>
                  <a:cubicBezTo>
                    <a:pt x="3373820" y="0"/>
                    <a:pt x="3464795" y="97651"/>
                    <a:pt x="3464795" y="218110"/>
                  </a:cubicBezTo>
                  <a:cubicBezTo>
                    <a:pt x="3464795" y="338569"/>
                    <a:pt x="3373820" y="436220"/>
                    <a:pt x="3261595" y="436220"/>
                  </a:cubicBezTo>
                  <a:lnTo>
                    <a:pt x="203200" y="436220"/>
                  </a:lnTo>
                  <a:cubicBezTo>
                    <a:pt x="90976" y="436220"/>
                    <a:pt x="0" y="338569"/>
                    <a:pt x="0" y="218110"/>
                  </a:cubicBezTo>
                  <a:cubicBezTo>
                    <a:pt x="0" y="97651"/>
                    <a:pt x="90976" y="0"/>
                    <a:pt x="203200" y="0"/>
                  </a:cubicBezTo>
                  <a:close/>
                </a:path>
              </a:pathLst>
            </a:custGeom>
            <a:solidFill>
              <a:srgbClr val="AB5FCF"/>
            </a:solidFill>
            <a:ln>
              <a:noFill/>
            </a:ln>
          </p:spPr>
          <p:txBody>
            <a:bodyPr spcFirstLastPara="1" wrap="square" lIns="62825" tIns="62825" rIns="62825" bIns="62825" anchor="ctr" anchorCtr="0">
              <a:noAutofit/>
            </a:bodyPr>
            <a:lstStyle/>
            <a:p>
              <a:pPr marL="0" lvl="0" indent="0" algn="l" rtl="0">
                <a:spcBef>
                  <a:spcPts val="0"/>
                </a:spcBef>
                <a:spcAft>
                  <a:spcPts val="0"/>
                </a:spcAft>
                <a:buNone/>
              </a:pPr>
              <a:endParaRPr/>
            </a:p>
          </p:txBody>
        </p:sp>
        <p:sp>
          <p:nvSpPr>
            <p:cNvPr id="536" name="Google Shape;536;p35"/>
            <p:cNvSpPr txBox="1"/>
            <p:nvPr/>
          </p:nvSpPr>
          <p:spPr>
            <a:xfrm>
              <a:off x="0" y="-57150"/>
              <a:ext cx="3464700" cy="493500"/>
            </a:xfrm>
            <a:prstGeom prst="rect">
              <a:avLst/>
            </a:prstGeom>
            <a:noFill/>
            <a:ln>
              <a:noFill/>
            </a:ln>
          </p:spPr>
          <p:txBody>
            <a:bodyPr spcFirstLastPara="1" wrap="square" lIns="34900" tIns="34900" rIns="34900" bIns="34900" anchor="ctr" anchorCtr="0">
              <a:noAutofit/>
            </a:bodyPr>
            <a:lstStyle/>
            <a:p>
              <a:pPr marL="0" marR="0" lvl="0" indent="0" algn="ctr" rtl="0">
                <a:lnSpc>
                  <a:spcPct val="202222"/>
                </a:lnSpc>
                <a:spcBef>
                  <a:spcPts val="0"/>
                </a:spcBef>
                <a:spcAft>
                  <a:spcPts val="0"/>
                </a:spcAft>
                <a:buNone/>
              </a:pPr>
              <a:endParaRPr sz="1237" b="0" i="0" u="none" strike="noStrike" cap="none">
                <a:solidFill>
                  <a:schemeClr val="dk1"/>
                </a:solidFill>
                <a:latin typeface="Calibri"/>
                <a:ea typeface="Calibri"/>
                <a:cs typeface="Calibri"/>
                <a:sym typeface="Calibri"/>
              </a:endParaRPr>
            </a:p>
          </p:txBody>
        </p:sp>
      </p:grpSp>
      <p:sp>
        <p:nvSpPr>
          <p:cNvPr id="537" name="Google Shape;537;p35"/>
          <p:cNvSpPr txBox="1"/>
          <p:nvPr/>
        </p:nvSpPr>
        <p:spPr>
          <a:xfrm>
            <a:off x="1388300" y="597450"/>
            <a:ext cx="6063000" cy="2401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endParaRPr sz="3900"/>
          </a:p>
          <a:p>
            <a:pPr marL="0" lvl="0" indent="0" algn="ctr" rtl="0">
              <a:spcBef>
                <a:spcPts val="0"/>
              </a:spcBef>
              <a:spcAft>
                <a:spcPts val="0"/>
              </a:spcAft>
              <a:buNone/>
            </a:pPr>
            <a:endParaRPr sz="3900"/>
          </a:p>
          <a:p>
            <a:pPr marL="0" lvl="0" indent="0" algn="ctr" rtl="0">
              <a:spcBef>
                <a:spcPts val="0"/>
              </a:spcBef>
              <a:spcAft>
                <a:spcPts val="0"/>
              </a:spcAft>
              <a:buNone/>
            </a:pPr>
            <a:r>
              <a:rPr lang="en-GB" sz="3900">
                <a:solidFill>
                  <a:schemeClr val="lt1"/>
                </a:solidFill>
              </a:rPr>
              <a:t>AITÄH! ДЯКУЄМО!</a:t>
            </a:r>
            <a:endParaRPr sz="3900">
              <a:solidFill>
                <a:schemeClr val="lt1"/>
              </a:solidFill>
            </a:endParaRPr>
          </a:p>
          <a:p>
            <a:pPr marL="0" lvl="0" indent="0" algn="ctr" rtl="0">
              <a:spcBef>
                <a:spcPts val="0"/>
              </a:spcBef>
              <a:spcAft>
                <a:spcPts val="0"/>
              </a:spcAft>
              <a:buClr>
                <a:schemeClr val="dk1"/>
              </a:buClr>
              <a:buFont typeface="Arial"/>
              <a:buNone/>
            </a:pPr>
            <a:r>
              <a:rPr lang="en-GB" sz="3900">
                <a:solidFill>
                  <a:schemeClr val="lt1"/>
                </a:solidFill>
              </a:rPr>
              <a:t>THANK YOU! </a:t>
            </a:r>
            <a:endParaRPr sz="3900">
              <a:solidFill>
                <a:schemeClr val="lt1"/>
              </a:solidFill>
            </a:endParaRPr>
          </a:p>
        </p:txBody>
      </p:sp>
      <p:sp>
        <p:nvSpPr>
          <p:cNvPr id="538" name="Google Shape;538;p35"/>
          <p:cNvSpPr txBox="1"/>
          <p:nvPr/>
        </p:nvSpPr>
        <p:spPr>
          <a:xfrm>
            <a:off x="-494098" y="4648200"/>
            <a:ext cx="5694300" cy="107700"/>
          </a:xfrm>
          <a:prstGeom prst="rect">
            <a:avLst/>
          </a:prstGeom>
          <a:noFill/>
          <a:ln>
            <a:noFill/>
          </a:ln>
        </p:spPr>
        <p:txBody>
          <a:bodyPr spcFirstLastPara="1" wrap="square" lIns="0" tIns="0" rIns="0" bIns="0" anchor="t" anchorCtr="0">
            <a:spAutoFit/>
          </a:bodyPr>
          <a:lstStyle/>
          <a:p>
            <a:pPr marL="0" marR="0" lvl="0" indent="0" algn="ctr" rtl="0">
              <a:lnSpc>
                <a:spcPct val="110002"/>
              </a:lnSpc>
              <a:spcBef>
                <a:spcPts val="0"/>
              </a:spcBef>
              <a:spcAft>
                <a:spcPts val="0"/>
              </a:spcAft>
              <a:buNone/>
            </a:pP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grpSp>
        <p:nvGrpSpPr>
          <p:cNvPr id="76" name="Google Shape;76;p15"/>
          <p:cNvGrpSpPr/>
          <p:nvPr/>
        </p:nvGrpSpPr>
        <p:grpSpPr>
          <a:xfrm>
            <a:off x="500624" y="515124"/>
            <a:ext cx="3044963" cy="2253037"/>
            <a:chOff x="0" y="-57150"/>
            <a:chExt cx="1440857" cy="834829"/>
          </a:xfrm>
        </p:grpSpPr>
        <p:sp>
          <p:nvSpPr>
            <p:cNvPr id="77" name="Google Shape;77;p15"/>
            <p:cNvSpPr/>
            <p:nvPr/>
          </p:nvSpPr>
          <p:spPr>
            <a:xfrm>
              <a:off x="0" y="0"/>
              <a:ext cx="1440857" cy="777679"/>
            </a:xfrm>
            <a:custGeom>
              <a:avLst/>
              <a:gdLst/>
              <a:ahLst/>
              <a:cxnLst/>
              <a:rect l="l" t="t" r="r" b="b"/>
              <a:pathLst>
                <a:path w="1440857" h="777679" extrusionOk="0">
                  <a:moveTo>
                    <a:pt x="72173" y="0"/>
                  </a:moveTo>
                  <a:lnTo>
                    <a:pt x="1368684" y="0"/>
                  </a:lnTo>
                  <a:cubicBezTo>
                    <a:pt x="1387825" y="0"/>
                    <a:pt x="1406183" y="7604"/>
                    <a:pt x="1419718" y="21139"/>
                  </a:cubicBezTo>
                  <a:cubicBezTo>
                    <a:pt x="1433253" y="34674"/>
                    <a:pt x="1440857" y="53031"/>
                    <a:pt x="1440857" y="72173"/>
                  </a:cubicBezTo>
                  <a:lnTo>
                    <a:pt x="1440857" y="705507"/>
                  </a:lnTo>
                  <a:cubicBezTo>
                    <a:pt x="1440857" y="724648"/>
                    <a:pt x="1433253" y="743005"/>
                    <a:pt x="1419718" y="756540"/>
                  </a:cubicBezTo>
                  <a:cubicBezTo>
                    <a:pt x="1406183" y="770075"/>
                    <a:pt x="1387825" y="777679"/>
                    <a:pt x="1368684" y="777679"/>
                  </a:cubicBezTo>
                  <a:lnTo>
                    <a:pt x="72173" y="777679"/>
                  </a:lnTo>
                  <a:cubicBezTo>
                    <a:pt x="53031" y="777679"/>
                    <a:pt x="34674" y="770075"/>
                    <a:pt x="21139" y="756540"/>
                  </a:cubicBezTo>
                  <a:cubicBezTo>
                    <a:pt x="7604" y="743005"/>
                    <a:pt x="0" y="724648"/>
                    <a:pt x="0" y="705507"/>
                  </a:cubicBezTo>
                  <a:lnTo>
                    <a:pt x="0" y="72173"/>
                  </a:lnTo>
                  <a:cubicBezTo>
                    <a:pt x="0" y="53031"/>
                    <a:pt x="7604" y="34674"/>
                    <a:pt x="21139" y="21139"/>
                  </a:cubicBezTo>
                  <a:cubicBezTo>
                    <a:pt x="34674" y="7604"/>
                    <a:pt x="53031" y="0"/>
                    <a:pt x="72173"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8" name="Google Shape;78;p15"/>
            <p:cNvSpPr txBox="1"/>
            <p:nvPr/>
          </p:nvSpPr>
          <p:spPr>
            <a:xfrm>
              <a:off x="0" y="-57150"/>
              <a:ext cx="1440857" cy="834829"/>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9" name="Google Shape;79;p15"/>
          <p:cNvGrpSpPr/>
          <p:nvPr/>
        </p:nvGrpSpPr>
        <p:grpSpPr>
          <a:xfrm>
            <a:off x="664542" y="292588"/>
            <a:ext cx="2717111" cy="588756"/>
            <a:chOff x="0" y="-57150"/>
            <a:chExt cx="2116130" cy="458533"/>
          </a:xfrm>
        </p:grpSpPr>
        <p:sp>
          <p:nvSpPr>
            <p:cNvPr id="80" name="Google Shape;80;p15"/>
            <p:cNvSpPr/>
            <p:nvPr/>
          </p:nvSpPr>
          <p:spPr>
            <a:xfrm>
              <a:off x="0" y="0"/>
              <a:ext cx="2116130" cy="401383"/>
            </a:xfrm>
            <a:custGeom>
              <a:avLst/>
              <a:gdLst/>
              <a:ahLst/>
              <a:cxnLst/>
              <a:rect l="l" t="t" r="r" b="b"/>
              <a:pathLst>
                <a:path w="2116130" h="401383" extrusionOk="0">
                  <a:moveTo>
                    <a:pt x="1912930" y="0"/>
                  </a:moveTo>
                  <a:cubicBezTo>
                    <a:pt x="2025154" y="0"/>
                    <a:pt x="2116130" y="89853"/>
                    <a:pt x="2116130" y="200691"/>
                  </a:cubicBezTo>
                  <a:cubicBezTo>
                    <a:pt x="2116130" y="311530"/>
                    <a:pt x="2025154" y="401383"/>
                    <a:pt x="1912930"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highlight>
                  <a:schemeClr val="lt1"/>
                </a:highlight>
              </a:endParaRPr>
            </a:p>
          </p:txBody>
        </p:sp>
        <p:sp>
          <p:nvSpPr>
            <p:cNvPr id="81" name="Google Shape;81;p15"/>
            <p:cNvSpPr txBox="1"/>
            <p:nvPr/>
          </p:nvSpPr>
          <p:spPr>
            <a:xfrm>
              <a:off x="0" y="-57150"/>
              <a:ext cx="2116130" cy="458533"/>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highlight>
                  <a:schemeClr val="lt1"/>
                </a:highlight>
                <a:latin typeface="Calibri"/>
                <a:ea typeface="Calibri"/>
                <a:cs typeface="Calibri"/>
                <a:sym typeface="Calibri"/>
              </a:endParaRPr>
            </a:p>
          </p:txBody>
        </p:sp>
      </p:grpSp>
      <p:grpSp>
        <p:nvGrpSpPr>
          <p:cNvPr id="82" name="Google Shape;82;p15"/>
          <p:cNvGrpSpPr/>
          <p:nvPr/>
        </p:nvGrpSpPr>
        <p:grpSpPr>
          <a:xfrm>
            <a:off x="2408538" y="2571751"/>
            <a:ext cx="3236810" cy="1940560"/>
            <a:chOff x="0" y="-57150"/>
            <a:chExt cx="1392476" cy="834829"/>
          </a:xfrm>
        </p:grpSpPr>
        <p:sp>
          <p:nvSpPr>
            <p:cNvPr id="83" name="Google Shape;83;p15"/>
            <p:cNvSpPr/>
            <p:nvPr/>
          </p:nvSpPr>
          <p:spPr>
            <a:xfrm>
              <a:off x="0" y="0"/>
              <a:ext cx="1392476" cy="777679"/>
            </a:xfrm>
            <a:custGeom>
              <a:avLst/>
              <a:gdLst/>
              <a:ahLst/>
              <a:cxnLst/>
              <a:rect l="l" t="t" r="r" b="b"/>
              <a:pathLst>
                <a:path w="1392476" h="777679" extrusionOk="0">
                  <a:moveTo>
                    <a:pt x="74680" y="0"/>
                  </a:moveTo>
                  <a:lnTo>
                    <a:pt x="1317795" y="0"/>
                  </a:lnTo>
                  <a:cubicBezTo>
                    <a:pt x="1359040" y="0"/>
                    <a:pt x="1392476" y="33435"/>
                    <a:pt x="1392476" y="74680"/>
                  </a:cubicBezTo>
                  <a:lnTo>
                    <a:pt x="1392476" y="702999"/>
                  </a:lnTo>
                  <a:cubicBezTo>
                    <a:pt x="1392476" y="722805"/>
                    <a:pt x="1384608" y="741801"/>
                    <a:pt x="1370602" y="755806"/>
                  </a:cubicBezTo>
                  <a:cubicBezTo>
                    <a:pt x="1356597" y="769811"/>
                    <a:pt x="1337602" y="777679"/>
                    <a:pt x="1317795" y="777679"/>
                  </a:cubicBezTo>
                  <a:lnTo>
                    <a:pt x="74680" y="777679"/>
                  </a:lnTo>
                  <a:cubicBezTo>
                    <a:pt x="54874" y="777679"/>
                    <a:pt x="35879" y="769811"/>
                    <a:pt x="21873" y="755806"/>
                  </a:cubicBezTo>
                  <a:cubicBezTo>
                    <a:pt x="7868" y="741801"/>
                    <a:pt x="0" y="722805"/>
                    <a:pt x="0" y="702999"/>
                  </a:cubicBezTo>
                  <a:lnTo>
                    <a:pt x="0" y="74680"/>
                  </a:lnTo>
                  <a:cubicBezTo>
                    <a:pt x="0" y="54874"/>
                    <a:pt x="7868" y="35879"/>
                    <a:pt x="21873" y="21873"/>
                  </a:cubicBezTo>
                  <a:cubicBezTo>
                    <a:pt x="35879" y="7868"/>
                    <a:pt x="54874" y="0"/>
                    <a:pt x="74680" y="0"/>
                  </a:cubicBezTo>
                  <a:close/>
                </a:path>
              </a:pathLst>
            </a:custGeom>
            <a:noFill/>
            <a:ln w="46650" cap="rnd" cmpd="sng">
              <a:solidFill>
                <a:srgbClr val="08A895"/>
              </a:solidFill>
              <a:prstDash val="solid"/>
              <a:round/>
              <a:headEnd type="none" w="sm" len="sm"/>
              <a:tailEnd type="none" w="sm" len="sm"/>
            </a:ln>
          </p:spPr>
          <p:txBody>
            <a:bodyPr spcFirstLastPara="1" wrap="square" lIns="56000" tIns="56000" rIns="56000" bIns="56000" anchor="ctr" anchorCtr="0">
              <a:noAutofit/>
            </a:bodyPr>
            <a:lstStyle/>
            <a:p>
              <a:pPr marL="0" lvl="0" indent="0" algn="l" rtl="0">
                <a:spcBef>
                  <a:spcPts val="0"/>
                </a:spcBef>
                <a:spcAft>
                  <a:spcPts val="0"/>
                </a:spcAft>
                <a:buNone/>
              </a:pPr>
              <a:endParaRPr/>
            </a:p>
          </p:txBody>
        </p:sp>
        <p:sp>
          <p:nvSpPr>
            <p:cNvPr id="84" name="Google Shape;84;p15"/>
            <p:cNvSpPr txBox="1"/>
            <p:nvPr/>
          </p:nvSpPr>
          <p:spPr>
            <a:xfrm>
              <a:off x="0" y="-57150"/>
              <a:ext cx="1392476" cy="834829"/>
            </a:xfrm>
            <a:prstGeom prst="rect">
              <a:avLst/>
            </a:prstGeom>
            <a:noFill/>
            <a:ln>
              <a:noFill/>
            </a:ln>
          </p:spPr>
          <p:txBody>
            <a:bodyPr spcFirstLastPara="1" wrap="square" lIns="31100" tIns="31100" rIns="31100" bIns="31100" anchor="ctr" anchorCtr="0">
              <a:noAutofit/>
            </a:bodyPr>
            <a:lstStyle/>
            <a:p>
              <a:pPr marL="0" marR="0" lvl="0" indent="0" algn="ctr" rtl="0">
                <a:lnSpc>
                  <a:spcPct val="202222"/>
                </a:lnSpc>
                <a:spcBef>
                  <a:spcPts val="0"/>
                </a:spcBef>
                <a:spcAft>
                  <a:spcPts val="0"/>
                </a:spcAft>
                <a:buNone/>
              </a:pPr>
              <a:endParaRPr sz="1102" b="0" i="0" u="none" strike="noStrike" cap="none">
                <a:solidFill>
                  <a:schemeClr val="dk1"/>
                </a:solidFill>
                <a:latin typeface="Calibri"/>
                <a:ea typeface="Calibri"/>
                <a:cs typeface="Calibri"/>
                <a:sym typeface="Calibri"/>
              </a:endParaRPr>
            </a:p>
          </p:txBody>
        </p:sp>
      </p:grpSp>
      <p:grpSp>
        <p:nvGrpSpPr>
          <p:cNvPr id="85" name="Google Shape;85;p15"/>
          <p:cNvGrpSpPr/>
          <p:nvPr/>
        </p:nvGrpSpPr>
        <p:grpSpPr>
          <a:xfrm>
            <a:off x="2714324" y="2277375"/>
            <a:ext cx="2625263" cy="588756"/>
            <a:chOff x="0" y="-57150"/>
            <a:chExt cx="2044597" cy="458533"/>
          </a:xfrm>
        </p:grpSpPr>
        <p:sp>
          <p:nvSpPr>
            <p:cNvPr id="86" name="Google Shape;86;p15"/>
            <p:cNvSpPr/>
            <p:nvPr/>
          </p:nvSpPr>
          <p:spPr>
            <a:xfrm>
              <a:off x="0" y="0"/>
              <a:ext cx="2044597" cy="401383"/>
            </a:xfrm>
            <a:custGeom>
              <a:avLst/>
              <a:gdLst/>
              <a:ahLst/>
              <a:cxnLst/>
              <a:rect l="l" t="t" r="r" b="b"/>
              <a:pathLst>
                <a:path w="2044597" h="401383" extrusionOk="0">
                  <a:moveTo>
                    <a:pt x="1841397" y="0"/>
                  </a:moveTo>
                  <a:cubicBezTo>
                    <a:pt x="1953621" y="0"/>
                    <a:pt x="2044597" y="89853"/>
                    <a:pt x="2044597" y="200691"/>
                  </a:cubicBezTo>
                  <a:cubicBezTo>
                    <a:pt x="2044597" y="311530"/>
                    <a:pt x="1953621" y="401383"/>
                    <a:pt x="1841397"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7" name="Google Shape;87;p15"/>
            <p:cNvSpPr txBox="1"/>
            <p:nvPr/>
          </p:nvSpPr>
          <p:spPr>
            <a:xfrm>
              <a:off x="0" y="-57150"/>
              <a:ext cx="2044597" cy="458533"/>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8" name="Google Shape;88;p15"/>
          <p:cNvGrpSpPr/>
          <p:nvPr/>
        </p:nvGrpSpPr>
        <p:grpSpPr>
          <a:xfrm>
            <a:off x="5645350" y="3029753"/>
            <a:ext cx="3156337" cy="1736509"/>
            <a:chOff x="0" y="-57150"/>
            <a:chExt cx="1329600" cy="834900"/>
          </a:xfrm>
        </p:grpSpPr>
        <p:sp>
          <p:nvSpPr>
            <p:cNvPr id="89" name="Google Shape;89;p15"/>
            <p:cNvSpPr/>
            <p:nvPr/>
          </p:nvSpPr>
          <p:spPr>
            <a:xfrm>
              <a:off x="0" y="0"/>
              <a:ext cx="1329580" cy="777679"/>
            </a:xfrm>
            <a:custGeom>
              <a:avLst/>
              <a:gdLst/>
              <a:ahLst/>
              <a:cxnLst/>
              <a:rect l="l" t="t" r="r" b="b"/>
              <a:pathLst>
                <a:path w="1329580" h="777679" extrusionOk="0">
                  <a:moveTo>
                    <a:pt x="78213" y="0"/>
                  </a:moveTo>
                  <a:lnTo>
                    <a:pt x="1251367" y="0"/>
                  </a:lnTo>
                  <a:cubicBezTo>
                    <a:pt x="1294563" y="0"/>
                    <a:pt x="1329580" y="35017"/>
                    <a:pt x="1329580" y="78213"/>
                  </a:cubicBezTo>
                  <a:lnTo>
                    <a:pt x="1329580" y="699466"/>
                  </a:lnTo>
                  <a:cubicBezTo>
                    <a:pt x="1329580" y="742662"/>
                    <a:pt x="1294563" y="777679"/>
                    <a:pt x="1251367" y="777679"/>
                  </a:cubicBezTo>
                  <a:lnTo>
                    <a:pt x="78213" y="777679"/>
                  </a:lnTo>
                  <a:cubicBezTo>
                    <a:pt x="35017" y="777679"/>
                    <a:pt x="0" y="742662"/>
                    <a:pt x="0" y="699466"/>
                  </a:cubicBezTo>
                  <a:lnTo>
                    <a:pt x="0" y="78213"/>
                  </a:lnTo>
                  <a:cubicBezTo>
                    <a:pt x="0" y="35017"/>
                    <a:pt x="35017" y="0"/>
                    <a:pt x="78213" y="0"/>
                  </a:cubicBezTo>
                  <a:close/>
                </a:path>
              </a:pathLst>
            </a:custGeom>
            <a:noFill/>
            <a:ln w="39575" cap="rnd" cmpd="sng">
              <a:solidFill>
                <a:srgbClr val="08A895"/>
              </a:solidFill>
              <a:prstDash val="solid"/>
              <a:round/>
              <a:headEnd type="none" w="sm" len="sm"/>
              <a:tailEnd type="none" w="sm" len="sm"/>
            </a:ln>
          </p:spPr>
          <p:txBody>
            <a:bodyPr spcFirstLastPara="1" wrap="square" lIns="47500" tIns="47500" rIns="47500" bIns="47500" anchor="ctr" anchorCtr="0">
              <a:noAutofit/>
            </a:bodyPr>
            <a:lstStyle/>
            <a:p>
              <a:pPr marL="0" lvl="0" indent="0" algn="l" rtl="0">
                <a:spcBef>
                  <a:spcPts val="0"/>
                </a:spcBef>
                <a:spcAft>
                  <a:spcPts val="0"/>
                </a:spcAft>
                <a:buNone/>
              </a:pPr>
              <a:endParaRPr/>
            </a:p>
          </p:txBody>
        </p:sp>
        <p:sp>
          <p:nvSpPr>
            <p:cNvPr id="90" name="Google Shape;90;p15"/>
            <p:cNvSpPr txBox="1"/>
            <p:nvPr/>
          </p:nvSpPr>
          <p:spPr>
            <a:xfrm>
              <a:off x="0" y="-57150"/>
              <a:ext cx="1329600" cy="834900"/>
            </a:xfrm>
            <a:prstGeom prst="rect">
              <a:avLst/>
            </a:prstGeom>
            <a:noFill/>
            <a:ln>
              <a:noFill/>
            </a:ln>
          </p:spPr>
          <p:txBody>
            <a:bodyPr spcFirstLastPara="1" wrap="square" lIns="26375" tIns="26375" rIns="26375" bIns="26375" anchor="ctr" anchorCtr="0">
              <a:noAutofit/>
            </a:bodyPr>
            <a:lstStyle/>
            <a:p>
              <a:pPr marL="0" marR="0" lvl="0" indent="0" algn="ctr" rtl="0">
                <a:lnSpc>
                  <a:spcPct val="202222"/>
                </a:lnSpc>
                <a:spcBef>
                  <a:spcPts val="0"/>
                </a:spcBef>
                <a:spcAft>
                  <a:spcPts val="0"/>
                </a:spcAft>
                <a:buNone/>
              </a:pPr>
              <a:endParaRPr sz="935" b="0" i="0" u="none" strike="noStrike" cap="none">
                <a:solidFill>
                  <a:schemeClr val="dk1"/>
                </a:solidFill>
                <a:latin typeface="Calibri"/>
                <a:ea typeface="Calibri"/>
                <a:cs typeface="Calibri"/>
                <a:sym typeface="Calibri"/>
              </a:endParaRPr>
            </a:p>
          </p:txBody>
        </p:sp>
      </p:grpSp>
      <p:sp>
        <p:nvSpPr>
          <p:cNvPr id="91" name="Google Shape;91;p15"/>
          <p:cNvSpPr txBox="1"/>
          <p:nvPr/>
        </p:nvSpPr>
        <p:spPr>
          <a:xfrm>
            <a:off x="610700" y="1010738"/>
            <a:ext cx="2824800" cy="1431600"/>
          </a:xfrm>
          <a:prstGeom prst="rect">
            <a:avLst/>
          </a:prstGeom>
          <a:noFill/>
          <a:ln>
            <a:noFill/>
          </a:ln>
        </p:spPr>
        <p:txBody>
          <a:bodyPr spcFirstLastPara="1" wrap="square" lIns="0" tIns="0" rIns="0" bIns="0" anchor="t" anchorCtr="0">
            <a:spAutoFit/>
          </a:bodyPr>
          <a:lstStyle/>
          <a:p>
            <a:pPr marL="0" marR="0" lvl="0" indent="0" algn="ctr" rtl="0">
              <a:lnSpc>
                <a:spcPct val="130013"/>
              </a:lnSpc>
              <a:spcBef>
                <a:spcPts val="0"/>
              </a:spcBef>
              <a:spcAft>
                <a:spcPts val="0"/>
              </a:spcAft>
              <a:buNone/>
            </a:pPr>
            <a:r>
              <a:rPr lang="en-GB" sz="1500" b="0" i="0" u="none" strike="noStrike" cap="none">
                <a:solidFill>
                  <a:schemeClr val="dk1"/>
                </a:solidFill>
                <a:latin typeface="Arial"/>
                <a:ea typeface="Arial"/>
                <a:cs typeface="Arial"/>
                <a:sym typeface="Arial"/>
              </a:rPr>
              <a:t>Key site of intergenerational transmission; where macro policies, community norms, and everyday interaction intersect</a:t>
            </a:r>
            <a:endParaRPr sz="1500">
              <a:solidFill>
                <a:schemeClr val="dk1"/>
              </a:solidFill>
            </a:endParaRPr>
          </a:p>
          <a:p>
            <a:pPr marL="0" marR="0" lvl="0" indent="0" algn="ctr" rtl="0">
              <a:lnSpc>
                <a:spcPct val="130013"/>
              </a:lnSpc>
              <a:spcBef>
                <a:spcPts val="0"/>
              </a:spcBef>
              <a:spcAft>
                <a:spcPts val="0"/>
              </a:spcAft>
              <a:buNone/>
            </a:pPr>
            <a:r>
              <a:rPr lang="en-GB" sz="1500" b="0" i="0" u="none" strike="noStrike" cap="none">
                <a:solidFill>
                  <a:schemeClr val="dk1"/>
                </a:solidFill>
                <a:latin typeface="Arial"/>
                <a:ea typeface="Arial"/>
                <a:cs typeface="Arial"/>
                <a:sym typeface="Arial"/>
              </a:rPr>
              <a:t>Fishman 1991</a:t>
            </a:r>
            <a:endParaRPr sz="1500">
              <a:solidFill>
                <a:schemeClr val="dk1"/>
              </a:solidFill>
            </a:endParaRPr>
          </a:p>
        </p:txBody>
      </p:sp>
      <p:grpSp>
        <p:nvGrpSpPr>
          <p:cNvPr id="92" name="Google Shape;92;p15"/>
          <p:cNvGrpSpPr/>
          <p:nvPr/>
        </p:nvGrpSpPr>
        <p:grpSpPr>
          <a:xfrm>
            <a:off x="5952512" y="2604662"/>
            <a:ext cx="2514985" cy="588586"/>
            <a:chOff x="397197" y="35374"/>
            <a:chExt cx="1958711" cy="458400"/>
          </a:xfrm>
        </p:grpSpPr>
        <p:sp>
          <p:nvSpPr>
            <p:cNvPr id="93" name="Google Shape;93;p15"/>
            <p:cNvSpPr/>
            <p:nvPr/>
          </p:nvSpPr>
          <p:spPr>
            <a:xfrm>
              <a:off x="404304" y="63883"/>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4" name="Google Shape;94;p15"/>
            <p:cNvSpPr txBox="1"/>
            <p:nvPr/>
          </p:nvSpPr>
          <p:spPr>
            <a:xfrm>
              <a:off x="397197" y="35374"/>
              <a:ext cx="19515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5" name="Google Shape;95;p15"/>
          <p:cNvSpPr txBox="1"/>
          <p:nvPr/>
        </p:nvSpPr>
        <p:spPr>
          <a:xfrm>
            <a:off x="1000111" y="456164"/>
            <a:ext cx="2046000" cy="261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700" b="1" i="0" u="none" strike="noStrike" cap="none">
                <a:solidFill>
                  <a:schemeClr val="dk1"/>
                </a:solidFill>
              </a:rPr>
              <a:t>Why families</a:t>
            </a:r>
            <a:endParaRPr sz="700" b="1">
              <a:solidFill>
                <a:schemeClr val="dk1"/>
              </a:solidFill>
            </a:endParaRPr>
          </a:p>
        </p:txBody>
      </p:sp>
      <p:sp>
        <p:nvSpPr>
          <p:cNvPr id="96" name="Google Shape;96;p15"/>
          <p:cNvSpPr txBox="1"/>
          <p:nvPr/>
        </p:nvSpPr>
        <p:spPr>
          <a:xfrm>
            <a:off x="3003946" y="2440938"/>
            <a:ext cx="2046000" cy="261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700" b="1" i="0" u="none" strike="noStrike" cap="none">
                <a:solidFill>
                  <a:schemeClr val="dk1"/>
                </a:solidFill>
              </a:rPr>
              <a:t>Complex ecologies</a:t>
            </a:r>
            <a:endParaRPr sz="700" b="1">
              <a:solidFill>
                <a:schemeClr val="dk1"/>
              </a:solidFill>
            </a:endParaRPr>
          </a:p>
        </p:txBody>
      </p:sp>
      <p:sp>
        <p:nvSpPr>
          <p:cNvPr id="97" name="Google Shape;97;p15"/>
          <p:cNvSpPr txBox="1"/>
          <p:nvPr/>
        </p:nvSpPr>
        <p:spPr>
          <a:xfrm>
            <a:off x="2614548" y="2932750"/>
            <a:ext cx="2824800" cy="1431600"/>
          </a:xfrm>
          <a:prstGeom prst="rect">
            <a:avLst/>
          </a:prstGeom>
          <a:noFill/>
          <a:ln>
            <a:noFill/>
          </a:ln>
        </p:spPr>
        <p:txBody>
          <a:bodyPr spcFirstLastPara="1" wrap="square" lIns="0" tIns="0" rIns="0" bIns="0" anchor="t" anchorCtr="0">
            <a:spAutoFit/>
          </a:bodyPr>
          <a:lstStyle/>
          <a:p>
            <a:pPr marL="0" marR="0" lvl="0" indent="0" algn="ctr" rtl="0">
              <a:lnSpc>
                <a:spcPct val="130013"/>
              </a:lnSpc>
              <a:spcBef>
                <a:spcPts val="0"/>
              </a:spcBef>
              <a:spcAft>
                <a:spcPts val="0"/>
              </a:spcAft>
              <a:buNone/>
            </a:pPr>
            <a:r>
              <a:rPr lang="en-GB" sz="1500" b="0" i="0" u="none" strike="noStrike" cap="none">
                <a:solidFill>
                  <a:schemeClr val="dk1"/>
                </a:solidFill>
                <a:latin typeface="Arial"/>
                <a:ea typeface="Arial"/>
                <a:cs typeface="Arial"/>
                <a:sym typeface="Arial"/>
              </a:rPr>
              <a:t>Family language ecologies shaped by ongoing interaction with social, cultural, and political environments </a:t>
            </a:r>
            <a:endParaRPr sz="1500">
              <a:solidFill>
                <a:schemeClr val="dk1"/>
              </a:solidFill>
            </a:endParaRPr>
          </a:p>
          <a:p>
            <a:pPr marL="0" marR="0" lvl="0" indent="0" algn="ctr" rtl="0">
              <a:lnSpc>
                <a:spcPct val="130013"/>
              </a:lnSpc>
              <a:spcBef>
                <a:spcPts val="0"/>
              </a:spcBef>
              <a:spcAft>
                <a:spcPts val="0"/>
              </a:spcAft>
              <a:buNone/>
            </a:pPr>
            <a:r>
              <a:rPr lang="en-GB" sz="1500" b="0" i="0" u="none" strike="noStrike" cap="none">
                <a:solidFill>
                  <a:schemeClr val="dk1"/>
                </a:solidFill>
                <a:latin typeface="Arial"/>
                <a:ea typeface="Arial"/>
                <a:cs typeface="Arial"/>
                <a:sym typeface="Arial"/>
              </a:rPr>
              <a:t>Haugen 1972</a:t>
            </a:r>
            <a:endParaRPr sz="1500">
              <a:solidFill>
                <a:schemeClr val="dk1"/>
              </a:solidFill>
            </a:endParaRPr>
          </a:p>
        </p:txBody>
      </p:sp>
      <p:sp>
        <p:nvSpPr>
          <p:cNvPr id="98" name="Google Shape;98;p15"/>
          <p:cNvSpPr txBox="1"/>
          <p:nvPr/>
        </p:nvSpPr>
        <p:spPr>
          <a:xfrm>
            <a:off x="6076449" y="2768151"/>
            <a:ext cx="2267100" cy="261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700" b="1" i="0" u="none" strike="noStrike" cap="none">
                <a:solidFill>
                  <a:schemeClr val="dk1"/>
                </a:solidFill>
              </a:rPr>
              <a:t>Language ideologies</a:t>
            </a:r>
            <a:endParaRPr sz="700" b="1">
              <a:solidFill>
                <a:schemeClr val="dk1"/>
              </a:solidFill>
            </a:endParaRPr>
          </a:p>
        </p:txBody>
      </p:sp>
      <p:sp>
        <p:nvSpPr>
          <p:cNvPr id="99" name="Google Shape;99;p15"/>
          <p:cNvSpPr txBox="1"/>
          <p:nvPr/>
        </p:nvSpPr>
        <p:spPr>
          <a:xfrm>
            <a:off x="5842300" y="3233050"/>
            <a:ext cx="2735400" cy="1431600"/>
          </a:xfrm>
          <a:prstGeom prst="rect">
            <a:avLst/>
          </a:prstGeom>
          <a:noFill/>
          <a:ln>
            <a:noFill/>
          </a:ln>
        </p:spPr>
        <p:txBody>
          <a:bodyPr spcFirstLastPara="1" wrap="square" lIns="0" tIns="0" rIns="0" bIns="0" anchor="t" anchorCtr="0">
            <a:spAutoFit/>
          </a:bodyPr>
          <a:lstStyle/>
          <a:p>
            <a:pPr marL="0" marR="0" lvl="0" indent="0" algn="ctr" rtl="0">
              <a:lnSpc>
                <a:spcPct val="130013"/>
              </a:lnSpc>
              <a:spcBef>
                <a:spcPts val="0"/>
              </a:spcBef>
              <a:spcAft>
                <a:spcPts val="0"/>
              </a:spcAft>
              <a:buNone/>
            </a:pPr>
            <a:r>
              <a:rPr lang="en-GB" sz="1500" b="0" i="0" u="none" strike="noStrike" cap="none">
                <a:solidFill>
                  <a:schemeClr val="dk1"/>
                </a:solidFill>
                <a:latin typeface="Arial"/>
                <a:ea typeface="Arial"/>
                <a:cs typeface="Arial"/>
                <a:sym typeface="Arial"/>
              </a:rPr>
              <a:t>Socially constructed beliefs about what languages are, how they should be used, and what they represent</a:t>
            </a:r>
            <a:r>
              <a:rPr lang="en-GB" sz="1100">
                <a:solidFill>
                  <a:schemeClr val="dk1"/>
                </a:solidFill>
              </a:rPr>
              <a:t> </a:t>
            </a:r>
            <a:endParaRPr sz="1100">
              <a:solidFill>
                <a:schemeClr val="dk1"/>
              </a:solidFill>
            </a:endParaRPr>
          </a:p>
          <a:p>
            <a:pPr marL="0" marR="0" lvl="0" indent="0" algn="ctr" rtl="0">
              <a:lnSpc>
                <a:spcPct val="130013"/>
              </a:lnSpc>
              <a:spcBef>
                <a:spcPts val="0"/>
              </a:spcBef>
              <a:spcAft>
                <a:spcPts val="0"/>
              </a:spcAft>
              <a:buNone/>
            </a:pPr>
            <a:r>
              <a:rPr lang="en-GB" sz="1500" b="0" i="0" u="none" strike="noStrike" cap="none">
                <a:solidFill>
                  <a:schemeClr val="dk1"/>
                </a:solidFill>
                <a:latin typeface="Arial"/>
                <a:ea typeface="Arial"/>
                <a:cs typeface="Arial"/>
                <a:sym typeface="Arial"/>
              </a:rPr>
              <a:t>Irvine 1989</a:t>
            </a:r>
            <a:endParaRPr sz="1500">
              <a:solidFill>
                <a:schemeClr val="dk1"/>
              </a:solidFill>
            </a:endParaRPr>
          </a:p>
        </p:txBody>
      </p:sp>
      <p:sp>
        <p:nvSpPr>
          <p:cNvPr id="100" name="Google Shape;100;p15"/>
          <p:cNvSpPr txBox="1"/>
          <p:nvPr/>
        </p:nvSpPr>
        <p:spPr>
          <a:xfrm>
            <a:off x="4224525" y="515125"/>
            <a:ext cx="4083600" cy="133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900" i="0" u="none" strike="noStrike" cap="none">
                <a:solidFill>
                  <a:schemeClr val="dk1"/>
                </a:solidFill>
              </a:rPr>
              <a:t>Newly immigrated families as communities of practice</a:t>
            </a:r>
            <a:endParaRPr sz="2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grpSp>
        <p:nvGrpSpPr>
          <p:cNvPr id="109" name="Google Shape;109;p16"/>
          <p:cNvGrpSpPr/>
          <p:nvPr/>
        </p:nvGrpSpPr>
        <p:grpSpPr>
          <a:xfrm>
            <a:off x="13" y="19988"/>
            <a:ext cx="3078273" cy="5254198"/>
            <a:chOff x="0" y="-57150"/>
            <a:chExt cx="1621509" cy="2767698"/>
          </a:xfrm>
        </p:grpSpPr>
        <p:sp>
          <p:nvSpPr>
            <p:cNvPr id="110" name="Google Shape;110;p16"/>
            <p:cNvSpPr/>
            <p:nvPr/>
          </p:nvSpPr>
          <p:spPr>
            <a:xfrm>
              <a:off x="0" y="0"/>
              <a:ext cx="1621509" cy="2710548"/>
            </a:xfrm>
            <a:custGeom>
              <a:avLst/>
              <a:gdLst/>
              <a:ahLst/>
              <a:cxnLst/>
              <a:rect l="l" t="t" r="r" b="b"/>
              <a:pathLst>
                <a:path w="1621509" h="2710548" extrusionOk="0">
                  <a:moveTo>
                    <a:pt x="0" y="0"/>
                  </a:moveTo>
                  <a:lnTo>
                    <a:pt x="1621509" y="0"/>
                  </a:lnTo>
                  <a:lnTo>
                    <a:pt x="1621509" y="2710548"/>
                  </a:lnTo>
                  <a:lnTo>
                    <a:pt x="0" y="2710548"/>
                  </a:lnTo>
                  <a:close/>
                </a:path>
              </a:pathLst>
            </a:custGeom>
            <a:solidFill>
              <a:schemeClr val="lt1"/>
            </a:solidFill>
            <a:ln>
              <a:noFill/>
            </a:ln>
          </p:spPr>
        </p:sp>
        <p:sp>
          <p:nvSpPr>
            <p:cNvPr id="111" name="Google Shape;111;p16"/>
            <p:cNvSpPr txBox="1"/>
            <p:nvPr/>
          </p:nvSpPr>
          <p:spPr>
            <a:xfrm>
              <a:off x="0" y="-57150"/>
              <a:ext cx="1621509" cy="2767698"/>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2" name="Google Shape;112;p16"/>
          <p:cNvGrpSpPr/>
          <p:nvPr/>
        </p:nvGrpSpPr>
        <p:grpSpPr>
          <a:xfrm>
            <a:off x="5113975" y="2214775"/>
            <a:ext cx="2545145" cy="864721"/>
            <a:chOff x="0" y="-57150"/>
            <a:chExt cx="1011946" cy="455476"/>
          </a:xfrm>
        </p:grpSpPr>
        <p:sp>
          <p:nvSpPr>
            <p:cNvPr id="113" name="Google Shape;113;p16"/>
            <p:cNvSpPr/>
            <p:nvPr/>
          </p:nvSpPr>
          <p:spPr>
            <a:xfrm>
              <a:off x="0" y="0"/>
              <a:ext cx="1011946" cy="398326"/>
            </a:xfrm>
            <a:custGeom>
              <a:avLst/>
              <a:gdLst/>
              <a:ahLst/>
              <a:cxnLst/>
              <a:rect l="l" t="t" r="r" b="b"/>
              <a:pathLst>
                <a:path w="1011946" h="398326" extrusionOk="0">
                  <a:moveTo>
                    <a:pt x="808746" y="0"/>
                  </a:moveTo>
                  <a:cubicBezTo>
                    <a:pt x="920970" y="0"/>
                    <a:pt x="1011946" y="89168"/>
                    <a:pt x="1011946" y="199163"/>
                  </a:cubicBezTo>
                  <a:cubicBezTo>
                    <a:pt x="1011946" y="309158"/>
                    <a:pt x="920970" y="398326"/>
                    <a:pt x="808746" y="398326"/>
                  </a:cubicBezTo>
                  <a:lnTo>
                    <a:pt x="203200" y="398326"/>
                  </a:lnTo>
                  <a:cubicBezTo>
                    <a:pt x="90976" y="398326"/>
                    <a:pt x="0" y="309158"/>
                    <a:pt x="0" y="199163"/>
                  </a:cubicBezTo>
                  <a:cubicBezTo>
                    <a:pt x="0" y="89168"/>
                    <a:pt x="90976" y="0"/>
                    <a:pt x="203200" y="0"/>
                  </a:cubicBezTo>
                  <a:close/>
                </a:path>
              </a:pathLst>
            </a:custGeom>
            <a:solidFill>
              <a:srgbClr val="CA8FE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4" name="Google Shape;114;p16"/>
            <p:cNvSpPr txBox="1"/>
            <p:nvPr/>
          </p:nvSpPr>
          <p:spPr>
            <a:xfrm>
              <a:off x="0" y="-57150"/>
              <a:ext cx="1011946" cy="455476"/>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5" name="Google Shape;115;p16"/>
          <p:cNvGrpSpPr/>
          <p:nvPr/>
        </p:nvGrpSpPr>
        <p:grpSpPr>
          <a:xfrm>
            <a:off x="2298525" y="1128050"/>
            <a:ext cx="2671028" cy="1346825"/>
            <a:chOff x="0" y="-169494"/>
            <a:chExt cx="5610224" cy="2550321"/>
          </a:xfrm>
        </p:grpSpPr>
        <p:grpSp>
          <p:nvGrpSpPr>
            <p:cNvPr id="116" name="Google Shape;116;p16"/>
            <p:cNvGrpSpPr/>
            <p:nvPr/>
          </p:nvGrpSpPr>
          <p:grpSpPr>
            <a:xfrm>
              <a:off x="0" y="-169494"/>
              <a:ext cx="5610224" cy="2550321"/>
              <a:chOff x="0" y="-57150"/>
              <a:chExt cx="1891652" cy="859916"/>
            </a:xfrm>
          </p:grpSpPr>
          <p:sp>
            <p:nvSpPr>
              <p:cNvPr id="117" name="Google Shape;117;p16"/>
              <p:cNvSpPr/>
              <p:nvPr/>
            </p:nvSpPr>
            <p:spPr>
              <a:xfrm>
                <a:off x="0" y="0"/>
                <a:ext cx="1891652" cy="802766"/>
              </a:xfrm>
              <a:custGeom>
                <a:avLst/>
                <a:gdLst/>
                <a:ahLst/>
                <a:cxnLst/>
                <a:rect l="l" t="t" r="r" b="b"/>
                <a:pathLst>
                  <a:path w="1891652" h="802766" extrusionOk="0">
                    <a:moveTo>
                      <a:pt x="1688452" y="0"/>
                    </a:moveTo>
                    <a:cubicBezTo>
                      <a:pt x="1800676" y="0"/>
                      <a:pt x="1891652" y="179705"/>
                      <a:pt x="1891652" y="401383"/>
                    </a:cubicBezTo>
                    <a:cubicBezTo>
                      <a:pt x="1891652" y="623060"/>
                      <a:pt x="1800676" y="802766"/>
                      <a:pt x="1688452" y="802766"/>
                    </a:cubicBezTo>
                    <a:lnTo>
                      <a:pt x="203200" y="802766"/>
                    </a:lnTo>
                    <a:cubicBezTo>
                      <a:pt x="90976" y="802766"/>
                      <a:pt x="0" y="623060"/>
                      <a:pt x="0" y="401383"/>
                    </a:cubicBezTo>
                    <a:cubicBezTo>
                      <a:pt x="0" y="179705"/>
                      <a:pt x="90976" y="0"/>
                      <a:pt x="203200" y="0"/>
                    </a:cubicBezTo>
                    <a:close/>
                  </a:path>
                </a:pathLst>
              </a:custGeom>
              <a:noFill/>
              <a:ln w="44700" cap="sq" cmpd="sng">
                <a:solidFill>
                  <a:srgbClr val="AB5FCF"/>
                </a:solidFill>
                <a:prstDash val="solid"/>
                <a:miter lim="8000"/>
                <a:headEnd type="none" w="sm" len="sm"/>
                <a:tailEnd type="none" w="sm" len="sm"/>
              </a:ln>
            </p:spPr>
            <p:txBody>
              <a:bodyPr spcFirstLastPara="1" wrap="square" lIns="53650" tIns="53650" rIns="53650" bIns="53650" anchor="ctr" anchorCtr="0">
                <a:noAutofit/>
              </a:bodyPr>
              <a:lstStyle/>
              <a:p>
                <a:pPr marL="0" lvl="0" indent="0" algn="l" rtl="0">
                  <a:spcBef>
                    <a:spcPts val="0"/>
                  </a:spcBef>
                  <a:spcAft>
                    <a:spcPts val="0"/>
                  </a:spcAft>
                  <a:buNone/>
                </a:pPr>
                <a:endParaRPr/>
              </a:p>
            </p:txBody>
          </p:sp>
          <p:sp>
            <p:nvSpPr>
              <p:cNvPr id="118" name="Google Shape;118;p16"/>
              <p:cNvSpPr txBox="1"/>
              <p:nvPr/>
            </p:nvSpPr>
            <p:spPr>
              <a:xfrm>
                <a:off x="0" y="-57150"/>
                <a:ext cx="1891652" cy="859916"/>
              </a:xfrm>
              <a:prstGeom prst="rect">
                <a:avLst/>
              </a:prstGeom>
              <a:noFill/>
              <a:ln>
                <a:noFill/>
              </a:ln>
            </p:spPr>
            <p:txBody>
              <a:bodyPr spcFirstLastPara="1" wrap="square" lIns="29800" tIns="29800" rIns="29800" bIns="29800" anchor="ctr" anchorCtr="0">
                <a:noAutofit/>
              </a:bodyPr>
              <a:lstStyle/>
              <a:p>
                <a:pPr marL="0" marR="0" lvl="0" indent="0" algn="ctr" rtl="0">
                  <a:lnSpc>
                    <a:spcPct val="202222"/>
                  </a:lnSpc>
                  <a:spcBef>
                    <a:spcPts val="0"/>
                  </a:spcBef>
                  <a:spcAft>
                    <a:spcPts val="0"/>
                  </a:spcAft>
                  <a:buNone/>
                </a:pPr>
                <a:endParaRPr sz="1056" b="0" i="0" u="none" strike="noStrike" cap="none">
                  <a:solidFill>
                    <a:schemeClr val="dk1"/>
                  </a:solidFill>
                  <a:latin typeface="Calibri"/>
                  <a:ea typeface="Calibri"/>
                  <a:cs typeface="Calibri"/>
                  <a:sym typeface="Calibri"/>
                </a:endParaRPr>
              </a:p>
            </p:txBody>
          </p:sp>
        </p:grpSp>
        <p:sp>
          <p:nvSpPr>
            <p:cNvPr id="119" name="Google Shape;119;p16"/>
            <p:cNvSpPr txBox="1"/>
            <p:nvPr/>
          </p:nvSpPr>
          <p:spPr>
            <a:xfrm>
              <a:off x="466971" y="308824"/>
              <a:ext cx="4796400" cy="1949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1760" b="1" i="0" u="none" strike="noStrike" cap="none">
                  <a:solidFill>
                    <a:srgbClr val="000000"/>
                  </a:solidFill>
                </a:rPr>
                <a:t>LANGUAGE PRACTICES</a:t>
              </a:r>
              <a:endParaRPr sz="1760" b="1"/>
            </a:p>
            <a:p>
              <a:pPr marL="0" marR="0" lvl="0" indent="0" algn="ctr" rtl="0">
                <a:lnSpc>
                  <a:spcPct val="140000"/>
                </a:lnSpc>
                <a:spcBef>
                  <a:spcPts val="0"/>
                </a:spcBef>
                <a:spcAft>
                  <a:spcPts val="0"/>
                </a:spcAft>
                <a:buNone/>
              </a:pPr>
              <a:r>
                <a:rPr lang="en-GB" sz="1760" b="0" i="0" u="none" strike="noStrike" cap="none">
                  <a:solidFill>
                    <a:srgbClr val="000000"/>
                  </a:solidFill>
                  <a:latin typeface="Arial"/>
                  <a:ea typeface="Arial"/>
                  <a:cs typeface="Arial"/>
                  <a:sym typeface="Arial"/>
                </a:rPr>
                <a:t>what people do</a:t>
              </a:r>
              <a:endParaRPr sz="1760"/>
            </a:p>
          </p:txBody>
        </p:sp>
      </p:grpSp>
      <p:grpSp>
        <p:nvGrpSpPr>
          <p:cNvPr id="120" name="Google Shape;120;p16"/>
          <p:cNvGrpSpPr/>
          <p:nvPr/>
        </p:nvGrpSpPr>
        <p:grpSpPr>
          <a:xfrm>
            <a:off x="3445387" y="176453"/>
            <a:ext cx="5347026" cy="1041107"/>
            <a:chOff x="-2610625" y="-464276"/>
            <a:chExt cx="13543632" cy="3395651"/>
          </a:xfrm>
        </p:grpSpPr>
        <p:sp>
          <p:nvSpPr>
            <p:cNvPr id="121" name="Google Shape;121;p16"/>
            <p:cNvSpPr txBox="1"/>
            <p:nvPr/>
          </p:nvSpPr>
          <p:spPr>
            <a:xfrm>
              <a:off x="-247038" y="-230711"/>
              <a:ext cx="9853199" cy="316208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1500" b="1" i="0" u="none" strike="noStrike" cap="none" dirty="0">
                  <a:solidFill>
                    <a:srgbClr val="000000"/>
                  </a:solidFill>
                </a:rPr>
                <a:t>LANGUAGE BELIEFS AND IDEOLOGIES</a:t>
              </a:r>
              <a:endParaRPr sz="1500" b="1" dirty="0"/>
            </a:p>
            <a:p>
              <a:pPr marL="0" marR="0" lvl="0" indent="0" algn="ctr" rtl="0">
                <a:lnSpc>
                  <a:spcPct val="140000"/>
                </a:lnSpc>
                <a:spcBef>
                  <a:spcPts val="0"/>
                </a:spcBef>
                <a:spcAft>
                  <a:spcPts val="0"/>
                </a:spcAft>
                <a:buNone/>
              </a:pPr>
              <a:r>
                <a:rPr lang="en-GB" sz="1500" b="0" i="0" u="none" strike="noStrike" cap="none" dirty="0">
                  <a:solidFill>
                    <a:srgbClr val="000000"/>
                  </a:solidFill>
                  <a:latin typeface="Arial"/>
                  <a:ea typeface="Arial"/>
                  <a:cs typeface="Arial"/>
                  <a:sym typeface="Arial"/>
                </a:rPr>
                <a:t>what people believe language should mean or do</a:t>
              </a:r>
              <a:endParaRPr sz="1500" dirty="0"/>
            </a:p>
          </p:txBody>
        </p:sp>
        <p:sp>
          <p:nvSpPr>
            <p:cNvPr id="122" name="Google Shape;122;p16"/>
            <p:cNvSpPr/>
            <p:nvPr/>
          </p:nvSpPr>
          <p:spPr>
            <a:xfrm>
              <a:off x="-2610625" y="-464276"/>
              <a:ext cx="13543632" cy="3190233"/>
            </a:xfrm>
            <a:custGeom>
              <a:avLst/>
              <a:gdLst/>
              <a:ahLst/>
              <a:cxnLst/>
              <a:rect l="l" t="t" r="r" b="b"/>
              <a:pathLst>
                <a:path w="1427900" h="325368" extrusionOk="0">
                  <a:moveTo>
                    <a:pt x="1224700" y="0"/>
                  </a:moveTo>
                  <a:cubicBezTo>
                    <a:pt x="1336924" y="0"/>
                    <a:pt x="1427900" y="72836"/>
                    <a:pt x="1427900" y="162684"/>
                  </a:cubicBezTo>
                  <a:cubicBezTo>
                    <a:pt x="1427900" y="252532"/>
                    <a:pt x="1336924" y="325368"/>
                    <a:pt x="1224700" y="325368"/>
                  </a:cubicBezTo>
                  <a:lnTo>
                    <a:pt x="203200" y="325368"/>
                  </a:lnTo>
                  <a:cubicBezTo>
                    <a:pt x="90976" y="325368"/>
                    <a:pt x="0" y="252532"/>
                    <a:pt x="0" y="162684"/>
                  </a:cubicBezTo>
                  <a:cubicBezTo>
                    <a:pt x="0" y="72836"/>
                    <a:pt x="90976" y="0"/>
                    <a:pt x="203200" y="0"/>
                  </a:cubicBezTo>
                  <a:close/>
                </a:path>
              </a:pathLst>
            </a:custGeom>
            <a:noFill/>
            <a:ln w="36450" cap="sq" cmpd="sng">
              <a:solidFill>
                <a:srgbClr val="AB5FCF"/>
              </a:solidFill>
              <a:prstDash val="solid"/>
              <a:miter lim="8000"/>
              <a:headEnd type="none" w="sm" len="sm"/>
              <a:tailEnd type="none" w="sm" len="sm"/>
            </a:ln>
          </p:spPr>
          <p:txBody>
            <a:bodyPr spcFirstLastPara="1" wrap="square" lIns="43750" tIns="43750" rIns="43750" bIns="43750" anchor="ctr" anchorCtr="0">
              <a:noAutofit/>
            </a:bodyPr>
            <a:lstStyle/>
            <a:p>
              <a:pPr marL="0" lvl="0" indent="0" algn="l" rtl="0">
                <a:spcBef>
                  <a:spcPts val="0"/>
                </a:spcBef>
                <a:spcAft>
                  <a:spcPts val="0"/>
                </a:spcAft>
                <a:buNone/>
              </a:pPr>
              <a:endParaRPr/>
            </a:p>
          </p:txBody>
        </p:sp>
      </p:grpSp>
      <p:grpSp>
        <p:nvGrpSpPr>
          <p:cNvPr id="123" name="Google Shape;123;p16"/>
          <p:cNvGrpSpPr/>
          <p:nvPr/>
        </p:nvGrpSpPr>
        <p:grpSpPr>
          <a:xfrm>
            <a:off x="5360075" y="3340989"/>
            <a:ext cx="3555974" cy="1410151"/>
            <a:chOff x="-150295" y="-116330"/>
            <a:chExt cx="1873118" cy="742800"/>
          </a:xfrm>
        </p:grpSpPr>
        <p:sp>
          <p:nvSpPr>
            <p:cNvPr id="124" name="Google Shape;124;p16"/>
            <p:cNvSpPr/>
            <p:nvPr/>
          </p:nvSpPr>
          <p:spPr>
            <a:xfrm>
              <a:off x="-150295" y="-99955"/>
              <a:ext cx="1873118" cy="710056"/>
            </a:xfrm>
            <a:custGeom>
              <a:avLst/>
              <a:gdLst/>
              <a:ahLst/>
              <a:cxnLst/>
              <a:rect l="l" t="t" r="r" b="b"/>
              <a:pathLst>
                <a:path w="1722407" h="609490" extrusionOk="0">
                  <a:moveTo>
                    <a:pt x="1519207" y="0"/>
                  </a:moveTo>
                  <a:cubicBezTo>
                    <a:pt x="1631431" y="0"/>
                    <a:pt x="1722407" y="136439"/>
                    <a:pt x="1722407" y="304745"/>
                  </a:cubicBezTo>
                  <a:cubicBezTo>
                    <a:pt x="1722407" y="473051"/>
                    <a:pt x="1631431" y="609490"/>
                    <a:pt x="1519207" y="609490"/>
                  </a:cubicBezTo>
                  <a:lnTo>
                    <a:pt x="203200" y="609490"/>
                  </a:lnTo>
                  <a:cubicBezTo>
                    <a:pt x="90976" y="609490"/>
                    <a:pt x="0" y="473051"/>
                    <a:pt x="0" y="304745"/>
                  </a:cubicBezTo>
                  <a:cubicBezTo>
                    <a:pt x="0" y="136439"/>
                    <a:pt x="90976" y="0"/>
                    <a:pt x="203200" y="0"/>
                  </a:cubicBezTo>
                  <a:close/>
                </a:path>
              </a:pathLst>
            </a:custGeom>
            <a:noFill/>
            <a:ln w="38100" cap="sq" cmpd="sng">
              <a:solidFill>
                <a:srgbClr val="AB5FCF"/>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5" name="Google Shape;125;p16"/>
            <p:cNvSpPr txBox="1"/>
            <p:nvPr/>
          </p:nvSpPr>
          <p:spPr>
            <a:xfrm>
              <a:off x="-130687" y="-116330"/>
              <a:ext cx="1833900" cy="7428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GB" sz="1500" b="1" i="0" u="none" strike="noStrike" cap="none">
                  <a:solidFill>
                    <a:srgbClr val="000000"/>
                  </a:solidFill>
                </a:rPr>
                <a:t>LANGUAGE MANAGEMENT</a:t>
              </a:r>
              <a:endParaRPr sz="1500" b="1"/>
            </a:p>
            <a:p>
              <a:pPr marL="0" marR="0" lvl="0" indent="0" algn="ctr" rtl="0">
                <a:lnSpc>
                  <a:spcPct val="140000"/>
                </a:lnSpc>
                <a:spcBef>
                  <a:spcPts val="0"/>
                </a:spcBef>
                <a:spcAft>
                  <a:spcPts val="0"/>
                </a:spcAft>
                <a:buNone/>
              </a:pPr>
              <a:r>
                <a:rPr lang="en-GB" sz="1500" b="0" i="0" u="none" strike="noStrike" cap="none">
                  <a:solidFill>
                    <a:srgbClr val="000000"/>
                  </a:solidFill>
                  <a:latin typeface="Arial"/>
                  <a:ea typeface="Arial"/>
                  <a:cs typeface="Arial"/>
                  <a:sym typeface="Arial"/>
                </a:rPr>
                <a:t>explicit efforts to shape language behavior through rules, strategies, and institutional choices</a:t>
              </a:r>
              <a:endParaRPr sz="1500"/>
            </a:p>
          </p:txBody>
        </p:sp>
      </p:grpSp>
      <p:sp>
        <p:nvSpPr>
          <p:cNvPr id="126" name="Google Shape;126;p16"/>
          <p:cNvSpPr/>
          <p:nvPr/>
        </p:nvSpPr>
        <p:spPr>
          <a:xfrm rot="-7990709" flipH="1">
            <a:off x="7904178" y="1409572"/>
            <a:ext cx="467599" cy="1469596"/>
          </a:xfrm>
          <a:custGeom>
            <a:avLst/>
            <a:gdLst/>
            <a:ahLst/>
            <a:cxnLst/>
            <a:rect l="l" t="t" r="r" b="b"/>
            <a:pathLst>
              <a:path w="934205" h="2936074" extrusionOk="0">
                <a:moveTo>
                  <a:pt x="934205" y="0"/>
                </a:moveTo>
                <a:lnTo>
                  <a:pt x="0" y="0"/>
                </a:lnTo>
                <a:lnTo>
                  <a:pt x="0" y="2936074"/>
                </a:lnTo>
                <a:lnTo>
                  <a:pt x="934205" y="2936074"/>
                </a:lnTo>
                <a:lnTo>
                  <a:pt x="934205" y="0"/>
                </a:lnTo>
                <a:close/>
              </a:path>
            </a:pathLst>
          </a:custGeom>
          <a:blipFill rotWithShape="1">
            <a:blip r:embed="rId3">
              <a:alphaModFix/>
            </a:blip>
            <a:stretch>
              <a:fillRect/>
            </a:stretch>
          </a:blipFill>
          <a:ln>
            <a:noFill/>
          </a:ln>
        </p:spPr>
      </p:sp>
      <p:sp>
        <p:nvSpPr>
          <p:cNvPr id="127" name="Google Shape;127;p16"/>
          <p:cNvSpPr/>
          <p:nvPr/>
        </p:nvSpPr>
        <p:spPr>
          <a:xfrm rot="2064314">
            <a:off x="4400629" y="2778114"/>
            <a:ext cx="1321866" cy="802733"/>
          </a:xfrm>
          <a:custGeom>
            <a:avLst/>
            <a:gdLst/>
            <a:ahLst/>
            <a:cxnLst/>
            <a:rect l="l" t="t" r="r" b="b"/>
            <a:pathLst>
              <a:path w="2643931" h="1605587" extrusionOk="0">
                <a:moveTo>
                  <a:pt x="0" y="0"/>
                </a:moveTo>
                <a:lnTo>
                  <a:pt x="2643931" y="0"/>
                </a:lnTo>
                <a:lnTo>
                  <a:pt x="2643931" y="1605587"/>
                </a:lnTo>
                <a:lnTo>
                  <a:pt x="0" y="1605587"/>
                </a:lnTo>
                <a:lnTo>
                  <a:pt x="0" y="0"/>
                </a:lnTo>
                <a:close/>
              </a:path>
            </a:pathLst>
          </a:custGeom>
          <a:blipFill rotWithShape="1">
            <a:blip r:embed="rId4">
              <a:alphaModFix/>
            </a:blip>
            <a:stretch>
              <a:fillRect/>
            </a:stretch>
          </a:blipFill>
          <a:ln>
            <a:noFill/>
          </a:ln>
        </p:spPr>
      </p:sp>
      <p:sp>
        <p:nvSpPr>
          <p:cNvPr id="128" name="Google Shape;128;p16"/>
          <p:cNvSpPr/>
          <p:nvPr/>
        </p:nvSpPr>
        <p:spPr>
          <a:xfrm rot="-8503737">
            <a:off x="4935135" y="1840382"/>
            <a:ext cx="756102" cy="151221"/>
          </a:xfrm>
          <a:custGeom>
            <a:avLst/>
            <a:gdLst/>
            <a:ahLst/>
            <a:cxnLst/>
            <a:rect l="l" t="t" r="r" b="b"/>
            <a:pathLst>
              <a:path w="1512204" h="302441" extrusionOk="0">
                <a:moveTo>
                  <a:pt x="0" y="0"/>
                </a:moveTo>
                <a:lnTo>
                  <a:pt x="1512204" y="0"/>
                </a:lnTo>
                <a:lnTo>
                  <a:pt x="1512204" y="302441"/>
                </a:lnTo>
                <a:lnTo>
                  <a:pt x="0" y="302441"/>
                </a:lnTo>
                <a:lnTo>
                  <a:pt x="0" y="0"/>
                </a:lnTo>
                <a:close/>
              </a:path>
            </a:pathLst>
          </a:custGeom>
          <a:blipFill rotWithShape="1">
            <a:blip r:embed="rId5">
              <a:alphaModFix/>
            </a:blip>
            <a:stretch>
              <a:fillRect/>
            </a:stretch>
          </a:blipFill>
          <a:ln>
            <a:noFill/>
          </a:ln>
        </p:spPr>
      </p:sp>
      <p:sp>
        <p:nvSpPr>
          <p:cNvPr id="129" name="Google Shape;129;p16"/>
          <p:cNvSpPr txBox="1"/>
          <p:nvPr/>
        </p:nvSpPr>
        <p:spPr>
          <a:xfrm>
            <a:off x="5433903" y="2551425"/>
            <a:ext cx="17793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1" i="0" u="none" strike="noStrike" cap="none" dirty="0">
                <a:solidFill>
                  <a:schemeClr val="dk1"/>
                </a:solidFill>
              </a:rPr>
              <a:t>OUTCOMES</a:t>
            </a:r>
            <a:endParaRPr sz="700" b="1" dirty="0">
              <a:solidFill>
                <a:schemeClr val="dk1"/>
              </a:solidFill>
            </a:endParaRPr>
          </a:p>
        </p:txBody>
      </p:sp>
      <p:sp>
        <p:nvSpPr>
          <p:cNvPr id="130" name="Google Shape;130;p16"/>
          <p:cNvSpPr txBox="1"/>
          <p:nvPr/>
        </p:nvSpPr>
        <p:spPr>
          <a:xfrm>
            <a:off x="577075" y="1541625"/>
            <a:ext cx="2103900" cy="2327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GB" sz="2700">
                <a:solidFill>
                  <a:schemeClr val="dk1"/>
                </a:solidFill>
              </a:rPr>
              <a:t>Family</a:t>
            </a:r>
            <a:r>
              <a:rPr lang="en-GB" sz="2700" b="0" i="0" u="none" strike="noStrike" cap="none">
                <a:solidFill>
                  <a:schemeClr val="dk1"/>
                </a:solidFill>
                <a:latin typeface="Arial"/>
                <a:ea typeface="Arial"/>
                <a:cs typeface="Arial"/>
                <a:sym typeface="Arial"/>
              </a:rPr>
              <a:t> language policy (FLP) component</a:t>
            </a:r>
            <a:r>
              <a:rPr lang="en-GB" sz="2700">
                <a:solidFill>
                  <a:schemeClr val="dk1"/>
                </a:solidFill>
              </a:rPr>
              <a:t>s</a:t>
            </a:r>
            <a:r>
              <a:rPr lang="en-GB" sz="2700" b="0" i="0" u="none" strike="noStrike" cap="none">
                <a:solidFill>
                  <a:schemeClr val="dk1"/>
                </a:solidFill>
                <a:latin typeface="Arial"/>
                <a:ea typeface="Arial"/>
                <a:cs typeface="Arial"/>
                <a:sym typeface="Arial"/>
              </a:rPr>
              <a:t> Sp</a:t>
            </a:r>
            <a:r>
              <a:rPr lang="en-GB" sz="2700">
                <a:solidFill>
                  <a:schemeClr val="dk1"/>
                </a:solidFill>
              </a:rPr>
              <a:t>olsky 2004</a:t>
            </a:r>
            <a:endParaRPr sz="2700">
              <a:solidFill>
                <a:schemeClr val="dk1"/>
              </a:solidFill>
            </a:endParaRPr>
          </a:p>
        </p:txBody>
      </p:sp>
      <p:sp>
        <p:nvSpPr>
          <p:cNvPr id="131" name="Google Shape;131;p16"/>
          <p:cNvSpPr txBox="1"/>
          <p:nvPr/>
        </p:nvSpPr>
        <p:spPr>
          <a:xfrm>
            <a:off x="397363" y="2050675"/>
            <a:ext cx="2283600" cy="107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7" title="WhatsApp Image 2026-04-15 at 15.30.10.jpeg"/>
          <p:cNvPicPr preferRelativeResize="0"/>
          <p:nvPr/>
        </p:nvPicPr>
        <p:blipFill>
          <a:blip r:embed="rId3">
            <a:alphaModFix/>
          </a:blip>
          <a:stretch>
            <a:fillRect/>
          </a:stretch>
        </p:blipFill>
        <p:spPr>
          <a:xfrm>
            <a:off x="1837950" y="0"/>
            <a:ext cx="5513826" cy="4287801"/>
          </a:xfrm>
          <a:prstGeom prst="rect">
            <a:avLst/>
          </a:prstGeom>
          <a:noFill/>
          <a:ln>
            <a:noFill/>
          </a:ln>
        </p:spPr>
      </p:pic>
      <p:sp>
        <p:nvSpPr>
          <p:cNvPr id="137" name="Google Shape;137;p17"/>
          <p:cNvSpPr txBox="1"/>
          <p:nvPr/>
        </p:nvSpPr>
        <p:spPr>
          <a:xfrm>
            <a:off x="1103550" y="4287800"/>
            <a:ext cx="6936900" cy="64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dirty="0"/>
              <a:t>The interdisciplinary framework of FLP, </a:t>
            </a:r>
            <a:r>
              <a:rPr lang="en-GB" sz="1500" dirty="0" err="1"/>
              <a:t>Curdt</a:t>
            </a:r>
            <a:r>
              <a:rPr lang="en-GB" sz="1500" dirty="0"/>
              <a:t>-Christ</a:t>
            </a:r>
            <a:r>
              <a:rPr lang="et-EE" sz="1500" dirty="0" err="1"/>
              <a:t>ia</a:t>
            </a:r>
            <a:r>
              <a:rPr lang="en-GB" sz="1500" dirty="0" err="1"/>
              <a:t>nsen</a:t>
            </a:r>
            <a:r>
              <a:rPr lang="en-GB" sz="1500" dirty="0"/>
              <a:t> 201</a:t>
            </a:r>
            <a:r>
              <a:rPr lang="et-EE" sz="1500" dirty="0"/>
              <a:t>8</a:t>
            </a:r>
            <a:r>
              <a:rPr lang="en-GB" sz="1500" dirty="0"/>
              <a:t> </a:t>
            </a:r>
            <a:endParaRPr sz="1500" dirty="0"/>
          </a:p>
          <a:p>
            <a:pPr marL="0" lvl="0" indent="0" algn="ctr" rtl="0">
              <a:spcBef>
                <a:spcPts val="0"/>
              </a:spcBef>
              <a:spcAft>
                <a:spcPts val="0"/>
              </a:spcAft>
              <a:buNone/>
            </a:pPr>
            <a:endParaRPr sz="2900" dirty="0">
              <a:solidFill>
                <a:schemeClr val="dk1"/>
              </a:solidFill>
            </a:endParaRPr>
          </a:p>
          <a:p>
            <a:pPr marL="0" lvl="0" indent="0" algn="ctr" rtl="0">
              <a:spcBef>
                <a:spcPts val="0"/>
              </a:spcBef>
              <a:spcAft>
                <a:spcPts val="0"/>
              </a:spcAft>
              <a:buNone/>
            </a:pPr>
            <a:endParaRPr sz="29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grpSp>
        <p:nvGrpSpPr>
          <p:cNvPr id="184" name="Google Shape;184;p19"/>
          <p:cNvGrpSpPr/>
          <p:nvPr/>
        </p:nvGrpSpPr>
        <p:grpSpPr>
          <a:xfrm>
            <a:off x="528987" y="386769"/>
            <a:ext cx="8086120" cy="876703"/>
            <a:chOff x="0" y="-57150"/>
            <a:chExt cx="4551714" cy="493500"/>
          </a:xfrm>
        </p:grpSpPr>
        <p:sp>
          <p:nvSpPr>
            <p:cNvPr id="185" name="Google Shape;185;p19"/>
            <p:cNvSpPr/>
            <p:nvPr/>
          </p:nvSpPr>
          <p:spPr>
            <a:xfrm>
              <a:off x="0" y="0"/>
              <a:ext cx="4551714" cy="436220"/>
            </a:xfrm>
            <a:custGeom>
              <a:avLst/>
              <a:gdLst/>
              <a:ahLst/>
              <a:cxnLst/>
              <a:rect l="l" t="t" r="r" b="b"/>
              <a:pathLst>
                <a:path w="4551714" h="436220" extrusionOk="0">
                  <a:moveTo>
                    <a:pt x="4348514" y="0"/>
                  </a:moveTo>
                  <a:cubicBezTo>
                    <a:pt x="4460738" y="0"/>
                    <a:pt x="4551714" y="97651"/>
                    <a:pt x="4551714" y="218110"/>
                  </a:cubicBezTo>
                  <a:cubicBezTo>
                    <a:pt x="4551714" y="338569"/>
                    <a:pt x="4460738" y="436220"/>
                    <a:pt x="4348514" y="436220"/>
                  </a:cubicBezTo>
                  <a:lnTo>
                    <a:pt x="203200" y="436220"/>
                  </a:lnTo>
                  <a:cubicBezTo>
                    <a:pt x="90976" y="436220"/>
                    <a:pt x="0" y="338569"/>
                    <a:pt x="0" y="218110"/>
                  </a:cubicBezTo>
                  <a:cubicBezTo>
                    <a:pt x="0" y="97651"/>
                    <a:pt x="90976" y="0"/>
                    <a:pt x="203200" y="0"/>
                  </a:cubicBezTo>
                  <a:close/>
                </a:path>
              </a:pathLst>
            </a:custGeom>
            <a:solidFill>
              <a:srgbClr val="AB5FC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6" name="Google Shape;186;p19"/>
            <p:cNvSpPr txBox="1"/>
            <p:nvPr/>
          </p:nvSpPr>
          <p:spPr>
            <a:xfrm>
              <a:off x="0" y="-57150"/>
              <a:ext cx="45516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7" name="Google Shape;187;p19"/>
          <p:cNvSpPr txBox="1"/>
          <p:nvPr/>
        </p:nvSpPr>
        <p:spPr>
          <a:xfrm>
            <a:off x="1442151" y="574800"/>
            <a:ext cx="65376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b="0" i="0" u="none" strike="noStrike" cap="none" dirty="0">
                <a:solidFill>
                  <a:schemeClr val="dk1"/>
                </a:solidFill>
                <a:latin typeface="Arial"/>
                <a:ea typeface="Arial"/>
                <a:cs typeface="Arial"/>
                <a:sym typeface="Arial"/>
              </a:rPr>
              <a:t>UKRAINIAN AND OTHER CHOICES</a:t>
            </a:r>
            <a:r>
              <a:rPr lang="et-EE" sz="3000" b="0" i="0" u="none" strike="noStrike" cap="none" dirty="0">
                <a:solidFill>
                  <a:schemeClr val="dk1"/>
                </a:solidFill>
                <a:latin typeface="Arial"/>
                <a:ea typeface="Arial"/>
                <a:cs typeface="Arial"/>
                <a:sym typeface="Arial"/>
              </a:rPr>
              <a:t> (</a:t>
            </a:r>
            <a:r>
              <a:rPr lang="et-EE" sz="3000" b="0" i="0" u="none" strike="noStrike" cap="none" dirty="0" err="1">
                <a:solidFill>
                  <a:schemeClr val="dk1"/>
                </a:solidFill>
                <a:latin typeface="Arial"/>
                <a:ea typeface="Arial"/>
                <a:cs typeface="Arial"/>
                <a:sym typeface="Arial"/>
              </a:rPr>
              <a:t>general</a:t>
            </a:r>
            <a:r>
              <a:rPr lang="et-EE" sz="3000" b="0" i="0" u="none" strike="noStrike" cap="none" dirty="0">
                <a:solidFill>
                  <a:schemeClr val="dk1"/>
                </a:solidFill>
                <a:latin typeface="Arial"/>
                <a:ea typeface="Arial"/>
                <a:cs typeface="Arial"/>
                <a:sym typeface="Arial"/>
              </a:rPr>
              <a:t> </a:t>
            </a:r>
            <a:r>
              <a:rPr lang="et-EE" sz="3000" b="0" i="0" u="none" strike="noStrike" cap="none" dirty="0" err="1">
                <a:solidFill>
                  <a:schemeClr val="dk1"/>
                </a:solidFill>
                <a:latin typeface="Arial"/>
                <a:ea typeface="Arial"/>
                <a:cs typeface="Arial"/>
                <a:sym typeface="Arial"/>
              </a:rPr>
              <a:t>observations</a:t>
            </a:r>
            <a:r>
              <a:rPr lang="et-EE" sz="3000" b="0" i="0" u="none" strike="noStrike" cap="none" dirty="0">
                <a:solidFill>
                  <a:schemeClr val="dk1"/>
                </a:solidFill>
                <a:latin typeface="Arial"/>
                <a:ea typeface="Arial"/>
                <a:cs typeface="Arial"/>
                <a:sym typeface="Arial"/>
              </a:rPr>
              <a:t> in </a:t>
            </a:r>
            <a:r>
              <a:rPr lang="et-EE" sz="3000" b="0" i="0" u="none" strike="noStrike" cap="none" dirty="0" err="1">
                <a:solidFill>
                  <a:schemeClr val="dk1"/>
                </a:solidFill>
                <a:latin typeface="Arial"/>
                <a:ea typeface="Arial"/>
                <a:cs typeface="Arial"/>
                <a:sym typeface="Arial"/>
              </a:rPr>
              <a:t>the</a:t>
            </a:r>
            <a:r>
              <a:rPr lang="et-EE" sz="3000" b="0" i="0" u="none" strike="noStrike" cap="none" dirty="0">
                <a:solidFill>
                  <a:schemeClr val="dk1"/>
                </a:solidFill>
                <a:latin typeface="Arial"/>
                <a:ea typeface="Arial"/>
                <a:cs typeface="Arial"/>
                <a:sym typeface="Arial"/>
              </a:rPr>
              <a:t> </a:t>
            </a:r>
            <a:r>
              <a:rPr lang="et-EE" sz="3000" b="0" i="0" u="none" strike="noStrike" cap="none" dirty="0" err="1">
                <a:solidFill>
                  <a:schemeClr val="dk1"/>
                </a:solidFill>
                <a:latin typeface="Arial"/>
                <a:ea typeface="Arial"/>
                <a:cs typeface="Arial"/>
                <a:sym typeface="Arial"/>
              </a:rPr>
              <a:t>literature</a:t>
            </a:r>
            <a:r>
              <a:rPr lang="et-EE" sz="3000" b="0" i="0" u="none" strike="noStrike" cap="none" dirty="0">
                <a:solidFill>
                  <a:schemeClr val="dk1"/>
                </a:solidFill>
                <a:latin typeface="Arial"/>
                <a:ea typeface="Arial"/>
                <a:cs typeface="Arial"/>
                <a:sym typeface="Arial"/>
              </a:rPr>
              <a:t>)</a:t>
            </a:r>
            <a:endParaRPr sz="700" dirty="0">
              <a:solidFill>
                <a:schemeClr val="dk1"/>
              </a:solidFill>
            </a:endParaRPr>
          </a:p>
        </p:txBody>
      </p:sp>
      <p:sp>
        <p:nvSpPr>
          <p:cNvPr id="188" name="Google Shape;188;p19"/>
          <p:cNvSpPr txBox="1"/>
          <p:nvPr/>
        </p:nvSpPr>
        <p:spPr>
          <a:xfrm>
            <a:off x="929033" y="1689045"/>
            <a:ext cx="7862100" cy="2201100"/>
          </a:xfrm>
          <a:prstGeom prst="rect">
            <a:avLst/>
          </a:prstGeom>
          <a:noFill/>
          <a:ln>
            <a:noFill/>
          </a:ln>
        </p:spPr>
        <p:txBody>
          <a:bodyPr spcFirstLastPara="1" wrap="square" lIns="0" tIns="0" rIns="0" bIns="0" anchor="t" anchorCtr="0">
            <a:spAutoFit/>
          </a:bodyPr>
          <a:lstStyle/>
          <a:p>
            <a:pPr marL="457200" lvl="0" indent="-393700" algn="l" rtl="0">
              <a:lnSpc>
                <a:spcPct val="150000"/>
              </a:lnSpc>
              <a:spcBef>
                <a:spcPts val="0"/>
              </a:spcBef>
              <a:spcAft>
                <a:spcPts val="0"/>
              </a:spcAft>
              <a:buClr>
                <a:schemeClr val="dk1"/>
              </a:buClr>
              <a:buSzPts val="2600"/>
              <a:buChar char="●"/>
            </a:pPr>
            <a:r>
              <a:rPr lang="en-GB" sz="2600" dirty="0">
                <a:solidFill>
                  <a:schemeClr val="dk1"/>
                </a:solidFill>
              </a:rPr>
              <a:t>Strengthened commitment to Ukrainian</a:t>
            </a:r>
            <a:endParaRPr sz="2600" dirty="0">
              <a:solidFill>
                <a:schemeClr val="dk1"/>
              </a:solidFill>
            </a:endParaRPr>
          </a:p>
          <a:p>
            <a:pPr marL="457200" lvl="0" indent="-393700" algn="l" rtl="0">
              <a:lnSpc>
                <a:spcPct val="150000"/>
              </a:lnSpc>
              <a:spcBef>
                <a:spcPts val="0"/>
              </a:spcBef>
              <a:spcAft>
                <a:spcPts val="0"/>
              </a:spcAft>
              <a:buClr>
                <a:schemeClr val="dk1"/>
              </a:buClr>
              <a:buSzPts val="2600"/>
              <a:buChar char="●"/>
            </a:pPr>
            <a:r>
              <a:rPr lang="en-GB" sz="2600" dirty="0">
                <a:solidFill>
                  <a:schemeClr val="dk1"/>
                </a:solidFill>
              </a:rPr>
              <a:t>Re-evaluation of Russian</a:t>
            </a:r>
            <a:endParaRPr sz="2600" dirty="0">
              <a:solidFill>
                <a:schemeClr val="dk1"/>
              </a:solidFill>
            </a:endParaRPr>
          </a:p>
          <a:p>
            <a:pPr marL="457200" lvl="0" indent="-393700" algn="l" rtl="0">
              <a:lnSpc>
                <a:spcPct val="150000"/>
              </a:lnSpc>
              <a:spcBef>
                <a:spcPts val="0"/>
              </a:spcBef>
              <a:spcAft>
                <a:spcPts val="0"/>
              </a:spcAft>
              <a:buClr>
                <a:schemeClr val="dk1"/>
              </a:buClr>
              <a:buSzPts val="2600"/>
              <a:buChar char="●"/>
            </a:pPr>
            <a:r>
              <a:rPr lang="en-GB" sz="2600" dirty="0">
                <a:solidFill>
                  <a:schemeClr val="dk1"/>
                </a:solidFill>
              </a:rPr>
              <a:t>Reframing of Surzhyk</a:t>
            </a:r>
            <a:endParaRPr sz="2600" dirty="0">
              <a:solidFill>
                <a:schemeClr val="dk1"/>
              </a:solidFill>
            </a:endParaRPr>
          </a:p>
          <a:p>
            <a:pPr marL="457200" lvl="0" indent="-393700" algn="l" rtl="0">
              <a:lnSpc>
                <a:spcPct val="150000"/>
              </a:lnSpc>
              <a:spcBef>
                <a:spcPts val="0"/>
              </a:spcBef>
              <a:spcAft>
                <a:spcPts val="0"/>
              </a:spcAft>
              <a:buClr>
                <a:schemeClr val="dk1"/>
              </a:buClr>
              <a:buSzPts val="2600"/>
              <a:buChar char="●"/>
            </a:pPr>
            <a:r>
              <a:rPr lang="en-GB" sz="2600" dirty="0">
                <a:solidFill>
                  <a:schemeClr val="dk1"/>
                </a:solidFill>
              </a:rPr>
              <a:t>Creative indexing of belonging </a:t>
            </a:r>
            <a:endParaRPr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grpSp>
        <p:nvGrpSpPr>
          <p:cNvPr id="197" name="Google Shape;197;p20"/>
          <p:cNvGrpSpPr/>
          <p:nvPr/>
        </p:nvGrpSpPr>
        <p:grpSpPr>
          <a:xfrm>
            <a:off x="516315" y="412824"/>
            <a:ext cx="8086492" cy="876462"/>
            <a:chOff x="0" y="-57150"/>
            <a:chExt cx="4551976" cy="493370"/>
          </a:xfrm>
        </p:grpSpPr>
        <p:sp>
          <p:nvSpPr>
            <p:cNvPr id="198" name="Google Shape;198;p20"/>
            <p:cNvSpPr/>
            <p:nvPr/>
          </p:nvSpPr>
          <p:spPr>
            <a:xfrm>
              <a:off x="0" y="0"/>
              <a:ext cx="4551976" cy="436220"/>
            </a:xfrm>
            <a:custGeom>
              <a:avLst/>
              <a:gdLst/>
              <a:ahLst/>
              <a:cxnLst/>
              <a:rect l="l" t="t" r="r" b="b"/>
              <a:pathLst>
                <a:path w="4551976" h="436220" extrusionOk="0">
                  <a:moveTo>
                    <a:pt x="4348776" y="0"/>
                  </a:moveTo>
                  <a:cubicBezTo>
                    <a:pt x="4461001" y="0"/>
                    <a:pt x="4551976" y="97651"/>
                    <a:pt x="4551976" y="218110"/>
                  </a:cubicBezTo>
                  <a:cubicBezTo>
                    <a:pt x="4551976" y="338569"/>
                    <a:pt x="4461001" y="436220"/>
                    <a:pt x="4348776" y="436220"/>
                  </a:cubicBezTo>
                  <a:lnTo>
                    <a:pt x="203200" y="436220"/>
                  </a:lnTo>
                  <a:cubicBezTo>
                    <a:pt x="90976" y="436220"/>
                    <a:pt x="0" y="338569"/>
                    <a:pt x="0" y="218110"/>
                  </a:cubicBezTo>
                  <a:cubicBezTo>
                    <a:pt x="0" y="97651"/>
                    <a:pt x="90976" y="0"/>
                    <a:pt x="203200" y="0"/>
                  </a:cubicBezTo>
                  <a:close/>
                </a:path>
              </a:pathLst>
            </a:custGeom>
            <a:solidFill>
              <a:srgbClr val="08A89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9" name="Google Shape;199;p20"/>
            <p:cNvSpPr txBox="1"/>
            <p:nvPr/>
          </p:nvSpPr>
          <p:spPr>
            <a:xfrm>
              <a:off x="0" y="-57150"/>
              <a:ext cx="4551976" cy="49337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0" name="Google Shape;200;p20"/>
          <p:cNvGrpSpPr/>
          <p:nvPr/>
        </p:nvGrpSpPr>
        <p:grpSpPr>
          <a:xfrm>
            <a:off x="516500" y="1924227"/>
            <a:ext cx="2641689" cy="2611784"/>
            <a:chOff x="0" y="-145177"/>
            <a:chExt cx="1391535" cy="1133685"/>
          </a:xfrm>
        </p:grpSpPr>
        <p:sp>
          <p:nvSpPr>
            <p:cNvPr id="201" name="Google Shape;201;p20"/>
            <p:cNvSpPr/>
            <p:nvPr/>
          </p:nvSpPr>
          <p:spPr>
            <a:xfrm>
              <a:off x="0" y="0"/>
              <a:ext cx="1391188" cy="98850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2" name="Google Shape;202;p20"/>
            <p:cNvSpPr txBox="1"/>
            <p:nvPr/>
          </p:nvSpPr>
          <p:spPr>
            <a:xfrm>
              <a:off x="435" y="-145177"/>
              <a:ext cx="1391100" cy="10458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03" name="Google Shape;203;p20"/>
          <p:cNvSpPr/>
          <p:nvPr/>
        </p:nvSpPr>
        <p:spPr>
          <a:xfrm>
            <a:off x="699150" y="1699163"/>
            <a:ext cx="2459021" cy="516781"/>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04" name="Google Shape;204;p20"/>
          <p:cNvGrpSpPr/>
          <p:nvPr/>
        </p:nvGrpSpPr>
        <p:grpSpPr>
          <a:xfrm>
            <a:off x="3249840" y="2055248"/>
            <a:ext cx="2641031" cy="2410765"/>
            <a:chOff x="0" y="-57150"/>
            <a:chExt cx="1391188" cy="1045658"/>
          </a:xfrm>
        </p:grpSpPr>
        <p:sp>
          <p:nvSpPr>
            <p:cNvPr id="205" name="Google Shape;205;p20"/>
            <p:cNvSpPr/>
            <p:nvPr/>
          </p:nvSpPr>
          <p:spPr>
            <a:xfrm>
              <a:off x="0" y="0"/>
              <a:ext cx="1391188" cy="98850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6" name="Google Shape;206;p20"/>
            <p:cNvSpPr txBox="1"/>
            <p:nvPr/>
          </p:nvSpPr>
          <p:spPr>
            <a:xfrm>
              <a:off x="0" y="-57150"/>
              <a:ext cx="1391188" cy="1045658"/>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7" name="Google Shape;207;p20"/>
          <p:cNvGrpSpPr/>
          <p:nvPr/>
        </p:nvGrpSpPr>
        <p:grpSpPr>
          <a:xfrm>
            <a:off x="5989750" y="2137677"/>
            <a:ext cx="2641031" cy="2410765"/>
            <a:chOff x="0" y="-57150"/>
            <a:chExt cx="1391188" cy="1045658"/>
          </a:xfrm>
        </p:grpSpPr>
        <p:sp>
          <p:nvSpPr>
            <p:cNvPr id="208" name="Google Shape;208;p20"/>
            <p:cNvSpPr/>
            <p:nvPr/>
          </p:nvSpPr>
          <p:spPr>
            <a:xfrm>
              <a:off x="0" y="0"/>
              <a:ext cx="1391188" cy="98850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9" name="Google Shape;209;p20"/>
            <p:cNvSpPr txBox="1"/>
            <p:nvPr/>
          </p:nvSpPr>
          <p:spPr>
            <a:xfrm>
              <a:off x="0" y="-57150"/>
              <a:ext cx="1391188" cy="1045658"/>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0" name="Google Shape;210;p20"/>
          <p:cNvGrpSpPr/>
          <p:nvPr/>
        </p:nvGrpSpPr>
        <p:grpSpPr>
          <a:xfrm>
            <a:off x="3319063" y="1625718"/>
            <a:ext cx="2505860" cy="588756"/>
            <a:chOff x="0" y="-57150"/>
            <a:chExt cx="1951604" cy="458533"/>
          </a:xfrm>
        </p:grpSpPr>
        <p:sp>
          <p:nvSpPr>
            <p:cNvPr id="211" name="Google Shape;211;p20"/>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2" name="Google Shape;212;p20"/>
            <p:cNvSpPr txBox="1"/>
            <p:nvPr/>
          </p:nvSpPr>
          <p:spPr>
            <a:xfrm>
              <a:off x="0" y="-57150"/>
              <a:ext cx="1951604" cy="458533"/>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3" name="Google Shape;213;p20"/>
          <p:cNvGrpSpPr/>
          <p:nvPr/>
        </p:nvGrpSpPr>
        <p:grpSpPr>
          <a:xfrm>
            <a:off x="6054169" y="1631955"/>
            <a:ext cx="2505860" cy="588756"/>
            <a:chOff x="0" y="-57150"/>
            <a:chExt cx="1951604" cy="458533"/>
          </a:xfrm>
        </p:grpSpPr>
        <p:sp>
          <p:nvSpPr>
            <p:cNvPr id="214" name="Google Shape;214;p20"/>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5" name="Google Shape;215;p20"/>
            <p:cNvSpPr txBox="1"/>
            <p:nvPr/>
          </p:nvSpPr>
          <p:spPr>
            <a:xfrm>
              <a:off x="0" y="-57150"/>
              <a:ext cx="1951604" cy="458533"/>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16" name="Google Shape;216;p20"/>
          <p:cNvSpPr txBox="1"/>
          <p:nvPr/>
        </p:nvSpPr>
        <p:spPr>
          <a:xfrm>
            <a:off x="1705711" y="606543"/>
            <a:ext cx="57327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i="0" u="none" strike="noStrike" cap="none">
                <a:solidFill>
                  <a:schemeClr val="dk1"/>
                </a:solidFill>
              </a:rPr>
              <a:t>DATA</a:t>
            </a:r>
            <a:endParaRPr sz="700">
              <a:solidFill>
                <a:schemeClr val="dk1"/>
              </a:solidFill>
            </a:endParaRPr>
          </a:p>
        </p:txBody>
      </p:sp>
      <p:sp>
        <p:nvSpPr>
          <p:cNvPr id="217" name="Google Shape;217;p20"/>
          <p:cNvSpPr txBox="1"/>
          <p:nvPr/>
        </p:nvSpPr>
        <p:spPr>
          <a:xfrm>
            <a:off x="512775" y="2074000"/>
            <a:ext cx="2641800" cy="2700739"/>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endParaRPr sz="700" dirty="0"/>
          </a:p>
          <a:p>
            <a:pPr marL="0" marR="0" lvl="0" indent="0" algn="l" rtl="0">
              <a:lnSpc>
                <a:spcPct val="130013"/>
              </a:lnSpc>
              <a:spcBef>
                <a:spcPts val="0"/>
              </a:spcBef>
              <a:spcAft>
                <a:spcPts val="0"/>
              </a:spcAft>
              <a:buNone/>
            </a:pPr>
            <a:r>
              <a:rPr lang="en-GB" sz="1200" i="0" u="none" strike="noStrike" cap="none" dirty="0">
                <a:solidFill>
                  <a:srgbClr val="090909"/>
                </a:solidFill>
              </a:rPr>
              <a:t>  </a:t>
            </a:r>
            <a:r>
              <a:rPr lang="en-GB" sz="1300" b="1" dirty="0">
                <a:solidFill>
                  <a:srgbClr val="090909"/>
                </a:solidFill>
              </a:rPr>
              <a:t>Ukrainian mothers who </a:t>
            </a:r>
            <a:r>
              <a:rPr lang="en-GB" sz="1300" b="1" i="0" u="none" strike="noStrike" cap="none" dirty="0">
                <a:solidFill>
                  <a:srgbClr val="090909"/>
                </a:solidFill>
              </a:rPr>
              <a:t>moved to Estonia after 2022</a:t>
            </a:r>
            <a:endParaRPr sz="1300" b="1" dirty="0"/>
          </a:p>
          <a:p>
            <a:pPr marL="241300" marR="0" lvl="1" indent="-133350" algn="l" rtl="0">
              <a:lnSpc>
                <a:spcPct val="130013"/>
              </a:lnSpc>
              <a:spcBef>
                <a:spcPts val="0"/>
              </a:spcBef>
              <a:spcAft>
                <a:spcPts val="0"/>
              </a:spcAft>
              <a:buClr>
                <a:srgbClr val="090909"/>
              </a:buClr>
              <a:buSzPts val="1300"/>
              <a:buChar char="•"/>
            </a:pPr>
            <a:r>
              <a:rPr lang="en-GB" sz="1300" b="1" i="0" u="none" strike="noStrike" cap="none" dirty="0">
                <a:solidFill>
                  <a:srgbClr val="090909"/>
                </a:solidFill>
              </a:rPr>
              <a:t>from different regions in Ukraine</a:t>
            </a:r>
            <a:endParaRPr sz="1300" b="1" dirty="0"/>
          </a:p>
          <a:p>
            <a:pPr marL="241300" marR="0" lvl="1" indent="-133350" algn="l" rtl="0">
              <a:lnSpc>
                <a:spcPct val="130013"/>
              </a:lnSpc>
              <a:spcBef>
                <a:spcPts val="0"/>
              </a:spcBef>
              <a:spcAft>
                <a:spcPts val="0"/>
              </a:spcAft>
              <a:buClr>
                <a:srgbClr val="090909"/>
              </a:buClr>
              <a:buSzPts val="1300"/>
              <a:buFont typeface="Arial"/>
              <a:buChar char="•"/>
            </a:pPr>
            <a:r>
              <a:rPr lang="en-GB" sz="1300" b="1" i="0" u="none" strike="noStrike" cap="none" dirty="0">
                <a:solidFill>
                  <a:srgbClr val="090909"/>
                </a:solidFill>
              </a:rPr>
              <a:t>at least one</a:t>
            </a:r>
            <a:r>
              <a:rPr lang="en-GB" sz="1300" b="1" dirty="0">
                <a:solidFill>
                  <a:srgbClr val="090909"/>
                </a:solidFill>
              </a:rPr>
              <a:t> </a:t>
            </a:r>
            <a:r>
              <a:rPr lang="en-GB" sz="1300" b="1" i="0" u="none" strike="noStrike" cap="none" dirty="0">
                <a:solidFill>
                  <a:srgbClr val="090909"/>
                </a:solidFill>
              </a:rPr>
              <a:t>child</a:t>
            </a:r>
            <a:r>
              <a:rPr lang="en-GB" sz="1300" b="1" dirty="0">
                <a:solidFill>
                  <a:srgbClr val="090909"/>
                </a:solidFill>
              </a:rPr>
              <a:t> in </a:t>
            </a:r>
            <a:r>
              <a:rPr lang="en-GB" sz="1300" b="1" dirty="0">
                <a:solidFill>
                  <a:schemeClr val="dk1"/>
                </a:solidFill>
              </a:rPr>
              <a:t> kindergarten or primary school)</a:t>
            </a:r>
            <a:endParaRPr sz="1300" b="1" dirty="0"/>
          </a:p>
          <a:p>
            <a:pPr marL="241300" marR="0" lvl="1" indent="-133350" algn="l" rtl="0">
              <a:lnSpc>
                <a:spcPct val="130013"/>
              </a:lnSpc>
              <a:spcBef>
                <a:spcPts val="0"/>
              </a:spcBef>
              <a:spcAft>
                <a:spcPts val="0"/>
              </a:spcAft>
              <a:buClr>
                <a:srgbClr val="090909"/>
              </a:buClr>
              <a:buSzPts val="1300"/>
              <a:buFont typeface="Arial"/>
              <a:buChar char="•"/>
            </a:pPr>
            <a:r>
              <a:rPr lang="en-GB" sz="1300" b="1" i="0" u="none" strike="noStrike" cap="none" dirty="0">
                <a:solidFill>
                  <a:srgbClr val="090909"/>
                </a:solidFill>
              </a:rPr>
              <a:t>ages 32-4</a:t>
            </a:r>
            <a:r>
              <a:rPr lang="en-GB" sz="1300" b="1" dirty="0">
                <a:solidFill>
                  <a:srgbClr val="090909"/>
                </a:solidFill>
              </a:rPr>
              <a:t>8</a:t>
            </a:r>
            <a:endParaRPr sz="1300" b="1" dirty="0"/>
          </a:p>
          <a:p>
            <a:pPr marL="241300" marR="0" lvl="1" indent="-133350" algn="l" rtl="0">
              <a:lnSpc>
                <a:spcPct val="130013"/>
              </a:lnSpc>
              <a:spcBef>
                <a:spcPts val="0"/>
              </a:spcBef>
              <a:spcAft>
                <a:spcPts val="0"/>
              </a:spcAft>
              <a:buClr>
                <a:srgbClr val="090909"/>
              </a:buClr>
              <a:buSzPts val="1300"/>
              <a:buChar char="•"/>
            </a:pPr>
            <a:r>
              <a:rPr lang="en-GB" sz="1300" b="1" i="0" u="none" strike="noStrike" cap="none" dirty="0">
                <a:solidFill>
                  <a:srgbClr val="090909"/>
                </a:solidFill>
              </a:rPr>
              <a:t>similar education levels</a:t>
            </a:r>
            <a:endParaRPr sz="1300" b="1" dirty="0"/>
          </a:p>
          <a:p>
            <a:pPr marL="0" marR="0" lvl="0" indent="0" algn="ctr" rtl="0">
              <a:lnSpc>
                <a:spcPct val="130013"/>
              </a:lnSpc>
              <a:spcBef>
                <a:spcPts val="0"/>
              </a:spcBef>
              <a:spcAft>
                <a:spcPts val="0"/>
              </a:spcAft>
              <a:buNone/>
            </a:pPr>
            <a:endParaRPr sz="1100" b="0" i="0" u="none" strike="noStrike" cap="none" dirty="0">
              <a:solidFill>
                <a:srgbClr val="090909"/>
              </a:solidFill>
              <a:latin typeface="Arial"/>
              <a:ea typeface="Arial"/>
              <a:cs typeface="Arial"/>
              <a:sym typeface="Arial"/>
            </a:endParaRPr>
          </a:p>
        </p:txBody>
      </p:sp>
      <p:sp>
        <p:nvSpPr>
          <p:cNvPr id="218" name="Google Shape;218;p20"/>
          <p:cNvSpPr txBox="1"/>
          <p:nvPr/>
        </p:nvSpPr>
        <p:spPr>
          <a:xfrm>
            <a:off x="905663" y="1803651"/>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Participants N</a:t>
            </a:r>
            <a:r>
              <a:rPr lang="en-GB" sz="2000">
                <a:solidFill>
                  <a:srgbClr val="FFFFFF"/>
                </a:solidFill>
              </a:rPr>
              <a:t>=</a:t>
            </a:r>
            <a:r>
              <a:rPr lang="en-GB" sz="2000" b="0" i="0" u="none" strike="noStrike" cap="none">
                <a:solidFill>
                  <a:srgbClr val="FFFFFF"/>
                </a:solidFill>
                <a:latin typeface="Arial"/>
                <a:ea typeface="Arial"/>
                <a:cs typeface="Arial"/>
                <a:sym typeface="Arial"/>
              </a:rPr>
              <a:t>11</a:t>
            </a:r>
            <a:endParaRPr sz="700"/>
          </a:p>
        </p:txBody>
      </p:sp>
      <p:sp>
        <p:nvSpPr>
          <p:cNvPr id="219" name="Google Shape;219;p20"/>
          <p:cNvSpPr txBox="1"/>
          <p:nvPr/>
        </p:nvSpPr>
        <p:spPr>
          <a:xfrm>
            <a:off x="3549000" y="1803661"/>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Comparison</a:t>
            </a:r>
            <a:endParaRPr sz="700"/>
          </a:p>
        </p:txBody>
      </p:sp>
      <p:sp>
        <p:nvSpPr>
          <p:cNvPr id="220" name="Google Shape;220;p20"/>
          <p:cNvSpPr txBox="1"/>
          <p:nvPr/>
        </p:nvSpPr>
        <p:spPr>
          <a:xfrm>
            <a:off x="3218994" y="2187007"/>
            <a:ext cx="2608056" cy="3040832"/>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r>
              <a:rPr lang="en-GB" sz="1100" b="1" i="0" u="none" strike="noStrike" cap="none" dirty="0">
                <a:solidFill>
                  <a:srgbClr val="090909"/>
                </a:solidFill>
                <a:latin typeface="Arial"/>
                <a:ea typeface="Arial"/>
                <a:cs typeface="Arial"/>
                <a:sym typeface="Arial"/>
              </a:rPr>
              <a:t>Dominant languages</a:t>
            </a:r>
            <a:endParaRPr sz="1100" b="1" dirty="0"/>
          </a:p>
          <a:p>
            <a:pPr marL="241300" marR="0" lvl="1" indent="-120650" algn="l" rtl="0">
              <a:lnSpc>
                <a:spcPct val="130013"/>
              </a:lnSpc>
              <a:spcBef>
                <a:spcPts val="0"/>
              </a:spcBef>
              <a:spcAft>
                <a:spcPts val="0"/>
              </a:spcAft>
              <a:buClr>
                <a:srgbClr val="090909"/>
              </a:buClr>
              <a:buSzPts val="1100"/>
              <a:buFont typeface="Arial"/>
              <a:buChar char="•"/>
            </a:pPr>
            <a:r>
              <a:rPr lang="en-GB" sz="1100" b="1" i="0" u="none" strike="noStrike" cap="none" dirty="0">
                <a:solidFill>
                  <a:srgbClr val="090909"/>
                </a:solidFill>
                <a:latin typeface="Arial"/>
                <a:ea typeface="Arial"/>
                <a:cs typeface="Arial"/>
                <a:sym typeface="Arial"/>
              </a:rPr>
              <a:t>Ukrainian, Russian, </a:t>
            </a:r>
            <a:r>
              <a:rPr lang="en-GB" sz="1100" b="1" dirty="0">
                <a:solidFill>
                  <a:srgbClr val="090909"/>
                </a:solidFill>
              </a:rPr>
              <a:t>S</a:t>
            </a:r>
            <a:r>
              <a:rPr lang="en-GB" sz="1100" b="1" i="0" u="none" strike="noStrike" cap="none" dirty="0">
                <a:solidFill>
                  <a:srgbClr val="090909"/>
                </a:solidFill>
                <a:latin typeface="Arial"/>
                <a:ea typeface="Arial"/>
                <a:cs typeface="Arial"/>
                <a:sym typeface="Arial"/>
              </a:rPr>
              <a:t>urzhyk, bilingual</a:t>
            </a:r>
            <a:endParaRPr sz="1100" b="1" dirty="0"/>
          </a:p>
          <a:p>
            <a:pPr marL="0" marR="0" lvl="0" indent="0" algn="l" rtl="0">
              <a:lnSpc>
                <a:spcPct val="130013"/>
              </a:lnSpc>
              <a:spcBef>
                <a:spcPts val="0"/>
              </a:spcBef>
              <a:spcAft>
                <a:spcPts val="0"/>
              </a:spcAft>
              <a:buNone/>
            </a:pPr>
            <a:r>
              <a:rPr lang="en-GB" sz="1100" b="1" i="0" u="none" strike="noStrike" cap="none" dirty="0">
                <a:solidFill>
                  <a:srgbClr val="090909"/>
                </a:solidFill>
                <a:latin typeface="Arial"/>
                <a:ea typeface="Arial"/>
                <a:cs typeface="Arial"/>
                <a:sym typeface="Arial"/>
              </a:rPr>
              <a:t> Location in Estonia</a:t>
            </a:r>
            <a:endParaRPr sz="1100" b="1" dirty="0"/>
          </a:p>
          <a:p>
            <a:pPr marL="241300" marR="0" lvl="1" indent="-120650" algn="l" rtl="0">
              <a:lnSpc>
                <a:spcPct val="130013"/>
              </a:lnSpc>
              <a:spcBef>
                <a:spcPts val="0"/>
              </a:spcBef>
              <a:spcAft>
                <a:spcPts val="0"/>
              </a:spcAft>
              <a:buClr>
                <a:srgbClr val="090909"/>
              </a:buClr>
              <a:buSzPts val="1100"/>
              <a:buFont typeface="Arial"/>
              <a:buChar char="•"/>
            </a:pPr>
            <a:r>
              <a:rPr lang="en-GB" sz="1100" b="1" i="0" u="none" strike="noStrike" cap="none" dirty="0">
                <a:solidFill>
                  <a:srgbClr val="090909"/>
                </a:solidFill>
                <a:latin typeface="Arial"/>
                <a:ea typeface="Arial"/>
                <a:cs typeface="Arial"/>
                <a:sym typeface="Arial"/>
              </a:rPr>
              <a:t>Tallinn</a:t>
            </a:r>
            <a:endParaRPr sz="1100" b="1" dirty="0"/>
          </a:p>
          <a:p>
            <a:pPr marL="469900" marR="0" lvl="2" indent="-158750" algn="l" rtl="0">
              <a:lnSpc>
                <a:spcPct val="130013"/>
              </a:lnSpc>
              <a:spcBef>
                <a:spcPts val="0"/>
              </a:spcBef>
              <a:spcAft>
                <a:spcPts val="0"/>
              </a:spcAft>
              <a:buClr>
                <a:srgbClr val="090909"/>
              </a:buClr>
              <a:buSzPts val="1100"/>
              <a:buFont typeface="Arial"/>
              <a:buChar char="⚬"/>
            </a:pPr>
            <a:r>
              <a:rPr lang="en-GB" sz="1100" b="1" dirty="0">
                <a:solidFill>
                  <a:srgbClr val="090909"/>
                </a:solidFill>
              </a:rPr>
              <a:t>Separate R and E environments</a:t>
            </a:r>
            <a:endParaRPr sz="1100" b="1" dirty="0"/>
          </a:p>
          <a:p>
            <a:pPr marL="469900" marR="0" lvl="2" indent="-158750" algn="l" rtl="0">
              <a:lnSpc>
                <a:spcPct val="130013"/>
              </a:lnSpc>
              <a:spcBef>
                <a:spcPts val="0"/>
              </a:spcBef>
              <a:spcAft>
                <a:spcPts val="0"/>
              </a:spcAft>
              <a:buClr>
                <a:srgbClr val="090909"/>
              </a:buClr>
              <a:buSzPts val="1100"/>
              <a:buFont typeface="Arial"/>
              <a:buChar char="⚬"/>
            </a:pPr>
            <a:r>
              <a:rPr lang="en-GB" sz="1100" b="1" i="0" u="none" strike="noStrike" cap="none" dirty="0">
                <a:solidFill>
                  <a:srgbClr val="090909"/>
                </a:solidFill>
                <a:latin typeface="Arial"/>
                <a:ea typeface="Arial"/>
                <a:cs typeface="Arial"/>
                <a:sym typeface="Arial"/>
              </a:rPr>
              <a:t>more Ukrainian support</a:t>
            </a:r>
            <a:endParaRPr sz="1100" b="1" dirty="0"/>
          </a:p>
          <a:p>
            <a:pPr marL="241300" marR="0" lvl="1" indent="-120650" algn="just" rtl="0">
              <a:lnSpc>
                <a:spcPct val="130013"/>
              </a:lnSpc>
              <a:spcBef>
                <a:spcPts val="0"/>
              </a:spcBef>
              <a:spcAft>
                <a:spcPts val="0"/>
              </a:spcAft>
              <a:buClr>
                <a:srgbClr val="090909"/>
              </a:buClr>
              <a:buSzPts val="1100"/>
              <a:buFont typeface="Arial"/>
              <a:buChar char="•"/>
            </a:pPr>
            <a:r>
              <a:rPr lang="en-GB" sz="1100" b="1" i="0" u="none" strike="noStrike" cap="none" dirty="0">
                <a:solidFill>
                  <a:srgbClr val="090909"/>
                </a:solidFill>
                <a:latin typeface="Arial"/>
                <a:ea typeface="Arial"/>
                <a:cs typeface="Arial"/>
                <a:sym typeface="Arial"/>
              </a:rPr>
              <a:t>Tartu</a:t>
            </a:r>
            <a:endParaRPr sz="1100" b="1" dirty="0"/>
          </a:p>
          <a:p>
            <a:pPr marL="469900" marR="0" lvl="2" indent="-158750" algn="just" rtl="0">
              <a:lnSpc>
                <a:spcPct val="130013"/>
              </a:lnSpc>
              <a:spcBef>
                <a:spcPts val="0"/>
              </a:spcBef>
              <a:spcAft>
                <a:spcPts val="0"/>
              </a:spcAft>
              <a:buClr>
                <a:srgbClr val="090909"/>
              </a:buClr>
              <a:buSzPts val="1100"/>
              <a:buFont typeface="Arial"/>
              <a:buChar char="⚬"/>
            </a:pPr>
            <a:r>
              <a:rPr lang="en-GB" sz="1100" b="1" i="0" u="none" strike="noStrike" cap="none" dirty="0">
                <a:solidFill>
                  <a:srgbClr val="090909"/>
                </a:solidFill>
                <a:latin typeface="Arial"/>
                <a:ea typeface="Arial"/>
                <a:cs typeface="Arial"/>
                <a:sym typeface="Arial"/>
              </a:rPr>
              <a:t>Estonian-dominant</a:t>
            </a:r>
            <a:endParaRPr sz="1100" b="1" dirty="0"/>
          </a:p>
          <a:p>
            <a:pPr marL="469900" marR="0" lvl="2" indent="-158750" algn="just" rtl="0">
              <a:lnSpc>
                <a:spcPct val="130013"/>
              </a:lnSpc>
              <a:spcBef>
                <a:spcPts val="0"/>
              </a:spcBef>
              <a:spcAft>
                <a:spcPts val="0"/>
              </a:spcAft>
              <a:buClr>
                <a:srgbClr val="090909"/>
              </a:buClr>
              <a:buSzPts val="1100"/>
              <a:buFont typeface="Arial"/>
              <a:buChar char="⚬"/>
            </a:pPr>
            <a:r>
              <a:rPr lang="en-GB" sz="1100" b="1" i="0" u="none" strike="noStrike" cap="none" dirty="0">
                <a:solidFill>
                  <a:srgbClr val="090909"/>
                </a:solidFill>
                <a:latin typeface="Arial"/>
                <a:ea typeface="Arial"/>
                <a:cs typeface="Arial"/>
                <a:sym typeface="Arial"/>
              </a:rPr>
              <a:t>less Ukrainian support</a:t>
            </a:r>
            <a:endParaRPr sz="1100" b="1" dirty="0"/>
          </a:p>
          <a:p>
            <a:pPr marL="0" marR="0" lvl="0" indent="0" algn="ctr" rtl="0">
              <a:lnSpc>
                <a:spcPct val="130013"/>
              </a:lnSpc>
              <a:spcBef>
                <a:spcPts val="0"/>
              </a:spcBef>
              <a:spcAft>
                <a:spcPts val="0"/>
              </a:spcAft>
              <a:buNone/>
            </a:pPr>
            <a:endParaRPr sz="900" b="0" i="0" u="none" strike="noStrike" cap="none" dirty="0">
              <a:solidFill>
                <a:srgbClr val="090909"/>
              </a:solidFill>
              <a:latin typeface="Arial"/>
              <a:ea typeface="Arial"/>
              <a:cs typeface="Arial"/>
              <a:sym typeface="Arial"/>
            </a:endParaRPr>
          </a:p>
          <a:p>
            <a:pPr marL="0" marR="0" lvl="0" indent="0" algn="ctr" rtl="0">
              <a:lnSpc>
                <a:spcPct val="130013"/>
              </a:lnSpc>
              <a:spcBef>
                <a:spcPts val="0"/>
              </a:spcBef>
              <a:spcAft>
                <a:spcPts val="0"/>
              </a:spcAft>
              <a:buNone/>
            </a:pPr>
            <a:endParaRPr sz="1100" b="0" i="0" u="none" strike="noStrike" cap="none" dirty="0">
              <a:solidFill>
                <a:srgbClr val="090909"/>
              </a:solidFill>
              <a:latin typeface="Arial"/>
              <a:ea typeface="Arial"/>
              <a:cs typeface="Arial"/>
              <a:sym typeface="Arial"/>
            </a:endParaRPr>
          </a:p>
          <a:p>
            <a:pPr marL="0" marR="0" lvl="0" indent="0" algn="ctr" rtl="0">
              <a:lnSpc>
                <a:spcPct val="130013"/>
              </a:lnSpc>
              <a:spcBef>
                <a:spcPts val="0"/>
              </a:spcBef>
              <a:spcAft>
                <a:spcPts val="0"/>
              </a:spcAft>
              <a:buNone/>
            </a:pPr>
            <a:endParaRPr sz="1100" b="0" i="0" u="none" strike="noStrike" cap="none" dirty="0">
              <a:solidFill>
                <a:srgbClr val="090909"/>
              </a:solidFill>
              <a:latin typeface="Arial"/>
              <a:ea typeface="Arial"/>
              <a:cs typeface="Arial"/>
              <a:sym typeface="Arial"/>
            </a:endParaRPr>
          </a:p>
          <a:p>
            <a:pPr marL="0" marR="0" lvl="0" indent="0" algn="ctr" rtl="0">
              <a:lnSpc>
                <a:spcPct val="130013"/>
              </a:lnSpc>
              <a:spcBef>
                <a:spcPts val="0"/>
              </a:spcBef>
              <a:spcAft>
                <a:spcPts val="0"/>
              </a:spcAft>
              <a:buNone/>
            </a:pPr>
            <a:endParaRPr sz="1100" b="0" i="0" u="none" strike="noStrike" cap="none" dirty="0">
              <a:solidFill>
                <a:srgbClr val="090909"/>
              </a:solidFill>
              <a:latin typeface="Arial"/>
              <a:ea typeface="Arial"/>
              <a:cs typeface="Arial"/>
              <a:sym typeface="Arial"/>
            </a:endParaRPr>
          </a:p>
        </p:txBody>
      </p:sp>
      <p:sp>
        <p:nvSpPr>
          <p:cNvPr id="221" name="Google Shape;221;p20"/>
          <p:cNvSpPr txBox="1"/>
          <p:nvPr/>
        </p:nvSpPr>
        <p:spPr>
          <a:xfrm>
            <a:off x="6284127" y="1772417"/>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Topics</a:t>
            </a:r>
            <a:endParaRPr sz="700"/>
          </a:p>
        </p:txBody>
      </p:sp>
      <p:sp>
        <p:nvSpPr>
          <p:cNvPr id="222" name="Google Shape;222;p20"/>
          <p:cNvSpPr txBox="1"/>
          <p:nvPr/>
        </p:nvSpPr>
        <p:spPr>
          <a:xfrm>
            <a:off x="6053571" y="2258686"/>
            <a:ext cx="2577204" cy="2028764"/>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GB" sz="1300" b="1" i="0" u="none" strike="noStrike" cap="none" dirty="0">
                <a:solidFill>
                  <a:srgbClr val="090909"/>
                </a:solidFill>
              </a:rPr>
              <a:t>Reported language practices</a:t>
            </a:r>
            <a:endParaRPr sz="1300" b="1" dirty="0"/>
          </a:p>
          <a:p>
            <a:pPr marL="0" marR="0" lvl="0" indent="0" algn="l" rtl="0">
              <a:lnSpc>
                <a:spcPct val="200000"/>
              </a:lnSpc>
              <a:spcBef>
                <a:spcPts val="0"/>
              </a:spcBef>
              <a:spcAft>
                <a:spcPts val="0"/>
              </a:spcAft>
              <a:buNone/>
            </a:pPr>
            <a:r>
              <a:rPr lang="en-GB" sz="1300" b="1" i="0" u="none" strike="noStrike" cap="none" dirty="0">
                <a:solidFill>
                  <a:srgbClr val="090909"/>
                </a:solidFill>
              </a:rPr>
              <a:t>Language beliefs and ideologies </a:t>
            </a:r>
            <a:endParaRPr sz="1300" b="1" dirty="0"/>
          </a:p>
          <a:p>
            <a:pPr marL="0" marR="0" lvl="0" indent="0" algn="l" rtl="0">
              <a:lnSpc>
                <a:spcPct val="200000"/>
              </a:lnSpc>
              <a:spcBef>
                <a:spcPts val="0"/>
              </a:spcBef>
              <a:spcAft>
                <a:spcPts val="0"/>
              </a:spcAft>
              <a:buNone/>
            </a:pPr>
            <a:r>
              <a:rPr lang="en-GB" sz="1300" b="1" i="0" u="none" strike="noStrike" cap="none" dirty="0">
                <a:solidFill>
                  <a:srgbClr val="090909"/>
                </a:solidFill>
              </a:rPr>
              <a:t>Language maintenance </a:t>
            </a:r>
            <a:endParaRPr sz="1300" b="1" i="0" u="none" strike="noStrike" cap="none" dirty="0">
              <a:solidFill>
                <a:srgbClr val="090909"/>
              </a:solidFill>
            </a:endParaRPr>
          </a:p>
          <a:p>
            <a:pPr marL="0" lvl="0" indent="0" algn="l" rtl="0">
              <a:lnSpc>
                <a:spcPct val="200000"/>
              </a:lnSpc>
              <a:spcBef>
                <a:spcPts val="0"/>
              </a:spcBef>
              <a:spcAft>
                <a:spcPts val="0"/>
              </a:spcAft>
              <a:buNone/>
            </a:pPr>
            <a:r>
              <a:rPr lang="en-GB" sz="1300" b="1" dirty="0"/>
              <a:t>Focus on before and after</a:t>
            </a:r>
            <a:endParaRPr sz="1300" b="1" i="1" u="none" strike="noStrike" cap="none" dirty="0">
              <a:solidFill>
                <a:srgbClr val="090909"/>
              </a:solidFill>
            </a:endParaRPr>
          </a:p>
          <a:p>
            <a:pPr marL="0" marR="0" lvl="0" indent="0" algn="l" rtl="0">
              <a:lnSpc>
                <a:spcPct val="200000"/>
              </a:lnSpc>
              <a:spcBef>
                <a:spcPts val="0"/>
              </a:spcBef>
              <a:spcAft>
                <a:spcPts val="0"/>
              </a:spcAft>
              <a:buNone/>
            </a:pPr>
            <a:r>
              <a:rPr lang="en-GB" sz="1300" b="1" i="0" u="none" strike="noStrike" cap="none" dirty="0">
                <a:solidFill>
                  <a:srgbClr val="090909"/>
                </a:solidFill>
              </a:rPr>
              <a:t>Factors shaping these choices</a:t>
            </a:r>
            <a:endParaRPr sz="1300" b="1" dirty="0"/>
          </a:p>
        </p:txBody>
      </p:sp>
      <p:sp>
        <p:nvSpPr>
          <p:cNvPr id="223" name="Google Shape;223;p20"/>
          <p:cNvSpPr txBox="1"/>
          <p:nvPr/>
        </p:nvSpPr>
        <p:spPr>
          <a:xfrm>
            <a:off x="1492600" y="1407025"/>
            <a:ext cx="6414600" cy="5172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GB" i="0" u="none" strike="noStrike" cap="none" dirty="0">
                <a:solidFill>
                  <a:srgbClr val="000000"/>
                </a:solidFill>
              </a:rPr>
              <a:t>Qualitative interviews in Fall 202</a:t>
            </a:r>
            <a:r>
              <a:rPr lang="en-GB" dirty="0"/>
              <a:t>5 (</a:t>
            </a:r>
            <a:r>
              <a:rPr lang="en-GB" i="0" u="none" strike="noStrike" cap="none" dirty="0">
                <a:solidFill>
                  <a:srgbClr val="000000"/>
                </a:solidFill>
                <a:highlight>
                  <a:schemeClr val="lt1"/>
                </a:highlight>
              </a:rPr>
              <a:t>10 hours 18 min 9 sec, M</a:t>
            </a:r>
            <a:r>
              <a:rPr lang="en-GB" dirty="0">
                <a:highlight>
                  <a:schemeClr val="lt1"/>
                </a:highlight>
              </a:rPr>
              <a:t>=</a:t>
            </a:r>
            <a:r>
              <a:rPr lang="en-GB" dirty="0">
                <a:solidFill>
                  <a:schemeClr val="dk1"/>
                </a:solidFill>
              </a:rPr>
              <a:t>56 min 12 sec</a:t>
            </a:r>
            <a:r>
              <a:rPr lang="en-GB" i="0" u="none" strike="noStrike" cap="none" dirty="0">
                <a:solidFill>
                  <a:srgbClr val="000000"/>
                </a:solidFill>
                <a:highlight>
                  <a:schemeClr val="lt1"/>
                </a:highlight>
              </a:rPr>
              <a:t>)</a:t>
            </a:r>
            <a:endParaRPr dirty="0">
              <a:highlight>
                <a:schemeClr val="lt1"/>
              </a:highlight>
            </a:endParaRPr>
          </a:p>
          <a:p>
            <a:pPr marL="0" marR="0" lvl="0" indent="0" algn="ctr" rtl="0">
              <a:lnSpc>
                <a:spcPct val="140014"/>
              </a:lnSpc>
              <a:spcBef>
                <a:spcPts val="0"/>
              </a:spcBef>
              <a:spcAft>
                <a:spcPts val="0"/>
              </a:spcAft>
              <a:buNone/>
            </a:pPr>
            <a:endParaRPr i="0" u="none" strike="noStrike" cap="none" dirty="0">
              <a:solidFill>
                <a:srgbClr val="000000"/>
              </a:solidFill>
            </a:endParaRPr>
          </a:p>
        </p:txBody>
      </p:sp>
      <p:sp>
        <p:nvSpPr>
          <p:cNvPr id="224" name="Google Shape;224;p20"/>
          <p:cNvSpPr txBox="1"/>
          <p:nvPr/>
        </p:nvSpPr>
        <p:spPr>
          <a:xfrm>
            <a:off x="1160634" y="4693763"/>
            <a:ext cx="7011300" cy="169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1100" b="0" i="0" u="none" strike="noStrike" cap="none">
                <a:solidFill>
                  <a:srgbClr val="000000"/>
                </a:solidFill>
                <a:latin typeface="Arial"/>
                <a:ea typeface="Arial"/>
                <a:cs typeface="Arial"/>
                <a:sym typeface="Arial"/>
              </a:rPr>
              <a:t>Ethical approval: Research Ethics Committee (CETO) of the Faculty of Arts at the University of Groningen</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grpSp>
        <p:nvGrpSpPr>
          <p:cNvPr id="233" name="Google Shape;233;p21"/>
          <p:cNvGrpSpPr/>
          <p:nvPr/>
        </p:nvGrpSpPr>
        <p:grpSpPr>
          <a:xfrm>
            <a:off x="516315" y="412823"/>
            <a:ext cx="8086585" cy="876703"/>
            <a:chOff x="0" y="-57150"/>
            <a:chExt cx="4551976" cy="493500"/>
          </a:xfrm>
        </p:grpSpPr>
        <p:sp>
          <p:nvSpPr>
            <p:cNvPr id="234" name="Google Shape;234;p21"/>
            <p:cNvSpPr/>
            <p:nvPr/>
          </p:nvSpPr>
          <p:spPr>
            <a:xfrm>
              <a:off x="0" y="0"/>
              <a:ext cx="4551976" cy="436220"/>
            </a:xfrm>
            <a:custGeom>
              <a:avLst/>
              <a:gdLst/>
              <a:ahLst/>
              <a:cxnLst/>
              <a:rect l="l" t="t" r="r" b="b"/>
              <a:pathLst>
                <a:path w="4551976" h="436220" extrusionOk="0">
                  <a:moveTo>
                    <a:pt x="4348776" y="0"/>
                  </a:moveTo>
                  <a:cubicBezTo>
                    <a:pt x="4461001" y="0"/>
                    <a:pt x="4551976" y="97651"/>
                    <a:pt x="4551976" y="218110"/>
                  </a:cubicBezTo>
                  <a:cubicBezTo>
                    <a:pt x="4551976" y="338569"/>
                    <a:pt x="4461001" y="436220"/>
                    <a:pt x="4348776" y="436220"/>
                  </a:cubicBezTo>
                  <a:lnTo>
                    <a:pt x="203200" y="436220"/>
                  </a:lnTo>
                  <a:cubicBezTo>
                    <a:pt x="90976" y="436220"/>
                    <a:pt x="0" y="338569"/>
                    <a:pt x="0" y="218110"/>
                  </a:cubicBezTo>
                  <a:cubicBezTo>
                    <a:pt x="0" y="97651"/>
                    <a:pt x="90976" y="0"/>
                    <a:pt x="203200" y="0"/>
                  </a:cubicBezTo>
                  <a:close/>
                </a:path>
              </a:pathLst>
            </a:custGeom>
            <a:solidFill>
              <a:srgbClr val="08A89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5" name="Google Shape;235;p21"/>
            <p:cNvSpPr txBox="1"/>
            <p:nvPr/>
          </p:nvSpPr>
          <p:spPr>
            <a:xfrm>
              <a:off x="0" y="-57150"/>
              <a:ext cx="45519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36" name="Google Shape;236;p21"/>
          <p:cNvSpPr/>
          <p:nvPr/>
        </p:nvSpPr>
        <p:spPr>
          <a:xfrm>
            <a:off x="615125" y="2008275"/>
            <a:ext cx="4371808" cy="289632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37" name="Google Shape;237;p21"/>
          <p:cNvGrpSpPr/>
          <p:nvPr/>
        </p:nvGrpSpPr>
        <p:grpSpPr>
          <a:xfrm>
            <a:off x="615125" y="1354524"/>
            <a:ext cx="7662388" cy="588756"/>
            <a:chOff x="0" y="-57149"/>
            <a:chExt cx="1951604" cy="458532"/>
          </a:xfrm>
        </p:grpSpPr>
        <p:sp>
          <p:nvSpPr>
            <p:cNvPr id="238" name="Google Shape;238;p21"/>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9" name="Google Shape;239;p21"/>
            <p:cNvSpPr txBox="1"/>
            <p:nvPr/>
          </p:nvSpPr>
          <p:spPr>
            <a:xfrm>
              <a:off x="1" y="-57149"/>
              <a:ext cx="18288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0" name="Google Shape;240;p21"/>
          <p:cNvSpPr txBox="1"/>
          <p:nvPr/>
        </p:nvSpPr>
        <p:spPr>
          <a:xfrm>
            <a:off x="1705699" y="606550"/>
            <a:ext cx="62358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a:solidFill>
                  <a:schemeClr val="dk1"/>
                </a:solidFill>
              </a:rPr>
              <a:t>Language use</a:t>
            </a:r>
            <a:endParaRPr sz="700">
              <a:solidFill>
                <a:schemeClr val="dk1"/>
              </a:solidFill>
            </a:endParaRPr>
          </a:p>
        </p:txBody>
      </p:sp>
      <p:sp>
        <p:nvSpPr>
          <p:cNvPr id="241" name="Google Shape;241;p21"/>
          <p:cNvSpPr txBox="1"/>
          <p:nvPr/>
        </p:nvSpPr>
        <p:spPr>
          <a:xfrm>
            <a:off x="858125" y="1943275"/>
            <a:ext cx="3983700" cy="337110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endParaRPr sz="2000" dirty="0"/>
          </a:p>
          <a:p>
            <a:pPr marL="0" lvl="0" indent="0" algn="l" rtl="0">
              <a:spcBef>
                <a:spcPts val="0"/>
              </a:spcBef>
              <a:spcAft>
                <a:spcPts val="0"/>
              </a:spcAft>
              <a:buNone/>
            </a:pPr>
            <a:r>
              <a:rPr lang="en-GB" sz="2000" b="1" dirty="0"/>
              <a:t>Reported L1/</a:t>
            </a:r>
            <a:r>
              <a:rPr lang="en-GB" sz="2000" b="1" dirty="0">
                <a:solidFill>
                  <a:schemeClr val="dk1"/>
                </a:solidFill>
              </a:rPr>
              <a:t>HL/ Interview</a:t>
            </a:r>
            <a:endParaRPr sz="2000" b="1" dirty="0">
              <a:solidFill>
                <a:schemeClr val="dk1"/>
              </a:solidFill>
            </a:endParaRPr>
          </a:p>
          <a:p>
            <a:pPr marL="0" lvl="0" indent="0" algn="l" rtl="0">
              <a:spcBef>
                <a:spcPts val="0"/>
              </a:spcBef>
              <a:spcAft>
                <a:spcPts val="0"/>
              </a:spcAft>
              <a:buNone/>
            </a:pPr>
            <a:r>
              <a:rPr lang="en-GB" sz="2000" dirty="0">
                <a:solidFill>
                  <a:schemeClr val="dk1"/>
                </a:solidFill>
              </a:rPr>
              <a:t>P1: R/ R-S/ R</a:t>
            </a:r>
            <a:endParaRPr sz="2000" dirty="0">
              <a:solidFill>
                <a:schemeClr val="dk1"/>
              </a:solidFill>
            </a:endParaRPr>
          </a:p>
          <a:p>
            <a:pPr marL="0" lvl="0" indent="0" algn="l" rtl="0">
              <a:spcBef>
                <a:spcPts val="0"/>
              </a:spcBef>
              <a:spcAft>
                <a:spcPts val="0"/>
              </a:spcAft>
              <a:buNone/>
            </a:pPr>
            <a:r>
              <a:rPr lang="en-GB" sz="2000" dirty="0">
                <a:solidFill>
                  <a:schemeClr val="dk1"/>
                </a:solidFill>
              </a:rPr>
              <a:t>P2: R-S/ R-S/ R</a:t>
            </a:r>
            <a:endParaRPr sz="2000" dirty="0">
              <a:solidFill>
                <a:schemeClr val="dk1"/>
              </a:solidFill>
            </a:endParaRPr>
          </a:p>
          <a:p>
            <a:pPr marL="0" lvl="0" indent="0" algn="l" rtl="0">
              <a:spcBef>
                <a:spcPts val="0"/>
              </a:spcBef>
              <a:spcAft>
                <a:spcPts val="0"/>
              </a:spcAft>
              <a:buNone/>
            </a:pPr>
            <a:r>
              <a:rPr lang="en-GB" sz="2000" dirty="0">
                <a:solidFill>
                  <a:schemeClr val="dk1"/>
                </a:solidFill>
              </a:rPr>
              <a:t>P3: U/ R/ R </a:t>
            </a:r>
            <a:endParaRPr sz="2000" dirty="0">
              <a:solidFill>
                <a:schemeClr val="dk1"/>
              </a:solidFill>
            </a:endParaRPr>
          </a:p>
          <a:p>
            <a:pPr marL="0" lvl="0" indent="0" algn="l" rtl="0">
              <a:spcBef>
                <a:spcPts val="0"/>
              </a:spcBef>
              <a:spcAft>
                <a:spcPts val="0"/>
              </a:spcAft>
              <a:buNone/>
            </a:pPr>
            <a:r>
              <a:rPr lang="en-GB" sz="2000" dirty="0">
                <a:solidFill>
                  <a:schemeClr val="dk1"/>
                </a:solidFill>
              </a:rPr>
              <a:t>P4: U/ U/ U-S</a:t>
            </a:r>
            <a:endParaRPr sz="2000" dirty="0">
              <a:solidFill>
                <a:schemeClr val="dk1"/>
              </a:solidFill>
            </a:endParaRPr>
          </a:p>
          <a:p>
            <a:pPr marL="0" lvl="0" indent="0" algn="l" rtl="0">
              <a:spcBef>
                <a:spcPts val="0"/>
              </a:spcBef>
              <a:spcAft>
                <a:spcPts val="0"/>
              </a:spcAft>
              <a:buNone/>
            </a:pPr>
            <a:r>
              <a:rPr lang="en-GB" sz="2000" dirty="0">
                <a:solidFill>
                  <a:schemeClr val="dk1"/>
                </a:solidFill>
              </a:rPr>
              <a:t>P5: U/ U/ U</a:t>
            </a:r>
            <a:endParaRPr sz="2000" dirty="0">
              <a:solidFill>
                <a:schemeClr val="dk1"/>
              </a:solidFill>
            </a:endParaRPr>
          </a:p>
          <a:p>
            <a:pPr marL="0" lvl="0" indent="0" algn="l" rtl="0">
              <a:spcBef>
                <a:spcPts val="0"/>
              </a:spcBef>
              <a:spcAft>
                <a:spcPts val="0"/>
              </a:spcAft>
              <a:buNone/>
            </a:pP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457200" lvl="0" indent="0" algn="l" rtl="0">
              <a:spcBef>
                <a:spcPts val="0"/>
              </a:spcBef>
              <a:spcAft>
                <a:spcPts val="0"/>
              </a:spcAft>
              <a:buNone/>
            </a:pPr>
            <a:endParaRPr dirty="0"/>
          </a:p>
          <a:p>
            <a:pPr marL="0" lvl="0" indent="0" algn="l" rtl="0">
              <a:spcBef>
                <a:spcPts val="0"/>
              </a:spcBef>
              <a:spcAft>
                <a:spcPts val="0"/>
              </a:spcAft>
              <a:buNone/>
            </a:pPr>
            <a:endParaRPr sz="1100" b="0" i="0" u="none" strike="noStrike" cap="none" dirty="0">
              <a:solidFill>
                <a:srgbClr val="090909"/>
              </a:solidFill>
              <a:latin typeface="Arial"/>
              <a:ea typeface="Arial"/>
              <a:cs typeface="Arial"/>
              <a:sym typeface="Arial"/>
            </a:endParaRPr>
          </a:p>
        </p:txBody>
      </p:sp>
      <p:sp>
        <p:nvSpPr>
          <p:cNvPr id="242" name="Google Shape;242;p21"/>
          <p:cNvSpPr txBox="1"/>
          <p:nvPr/>
        </p:nvSpPr>
        <p:spPr>
          <a:xfrm>
            <a:off x="6330827" y="2487417"/>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Themes</a:t>
            </a:r>
            <a:endParaRPr sz="700"/>
          </a:p>
        </p:txBody>
      </p:sp>
      <p:sp>
        <p:nvSpPr>
          <p:cNvPr id="243" name="Google Shape;243;p21"/>
          <p:cNvSpPr txBox="1"/>
          <p:nvPr/>
        </p:nvSpPr>
        <p:spPr>
          <a:xfrm>
            <a:off x="3106275" y="1390150"/>
            <a:ext cx="29067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solidFill>
                  <a:schemeClr val="dk1"/>
                </a:solidFill>
              </a:rPr>
              <a:t> Tartu N=5</a:t>
            </a:r>
            <a:endParaRPr sz="2200">
              <a:solidFill>
                <a:schemeClr val="dk1"/>
              </a:solidFill>
            </a:endParaRPr>
          </a:p>
        </p:txBody>
      </p:sp>
      <p:sp>
        <p:nvSpPr>
          <p:cNvPr id="244" name="Google Shape;244;p21"/>
          <p:cNvSpPr txBox="1"/>
          <p:nvPr/>
        </p:nvSpPr>
        <p:spPr>
          <a:xfrm>
            <a:off x="5267000" y="2173750"/>
            <a:ext cx="25305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000" b="1">
                <a:solidFill>
                  <a:schemeClr val="dk1"/>
                </a:solidFill>
              </a:rPr>
              <a:t>Ukrainian language maintenance:</a:t>
            </a:r>
            <a:endParaRPr sz="2000" b="1">
              <a:solidFill>
                <a:schemeClr val="dk1"/>
              </a:solidFill>
            </a:endParaRPr>
          </a:p>
          <a:p>
            <a:pPr marL="457200" lvl="0" indent="-355600" algn="l" rtl="0">
              <a:spcBef>
                <a:spcPts val="0"/>
              </a:spcBef>
              <a:spcAft>
                <a:spcPts val="0"/>
              </a:spcAft>
              <a:buClr>
                <a:schemeClr val="dk1"/>
              </a:buClr>
              <a:buSzPts val="2000"/>
              <a:buChar char="●"/>
            </a:pPr>
            <a:r>
              <a:rPr lang="en-GB" sz="2000">
                <a:solidFill>
                  <a:schemeClr val="dk1"/>
                </a:solidFill>
              </a:rPr>
              <a:t>High: 2 </a:t>
            </a:r>
            <a:endParaRPr sz="2000">
              <a:solidFill>
                <a:schemeClr val="dk1"/>
              </a:solidFill>
            </a:endParaRPr>
          </a:p>
          <a:p>
            <a:pPr marL="457200" lvl="0" indent="-355600" algn="l" rtl="0">
              <a:spcBef>
                <a:spcPts val="0"/>
              </a:spcBef>
              <a:spcAft>
                <a:spcPts val="0"/>
              </a:spcAft>
              <a:buClr>
                <a:schemeClr val="dk1"/>
              </a:buClr>
              <a:buSzPts val="2000"/>
              <a:buChar char="●"/>
            </a:pPr>
            <a:r>
              <a:rPr lang="en-GB" sz="2000">
                <a:solidFill>
                  <a:schemeClr val="dk1"/>
                </a:solidFill>
              </a:rPr>
              <a:t>Moderate~low: 3 </a:t>
            </a:r>
            <a:endParaRPr sz="20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pSp>
        <p:nvGrpSpPr>
          <p:cNvPr id="253" name="Google Shape;253;p22"/>
          <p:cNvGrpSpPr/>
          <p:nvPr/>
        </p:nvGrpSpPr>
        <p:grpSpPr>
          <a:xfrm>
            <a:off x="516315" y="412823"/>
            <a:ext cx="8086585" cy="876703"/>
            <a:chOff x="0" y="-57150"/>
            <a:chExt cx="4551976" cy="493500"/>
          </a:xfrm>
        </p:grpSpPr>
        <p:sp>
          <p:nvSpPr>
            <p:cNvPr id="254" name="Google Shape;254;p22"/>
            <p:cNvSpPr/>
            <p:nvPr/>
          </p:nvSpPr>
          <p:spPr>
            <a:xfrm>
              <a:off x="0" y="0"/>
              <a:ext cx="4551976" cy="436220"/>
            </a:xfrm>
            <a:custGeom>
              <a:avLst/>
              <a:gdLst/>
              <a:ahLst/>
              <a:cxnLst/>
              <a:rect l="l" t="t" r="r" b="b"/>
              <a:pathLst>
                <a:path w="4551976" h="436220" extrusionOk="0">
                  <a:moveTo>
                    <a:pt x="4348776" y="0"/>
                  </a:moveTo>
                  <a:cubicBezTo>
                    <a:pt x="4461001" y="0"/>
                    <a:pt x="4551976" y="97651"/>
                    <a:pt x="4551976" y="218110"/>
                  </a:cubicBezTo>
                  <a:cubicBezTo>
                    <a:pt x="4551976" y="338569"/>
                    <a:pt x="4461001" y="436220"/>
                    <a:pt x="4348776" y="436220"/>
                  </a:cubicBezTo>
                  <a:lnTo>
                    <a:pt x="203200" y="436220"/>
                  </a:lnTo>
                  <a:cubicBezTo>
                    <a:pt x="90976" y="436220"/>
                    <a:pt x="0" y="338569"/>
                    <a:pt x="0" y="218110"/>
                  </a:cubicBezTo>
                  <a:cubicBezTo>
                    <a:pt x="0" y="97651"/>
                    <a:pt x="90976" y="0"/>
                    <a:pt x="203200" y="0"/>
                  </a:cubicBezTo>
                  <a:close/>
                </a:path>
              </a:pathLst>
            </a:custGeom>
            <a:solidFill>
              <a:srgbClr val="08A89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5" name="Google Shape;255;p22"/>
            <p:cNvSpPr txBox="1"/>
            <p:nvPr/>
          </p:nvSpPr>
          <p:spPr>
            <a:xfrm>
              <a:off x="0" y="-57150"/>
              <a:ext cx="4551900" cy="4935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56" name="Google Shape;256;p22"/>
          <p:cNvSpPr/>
          <p:nvPr/>
        </p:nvSpPr>
        <p:spPr>
          <a:xfrm>
            <a:off x="615125" y="2008275"/>
            <a:ext cx="4371808" cy="2896328"/>
          </a:xfrm>
          <a:custGeom>
            <a:avLst/>
            <a:gdLst/>
            <a:ahLst/>
            <a:cxnLst/>
            <a:rect l="l" t="t" r="r" b="b"/>
            <a:pathLst>
              <a:path w="1391188" h="988508" extrusionOk="0">
                <a:moveTo>
                  <a:pt x="74749" y="0"/>
                </a:moveTo>
                <a:lnTo>
                  <a:pt x="1316439" y="0"/>
                </a:lnTo>
                <a:cubicBezTo>
                  <a:pt x="1336263" y="0"/>
                  <a:pt x="1355276" y="7875"/>
                  <a:pt x="1369294" y="21894"/>
                </a:cubicBezTo>
                <a:cubicBezTo>
                  <a:pt x="1383313" y="35912"/>
                  <a:pt x="1391188" y="54925"/>
                  <a:pt x="1391188" y="74749"/>
                </a:cubicBezTo>
                <a:lnTo>
                  <a:pt x="1391188" y="913759"/>
                </a:lnTo>
                <a:cubicBezTo>
                  <a:pt x="1391188" y="955042"/>
                  <a:pt x="1357722" y="988508"/>
                  <a:pt x="1316439" y="988508"/>
                </a:cubicBezTo>
                <a:lnTo>
                  <a:pt x="74749" y="988508"/>
                </a:lnTo>
                <a:cubicBezTo>
                  <a:pt x="54925" y="988508"/>
                  <a:pt x="35912" y="980633"/>
                  <a:pt x="21894" y="966615"/>
                </a:cubicBezTo>
                <a:cubicBezTo>
                  <a:pt x="7875" y="952596"/>
                  <a:pt x="0" y="933584"/>
                  <a:pt x="0" y="913759"/>
                </a:cubicBezTo>
                <a:lnTo>
                  <a:pt x="0" y="74749"/>
                </a:lnTo>
                <a:cubicBezTo>
                  <a:pt x="0" y="54925"/>
                  <a:pt x="7875" y="35912"/>
                  <a:pt x="21894" y="21894"/>
                </a:cubicBezTo>
                <a:cubicBezTo>
                  <a:pt x="35912" y="7875"/>
                  <a:pt x="54925" y="0"/>
                  <a:pt x="74749" y="0"/>
                </a:cubicBezTo>
                <a:close/>
              </a:path>
            </a:pathLst>
          </a:custGeom>
          <a:noFill/>
          <a:ln w="38100" cap="rnd" cmpd="sng">
            <a:solidFill>
              <a:srgbClr val="08A895"/>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57" name="Google Shape;257;p22"/>
          <p:cNvGrpSpPr/>
          <p:nvPr/>
        </p:nvGrpSpPr>
        <p:grpSpPr>
          <a:xfrm>
            <a:off x="615125" y="1354524"/>
            <a:ext cx="7662388" cy="588756"/>
            <a:chOff x="0" y="-57149"/>
            <a:chExt cx="1951604" cy="458532"/>
          </a:xfrm>
        </p:grpSpPr>
        <p:sp>
          <p:nvSpPr>
            <p:cNvPr id="258" name="Google Shape;258;p22"/>
            <p:cNvSpPr/>
            <p:nvPr/>
          </p:nvSpPr>
          <p:spPr>
            <a:xfrm>
              <a:off x="0" y="0"/>
              <a:ext cx="1951604" cy="401383"/>
            </a:xfrm>
            <a:custGeom>
              <a:avLst/>
              <a:gdLst/>
              <a:ahLst/>
              <a:cxnLst/>
              <a:rect l="l" t="t" r="r" b="b"/>
              <a:pathLst>
                <a:path w="1951604" h="401383" extrusionOk="0">
                  <a:moveTo>
                    <a:pt x="1748404" y="0"/>
                  </a:moveTo>
                  <a:cubicBezTo>
                    <a:pt x="1860628" y="0"/>
                    <a:pt x="1951604" y="89853"/>
                    <a:pt x="1951604" y="200691"/>
                  </a:cubicBezTo>
                  <a:cubicBezTo>
                    <a:pt x="1951604" y="311530"/>
                    <a:pt x="1860628" y="401383"/>
                    <a:pt x="1748404" y="401383"/>
                  </a:cubicBezTo>
                  <a:lnTo>
                    <a:pt x="203200" y="401383"/>
                  </a:lnTo>
                  <a:cubicBezTo>
                    <a:pt x="90976" y="401383"/>
                    <a:pt x="0" y="311530"/>
                    <a:pt x="0" y="200691"/>
                  </a:cubicBezTo>
                  <a:cubicBezTo>
                    <a:pt x="0" y="89853"/>
                    <a:pt x="90976" y="0"/>
                    <a:pt x="203200" y="0"/>
                  </a:cubicBezTo>
                  <a:close/>
                </a:path>
              </a:pathLst>
            </a:custGeom>
            <a:solidFill>
              <a:srgbClr val="58C4B8"/>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9" name="Google Shape;259;p22"/>
            <p:cNvSpPr txBox="1"/>
            <p:nvPr/>
          </p:nvSpPr>
          <p:spPr>
            <a:xfrm>
              <a:off x="1" y="-57149"/>
              <a:ext cx="1828800" cy="458400"/>
            </a:xfrm>
            <a:prstGeom prst="rect">
              <a:avLst/>
            </a:prstGeom>
            <a:noFill/>
            <a:ln>
              <a:noFill/>
            </a:ln>
          </p:spPr>
          <p:txBody>
            <a:bodyPr spcFirstLastPara="1" wrap="square" lIns="25400" tIns="25400" rIns="25400" bIns="25400" anchor="ctr" anchorCtr="0">
              <a:noAutofit/>
            </a:bodyPr>
            <a:lstStyle/>
            <a:p>
              <a:pPr marL="0" marR="0" lvl="0" indent="0" algn="ctr" rtl="0">
                <a:lnSpc>
                  <a:spcPct val="2022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0" name="Google Shape;260;p22"/>
          <p:cNvSpPr txBox="1"/>
          <p:nvPr/>
        </p:nvSpPr>
        <p:spPr>
          <a:xfrm>
            <a:off x="1705699" y="606550"/>
            <a:ext cx="62358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3000">
                <a:solidFill>
                  <a:schemeClr val="dk1"/>
                </a:solidFill>
              </a:rPr>
              <a:t>Language use</a:t>
            </a:r>
            <a:endParaRPr sz="700">
              <a:solidFill>
                <a:schemeClr val="dk1"/>
              </a:solidFill>
            </a:endParaRPr>
          </a:p>
        </p:txBody>
      </p:sp>
      <p:sp>
        <p:nvSpPr>
          <p:cNvPr id="261" name="Google Shape;261;p22"/>
          <p:cNvSpPr txBox="1"/>
          <p:nvPr/>
        </p:nvSpPr>
        <p:spPr>
          <a:xfrm>
            <a:off x="1003225" y="2008275"/>
            <a:ext cx="3983700" cy="367890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endParaRPr sz="2000" dirty="0"/>
          </a:p>
          <a:p>
            <a:pPr marL="0" lvl="0" indent="0" algn="l" rtl="0">
              <a:spcBef>
                <a:spcPts val="0"/>
              </a:spcBef>
              <a:spcAft>
                <a:spcPts val="0"/>
              </a:spcAft>
              <a:buClr>
                <a:schemeClr val="dk1"/>
              </a:buClr>
              <a:buSzPts val="1100"/>
              <a:buFont typeface="Arial"/>
              <a:buNone/>
            </a:pPr>
            <a:r>
              <a:rPr lang="en-GB" sz="2000" b="1" dirty="0">
                <a:solidFill>
                  <a:schemeClr val="dk1"/>
                </a:solidFill>
              </a:rPr>
              <a:t>Reported L1/HL/Interview</a:t>
            </a:r>
            <a:endParaRPr sz="2000" b="1"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P1: R-U/ U/ R</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P2: R/ R/ R</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P3: U/ R/ U </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P4: U/ U/ U</a:t>
            </a:r>
            <a:endParaRPr sz="2000" dirty="0">
              <a:solidFill>
                <a:schemeClr val="dk1"/>
              </a:solidFill>
            </a:endParaRPr>
          </a:p>
          <a:p>
            <a:pPr marL="0" lvl="0" indent="0" algn="l" rtl="0">
              <a:spcBef>
                <a:spcPts val="0"/>
              </a:spcBef>
              <a:spcAft>
                <a:spcPts val="0"/>
              </a:spcAft>
              <a:buSzPts val="1100"/>
              <a:buNone/>
            </a:pPr>
            <a:r>
              <a:rPr lang="en-GB" sz="2000" dirty="0">
                <a:solidFill>
                  <a:schemeClr val="dk1"/>
                </a:solidFill>
              </a:rPr>
              <a:t>P5: U/ U/ U-S</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P6: R/ R/ R</a:t>
            </a:r>
            <a:endParaRPr sz="2000" dirty="0">
              <a:solidFill>
                <a:schemeClr val="dk1"/>
              </a:solidFill>
            </a:endParaRPr>
          </a:p>
          <a:p>
            <a:pPr marL="0" lvl="0" indent="0" algn="l" rtl="0">
              <a:spcBef>
                <a:spcPts val="0"/>
              </a:spcBef>
              <a:spcAft>
                <a:spcPts val="0"/>
              </a:spcAft>
              <a:buNone/>
            </a:pP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457200" lvl="0" indent="0" algn="l" rtl="0">
              <a:spcBef>
                <a:spcPts val="0"/>
              </a:spcBef>
              <a:spcAft>
                <a:spcPts val="0"/>
              </a:spcAft>
              <a:buNone/>
            </a:pPr>
            <a:endParaRPr dirty="0"/>
          </a:p>
          <a:p>
            <a:pPr marL="0" lvl="0" indent="0" algn="l" rtl="0">
              <a:spcBef>
                <a:spcPts val="0"/>
              </a:spcBef>
              <a:spcAft>
                <a:spcPts val="0"/>
              </a:spcAft>
              <a:buNone/>
            </a:pPr>
            <a:endParaRPr sz="1100" b="0" i="0" u="none" strike="noStrike" cap="none" dirty="0">
              <a:solidFill>
                <a:srgbClr val="090909"/>
              </a:solidFill>
              <a:latin typeface="Arial"/>
              <a:ea typeface="Arial"/>
              <a:cs typeface="Arial"/>
              <a:sym typeface="Arial"/>
            </a:endParaRPr>
          </a:p>
        </p:txBody>
      </p:sp>
      <p:sp>
        <p:nvSpPr>
          <p:cNvPr id="262" name="Google Shape;262;p22"/>
          <p:cNvSpPr txBox="1"/>
          <p:nvPr/>
        </p:nvSpPr>
        <p:spPr>
          <a:xfrm>
            <a:off x="6330827" y="2487417"/>
            <a:ext cx="20460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Themes</a:t>
            </a:r>
            <a:endParaRPr sz="700"/>
          </a:p>
        </p:txBody>
      </p:sp>
      <p:sp>
        <p:nvSpPr>
          <p:cNvPr id="263" name="Google Shape;263;p22"/>
          <p:cNvSpPr txBox="1"/>
          <p:nvPr/>
        </p:nvSpPr>
        <p:spPr>
          <a:xfrm>
            <a:off x="3106275" y="1390150"/>
            <a:ext cx="29067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solidFill>
                  <a:schemeClr val="dk1"/>
                </a:solidFill>
              </a:rPr>
              <a:t> Tallinn N=6</a:t>
            </a:r>
            <a:endParaRPr sz="2200">
              <a:solidFill>
                <a:schemeClr val="dk1"/>
              </a:solidFill>
            </a:endParaRPr>
          </a:p>
        </p:txBody>
      </p:sp>
      <p:sp>
        <p:nvSpPr>
          <p:cNvPr id="264" name="Google Shape;264;p22"/>
          <p:cNvSpPr txBox="1"/>
          <p:nvPr/>
        </p:nvSpPr>
        <p:spPr>
          <a:xfrm>
            <a:off x="5267000" y="2173750"/>
            <a:ext cx="25305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chemeClr val="dk1"/>
                </a:solidFill>
              </a:rPr>
              <a:t>Ukrainian language maintenance:</a:t>
            </a:r>
            <a:endParaRPr sz="2000" b="1">
              <a:solidFill>
                <a:schemeClr val="dk1"/>
              </a:solidFill>
            </a:endParaRPr>
          </a:p>
          <a:p>
            <a:pPr marL="457200" lvl="0" indent="-355600" algn="l" rtl="0">
              <a:spcBef>
                <a:spcPts val="0"/>
              </a:spcBef>
              <a:spcAft>
                <a:spcPts val="0"/>
              </a:spcAft>
              <a:buClr>
                <a:schemeClr val="dk1"/>
              </a:buClr>
              <a:buSzPts val="2000"/>
              <a:buChar char="●"/>
            </a:pPr>
            <a:r>
              <a:rPr lang="en-GB" sz="2000">
                <a:solidFill>
                  <a:schemeClr val="dk1"/>
                </a:solidFill>
              </a:rPr>
              <a:t>High: 3 </a:t>
            </a:r>
            <a:endParaRPr sz="2000">
              <a:solidFill>
                <a:schemeClr val="dk1"/>
              </a:solidFill>
            </a:endParaRPr>
          </a:p>
          <a:p>
            <a:pPr marL="457200" lvl="0" indent="-355600" algn="l" rtl="0">
              <a:spcBef>
                <a:spcPts val="0"/>
              </a:spcBef>
              <a:spcAft>
                <a:spcPts val="0"/>
              </a:spcAft>
              <a:buClr>
                <a:schemeClr val="dk1"/>
              </a:buClr>
              <a:buSzPts val="2000"/>
              <a:buChar char="●"/>
            </a:pPr>
            <a:r>
              <a:rPr lang="en-GB" sz="2000">
                <a:solidFill>
                  <a:schemeClr val="dk1"/>
                </a:solidFill>
              </a:rPr>
              <a:t>Low: 3 </a:t>
            </a:r>
            <a:endParaRPr sz="2000" b="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3375</Words>
  <Application>Microsoft Office PowerPoint</Application>
  <PresentationFormat>Ekraaniseanss (16:9)</PresentationFormat>
  <Paragraphs>332</Paragraphs>
  <Slides>21</Slides>
  <Notes>21</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21</vt:i4>
      </vt:variant>
    </vt:vector>
  </HeadingPairs>
  <TitlesOfParts>
    <vt:vector size="25" baseType="lpstr">
      <vt:lpstr>Arial</vt:lpstr>
      <vt:lpstr>Oi</vt:lpstr>
      <vt:lpstr>Calibri</vt:lpstr>
      <vt:lpstr>Simple Light</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cp:lastModifiedBy>Anna Verschik</cp:lastModifiedBy>
  <cp:revision>28</cp:revision>
  <dcterms:modified xsi:type="dcterms:W3CDTF">2026-04-20T03:46:06Z</dcterms:modified>
</cp:coreProperties>
</file>