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d736760bc5_2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d736760bc5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d736760bc5_2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d736760bc5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d801b1ea4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d801b1ea4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801b1ea4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d801b1ea4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d736760bc5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d736760bc5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736760bc5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d736760bc5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736760bc5_2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d736760bc5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801b1ea4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d801b1ea4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801b1ea4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d801b1ea4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d801b1ea4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d801b1ea4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d801b1ea49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d801b1ea49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d801b1ea4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d801b1ea4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d801b1ea4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d801b1ea4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801b1ea4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d801b1ea4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d801b1ea4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d801b1ea4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d801b1ea4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d801b1ea4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801b1ea4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d801b1ea4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736760bc5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736760bc5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d736760bc5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d736760bc5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d736760bc5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d736760bc5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801b1ea4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d801b1ea4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736760bc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d736760bc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d736760bc5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d736760bc5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d736760bc5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d736760bc5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hm.ee/sites/default/files/documents/2024-" TargetMode="External"/><Relationship Id="rId4" Type="http://schemas.openxmlformats.org/officeDocument/2006/relationships/hyperlink" Target="https://www.riigiteataja.ee/aktilisa/1231/2202/5006/18m_pohi_lisa1.pdf#" TargetMode="External"/><Relationship Id="rId5" Type="http://schemas.openxmlformats.org/officeDocument/2006/relationships/hyperlink" Target="https://oppekava.ee/kirjandusopetuse-kontseptsioon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researchgate.net/publication/288671262_Pictures_Images_and_Deep_R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00"/>
              <a:t>Kirjanduse õpetamine üleminekukoolide </a:t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00"/>
              <a:t>viiendates klassides </a:t>
            </a:r>
            <a:endParaRPr sz="44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5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Pirgita-Maarja Hallas (Tallinna Kesklinna Vene Gümnaasium)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Mare Kitsnik (Tartu Ülikooli Narva kolledž)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23. rakenduslingvistika kevadkonverents 2026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 title="Chart"/>
          <p:cNvPicPr preferRelativeResize="0"/>
          <p:nvPr/>
        </p:nvPicPr>
        <p:blipFill rotWithShape="1">
          <a:blip r:embed="rId3">
            <a:alphaModFix/>
          </a:blip>
          <a:srcRect b="0" l="8551" r="0" t="0"/>
          <a:stretch/>
        </p:blipFill>
        <p:spPr>
          <a:xfrm>
            <a:off x="996300" y="831350"/>
            <a:ext cx="6534000" cy="441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Õppevara</a:t>
            </a:r>
            <a:endParaRPr/>
          </a:p>
        </p:txBody>
      </p:sp>
      <p:sp>
        <p:nvSpPr>
          <p:cNvPr id="110" name="Google Shape;110;p22"/>
          <p:cNvSpPr txBox="1"/>
          <p:nvPr/>
        </p:nvSpPr>
        <p:spPr>
          <a:xfrm>
            <a:off x="1890000" y="2286000"/>
            <a:ext cx="36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1296000" y="1171988"/>
            <a:ext cx="12420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22 (68,8</a:t>
            </a:r>
            <a:r>
              <a:rPr lang="en" sz="1200">
                <a:solidFill>
                  <a:schemeClr val="dk1"/>
                </a:solidFill>
              </a:rPr>
              <a:t>%)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2470500" y="2571750"/>
            <a:ext cx="3000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11</a:t>
            </a:r>
            <a:r>
              <a:rPr lang="en" sz="1200">
                <a:solidFill>
                  <a:schemeClr val="dk1"/>
                </a:solidFill>
              </a:rPr>
              <a:t> (34,4%)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3716400" y="31935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6</a:t>
            </a:r>
            <a:r>
              <a:rPr lang="en" sz="1200">
                <a:solidFill>
                  <a:schemeClr val="dk1"/>
                </a:solidFill>
              </a:rPr>
              <a:t> (18,8%)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4908300" y="33963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4 </a:t>
            </a:r>
            <a:r>
              <a:rPr lang="en" sz="1200">
                <a:solidFill>
                  <a:schemeClr val="dk1"/>
                </a:solidFill>
              </a:rPr>
              <a:t>(12,5%)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6102000" y="3562800"/>
            <a:ext cx="266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3 </a:t>
            </a:r>
            <a:r>
              <a:rPr lang="en" sz="1200">
                <a:solidFill>
                  <a:schemeClr val="dk1"/>
                </a:solidFill>
              </a:rPr>
              <a:t>(9,38%)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Tekstide valik</a:t>
            </a:r>
            <a:endParaRPr/>
          </a:p>
        </p:txBody>
      </p:sp>
      <p:pic>
        <p:nvPicPr>
          <p:cNvPr descr="Forms response chart. Question title: Mille järgi te valite ilukirjanduslikke tekste?. Number of responses: 31 responses." id="121" name="Google Shape;121;p23" title="Mille järgi te valite ilukirjanduslikke tekste?"/>
          <p:cNvPicPr preferRelativeResize="0"/>
          <p:nvPr/>
        </p:nvPicPr>
        <p:blipFill rotWithShape="1">
          <a:blip r:embed="rId3">
            <a:alphaModFix/>
          </a:blip>
          <a:srcRect b="40592" l="0" r="0" t="20135"/>
          <a:stretch/>
        </p:blipFill>
        <p:spPr>
          <a:xfrm>
            <a:off x="0" y="1675125"/>
            <a:ext cx="9144003" cy="17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Valik loetud tekste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189000" y="1152475"/>
            <a:ext cx="86433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b="1" lang="en">
                <a:solidFill>
                  <a:schemeClr val="dk1"/>
                </a:solidFill>
              </a:rPr>
              <a:t>vanem Eesti kirjandus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Nt </a:t>
            </a:r>
            <a:r>
              <a:rPr i="1" lang="en">
                <a:solidFill>
                  <a:schemeClr val="dk1"/>
                </a:solidFill>
              </a:rPr>
              <a:t>“Kapsapea” (</a:t>
            </a:r>
            <a:r>
              <a:rPr i="1" lang="en">
                <a:solidFill>
                  <a:schemeClr val="dk1"/>
                </a:solidFill>
              </a:rPr>
              <a:t>Oskar Luts), „Tasuja“ (</a:t>
            </a:r>
            <a:r>
              <a:rPr i="1" lang="en">
                <a:solidFill>
                  <a:schemeClr val="dk1"/>
                </a:solidFill>
              </a:rPr>
              <a:t>Eduard Bornhöhe), </a:t>
            </a:r>
            <a:r>
              <a:rPr i="1" lang="en">
                <a:solidFill>
                  <a:schemeClr val="dk1"/>
                </a:solidFill>
              </a:rPr>
              <a:t>“Naksitrallid”</a:t>
            </a:r>
            <a:r>
              <a:rPr i="1" lang="en">
                <a:solidFill>
                  <a:schemeClr val="dk1"/>
                </a:solidFill>
              </a:rPr>
              <a:t> (Eno Raud) </a:t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b="1" lang="en">
                <a:solidFill>
                  <a:schemeClr val="dk1"/>
                </a:solidFill>
              </a:rPr>
              <a:t>vanem väliskirjandus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Nt </a:t>
            </a:r>
            <a:r>
              <a:rPr i="1" lang="en">
                <a:solidFill>
                  <a:schemeClr val="dk1"/>
                </a:solidFill>
              </a:rPr>
              <a:t>“Meister detektiiv Blomkvist” (Astrid Lindgren), "Veel üks Lotte" (Erich Kästner), </a:t>
            </a:r>
            <a:r>
              <a:rPr i="1" lang="en">
                <a:solidFill>
                  <a:schemeClr val="dk1"/>
                </a:solidFill>
              </a:rPr>
              <a:t>"Võlur Oz” (</a:t>
            </a:r>
            <a:r>
              <a:rPr i="1" lang="en">
                <a:solidFill>
                  <a:schemeClr val="dk1"/>
                </a:solidFill>
              </a:rPr>
              <a:t>L. Frank Baum) </a:t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b="1" lang="en">
                <a:solidFill>
                  <a:schemeClr val="dk1"/>
                </a:solidFill>
              </a:rPr>
              <a:t>uuem Eesti kirjandus</a:t>
            </a:r>
            <a:endParaRPr b="1"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Nt </a:t>
            </a:r>
            <a:r>
              <a:rPr i="1" lang="en">
                <a:solidFill>
                  <a:schemeClr val="dk1"/>
                </a:solidFill>
              </a:rPr>
              <a:t>"Seiklused paralleelmaailmas" (</a:t>
            </a:r>
            <a:r>
              <a:rPr i="1" lang="en">
                <a:solidFill>
                  <a:schemeClr val="dk1"/>
                </a:solidFill>
              </a:rPr>
              <a:t>Ilmar Tomusk),</a:t>
            </a:r>
            <a:r>
              <a:rPr i="1" lang="en">
                <a:solidFill>
                  <a:schemeClr val="dk1"/>
                </a:solidFill>
              </a:rPr>
              <a:t> "Kuidas mu isa endale uue naise sai" (</a:t>
            </a:r>
            <a:r>
              <a:rPr i="1" lang="en">
                <a:solidFill>
                  <a:schemeClr val="dk1"/>
                </a:solidFill>
              </a:rPr>
              <a:t>Raili Reinaus</a:t>
            </a:r>
            <a:r>
              <a:rPr i="1" lang="en">
                <a:solidFill>
                  <a:schemeClr val="dk1"/>
                </a:solidFill>
              </a:rPr>
              <a:t>), “Tont ja Facebook” (Andrus Kivirähk) </a:t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b="1" lang="en">
                <a:solidFill>
                  <a:schemeClr val="dk1"/>
                </a:solidFill>
              </a:rPr>
              <a:t>uuem väliskirjandus</a:t>
            </a:r>
            <a:endParaRPr b="1"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 „Gängstamemm" (Nt David Walliams), Harry Potter (J. K. Rowling), “Geenius laua all” (Eugene Yelchin)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Levinumad autorid: Andrus Kivirähk, Ilmar Tomusk, Eno Raud, Astrid Lindgren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“Lihtsad tekstid” ja lihtsustamine 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lang="en" sz="9600">
                <a:solidFill>
                  <a:schemeClr val="dk1"/>
                </a:solidFill>
              </a:rPr>
              <a:t>“</a:t>
            </a:r>
            <a:r>
              <a:rPr lang="en" sz="9600">
                <a:solidFill>
                  <a:schemeClr val="dk1"/>
                </a:solidFill>
              </a:rPr>
              <a:t>Mammutilaps ajab tuult taga” (Aino Pervik)</a:t>
            </a:r>
            <a:endParaRPr sz="96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lang="en" sz="9600">
                <a:solidFill>
                  <a:schemeClr val="dk1"/>
                </a:solidFill>
              </a:rPr>
              <a:t>“Sipsik” (Eno Raud)</a:t>
            </a:r>
            <a:endParaRPr sz="96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lang="en" sz="9600">
                <a:solidFill>
                  <a:schemeClr val="dk1"/>
                </a:solidFill>
              </a:rPr>
              <a:t>“Jussikese seitse sõpra” (Silvi Väljal)</a:t>
            </a:r>
            <a:endParaRPr sz="96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lang="en" sz="9600">
                <a:solidFill>
                  <a:schemeClr val="dk1"/>
                </a:solidFill>
              </a:rPr>
              <a:t>“Tont ja Facebook” (Andrus Kivirähk)</a:t>
            </a:r>
            <a:endParaRPr sz="96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lang="en" sz="9600">
                <a:solidFill>
                  <a:schemeClr val="dk1"/>
                </a:solidFill>
              </a:rPr>
              <a:t>“Leiutajateküla Lotte” (Andrus Kivirähk)</a:t>
            </a:r>
            <a:endParaRPr sz="9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lang="en" sz="9600">
                <a:solidFill>
                  <a:schemeClr val="dk1"/>
                </a:solidFill>
              </a:rPr>
              <a:t>“Aleksi suvi” (Kaarin Aamer)</a:t>
            </a:r>
            <a:endParaRPr sz="9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lang="en" sz="9600">
                <a:solidFill>
                  <a:schemeClr val="dk1"/>
                </a:solidFill>
              </a:rPr>
              <a:t>“Tark tüdruk ja vanapagan” (Leelo Kingissepp)</a:t>
            </a:r>
            <a:endParaRPr sz="9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Tekstist arusaamise toestamine</a:t>
            </a:r>
            <a:endParaRPr/>
          </a:p>
        </p:txBody>
      </p:sp>
      <p:pic>
        <p:nvPicPr>
          <p:cNvPr descr="Forms response chart. Question title: Milliseid võtteid te kasutate õpilaste toetamisel eestikeelsetest teostest arusaamisel?. Number of responses: 32 responses." id="139" name="Google Shape;139;p26" title="Milliseid võtteid te kasutate õpilaste toetamisel eestikeelsetest teostest arusaamisel?"/>
          <p:cNvPicPr preferRelativeResize="0"/>
          <p:nvPr/>
        </p:nvPicPr>
        <p:blipFill rotWithShape="1">
          <a:blip r:embed="rId3">
            <a:alphaModFix/>
          </a:blip>
          <a:srcRect b="30143" l="0" r="0" t="21278"/>
          <a:stretch/>
        </p:blipFill>
        <p:spPr>
          <a:xfrm>
            <a:off x="-67500" y="1676274"/>
            <a:ext cx="9144003" cy="210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Õppetegevused</a:t>
            </a:r>
            <a:endParaRPr/>
          </a:p>
        </p:txBody>
      </p:sp>
      <p:pic>
        <p:nvPicPr>
          <p:cNvPr descr="Forms response chart. Question title: Valige kõik õppetegevused, mida kirjandustundides kasutate.. Number of responses: 32 responses." id="145" name="Google Shape;145;p27" title="Valige kõik õppetegevused, mida kirjandustundides kasutate."/>
          <p:cNvPicPr preferRelativeResize="0"/>
          <p:nvPr/>
        </p:nvPicPr>
        <p:blipFill rotWithShape="1">
          <a:blip r:embed="rId3">
            <a:alphaModFix/>
          </a:blip>
          <a:srcRect b="36171" l="0" r="12846" t="22138"/>
          <a:stretch/>
        </p:blipFill>
        <p:spPr>
          <a:xfrm>
            <a:off x="0" y="1533680"/>
            <a:ext cx="8971924" cy="203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JAH																	EI</a:t>
            </a:r>
            <a:endParaRPr/>
          </a:p>
        </p:txBody>
      </p:sp>
      <p:pic>
        <p:nvPicPr>
          <p:cNvPr descr="Forms response chart. Question title: Kirjanduse õpetamine on minu jaoks kerge.. Number of responses: 32 responses." id="151" name="Google Shape;151;p28" title="Kirjanduse õpetamine on minu jaoks kerge."/>
          <p:cNvPicPr preferRelativeResize="0"/>
          <p:nvPr/>
        </p:nvPicPr>
        <p:blipFill rotWithShape="1">
          <a:blip r:embed="rId3">
            <a:alphaModFix/>
          </a:blip>
          <a:srcRect b="19568" l="9535" r="0" t="19568"/>
          <a:stretch/>
        </p:blipFill>
        <p:spPr>
          <a:xfrm>
            <a:off x="163200" y="1745998"/>
            <a:ext cx="8272051" cy="26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/>
          <p:nvPr>
            <p:ph type="title"/>
          </p:nvPr>
        </p:nvSpPr>
        <p:spPr>
          <a:xfrm>
            <a:off x="4641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1920"/>
              <a:t>Kirjanduse õpetamine on minu jaoks kerge</a:t>
            </a:r>
            <a:endParaRPr i="1" sz="192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1920"/>
              <a:t>Ma tunnen kolleegide toetust</a:t>
            </a:r>
            <a:endParaRPr i="1" sz="1920"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JAH																	EI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Forms response chart. Question title: Ma saan kirjanduse õpetamisel tuge kolleegidelt.. Number of responses: 32 responses." id="159" name="Google Shape;159;p29" title="Ma saan kirjanduse õpetamisel tuge kolleegidelt."/>
          <p:cNvPicPr preferRelativeResize="0"/>
          <p:nvPr/>
        </p:nvPicPr>
        <p:blipFill rotWithShape="1">
          <a:blip r:embed="rId3">
            <a:alphaModFix/>
          </a:blip>
          <a:srcRect b="20810" l="9747" r="0" t="22887"/>
          <a:stretch/>
        </p:blipFill>
        <p:spPr>
          <a:xfrm>
            <a:off x="311700" y="2003875"/>
            <a:ext cx="8253000" cy="24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1920"/>
              <a:t>Eestikeelne kirjanduse õpe toetab õpilaste eesti keele arengut</a:t>
            </a:r>
            <a:endParaRPr i="1" sz="1920"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JAH																	    EI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Forms response chart. Question title: Eestikeelne kirjandusõpe toetab õpilaste eesti keele arengut.. Number of responses: 32 responses." id="166" name="Google Shape;166;p30" title="Eestikeelne kirjandusõpe toetab õpilaste eesti keele arengut."/>
          <p:cNvPicPr preferRelativeResize="0"/>
          <p:nvPr/>
        </p:nvPicPr>
        <p:blipFill rotWithShape="1">
          <a:blip r:embed="rId3">
            <a:alphaModFix/>
          </a:blip>
          <a:srcRect b="21433" l="8837" r="1814" t="28171"/>
          <a:stretch/>
        </p:blipFill>
        <p:spPr>
          <a:xfrm>
            <a:off x="311700" y="1767175"/>
            <a:ext cx="8169600" cy="21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1"/>
              <a:buFont typeface="Arial"/>
              <a:buNone/>
            </a:pPr>
            <a:r>
              <a:rPr i="1" lang="en" sz="2100">
                <a:solidFill>
                  <a:srgbClr val="1F1F1F"/>
                </a:solidFill>
                <a:highlight>
                  <a:srgbClr val="FFFFFF"/>
                </a:highlight>
              </a:rPr>
              <a:t>Eestikeelne kirjanduse õpe toetab õpilaste kirjanduse kui õppeaine omandamist</a:t>
            </a:r>
            <a:endParaRPr i="1" sz="21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7"/>
              <a:buFont typeface="Arial"/>
              <a:buNone/>
            </a:pPr>
            <a:r>
              <a:t/>
            </a:r>
            <a:endParaRPr sz="120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JAH																	EI</a:t>
            </a:r>
            <a:endParaRPr/>
          </a:p>
        </p:txBody>
      </p:sp>
      <p:pic>
        <p:nvPicPr>
          <p:cNvPr descr="Forms response chart. Question title: Eestikeelne kirjandusõpe toetab õpilaste kirjanduse kui õppeaine omandamist.. Number of responses: 32 responses." id="173" name="Google Shape;173;p31" title="Eestikeelne kirjandusõpe toetab õpilaste kirjanduse kui õppeaine omandamist."/>
          <p:cNvPicPr preferRelativeResize="0"/>
          <p:nvPr/>
        </p:nvPicPr>
        <p:blipFill rotWithShape="1">
          <a:blip r:embed="rId3">
            <a:alphaModFix/>
          </a:blip>
          <a:srcRect b="21273" l="9445" r="0" t="21954"/>
          <a:stretch/>
        </p:blipFill>
        <p:spPr>
          <a:xfrm>
            <a:off x="311700" y="1977775"/>
            <a:ext cx="8280003" cy="2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Kirjanduse tunnid Eesti koolides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949500"/>
            <a:ext cx="8520600" cy="40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</a:rPr>
              <a:t>2025.-2026. õppeaastal läksid täielikult eestikeelsele õppele üle kõik 5. klassid.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</a:rPr>
              <a:t>Sellest õppeaastast hakati kõigis üleminekukoolides õpetama eesti keeles ka kirjandust.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Kirjandus on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2010. aastast saadik alates 5. klassist i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seseisev õppaine oma eesmärgipüstituse ja konkreetse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õppesisuga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. (Õppekava)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>
                <a:solidFill>
                  <a:schemeClr val="dk1"/>
                </a:solidFill>
              </a:rPr>
              <a:t>Riikliku õppekava järgi on II kooliastme jooksul (4.</a:t>
            </a:r>
            <a:r>
              <a:rPr lang="en" sz="2000">
                <a:solidFill>
                  <a:schemeClr val="dk1"/>
                </a:solidFill>
              </a:rPr>
              <a:t>–</a:t>
            </a:r>
            <a:r>
              <a:rPr lang="en">
                <a:solidFill>
                  <a:schemeClr val="dk1"/>
                </a:solidFill>
              </a:rPr>
              <a:t>6. klass) kokku neli kirjandustundi nädalas – tavaliselt kaks tundi 5. klassis ja kaks tundi 6. klassis.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</a:rPr>
              <a:t>Kolmandas kooliastmes on kirjandustunde 6 tundi nädalas ehk samuti keskmiselt kaks tundi nädalas.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1920"/>
              <a:t>Kirjanduse tund on 5. klassi õpilastele huvitav</a:t>
            </a:r>
            <a:endParaRPr i="1" sz="1920"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JAH				  													  EI</a:t>
            </a:r>
            <a:endParaRPr/>
          </a:p>
        </p:txBody>
      </p:sp>
      <p:pic>
        <p:nvPicPr>
          <p:cNvPr descr="Forms response chart. Question title: Kirjanduse tund on 5. klassi õpilastele huvitav.. Number of responses: 32 responses." id="180" name="Google Shape;180;p32" title="Kirjanduse tund on 5. klassi õpilastele huvitav."/>
          <p:cNvPicPr preferRelativeResize="0"/>
          <p:nvPr/>
        </p:nvPicPr>
        <p:blipFill rotWithShape="1">
          <a:blip r:embed="rId3">
            <a:alphaModFix/>
          </a:blip>
          <a:srcRect b="21432" l="9744" r="3413" t="25374"/>
          <a:stretch/>
        </p:blipFill>
        <p:spPr>
          <a:xfrm>
            <a:off x="311700" y="2260375"/>
            <a:ext cx="7941299" cy="23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1920"/>
              <a:t>Kirjanduse tund on 5. klassi õpilastele kerge</a:t>
            </a:r>
            <a:endParaRPr i="1" sz="1920"/>
          </a:p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JAH																       	EI</a:t>
            </a:r>
            <a:endParaRPr/>
          </a:p>
        </p:txBody>
      </p:sp>
      <p:pic>
        <p:nvPicPr>
          <p:cNvPr descr="Forms response chart. Question title: Kirjanduse tund on 5. klassi õpilastele kerge.. Number of responses: 32 responses." id="187" name="Google Shape;187;p33" title="Kirjanduse tund on 5. klassi õpilastele kerge."/>
          <p:cNvPicPr preferRelativeResize="0"/>
          <p:nvPr/>
        </p:nvPicPr>
        <p:blipFill rotWithShape="1">
          <a:blip r:embed="rId3">
            <a:alphaModFix/>
          </a:blip>
          <a:srcRect b="21122" l="9600" r="0" t="21278"/>
          <a:stretch/>
        </p:blipFill>
        <p:spPr>
          <a:xfrm>
            <a:off x="311700" y="2069150"/>
            <a:ext cx="8266501" cy="249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1920"/>
              <a:t>Õpilased võiksid lugeda osa teoseid kodus oma emakeeles</a:t>
            </a:r>
            <a:endParaRPr i="1" sz="1920"/>
          </a:p>
        </p:txBody>
      </p:sp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JAH																	EI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Forms response chart. Question title: Õpilased võiksid lugeda osa teoseid oma emakeeles.. Number of responses: 32 responses." id="194" name="Google Shape;194;p34" title="Õpilased võiksid lugeda osa teoseid oma emakeeles."/>
          <p:cNvPicPr preferRelativeResize="0"/>
          <p:nvPr/>
        </p:nvPicPr>
        <p:blipFill rotWithShape="1">
          <a:blip r:embed="rId3">
            <a:alphaModFix/>
          </a:blip>
          <a:srcRect b="19878" l="9592" r="0" t="19776"/>
          <a:stretch/>
        </p:blipFill>
        <p:spPr>
          <a:xfrm>
            <a:off x="311700" y="1949875"/>
            <a:ext cx="8266501" cy="261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1920"/>
              <a:t>Õpilased võiksid võimaluse korral lugeda ka lihtsustatud keeles ilukirjandust</a:t>
            </a:r>
            <a:endParaRPr i="1" sz="1920"/>
          </a:p>
        </p:txBody>
      </p:sp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JAH                                                                                                                    EI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Forms response chart. Question title: Õpilased võiksid võimaluse korral lugeda ka lihtsustatud keeles ilukirjandust.. Number of responses: 32 responses." id="201" name="Google Shape;201;p35" title="Õpilased võiksid võimaluse korral lugeda ka lihtsustatud keeles ilukirjandust."/>
          <p:cNvPicPr preferRelativeResize="0"/>
          <p:nvPr/>
        </p:nvPicPr>
        <p:blipFill rotWithShape="1">
          <a:blip r:embed="rId3">
            <a:alphaModFix/>
          </a:blip>
          <a:srcRect b="21122" l="9305" r="0" t="21278"/>
          <a:stretch/>
        </p:blipFill>
        <p:spPr>
          <a:xfrm>
            <a:off x="311700" y="1986775"/>
            <a:ext cx="8293499" cy="249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VIITED</a:t>
            </a:r>
            <a:endParaRPr/>
          </a:p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311700" y="1152475"/>
            <a:ext cx="8520600" cy="3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EKRS 2023 = Euroopa keeleõppe raamdokument: õppimine, õpetamine ja hindamine. Sõsarväljaanne. 2023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https://www.hm.ee/sites/default/files/documents/2024- 01/S%C3%B5sarv%C3%A4ljaanne.pdf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PRÕK = Põhikooli riiklik õppekava. Keel ja kirjandus.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https://www.riigiteataja.ee/aktilisa/1231/2202/5006/18m_pohi_lisa1.pdf#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Aruvee, Merilin 2023. Tekstikeskne aine- ja keeleõpetus: teoreetiline raamistik ja praktilised soovitused. Doktoritöö. Tallinna Ülikool, Humanitaarteaduste instituut.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Õppekava </a:t>
            </a:r>
            <a:r>
              <a:rPr lang="en">
                <a:solidFill>
                  <a:schemeClr val="dk1"/>
                </a:solidFill>
              </a:rPr>
              <a:t>=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https://oppekava.ee/kirjandusopetuse-kontseptsioon/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Bland, Janice 2015. Pictures, Images and Deep Reading. CLELE journal, 3(2), 24–36.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https://www.researchgate.net/publication/288671262_Pictures_Images_and_Deep_Re ading.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Coyle, Do, Oliver Meyer &amp; Susanne Staschen-Dielmann 2023. A deeper learning companion for CLIL: Putting pluriliteracies into practice. Routledge.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Gibbons, Pauline 2015. Scaffolding language. Scaffolding learning: Teaching English Language Learners in the Mainstream Classroom. Heinemann.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Kirjanduse õpetamise eesmärk (PRÕK)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200"/>
              <a:buChar char="❖"/>
            </a:pPr>
            <a:r>
              <a:rPr lang="en" sz="2200">
                <a:solidFill>
                  <a:srgbClr val="1F1F1F"/>
                </a:solidFill>
              </a:rPr>
              <a:t>lugemisharjumuse kujundamine</a:t>
            </a:r>
            <a:endParaRPr sz="2200">
              <a:solidFill>
                <a:srgbClr val="1F1F1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200"/>
              <a:buChar char="❖"/>
            </a:pPr>
            <a:r>
              <a:rPr lang="en" sz="2200">
                <a:solidFill>
                  <a:srgbClr val="1F1F1F"/>
                </a:solidFill>
              </a:rPr>
              <a:t>lugemise väärtustamine</a:t>
            </a:r>
            <a:endParaRPr sz="2200">
              <a:solidFill>
                <a:srgbClr val="1F1F1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200"/>
              <a:buChar char="❖"/>
            </a:pPr>
            <a:r>
              <a:rPr lang="en" sz="2200">
                <a:solidFill>
                  <a:srgbClr val="1F1F1F"/>
                </a:solidFill>
              </a:rPr>
              <a:t>loetu põhjal esteetiliste hoiakute ja eetiliste tõekspidamiste kujunemine</a:t>
            </a:r>
            <a:endParaRPr sz="2200">
              <a:solidFill>
                <a:srgbClr val="1F1F1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200"/>
              <a:buChar char="❖"/>
            </a:pPr>
            <a:r>
              <a:rPr lang="en" sz="2200">
                <a:solidFill>
                  <a:srgbClr val="1F1F1F"/>
                </a:solidFill>
              </a:rPr>
              <a:t>mõtte- ja tundemaailma rikastamine</a:t>
            </a:r>
            <a:endParaRPr sz="2200">
              <a:solidFill>
                <a:srgbClr val="1F1F1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200"/>
              <a:buChar char="❖"/>
            </a:pPr>
            <a:r>
              <a:rPr lang="en" sz="2200">
                <a:solidFill>
                  <a:srgbClr val="1F1F1F"/>
                </a:solidFill>
              </a:rPr>
              <a:t>inspiratsiooni pakkumine </a:t>
            </a:r>
            <a:endParaRPr sz="2200">
              <a:solidFill>
                <a:srgbClr val="1F1F1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200"/>
              <a:buChar char="❖"/>
            </a:pPr>
            <a:r>
              <a:rPr lang="en" sz="2200">
                <a:solidFill>
                  <a:srgbClr val="1F1F1F"/>
                </a:solidFill>
              </a:rPr>
              <a:t>isiksusliku arengu toetamine </a:t>
            </a:r>
            <a:endParaRPr sz="2200">
              <a:solidFill>
                <a:srgbClr val="1F1F1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Kirjanduse õpetamise eesmärk (Coyle jt 2023)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>
                <a:solidFill>
                  <a:schemeClr val="dk1"/>
                </a:solidFill>
              </a:rPr>
              <a:t>toetada õpilaste süvaõppimist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>
                <a:solidFill>
                  <a:schemeClr val="dk1"/>
                </a:solidFill>
              </a:rPr>
              <a:t>arenda</a:t>
            </a:r>
            <a:r>
              <a:rPr lang="en" sz="2400">
                <a:solidFill>
                  <a:schemeClr val="dk1"/>
                </a:solidFill>
              </a:rPr>
              <a:t>da õpilaste võimet tõlgendada tähendusi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>
                <a:solidFill>
                  <a:schemeClr val="dk1"/>
                </a:solidFill>
              </a:rPr>
              <a:t>arendada õpilaste võimet luua tähendusi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>
                <a:solidFill>
                  <a:schemeClr val="dk1"/>
                </a:solidFill>
              </a:rPr>
              <a:t>suunata õpilasi </a:t>
            </a:r>
            <a:r>
              <a:rPr lang="en" sz="2400">
                <a:solidFill>
                  <a:schemeClr val="dk1"/>
                </a:solidFill>
              </a:rPr>
              <a:t>keelt teadlikult </a:t>
            </a:r>
            <a:r>
              <a:rPr lang="en" sz="2400">
                <a:solidFill>
                  <a:schemeClr val="dk1"/>
                </a:solidFill>
              </a:rPr>
              <a:t>kasutama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>
                <a:solidFill>
                  <a:schemeClr val="dk1"/>
                </a:solidFill>
              </a:rPr>
              <a:t>toetada õpilaste kujunemist reflekteerivateks ja aktiivseteks ühiskonnaliikmeteks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Kirjanduse õpetamine teises keeles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2000">
                <a:solidFill>
                  <a:schemeClr val="dk1"/>
                </a:solidFill>
              </a:rPr>
              <a:t>ilukirjanduslikel tekstidel sageli keerukas sisu ja keelekasutus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2000">
                <a:solidFill>
                  <a:schemeClr val="dk1"/>
                </a:solidFill>
              </a:rPr>
              <a:t>ilukirjanduse mõistmine eeldab üldjuhul vähemalt B2-tasemel keeleoskust (EKRS, 2023).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2000">
                <a:solidFill>
                  <a:schemeClr val="dk1"/>
                </a:solidFill>
              </a:rPr>
              <a:t>oluline on õpetaja oskus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valida õppijatele huvipakkuvaid ja sobiva raskusastmega tekste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toestada õppijate tekstimõistmist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kasutada sobivaid õppetegevusi kirjanduse õppimise eesmärkide saavutamiseks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Küsitlus: 5. klassi </a:t>
            </a:r>
            <a:r>
              <a:rPr lang="en"/>
              <a:t>kirjanduse </a:t>
            </a:r>
            <a:r>
              <a:rPr lang="en"/>
              <a:t>õpetajate kogemused, arvamused ja hinnangud 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341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</a:rPr>
              <a:t>küsitlus toimus </a:t>
            </a:r>
            <a:r>
              <a:rPr lang="en">
                <a:solidFill>
                  <a:schemeClr val="dk1"/>
                </a:solidFill>
              </a:rPr>
              <a:t>25.03–9.04.2026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</a:rPr>
              <a:t>ankeet saadeti </a:t>
            </a:r>
            <a:r>
              <a:rPr lang="en">
                <a:solidFill>
                  <a:schemeClr val="dk1"/>
                </a:solidFill>
              </a:rPr>
              <a:t>40 kooli, küsitlusest jäid välja lihtsustatud õppekavaga koolid ja mõned koolid, kus tunniplaanis ei olnud märgitud kirjanduse õppeainet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</a:rPr>
              <a:t>küsitlusele vastas 32 õpetajat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Õpetajate tööstaaž</a:t>
            </a:r>
            <a:endParaRPr/>
          </a:p>
        </p:txBody>
      </p:sp>
      <p:pic>
        <p:nvPicPr>
          <p:cNvPr descr="Forms response chart. Question title: Kui kaua olete õpetajana töötanud?. Number of responses: 32 responses." id="91" name="Google Shape;91;p19" title="Kui kaua olete õpetajana töötanud?"/>
          <p:cNvPicPr preferRelativeResize="0"/>
          <p:nvPr/>
        </p:nvPicPr>
        <p:blipFill rotWithShape="1">
          <a:blip r:embed="rId3">
            <a:alphaModFix/>
          </a:blip>
          <a:srcRect b="0" l="14768" r="16285" t="21844"/>
          <a:stretch/>
        </p:blipFill>
        <p:spPr>
          <a:xfrm>
            <a:off x="311700" y="1358488"/>
            <a:ext cx="6304502" cy="300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Õpetajate kirjanduse õpetamise kogemus</a:t>
            </a:r>
            <a:endParaRPr/>
          </a:p>
        </p:txBody>
      </p:sp>
      <p:pic>
        <p:nvPicPr>
          <p:cNvPr descr="Forms response chart. Question title: Kui kaua olete õpetanud kirjandust?. Number of responses: 32 responses." id="97" name="Google Shape;97;p20" title="Kui kaua olete õpetanud kirjandust?"/>
          <p:cNvPicPr preferRelativeResize="0"/>
          <p:nvPr/>
        </p:nvPicPr>
        <p:blipFill rotWithShape="1">
          <a:blip r:embed="rId3">
            <a:alphaModFix/>
          </a:blip>
          <a:srcRect b="0" l="0" r="14821" t="22762"/>
          <a:stretch/>
        </p:blipFill>
        <p:spPr>
          <a:xfrm>
            <a:off x="311700" y="1678500"/>
            <a:ext cx="7529098" cy="28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Rühmade või klasside suurus</a:t>
            </a:r>
            <a:endParaRPr/>
          </a:p>
        </p:txBody>
      </p:sp>
      <p:pic>
        <p:nvPicPr>
          <p:cNvPr descr="Forms response chart. Question title: Kui suured on klassid või rühmad, kus te kirjandust õpetate?. Number of responses: 32 responses." id="103" name="Google Shape;103;p21" title="Kui suured on klassid või rühmad, kus te kirjandust õpetate?"/>
          <p:cNvPicPr preferRelativeResize="0"/>
          <p:nvPr/>
        </p:nvPicPr>
        <p:blipFill rotWithShape="1">
          <a:blip r:embed="rId3">
            <a:alphaModFix/>
          </a:blip>
          <a:srcRect b="33347" l="0" r="0" t="21431"/>
          <a:stretch/>
        </p:blipFill>
        <p:spPr>
          <a:xfrm>
            <a:off x="206400" y="1786500"/>
            <a:ext cx="8050775" cy="1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