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3"/>
  </p:notesMasterIdLst>
  <p:sldIdLst>
    <p:sldId id="256" r:id="rId5"/>
    <p:sldId id="259" r:id="rId6"/>
    <p:sldId id="349" r:id="rId7"/>
    <p:sldId id="348" r:id="rId8"/>
    <p:sldId id="273" r:id="rId9"/>
    <p:sldId id="260" r:id="rId10"/>
    <p:sldId id="353" r:id="rId11"/>
    <p:sldId id="350" r:id="rId12"/>
    <p:sldId id="351" r:id="rId13"/>
    <p:sldId id="354" r:id="rId14"/>
    <p:sldId id="263" r:id="rId15"/>
    <p:sldId id="270" r:id="rId16"/>
    <p:sldId id="264" r:id="rId17"/>
    <p:sldId id="265" r:id="rId18"/>
    <p:sldId id="268" r:id="rId19"/>
    <p:sldId id="266" r:id="rId20"/>
    <p:sldId id="269" r:id="rId21"/>
    <p:sldId id="355" r:id="rId22"/>
  </p:sldIdLst>
  <p:sldSz cx="12192000" cy="6858000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AF606853-7671-496A-8E4F-DF71F8EC918B}" styleName="Dark Style 1 –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32" autoAdjust="0"/>
    <p:restoredTop sz="94668"/>
  </p:normalViewPr>
  <p:slideViewPr>
    <p:cSldViewPr snapToGrid="0">
      <p:cViewPr>
        <p:scale>
          <a:sx n="130" d="100"/>
          <a:sy n="130" d="100"/>
        </p:scale>
        <p:origin x="-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E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46DFB9-F01A-2545-994F-71F1F815F480}" type="datetimeFigureOut">
              <a:rPr lang="en-EE" smtClean="0"/>
              <a:t>17.04.2026</a:t>
            </a:fld>
            <a:endParaRPr lang="en-E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E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314070-B4F1-D440-B032-C400FAEB17B5}" type="slidenum">
              <a:rPr lang="en-EE" smtClean="0"/>
              <a:t>‹#›</a:t>
            </a:fld>
            <a:endParaRPr lang="en-EE"/>
          </a:p>
        </p:txBody>
      </p:sp>
    </p:spTree>
    <p:extLst>
      <p:ext uri="{BB962C8B-B14F-4D97-AF65-F5344CB8AC3E}">
        <p14:creationId xmlns:p14="http://schemas.microsoft.com/office/powerpoint/2010/main" val="830927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8D32F7-79CD-4EC9-A53B-F009251E64C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2717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8D32F7-79CD-4EC9-A53B-F009251E64C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315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aslaid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 userDrawn="1"/>
        </p:nvSpPr>
        <p:spPr>
          <a:xfrm rot="900000">
            <a:off x="-289173" y="1303468"/>
            <a:ext cx="3232351" cy="6238541"/>
          </a:xfrm>
          <a:custGeom>
            <a:avLst/>
            <a:gdLst>
              <a:gd name="connsiteX0" fmla="*/ 0 w 12978943"/>
              <a:gd name="connsiteY0" fmla="*/ 0 h 6544577"/>
              <a:gd name="connsiteX1" fmla="*/ 12978943 w 12978943"/>
              <a:gd name="connsiteY1" fmla="*/ 0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978943"/>
              <a:gd name="connsiteY0" fmla="*/ 0 h 6544577"/>
              <a:gd name="connsiteX1" fmla="*/ 11848357 w 12978943"/>
              <a:gd name="connsiteY1" fmla="*/ 535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599867"/>
              <a:gd name="connsiteY0" fmla="*/ 0 h 6544577"/>
              <a:gd name="connsiteX1" fmla="*/ 11848357 w 12599867"/>
              <a:gd name="connsiteY1" fmla="*/ 535 h 6544577"/>
              <a:gd name="connsiteX2" fmla="*/ 12599867 w 12599867"/>
              <a:gd name="connsiteY2" fmla="*/ 2872672 h 6544577"/>
              <a:gd name="connsiteX3" fmla="*/ 0 w 12599867"/>
              <a:gd name="connsiteY3" fmla="*/ 6544577 h 6544577"/>
              <a:gd name="connsiteX4" fmla="*/ 0 w 12599867"/>
              <a:gd name="connsiteY4" fmla="*/ 0 h 6544577"/>
              <a:gd name="connsiteX0" fmla="*/ 0 w 12599867"/>
              <a:gd name="connsiteY0" fmla="*/ 0 h 6421024"/>
              <a:gd name="connsiteX1" fmla="*/ 11848357 w 12599867"/>
              <a:gd name="connsiteY1" fmla="*/ 535 h 6421024"/>
              <a:gd name="connsiteX2" fmla="*/ 12599867 w 12599867"/>
              <a:gd name="connsiteY2" fmla="*/ 2872672 h 6421024"/>
              <a:gd name="connsiteX3" fmla="*/ 19486 w 12599867"/>
              <a:gd name="connsiteY3" fmla="*/ 6421024 h 6421024"/>
              <a:gd name="connsiteX4" fmla="*/ 0 w 12599867"/>
              <a:gd name="connsiteY4" fmla="*/ 0 h 6421024"/>
              <a:gd name="connsiteX0" fmla="*/ 0 w 12599867"/>
              <a:gd name="connsiteY0" fmla="*/ 0 h 6239421"/>
              <a:gd name="connsiteX1" fmla="*/ 11848357 w 12599867"/>
              <a:gd name="connsiteY1" fmla="*/ 535 h 6239421"/>
              <a:gd name="connsiteX2" fmla="*/ 12599867 w 12599867"/>
              <a:gd name="connsiteY2" fmla="*/ 2872672 h 6239421"/>
              <a:gd name="connsiteX3" fmla="*/ 10270 w 12599867"/>
              <a:gd name="connsiteY3" fmla="*/ 6239421 h 6239421"/>
              <a:gd name="connsiteX4" fmla="*/ 0 w 12599867"/>
              <a:gd name="connsiteY4" fmla="*/ 0 h 6239421"/>
              <a:gd name="connsiteX0" fmla="*/ 0 w 12599867"/>
              <a:gd name="connsiteY0" fmla="*/ 0 h 5945652"/>
              <a:gd name="connsiteX1" fmla="*/ 11848357 w 12599867"/>
              <a:gd name="connsiteY1" fmla="*/ 535 h 5945652"/>
              <a:gd name="connsiteX2" fmla="*/ 12599867 w 12599867"/>
              <a:gd name="connsiteY2" fmla="*/ 2872672 h 5945652"/>
              <a:gd name="connsiteX3" fmla="*/ 76182 w 12599867"/>
              <a:gd name="connsiteY3" fmla="*/ 5945652 h 5945652"/>
              <a:gd name="connsiteX4" fmla="*/ 0 w 12599867"/>
              <a:gd name="connsiteY4" fmla="*/ 0 h 5945652"/>
              <a:gd name="connsiteX0" fmla="*/ 0 w 12599867"/>
              <a:gd name="connsiteY0" fmla="*/ 0 h 6238541"/>
              <a:gd name="connsiteX1" fmla="*/ 11848357 w 12599867"/>
              <a:gd name="connsiteY1" fmla="*/ 535 h 6238541"/>
              <a:gd name="connsiteX2" fmla="*/ 12599867 w 12599867"/>
              <a:gd name="connsiteY2" fmla="*/ 2872672 h 6238541"/>
              <a:gd name="connsiteX3" fmla="*/ 62625 w 12599867"/>
              <a:gd name="connsiteY3" fmla="*/ 6238541 h 6238541"/>
              <a:gd name="connsiteX4" fmla="*/ 0 w 12599867"/>
              <a:gd name="connsiteY4" fmla="*/ 0 h 6238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99867" h="6238541">
                <a:moveTo>
                  <a:pt x="0" y="0"/>
                </a:moveTo>
                <a:lnTo>
                  <a:pt x="11848357" y="535"/>
                </a:lnTo>
                <a:lnTo>
                  <a:pt x="12599867" y="2872672"/>
                </a:lnTo>
                <a:lnTo>
                  <a:pt x="62625" y="6238541"/>
                </a:lnTo>
                <a:cubicBezTo>
                  <a:pt x="56130" y="4098200"/>
                  <a:pt x="6495" y="2140341"/>
                  <a:pt x="0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 userDrawn="1"/>
        </p:nvSpPr>
        <p:spPr>
          <a:xfrm rot="900000">
            <a:off x="-215259" y="2399685"/>
            <a:ext cx="12599867" cy="6238541"/>
          </a:xfrm>
          <a:custGeom>
            <a:avLst/>
            <a:gdLst>
              <a:gd name="connsiteX0" fmla="*/ 0 w 12978943"/>
              <a:gd name="connsiteY0" fmla="*/ 0 h 6544577"/>
              <a:gd name="connsiteX1" fmla="*/ 12978943 w 12978943"/>
              <a:gd name="connsiteY1" fmla="*/ 0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978943"/>
              <a:gd name="connsiteY0" fmla="*/ 0 h 6544577"/>
              <a:gd name="connsiteX1" fmla="*/ 11848357 w 12978943"/>
              <a:gd name="connsiteY1" fmla="*/ 535 h 6544577"/>
              <a:gd name="connsiteX2" fmla="*/ 12978943 w 12978943"/>
              <a:gd name="connsiteY2" fmla="*/ 6544577 h 6544577"/>
              <a:gd name="connsiteX3" fmla="*/ 0 w 12978943"/>
              <a:gd name="connsiteY3" fmla="*/ 6544577 h 6544577"/>
              <a:gd name="connsiteX4" fmla="*/ 0 w 12978943"/>
              <a:gd name="connsiteY4" fmla="*/ 0 h 6544577"/>
              <a:gd name="connsiteX0" fmla="*/ 0 w 12599867"/>
              <a:gd name="connsiteY0" fmla="*/ 0 h 6544577"/>
              <a:gd name="connsiteX1" fmla="*/ 11848357 w 12599867"/>
              <a:gd name="connsiteY1" fmla="*/ 535 h 6544577"/>
              <a:gd name="connsiteX2" fmla="*/ 12599867 w 12599867"/>
              <a:gd name="connsiteY2" fmla="*/ 2872672 h 6544577"/>
              <a:gd name="connsiteX3" fmla="*/ 0 w 12599867"/>
              <a:gd name="connsiteY3" fmla="*/ 6544577 h 6544577"/>
              <a:gd name="connsiteX4" fmla="*/ 0 w 12599867"/>
              <a:gd name="connsiteY4" fmla="*/ 0 h 6544577"/>
              <a:gd name="connsiteX0" fmla="*/ 0 w 12599867"/>
              <a:gd name="connsiteY0" fmla="*/ 0 h 6421024"/>
              <a:gd name="connsiteX1" fmla="*/ 11848357 w 12599867"/>
              <a:gd name="connsiteY1" fmla="*/ 535 h 6421024"/>
              <a:gd name="connsiteX2" fmla="*/ 12599867 w 12599867"/>
              <a:gd name="connsiteY2" fmla="*/ 2872672 h 6421024"/>
              <a:gd name="connsiteX3" fmla="*/ 19486 w 12599867"/>
              <a:gd name="connsiteY3" fmla="*/ 6421024 h 6421024"/>
              <a:gd name="connsiteX4" fmla="*/ 0 w 12599867"/>
              <a:gd name="connsiteY4" fmla="*/ 0 h 6421024"/>
              <a:gd name="connsiteX0" fmla="*/ 0 w 12599867"/>
              <a:gd name="connsiteY0" fmla="*/ 0 h 6239421"/>
              <a:gd name="connsiteX1" fmla="*/ 11848357 w 12599867"/>
              <a:gd name="connsiteY1" fmla="*/ 535 h 6239421"/>
              <a:gd name="connsiteX2" fmla="*/ 12599867 w 12599867"/>
              <a:gd name="connsiteY2" fmla="*/ 2872672 h 6239421"/>
              <a:gd name="connsiteX3" fmla="*/ 10270 w 12599867"/>
              <a:gd name="connsiteY3" fmla="*/ 6239421 h 6239421"/>
              <a:gd name="connsiteX4" fmla="*/ 0 w 12599867"/>
              <a:gd name="connsiteY4" fmla="*/ 0 h 6239421"/>
              <a:gd name="connsiteX0" fmla="*/ 0 w 12599867"/>
              <a:gd name="connsiteY0" fmla="*/ 0 h 5945652"/>
              <a:gd name="connsiteX1" fmla="*/ 11848357 w 12599867"/>
              <a:gd name="connsiteY1" fmla="*/ 535 h 5945652"/>
              <a:gd name="connsiteX2" fmla="*/ 12599867 w 12599867"/>
              <a:gd name="connsiteY2" fmla="*/ 2872672 h 5945652"/>
              <a:gd name="connsiteX3" fmla="*/ 76182 w 12599867"/>
              <a:gd name="connsiteY3" fmla="*/ 5945652 h 5945652"/>
              <a:gd name="connsiteX4" fmla="*/ 0 w 12599867"/>
              <a:gd name="connsiteY4" fmla="*/ 0 h 5945652"/>
              <a:gd name="connsiteX0" fmla="*/ 0 w 12599867"/>
              <a:gd name="connsiteY0" fmla="*/ 0 h 6238541"/>
              <a:gd name="connsiteX1" fmla="*/ 11848357 w 12599867"/>
              <a:gd name="connsiteY1" fmla="*/ 535 h 6238541"/>
              <a:gd name="connsiteX2" fmla="*/ 12599867 w 12599867"/>
              <a:gd name="connsiteY2" fmla="*/ 2872672 h 6238541"/>
              <a:gd name="connsiteX3" fmla="*/ 62625 w 12599867"/>
              <a:gd name="connsiteY3" fmla="*/ 6238541 h 6238541"/>
              <a:gd name="connsiteX4" fmla="*/ 0 w 12599867"/>
              <a:gd name="connsiteY4" fmla="*/ 0 h 6238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99867" h="6238541">
                <a:moveTo>
                  <a:pt x="0" y="0"/>
                </a:moveTo>
                <a:lnTo>
                  <a:pt x="11848357" y="535"/>
                </a:lnTo>
                <a:lnTo>
                  <a:pt x="12599867" y="2872672"/>
                </a:lnTo>
                <a:lnTo>
                  <a:pt x="62625" y="6238541"/>
                </a:lnTo>
                <a:cubicBezTo>
                  <a:pt x="56130" y="4098200"/>
                  <a:pt x="6495" y="214034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4927600"/>
            <a:ext cx="7543800" cy="1498600"/>
          </a:xfrm>
        </p:spPr>
        <p:txBody>
          <a:bodyPr/>
          <a:lstStyle>
            <a:lvl1pPr marL="0" indent="0">
              <a:buNone/>
              <a:defRPr>
                <a:solidFill>
                  <a:srgbClr val="4D4D4D"/>
                </a:solidFill>
              </a:defRPr>
            </a:lvl1pPr>
          </a:lstStyle>
          <a:p>
            <a:pPr lvl="0"/>
            <a:r>
              <a:rPr lang="et-EE" dirty="0"/>
              <a:t>Nimi </a:t>
            </a:r>
            <a:r>
              <a:rPr lang="et-EE" dirty="0" err="1"/>
              <a:t>Nimi</a:t>
            </a:r>
            <a:endParaRPr lang="et-EE" dirty="0"/>
          </a:p>
          <a:p>
            <a:pPr lvl="0"/>
            <a:r>
              <a:rPr lang="et-EE" dirty="0"/>
              <a:t>Muu lisainfo</a:t>
            </a:r>
            <a:endParaRPr lang="en-US" dirty="0"/>
          </a:p>
        </p:txBody>
      </p:sp>
      <p:sp>
        <p:nvSpPr>
          <p:cNvPr id="9" name="pealkiri"/>
          <p:cNvSpPr>
            <a:spLocks noGrp="1"/>
          </p:cNvSpPr>
          <p:nvPr>
            <p:ph type="title" hasCustomPrompt="1"/>
          </p:nvPr>
        </p:nvSpPr>
        <p:spPr>
          <a:xfrm>
            <a:off x="952500" y="2989944"/>
            <a:ext cx="6575426" cy="1553027"/>
          </a:xfrm>
        </p:spPr>
        <p:txBody>
          <a:bodyPr anchor="b"/>
          <a:lstStyle>
            <a:lvl1pPr>
              <a:defRPr b="0">
                <a:solidFill>
                  <a:srgbClr val="2C5697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t-EE" dirty="0"/>
              <a:t>ESITLUSE PEALKIRI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FEA77AD-2B57-4C96-8C4D-652C71EDC7E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723902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t-EE" dirty="0"/>
              <a:t>Logo</a:t>
            </a:r>
          </a:p>
        </p:txBody>
      </p:sp>
      <p:sp>
        <p:nvSpPr>
          <p:cNvPr id="2" name="Picture Placeholder 4">
            <a:extLst>
              <a:ext uri="{FF2B5EF4-FFF2-40B4-BE49-F238E27FC236}">
                <a16:creationId xmlns:a16="http://schemas.microsoft.com/office/drawing/2014/main" id="{124BC38D-3F12-F349-5807-9349A133800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933863" y="2721610"/>
            <a:ext cx="3550602" cy="4301490"/>
          </a:xfrm>
          <a:custGeom>
            <a:avLst/>
            <a:gdLst>
              <a:gd name="connsiteX0" fmla="*/ 0 w 4449762"/>
              <a:gd name="connsiteY0" fmla="*/ 0 h 2752725"/>
              <a:gd name="connsiteX1" fmla="*/ 4449762 w 4449762"/>
              <a:gd name="connsiteY1" fmla="*/ 0 h 2752725"/>
              <a:gd name="connsiteX2" fmla="*/ 4449762 w 4449762"/>
              <a:gd name="connsiteY2" fmla="*/ 2752725 h 2752725"/>
              <a:gd name="connsiteX3" fmla="*/ 0 w 4449762"/>
              <a:gd name="connsiteY3" fmla="*/ 2752725 h 2752725"/>
              <a:gd name="connsiteX4" fmla="*/ 0 w 4449762"/>
              <a:gd name="connsiteY4" fmla="*/ 0 h 2752725"/>
              <a:gd name="connsiteX0" fmla="*/ 0 w 4449762"/>
              <a:gd name="connsiteY0" fmla="*/ 0 h 3924300"/>
              <a:gd name="connsiteX1" fmla="*/ 4449762 w 4449762"/>
              <a:gd name="connsiteY1" fmla="*/ 0 h 3924300"/>
              <a:gd name="connsiteX2" fmla="*/ 4430712 w 4449762"/>
              <a:gd name="connsiteY2" fmla="*/ 3924300 h 3924300"/>
              <a:gd name="connsiteX3" fmla="*/ 0 w 4449762"/>
              <a:gd name="connsiteY3" fmla="*/ 2752725 h 3924300"/>
              <a:gd name="connsiteX4" fmla="*/ 0 w 4449762"/>
              <a:gd name="connsiteY4" fmla="*/ 0 h 3924300"/>
              <a:gd name="connsiteX0" fmla="*/ 723900 w 4449762"/>
              <a:gd name="connsiteY0" fmla="*/ 0 h 3933825"/>
              <a:gd name="connsiteX1" fmla="*/ 4449762 w 4449762"/>
              <a:gd name="connsiteY1" fmla="*/ 9525 h 3933825"/>
              <a:gd name="connsiteX2" fmla="*/ 4430712 w 4449762"/>
              <a:gd name="connsiteY2" fmla="*/ 3933825 h 3933825"/>
              <a:gd name="connsiteX3" fmla="*/ 0 w 4449762"/>
              <a:gd name="connsiteY3" fmla="*/ 2762250 h 3933825"/>
              <a:gd name="connsiteX4" fmla="*/ 723900 w 4449762"/>
              <a:gd name="connsiteY4" fmla="*/ 0 h 3933825"/>
              <a:gd name="connsiteX0" fmla="*/ 723900 w 4449762"/>
              <a:gd name="connsiteY0" fmla="*/ 0 h 3933825"/>
              <a:gd name="connsiteX1" fmla="*/ 4449762 w 4449762"/>
              <a:gd name="connsiteY1" fmla="*/ 9525 h 3933825"/>
              <a:gd name="connsiteX2" fmla="*/ 4449762 w 4449762"/>
              <a:gd name="connsiteY2" fmla="*/ 3933825 h 3933825"/>
              <a:gd name="connsiteX3" fmla="*/ 0 w 4449762"/>
              <a:gd name="connsiteY3" fmla="*/ 2762250 h 3933825"/>
              <a:gd name="connsiteX4" fmla="*/ 723900 w 4449762"/>
              <a:gd name="connsiteY4" fmla="*/ 0 h 3933825"/>
              <a:gd name="connsiteX0" fmla="*/ 1676400 w 5402262"/>
              <a:gd name="connsiteY0" fmla="*/ 0 h 6435090"/>
              <a:gd name="connsiteX1" fmla="*/ 5402262 w 5402262"/>
              <a:gd name="connsiteY1" fmla="*/ 9525 h 6435090"/>
              <a:gd name="connsiteX2" fmla="*/ 5402262 w 5402262"/>
              <a:gd name="connsiteY2" fmla="*/ 3933825 h 6435090"/>
              <a:gd name="connsiteX3" fmla="*/ 0 w 5402262"/>
              <a:gd name="connsiteY3" fmla="*/ 6435090 h 6435090"/>
              <a:gd name="connsiteX4" fmla="*/ 1676400 w 5402262"/>
              <a:gd name="connsiteY4" fmla="*/ 0 h 6435090"/>
              <a:gd name="connsiteX0" fmla="*/ 1676400 w 5402262"/>
              <a:gd name="connsiteY0" fmla="*/ 0 h 7713345"/>
              <a:gd name="connsiteX1" fmla="*/ 5402262 w 5402262"/>
              <a:gd name="connsiteY1" fmla="*/ 9525 h 7713345"/>
              <a:gd name="connsiteX2" fmla="*/ 5387022 w 5402262"/>
              <a:gd name="connsiteY2" fmla="*/ 7713345 h 7713345"/>
              <a:gd name="connsiteX3" fmla="*/ 0 w 5402262"/>
              <a:gd name="connsiteY3" fmla="*/ 6435090 h 7713345"/>
              <a:gd name="connsiteX4" fmla="*/ 1676400 w 5402262"/>
              <a:gd name="connsiteY4" fmla="*/ 0 h 7713345"/>
              <a:gd name="connsiteX0" fmla="*/ 1676400 w 6625272"/>
              <a:gd name="connsiteY0" fmla="*/ 0 h 8180070"/>
              <a:gd name="connsiteX1" fmla="*/ 5402262 w 6625272"/>
              <a:gd name="connsiteY1" fmla="*/ 9525 h 8180070"/>
              <a:gd name="connsiteX2" fmla="*/ 6625272 w 6625272"/>
              <a:gd name="connsiteY2" fmla="*/ 8180070 h 8180070"/>
              <a:gd name="connsiteX3" fmla="*/ 0 w 6625272"/>
              <a:gd name="connsiteY3" fmla="*/ 6435090 h 8180070"/>
              <a:gd name="connsiteX4" fmla="*/ 1676400 w 6625272"/>
              <a:gd name="connsiteY4" fmla="*/ 0 h 8180070"/>
              <a:gd name="connsiteX0" fmla="*/ 1676400 w 6625272"/>
              <a:gd name="connsiteY0" fmla="*/ 0 h 8180070"/>
              <a:gd name="connsiteX1" fmla="*/ 5402262 w 6625272"/>
              <a:gd name="connsiteY1" fmla="*/ 9525 h 8180070"/>
              <a:gd name="connsiteX2" fmla="*/ 6625272 w 6625272"/>
              <a:gd name="connsiteY2" fmla="*/ 8180070 h 8180070"/>
              <a:gd name="connsiteX3" fmla="*/ 0 w 6625272"/>
              <a:gd name="connsiteY3" fmla="*/ 6425565 h 8180070"/>
              <a:gd name="connsiteX4" fmla="*/ 1676400 w 6625272"/>
              <a:gd name="connsiteY4" fmla="*/ 0 h 8180070"/>
              <a:gd name="connsiteX0" fmla="*/ 1676400 w 7716837"/>
              <a:gd name="connsiteY0" fmla="*/ 0 h 8180070"/>
              <a:gd name="connsiteX1" fmla="*/ 7716837 w 7716837"/>
              <a:gd name="connsiteY1" fmla="*/ 3895725 h 8180070"/>
              <a:gd name="connsiteX2" fmla="*/ 6625272 w 7716837"/>
              <a:gd name="connsiteY2" fmla="*/ 8180070 h 8180070"/>
              <a:gd name="connsiteX3" fmla="*/ 0 w 7716837"/>
              <a:gd name="connsiteY3" fmla="*/ 6425565 h 8180070"/>
              <a:gd name="connsiteX4" fmla="*/ 1676400 w 7716837"/>
              <a:gd name="connsiteY4" fmla="*/ 0 h 8180070"/>
              <a:gd name="connsiteX0" fmla="*/ 1143000 w 7716837"/>
              <a:gd name="connsiteY0" fmla="*/ 0 h 6065520"/>
              <a:gd name="connsiteX1" fmla="*/ 7716837 w 7716837"/>
              <a:gd name="connsiteY1" fmla="*/ 1781175 h 6065520"/>
              <a:gd name="connsiteX2" fmla="*/ 6625272 w 7716837"/>
              <a:gd name="connsiteY2" fmla="*/ 6065520 h 6065520"/>
              <a:gd name="connsiteX3" fmla="*/ 0 w 7716837"/>
              <a:gd name="connsiteY3" fmla="*/ 4311015 h 6065520"/>
              <a:gd name="connsiteX4" fmla="*/ 1143000 w 7716837"/>
              <a:gd name="connsiteY4" fmla="*/ 0 h 6065520"/>
              <a:gd name="connsiteX0" fmla="*/ 0 w 11707812"/>
              <a:gd name="connsiteY0" fmla="*/ 0 h 5027295"/>
              <a:gd name="connsiteX1" fmla="*/ 11707812 w 11707812"/>
              <a:gd name="connsiteY1" fmla="*/ 742950 h 5027295"/>
              <a:gd name="connsiteX2" fmla="*/ 10616247 w 11707812"/>
              <a:gd name="connsiteY2" fmla="*/ 5027295 h 5027295"/>
              <a:gd name="connsiteX3" fmla="*/ 3990975 w 11707812"/>
              <a:gd name="connsiteY3" fmla="*/ 3272790 h 5027295"/>
              <a:gd name="connsiteX4" fmla="*/ 0 w 11707812"/>
              <a:gd name="connsiteY4" fmla="*/ 0 h 5027295"/>
              <a:gd name="connsiteX0" fmla="*/ 0 w 10616247"/>
              <a:gd name="connsiteY0" fmla="*/ 1238250 h 6265545"/>
              <a:gd name="connsiteX1" fmla="*/ 4659312 w 10616247"/>
              <a:gd name="connsiteY1" fmla="*/ 0 h 6265545"/>
              <a:gd name="connsiteX2" fmla="*/ 10616247 w 10616247"/>
              <a:gd name="connsiteY2" fmla="*/ 6265545 h 6265545"/>
              <a:gd name="connsiteX3" fmla="*/ 3990975 w 10616247"/>
              <a:gd name="connsiteY3" fmla="*/ 4511040 h 6265545"/>
              <a:gd name="connsiteX4" fmla="*/ 0 w 10616247"/>
              <a:gd name="connsiteY4" fmla="*/ 1238250 h 6265545"/>
              <a:gd name="connsiteX0" fmla="*/ 0 w 10616247"/>
              <a:gd name="connsiteY0" fmla="*/ 1238250 h 6265545"/>
              <a:gd name="connsiteX1" fmla="*/ 4659312 w 10616247"/>
              <a:gd name="connsiteY1" fmla="*/ 0 h 6265545"/>
              <a:gd name="connsiteX2" fmla="*/ 10616247 w 10616247"/>
              <a:gd name="connsiteY2" fmla="*/ 6265545 h 6265545"/>
              <a:gd name="connsiteX3" fmla="*/ 1257300 w 10616247"/>
              <a:gd name="connsiteY3" fmla="*/ 5882640 h 6265545"/>
              <a:gd name="connsiteX4" fmla="*/ 0 w 10616247"/>
              <a:gd name="connsiteY4" fmla="*/ 1238250 h 6265545"/>
              <a:gd name="connsiteX0" fmla="*/ 0 w 5901372"/>
              <a:gd name="connsiteY0" fmla="*/ 1238250 h 5882640"/>
              <a:gd name="connsiteX1" fmla="*/ 4659312 w 5901372"/>
              <a:gd name="connsiteY1" fmla="*/ 0 h 5882640"/>
              <a:gd name="connsiteX2" fmla="*/ 5901372 w 5901372"/>
              <a:gd name="connsiteY2" fmla="*/ 4655820 h 5882640"/>
              <a:gd name="connsiteX3" fmla="*/ 1257300 w 5901372"/>
              <a:gd name="connsiteY3" fmla="*/ 5882640 h 5882640"/>
              <a:gd name="connsiteX4" fmla="*/ 0 w 5901372"/>
              <a:gd name="connsiteY4" fmla="*/ 1238250 h 5882640"/>
              <a:gd name="connsiteX0" fmla="*/ 0 w 5901372"/>
              <a:gd name="connsiteY0" fmla="*/ 1238250 h 5901690"/>
              <a:gd name="connsiteX1" fmla="*/ 4659312 w 5901372"/>
              <a:gd name="connsiteY1" fmla="*/ 0 h 5901690"/>
              <a:gd name="connsiteX2" fmla="*/ 5901372 w 5901372"/>
              <a:gd name="connsiteY2" fmla="*/ 4655820 h 5901690"/>
              <a:gd name="connsiteX3" fmla="*/ 1266825 w 5901372"/>
              <a:gd name="connsiteY3" fmla="*/ 5901690 h 5901690"/>
              <a:gd name="connsiteX4" fmla="*/ 0 w 5901372"/>
              <a:gd name="connsiteY4" fmla="*/ 1238250 h 5901690"/>
              <a:gd name="connsiteX0" fmla="*/ 0 w 5510847"/>
              <a:gd name="connsiteY0" fmla="*/ 1238250 h 5901690"/>
              <a:gd name="connsiteX1" fmla="*/ 4659312 w 5510847"/>
              <a:gd name="connsiteY1" fmla="*/ 0 h 5901690"/>
              <a:gd name="connsiteX2" fmla="*/ 5510847 w 5510847"/>
              <a:gd name="connsiteY2" fmla="*/ 3198495 h 5901690"/>
              <a:gd name="connsiteX3" fmla="*/ 1266825 w 5510847"/>
              <a:gd name="connsiteY3" fmla="*/ 5901690 h 5901690"/>
              <a:gd name="connsiteX4" fmla="*/ 0 w 5510847"/>
              <a:gd name="connsiteY4" fmla="*/ 1238250 h 5901690"/>
              <a:gd name="connsiteX0" fmla="*/ 0 w 5510847"/>
              <a:gd name="connsiteY0" fmla="*/ 1238250 h 3425190"/>
              <a:gd name="connsiteX1" fmla="*/ 4659312 w 5510847"/>
              <a:gd name="connsiteY1" fmla="*/ 0 h 3425190"/>
              <a:gd name="connsiteX2" fmla="*/ 5510847 w 5510847"/>
              <a:gd name="connsiteY2" fmla="*/ 3198495 h 3425190"/>
              <a:gd name="connsiteX3" fmla="*/ 590550 w 5510847"/>
              <a:gd name="connsiteY3" fmla="*/ 3425190 h 3425190"/>
              <a:gd name="connsiteX4" fmla="*/ 0 w 5510847"/>
              <a:gd name="connsiteY4" fmla="*/ 1238250 h 3425190"/>
              <a:gd name="connsiteX0" fmla="*/ 0 w 5510847"/>
              <a:gd name="connsiteY0" fmla="*/ 314325 h 2501265"/>
              <a:gd name="connsiteX1" fmla="*/ 2620962 w 5510847"/>
              <a:gd name="connsiteY1" fmla="*/ 0 h 2501265"/>
              <a:gd name="connsiteX2" fmla="*/ 5510847 w 5510847"/>
              <a:gd name="connsiteY2" fmla="*/ 2274570 h 2501265"/>
              <a:gd name="connsiteX3" fmla="*/ 590550 w 5510847"/>
              <a:gd name="connsiteY3" fmla="*/ 2501265 h 2501265"/>
              <a:gd name="connsiteX4" fmla="*/ 0 w 5510847"/>
              <a:gd name="connsiteY4" fmla="*/ 314325 h 2501265"/>
              <a:gd name="connsiteX0" fmla="*/ 0 w 5472747"/>
              <a:gd name="connsiteY0" fmla="*/ 0 h 3215640"/>
              <a:gd name="connsiteX1" fmla="*/ 2582862 w 5472747"/>
              <a:gd name="connsiteY1" fmla="*/ 714375 h 3215640"/>
              <a:gd name="connsiteX2" fmla="*/ 5472747 w 5472747"/>
              <a:gd name="connsiteY2" fmla="*/ 2988945 h 3215640"/>
              <a:gd name="connsiteX3" fmla="*/ 552450 w 5472747"/>
              <a:gd name="connsiteY3" fmla="*/ 3215640 h 3215640"/>
              <a:gd name="connsiteX4" fmla="*/ 0 w 5472747"/>
              <a:gd name="connsiteY4" fmla="*/ 0 h 3215640"/>
              <a:gd name="connsiteX0" fmla="*/ 0 w 2582862"/>
              <a:gd name="connsiteY0" fmla="*/ 0 h 3646170"/>
              <a:gd name="connsiteX1" fmla="*/ 2582862 w 2582862"/>
              <a:gd name="connsiteY1" fmla="*/ 714375 h 3646170"/>
              <a:gd name="connsiteX2" fmla="*/ 1786572 w 2582862"/>
              <a:gd name="connsiteY2" fmla="*/ 3646170 h 3646170"/>
              <a:gd name="connsiteX3" fmla="*/ 552450 w 2582862"/>
              <a:gd name="connsiteY3" fmla="*/ 3215640 h 3646170"/>
              <a:gd name="connsiteX4" fmla="*/ 0 w 2582862"/>
              <a:gd name="connsiteY4" fmla="*/ 0 h 3646170"/>
              <a:gd name="connsiteX0" fmla="*/ 771525 w 3354387"/>
              <a:gd name="connsiteY0" fmla="*/ 0 h 3646170"/>
              <a:gd name="connsiteX1" fmla="*/ 3354387 w 3354387"/>
              <a:gd name="connsiteY1" fmla="*/ 714375 h 3646170"/>
              <a:gd name="connsiteX2" fmla="*/ 2558097 w 3354387"/>
              <a:gd name="connsiteY2" fmla="*/ 3646170 h 3646170"/>
              <a:gd name="connsiteX3" fmla="*/ 0 w 3354387"/>
              <a:gd name="connsiteY3" fmla="*/ 2958465 h 3646170"/>
              <a:gd name="connsiteX4" fmla="*/ 771525 w 3354387"/>
              <a:gd name="connsiteY4" fmla="*/ 0 h 3646170"/>
              <a:gd name="connsiteX0" fmla="*/ 794385 w 3354387"/>
              <a:gd name="connsiteY0" fmla="*/ 0 h 3661410"/>
              <a:gd name="connsiteX1" fmla="*/ 3354387 w 3354387"/>
              <a:gd name="connsiteY1" fmla="*/ 729615 h 3661410"/>
              <a:gd name="connsiteX2" fmla="*/ 2558097 w 3354387"/>
              <a:gd name="connsiteY2" fmla="*/ 3661410 h 3661410"/>
              <a:gd name="connsiteX3" fmla="*/ 0 w 3354387"/>
              <a:gd name="connsiteY3" fmla="*/ 2973705 h 3661410"/>
              <a:gd name="connsiteX4" fmla="*/ 794385 w 3354387"/>
              <a:gd name="connsiteY4" fmla="*/ 0 h 3661410"/>
              <a:gd name="connsiteX0" fmla="*/ 0 w 3504882"/>
              <a:gd name="connsiteY0" fmla="*/ 0 h 3089910"/>
              <a:gd name="connsiteX1" fmla="*/ 3504882 w 3504882"/>
              <a:gd name="connsiteY1" fmla="*/ 158115 h 3089910"/>
              <a:gd name="connsiteX2" fmla="*/ 2708592 w 3504882"/>
              <a:gd name="connsiteY2" fmla="*/ 3089910 h 3089910"/>
              <a:gd name="connsiteX3" fmla="*/ 150495 w 3504882"/>
              <a:gd name="connsiteY3" fmla="*/ 2402205 h 3089910"/>
              <a:gd name="connsiteX4" fmla="*/ 0 w 3504882"/>
              <a:gd name="connsiteY4" fmla="*/ 0 h 3089910"/>
              <a:gd name="connsiteX0" fmla="*/ 0 w 3550602"/>
              <a:gd name="connsiteY0" fmla="*/ 946785 h 4036695"/>
              <a:gd name="connsiteX1" fmla="*/ 3550602 w 3550602"/>
              <a:gd name="connsiteY1" fmla="*/ 0 h 4036695"/>
              <a:gd name="connsiteX2" fmla="*/ 2708592 w 3550602"/>
              <a:gd name="connsiteY2" fmla="*/ 4036695 h 4036695"/>
              <a:gd name="connsiteX3" fmla="*/ 150495 w 3550602"/>
              <a:gd name="connsiteY3" fmla="*/ 3348990 h 4036695"/>
              <a:gd name="connsiteX4" fmla="*/ 0 w 3550602"/>
              <a:gd name="connsiteY4" fmla="*/ 946785 h 4036695"/>
              <a:gd name="connsiteX0" fmla="*/ 0 w 3550602"/>
              <a:gd name="connsiteY0" fmla="*/ 946785 h 4295775"/>
              <a:gd name="connsiteX1" fmla="*/ 3550602 w 3550602"/>
              <a:gd name="connsiteY1" fmla="*/ 0 h 4295775"/>
              <a:gd name="connsiteX2" fmla="*/ 3470592 w 3550602"/>
              <a:gd name="connsiteY2" fmla="*/ 4295775 h 4295775"/>
              <a:gd name="connsiteX3" fmla="*/ 150495 w 3550602"/>
              <a:gd name="connsiteY3" fmla="*/ 3348990 h 4295775"/>
              <a:gd name="connsiteX4" fmla="*/ 0 w 3550602"/>
              <a:gd name="connsiteY4" fmla="*/ 946785 h 4295775"/>
              <a:gd name="connsiteX0" fmla="*/ 0 w 3550602"/>
              <a:gd name="connsiteY0" fmla="*/ 946785 h 4301490"/>
              <a:gd name="connsiteX1" fmla="*/ 3550602 w 3550602"/>
              <a:gd name="connsiteY1" fmla="*/ 0 h 4301490"/>
              <a:gd name="connsiteX2" fmla="*/ 3470592 w 3550602"/>
              <a:gd name="connsiteY2" fmla="*/ 4295775 h 4301490"/>
              <a:gd name="connsiteX3" fmla="*/ 904875 w 3550602"/>
              <a:gd name="connsiteY3" fmla="*/ 4301490 h 4301490"/>
              <a:gd name="connsiteX4" fmla="*/ 0 w 3550602"/>
              <a:gd name="connsiteY4" fmla="*/ 946785 h 430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50602" h="4301490">
                <a:moveTo>
                  <a:pt x="0" y="946785"/>
                </a:moveTo>
                <a:lnTo>
                  <a:pt x="3550602" y="0"/>
                </a:lnTo>
                <a:lnTo>
                  <a:pt x="3470592" y="4295775"/>
                </a:lnTo>
                <a:lnTo>
                  <a:pt x="904875" y="4301490"/>
                </a:lnTo>
                <a:lnTo>
                  <a:pt x="0" y="946785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2">
                    <a:lumMod val="9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</p:spTree>
    <p:extLst>
      <p:ext uri="{BB962C8B-B14F-4D97-AF65-F5344CB8AC3E}">
        <p14:creationId xmlns:p14="http://schemas.microsoft.com/office/powerpoint/2010/main" val="2665563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ldislaid vähese tesktig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73F318B-ED26-0D18-28B8-CD1FE48B20A1}"/>
              </a:ext>
            </a:extLst>
          </p:cNvPr>
          <p:cNvSpPr/>
          <p:nvPr userDrawn="1"/>
        </p:nvSpPr>
        <p:spPr>
          <a:xfrm rot="20700000">
            <a:off x="-669885" y="3439850"/>
            <a:ext cx="3445922" cy="458196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1E4C92-C69F-E6E0-E625-5235BBC90C1F}"/>
              </a:ext>
            </a:extLst>
          </p:cNvPr>
          <p:cNvSpPr/>
          <p:nvPr userDrawn="1"/>
        </p:nvSpPr>
        <p:spPr>
          <a:xfrm rot="900000">
            <a:off x="75062" y="4721191"/>
            <a:ext cx="6056493" cy="3017368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CEEC762D-943E-4E46-BD3F-FA0D7E1DC61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5068047"/>
            <a:ext cx="3661335" cy="687729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 dirty="0"/>
              <a:t>PEALKIRI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DA0698F6-9A43-495A-9CE6-0A4A8A2761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2500" y="5905500"/>
            <a:ext cx="4952253" cy="81205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t-EE" dirty="0"/>
              <a:t>Tekst</a:t>
            </a:r>
          </a:p>
        </p:txBody>
      </p:sp>
    </p:spTree>
    <p:extLst>
      <p:ext uri="{BB962C8B-B14F-4D97-AF65-F5344CB8AC3E}">
        <p14:creationId xmlns:p14="http://schemas.microsoft.com/office/powerpoint/2010/main" val="384209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ldislaid vähese tesktig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73F318B-ED26-0D18-28B8-CD1FE48B20A1}"/>
              </a:ext>
            </a:extLst>
          </p:cNvPr>
          <p:cNvSpPr/>
          <p:nvPr userDrawn="1"/>
        </p:nvSpPr>
        <p:spPr>
          <a:xfrm rot="20700000">
            <a:off x="-669885" y="3439850"/>
            <a:ext cx="3445922" cy="458196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1E4C92-C69F-E6E0-E625-5235BBC90C1F}"/>
              </a:ext>
            </a:extLst>
          </p:cNvPr>
          <p:cNvSpPr/>
          <p:nvPr userDrawn="1"/>
        </p:nvSpPr>
        <p:spPr>
          <a:xfrm rot="900000">
            <a:off x="75062" y="4721191"/>
            <a:ext cx="6056493" cy="3017368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CEEC762D-943E-4E46-BD3F-FA0D7E1DC61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2500" y="5068047"/>
            <a:ext cx="3661335" cy="687729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 dirty="0"/>
              <a:t>PEALKIRI</a:t>
            </a:r>
          </a:p>
        </p:txBody>
      </p:sp>
      <p:sp>
        <p:nvSpPr>
          <p:cNvPr id="8" name="Text Placeholder 14">
            <a:extLst>
              <a:ext uri="{FF2B5EF4-FFF2-40B4-BE49-F238E27FC236}">
                <a16:creationId xmlns:a16="http://schemas.microsoft.com/office/drawing/2014/main" id="{DA0698F6-9A43-495A-9CE6-0A4A8A2761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2500" y="5905500"/>
            <a:ext cx="4952253" cy="81205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t-EE" dirty="0"/>
              <a:t>Tekst</a:t>
            </a:r>
          </a:p>
        </p:txBody>
      </p:sp>
    </p:spTree>
    <p:extLst>
      <p:ext uri="{BB962C8B-B14F-4D97-AF65-F5344CB8AC3E}">
        <p14:creationId xmlns:p14="http://schemas.microsoft.com/office/powerpoint/2010/main" val="15426322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6399AB8-3B84-426A-B165-263F491DF581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4D2753F-14D7-426D-B379-7A860FF7AA6E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8AE91F70-B7CC-46A0-A653-7FF909EE4A4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833" y="3748382"/>
            <a:ext cx="1257241" cy="1271917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CE27499-E95D-48A6-9803-4429B7374F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CCE7C02-F755-4944-B161-451AE0DD9D7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410200"/>
            <a:ext cx="3594100" cy="9525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Väike pealkiri</a:t>
            </a:r>
          </a:p>
        </p:txBody>
      </p:sp>
    </p:spTree>
    <p:extLst>
      <p:ext uri="{BB962C8B-B14F-4D97-AF65-F5344CB8AC3E}">
        <p14:creationId xmlns:p14="http://schemas.microsoft.com/office/powerpoint/2010/main" val="48507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2084781-D489-48EB-B7A9-DDC379A8E086}"/>
              </a:ext>
            </a:extLst>
          </p:cNvPr>
          <p:cNvSpPr/>
          <p:nvPr userDrawn="1"/>
        </p:nvSpPr>
        <p:spPr>
          <a:xfrm rot="20700000">
            <a:off x="-1385274" y="-905875"/>
            <a:ext cx="5449576" cy="787416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A70FEC4-C571-4387-A02A-3F34FD80673B}"/>
              </a:ext>
            </a:extLst>
          </p:cNvPr>
          <p:cNvSpPr/>
          <p:nvPr userDrawn="1"/>
        </p:nvSpPr>
        <p:spPr>
          <a:xfrm rot="20700000">
            <a:off x="-1564561" y="-569161"/>
            <a:ext cx="5449576" cy="7874162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C569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5A7C9CB6-8C55-4830-AACD-65DC9E0C3D1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1470" y="478155"/>
            <a:ext cx="7640955" cy="5884545"/>
          </a:xfrm>
          <a:custGeom>
            <a:avLst/>
            <a:gdLst>
              <a:gd name="connsiteX0" fmla="*/ 0 w 6581775"/>
              <a:gd name="connsiteY0" fmla="*/ 0 h 5876925"/>
              <a:gd name="connsiteX1" fmla="*/ 6581775 w 6581775"/>
              <a:gd name="connsiteY1" fmla="*/ 0 h 5876925"/>
              <a:gd name="connsiteX2" fmla="*/ 6581775 w 6581775"/>
              <a:gd name="connsiteY2" fmla="*/ 5876925 h 5876925"/>
              <a:gd name="connsiteX3" fmla="*/ 0 w 6581775"/>
              <a:gd name="connsiteY3" fmla="*/ 5876925 h 5876925"/>
              <a:gd name="connsiteX4" fmla="*/ 0 w 6581775"/>
              <a:gd name="connsiteY4" fmla="*/ 0 h 587692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059180 w 7640955"/>
              <a:gd name="connsiteY3" fmla="*/ 5884545 h 5884545"/>
              <a:gd name="connsiteX4" fmla="*/ 0 w 7640955"/>
              <a:gd name="connsiteY4" fmla="*/ 0 h 5884545"/>
              <a:gd name="connsiteX0" fmla="*/ 0 w 7640955"/>
              <a:gd name="connsiteY0" fmla="*/ 0 h 5892165"/>
              <a:gd name="connsiteX1" fmla="*/ 7640955 w 7640955"/>
              <a:gd name="connsiteY1" fmla="*/ 7620 h 5892165"/>
              <a:gd name="connsiteX2" fmla="*/ 7640955 w 7640955"/>
              <a:gd name="connsiteY2" fmla="*/ 5884545 h 5892165"/>
              <a:gd name="connsiteX3" fmla="*/ 1554480 w 7640955"/>
              <a:gd name="connsiteY3" fmla="*/ 5892165 h 5892165"/>
              <a:gd name="connsiteX4" fmla="*/ 0 w 7640955"/>
              <a:gd name="connsiteY4" fmla="*/ 0 h 5892165"/>
              <a:gd name="connsiteX0" fmla="*/ 0 w 7640955"/>
              <a:gd name="connsiteY0" fmla="*/ 0 h 5884545"/>
              <a:gd name="connsiteX1" fmla="*/ 7640955 w 7640955"/>
              <a:gd name="connsiteY1" fmla="*/ 7620 h 5884545"/>
              <a:gd name="connsiteX2" fmla="*/ 7640955 w 7640955"/>
              <a:gd name="connsiteY2" fmla="*/ 5884545 h 5884545"/>
              <a:gd name="connsiteX3" fmla="*/ 1600200 w 7640955"/>
              <a:gd name="connsiteY3" fmla="*/ 5884545 h 5884545"/>
              <a:gd name="connsiteX4" fmla="*/ 0 w 7640955"/>
              <a:gd name="connsiteY4" fmla="*/ 0 h 5884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40955" h="5884545">
                <a:moveTo>
                  <a:pt x="0" y="0"/>
                </a:moveTo>
                <a:lnTo>
                  <a:pt x="7640955" y="7620"/>
                </a:lnTo>
                <a:lnTo>
                  <a:pt x="7640955" y="5884545"/>
                </a:lnTo>
                <a:lnTo>
                  <a:pt x="1600200" y="5884545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2pPr>
            <a:lvl3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3pPr>
            <a:lvl4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4pPr>
            <a:lvl5pPr>
              <a:defRPr sz="1800">
                <a:solidFill>
                  <a:schemeClr val="bg2">
                    <a:lumMod val="25000"/>
                  </a:schemeClr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5pPr>
          </a:lstStyle>
          <a:p>
            <a:pPr lvl="0"/>
            <a:r>
              <a:rPr lang="et-EE" dirty="0"/>
              <a:t>Tekst</a:t>
            </a:r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9078F0D5-0130-4FBE-A655-0AA1ECE8F8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0250" y="5085080"/>
            <a:ext cx="3594100" cy="127762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Pealkiri</a:t>
            </a:r>
          </a:p>
        </p:txBody>
      </p:sp>
    </p:spTree>
    <p:extLst>
      <p:ext uri="{BB962C8B-B14F-4D97-AF65-F5344CB8AC3E}">
        <p14:creationId xmlns:p14="http://schemas.microsoft.com/office/powerpoint/2010/main" val="1204730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 pildiga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C31B5A2F-DD31-4A20-859F-72F1620933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530022"/>
            <a:ext cx="1257241" cy="127191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3752850"/>
            <a:ext cx="6734175" cy="26733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2378324"/>
            <a:ext cx="6575426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Picture Placeholder 6">
            <a:extLst>
              <a:ext uri="{FF2B5EF4-FFF2-40B4-BE49-F238E27FC236}">
                <a16:creationId xmlns:a16="http://schemas.microsoft.com/office/drawing/2014/main" id="{C53AECB7-D315-496C-A902-407A921C609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</p:spTree>
    <p:extLst>
      <p:ext uri="{BB962C8B-B14F-4D97-AF65-F5344CB8AC3E}">
        <p14:creationId xmlns:p14="http://schemas.microsoft.com/office/powerpoint/2010/main" val="3188609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V2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BE7B64C-4D5B-4B83-8660-A14102C0A062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1EFEE3CA-8CA5-44CF-92DD-840C77E062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733040"/>
            <a:ext cx="6734175" cy="36931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  <a:latin typeface="Rubik" panose="00000500000000000000" pitchFamily="2" charset="-79"/>
                <a:cs typeface="Rubik" panose="00000500000000000000" pitchFamily="2" charset="-79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1BBF5012-E8C2-4A1A-89C9-49196CCBC3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2500" y="1352164"/>
            <a:ext cx="6575426" cy="1271917"/>
          </a:xfrm>
          <a:prstGeom prst="rect">
            <a:avLst/>
          </a:prstGeom>
        </p:spPr>
        <p:txBody>
          <a:bodyPr anchor="t"/>
          <a:lstStyle>
            <a:lvl1pPr>
              <a:defRPr sz="2800"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A60F542-F0C0-45B9-8D50-C929C33E3AF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1877816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pildiga 2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F39B95C-CAA9-4825-862A-108FDE11F78A}"/>
              </a:ext>
            </a:extLst>
          </p:cNvPr>
          <p:cNvSpPr/>
          <p:nvPr userDrawn="1"/>
        </p:nvSpPr>
        <p:spPr>
          <a:xfrm rot="20700000">
            <a:off x="8467432" y="-692275"/>
            <a:ext cx="6109169" cy="81057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C155580-6E6D-4B4F-A515-7B20BE4348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066925"/>
            <a:ext cx="6570049" cy="4359275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ealkiri">
            <a:extLst>
              <a:ext uri="{FF2B5EF4-FFF2-40B4-BE49-F238E27FC236}">
                <a16:creationId xmlns:a16="http://schemas.microsoft.com/office/drawing/2014/main" id="{B63ED43C-DD04-4AFD-9EE6-98FAACDB8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715724"/>
            <a:ext cx="6028934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5E887301-1395-4E51-8284-AE01CA41661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24724" y="-22224"/>
            <a:ext cx="4905375" cy="6889750"/>
          </a:xfrm>
          <a:custGeom>
            <a:avLst/>
            <a:gdLst>
              <a:gd name="connsiteX0" fmla="*/ 0 w 6286500"/>
              <a:gd name="connsiteY0" fmla="*/ 0 h 6327775"/>
              <a:gd name="connsiteX1" fmla="*/ 6286500 w 6286500"/>
              <a:gd name="connsiteY1" fmla="*/ 0 h 6327775"/>
              <a:gd name="connsiteX2" fmla="*/ 6286500 w 6286500"/>
              <a:gd name="connsiteY2" fmla="*/ 6327775 h 6327775"/>
              <a:gd name="connsiteX3" fmla="*/ 0 w 6286500"/>
              <a:gd name="connsiteY3" fmla="*/ 6327775 h 6327775"/>
              <a:gd name="connsiteX4" fmla="*/ 0 w 6286500"/>
              <a:gd name="connsiteY4" fmla="*/ 0 h 6327775"/>
              <a:gd name="connsiteX0" fmla="*/ 0 w 6286500"/>
              <a:gd name="connsiteY0" fmla="*/ 1247775 h 7575550"/>
              <a:gd name="connsiteX1" fmla="*/ 4733925 w 6286500"/>
              <a:gd name="connsiteY1" fmla="*/ 0 h 7575550"/>
              <a:gd name="connsiteX2" fmla="*/ 6286500 w 6286500"/>
              <a:gd name="connsiteY2" fmla="*/ 7575550 h 7575550"/>
              <a:gd name="connsiteX3" fmla="*/ 0 w 6286500"/>
              <a:gd name="connsiteY3" fmla="*/ 7575550 h 7575550"/>
              <a:gd name="connsiteX4" fmla="*/ 0 w 6286500"/>
              <a:gd name="connsiteY4" fmla="*/ 1247775 h 7575550"/>
              <a:gd name="connsiteX0" fmla="*/ 0 w 6286500"/>
              <a:gd name="connsiteY0" fmla="*/ 1247775 h 7585075"/>
              <a:gd name="connsiteX1" fmla="*/ 4733925 w 6286500"/>
              <a:gd name="connsiteY1" fmla="*/ 0 h 7585075"/>
              <a:gd name="connsiteX2" fmla="*/ 6286500 w 6286500"/>
              <a:gd name="connsiteY2" fmla="*/ 7575550 h 7585075"/>
              <a:gd name="connsiteX3" fmla="*/ 1695450 w 6286500"/>
              <a:gd name="connsiteY3" fmla="*/ 7585075 h 7585075"/>
              <a:gd name="connsiteX4" fmla="*/ 0 w 6286500"/>
              <a:gd name="connsiteY4" fmla="*/ 1247775 h 7585075"/>
              <a:gd name="connsiteX0" fmla="*/ 0 w 5181600"/>
              <a:gd name="connsiteY0" fmla="*/ 1247775 h 7585075"/>
              <a:gd name="connsiteX1" fmla="*/ 4733925 w 5181600"/>
              <a:gd name="connsiteY1" fmla="*/ 0 h 7585075"/>
              <a:gd name="connsiteX2" fmla="*/ 5181600 w 5181600"/>
              <a:gd name="connsiteY2" fmla="*/ 7585075 h 7585075"/>
              <a:gd name="connsiteX3" fmla="*/ 1695450 w 5181600"/>
              <a:gd name="connsiteY3" fmla="*/ 7585075 h 7585075"/>
              <a:gd name="connsiteX4" fmla="*/ 0 w 5181600"/>
              <a:gd name="connsiteY4" fmla="*/ 1247775 h 7585075"/>
              <a:gd name="connsiteX0" fmla="*/ 0 w 5181600"/>
              <a:gd name="connsiteY0" fmla="*/ 1247775 h 7585075"/>
              <a:gd name="connsiteX1" fmla="*/ 2228850 w 5181600"/>
              <a:gd name="connsiteY1" fmla="*/ 6508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1247775 h 7585075"/>
              <a:gd name="connsiteX1" fmla="*/ 1981200 w 5181600"/>
              <a:gd name="connsiteY1" fmla="*/ 727075 h 7585075"/>
              <a:gd name="connsiteX2" fmla="*/ 4733925 w 5181600"/>
              <a:gd name="connsiteY2" fmla="*/ 0 h 7585075"/>
              <a:gd name="connsiteX3" fmla="*/ 5181600 w 5181600"/>
              <a:gd name="connsiteY3" fmla="*/ 7585075 h 7585075"/>
              <a:gd name="connsiteX4" fmla="*/ 1695450 w 5181600"/>
              <a:gd name="connsiteY4" fmla="*/ 7585075 h 7585075"/>
              <a:gd name="connsiteX5" fmla="*/ 0 w 5181600"/>
              <a:gd name="connsiteY5" fmla="*/ 1247775 h 7585075"/>
              <a:gd name="connsiteX0" fmla="*/ 0 w 5181600"/>
              <a:gd name="connsiteY0" fmla="*/ 552450 h 6889750"/>
              <a:gd name="connsiteX1" fmla="*/ 1981200 w 5181600"/>
              <a:gd name="connsiteY1" fmla="*/ 31750 h 6889750"/>
              <a:gd name="connsiteX2" fmla="*/ 4905375 w 5181600"/>
              <a:gd name="connsiteY2" fmla="*/ 0 h 6889750"/>
              <a:gd name="connsiteX3" fmla="*/ 5181600 w 5181600"/>
              <a:gd name="connsiteY3" fmla="*/ 6889750 h 6889750"/>
              <a:gd name="connsiteX4" fmla="*/ 1695450 w 5181600"/>
              <a:gd name="connsiteY4" fmla="*/ 6889750 h 6889750"/>
              <a:gd name="connsiteX5" fmla="*/ 0 w 5181600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48225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  <a:gd name="connsiteX0" fmla="*/ 0 w 4905375"/>
              <a:gd name="connsiteY0" fmla="*/ 552450 h 6889750"/>
              <a:gd name="connsiteX1" fmla="*/ 1981200 w 4905375"/>
              <a:gd name="connsiteY1" fmla="*/ 31750 h 6889750"/>
              <a:gd name="connsiteX2" fmla="*/ 4905375 w 4905375"/>
              <a:gd name="connsiteY2" fmla="*/ 0 h 6889750"/>
              <a:gd name="connsiteX3" fmla="*/ 4819650 w 4905375"/>
              <a:gd name="connsiteY3" fmla="*/ 6870700 h 6889750"/>
              <a:gd name="connsiteX4" fmla="*/ 1695450 w 4905375"/>
              <a:gd name="connsiteY4" fmla="*/ 6889750 h 6889750"/>
              <a:gd name="connsiteX5" fmla="*/ 0 w 4905375"/>
              <a:gd name="connsiteY5" fmla="*/ 552450 h 688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05375" h="6889750">
                <a:moveTo>
                  <a:pt x="0" y="552450"/>
                </a:moveTo>
                <a:lnTo>
                  <a:pt x="1981200" y="31750"/>
                </a:lnTo>
                <a:lnTo>
                  <a:pt x="4905375" y="0"/>
                </a:lnTo>
                <a:lnTo>
                  <a:pt x="4819650" y="6870700"/>
                </a:lnTo>
                <a:lnTo>
                  <a:pt x="1695450" y="6889750"/>
                </a:lnTo>
                <a:lnTo>
                  <a:pt x="0" y="55245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E342B73A-2C44-42EA-8BAD-92A771CAB1A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995044" y="714650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 dirty="0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463953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49DADD9-2877-4D44-85D5-E539CC5743DD}"/>
              </a:ext>
            </a:extLst>
          </p:cNvPr>
          <p:cNvSpPr/>
          <p:nvPr userDrawn="1"/>
        </p:nvSpPr>
        <p:spPr>
          <a:xfrm rot="20700000">
            <a:off x="-1832255" y="-666599"/>
            <a:ext cx="6716198" cy="806601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9A078F-F65D-4E7B-AB90-0DA120479A02}"/>
              </a:ext>
            </a:extLst>
          </p:cNvPr>
          <p:cNvSpPr/>
          <p:nvPr userDrawn="1"/>
        </p:nvSpPr>
        <p:spPr>
          <a:xfrm rot="20700000">
            <a:off x="-1978304" y="-879676"/>
            <a:ext cx="6990745" cy="806847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887B0C2-C983-48EB-8903-FD9F98041BE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72569" y="4531183"/>
            <a:ext cx="6465887" cy="5286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Rubik Medium" panose="00000600000000000000" pitchFamily="2" charset="-79"/>
                <a:cs typeface="Rubik Medium" panose="00000600000000000000" pitchFamily="2" charset="-79"/>
              </a:defRPr>
            </a:lvl1pPr>
          </a:lstStyle>
          <a:p>
            <a:pPr lvl="0"/>
            <a:r>
              <a:rPr lang="et-EE" dirty="0"/>
              <a:t>TEKST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760F45D-1F34-42B1-88A7-40821EFB058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73113" y="5229225"/>
            <a:ext cx="4122737" cy="9048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Tekst</a:t>
            </a:r>
          </a:p>
        </p:txBody>
      </p:sp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9DC8A3EA-B97D-4039-8845-902F4DABAAA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476250" y="-171450"/>
            <a:ext cx="6197600" cy="4429125"/>
          </a:xfrm>
          <a:custGeom>
            <a:avLst/>
            <a:gdLst>
              <a:gd name="connsiteX0" fmla="*/ 0 w 7493000"/>
              <a:gd name="connsiteY0" fmla="*/ 0 h 5819775"/>
              <a:gd name="connsiteX1" fmla="*/ 7493000 w 7493000"/>
              <a:gd name="connsiteY1" fmla="*/ 0 h 5819775"/>
              <a:gd name="connsiteX2" fmla="*/ 7493000 w 7493000"/>
              <a:gd name="connsiteY2" fmla="*/ 5819775 h 5819775"/>
              <a:gd name="connsiteX3" fmla="*/ 0 w 7493000"/>
              <a:gd name="connsiteY3" fmla="*/ 5819775 h 5819775"/>
              <a:gd name="connsiteX4" fmla="*/ 0 w 7493000"/>
              <a:gd name="connsiteY4" fmla="*/ 0 h 5819775"/>
              <a:gd name="connsiteX0" fmla="*/ 923925 w 7493000"/>
              <a:gd name="connsiteY0" fmla="*/ 0 h 5819775"/>
              <a:gd name="connsiteX1" fmla="*/ 7493000 w 7493000"/>
              <a:gd name="connsiteY1" fmla="*/ 0 h 5819775"/>
              <a:gd name="connsiteX2" fmla="*/ 7493000 w 7493000"/>
              <a:gd name="connsiteY2" fmla="*/ 5819775 h 5819775"/>
              <a:gd name="connsiteX3" fmla="*/ 0 w 7493000"/>
              <a:gd name="connsiteY3" fmla="*/ 5819775 h 5819775"/>
              <a:gd name="connsiteX4" fmla="*/ 923925 w 7493000"/>
              <a:gd name="connsiteY4" fmla="*/ 0 h 5819775"/>
              <a:gd name="connsiteX0" fmla="*/ 923925 w 7512050"/>
              <a:gd name="connsiteY0" fmla="*/ 0 h 5819775"/>
              <a:gd name="connsiteX1" fmla="*/ 7512050 w 7512050"/>
              <a:gd name="connsiteY1" fmla="*/ 1447800 h 5819775"/>
              <a:gd name="connsiteX2" fmla="*/ 7493000 w 7512050"/>
              <a:gd name="connsiteY2" fmla="*/ 5819775 h 5819775"/>
              <a:gd name="connsiteX3" fmla="*/ 0 w 7512050"/>
              <a:gd name="connsiteY3" fmla="*/ 5819775 h 5819775"/>
              <a:gd name="connsiteX4" fmla="*/ 923925 w 7512050"/>
              <a:gd name="connsiteY4" fmla="*/ 0 h 5819775"/>
              <a:gd name="connsiteX0" fmla="*/ 923925 w 7512050"/>
              <a:gd name="connsiteY0" fmla="*/ 0 h 5819775"/>
              <a:gd name="connsiteX1" fmla="*/ 7512050 w 7512050"/>
              <a:gd name="connsiteY1" fmla="*/ 1447800 h 5819775"/>
              <a:gd name="connsiteX2" fmla="*/ 6330950 w 7512050"/>
              <a:gd name="connsiteY2" fmla="*/ 5819775 h 5819775"/>
              <a:gd name="connsiteX3" fmla="*/ 0 w 7512050"/>
              <a:gd name="connsiteY3" fmla="*/ 5819775 h 5819775"/>
              <a:gd name="connsiteX4" fmla="*/ 923925 w 7512050"/>
              <a:gd name="connsiteY4" fmla="*/ 0 h 5819775"/>
              <a:gd name="connsiteX0" fmla="*/ 0 w 6588125"/>
              <a:gd name="connsiteY0" fmla="*/ 0 h 5819775"/>
              <a:gd name="connsiteX1" fmla="*/ 6588125 w 6588125"/>
              <a:gd name="connsiteY1" fmla="*/ 1447800 h 5819775"/>
              <a:gd name="connsiteX2" fmla="*/ 5407025 w 6588125"/>
              <a:gd name="connsiteY2" fmla="*/ 5819775 h 5819775"/>
              <a:gd name="connsiteX3" fmla="*/ 419100 w 6588125"/>
              <a:gd name="connsiteY3" fmla="*/ 4495800 h 5819775"/>
              <a:gd name="connsiteX4" fmla="*/ 0 w 6588125"/>
              <a:gd name="connsiteY4" fmla="*/ 0 h 5819775"/>
              <a:gd name="connsiteX0" fmla="*/ 38100 w 6169025"/>
              <a:gd name="connsiteY0" fmla="*/ 0 h 4429125"/>
              <a:gd name="connsiteX1" fmla="*/ 6169025 w 6169025"/>
              <a:gd name="connsiteY1" fmla="*/ 57150 h 4429125"/>
              <a:gd name="connsiteX2" fmla="*/ 4987925 w 6169025"/>
              <a:gd name="connsiteY2" fmla="*/ 4429125 h 4429125"/>
              <a:gd name="connsiteX3" fmla="*/ 0 w 6169025"/>
              <a:gd name="connsiteY3" fmla="*/ 3105150 h 4429125"/>
              <a:gd name="connsiteX4" fmla="*/ 38100 w 6169025"/>
              <a:gd name="connsiteY4" fmla="*/ 0 h 4429125"/>
              <a:gd name="connsiteX0" fmla="*/ 38100 w 6169025"/>
              <a:gd name="connsiteY0" fmla="*/ 0 h 4429125"/>
              <a:gd name="connsiteX1" fmla="*/ 6169025 w 6169025"/>
              <a:gd name="connsiteY1" fmla="*/ 28575 h 4429125"/>
              <a:gd name="connsiteX2" fmla="*/ 4987925 w 6169025"/>
              <a:gd name="connsiteY2" fmla="*/ 4429125 h 4429125"/>
              <a:gd name="connsiteX3" fmla="*/ 0 w 6169025"/>
              <a:gd name="connsiteY3" fmla="*/ 3105150 h 4429125"/>
              <a:gd name="connsiteX4" fmla="*/ 38100 w 6169025"/>
              <a:gd name="connsiteY4" fmla="*/ 0 h 4429125"/>
              <a:gd name="connsiteX0" fmla="*/ 66675 w 6197600"/>
              <a:gd name="connsiteY0" fmla="*/ 0 h 4429125"/>
              <a:gd name="connsiteX1" fmla="*/ 6197600 w 6197600"/>
              <a:gd name="connsiteY1" fmla="*/ 28575 h 4429125"/>
              <a:gd name="connsiteX2" fmla="*/ 5016500 w 6197600"/>
              <a:gd name="connsiteY2" fmla="*/ 4429125 h 4429125"/>
              <a:gd name="connsiteX3" fmla="*/ 0 w 6197600"/>
              <a:gd name="connsiteY3" fmla="*/ 3086100 h 4429125"/>
              <a:gd name="connsiteX4" fmla="*/ 66675 w 6197600"/>
              <a:gd name="connsiteY4" fmla="*/ 0 h 442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7600" h="4429125">
                <a:moveTo>
                  <a:pt x="66675" y="0"/>
                </a:moveTo>
                <a:lnTo>
                  <a:pt x="6197600" y="28575"/>
                </a:lnTo>
                <a:lnTo>
                  <a:pt x="5016500" y="4429125"/>
                </a:lnTo>
                <a:lnTo>
                  <a:pt x="0" y="3086100"/>
                </a:lnTo>
                <a:lnTo>
                  <a:pt x="66675" y="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</p:spTree>
    <p:extLst>
      <p:ext uri="{BB962C8B-B14F-4D97-AF65-F5344CB8AC3E}">
        <p14:creationId xmlns:p14="http://schemas.microsoft.com/office/powerpoint/2010/main" val="3633895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20700000">
            <a:off x="-303883" y="-367449"/>
            <a:ext cx="5622289" cy="312206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20700000">
            <a:off x="-161898" y="-984373"/>
            <a:ext cx="5585230" cy="3465059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2475" y="704850"/>
            <a:ext cx="4352925" cy="10382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Lühem tekst</a:t>
            </a:r>
          </a:p>
        </p:txBody>
      </p:sp>
    </p:spTree>
    <p:extLst>
      <p:ext uri="{BB962C8B-B14F-4D97-AF65-F5344CB8AC3E}">
        <p14:creationId xmlns:p14="http://schemas.microsoft.com/office/powerpoint/2010/main" val="3920678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20700000">
            <a:off x="-303883" y="-367449"/>
            <a:ext cx="5622289" cy="312206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20700000">
            <a:off x="-161898" y="-984373"/>
            <a:ext cx="5585230" cy="3465059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2475" y="704850"/>
            <a:ext cx="4352925" cy="10382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Lühem tekst</a:t>
            </a:r>
          </a:p>
        </p:txBody>
      </p:sp>
    </p:spTree>
    <p:extLst>
      <p:ext uri="{BB962C8B-B14F-4D97-AF65-F5344CB8AC3E}">
        <p14:creationId xmlns:p14="http://schemas.microsoft.com/office/powerpoint/2010/main" val="38448727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4D87124-3C28-453D-86D7-C67782FB4713}"/>
              </a:ext>
            </a:extLst>
          </p:cNvPr>
          <p:cNvSpPr/>
          <p:nvPr userDrawn="1"/>
        </p:nvSpPr>
        <p:spPr>
          <a:xfrm rot="900000">
            <a:off x="8471851" y="-770549"/>
            <a:ext cx="4991100" cy="76180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24FF219-48F3-4D8D-9403-BAD68D6318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52500" y="481387"/>
            <a:ext cx="6917239" cy="1056468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MASTER TITLE STYLE</a:t>
            </a:r>
            <a:endParaRPr lang="et-E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88E728D-1DDA-472A-BCE7-E93447ADB6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7503133" cy="4822041"/>
          </a:xfrm>
          <a:custGeom>
            <a:avLst/>
            <a:gdLst>
              <a:gd name="connsiteX0" fmla="*/ 0 w 10570183"/>
              <a:gd name="connsiteY0" fmla="*/ 0 h 4812516"/>
              <a:gd name="connsiteX1" fmla="*/ 10570183 w 10570183"/>
              <a:gd name="connsiteY1" fmla="*/ 0 h 4812516"/>
              <a:gd name="connsiteX2" fmla="*/ 10570183 w 10570183"/>
              <a:gd name="connsiteY2" fmla="*/ 4812516 h 4812516"/>
              <a:gd name="connsiteX3" fmla="*/ 0 w 10570183"/>
              <a:gd name="connsiteY3" fmla="*/ 4812516 h 4812516"/>
              <a:gd name="connsiteX4" fmla="*/ 0 w 10570183"/>
              <a:gd name="connsiteY4" fmla="*/ 0 h 4812516"/>
              <a:gd name="connsiteX0" fmla="*/ 0 w 10570183"/>
              <a:gd name="connsiteY0" fmla="*/ 0 h 4812516"/>
              <a:gd name="connsiteX1" fmla="*/ 7503133 w 10570183"/>
              <a:gd name="connsiteY1" fmla="*/ 0 h 4812516"/>
              <a:gd name="connsiteX2" fmla="*/ 10570183 w 10570183"/>
              <a:gd name="connsiteY2" fmla="*/ 4812516 h 4812516"/>
              <a:gd name="connsiteX3" fmla="*/ 0 w 10570183"/>
              <a:gd name="connsiteY3" fmla="*/ 4812516 h 4812516"/>
              <a:gd name="connsiteX4" fmla="*/ 0 w 10570183"/>
              <a:gd name="connsiteY4" fmla="*/ 0 h 4812516"/>
              <a:gd name="connsiteX0" fmla="*/ 0 w 7503133"/>
              <a:gd name="connsiteY0" fmla="*/ 0 h 4812516"/>
              <a:gd name="connsiteX1" fmla="*/ 7503133 w 7503133"/>
              <a:gd name="connsiteY1" fmla="*/ 0 h 4812516"/>
              <a:gd name="connsiteX2" fmla="*/ 6169633 w 7503133"/>
              <a:gd name="connsiteY2" fmla="*/ 4802991 h 4812516"/>
              <a:gd name="connsiteX3" fmla="*/ 0 w 7503133"/>
              <a:gd name="connsiteY3" fmla="*/ 4812516 h 4812516"/>
              <a:gd name="connsiteX4" fmla="*/ 0 w 7503133"/>
              <a:gd name="connsiteY4" fmla="*/ 0 h 4812516"/>
              <a:gd name="connsiteX0" fmla="*/ 0 w 7503133"/>
              <a:gd name="connsiteY0" fmla="*/ 0 h 4822041"/>
              <a:gd name="connsiteX1" fmla="*/ 7503133 w 7503133"/>
              <a:gd name="connsiteY1" fmla="*/ 0 h 4822041"/>
              <a:gd name="connsiteX2" fmla="*/ 6112483 w 7503133"/>
              <a:gd name="connsiteY2" fmla="*/ 4822041 h 4822041"/>
              <a:gd name="connsiteX3" fmla="*/ 0 w 7503133"/>
              <a:gd name="connsiteY3" fmla="*/ 4812516 h 4822041"/>
              <a:gd name="connsiteX4" fmla="*/ 0 w 7503133"/>
              <a:gd name="connsiteY4" fmla="*/ 0 h 4822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03133" h="4822041">
                <a:moveTo>
                  <a:pt x="0" y="0"/>
                </a:moveTo>
                <a:lnTo>
                  <a:pt x="7503133" y="0"/>
                </a:lnTo>
                <a:lnTo>
                  <a:pt x="6112483" y="4822041"/>
                </a:lnTo>
                <a:lnTo>
                  <a:pt x="0" y="4812516"/>
                </a:lnTo>
                <a:lnTo>
                  <a:pt x="0" y="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t-EE" dirty="0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FFEF260E-F242-4FCE-8B1C-39A64AAEB36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734300" y="-66676"/>
            <a:ext cx="4457700" cy="6991351"/>
          </a:xfrm>
          <a:custGeom>
            <a:avLst/>
            <a:gdLst>
              <a:gd name="connsiteX0" fmla="*/ 0 w 3200400"/>
              <a:gd name="connsiteY0" fmla="*/ 0 h 6991351"/>
              <a:gd name="connsiteX1" fmla="*/ 3200400 w 3200400"/>
              <a:gd name="connsiteY1" fmla="*/ 0 h 6991351"/>
              <a:gd name="connsiteX2" fmla="*/ 3200400 w 3200400"/>
              <a:gd name="connsiteY2" fmla="*/ 6991351 h 6991351"/>
              <a:gd name="connsiteX3" fmla="*/ 0 w 3200400"/>
              <a:gd name="connsiteY3" fmla="*/ 6991351 h 6991351"/>
              <a:gd name="connsiteX4" fmla="*/ 0 w 3200400"/>
              <a:gd name="connsiteY4" fmla="*/ 0 h 6991351"/>
              <a:gd name="connsiteX0" fmla="*/ 485775 w 3200400"/>
              <a:gd name="connsiteY0" fmla="*/ 9525 h 6991351"/>
              <a:gd name="connsiteX1" fmla="*/ 3200400 w 3200400"/>
              <a:gd name="connsiteY1" fmla="*/ 0 h 6991351"/>
              <a:gd name="connsiteX2" fmla="*/ 3200400 w 3200400"/>
              <a:gd name="connsiteY2" fmla="*/ 6991351 h 6991351"/>
              <a:gd name="connsiteX3" fmla="*/ 0 w 3200400"/>
              <a:gd name="connsiteY3" fmla="*/ 6991351 h 6991351"/>
              <a:gd name="connsiteX4" fmla="*/ 485775 w 3200400"/>
              <a:gd name="connsiteY4" fmla="*/ 9525 h 6991351"/>
              <a:gd name="connsiteX0" fmla="*/ 1857375 w 4572000"/>
              <a:gd name="connsiteY0" fmla="*/ 9525 h 6991351"/>
              <a:gd name="connsiteX1" fmla="*/ 4572000 w 4572000"/>
              <a:gd name="connsiteY1" fmla="*/ 0 h 6991351"/>
              <a:gd name="connsiteX2" fmla="*/ 4572000 w 4572000"/>
              <a:gd name="connsiteY2" fmla="*/ 6991351 h 6991351"/>
              <a:gd name="connsiteX3" fmla="*/ 0 w 4572000"/>
              <a:gd name="connsiteY3" fmla="*/ 6991351 h 6991351"/>
              <a:gd name="connsiteX4" fmla="*/ 1857375 w 4572000"/>
              <a:gd name="connsiteY4" fmla="*/ 9525 h 6991351"/>
              <a:gd name="connsiteX0" fmla="*/ 1857375 w 4572000"/>
              <a:gd name="connsiteY0" fmla="*/ 9525 h 6991351"/>
              <a:gd name="connsiteX1" fmla="*/ 4572000 w 4572000"/>
              <a:gd name="connsiteY1" fmla="*/ 0 h 6991351"/>
              <a:gd name="connsiteX2" fmla="*/ 4572000 w 4572000"/>
              <a:gd name="connsiteY2" fmla="*/ 6991351 h 6991351"/>
              <a:gd name="connsiteX3" fmla="*/ 1819275 w 4572000"/>
              <a:gd name="connsiteY3" fmla="*/ 6991351 h 6991351"/>
              <a:gd name="connsiteX4" fmla="*/ 0 w 4572000"/>
              <a:gd name="connsiteY4" fmla="*/ 6991351 h 6991351"/>
              <a:gd name="connsiteX5" fmla="*/ 1857375 w 4572000"/>
              <a:gd name="connsiteY5" fmla="*/ 9525 h 6991351"/>
              <a:gd name="connsiteX0" fmla="*/ 1857375 w 4572000"/>
              <a:gd name="connsiteY0" fmla="*/ 9525 h 6991351"/>
              <a:gd name="connsiteX1" fmla="*/ 4572000 w 4572000"/>
              <a:gd name="connsiteY1" fmla="*/ 0 h 6991351"/>
              <a:gd name="connsiteX2" fmla="*/ 4572000 w 4572000"/>
              <a:gd name="connsiteY2" fmla="*/ 6991351 h 6991351"/>
              <a:gd name="connsiteX3" fmla="*/ 2133600 w 4572000"/>
              <a:gd name="connsiteY3" fmla="*/ 6981826 h 6991351"/>
              <a:gd name="connsiteX4" fmla="*/ 0 w 4572000"/>
              <a:gd name="connsiteY4" fmla="*/ 6991351 h 6991351"/>
              <a:gd name="connsiteX5" fmla="*/ 1857375 w 4572000"/>
              <a:gd name="connsiteY5" fmla="*/ 9525 h 6991351"/>
              <a:gd name="connsiteX0" fmla="*/ 1743075 w 4457700"/>
              <a:gd name="connsiteY0" fmla="*/ 9525 h 6991351"/>
              <a:gd name="connsiteX1" fmla="*/ 4457700 w 4457700"/>
              <a:gd name="connsiteY1" fmla="*/ 0 h 6991351"/>
              <a:gd name="connsiteX2" fmla="*/ 4457700 w 4457700"/>
              <a:gd name="connsiteY2" fmla="*/ 6991351 h 6991351"/>
              <a:gd name="connsiteX3" fmla="*/ 2019300 w 4457700"/>
              <a:gd name="connsiteY3" fmla="*/ 6981826 h 6991351"/>
              <a:gd name="connsiteX4" fmla="*/ 0 w 4457700"/>
              <a:gd name="connsiteY4" fmla="*/ 6457951 h 6991351"/>
              <a:gd name="connsiteX5" fmla="*/ 1743075 w 4457700"/>
              <a:gd name="connsiteY5" fmla="*/ 9525 h 6991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57700" h="6991351">
                <a:moveTo>
                  <a:pt x="1743075" y="9525"/>
                </a:moveTo>
                <a:lnTo>
                  <a:pt x="4457700" y="0"/>
                </a:lnTo>
                <a:lnTo>
                  <a:pt x="4457700" y="6991351"/>
                </a:lnTo>
                <a:lnTo>
                  <a:pt x="2019300" y="6981826"/>
                </a:lnTo>
                <a:lnTo>
                  <a:pt x="0" y="6457951"/>
                </a:lnTo>
                <a:lnTo>
                  <a:pt x="1743075" y="9525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2">
                    <a:lumMod val="90000"/>
                  </a:schemeClr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</p:spTree>
    <p:extLst>
      <p:ext uri="{BB962C8B-B14F-4D97-AF65-F5344CB8AC3E}">
        <p14:creationId xmlns:p14="http://schemas.microsoft.com/office/powerpoint/2010/main" val="32000206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1E38E64-522A-422A-B411-6009CF28D43C}"/>
              </a:ext>
            </a:extLst>
          </p:cNvPr>
          <p:cNvSpPr/>
          <p:nvPr userDrawn="1"/>
        </p:nvSpPr>
        <p:spPr>
          <a:xfrm rot="900000">
            <a:off x="7349484" y="-180976"/>
            <a:ext cx="5622289" cy="694044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0DE5-4542-4EF6-BCB2-C112F7199AB9}"/>
              </a:ext>
            </a:extLst>
          </p:cNvPr>
          <p:cNvSpPr/>
          <p:nvPr userDrawn="1"/>
        </p:nvSpPr>
        <p:spPr>
          <a:xfrm rot="900000">
            <a:off x="7595449" y="-417756"/>
            <a:ext cx="5585230" cy="747055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1E2724C-9FD4-49A9-8AAE-C607835DC6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11602" y="1881632"/>
            <a:ext cx="3513673" cy="809625"/>
          </a:xfrm>
        </p:spPr>
        <p:txBody>
          <a:bodyPr/>
          <a:lstStyle>
            <a:lvl1pPr>
              <a:defRPr>
                <a:solidFill>
                  <a:srgbClr val="2C5697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PEALKIRI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A07B0033-4190-454A-9166-810E10337E9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211602" y="2798410"/>
            <a:ext cx="3513673" cy="3288065"/>
          </a:xfrm>
        </p:spPr>
        <p:txBody>
          <a:bodyPr/>
          <a:lstStyle>
            <a:lvl1pPr>
              <a:defRPr>
                <a:solidFill>
                  <a:srgbClr val="2C5697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Tekst</a:t>
            </a:r>
          </a:p>
        </p:txBody>
      </p:sp>
    </p:spTree>
    <p:extLst>
      <p:ext uri="{BB962C8B-B14F-4D97-AF65-F5344CB8AC3E}">
        <p14:creationId xmlns:p14="http://schemas.microsoft.com/office/powerpoint/2010/main" val="11515069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ealkiri ja tek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FE5BBD0-6C7B-4E53-B005-034902188170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152400" y="0"/>
            <a:ext cx="123444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 anchor="ctr"/>
          <a:lstStyle>
            <a:lvl1pPr algn="ctr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t-EE" dirty="0"/>
              <a:t>Taustapilt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4C1B801-8ED2-41DF-8429-F1F0C2753C9E}"/>
              </a:ext>
            </a:extLst>
          </p:cNvPr>
          <p:cNvSpPr/>
          <p:nvPr userDrawn="1"/>
        </p:nvSpPr>
        <p:spPr>
          <a:xfrm rot="900000">
            <a:off x="-2892800" y="-533309"/>
            <a:ext cx="8411167" cy="87753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221C2-BB37-4FC9-B1F8-B32036CE25D6}"/>
              </a:ext>
            </a:extLst>
          </p:cNvPr>
          <p:cNvSpPr/>
          <p:nvPr userDrawn="1"/>
        </p:nvSpPr>
        <p:spPr>
          <a:xfrm rot="900000">
            <a:off x="-1369508" y="-146116"/>
            <a:ext cx="7088022" cy="782043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9397ED3-0DB2-46F2-A5A6-876B3F6716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494347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3771900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F622C3FA-BCAD-45E3-9360-32247A39D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494347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700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alkiri ja teks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C1B801-8ED2-41DF-8429-F1F0C2753C9E}"/>
              </a:ext>
            </a:extLst>
          </p:cNvPr>
          <p:cNvSpPr/>
          <p:nvPr userDrawn="1"/>
        </p:nvSpPr>
        <p:spPr>
          <a:xfrm rot="900000">
            <a:off x="-2892800" y="-533309"/>
            <a:ext cx="8411167" cy="87753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221C2-BB37-4FC9-B1F8-B32036CE25D6}"/>
              </a:ext>
            </a:extLst>
          </p:cNvPr>
          <p:cNvSpPr/>
          <p:nvPr userDrawn="1"/>
        </p:nvSpPr>
        <p:spPr>
          <a:xfrm rot="900000">
            <a:off x="-1369508" y="-146116"/>
            <a:ext cx="7088022" cy="7820433"/>
          </a:xfrm>
          <a:prstGeom prst="rect">
            <a:avLst/>
          </a:prstGeom>
          <a:solidFill>
            <a:srgbClr val="2C569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49397ED3-0DB2-46F2-A5A6-876B3F6716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2286000"/>
            <a:ext cx="4943475" cy="4267200"/>
          </a:xfrm>
          <a:custGeom>
            <a:avLst/>
            <a:gdLst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4943475 w 4943475"/>
              <a:gd name="connsiteY2" fmla="*/ 4267200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  <a:gd name="connsiteX0" fmla="*/ 0 w 4943475"/>
              <a:gd name="connsiteY0" fmla="*/ 0 h 4267200"/>
              <a:gd name="connsiteX1" fmla="*/ 4943475 w 4943475"/>
              <a:gd name="connsiteY1" fmla="*/ 0 h 4267200"/>
              <a:gd name="connsiteX2" fmla="*/ 3771900 w 4943475"/>
              <a:gd name="connsiteY2" fmla="*/ 4257675 h 4267200"/>
              <a:gd name="connsiteX3" fmla="*/ 0 w 4943475"/>
              <a:gd name="connsiteY3" fmla="*/ 4267200 h 4267200"/>
              <a:gd name="connsiteX4" fmla="*/ 0 w 4943475"/>
              <a:gd name="connsiteY4" fmla="*/ 0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43475" h="4267200">
                <a:moveTo>
                  <a:pt x="0" y="0"/>
                </a:moveTo>
                <a:lnTo>
                  <a:pt x="4943475" y="0"/>
                </a:lnTo>
                <a:lnTo>
                  <a:pt x="3771900" y="4257675"/>
                </a:lnTo>
                <a:lnTo>
                  <a:pt x="0" y="42672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ealkiri">
            <a:extLst>
              <a:ext uri="{FF2B5EF4-FFF2-40B4-BE49-F238E27FC236}">
                <a16:creationId xmlns:a16="http://schemas.microsoft.com/office/drawing/2014/main" id="{F622C3FA-BCAD-45E3-9360-32247A39D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1474"/>
            <a:ext cx="4943475" cy="1271917"/>
          </a:xfrm>
        </p:spPr>
        <p:txBody>
          <a:bodyPr anchor="t"/>
          <a:lstStyle>
            <a:lvl1pPr>
              <a:defRPr b="0">
                <a:solidFill>
                  <a:schemeClr val="bg1"/>
                </a:solidFill>
                <a:latin typeface="Rubik Medium" panose="02000604000000020004" pitchFamily="2" charset="-79"/>
                <a:cs typeface="Rubik Medium" panose="02000604000000020004" pitchFamily="2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0BC27C8F-3E75-4D16-A44A-4759D5F900A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960475" y="910400"/>
            <a:ext cx="3526972" cy="637032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t-EE" dirty="0"/>
              <a:t>Logo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6F9097A-18D2-4D71-B526-ACF5E81E9D9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14962" y="2286000"/>
            <a:ext cx="6072187" cy="4286250"/>
          </a:xfrm>
          <a:custGeom>
            <a:avLst/>
            <a:gdLst>
              <a:gd name="connsiteX0" fmla="*/ 0 w 4976812"/>
              <a:gd name="connsiteY0" fmla="*/ 0 h 4267200"/>
              <a:gd name="connsiteX1" fmla="*/ 4976812 w 4976812"/>
              <a:gd name="connsiteY1" fmla="*/ 0 h 4267200"/>
              <a:gd name="connsiteX2" fmla="*/ 4976812 w 4976812"/>
              <a:gd name="connsiteY2" fmla="*/ 4267200 h 4267200"/>
              <a:gd name="connsiteX3" fmla="*/ 0 w 4976812"/>
              <a:gd name="connsiteY3" fmla="*/ 4267200 h 4267200"/>
              <a:gd name="connsiteX4" fmla="*/ 0 w 4976812"/>
              <a:gd name="connsiteY4" fmla="*/ 0 h 4267200"/>
              <a:gd name="connsiteX0" fmla="*/ 1009650 w 5986462"/>
              <a:gd name="connsiteY0" fmla="*/ 0 h 4286250"/>
              <a:gd name="connsiteX1" fmla="*/ 5986462 w 5986462"/>
              <a:gd name="connsiteY1" fmla="*/ 0 h 4286250"/>
              <a:gd name="connsiteX2" fmla="*/ 5986462 w 5986462"/>
              <a:gd name="connsiteY2" fmla="*/ 4267200 h 4286250"/>
              <a:gd name="connsiteX3" fmla="*/ 0 w 5986462"/>
              <a:gd name="connsiteY3" fmla="*/ 4286250 h 4286250"/>
              <a:gd name="connsiteX4" fmla="*/ 1009650 w 5986462"/>
              <a:gd name="connsiteY4" fmla="*/ 0 h 4286250"/>
              <a:gd name="connsiteX0" fmla="*/ 1095375 w 6072187"/>
              <a:gd name="connsiteY0" fmla="*/ 0 h 4286250"/>
              <a:gd name="connsiteX1" fmla="*/ 6072187 w 6072187"/>
              <a:gd name="connsiteY1" fmla="*/ 0 h 4286250"/>
              <a:gd name="connsiteX2" fmla="*/ 6072187 w 6072187"/>
              <a:gd name="connsiteY2" fmla="*/ 4267200 h 4286250"/>
              <a:gd name="connsiteX3" fmla="*/ 0 w 6072187"/>
              <a:gd name="connsiteY3" fmla="*/ 4286250 h 4286250"/>
              <a:gd name="connsiteX4" fmla="*/ 1095375 w 6072187"/>
              <a:gd name="connsiteY4" fmla="*/ 0 h 4286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2187" h="4286250">
                <a:moveTo>
                  <a:pt x="1095375" y="0"/>
                </a:moveTo>
                <a:lnTo>
                  <a:pt x="6072187" y="0"/>
                </a:lnTo>
                <a:lnTo>
                  <a:pt x="6072187" y="4267200"/>
                </a:lnTo>
                <a:lnTo>
                  <a:pt x="0" y="4286250"/>
                </a:lnTo>
                <a:lnTo>
                  <a:pt x="1095375" y="0"/>
                </a:lnTo>
                <a:close/>
              </a:path>
            </a:pathLst>
          </a:custGeo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3562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ja pildid2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CBDDFC2-F459-41EF-8849-257F5B4DD35C}"/>
              </a:ext>
            </a:extLst>
          </p:cNvPr>
          <p:cNvSpPr/>
          <p:nvPr userDrawn="1"/>
        </p:nvSpPr>
        <p:spPr>
          <a:xfrm rot="900000">
            <a:off x="-1285917" y="-317129"/>
            <a:ext cx="5624974" cy="836882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CBFB6C-937D-4BE3-A92D-E92A79F2607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516563" y="298450"/>
            <a:ext cx="6305550" cy="6191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Tekst</a:t>
            </a:r>
          </a:p>
        </p:txBody>
      </p:sp>
      <p:sp>
        <p:nvSpPr>
          <p:cNvPr id="8" name="Picture Placeholder 4">
            <a:extLst>
              <a:ext uri="{FF2B5EF4-FFF2-40B4-BE49-F238E27FC236}">
                <a16:creationId xmlns:a16="http://schemas.microsoft.com/office/drawing/2014/main" id="{D5C93178-71E8-41A9-BA4B-DDFADFEDADC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-52730" y="-53340"/>
            <a:ext cx="4105784" cy="4909560"/>
          </a:xfrm>
          <a:custGeom>
            <a:avLst/>
            <a:gdLst>
              <a:gd name="connsiteX0" fmla="*/ 0 w 4098164"/>
              <a:gd name="connsiteY0" fmla="*/ 0 h 4559040"/>
              <a:gd name="connsiteX1" fmla="*/ 4098164 w 4098164"/>
              <a:gd name="connsiteY1" fmla="*/ 0 h 4559040"/>
              <a:gd name="connsiteX2" fmla="*/ 4098164 w 4098164"/>
              <a:gd name="connsiteY2" fmla="*/ 4559040 h 4559040"/>
              <a:gd name="connsiteX3" fmla="*/ 0 w 4098164"/>
              <a:gd name="connsiteY3" fmla="*/ 4559040 h 4559040"/>
              <a:gd name="connsiteX4" fmla="*/ 0 w 4098164"/>
              <a:gd name="connsiteY4" fmla="*/ 0 h 4559040"/>
              <a:gd name="connsiteX0" fmla="*/ 0 w 4098164"/>
              <a:gd name="connsiteY0" fmla="*/ 0 h 4559040"/>
              <a:gd name="connsiteX1" fmla="*/ 3077084 w 4098164"/>
              <a:gd name="connsiteY1" fmla="*/ 0 h 4559040"/>
              <a:gd name="connsiteX2" fmla="*/ 4098164 w 4098164"/>
              <a:gd name="connsiteY2" fmla="*/ 4559040 h 4559040"/>
              <a:gd name="connsiteX3" fmla="*/ 0 w 4098164"/>
              <a:gd name="connsiteY3" fmla="*/ 4559040 h 4559040"/>
              <a:gd name="connsiteX4" fmla="*/ 0 w 4098164"/>
              <a:gd name="connsiteY4" fmla="*/ 0 h 4559040"/>
              <a:gd name="connsiteX0" fmla="*/ 0 w 4098164"/>
              <a:gd name="connsiteY0" fmla="*/ 0 h 4559040"/>
              <a:gd name="connsiteX1" fmla="*/ 3077084 w 4098164"/>
              <a:gd name="connsiteY1" fmla="*/ 0 h 4559040"/>
              <a:gd name="connsiteX2" fmla="*/ 4098164 w 4098164"/>
              <a:gd name="connsiteY2" fmla="*/ 3812280 h 4559040"/>
              <a:gd name="connsiteX3" fmla="*/ 0 w 4098164"/>
              <a:gd name="connsiteY3" fmla="*/ 4559040 h 4559040"/>
              <a:gd name="connsiteX4" fmla="*/ 0 w 4098164"/>
              <a:gd name="connsiteY4" fmla="*/ 0 h 4559040"/>
              <a:gd name="connsiteX0" fmla="*/ 0 w 4098164"/>
              <a:gd name="connsiteY0" fmla="*/ 0 h 4894320"/>
              <a:gd name="connsiteX1" fmla="*/ 3077084 w 4098164"/>
              <a:gd name="connsiteY1" fmla="*/ 0 h 4894320"/>
              <a:gd name="connsiteX2" fmla="*/ 4098164 w 4098164"/>
              <a:gd name="connsiteY2" fmla="*/ 3812280 h 4894320"/>
              <a:gd name="connsiteX3" fmla="*/ 22860 w 4098164"/>
              <a:gd name="connsiteY3" fmla="*/ 4894320 h 4894320"/>
              <a:gd name="connsiteX4" fmla="*/ 0 w 4098164"/>
              <a:gd name="connsiteY4" fmla="*/ 0 h 4894320"/>
              <a:gd name="connsiteX0" fmla="*/ 7620 w 4105784"/>
              <a:gd name="connsiteY0" fmla="*/ 0 h 4909560"/>
              <a:gd name="connsiteX1" fmla="*/ 3084704 w 4105784"/>
              <a:gd name="connsiteY1" fmla="*/ 0 h 4909560"/>
              <a:gd name="connsiteX2" fmla="*/ 4105784 w 4105784"/>
              <a:gd name="connsiteY2" fmla="*/ 3812280 h 4909560"/>
              <a:gd name="connsiteX3" fmla="*/ 0 w 4105784"/>
              <a:gd name="connsiteY3" fmla="*/ 4909560 h 4909560"/>
              <a:gd name="connsiteX4" fmla="*/ 7620 w 4105784"/>
              <a:gd name="connsiteY4" fmla="*/ 0 h 490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05784" h="4909560">
                <a:moveTo>
                  <a:pt x="7620" y="0"/>
                </a:moveTo>
                <a:lnTo>
                  <a:pt x="3084704" y="0"/>
                </a:lnTo>
                <a:lnTo>
                  <a:pt x="4105784" y="3812280"/>
                </a:lnTo>
                <a:lnTo>
                  <a:pt x="0" y="4909560"/>
                </a:lnTo>
                <a:lnTo>
                  <a:pt x="7620" y="0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2EB9FE4-75EC-46A6-B45F-86DD8D8F3267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-59507" y="3830955"/>
            <a:ext cx="4986790" cy="3081020"/>
          </a:xfrm>
          <a:custGeom>
            <a:avLst/>
            <a:gdLst>
              <a:gd name="connsiteX0" fmla="*/ 0 w 4921251"/>
              <a:gd name="connsiteY0" fmla="*/ 0 h 1936750"/>
              <a:gd name="connsiteX1" fmla="*/ 4921251 w 4921251"/>
              <a:gd name="connsiteY1" fmla="*/ 0 h 1936750"/>
              <a:gd name="connsiteX2" fmla="*/ 4921251 w 4921251"/>
              <a:gd name="connsiteY2" fmla="*/ 1936750 h 1936750"/>
              <a:gd name="connsiteX3" fmla="*/ 0 w 4921251"/>
              <a:gd name="connsiteY3" fmla="*/ 1936750 h 1936750"/>
              <a:gd name="connsiteX4" fmla="*/ 0 w 4921251"/>
              <a:gd name="connsiteY4" fmla="*/ 0 h 1936750"/>
              <a:gd name="connsiteX0" fmla="*/ 0 w 5005071"/>
              <a:gd name="connsiteY0" fmla="*/ 0 h 1936750"/>
              <a:gd name="connsiteX1" fmla="*/ 4921251 w 5005071"/>
              <a:gd name="connsiteY1" fmla="*/ 0 h 1936750"/>
              <a:gd name="connsiteX2" fmla="*/ 5005071 w 5005071"/>
              <a:gd name="connsiteY2" fmla="*/ 1929130 h 1936750"/>
              <a:gd name="connsiteX3" fmla="*/ 0 w 5005071"/>
              <a:gd name="connsiteY3" fmla="*/ 1936750 h 1936750"/>
              <a:gd name="connsiteX4" fmla="*/ 0 w 5005071"/>
              <a:gd name="connsiteY4" fmla="*/ 0 h 1936750"/>
              <a:gd name="connsiteX0" fmla="*/ 0 w 5005071"/>
              <a:gd name="connsiteY0" fmla="*/ 1150620 h 3087370"/>
              <a:gd name="connsiteX1" fmla="*/ 4166871 w 5005071"/>
              <a:gd name="connsiteY1" fmla="*/ 0 h 3087370"/>
              <a:gd name="connsiteX2" fmla="*/ 5005071 w 5005071"/>
              <a:gd name="connsiteY2" fmla="*/ 3079750 h 3087370"/>
              <a:gd name="connsiteX3" fmla="*/ 0 w 5005071"/>
              <a:gd name="connsiteY3" fmla="*/ 3087370 h 3087370"/>
              <a:gd name="connsiteX4" fmla="*/ 0 w 5005071"/>
              <a:gd name="connsiteY4" fmla="*/ 1150620 h 3087370"/>
              <a:gd name="connsiteX0" fmla="*/ 0 w 4979671"/>
              <a:gd name="connsiteY0" fmla="*/ 1150620 h 3087370"/>
              <a:gd name="connsiteX1" fmla="*/ 4166871 w 4979671"/>
              <a:gd name="connsiteY1" fmla="*/ 0 h 3087370"/>
              <a:gd name="connsiteX2" fmla="*/ 4979671 w 4979671"/>
              <a:gd name="connsiteY2" fmla="*/ 3079750 h 3087370"/>
              <a:gd name="connsiteX3" fmla="*/ 0 w 4979671"/>
              <a:gd name="connsiteY3" fmla="*/ 3087370 h 3087370"/>
              <a:gd name="connsiteX4" fmla="*/ 0 w 4979671"/>
              <a:gd name="connsiteY4" fmla="*/ 1150620 h 3087370"/>
              <a:gd name="connsiteX0" fmla="*/ 0 w 4979671"/>
              <a:gd name="connsiteY0" fmla="*/ 1144270 h 3081020"/>
              <a:gd name="connsiteX1" fmla="*/ 4141471 w 4979671"/>
              <a:gd name="connsiteY1" fmla="*/ 0 h 3081020"/>
              <a:gd name="connsiteX2" fmla="*/ 4979671 w 4979671"/>
              <a:gd name="connsiteY2" fmla="*/ 3073400 h 3081020"/>
              <a:gd name="connsiteX3" fmla="*/ 0 w 4979671"/>
              <a:gd name="connsiteY3" fmla="*/ 3081020 h 3081020"/>
              <a:gd name="connsiteX4" fmla="*/ 0 w 4979671"/>
              <a:gd name="connsiteY4" fmla="*/ 1144270 h 3081020"/>
              <a:gd name="connsiteX0" fmla="*/ 12700 w 4979671"/>
              <a:gd name="connsiteY0" fmla="*/ 1137920 h 3081020"/>
              <a:gd name="connsiteX1" fmla="*/ 4141471 w 4979671"/>
              <a:gd name="connsiteY1" fmla="*/ 0 h 3081020"/>
              <a:gd name="connsiteX2" fmla="*/ 4979671 w 4979671"/>
              <a:gd name="connsiteY2" fmla="*/ 3073400 h 3081020"/>
              <a:gd name="connsiteX3" fmla="*/ 0 w 4979671"/>
              <a:gd name="connsiteY3" fmla="*/ 3081020 h 3081020"/>
              <a:gd name="connsiteX4" fmla="*/ 12700 w 4979671"/>
              <a:gd name="connsiteY4" fmla="*/ 1137920 h 3081020"/>
              <a:gd name="connsiteX0" fmla="*/ 769 w 4986790"/>
              <a:gd name="connsiteY0" fmla="*/ 1128395 h 3081020"/>
              <a:gd name="connsiteX1" fmla="*/ 4148590 w 4986790"/>
              <a:gd name="connsiteY1" fmla="*/ 0 h 3081020"/>
              <a:gd name="connsiteX2" fmla="*/ 4986790 w 4986790"/>
              <a:gd name="connsiteY2" fmla="*/ 3073400 h 3081020"/>
              <a:gd name="connsiteX3" fmla="*/ 7119 w 4986790"/>
              <a:gd name="connsiteY3" fmla="*/ 3081020 h 3081020"/>
              <a:gd name="connsiteX4" fmla="*/ 769 w 4986790"/>
              <a:gd name="connsiteY4" fmla="*/ 1128395 h 3081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86790" h="3081020">
                <a:moveTo>
                  <a:pt x="769" y="1128395"/>
                </a:moveTo>
                <a:lnTo>
                  <a:pt x="4148590" y="0"/>
                </a:lnTo>
                <a:lnTo>
                  <a:pt x="4986790" y="3073400"/>
                </a:lnTo>
                <a:lnTo>
                  <a:pt x="7119" y="3081020"/>
                </a:lnTo>
                <a:cubicBezTo>
                  <a:pt x="11352" y="2433320"/>
                  <a:pt x="-3464" y="1776095"/>
                  <a:pt x="769" y="1128395"/>
                </a:cubicBezTo>
                <a:close/>
              </a:path>
            </a:pathLst>
          </a:custGeom>
        </p:spPr>
        <p:txBody>
          <a:bodyPr anchor="ctr">
            <a:normAutofit/>
          </a:bodyPr>
          <a:lstStyle>
            <a:lvl1pPr algn="ctr">
              <a:defRPr sz="1400">
                <a:solidFill>
                  <a:schemeClr val="bg1"/>
                </a:solidFill>
                <a:latin typeface="Rubik Light" panose="00000400000000000000" pitchFamily="2" charset="-79"/>
                <a:cs typeface="Rubik Light" panose="00000400000000000000" pitchFamily="2" charset="-79"/>
              </a:defRPr>
            </a:lvl1pPr>
          </a:lstStyle>
          <a:p>
            <a:r>
              <a:rPr lang="et-EE" dirty="0"/>
              <a:t>Pilt</a:t>
            </a:r>
          </a:p>
        </p:txBody>
      </p:sp>
    </p:spTree>
    <p:extLst>
      <p:ext uri="{BB962C8B-B14F-4D97-AF65-F5344CB8AC3E}">
        <p14:creationId xmlns:p14="http://schemas.microsoft.com/office/powerpoint/2010/main" val="10084622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õpuslai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33815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 dirty="0"/>
              <a:t>PEALKIRI</a:t>
            </a:r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AEDC2522-682A-D813-E337-4FD5937DD5B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0626" y="5226261"/>
            <a:ext cx="269340" cy="269340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63338558-50D5-D16C-6ED7-18B7DA5110C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4107" y="4142372"/>
            <a:ext cx="285859" cy="204956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EB0A09D3-E6B5-1373-0467-EAC1D047857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3724" y="4647581"/>
            <a:ext cx="278427" cy="278427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C68EF266-3C4C-89F6-6F64-4BFD21D90FB3}"/>
              </a:ext>
            </a:extLst>
          </p:cNvPr>
          <p:cNvGrpSpPr/>
          <p:nvPr userDrawn="1"/>
        </p:nvGrpSpPr>
        <p:grpSpPr>
          <a:xfrm>
            <a:off x="503959" y="3563692"/>
            <a:ext cx="394172" cy="278427"/>
            <a:chOff x="503959" y="3727880"/>
            <a:chExt cx="394172" cy="278427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4374D344-B1D3-96CF-6AD6-5A5820FAD80C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765F555-F816-90A6-DDC0-5D0EEA501EEC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t-EE" sz="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ubik Medium" panose="00000600000000000000" pitchFamily="2" charset="-79"/>
                  <a:ea typeface="+mn-ea"/>
                  <a:cs typeface="Rubik Medium" panose="00000600000000000000" pitchFamily="2" charset="-79"/>
                </a:rPr>
                <a:t>www</a:t>
              </a:r>
            </a:p>
          </p:txBody>
        </p:sp>
        <p:sp>
          <p:nvSpPr>
            <p:cNvPr id="16" name="Arrow: Right 15">
              <a:extLst>
                <a:ext uri="{FF2B5EF4-FFF2-40B4-BE49-F238E27FC236}">
                  <a16:creationId xmlns:a16="http://schemas.microsoft.com/office/drawing/2014/main" id="{F2D70760-5A0E-9098-4205-62C4C75D0CD1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47168E48-D6BA-E29E-E53B-43AB555C680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84250" y="3525898"/>
            <a:ext cx="2655062" cy="3540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veebiaadress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132B6D4D-E20D-694C-6AF3-1938B6722EF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84250" y="4093495"/>
            <a:ext cx="2655062" cy="3683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E-posti aadress</a:t>
            </a:r>
          </a:p>
        </p:txBody>
      </p:sp>
      <p:sp>
        <p:nvSpPr>
          <p:cNvPr id="28" name="Text Placeholder 9">
            <a:extLst>
              <a:ext uri="{FF2B5EF4-FFF2-40B4-BE49-F238E27FC236}">
                <a16:creationId xmlns:a16="http://schemas.microsoft.com/office/drawing/2014/main" id="{61E3194B-ECE5-BD3D-B6F7-E784DE4C3A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84250" y="4675275"/>
            <a:ext cx="2655062" cy="27238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t-EE" dirty="0"/>
              <a:t>Facebooki leht</a:t>
            </a:r>
          </a:p>
        </p:txBody>
      </p:sp>
      <p:sp>
        <p:nvSpPr>
          <p:cNvPr id="30" name="Text Placeholder 28">
            <a:extLst>
              <a:ext uri="{FF2B5EF4-FFF2-40B4-BE49-F238E27FC236}">
                <a16:creationId xmlns:a16="http://schemas.microsoft.com/office/drawing/2014/main" id="{4694BB6B-E06D-C681-6CB6-BA6354CE865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84250" y="5226261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 err="1"/>
              <a:t>Instagrami</a:t>
            </a:r>
            <a:r>
              <a:rPr lang="et-EE" dirty="0"/>
              <a:t> konto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14EDE40-BB5B-4959-5BE2-62CC3E0B4FCF}"/>
              </a:ext>
            </a:extLst>
          </p:cNvPr>
          <p:cNvGrpSpPr/>
          <p:nvPr userDrawn="1"/>
        </p:nvGrpSpPr>
        <p:grpSpPr>
          <a:xfrm>
            <a:off x="570626" y="5795856"/>
            <a:ext cx="292142" cy="292142"/>
            <a:chOff x="570626" y="5795856"/>
            <a:chExt cx="292142" cy="292142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533CD2C2-C7CA-936E-C9A9-5D2650116FF0}"/>
                </a:ext>
              </a:extLst>
            </p:cNvPr>
            <p:cNvSpPr/>
            <p:nvPr/>
          </p:nvSpPr>
          <p:spPr>
            <a:xfrm>
              <a:off x="570626" y="5795856"/>
              <a:ext cx="292142" cy="292142"/>
            </a:xfrm>
            <a:custGeom>
              <a:avLst/>
              <a:gdLst>
                <a:gd name="connsiteX0" fmla="*/ 292142 w 292142"/>
                <a:gd name="connsiteY0" fmla="*/ 146071 h 292142"/>
                <a:gd name="connsiteX1" fmla="*/ 146071 w 292142"/>
                <a:gd name="connsiteY1" fmla="*/ 292142 h 292142"/>
                <a:gd name="connsiteX2" fmla="*/ 0 w 292142"/>
                <a:gd name="connsiteY2" fmla="*/ 146071 h 292142"/>
                <a:gd name="connsiteX3" fmla="*/ 146071 w 292142"/>
                <a:gd name="connsiteY3" fmla="*/ 0 h 292142"/>
                <a:gd name="connsiteX4" fmla="*/ 292142 w 292142"/>
                <a:gd name="connsiteY4" fmla="*/ 146071 h 292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142" h="292142">
                  <a:moveTo>
                    <a:pt x="292142" y="146071"/>
                  </a:moveTo>
                  <a:cubicBezTo>
                    <a:pt x="292142" y="226744"/>
                    <a:pt x="226744" y="292142"/>
                    <a:pt x="146071" y="292142"/>
                  </a:cubicBezTo>
                  <a:cubicBezTo>
                    <a:pt x="65398" y="292142"/>
                    <a:pt x="0" y="226744"/>
                    <a:pt x="0" y="146071"/>
                  </a:cubicBezTo>
                  <a:cubicBezTo>
                    <a:pt x="0" y="65398"/>
                    <a:pt x="65398" y="0"/>
                    <a:pt x="146071" y="0"/>
                  </a:cubicBezTo>
                  <a:cubicBezTo>
                    <a:pt x="226744" y="0"/>
                    <a:pt x="292142" y="65398"/>
                    <a:pt x="292142" y="146071"/>
                  </a:cubicBezTo>
                  <a:close/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31208CB9-02A8-EFA1-500A-2D36E6622746}"/>
                </a:ext>
              </a:extLst>
            </p:cNvPr>
            <p:cNvSpPr/>
            <p:nvPr/>
          </p:nvSpPr>
          <p:spPr>
            <a:xfrm>
              <a:off x="627755" y="5872418"/>
              <a:ext cx="189026" cy="153645"/>
            </a:xfrm>
            <a:custGeom>
              <a:avLst/>
              <a:gdLst>
                <a:gd name="connsiteX0" fmla="*/ 59424 w 189026"/>
                <a:gd name="connsiteY0" fmla="*/ 153645 h 153645"/>
                <a:gd name="connsiteX1" fmla="*/ 169789 w 189026"/>
                <a:gd name="connsiteY1" fmla="*/ 43280 h 153645"/>
                <a:gd name="connsiteX2" fmla="*/ 169680 w 189026"/>
                <a:gd name="connsiteY2" fmla="*/ 38260 h 153645"/>
                <a:gd name="connsiteX3" fmla="*/ 189027 w 189026"/>
                <a:gd name="connsiteY3" fmla="*/ 18178 h 153645"/>
                <a:gd name="connsiteX4" fmla="*/ 166759 w 189026"/>
                <a:gd name="connsiteY4" fmla="*/ 24280 h 153645"/>
                <a:gd name="connsiteX5" fmla="*/ 183811 w 189026"/>
                <a:gd name="connsiteY5" fmla="*/ 2835 h 153645"/>
                <a:gd name="connsiteX6" fmla="*/ 159185 w 189026"/>
                <a:gd name="connsiteY6" fmla="*/ 12248 h 153645"/>
                <a:gd name="connsiteX7" fmla="*/ 130880 w 189026"/>
                <a:gd name="connsiteY7" fmla="*/ 0 h 153645"/>
                <a:gd name="connsiteX8" fmla="*/ 92079 w 189026"/>
                <a:gd name="connsiteY8" fmla="*/ 38779 h 153645"/>
                <a:gd name="connsiteX9" fmla="*/ 93096 w 189026"/>
                <a:gd name="connsiteY9" fmla="*/ 47630 h 153645"/>
                <a:gd name="connsiteX10" fmla="*/ 13157 w 189026"/>
                <a:gd name="connsiteY10" fmla="*/ 7098 h 153645"/>
                <a:gd name="connsiteX11" fmla="*/ 7899 w 189026"/>
                <a:gd name="connsiteY11" fmla="*/ 26596 h 153645"/>
                <a:gd name="connsiteX12" fmla="*/ 25167 w 189026"/>
                <a:gd name="connsiteY12" fmla="*/ 58883 h 153645"/>
                <a:gd name="connsiteX13" fmla="*/ 7596 w 189026"/>
                <a:gd name="connsiteY13" fmla="*/ 54035 h 153645"/>
                <a:gd name="connsiteX14" fmla="*/ 7596 w 189026"/>
                <a:gd name="connsiteY14" fmla="*/ 54533 h 153645"/>
                <a:gd name="connsiteX15" fmla="*/ 38714 w 189026"/>
                <a:gd name="connsiteY15" fmla="*/ 92555 h 153645"/>
                <a:gd name="connsiteX16" fmla="*/ 28500 w 189026"/>
                <a:gd name="connsiteY16" fmla="*/ 93918 h 153645"/>
                <a:gd name="connsiteX17" fmla="*/ 21207 w 189026"/>
                <a:gd name="connsiteY17" fmla="*/ 93226 h 153645"/>
                <a:gd name="connsiteX18" fmla="*/ 57433 w 189026"/>
                <a:gd name="connsiteY18" fmla="*/ 120168 h 153645"/>
                <a:gd name="connsiteX19" fmla="*/ 9262 w 189026"/>
                <a:gd name="connsiteY19" fmla="*/ 136766 h 153645"/>
                <a:gd name="connsiteX20" fmla="*/ 0 w 189026"/>
                <a:gd name="connsiteY20" fmla="*/ 136225 h 153645"/>
                <a:gd name="connsiteX21" fmla="*/ 59445 w 189026"/>
                <a:gd name="connsiteY21" fmla="*/ 153645 h 153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9026" h="153645">
                  <a:moveTo>
                    <a:pt x="59424" y="153645"/>
                  </a:moveTo>
                  <a:cubicBezTo>
                    <a:pt x="130771" y="153645"/>
                    <a:pt x="169789" y="94546"/>
                    <a:pt x="169789" y="43280"/>
                  </a:cubicBezTo>
                  <a:cubicBezTo>
                    <a:pt x="169789" y="41592"/>
                    <a:pt x="169745" y="39926"/>
                    <a:pt x="169680" y="38260"/>
                  </a:cubicBezTo>
                  <a:cubicBezTo>
                    <a:pt x="177254" y="32785"/>
                    <a:pt x="183833" y="25947"/>
                    <a:pt x="189027" y="18178"/>
                  </a:cubicBezTo>
                  <a:cubicBezTo>
                    <a:pt x="182080" y="21272"/>
                    <a:pt x="174593" y="23350"/>
                    <a:pt x="166759" y="24280"/>
                  </a:cubicBezTo>
                  <a:cubicBezTo>
                    <a:pt x="174766" y="19476"/>
                    <a:pt x="180912" y="11880"/>
                    <a:pt x="183811" y="2835"/>
                  </a:cubicBezTo>
                  <a:cubicBezTo>
                    <a:pt x="176324" y="7271"/>
                    <a:pt x="168014" y="10517"/>
                    <a:pt x="159185" y="12248"/>
                  </a:cubicBezTo>
                  <a:cubicBezTo>
                    <a:pt x="152109" y="4718"/>
                    <a:pt x="142024" y="0"/>
                    <a:pt x="130880" y="0"/>
                  </a:cubicBezTo>
                  <a:cubicBezTo>
                    <a:pt x="109456" y="0"/>
                    <a:pt x="92079" y="17377"/>
                    <a:pt x="92079" y="38779"/>
                  </a:cubicBezTo>
                  <a:cubicBezTo>
                    <a:pt x="92079" y="41830"/>
                    <a:pt x="92425" y="44773"/>
                    <a:pt x="93096" y="47630"/>
                  </a:cubicBezTo>
                  <a:cubicBezTo>
                    <a:pt x="60852" y="46007"/>
                    <a:pt x="32265" y="30578"/>
                    <a:pt x="13157" y="7098"/>
                  </a:cubicBezTo>
                  <a:cubicBezTo>
                    <a:pt x="9825" y="12833"/>
                    <a:pt x="7899" y="19498"/>
                    <a:pt x="7899" y="26596"/>
                  </a:cubicBezTo>
                  <a:cubicBezTo>
                    <a:pt x="7899" y="40056"/>
                    <a:pt x="14737" y="51936"/>
                    <a:pt x="25167" y="58883"/>
                  </a:cubicBezTo>
                  <a:cubicBezTo>
                    <a:pt x="18805" y="58688"/>
                    <a:pt x="12833" y="56935"/>
                    <a:pt x="7596" y="54035"/>
                  </a:cubicBezTo>
                  <a:cubicBezTo>
                    <a:pt x="7596" y="54187"/>
                    <a:pt x="7596" y="54360"/>
                    <a:pt x="7596" y="54533"/>
                  </a:cubicBezTo>
                  <a:cubicBezTo>
                    <a:pt x="7596" y="73317"/>
                    <a:pt x="20969" y="89006"/>
                    <a:pt x="38714" y="92555"/>
                  </a:cubicBezTo>
                  <a:cubicBezTo>
                    <a:pt x="35447" y="93442"/>
                    <a:pt x="32027" y="93918"/>
                    <a:pt x="28500" y="93918"/>
                  </a:cubicBezTo>
                  <a:cubicBezTo>
                    <a:pt x="26011" y="93918"/>
                    <a:pt x="23566" y="93680"/>
                    <a:pt x="21207" y="93226"/>
                  </a:cubicBezTo>
                  <a:cubicBezTo>
                    <a:pt x="26141" y="108634"/>
                    <a:pt x="40467" y="119843"/>
                    <a:pt x="57433" y="120168"/>
                  </a:cubicBezTo>
                  <a:cubicBezTo>
                    <a:pt x="44146" y="130577"/>
                    <a:pt x="27440" y="136766"/>
                    <a:pt x="9262" y="136766"/>
                  </a:cubicBezTo>
                  <a:cubicBezTo>
                    <a:pt x="6124" y="136766"/>
                    <a:pt x="3051" y="136593"/>
                    <a:pt x="0" y="136225"/>
                  </a:cubicBezTo>
                  <a:cubicBezTo>
                    <a:pt x="17161" y="147218"/>
                    <a:pt x="37546" y="153645"/>
                    <a:pt x="59445" y="153645"/>
                  </a:cubicBezTo>
                </a:path>
              </a:pathLst>
            </a:custGeom>
            <a:solidFill>
              <a:srgbClr val="FFFFFF"/>
            </a:solidFill>
            <a:ln w="2117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763E2C67-591F-8F26-1089-0B54E99FDDD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84250" y="5814570"/>
            <a:ext cx="2655062" cy="269340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t-EE" dirty="0"/>
              <a:t>Twitteri konto</a:t>
            </a:r>
          </a:p>
        </p:txBody>
      </p:sp>
    </p:spTree>
    <p:extLst>
      <p:ext uri="{BB962C8B-B14F-4D97-AF65-F5344CB8AC3E}">
        <p14:creationId xmlns:p14="http://schemas.microsoft.com/office/powerpoint/2010/main" val="39639961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õpuslai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CA8CD9B-BBEF-4B4A-80A2-85825E8B870D}"/>
              </a:ext>
            </a:extLst>
          </p:cNvPr>
          <p:cNvSpPr/>
          <p:nvPr userDrawn="1"/>
        </p:nvSpPr>
        <p:spPr>
          <a:xfrm rot="900000">
            <a:off x="-2629201" y="164452"/>
            <a:ext cx="6496649" cy="857953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E55744-6D2C-4FB6-9354-00AD257F5EF4}"/>
              </a:ext>
            </a:extLst>
          </p:cNvPr>
          <p:cNvSpPr/>
          <p:nvPr userDrawn="1"/>
        </p:nvSpPr>
        <p:spPr>
          <a:xfrm rot="900000">
            <a:off x="-2798545" y="-210857"/>
            <a:ext cx="6496649" cy="857953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EF95800-0263-4037-99FD-722528A331E7}"/>
              </a:ext>
            </a:extLst>
          </p:cNvPr>
          <p:cNvSpPr/>
          <p:nvPr userDrawn="1"/>
        </p:nvSpPr>
        <p:spPr>
          <a:xfrm rot="20700000">
            <a:off x="-2583467" y="3333815"/>
            <a:ext cx="6496649" cy="5122346"/>
          </a:xfrm>
          <a:prstGeom prst="rect">
            <a:avLst/>
          </a:prstGeom>
          <a:solidFill>
            <a:srgbClr val="2C5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CB744342-F45B-48BF-B328-F58EC472B80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2811" y="5896921"/>
            <a:ext cx="269340" cy="26934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994D3EE-BD4C-4EEE-B599-B75453A26BB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6292" y="4351373"/>
            <a:ext cx="285859" cy="20495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9B19F72-4ECD-4A7A-A716-C1926C13AC0B}"/>
              </a:ext>
            </a:extLst>
          </p:cNvPr>
          <p:cNvSpPr txBox="1"/>
          <p:nvPr userDrawn="1"/>
        </p:nvSpPr>
        <p:spPr>
          <a:xfrm>
            <a:off x="1001594" y="3709578"/>
            <a:ext cx="823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ut.ee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31A982-0395-4DF8-9382-5AC101D2172D}"/>
              </a:ext>
            </a:extLst>
          </p:cNvPr>
          <p:cNvSpPr txBox="1"/>
          <p:nvPr userDrawn="1"/>
        </p:nvSpPr>
        <p:spPr>
          <a:xfrm>
            <a:off x="1001594" y="4277644"/>
            <a:ext cx="823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info@ut.ee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46833F2-EA11-49EE-BDCD-811115108146}"/>
              </a:ext>
            </a:extLst>
          </p:cNvPr>
          <p:cNvSpPr txBox="1"/>
          <p:nvPr userDrawn="1"/>
        </p:nvSpPr>
        <p:spPr>
          <a:xfrm>
            <a:off x="984011" y="4786620"/>
            <a:ext cx="82359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tartuylikool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tartuuniversity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AD42CCC-3EC8-47D3-B3A5-D7FFAC0D0631}"/>
              </a:ext>
            </a:extLst>
          </p:cNvPr>
          <p:cNvSpPr txBox="1"/>
          <p:nvPr userDrawn="1"/>
        </p:nvSpPr>
        <p:spPr>
          <a:xfrm>
            <a:off x="1001594" y="5572595"/>
            <a:ext cx="82359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unitartu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Calibri" panose="020F0502020204030204" pitchFamily="34" charset="0"/>
                <a:cs typeface="Rubik" panose="02000604000000020004" pitchFamily="2" charset="-79"/>
              </a:rPr>
              <a:t>unitartuscience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" panose="02000604000000020004" pitchFamily="2" charset="-79"/>
                <a:ea typeface="+mn-ea"/>
                <a:cs typeface="Rubik" panose="02000604000000020004" pitchFamily="2" charset="-79"/>
              </a:rPr>
              <a:t>unitartutiksu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ubik" panose="02000604000000020004" pitchFamily="2" charset="-79"/>
              <a:ea typeface="+mn-ea"/>
              <a:cs typeface="Rubik" panose="02000604000000020004" pitchFamily="2" charset="-79"/>
            </a:endParaRP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CDB2655F-7213-4929-857C-C650564F0AA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3724" y="4952271"/>
            <a:ext cx="278427" cy="278427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17BD3B1-2C0C-4AA8-957C-D0B678ECF1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971550"/>
            <a:ext cx="3914775" cy="1608806"/>
          </a:xfrm>
        </p:spPr>
        <p:txBody>
          <a:bodyPr>
            <a:noAutofit/>
          </a:bodyPr>
          <a:lstStyle>
            <a:lvl1pPr>
              <a:defRPr sz="2800">
                <a:solidFill>
                  <a:srgbClr val="2C5697"/>
                </a:solidFill>
              </a:defRPr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et-EE" dirty="0"/>
              <a:t>PEALKIRI</a:t>
            </a:r>
            <a:endParaRPr 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806514F-C9EF-491D-B0CC-246C6B60DD80}"/>
              </a:ext>
            </a:extLst>
          </p:cNvPr>
          <p:cNvSpPr txBox="1">
            <a:spLocks/>
          </p:cNvSpPr>
          <p:nvPr userDrawn="1"/>
        </p:nvSpPr>
        <p:spPr>
          <a:xfrm>
            <a:off x="503959" y="3769090"/>
            <a:ext cx="374218" cy="17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t-EE" sz="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ubik Medium" panose="00000600000000000000" pitchFamily="2" charset="-79"/>
                <a:ea typeface="+mn-ea"/>
                <a:cs typeface="Rubik Medium" panose="00000600000000000000" pitchFamily="2" charset="-79"/>
              </a:rPr>
              <a:t>www</a:t>
            </a:r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2CEC7468-C97B-4399-8B8E-36DA04DB561F}"/>
              </a:ext>
            </a:extLst>
          </p:cNvPr>
          <p:cNvSpPr/>
          <p:nvPr userDrawn="1"/>
        </p:nvSpPr>
        <p:spPr>
          <a:xfrm rot="13212661">
            <a:off x="757187" y="3879781"/>
            <a:ext cx="140944" cy="118823"/>
          </a:xfrm>
          <a:prstGeom prst="rightArrow">
            <a:avLst>
              <a:gd name="adj1" fmla="val 37726"/>
              <a:gd name="adj2" fmla="val 77310"/>
            </a:avLst>
          </a:prstGeom>
          <a:solidFill>
            <a:schemeClr val="bg1"/>
          </a:solidFill>
          <a:ln w="12700">
            <a:solidFill>
              <a:srgbClr val="2C5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t-E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198689B-873B-44F3-9B2D-6A33E58338FC}"/>
              </a:ext>
            </a:extLst>
          </p:cNvPr>
          <p:cNvGrpSpPr/>
          <p:nvPr userDrawn="1"/>
        </p:nvGrpSpPr>
        <p:grpSpPr>
          <a:xfrm>
            <a:off x="503959" y="3727880"/>
            <a:ext cx="394172" cy="278427"/>
            <a:chOff x="503959" y="3727880"/>
            <a:chExt cx="394172" cy="278427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9C5665F-CE0B-4BD1-B22D-7CF88F15C6BC}"/>
                </a:ext>
              </a:extLst>
            </p:cNvPr>
            <p:cNvSpPr/>
            <p:nvPr/>
          </p:nvSpPr>
          <p:spPr>
            <a:xfrm>
              <a:off x="554107" y="3727880"/>
              <a:ext cx="278427" cy="278427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A1A8C25-9427-4E64-9186-918920A325D8}"/>
                </a:ext>
              </a:extLst>
            </p:cNvPr>
            <p:cNvSpPr txBox="1">
              <a:spLocks/>
            </p:cNvSpPr>
            <p:nvPr/>
          </p:nvSpPr>
          <p:spPr>
            <a:xfrm>
              <a:off x="503959" y="3769090"/>
              <a:ext cx="374218" cy="1769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t-EE" sz="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ubik Medium" panose="00000600000000000000" pitchFamily="2" charset="-79"/>
                  <a:ea typeface="+mn-ea"/>
                  <a:cs typeface="Rubik Medium" panose="00000600000000000000" pitchFamily="2" charset="-79"/>
                </a:rPr>
                <a:t>www</a:t>
              </a:r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5D8A8EEC-EB70-436D-B611-46AE87FEDEA1}"/>
                </a:ext>
              </a:extLst>
            </p:cNvPr>
            <p:cNvSpPr/>
            <p:nvPr/>
          </p:nvSpPr>
          <p:spPr>
            <a:xfrm rot="13212661">
              <a:off x="757187" y="3879781"/>
              <a:ext cx="140944" cy="118823"/>
            </a:xfrm>
            <a:prstGeom prst="rightArrow">
              <a:avLst>
                <a:gd name="adj1" fmla="val 37726"/>
                <a:gd name="adj2" fmla="val 77310"/>
              </a:avLst>
            </a:prstGeom>
            <a:solidFill>
              <a:schemeClr val="bg1"/>
            </a:solidFill>
            <a:ln w="12700">
              <a:solidFill>
                <a:srgbClr val="2C5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07182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rgbClr val="2C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black and white image of a building&#10;&#10;Description automatically generated with low confidence">
            <a:extLst>
              <a:ext uri="{FF2B5EF4-FFF2-40B4-BE49-F238E27FC236}">
                <a16:creationId xmlns:a16="http://schemas.microsoft.com/office/drawing/2014/main" id="{7CA61184-65A9-45AE-B185-E4DE1D21466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7F8EA5E0-1E1A-4E22-BC9E-3AA163FC92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6917239" cy="1056468"/>
          </a:xfrm>
        </p:spPr>
        <p:txBody>
          <a:bodyPr anchor="t">
            <a:norm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t-EE" noProof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38F4F726-CA19-4AA6-9F20-180565C8D5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10570183" cy="4812516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t-EE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36258D79-52E2-4002-919A-0FA0EDED7BC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04628" y="481386"/>
            <a:ext cx="3526972" cy="1056467"/>
          </a:xfrm>
          <a:noFill/>
        </p:spPr>
        <p:txBody>
          <a:bodyPr wrap="none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t-EE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2199622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EFD498-4FE1-4F2D-A234-C1FEAB8B3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t-E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078359-BFE9-43E9-A708-15E521138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659683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2C5697"/>
          </a:solidFill>
          <a:latin typeface="Rubik" panose="00000500000000000000" pitchFamily="2" charset="-79"/>
          <a:ea typeface="+mj-ea"/>
          <a:cs typeface="Rubik" panose="00000500000000000000" pitchFamily="2" charset="-79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rgbClr val="2C5697"/>
        </a:buClr>
        <a:buSzPct val="118000"/>
        <a:buFont typeface="Tahoma" panose="020B0604030504040204" pitchFamily="34" charset="0"/>
        <a:buNone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C5697"/>
        </a:buClr>
        <a:buSzPct val="118000"/>
        <a:buFont typeface="Tahoma" panose="020B0604030504040204" pitchFamily="34" charset="0"/>
        <a:buChar char="‣"/>
        <a:defRPr sz="1800" kern="1200">
          <a:solidFill>
            <a:schemeClr val="tx1">
              <a:lumMod val="65000"/>
              <a:lumOff val="35000"/>
            </a:schemeClr>
          </a:solidFill>
          <a:latin typeface="Rubik" panose="00000500000000000000" pitchFamily="2" charset="-79"/>
          <a:ea typeface="+mn-ea"/>
          <a:cs typeface="Rubik" panose="00000500000000000000" pitchFamily="2" charset="-79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mailto:katrin.Leppik@ut.e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7" Type="http://schemas.openxmlformats.org/officeDocument/2006/relationships/image" Target="../media/image1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F908C-F87B-126F-CBFF-9815C8CF27F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52500" y="4521200"/>
            <a:ext cx="7543800" cy="1498600"/>
          </a:xfrm>
        </p:spPr>
        <p:txBody>
          <a:bodyPr/>
          <a:lstStyle/>
          <a:p>
            <a:r>
              <a:rPr lang="en-EE" dirty="0"/>
              <a:t>Katrin Leppik, Kaidi Lõo, Eva Liina Asu, Pärtel Lippus</a:t>
            </a:r>
          </a:p>
          <a:p>
            <a:r>
              <a:rPr lang="en-GB" sz="1400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katrin.leppik@ut.ee</a:t>
            </a:r>
            <a:r>
              <a:rPr lang="en-GB" sz="1400" dirty="0">
                <a:solidFill>
                  <a:schemeClr val="accent1"/>
                </a:solidFill>
              </a:rPr>
              <a:t> </a:t>
            </a:r>
          </a:p>
          <a:p>
            <a:r>
              <a:rPr lang="en-GB" sz="1400" dirty="0"/>
              <a:t>23. </a:t>
            </a:r>
            <a:r>
              <a:rPr lang="en-GB" sz="1400" dirty="0" err="1"/>
              <a:t>rakenduslingvistika</a:t>
            </a:r>
            <a:r>
              <a:rPr lang="en-GB" sz="1400" dirty="0"/>
              <a:t> </a:t>
            </a:r>
            <a:r>
              <a:rPr lang="en-GB" sz="1400" dirty="0" err="1"/>
              <a:t>konverents</a:t>
            </a:r>
            <a:endParaRPr lang="en-GB" sz="14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990E01E-27A9-5FA7-AA37-BE50191FC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2652486"/>
            <a:ext cx="7543799" cy="1553027"/>
          </a:xfrm>
        </p:spPr>
        <p:txBody>
          <a:bodyPr/>
          <a:lstStyle/>
          <a:p>
            <a:r>
              <a:rPr lang="en-EE" dirty="0"/>
              <a:t>Pilgujälgimise uurimus: ortograafia mõju vokaalide tajumisele hispaania L1 õppijatel</a:t>
            </a:r>
          </a:p>
        </p:txBody>
      </p:sp>
      <p:pic>
        <p:nvPicPr>
          <p:cNvPr id="17" name="Picture 16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4478C6D9-4804-4D06-1D0F-064CAAB703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460" y="632346"/>
            <a:ext cx="34036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65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348B60-7B21-AE57-3B67-6014C6E74D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0BBF229-C09D-54A9-0D60-A97120FFEB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EE" dirty="0"/>
              <a:t>Vokaalisüsteemid</a:t>
            </a: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597953DF-819D-BD73-C2F5-3D4AF11049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7221" y="1680358"/>
            <a:ext cx="6007099" cy="4812516"/>
          </a:xfrm>
        </p:spPr>
        <p:txBody>
          <a:bodyPr>
            <a:normAutofit/>
          </a:bodyPr>
          <a:lstStyle/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Eesti keeles on 9 vokaali </a:t>
            </a:r>
            <a:r>
              <a:rPr lang="en-GB" sz="2000" dirty="0"/>
              <a:t>/</a:t>
            </a:r>
            <a:r>
              <a:rPr lang="en-GB" sz="2000" dirty="0" err="1"/>
              <a:t>i</a:t>
            </a:r>
            <a:r>
              <a:rPr lang="en-GB" sz="2000" dirty="0"/>
              <a:t>, y, e, </a:t>
            </a:r>
            <a:r>
              <a:rPr lang="en-GB" sz="2000" dirty="0" err="1"/>
              <a:t>ø</a:t>
            </a:r>
            <a:r>
              <a:rPr lang="en-GB" sz="2000" dirty="0"/>
              <a:t>, </a:t>
            </a:r>
            <a:r>
              <a:rPr lang="en-GB" sz="2000" dirty="0" err="1"/>
              <a:t>æ</a:t>
            </a:r>
            <a:r>
              <a:rPr lang="en-GB" sz="2000" dirty="0"/>
              <a:t>, </a:t>
            </a:r>
            <a:r>
              <a:rPr lang="en-GB" sz="2000" dirty="0" err="1"/>
              <a:t>ɑ</a:t>
            </a:r>
            <a:r>
              <a:rPr lang="en-GB" sz="2000" dirty="0"/>
              <a:t>, </a:t>
            </a:r>
            <a:r>
              <a:rPr lang="en-GB" sz="2000" dirty="0" err="1"/>
              <a:t>ɤ</a:t>
            </a:r>
            <a:r>
              <a:rPr lang="en-GB" sz="2000" dirty="0"/>
              <a:t>, o, u/, </a:t>
            </a:r>
            <a:r>
              <a:rPr lang="en-GB" sz="2000" dirty="0" err="1"/>
              <a:t>millele</a:t>
            </a:r>
            <a:r>
              <a:rPr lang="en-GB" sz="2000" dirty="0"/>
              <a:t> </a:t>
            </a:r>
            <a:r>
              <a:rPr lang="en-GB" sz="2000" dirty="0" err="1"/>
              <a:t>vastavad</a:t>
            </a:r>
            <a:r>
              <a:rPr lang="en-GB" sz="2000" dirty="0"/>
              <a:t> </a:t>
            </a:r>
            <a:r>
              <a:rPr lang="en-GB" sz="2000" dirty="0" err="1"/>
              <a:t>tähed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, </a:t>
            </a:r>
            <a:r>
              <a:rPr lang="en-GB" sz="2000" dirty="0" err="1"/>
              <a:t>ü</a:t>
            </a:r>
            <a:r>
              <a:rPr lang="en-GB" sz="2000" dirty="0"/>
              <a:t>, e, </a:t>
            </a:r>
            <a:r>
              <a:rPr lang="en-GB" sz="2000" dirty="0" err="1"/>
              <a:t>ö</a:t>
            </a:r>
            <a:r>
              <a:rPr lang="en-GB" sz="2000" dirty="0"/>
              <a:t>, </a:t>
            </a:r>
            <a:r>
              <a:rPr lang="en-GB" sz="2000" dirty="0" err="1"/>
              <a:t>ä</a:t>
            </a:r>
            <a:r>
              <a:rPr lang="en-GB" sz="2000" dirty="0"/>
              <a:t>, a, </a:t>
            </a:r>
            <a:r>
              <a:rPr lang="en-GB" sz="2000" dirty="0" err="1"/>
              <a:t>õ</a:t>
            </a:r>
            <a:r>
              <a:rPr lang="en-GB" sz="2000" dirty="0"/>
              <a:t>, o, u (Asu </a:t>
            </a:r>
            <a:r>
              <a:rPr lang="en-GB" sz="2000" dirty="0" err="1"/>
              <a:t>jt</a:t>
            </a:r>
            <a:r>
              <a:rPr lang="en-GB" sz="2000" dirty="0"/>
              <a:t> 2009).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Hispaania keeles on 5 vokaali </a:t>
            </a:r>
            <a:r>
              <a:rPr lang="en-GB" sz="2000" dirty="0"/>
              <a:t>/</a:t>
            </a:r>
            <a:r>
              <a:rPr lang="en-GB" sz="2000" dirty="0" err="1"/>
              <a:t>i</a:t>
            </a:r>
            <a:r>
              <a:rPr lang="en-GB" sz="2000" dirty="0"/>
              <a:t>, e, a, o, u/, </a:t>
            </a:r>
            <a:r>
              <a:rPr lang="en-GB" sz="2000" dirty="0" err="1"/>
              <a:t>millele</a:t>
            </a:r>
            <a:r>
              <a:rPr lang="en-GB" sz="2000" dirty="0"/>
              <a:t> </a:t>
            </a:r>
            <a:r>
              <a:rPr lang="en-GB" sz="2000" dirty="0" err="1"/>
              <a:t>vastavad</a:t>
            </a:r>
            <a:r>
              <a:rPr lang="en-GB" sz="2000" dirty="0"/>
              <a:t> </a:t>
            </a:r>
            <a:r>
              <a:rPr lang="en-GB" sz="2000" dirty="0" err="1"/>
              <a:t>tähed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, e, a, o u (</a:t>
            </a:r>
            <a:r>
              <a:rPr lang="en-GB" sz="2000" dirty="0" err="1"/>
              <a:t>Hualde</a:t>
            </a:r>
            <a:r>
              <a:rPr lang="en-GB" sz="2000" dirty="0"/>
              <a:t> 2005).</a:t>
            </a:r>
            <a:endParaRPr lang="en-EE" sz="2000" dirty="0"/>
          </a:p>
          <a:p>
            <a:pPr>
              <a:buClr>
                <a:schemeClr val="bg1"/>
              </a:buClr>
            </a:pPr>
            <a:endParaRPr lang="en-EE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EE" sz="2000" dirty="0"/>
          </a:p>
        </p:txBody>
      </p:sp>
      <p:pic>
        <p:nvPicPr>
          <p:cNvPr id="5" name="Picture 4" descr="A diagram of a diagram of different letters&#10;&#10;AI-generated content may be incorrect.">
            <a:extLst>
              <a:ext uri="{FF2B5EF4-FFF2-40B4-BE49-F238E27FC236}">
                <a16:creationId xmlns:a16="http://schemas.microsoft.com/office/drawing/2014/main" id="{C4D08E94-FA7D-CCD3-6C82-00D2832CD2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264" y="1680358"/>
            <a:ext cx="5354816" cy="3714602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5963D9CB-CCAF-8612-08BC-219A55F1BEF9}"/>
              </a:ext>
            </a:extLst>
          </p:cNvPr>
          <p:cNvSpPr/>
          <p:nvPr/>
        </p:nvSpPr>
        <p:spPr>
          <a:xfrm>
            <a:off x="8056880" y="2214880"/>
            <a:ext cx="447040" cy="416560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C42B399-D5F7-0457-A966-658628B61764}"/>
              </a:ext>
            </a:extLst>
          </p:cNvPr>
          <p:cNvSpPr/>
          <p:nvPr/>
        </p:nvSpPr>
        <p:spPr>
          <a:xfrm>
            <a:off x="8056880" y="2957682"/>
            <a:ext cx="447040" cy="416560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67F1017-3B60-0D26-07E4-532E099A6AEF}"/>
              </a:ext>
            </a:extLst>
          </p:cNvPr>
          <p:cNvSpPr/>
          <p:nvPr/>
        </p:nvSpPr>
        <p:spPr>
          <a:xfrm>
            <a:off x="7609840" y="2214880"/>
            <a:ext cx="447040" cy="416560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B47D8A8-4E4A-4E1F-1D32-54257D58F2EF}"/>
              </a:ext>
            </a:extLst>
          </p:cNvPr>
          <p:cNvSpPr/>
          <p:nvPr/>
        </p:nvSpPr>
        <p:spPr>
          <a:xfrm>
            <a:off x="8584704" y="2957682"/>
            <a:ext cx="447040" cy="416560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EE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8A6766E-E486-DE65-CB7F-533FF7FCB3FA}"/>
              </a:ext>
            </a:extLst>
          </p:cNvPr>
          <p:cNvSpPr/>
          <p:nvPr/>
        </p:nvSpPr>
        <p:spPr>
          <a:xfrm>
            <a:off x="8915152" y="4176321"/>
            <a:ext cx="447040" cy="416560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9409B13-118D-153F-2D85-12F23206B4A8}"/>
              </a:ext>
            </a:extLst>
          </p:cNvPr>
          <p:cNvSpPr/>
          <p:nvPr/>
        </p:nvSpPr>
        <p:spPr>
          <a:xfrm>
            <a:off x="10678160" y="4500880"/>
            <a:ext cx="447040" cy="416560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B542A10-F8A3-4752-F01B-954B01AED5AB}"/>
              </a:ext>
            </a:extLst>
          </p:cNvPr>
          <p:cNvSpPr/>
          <p:nvPr/>
        </p:nvSpPr>
        <p:spPr>
          <a:xfrm>
            <a:off x="10647680" y="2926939"/>
            <a:ext cx="447040" cy="416560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5B7F2E0-66EA-668E-9DF9-EC27E5C85F91}"/>
              </a:ext>
            </a:extLst>
          </p:cNvPr>
          <p:cNvSpPr/>
          <p:nvPr/>
        </p:nvSpPr>
        <p:spPr>
          <a:xfrm>
            <a:off x="11094720" y="2926939"/>
            <a:ext cx="447040" cy="416560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70F0430-0D12-4555-DD58-324E29181AA0}"/>
              </a:ext>
            </a:extLst>
          </p:cNvPr>
          <p:cNvSpPr/>
          <p:nvPr/>
        </p:nvSpPr>
        <p:spPr>
          <a:xfrm>
            <a:off x="11094720" y="2200368"/>
            <a:ext cx="447040" cy="416560"/>
          </a:xfrm>
          <a:prstGeom prst="ellipse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43EFD07-0426-8F67-8EDF-059C35808FE0}"/>
              </a:ext>
            </a:extLst>
          </p:cNvPr>
          <p:cNvSpPr/>
          <p:nvPr/>
        </p:nvSpPr>
        <p:spPr>
          <a:xfrm>
            <a:off x="7680960" y="2184400"/>
            <a:ext cx="447040" cy="41656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A5BC0E9-C090-57B6-B0A6-C002A845D8F6}"/>
              </a:ext>
            </a:extLst>
          </p:cNvPr>
          <p:cNvSpPr/>
          <p:nvPr/>
        </p:nvSpPr>
        <p:spPr>
          <a:xfrm>
            <a:off x="8097520" y="2926939"/>
            <a:ext cx="447040" cy="41656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EE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6F1C2D1-83CC-EF24-20E6-71D2FC369FB6}"/>
              </a:ext>
            </a:extLst>
          </p:cNvPr>
          <p:cNvSpPr/>
          <p:nvPr/>
        </p:nvSpPr>
        <p:spPr>
          <a:xfrm>
            <a:off x="9169152" y="4531921"/>
            <a:ext cx="447040" cy="41656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3C07E57-11BF-46B4-206D-969BF3F5502B}"/>
              </a:ext>
            </a:extLst>
          </p:cNvPr>
          <p:cNvSpPr/>
          <p:nvPr/>
        </p:nvSpPr>
        <p:spPr>
          <a:xfrm>
            <a:off x="11023600" y="2211052"/>
            <a:ext cx="447040" cy="41656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AE0FDA1-D028-0561-6DBD-79FB64939918}"/>
              </a:ext>
            </a:extLst>
          </p:cNvPr>
          <p:cNvSpPr/>
          <p:nvPr/>
        </p:nvSpPr>
        <p:spPr>
          <a:xfrm>
            <a:off x="11023600" y="2926939"/>
            <a:ext cx="447040" cy="41656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</p:spTree>
    <p:extLst>
      <p:ext uri="{BB962C8B-B14F-4D97-AF65-F5344CB8AC3E}">
        <p14:creationId xmlns:p14="http://schemas.microsoft.com/office/powerpoint/2010/main" val="3144080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9A79A-B824-D5C5-3F76-7733ADE581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79B18-0806-CF08-A8DB-880CA5A320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8972084" cy="1056468"/>
          </a:xfrm>
        </p:spPr>
        <p:txBody>
          <a:bodyPr/>
          <a:lstStyle/>
          <a:p>
            <a:r>
              <a:rPr lang="et-EE" dirty="0"/>
              <a:t>Varasemad tulemused: lugemiskatse </a:t>
            </a:r>
            <a:r>
              <a:rPr lang="et-EE" sz="2000" dirty="0"/>
              <a:t>(Leppik et </a:t>
            </a:r>
            <a:r>
              <a:rPr lang="et-EE" sz="2000" dirty="0" err="1"/>
              <a:t>al</a:t>
            </a:r>
            <a:r>
              <a:rPr lang="et-EE" sz="2000" dirty="0"/>
              <a:t>. 2023)</a:t>
            </a:r>
            <a:endParaRPr lang="en-EE" sz="2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722BAD-F1DA-B5DD-5CCC-D7CDDABC79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719" y="1735777"/>
            <a:ext cx="3538395" cy="4812516"/>
          </a:xfrm>
        </p:spPr>
        <p:txBody>
          <a:bodyPr>
            <a:normAutofit/>
          </a:bodyPr>
          <a:lstStyle/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noProof="1"/>
              <a:t>Suur varieerumine /y/ hääldamisel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noProof="1"/>
              <a:t>/ø/ ja /ɤ/ on hääldatud sarnaselt ja kattuvad ka /o/-ga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noProof="1"/>
              <a:t>/ɑ/ ja /æ/ kattuvad suures osas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42308FB-B177-C2CF-CFA9-055BA215D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0600" y="1841284"/>
            <a:ext cx="7837099" cy="434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965EC592-38BE-BD34-BA0B-F870D1514766}"/>
              </a:ext>
            </a:extLst>
          </p:cNvPr>
          <p:cNvSpPr/>
          <p:nvPr/>
        </p:nvSpPr>
        <p:spPr>
          <a:xfrm>
            <a:off x="9445083" y="3066585"/>
            <a:ext cx="1795346" cy="56871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CA2043A-5C80-373F-9E54-A70ED710FCC3}"/>
              </a:ext>
            </a:extLst>
          </p:cNvPr>
          <p:cNvSpPr/>
          <p:nvPr/>
        </p:nvSpPr>
        <p:spPr>
          <a:xfrm>
            <a:off x="9924584" y="3535425"/>
            <a:ext cx="1022195" cy="80660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3C130D9-C14C-F032-7A32-832FE1706659}"/>
              </a:ext>
            </a:extLst>
          </p:cNvPr>
          <p:cNvSpPr/>
          <p:nvPr/>
        </p:nvSpPr>
        <p:spPr>
          <a:xfrm>
            <a:off x="9656955" y="4645459"/>
            <a:ext cx="910683" cy="72013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C4E9E6-550B-174A-6BE6-D5783B88BAEB}"/>
              </a:ext>
            </a:extLst>
          </p:cNvPr>
          <p:cNvSpPr/>
          <p:nvPr/>
        </p:nvSpPr>
        <p:spPr>
          <a:xfrm>
            <a:off x="4683938" y="1843494"/>
            <a:ext cx="3625703" cy="3064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EE" dirty="0"/>
              <a:t>Eesti L1 kõnelejad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3C52E6-3A0F-D452-03E7-E0647EB49298}"/>
              </a:ext>
            </a:extLst>
          </p:cNvPr>
          <p:cNvSpPr/>
          <p:nvPr/>
        </p:nvSpPr>
        <p:spPr>
          <a:xfrm>
            <a:off x="8380818" y="1843494"/>
            <a:ext cx="3696881" cy="3064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EE" dirty="0"/>
              <a:t>Hispaania L1 kõnelejad</a:t>
            </a:r>
          </a:p>
        </p:txBody>
      </p:sp>
    </p:spTree>
    <p:extLst>
      <p:ext uri="{BB962C8B-B14F-4D97-AF65-F5344CB8AC3E}">
        <p14:creationId xmlns:p14="http://schemas.microsoft.com/office/powerpoint/2010/main" val="4107825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5" grpId="0" animBg="1"/>
      <p:bldP spid="5" grpId="1" animBg="1"/>
      <p:bldP spid="7" grpId="0" animBg="1"/>
      <p:bldP spid="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07D087-2116-B90B-4D93-E9393BE86F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12C3F-67E8-A299-BACB-BDEB5EADB6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1975" y="365157"/>
            <a:ext cx="8842664" cy="1056468"/>
          </a:xfrm>
        </p:spPr>
        <p:txBody>
          <a:bodyPr/>
          <a:lstStyle/>
          <a:p>
            <a:r>
              <a:rPr lang="et-EE" dirty="0"/>
              <a:t>Varasemad uurimused: tajukatse </a:t>
            </a:r>
            <a:r>
              <a:rPr lang="et-EE" sz="2000" dirty="0"/>
              <a:t>(Leppik et </a:t>
            </a:r>
            <a:r>
              <a:rPr lang="et-EE" sz="2000" dirty="0" err="1"/>
              <a:t>al</a:t>
            </a:r>
            <a:r>
              <a:rPr lang="et-EE" sz="2000" dirty="0"/>
              <a:t>. 2023)</a:t>
            </a:r>
            <a:endParaRPr lang="en-EE" sz="2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BBAC45-A28A-813A-85EE-8E1327E3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1975" y="1512381"/>
            <a:ext cx="4963837" cy="4812516"/>
          </a:xfrm>
        </p:spPr>
        <p:txBody>
          <a:bodyPr>
            <a:normAutofit/>
          </a:bodyPr>
          <a:lstStyle/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noProof="1"/>
              <a:t>Õppija identifitseerisid õigesti 33–86% vokaalidest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noProof="1"/>
              <a:t>Vokaalide /ɤ/ ja /ø/ identifitseerimisel eksiti kõige rohkem</a:t>
            </a:r>
          </a:p>
          <a:p>
            <a:pPr marL="742950" lvl="1" indent="-2857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noProof="1">
                <a:solidFill>
                  <a:schemeClr val="bg1"/>
                </a:solidFill>
              </a:rPr>
              <a:t>/ɤ/ &gt; /ø, o, u/ </a:t>
            </a:r>
          </a:p>
          <a:p>
            <a:pPr marL="742950" lvl="1" indent="-2857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noProof="1">
                <a:solidFill>
                  <a:schemeClr val="bg1"/>
                </a:solidFill>
              </a:rPr>
              <a:t>/ø/ &gt; /ɤ, e/, aga mitte /o/</a:t>
            </a:r>
          </a:p>
          <a:p>
            <a:pPr lvl="1" algn="l">
              <a:buClr>
                <a:schemeClr val="bg1"/>
              </a:buClr>
            </a:pPr>
            <a:endParaRPr lang="et-EE" noProof="1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</a:pPr>
            <a:endParaRPr lang="en-GB" dirty="0"/>
          </a:p>
          <a:p>
            <a:pPr>
              <a:buClr>
                <a:schemeClr val="bg1"/>
              </a:buClr>
            </a:pPr>
            <a:endParaRPr lang="en-GB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1EF77948-199E-1926-8AAE-FD8C14860C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221"/>
          <a:stretch>
            <a:fillRect/>
          </a:stretch>
        </p:blipFill>
        <p:spPr bwMode="auto">
          <a:xfrm>
            <a:off x="6695522" y="883613"/>
            <a:ext cx="5124671" cy="566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rame 5">
            <a:extLst>
              <a:ext uri="{FF2B5EF4-FFF2-40B4-BE49-F238E27FC236}">
                <a16:creationId xmlns:a16="http://schemas.microsoft.com/office/drawing/2014/main" id="{9E726008-2E7B-D438-366F-89AB81F85365}"/>
              </a:ext>
            </a:extLst>
          </p:cNvPr>
          <p:cNvSpPr/>
          <p:nvPr/>
        </p:nvSpPr>
        <p:spPr>
          <a:xfrm>
            <a:off x="8612311" y="3941935"/>
            <a:ext cx="546274" cy="2549471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>
              <a:ln>
                <a:solidFill>
                  <a:srgbClr val="FF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" name="Frame 6">
            <a:extLst>
              <a:ext uri="{FF2B5EF4-FFF2-40B4-BE49-F238E27FC236}">
                <a16:creationId xmlns:a16="http://schemas.microsoft.com/office/drawing/2014/main" id="{9ABAD5EF-81AA-AB18-2C25-2C2F8AC2FAF0}"/>
              </a:ext>
            </a:extLst>
          </p:cNvPr>
          <p:cNvSpPr/>
          <p:nvPr/>
        </p:nvSpPr>
        <p:spPr>
          <a:xfrm>
            <a:off x="10133092" y="3933794"/>
            <a:ext cx="546274" cy="2549471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>
              <a:ln>
                <a:solidFill>
                  <a:srgbClr val="FF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Frame 7">
            <a:extLst>
              <a:ext uri="{FF2B5EF4-FFF2-40B4-BE49-F238E27FC236}">
                <a16:creationId xmlns:a16="http://schemas.microsoft.com/office/drawing/2014/main" id="{248E4721-B614-C503-E431-83FBBB722EEF}"/>
              </a:ext>
            </a:extLst>
          </p:cNvPr>
          <p:cNvSpPr/>
          <p:nvPr/>
        </p:nvSpPr>
        <p:spPr>
          <a:xfrm>
            <a:off x="7063428" y="3941935"/>
            <a:ext cx="546274" cy="2549471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>
              <a:ln>
                <a:solidFill>
                  <a:srgbClr val="FF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" name="Frame 8">
            <a:extLst>
              <a:ext uri="{FF2B5EF4-FFF2-40B4-BE49-F238E27FC236}">
                <a16:creationId xmlns:a16="http://schemas.microsoft.com/office/drawing/2014/main" id="{61BB3FBE-9FEF-5149-0AB5-5E508CE912F4}"/>
              </a:ext>
            </a:extLst>
          </p:cNvPr>
          <p:cNvSpPr/>
          <p:nvPr/>
        </p:nvSpPr>
        <p:spPr>
          <a:xfrm>
            <a:off x="11112316" y="3933793"/>
            <a:ext cx="546274" cy="2549471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>
              <a:ln>
                <a:solidFill>
                  <a:srgbClr val="FF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BA49AD7-9B70-578C-D8C8-BED503BE1E24}"/>
              </a:ext>
            </a:extLst>
          </p:cNvPr>
          <p:cNvSpPr/>
          <p:nvPr/>
        </p:nvSpPr>
        <p:spPr>
          <a:xfrm>
            <a:off x="8656463" y="5199954"/>
            <a:ext cx="462137" cy="2297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03A0A50-8E54-0DC1-5961-CAE3F2657FBA}"/>
              </a:ext>
            </a:extLst>
          </p:cNvPr>
          <p:cNvSpPr/>
          <p:nvPr/>
        </p:nvSpPr>
        <p:spPr>
          <a:xfrm>
            <a:off x="7121721" y="5927326"/>
            <a:ext cx="412304" cy="2631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F247D42-72B9-5C0B-5957-83B1F80F95C0}"/>
              </a:ext>
            </a:extLst>
          </p:cNvPr>
          <p:cNvSpPr/>
          <p:nvPr/>
        </p:nvSpPr>
        <p:spPr>
          <a:xfrm>
            <a:off x="10161194" y="4449404"/>
            <a:ext cx="464276" cy="2360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D0CCB5F-DEBB-1B3F-EB76-C3E7CDBBEE02}"/>
              </a:ext>
            </a:extLst>
          </p:cNvPr>
          <p:cNvSpPr/>
          <p:nvPr/>
        </p:nvSpPr>
        <p:spPr>
          <a:xfrm>
            <a:off x="11164186" y="3941935"/>
            <a:ext cx="453997" cy="2449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80D9D03-CFFD-2869-FC40-1FD2048E7FBE}"/>
              </a:ext>
            </a:extLst>
          </p:cNvPr>
          <p:cNvCxnSpPr>
            <a:cxnSpLocks/>
          </p:cNvCxnSpPr>
          <p:nvPr/>
        </p:nvCxnSpPr>
        <p:spPr>
          <a:xfrm flipV="1">
            <a:off x="7012586" y="1102929"/>
            <a:ext cx="4848898" cy="2356889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41290C0A-FE64-D28B-DC3B-203B3C48FF48}"/>
              </a:ext>
            </a:extLst>
          </p:cNvPr>
          <p:cNvSpPr/>
          <p:nvPr/>
        </p:nvSpPr>
        <p:spPr>
          <a:xfrm>
            <a:off x="6848432" y="5708350"/>
            <a:ext cx="273814" cy="20953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AC8F836-979C-58CF-208F-AD3B0F901DFE}"/>
              </a:ext>
            </a:extLst>
          </p:cNvPr>
          <p:cNvSpPr/>
          <p:nvPr/>
        </p:nvSpPr>
        <p:spPr>
          <a:xfrm>
            <a:off x="6795912" y="4166784"/>
            <a:ext cx="327492" cy="834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4D76C21-9CD8-0417-908A-2ED19037BD18}"/>
              </a:ext>
            </a:extLst>
          </p:cNvPr>
          <p:cNvSpPr/>
          <p:nvPr/>
        </p:nvSpPr>
        <p:spPr>
          <a:xfrm>
            <a:off x="6842001" y="5199953"/>
            <a:ext cx="279720" cy="50839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A92C1A1-2288-7761-D5DF-5A9A952CF1CA}"/>
              </a:ext>
            </a:extLst>
          </p:cNvPr>
          <p:cNvSpPr/>
          <p:nvPr/>
        </p:nvSpPr>
        <p:spPr>
          <a:xfrm>
            <a:off x="6812558" y="4215304"/>
            <a:ext cx="273137" cy="25673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</p:spTree>
    <p:extLst>
      <p:ext uri="{BB962C8B-B14F-4D97-AF65-F5344CB8AC3E}">
        <p14:creationId xmlns:p14="http://schemas.microsoft.com/office/powerpoint/2010/main" val="103843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E59F9-B599-F809-D724-4CEB00AA46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3F00145-260B-B1D7-0B95-16713AC1C0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EE" dirty="0"/>
              <a:t>Ortograafia mõju hääldusele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A5C9EEC-F885-A6B1-4772-D553A53CA8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noProof="1"/>
              <a:t>Ortograafia mõjutab otseselt seda, kuidas õppijad keele häälikusüsteemi tajuvad (Hayes-Harb ja Barrios 2021)</a:t>
            </a:r>
          </a:p>
          <a:p>
            <a:pPr marL="742950" lvl="1" indent="-2857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noProof="1">
                <a:solidFill>
                  <a:schemeClr val="bg1"/>
                </a:solidFill>
              </a:rPr>
              <a:t>Kirjapilt võib suunata õppija tähelepanu teatud segmentidele või varjata olulisi fonoloogilisi kontraste (Escudero ja Wanrooij 2010)</a:t>
            </a:r>
          </a:p>
          <a:p>
            <a:pPr marL="742950" lvl="1" indent="-2857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noProof="1">
                <a:solidFill>
                  <a:schemeClr val="bg1"/>
                </a:solidFill>
              </a:rPr>
              <a:t>Õppija võib sõna kirjapildi põhjal luua hüpoteesi sõna häälduse kohta, mis ei pruugi vastata tegelikule hääldusele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dirty="0"/>
              <a:t>Kirjapildi läbipaistvus (</a:t>
            </a:r>
            <a:r>
              <a:rPr lang="et-EE" sz="2000" i="1" dirty="0" err="1"/>
              <a:t>orthographic</a:t>
            </a:r>
            <a:r>
              <a:rPr lang="et-EE" sz="2000" i="1" dirty="0"/>
              <a:t> </a:t>
            </a:r>
            <a:r>
              <a:rPr lang="et-EE" sz="2000" i="1" dirty="0" err="1"/>
              <a:t>transparency</a:t>
            </a:r>
            <a:r>
              <a:rPr lang="et-EE" sz="2000" dirty="0"/>
              <a:t>) (nt hispaania vs inglise keel)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dirty="0"/>
              <a:t>Õppijad rakendavad tihti oma L1 ortograafia reegleid L2 õppimisel</a:t>
            </a:r>
          </a:p>
          <a:p>
            <a:pPr>
              <a:buClr>
                <a:schemeClr val="bg1"/>
              </a:buClr>
            </a:pPr>
            <a:endParaRPr lang="et-EE" sz="2000" dirty="0"/>
          </a:p>
          <a:p>
            <a:pPr>
              <a:buClr>
                <a:schemeClr val="bg1"/>
              </a:buClr>
            </a:pPr>
            <a:endParaRPr lang="et-EE" sz="2000" noProof="1"/>
          </a:p>
          <a:p>
            <a:pPr>
              <a:buClr>
                <a:schemeClr val="bg1"/>
              </a:buClr>
            </a:pPr>
            <a:r>
              <a:rPr lang="et-EE" sz="2000" b="1" noProof="1"/>
              <a:t>Kas ja kuidas ortograafia mõjutab eesti keele vokaalide omandamist?</a:t>
            </a:r>
          </a:p>
        </p:txBody>
      </p:sp>
    </p:spTree>
    <p:extLst>
      <p:ext uri="{BB962C8B-B14F-4D97-AF65-F5344CB8AC3E}">
        <p14:creationId xmlns:p14="http://schemas.microsoft.com/office/powerpoint/2010/main" val="2998145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864B1A-F394-BBBF-8EDB-69A7E3C3F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76F1355-3E54-C060-CA7B-85108DABDB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EE" dirty="0"/>
              <a:t>Meetod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5690B37-EC62-E5EC-771C-6C95223E23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Visuaalse maailma paradigma (ingl </a:t>
            </a:r>
            <a:r>
              <a:rPr lang="en-EE" sz="2000" i="1" dirty="0"/>
              <a:t>Visual World Paradigm</a:t>
            </a:r>
            <a:r>
              <a:rPr lang="en-EE" sz="2000" dirty="0"/>
              <a:t>)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Osaleja näeb pilti/sõna ja kuuleb lauset “</a:t>
            </a:r>
            <a:r>
              <a:rPr lang="en-EE" sz="2000" i="1" dirty="0"/>
              <a:t>Vali palun</a:t>
            </a:r>
            <a:r>
              <a:rPr lang="en-EE" sz="2000" dirty="0"/>
              <a:t>______”.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dirty="0"/>
          </a:p>
        </p:txBody>
      </p:sp>
      <p:pic>
        <p:nvPicPr>
          <p:cNvPr id="2" name="Picture 1" descr="A person sitting at a desk with a computer&#10;&#10;AI-generated content may be incorrect.">
            <a:extLst>
              <a:ext uri="{FF2B5EF4-FFF2-40B4-BE49-F238E27FC236}">
                <a16:creationId xmlns:a16="http://schemas.microsoft.com/office/drawing/2014/main" id="{7212CDCD-8EFF-30BC-0F96-DEF43B64CF2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5668" b="21016"/>
          <a:stretch/>
        </p:blipFill>
        <p:spPr>
          <a:xfrm>
            <a:off x="952500" y="2743003"/>
            <a:ext cx="6994911" cy="3685118"/>
          </a:xfrm>
          <a:prstGeom prst="rect">
            <a:avLst/>
          </a:prstGeom>
        </p:spPr>
      </p:pic>
      <p:pic>
        <p:nvPicPr>
          <p:cNvPr id="4" name="Picture 3" descr="A white background with black text&#10;&#10;AI-generated content may be incorrect.">
            <a:extLst>
              <a:ext uri="{FF2B5EF4-FFF2-40B4-BE49-F238E27FC236}">
                <a16:creationId xmlns:a16="http://schemas.microsoft.com/office/drawing/2014/main" id="{DB35C01A-193F-A808-C884-B2E49E5380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6559" y="996374"/>
            <a:ext cx="3810106" cy="2596473"/>
          </a:xfrm>
          <a:prstGeom prst="rect">
            <a:avLst/>
          </a:prstGeom>
        </p:spPr>
      </p:pic>
      <p:pic>
        <p:nvPicPr>
          <p:cNvPr id="5" name="Picture 4" descr="A group of objects with a white background&#10;&#10;AI-generated content may be incorrect.">
            <a:extLst>
              <a:ext uri="{FF2B5EF4-FFF2-40B4-BE49-F238E27FC236}">
                <a16:creationId xmlns:a16="http://schemas.microsoft.com/office/drawing/2014/main" id="{FE018BC5-5903-6E20-BABE-92F129A565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76559" y="3728228"/>
            <a:ext cx="3810106" cy="2629265"/>
          </a:xfrm>
          <a:prstGeom prst="rect">
            <a:avLst/>
          </a:prstGeom>
        </p:spPr>
      </p:pic>
      <p:pic>
        <p:nvPicPr>
          <p:cNvPr id="9" name="m4gi.wav">
            <a:hlinkClick r:id="" action="ppaction://media"/>
            <a:extLst>
              <a:ext uri="{FF2B5EF4-FFF2-40B4-BE49-F238E27FC236}">
                <a16:creationId xmlns:a16="http://schemas.microsoft.com/office/drawing/2014/main" id="{24576A33-492B-3333-8A13-63BE3E2214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43033" y="1892622"/>
            <a:ext cx="605295" cy="605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640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27900-35C6-0249-3544-23FB2DC44D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5943B-2FF2-A9F8-BB64-8EECD06AC3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noProof="0" dirty="0" err="1"/>
              <a:t>Materjal</a:t>
            </a:r>
            <a:endParaRPr lang="en-GB" noProof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DBCAA4-B890-CD32-32D5-29EB849876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1680358"/>
            <a:ext cx="4926125" cy="4812516"/>
          </a:xfrm>
        </p:spPr>
        <p:txBody>
          <a:bodyPr>
            <a:normAutofit/>
          </a:bodyPr>
          <a:lstStyle/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noProof="1"/>
              <a:t>20 uuritavat stiimulit + 20 täitestiimulist igas listis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noProof="1"/>
              <a:t>4 listi</a:t>
            </a:r>
          </a:p>
          <a:p>
            <a:pPr marL="742950" lvl="1" indent="-2857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noProof="1">
                <a:solidFill>
                  <a:schemeClr val="bg1"/>
                </a:solidFill>
              </a:rPr>
              <a:t>Ühe listi sihtstiimul on teises listis ortograafiline konkurent ja vastupidi</a:t>
            </a:r>
          </a:p>
          <a:p>
            <a:pPr marL="742950" lvl="1" indent="-2857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noProof="1">
                <a:solidFill>
                  <a:schemeClr val="bg1"/>
                </a:solidFill>
              </a:rPr>
              <a:t>Pooled stiimulid on esitatud piltidena ja pooled sõnadena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noProof="1"/>
              <a:t>Sihtstiimul ja konkurendid algavad alati sama konsonandiga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noProof="1"/>
              <a:t>Täitestiimulid olid uuritavate stiimulitega sama loogikaga</a:t>
            </a:r>
            <a:endParaRPr lang="en-GB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5321C0-A1F4-85AE-A9A6-09E670A54ECE}"/>
              </a:ext>
            </a:extLst>
          </p:cNvPr>
          <p:cNvSpPr txBox="1"/>
          <p:nvPr/>
        </p:nvSpPr>
        <p:spPr>
          <a:xfrm>
            <a:off x="6096000" y="1826050"/>
            <a:ext cx="55066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1200" b="1" noProof="1">
                <a:solidFill>
                  <a:schemeClr val="bg1"/>
                </a:solidFill>
              </a:rPr>
              <a:t>Tabel 1: </a:t>
            </a:r>
            <a:r>
              <a:rPr lang="et-EE" sz="1200" noProof="1">
                <a:solidFill>
                  <a:schemeClr val="bg1"/>
                </a:solidFill>
              </a:rPr>
              <a:t>Näide stiimulitest vokaalipaaride kaupa. </a:t>
            </a:r>
            <a:endParaRPr lang="et-EE" noProof="1"/>
          </a:p>
          <a:p>
            <a:endParaRPr lang="en-EE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160556A-045D-FD0E-7152-C335AF9CE0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4981451"/>
              </p:ext>
            </p:extLst>
          </p:nvPr>
        </p:nvGraphicFramePr>
        <p:xfrm>
          <a:off x="6096000" y="2241549"/>
          <a:ext cx="5724000" cy="2970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8000">
                  <a:extLst>
                    <a:ext uri="{9D8B030D-6E8A-4147-A177-3AD203B41FA5}">
                      <a16:colId xmlns:a16="http://schemas.microsoft.com/office/drawing/2014/main" val="386280511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4199577075"/>
                    </a:ext>
                  </a:extLst>
                </a:gridCol>
                <a:gridCol w="1368000">
                  <a:extLst>
                    <a:ext uri="{9D8B030D-6E8A-4147-A177-3AD203B41FA5}">
                      <a16:colId xmlns:a16="http://schemas.microsoft.com/office/drawing/2014/main" val="542969123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2823690195"/>
                    </a:ext>
                  </a:extLst>
                </a:gridCol>
                <a:gridCol w="756000">
                  <a:extLst>
                    <a:ext uri="{9D8B030D-6E8A-4147-A177-3AD203B41FA5}">
                      <a16:colId xmlns:a16="http://schemas.microsoft.com/office/drawing/2014/main" val="2401007180"/>
                    </a:ext>
                  </a:extLst>
                </a:gridCol>
              </a:tblGrid>
              <a:tr h="653655">
                <a:tc>
                  <a:txBody>
                    <a:bodyPr/>
                    <a:lstStyle/>
                    <a:p>
                      <a:r>
                        <a:rPr lang="en-EE" sz="1600" dirty="0"/>
                        <a:t>Vokaalipaar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/>
                        <a:t>Sihtstiimul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/>
                        <a:t>Ortograafiline konkurent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/>
                        <a:t>Fonoloogiline konkurent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/>
                        <a:t>Segaja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7360874"/>
                  </a:ext>
                </a:extLst>
              </a:tr>
              <a:tr h="3735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ä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-a /</a:t>
                      </a: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æ-ɑ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/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k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ä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si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v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a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ras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k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a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la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v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ä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rav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k</a:t>
                      </a:r>
                      <a:r>
                        <a:rPr lang="en-EE" sz="1600" b="1" dirty="0">
                          <a:solidFill>
                            <a:schemeClr val="bg1"/>
                          </a:solidFill>
                        </a:rPr>
                        <a:t>e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ll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v</a:t>
                      </a:r>
                      <a:r>
                        <a:rPr lang="en-EE" sz="1600" b="1" dirty="0">
                          <a:solidFill>
                            <a:schemeClr val="bg1"/>
                          </a:solidFill>
                        </a:rPr>
                        <a:t>o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rst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m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una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kamin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5477608"/>
                  </a:ext>
                </a:extLst>
              </a:tr>
              <a:tr h="3735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ö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-o /</a:t>
                      </a: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ø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-o/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s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öö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k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k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o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mm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s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oo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l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k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ö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ha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s</a:t>
                      </a:r>
                      <a:r>
                        <a:rPr lang="en-EE" sz="1600" b="1" dirty="0">
                          <a:solidFill>
                            <a:schemeClr val="bg1"/>
                          </a:solidFill>
                        </a:rPr>
                        <a:t>ee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n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k</a:t>
                      </a:r>
                      <a:r>
                        <a:rPr lang="en-EE" sz="1600" b="1" dirty="0">
                          <a:solidFill>
                            <a:schemeClr val="bg1"/>
                          </a:solidFill>
                        </a:rPr>
                        <a:t>õ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rs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p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all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vaas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034459"/>
                  </a:ext>
                </a:extLst>
              </a:tr>
              <a:tr h="3735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õ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-o /</a:t>
                      </a: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ɤ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-o/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s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õ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rm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l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o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kk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s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o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kk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l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õ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ke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s</a:t>
                      </a:r>
                      <a:r>
                        <a:rPr lang="en-EE" sz="1600" b="1" dirty="0">
                          <a:solidFill>
                            <a:schemeClr val="bg1"/>
                          </a:solidFill>
                        </a:rPr>
                        <a:t>u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pp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l</a:t>
                      </a:r>
                      <a:r>
                        <a:rPr lang="en-EE" sz="1600" b="1" dirty="0">
                          <a:solidFill>
                            <a:schemeClr val="bg1"/>
                          </a:solidFill>
                        </a:rPr>
                        <a:t>ö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rts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k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iil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palm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1555425"/>
                  </a:ext>
                </a:extLst>
              </a:tr>
              <a:tr h="3735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ü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-u /y-u/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p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ü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ss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s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lg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p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ng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s</a:t>
                      </a:r>
                      <a:r>
                        <a:rPr lang="en-EE" sz="1600" b="1" dirty="0">
                          <a:solidFill>
                            <a:schemeClr val="tx1"/>
                          </a:solidFill>
                        </a:rPr>
                        <a:t>ü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da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p</a:t>
                      </a:r>
                      <a:r>
                        <a:rPr lang="en-EE" sz="1600" b="1" dirty="0">
                          <a:solidFill>
                            <a:schemeClr val="bg1"/>
                          </a:solidFill>
                        </a:rPr>
                        <a:t>i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lv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s</a:t>
                      </a:r>
                      <a:r>
                        <a:rPr lang="en-EE" sz="1600" b="1" dirty="0">
                          <a:solidFill>
                            <a:schemeClr val="bg1"/>
                          </a:solidFill>
                        </a:rPr>
                        <a:t>õ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lm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s</a:t>
                      </a:r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elg</a:t>
                      </a:r>
                    </a:p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kelk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518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8827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03352-23AA-38E0-E16C-93C6706C19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8C8B652B-0A6C-0974-D4FF-6D5E1072473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EE" dirty="0"/>
              <a:t>Uurimisküsimused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E7D3F83-A95B-E428-9636-B56A165E13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Millised erinevused on L1 ja L2 grupi vahel?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Kuidas erineb piltide ja sõnade töötlemine?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Kuidas ortograafia mõjutab sõnatöötlust?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Kas õppijate jaoks on mingi vokaalipaari töötlemine keerulisem?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Kuidas keeleoskustase mõjutab õppijate sõnatöötlust?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EE" dirty="0"/>
          </a:p>
        </p:txBody>
      </p:sp>
    </p:spTree>
    <p:extLst>
      <p:ext uri="{BB962C8B-B14F-4D97-AF65-F5344CB8AC3E}">
        <p14:creationId xmlns:p14="http://schemas.microsoft.com/office/powerpoint/2010/main" val="1687598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E3DBB9-6130-17B1-14C6-D2C2B02D1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CA2E5-0970-DBFC-08CC-27B23809DF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t-EE" noProof="1"/>
              <a:t>Osalejad</a:t>
            </a:r>
            <a:endParaRPr lang="en-GB" noProof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5ECC03-8695-8421-4E27-A40BC4B9E4D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100" noProof="1"/>
              <a:t>40 eesti emakeelega kõnelejat (31 naist, 9 meest)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100" noProof="1"/>
              <a:t>40 hispaania emakeelega eesti keele õppijat (21 naist, 19 meest) </a:t>
            </a:r>
          </a:p>
          <a:p>
            <a:pPr marL="800100" lvl="1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100" noProof="1">
                <a:solidFill>
                  <a:schemeClr val="bg1"/>
                </a:solidFill>
              </a:rPr>
              <a:t>10 Hispaaniast, 8 Kolumbiast, 6 Mehhikost, 3 Tšiilist, 2 Argentiinast, 2 Ecuadorist, 2 Peruust, 2 Nicaraguast, 2 Venezuelast, 1 Costa Ricalt, 1 Kuubalt, 1 Honduraselt)</a:t>
            </a:r>
          </a:p>
          <a:p>
            <a:pPr marL="800100" lvl="1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100" noProof="1">
                <a:solidFill>
                  <a:schemeClr val="bg1"/>
                </a:solidFill>
              </a:rPr>
              <a:t>Osalejate vanus 26 kuni 48 aastat (kesmine 37)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t-EE" sz="2100" noProof="1"/>
          </a:p>
          <a:p>
            <a:pPr>
              <a:buClr>
                <a:schemeClr val="bg1"/>
              </a:buClr>
            </a:pPr>
            <a:r>
              <a:rPr lang="et-EE" sz="2100" noProof="1"/>
              <a:t>Keeletaust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100" noProof="1"/>
              <a:t>Eestis elatud aeg: kesmiselt 7 aastat (2–17 aastat)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100" noProof="1"/>
              <a:t>Eesti keele kasutamise protsent: keskmiselt 30% (1–90%)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100" noProof="1"/>
              <a:t>Kõik osalejad olid õppinud eesti keelt kursustel või osalesid katse ajal mõnel kursusel: </a:t>
            </a:r>
          </a:p>
          <a:p>
            <a:pPr>
              <a:buClr>
                <a:schemeClr val="bg1"/>
              </a:buClr>
            </a:pPr>
            <a:r>
              <a:rPr lang="et-EE" sz="2100" noProof="1"/>
              <a:t>	A2 – 14 osalejat</a:t>
            </a:r>
          </a:p>
          <a:p>
            <a:pPr>
              <a:buClr>
                <a:schemeClr val="bg1"/>
              </a:buClr>
            </a:pPr>
            <a:r>
              <a:rPr lang="et-EE" sz="2100" noProof="1"/>
              <a:t>	B1 – 16 osalejat</a:t>
            </a:r>
          </a:p>
          <a:p>
            <a:pPr>
              <a:buClr>
                <a:schemeClr val="bg1"/>
              </a:buClr>
            </a:pPr>
            <a:r>
              <a:rPr lang="et-EE" sz="2100" noProof="1"/>
              <a:t>	B2 – 10 osalejat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100" noProof="1"/>
              <a:t>LexEsti punktisumma: keskmine 11,5 (-1–40, max 60)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100" noProof="1"/>
              <a:t>Tõlkeülesanne: kesmine 33,5 (8–74, max 80)</a:t>
            </a:r>
          </a:p>
          <a:p>
            <a:pPr>
              <a:buClr>
                <a:schemeClr val="bg1"/>
              </a:buClr>
            </a:pPr>
            <a:endParaRPr lang="en-GB" dirty="0">
              <a:solidFill>
                <a:srgbClr val="FF0000"/>
              </a:solidFill>
            </a:endParaRPr>
          </a:p>
          <a:p>
            <a:pPr>
              <a:buClr>
                <a:schemeClr val="bg1"/>
              </a:buClr>
            </a:pPr>
            <a:endParaRPr lang="en-GB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dirty="0"/>
          </a:p>
        </p:txBody>
      </p:sp>
    </p:spTree>
    <p:extLst>
      <p:ext uri="{BB962C8B-B14F-4D97-AF65-F5344CB8AC3E}">
        <p14:creationId xmlns:p14="http://schemas.microsoft.com/office/powerpoint/2010/main" val="21624104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94A100-75B1-6C39-65AB-D843B2D89C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46E91-44B8-7B60-EA05-4DCD79DEE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10413590" cy="1056468"/>
          </a:xfrm>
        </p:spPr>
        <p:txBody>
          <a:bodyPr/>
          <a:lstStyle/>
          <a:p>
            <a:r>
              <a:rPr lang="en-GB" dirty="0" err="1"/>
              <a:t>Tulemused</a:t>
            </a:r>
            <a:r>
              <a:rPr lang="en-GB" dirty="0"/>
              <a:t> 1: o</a:t>
            </a:r>
            <a:r>
              <a:rPr lang="en-GB" noProof="0" dirty="0" err="1"/>
              <a:t>salejate</a:t>
            </a:r>
            <a:r>
              <a:rPr lang="en-GB" noProof="0" dirty="0"/>
              <a:t> </a:t>
            </a:r>
            <a:r>
              <a:rPr lang="en-GB" noProof="0" dirty="0" err="1"/>
              <a:t>keeleoskustase</a:t>
            </a:r>
            <a:r>
              <a:rPr lang="en-GB" noProof="0" dirty="0"/>
              <a:t> </a:t>
            </a:r>
            <a:r>
              <a:rPr lang="en-GB" noProof="0" dirty="0" err="1"/>
              <a:t>ja</a:t>
            </a:r>
            <a:r>
              <a:rPr lang="en-GB" noProof="0" dirty="0"/>
              <a:t> </a:t>
            </a:r>
            <a:r>
              <a:rPr lang="en-GB" noProof="0" dirty="0" err="1"/>
              <a:t>LexEsti</a:t>
            </a:r>
            <a:r>
              <a:rPr lang="en-GB" noProof="0" dirty="0"/>
              <a:t> </a:t>
            </a:r>
            <a:r>
              <a:rPr lang="en-GB" noProof="0" dirty="0" err="1"/>
              <a:t>punktisumma</a:t>
            </a:r>
            <a:endParaRPr lang="en-GB" noProof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7800BB-7236-D4A0-2D74-F6AF767192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buClr>
                <a:schemeClr val="bg1"/>
              </a:buClr>
            </a:pPr>
            <a:endParaRPr lang="en-GB" dirty="0">
              <a:solidFill>
                <a:srgbClr val="FF0000"/>
              </a:solidFill>
            </a:endParaRPr>
          </a:p>
          <a:p>
            <a:pPr>
              <a:buClr>
                <a:schemeClr val="bg1"/>
              </a:buClr>
            </a:pPr>
            <a:endParaRPr lang="en-GB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dirty="0"/>
          </a:p>
        </p:txBody>
      </p:sp>
      <p:pic>
        <p:nvPicPr>
          <p:cNvPr id="9" name="Picture 8" descr="A graph with lines and dots&#10;&#10;AI-generated content may be incorrect.">
            <a:extLst>
              <a:ext uri="{FF2B5EF4-FFF2-40B4-BE49-F238E27FC236}">
                <a16:creationId xmlns:a16="http://schemas.microsoft.com/office/drawing/2014/main" id="{D940C9B1-E84F-42E6-B21A-7856450E1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71" y="1537855"/>
            <a:ext cx="5822629" cy="5116563"/>
          </a:xfrm>
          <a:prstGeom prst="rect">
            <a:avLst/>
          </a:prstGeom>
        </p:spPr>
      </p:pic>
      <p:pic>
        <p:nvPicPr>
          <p:cNvPr id="11" name="Picture 10" descr="A graph of a line&#10;&#10;AI-generated content may be incorrect.">
            <a:extLst>
              <a:ext uri="{FF2B5EF4-FFF2-40B4-BE49-F238E27FC236}">
                <a16:creationId xmlns:a16="http://schemas.microsoft.com/office/drawing/2014/main" id="{B9D68905-E306-6729-4F5D-20CDF4E06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591" y="1528335"/>
            <a:ext cx="5822628" cy="511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3250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A916AF-35B4-455F-ACF9-340C08D5A1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C102044-12AE-1FAE-4320-61AB6953ED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EE" dirty="0"/>
              <a:t>Tulemused 2: õigete vastuste protsent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50B05AB-D03C-B131-5160-43ECD8074E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1" y="1680358"/>
            <a:ext cx="5585438" cy="4812516"/>
          </a:xfrm>
        </p:spPr>
        <p:txBody>
          <a:bodyPr>
            <a:normAutofit/>
          </a:bodyPr>
          <a:lstStyle/>
          <a:p>
            <a:pPr>
              <a:buClr>
                <a:schemeClr val="bg1"/>
              </a:buClr>
            </a:pPr>
            <a:r>
              <a:rPr lang="en-EE" sz="2000" dirty="0"/>
              <a:t>Mõlemal grupil oli rohkem õigeid vastuseid sõnadega katseosas: </a:t>
            </a:r>
            <a:endParaRPr lang="en-EE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>
                <a:solidFill>
                  <a:schemeClr val="bg1"/>
                </a:solidFill>
              </a:rPr>
              <a:t>L1 sõnad 99,8% vs L1 pildid 99,1%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>
                <a:solidFill>
                  <a:schemeClr val="bg1"/>
                </a:solidFill>
              </a:rPr>
              <a:t>L2 sõnad 97,6% vs L2 pildid 73, 4%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sz="2000" dirty="0"/>
          </a:p>
          <a:p>
            <a:pPr>
              <a:buClr>
                <a:schemeClr val="bg1"/>
              </a:buClr>
            </a:pPr>
            <a:r>
              <a:rPr lang="en-EE" sz="2000" dirty="0"/>
              <a:t>Õppijate tulemusi mõjutas keeleoskustase: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Sõnad: A2 – 96,8%, B1 – 98,1%, B2 – 98,1%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Pildid: A2 – 61,2%, B1 – 79,1%, B2 – 92,7%</a:t>
            </a:r>
          </a:p>
          <a:p>
            <a:pPr>
              <a:buClr>
                <a:schemeClr val="bg1"/>
              </a:buClr>
            </a:pPr>
            <a:endParaRPr lang="en-EE" sz="2000" dirty="0"/>
          </a:p>
          <a:p>
            <a:pPr>
              <a:buClr>
                <a:schemeClr val="bg1"/>
              </a:buClr>
            </a:pPr>
            <a:r>
              <a:rPr lang="en-EE" sz="2000" dirty="0"/>
              <a:t>Õppijatel kõige madalam õigete vastuste protsent </a:t>
            </a:r>
            <a:r>
              <a:rPr lang="en-GB" sz="2000" dirty="0" err="1"/>
              <a:t>õ</a:t>
            </a:r>
            <a:r>
              <a:rPr lang="en-GB" sz="2000" dirty="0"/>
              <a:t>-o /</a:t>
            </a:r>
            <a:r>
              <a:rPr lang="en-GB" sz="2000" dirty="0" err="1"/>
              <a:t>ɤ</a:t>
            </a:r>
            <a:r>
              <a:rPr lang="en-GB" sz="2000" dirty="0"/>
              <a:t>-o/ </a:t>
            </a:r>
            <a:r>
              <a:rPr lang="en-GB" sz="2000" dirty="0" err="1"/>
              <a:t>paari</a:t>
            </a:r>
            <a:r>
              <a:rPr lang="en-GB" sz="2000" dirty="0"/>
              <a:t> </a:t>
            </a:r>
            <a:r>
              <a:rPr lang="en-GB" sz="2000" dirty="0" err="1"/>
              <a:t>puhul</a:t>
            </a:r>
            <a:r>
              <a:rPr lang="en-GB" sz="2000" dirty="0"/>
              <a:t> </a:t>
            </a:r>
            <a:r>
              <a:rPr lang="en-GB" sz="2000" dirty="0" err="1"/>
              <a:t>mõlemas</a:t>
            </a:r>
            <a:r>
              <a:rPr lang="en-GB" sz="2000" dirty="0"/>
              <a:t> </a:t>
            </a:r>
            <a:r>
              <a:rPr lang="en-GB" sz="2000" dirty="0" err="1"/>
              <a:t>katses</a:t>
            </a:r>
            <a:r>
              <a:rPr lang="en-GB" sz="2000" dirty="0"/>
              <a:t>.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811AA8F-3725-2920-DC00-0EE29E8016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1312072"/>
              </p:ext>
            </p:extLst>
          </p:nvPr>
        </p:nvGraphicFramePr>
        <p:xfrm>
          <a:off x="6595499" y="4250543"/>
          <a:ext cx="4644000" cy="202356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88000">
                  <a:extLst>
                    <a:ext uri="{9D8B030D-6E8A-4147-A177-3AD203B41FA5}">
                      <a16:colId xmlns:a16="http://schemas.microsoft.com/office/drawing/2014/main" val="279239658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505729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94990182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980971868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80007268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8156099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054476937"/>
                    </a:ext>
                  </a:extLst>
                </a:gridCol>
              </a:tblGrid>
              <a:tr h="347163"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Vokaalipaar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Sõnad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EE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EE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Pildid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EE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EE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5429388"/>
                  </a:ext>
                </a:extLst>
              </a:tr>
              <a:tr h="205264">
                <a:tc>
                  <a:txBody>
                    <a:bodyPr/>
                    <a:lstStyle/>
                    <a:p>
                      <a:endParaRPr lang="en-EE" sz="1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A2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B1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B2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A2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B1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B2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1443572"/>
                  </a:ext>
                </a:extLst>
              </a:tr>
              <a:tr h="2011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ä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-a /</a:t>
                      </a: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æ-ɑ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/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96,1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97,1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58,7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64,2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93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1714683"/>
                  </a:ext>
                </a:extLst>
              </a:tr>
              <a:tr h="2011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ö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-o /</a:t>
                      </a: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ø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-o/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98,8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95,5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60,9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81,5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88,3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3250086"/>
                  </a:ext>
                </a:extLst>
              </a:tr>
              <a:tr h="2011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õ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-o /</a:t>
                      </a: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ɤ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-o/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b="0" dirty="0">
                          <a:solidFill>
                            <a:schemeClr val="bg1"/>
                          </a:solidFill>
                        </a:rPr>
                        <a:t>92,5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b="0" dirty="0">
                          <a:solidFill>
                            <a:schemeClr val="bg1"/>
                          </a:solidFill>
                        </a:rPr>
                        <a:t>98,7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90,4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43,1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63,7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72,6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2547715"/>
                  </a:ext>
                </a:extLst>
              </a:tr>
              <a:tr h="2011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ü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-u /y-u/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50,6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71,8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97,7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8129570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5C65F7-3517-6414-C3AA-970B945901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7024111"/>
              </p:ext>
            </p:extLst>
          </p:nvPr>
        </p:nvGraphicFramePr>
        <p:xfrm>
          <a:off x="6595499" y="1700889"/>
          <a:ext cx="4932000" cy="1854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88000">
                  <a:extLst>
                    <a:ext uri="{9D8B030D-6E8A-4147-A177-3AD203B41FA5}">
                      <a16:colId xmlns:a16="http://schemas.microsoft.com/office/drawing/2014/main" val="3453664815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723166387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3075489052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555202874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34878485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Vokaalipaar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L2 sõnad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L2 pildid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L1 sõnad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L1 pildid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85408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ä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-a /</a:t>
                      </a: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æ-ɑ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/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97,2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66,1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98,6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26206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ö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-o /</a:t>
                      </a: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ø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-o/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97,6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73,6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98,6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89945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õ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-o /</a:t>
                      </a: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ɤ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-o/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b="0" dirty="0">
                          <a:solidFill>
                            <a:schemeClr val="bg1"/>
                          </a:solidFill>
                        </a:rPr>
                        <a:t>94,5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b="0" dirty="0">
                          <a:solidFill>
                            <a:schemeClr val="bg1"/>
                          </a:solidFill>
                        </a:rPr>
                        <a:t>55,7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36817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solidFill>
                            <a:schemeClr val="bg1"/>
                          </a:solidFill>
                        </a:rPr>
                        <a:t>ü</a:t>
                      </a:r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-u /y-u/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65,9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EE" sz="1600" dirty="0">
                          <a:solidFill>
                            <a:schemeClr val="bg1"/>
                          </a:solidFill>
                        </a:rPr>
                        <a:t>100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227148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FF3A6C1-42EA-A73D-74AD-9EF6EB715251}"/>
              </a:ext>
            </a:extLst>
          </p:cNvPr>
          <p:cNvSpPr txBox="1"/>
          <p:nvPr/>
        </p:nvSpPr>
        <p:spPr>
          <a:xfrm>
            <a:off x="6532039" y="1403359"/>
            <a:ext cx="52106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EE" sz="1200" b="1" dirty="0">
                <a:solidFill>
                  <a:schemeClr val="bg1"/>
                </a:solidFill>
              </a:rPr>
              <a:t>Tabel 2: </a:t>
            </a:r>
            <a:r>
              <a:rPr lang="en-EE" sz="1200" dirty="0">
                <a:solidFill>
                  <a:schemeClr val="bg1"/>
                </a:solidFill>
              </a:rPr>
              <a:t>Õigete vastuste protsent emakeele, katseosa ja vokaalipaari kaupa.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A82DCA-A195-68A4-7C4E-31B1F02E8520}"/>
              </a:ext>
            </a:extLst>
          </p:cNvPr>
          <p:cNvSpPr txBox="1"/>
          <p:nvPr/>
        </p:nvSpPr>
        <p:spPr>
          <a:xfrm>
            <a:off x="6532039" y="3973544"/>
            <a:ext cx="55854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EE" sz="1200" b="1" dirty="0">
                <a:solidFill>
                  <a:schemeClr val="bg1"/>
                </a:solidFill>
              </a:rPr>
              <a:t>Tabel 3: </a:t>
            </a:r>
            <a:r>
              <a:rPr lang="en-EE" sz="1200" dirty="0">
                <a:solidFill>
                  <a:schemeClr val="bg1"/>
                </a:solidFill>
              </a:rPr>
              <a:t>Õigete vastuste protsent keeleoskustaseme, katseosa ja vokaalipaari kaupa.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9FCB1C1-E36C-1AA7-366E-6E4A5CC0FB7B}"/>
              </a:ext>
            </a:extLst>
          </p:cNvPr>
          <p:cNvSpPr/>
          <p:nvPr/>
        </p:nvSpPr>
        <p:spPr>
          <a:xfrm>
            <a:off x="7796981" y="1700889"/>
            <a:ext cx="904567" cy="18542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A74450-0680-7503-22F8-7F21E984DC31}"/>
              </a:ext>
            </a:extLst>
          </p:cNvPr>
          <p:cNvSpPr/>
          <p:nvPr/>
        </p:nvSpPr>
        <p:spPr>
          <a:xfrm>
            <a:off x="9662240" y="1700889"/>
            <a:ext cx="904567" cy="18542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44F4896-C2D6-0450-6EC8-76E47D889524}"/>
              </a:ext>
            </a:extLst>
          </p:cNvPr>
          <p:cNvSpPr/>
          <p:nvPr/>
        </p:nvSpPr>
        <p:spPr>
          <a:xfrm>
            <a:off x="8728893" y="1700889"/>
            <a:ext cx="904567" cy="18542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F9D7960-7AEC-C867-86AC-01C190A8F93B}"/>
              </a:ext>
            </a:extLst>
          </p:cNvPr>
          <p:cNvSpPr/>
          <p:nvPr/>
        </p:nvSpPr>
        <p:spPr>
          <a:xfrm>
            <a:off x="10622932" y="1700889"/>
            <a:ext cx="904567" cy="18542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4F1090F-F73B-29CB-D5B0-F8870DD7C35A}"/>
              </a:ext>
            </a:extLst>
          </p:cNvPr>
          <p:cNvSpPr/>
          <p:nvPr/>
        </p:nvSpPr>
        <p:spPr>
          <a:xfrm>
            <a:off x="9522543" y="4250543"/>
            <a:ext cx="1716956" cy="202356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93424ED-6CCE-D7EF-4129-30F46BD2C552}"/>
              </a:ext>
            </a:extLst>
          </p:cNvPr>
          <p:cNvCxnSpPr/>
          <p:nvPr/>
        </p:nvCxnSpPr>
        <p:spPr>
          <a:xfrm>
            <a:off x="9522543" y="4581832"/>
            <a:ext cx="1587909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8D42E6C2-52EB-D428-7CE0-DB1E2EBDCACC}"/>
              </a:ext>
            </a:extLst>
          </p:cNvPr>
          <p:cNvSpPr/>
          <p:nvPr/>
        </p:nvSpPr>
        <p:spPr>
          <a:xfrm>
            <a:off x="6595499" y="5584723"/>
            <a:ext cx="4644000" cy="35395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E"/>
          </a:p>
        </p:txBody>
      </p:sp>
    </p:spTree>
    <p:extLst>
      <p:ext uri="{BB962C8B-B14F-4D97-AF65-F5344CB8AC3E}">
        <p14:creationId xmlns:p14="http://schemas.microsoft.com/office/powerpoint/2010/main" val="2683457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7" grpId="0" animBg="1"/>
      <p:bldP spid="1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4741DA-9E83-1BDB-3D77-1259779CF9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24B97C31-95BA-5F46-CD63-5165EED6C6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5302" y="481387"/>
            <a:ext cx="11680723" cy="1056468"/>
          </a:xfrm>
        </p:spPr>
        <p:txBody>
          <a:bodyPr>
            <a:normAutofit fontScale="90000"/>
          </a:bodyPr>
          <a:lstStyle/>
          <a:p>
            <a:r>
              <a:rPr lang="en-EE" sz="2700" dirty="0"/>
              <a:t>Näide B1 taseme õppijalt</a:t>
            </a:r>
            <a:br>
              <a:rPr lang="en-EE" sz="2700" dirty="0"/>
            </a:br>
            <a:r>
              <a:rPr lang="en-EE" sz="2700" dirty="0"/>
              <a:t>kann (sihtstiimul) – känd (ortograafiline konkurent) – konn (fonoloogiline konkurent)</a:t>
            </a:r>
            <a:br>
              <a:rPr lang="en-EE" dirty="0"/>
            </a:br>
            <a:endParaRPr lang="en-EE" dirty="0"/>
          </a:p>
        </p:txBody>
      </p:sp>
      <p:pic>
        <p:nvPicPr>
          <p:cNvPr id="2" name="Picture 1" descr="A diagram of a line with yellow circles and black text&#10;&#10;AI-generated content may be incorrect.">
            <a:extLst>
              <a:ext uri="{FF2B5EF4-FFF2-40B4-BE49-F238E27FC236}">
                <a16:creationId xmlns:a16="http://schemas.microsoft.com/office/drawing/2014/main" id="{09D4D280-E2F2-9C6A-5CBF-98909BE68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14" y="1878505"/>
            <a:ext cx="5804504" cy="4017818"/>
          </a:xfrm>
          <a:prstGeom prst="rect">
            <a:avLst/>
          </a:prstGeom>
        </p:spPr>
      </p:pic>
      <p:pic>
        <p:nvPicPr>
          <p:cNvPr id="3" name="Picture 2" descr="A screenshot of a game&#10;&#10;AI-generated content may be incorrect.">
            <a:extLst>
              <a:ext uri="{FF2B5EF4-FFF2-40B4-BE49-F238E27FC236}">
                <a16:creationId xmlns:a16="http://schemas.microsoft.com/office/drawing/2014/main" id="{C922C47E-9B81-1D60-109B-4098A45525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792" y="1878505"/>
            <a:ext cx="6154208" cy="4017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0790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538009-A272-5D14-80E8-9092514B8F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21B9305-CFCA-81A4-64AD-A527A466207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EE" dirty="0"/>
              <a:t>Tulemused 3: sõnad vs pildid</a:t>
            </a:r>
          </a:p>
        </p:txBody>
      </p:sp>
      <p:sp>
        <p:nvSpPr>
          <p:cNvPr id="4" name="Subtitle 6">
            <a:extLst>
              <a:ext uri="{FF2B5EF4-FFF2-40B4-BE49-F238E27FC236}">
                <a16:creationId xmlns:a16="http://schemas.microsoft.com/office/drawing/2014/main" id="{2AC4BF62-4089-0E80-F37D-009CF8834E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9713" y="1564097"/>
            <a:ext cx="3511344" cy="4812516"/>
          </a:xfrm>
        </p:spPr>
        <p:txBody>
          <a:bodyPr>
            <a:normAutofit/>
          </a:bodyPr>
          <a:lstStyle/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Sõnadega katseosas vaadatakse ortograafilist konkurenti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L2 grupp vaatab ortograafilist konkurenti rohkem kui L1 grupp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Piltidega katseosas ei vaadata ortograafilist konkurenti</a:t>
            </a:r>
          </a:p>
        </p:txBody>
      </p:sp>
      <p:pic>
        <p:nvPicPr>
          <p:cNvPr id="10" name="Picture 9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5F26A82E-BA0A-9DB5-F8E8-20A4BEE8EF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745" y="930963"/>
            <a:ext cx="7772400" cy="582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5958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A8C1AB-9221-99BB-B97E-106959B52B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28EF1506-FE90-CAC7-040A-7946432222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EE" dirty="0"/>
              <a:t>Tulemused 4: sõnad vs pildid</a:t>
            </a:r>
          </a:p>
        </p:txBody>
      </p:sp>
      <p:sp>
        <p:nvSpPr>
          <p:cNvPr id="11" name="Subtitle 6">
            <a:extLst>
              <a:ext uri="{FF2B5EF4-FFF2-40B4-BE49-F238E27FC236}">
                <a16:creationId xmlns:a16="http://schemas.microsoft.com/office/drawing/2014/main" id="{D61A6A59-0DD8-CA7C-8769-A526DA99FC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1" y="1680358"/>
            <a:ext cx="3521176" cy="4812516"/>
          </a:xfrm>
        </p:spPr>
        <p:txBody>
          <a:bodyPr>
            <a:normAutofit/>
          </a:bodyPr>
          <a:lstStyle/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L1 ja L2 grupi vahel on olulised erinevused: L1 grupp vaatab varem sihtstiimulit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Piltide ja sõnade vahel on olulised erinevused: sõnade puhul vaadatakse varem sihtstiimulit</a:t>
            </a:r>
          </a:p>
        </p:txBody>
      </p:sp>
      <p:pic>
        <p:nvPicPr>
          <p:cNvPr id="13" name="Picture 12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3108EB37-C8C7-C361-86A3-4EDB6D9CB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54" y="1230882"/>
            <a:ext cx="7386485" cy="5537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635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4A0A75-80FD-880B-AC9E-E464E5D72A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23598C5-1A9C-9FCD-4FFE-74A79F26C1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9548352" cy="1056468"/>
          </a:xfrm>
        </p:spPr>
        <p:txBody>
          <a:bodyPr/>
          <a:lstStyle/>
          <a:p>
            <a:r>
              <a:rPr lang="en-EE" dirty="0"/>
              <a:t>Tulemused 5: L2 grupi vokaalipaarid sõnadega katseosas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C3F9D36C-2006-ABC1-6D10-887AF029ED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1" y="1680358"/>
            <a:ext cx="2676720" cy="4812516"/>
          </a:xfrm>
        </p:spPr>
        <p:txBody>
          <a:bodyPr/>
          <a:lstStyle/>
          <a:p>
            <a:endParaRPr lang="en-EE" dirty="0"/>
          </a:p>
        </p:txBody>
      </p:sp>
      <p:pic>
        <p:nvPicPr>
          <p:cNvPr id="10" name="Picture 9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25F5B5F3-4DB8-3F02-E0E2-DD8D4D8FC6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86" y="1564098"/>
            <a:ext cx="11565043" cy="4812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1822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2996E4-7FD2-76E5-89EE-23587DD3BF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5DEECA9-3C48-13F4-D109-CCB4618D30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500" y="481387"/>
            <a:ext cx="9391035" cy="1056468"/>
          </a:xfrm>
        </p:spPr>
        <p:txBody>
          <a:bodyPr/>
          <a:lstStyle/>
          <a:p>
            <a:r>
              <a:rPr lang="en-EE" dirty="0"/>
              <a:t>Tulemused 6: L2 grupi vokaalipaarid sõnadega katseosas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9D9DD358-DCD9-477A-C61A-ED2D491CD1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2" y="1680358"/>
            <a:ext cx="3413022" cy="4812516"/>
          </a:xfrm>
        </p:spPr>
        <p:txBody>
          <a:bodyPr/>
          <a:lstStyle/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noProof="1"/>
              <a:t>Vokaalipaari o-õ /o-ɤ/ puhul vaadati  oluliselt rohkem ortograafilist konkurenti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noProof="1"/>
              <a:t>Ka vokaalipaari a-ä /ɑ-æ/ puhul vaadati märgatavalt ortograafilist konkurenti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dirty="0"/>
          </a:p>
        </p:txBody>
      </p:sp>
      <p:pic>
        <p:nvPicPr>
          <p:cNvPr id="19" name="Picture 18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3A3A65C6-DDC7-83B3-A2EB-5E5A13C207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869" y="1101214"/>
            <a:ext cx="7558410" cy="5666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8376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EAAC71-2E63-94E0-D3E8-5E600F5ECF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BB5023C-A32D-0BEF-77A7-9D6AB502A9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EE" dirty="0"/>
              <a:t>Kokkuvõte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B17836A-5AF8-F645-207A-3E20E445F62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Pildilise info töötlemine võtab kauem aega kui sõnalise info töötlemine.</a:t>
            </a:r>
          </a:p>
          <a:p>
            <a:pPr marL="742950" lvl="1" indent="-2857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dirty="0">
                <a:solidFill>
                  <a:schemeClr val="bg1"/>
                </a:solidFill>
              </a:rPr>
              <a:t>Piltidega katseosal oli madalam õigete vastuste protsent.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Sõnadega katseosas vaadati ortograafilist konkurenti oluliselt rohkem.</a:t>
            </a:r>
          </a:p>
          <a:p>
            <a:pPr marL="742950" lvl="1" indent="-2857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dirty="0">
                <a:solidFill>
                  <a:schemeClr val="bg1"/>
                </a:solidFill>
              </a:rPr>
              <a:t>Õppijad vaatasid ortograafilist konkurenti oluliselt rohkem kui L1 grupp.</a:t>
            </a:r>
          </a:p>
          <a:p>
            <a:pPr marL="742950" lvl="1" indent="-2857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bg1"/>
                </a:solidFill>
              </a:rPr>
              <a:t>Õppijad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err="1">
                <a:solidFill>
                  <a:schemeClr val="bg1"/>
                </a:solidFill>
              </a:rPr>
              <a:t>vaatasid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err="1">
                <a:solidFill>
                  <a:schemeClr val="bg1"/>
                </a:solidFill>
              </a:rPr>
              <a:t>kõige</a:t>
            </a:r>
            <a:r>
              <a:rPr lang="en-EE" dirty="0">
                <a:solidFill>
                  <a:schemeClr val="bg1"/>
                </a:solidFill>
              </a:rPr>
              <a:t> rohkem ortograafilist konkurenti vokaalipaaride </a:t>
            </a:r>
            <a:r>
              <a:rPr lang="et-EE" noProof="1">
                <a:solidFill>
                  <a:schemeClr val="bg1"/>
                </a:solidFill>
              </a:rPr>
              <a:t>õ-o /ɤ-o/  ja ä-a /æ-ɑ/ puhul.</a:t>
            </a:r>
            <a:endParaRPr lang="en-EE" sz="2000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EE" sz="2000" dirty="0"/>
              <a:t>Kõrgema keeleoskustasemega õppijatel oli rohkem õigeid vastuseid.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t-EE" sz="2000" b="1" noProof="1"/>
              <a:t>Keeleõppes võiks pöörata rohkem tähelepanu häälikute ja tähtede erinevuste selgitamisele, mis võiks aidata õppijatel vokaale paremini omandada.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sz="2000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sz="2000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sz="2000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sz="2000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sz="2000" dirty="0"/>
          </a:p>
          <a:p>
            <a:pPr lvl="1" algn="l">
              <a:buClr>
                <a:schemeClr val="bg1"/>
              </a:buClr>
            </a:pPr>
            <a:endParaRPr lang="et-EE" noProof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2643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865E5-53DA-342E-C4E8-AFD3394A47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48CAB04-97B1-E56D-3B77-2B3A1E19B9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EE" dirty="0"/>
              <a:t>Kirjandus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2A34C60-9C1F-5088-55B8-ACFE3634EB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Asu, E. L., &amp; Teras, P. (2009). </a:t>
            </a:r>
            <a:r>
              <a:rPr lang="en-GB" dirty="0"/>
              <a:t>Estonian. </a:t>
            </a:r>
            <a:r>
              <a:rPr lang="en-GB" i="1" dirty="0"/>
              <a:t>Journal of the International Phonetic Association, </a:t>
            </a:r>
            <a:r>
              <a:rPr lang="en-GB" dirty="0"/>
              <a:t>39(3), 367-372.</a:t>
            </a:r>
            <a:endParaRPr lang="en-EE" dirty="0"/>
          </a:p>
          <a:p>
            <a:r>
              <a:rPr lang="en-GB" dirty="0"/>
              <a:t>Escudero, P., &amp; </a:t>
            </a:r>
            <a:r>
              <a:rPr lang="en-GB" dirty="0" err="1"/>
              <a:t>Wanrooij</a:t>
            </a:r>
            <a:r>
              <a:rPr lang="en-GB" dirty="0"/>
              <a:t>, K. (2010). The effect of L1 orthography on non-native vowel perception. </a:t>
            </a:r>
            <a:r>
              <a:rPr lang="en-GB" i="1" dirty="0"/>
              <a:t>Language and Speech</a:t>
            </a:r>
            <a:r>
              <a:rPr lang="en-GB" dirty="0"/>
              <a:t>, 53(3), 343-365.</a:t>
            </a:r>
            <a:endParaRPr lang="en-EE" dirty="0"/>
          </a:p>
          <a:p>
            <a:r>
              <a:rPr lang="en-GB" dirty="0"/>
              <a:t>Hayes-Harb R, Barrios S. The influence of orthography in second language phonological acquisition. </a:t>
            </a:r>
            <a:r>
              <a:rPr lang="en-GB" i="1" dirty="0"/>
              <a:t>Language Teaching</a:t>
            </a:r>
            <a:r>
              <a:rPr lang="en-GB" dirty="0"/>
              <a:t>. 2021;54(3):297-326. doi:10.1017/S0261444820000658</a:t>
            </a:r>
            <a:endParaRPr lang="en-EE" dirty="0"/>
          </a:p>
          <a:p>
            <a:r>
              <a:rPr lang="en-GB" dirty="0" err="1"/>
              <a:t>Hualde</a:t>
            </a:r>
            <a:r>
              <a:rPr lang="en-GB" dirty="0"/>
              <a:t>, J. I. (2005). The sounds of Spanish with audio CD. Cambridge University Press.</a:t>
            </a:r>
            <a:endParaRPr lang="en-EE" dirty="0"/>
          </a:p>
          <a:p>
            <a:r>
              <a:rPr lang="en-GB" dirty="0"/>
              <a:t>Leppik, K., </a:t>
            </a:r>
            <a:r>
              <a:rPr lang="en-GB" dirty="0" err="1"/>
              <a:t>Lippus</a:t>
            </a:r>
            <a:r>
              <a:rPr lang="en-GB" dirty="0"/>
              <a:t>, P. &amp; Asu, E. L. (2023). The perception and production of Estonian vowels and vocalic quantity contrasts by Spanish L1 learners. </a:t>
            </a:r>
            <a:r>
              <a:rPr lang="en-GB" i="1" dirty="0"/>
              <a:t>Ampersand</a:t>
            </a:r>
            <a:r>
              <a:rPr lang="en-GB" dirty="0"/>
              <a:t>, 11,  100147. </a:t>
            </a:r>
            <a:r>
              <a:rPr lang="en-GB" dirty="0" err="1"/>
              <a:t>doi</a:t>
            </a:r>
            <a:r>
              <a:rPr lang="en-GB" dirty="0"/>
              <a:t>: 10.1016/j.amper.2023.100147.</a:t>
            </a:r>
          </a:p>
          <a:p>
            <a:r>
              <a:rPr lang="en-GB" dirty="0" err="1"/>
              <a:t>Lõo</a:t>
            </a:r>
            <a:r>
              <a:rPr lang="en-GB" dirty="0"/>
              <a:t>, K., Leppik, K., Malmi, A., </a:t>
            </a:r>
            <a:r>
              <a:rPr lang="en-GB" dirty="0" err="1"/>
              <a:t>Bleive</a:t>
            </a:r>
            <a:r>
              <a:rPr lang="en-GB" dirty="0"/>
              <a:t>, A., Bertram, R. (2025). Introducing </a:t>
            </a:r>
            <a:r>
              <a:rPr lang="en-GB" dirty="0" err="1"/>
              <a:t>LexEst</a:t>
            </a:r>
            <a:r>
              <a:rPr lang="en-GB" dirty="0"/>
              <a:t>: a quick and efficient vocabulary test for assessing vocabulary knowledge in L2 Estonian. </a:t>
            </a:r>
            <a:r>
              <a:rPr lang="en-GB" i="1" dirty="0"/>
              <a:t>Applied Psycholinguistics</a:t>
            </a:r>
            <a:r>
              <a:rPr lang="en-GB" dirty="0"/>
              <a:t>. doi:10.1017/S0142716425100301</a:t>
            </a:r>
            <a:endParaRPr lang="en-EE" dirty="0"/>
          </a:p>
          <a:p>
            <a:br>
              <a:rPr lang="en-GB" sz="2000" dirty="0"/>
            </a:br>
            <a:endParaRPr lang="en-EE" sz="2000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sz="2000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sz="2000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sz="2000" dirty="0"/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EE" sz="2000" dirty="0"/>
          </a:p>
          <a:p>
            <a:pPr lvl="1" algn="l">
              <a:buClr>
                <a:schemeClr val="bg1"/>
              </a:buClr>
            </a:pPr>
            <a:endParaRPr lang="et-EE" noProof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034506"/>
      </p:ext>
    </p:extLst>
  </p:cSld>
  <p:clrMapOvr>
    <a:masterClrMapping/>
  </p:clrMapOvr>
</p:sld>
</file>

<file path=ppt/theme/theme1.xml><?xml version="1.0" encoding="utf-8"?>
<a:theme xmlns:a="http://schemas.openxmlformats.org/drawingml/2006/main" name="HV">
  <a:themeElements>
    <a:clrScheme name="HV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97"/>
      </a:accent1>
      <a:accent2>
        <a:srgbClr val="AB8CB2"/>
      </a:accent2>
      <a:accent3>
        <a:srgbClr val="D4BAD9"/>
      </a:accent3>
      <a:accent4>
        <a:srgbClr val="4F3D54"/>
      </a:accent4>
      <a:accent5>
        <a:srgbClr val="96C8E6"/>
      </a:accent5>
      <a:accent6>
        <a:srgbClr val="517DB9"/>
      </a:accent6>
      <a:hlink>
        <a:srgbClr val="000000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3A5DA1B4-0C60-4800-AA74-FDFC0AFD3B0F}" vid="{D02DAFEA-B19B-445B-B953-3CCEE4E5BF3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B6516680DF0384DB21226B605AC9D4A" ma:contentTypeVersion="21" ma:contentTypeDescription="Loo uus dokument" ma:contentTypeScope="" ma:versionID="efbad46f18970509331bb9151c4828d8">
  <xsd:schema xmlns:xsd="http://www.w3.org/2001/XMLSchema" xmlns:xs="http://www.w3.org/2001/XMLSchema" xmlns:p="http://schemas.microsoft.com/office/2006/metadata/properties" xmlns:ns2="b148bf99-f38d-413e-a962-bf5b0702169c" xmlns:ns3="d4343f92-d859-43aa-ac98-8c717eeafde3" targetNamespace="http://schemas.microsoft.com/office/2006/metadata/properties" ma:root="true" ma:fieldsID="45e7cd81bdf635f692318b1825e472d0" ns2:_="" ns3:_="">
    <xsd:import namespace="b148bf99-f38d-413e-a962-bf5b0702169c"/>
    <xsd:import namespace="d4343f92-d859-43aa-ac98-8c717eeafde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LengthInSecond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48bf99-f38d-413e-a962-bf5b070216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Pildisildid" ma:readOnly="false" ma:fieldId="{5cf76f15-5ced-4ddc-b409-7134ff3c332f}" ma:taxonomyMulti="true" ma:sspId="c7e1068c-fbba-49b8-a159-82714d831ec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343f92-d859-43aa-ac98-8c717eeafde3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80a1b751-ffe0-4eb0-8be6-eafa2fa1bdd2}" ma:internalName="TaxCatchAll" ma:showField="CatchAllData" ma:web="d4343f92-d859-43aa-ac98-8c717eeafde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Ühiskasutuse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Ühiskasutusse andmise üksikasjad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utüüp"/>
        <xsd:element ref="dc:title" minOccurs="0" maxOccurs="1" ma:index="4" ma:displayName="Pealkiri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148bf99-f38d-413e-a962-bf5b0702169c">
      <Terms xmlns="http://schemas.microsoft.com/office/infopath/2007/PartnerControls"/>
    </lcf76f155ced4ddcb4097134ff3c332f>
    <TaxCatchAll xmlns="d4343f92-d859-43aa-ac98-8c717eeafde3" xsi:nil="true"/>
  </documentManagement>
</p:properties>
</file>

<file path=customXml/itemProps1.xml><?xml version="1.0" encoding="utf-8"?>
<ds:datastoreItem xmlns:ds="http://schemas.openxmlformats.org/officeDocument/2006/customXml" ds:itemID="{1A7FD8FA-C0CF-4706-9D2D-AA1D2B01BA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48bf99-f38d-413e-a962-bf5b0702169c"/>
    <ds:schemaRef ds:uri="d4343f92-d859-43aa-ac98-8c717eeafd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2EB21D-C521-470C-8455-B2BEC28EA85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6080B98-D18A-42F3-8FC1-CDCE4244D7DF}">
  <ds:schemaRefs>
    <ds:schemaRef ds:uri="http://schemas.microsoft.com/office/2006/metadata/properties"/>
    <ds:schemaRef ds:uri="http://schemas.microsoft.com/office/infopath/2007/PartnerControls"/>
    <ds:schemaRef ds:uri="b148bf99-f38d-413e-a962-bf5b0702169c"/>
    <ds:schemaRef ds:uri="d4343f92-d859-43aa-ac98-8c717eeafde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11815</TotalTime>
  <Words>1246</Words>
  <Application>Microsoft Macintosh PowerPoint</Application>
  <PresentationFormat>Widescreen</PresentationFormat>
  <Paragraphs>219</Paragraphs>
  <Slides>18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Aptos</vt:lpstr>
      <vt:lpstr>Arial</vt:lpstr>
      <vt:lpstr>Calibri</vt:lpstr>
      <vt:lpstr>Rubik</vt:lpstr>
      <vt:lpstr>Rubik Light</vt:lpstr>
      <vt:lpstr>Rubik Medium</vt:lpstr>
      <vt:lpstr>Tahoma</vt:lpstr>
      <vt:lpstr>HV</vt:lpstr>
      <vt:lpstr>Pilgujälgimise uurimus: ortograafia mõju vokaalide tajumisele hispaania L1 õppijatel</vt:lpstr>
      <vt:lpstr>Vokaalisüsteemid</vt:lpstr>
      <vt:lpstr>Varasemad tulemused: lugemiskatse (Leppik et al. 2023)</vt:lpstr>
      <vt:lpstr>Varasemad uurimused: tajukatse (Leppik et al. 2023)</vt:lpstr>
      <vt:lpstr>Ortograafia mõju hääldusele</vt:lpstr>
      <vt:lpstr>Meetod</vt:lpstr>
      <vt:lpstr>Materjal</vt:lpstr>
      <vt:lpstr>Uurimisküsimused</vt:lpstr>
      <vt:lpstr>Osalejad</vt:lpstr>
      <vt:lpstr>Tulemused 1: osalejate keeleoskustase ja LexEsti punktisumma</vt:lpstr>
      <vt:lpstr>Tulemused 2: õigete vastuste protsent</vt:lpstr>
      <vt:lpstr>Näide B1 taseme õppijalt kann (sihtstiimul) – känd (ortograafiline konkurent) – konn (fonoloogiline konkurent) </vt:lpstr>
      <vt:lpstr>Tulemused 3: sõnad vs pildid</vt:lpstr>
      <vt:lpstr>Tulemused 4: sõnad vs pildid</vt:lpstr>
      <vt:lpstr>Tulemused 5: L2 grupi vokaalipaarid sõnadega katseosas</vt:lpstr>
      <vt:lpstr>Tulemused 6: L2 grupi vokaalipaarid sõnadega katseosas</vt:lpstr>
      <vt:lpstr>Kokkuvõte</vt:lpstr>
      <vt:lpstr>Kirjandus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Kristi Henno</dc:creator>
  <cp:lastModifiedBy>Katrin Leppik</cp:lastModifiedBy>
  <cp:revision>49</cp:revision>
  <dcterms:created xsi:type="dcterms:W3CDTF">2023-08-28T11:48:01Z</dcterms:created>
  <dcterms:modified xsi:type="dcterms:W3CDTF">2026-04-21T13:16:14Z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0x0101000B6516680DF0384DB21226B605AC9D4A</vt:lpwstr>
  </property>
  <property fmtid="{D5CDD505-2E9C-101B-9397-08002B2CF9AE}" pid="3" name="MediaServiceImageTags">
    <vt:lpwstr/>
  </property>
</Properties>
</file>