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EB Garamond"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Z5uaSYxbu7ILq3Md7EB1+Qd3H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FEADE5-C8A1-4EE4-87CE-A90FB2EEF0B5}">
  <a:tblStyle styleId="{F9FEADE5-C8A1-4EE4-87CE-A90FB2EEF0B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cd4a16f81a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cd4a16f81a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bbbf013cf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2cbbbf013cf_2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deeb1ae71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2deeb1ae7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d4a16f81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2cd4a16f81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d4a16f81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2cd4a16f81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deeb1ae71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2deeb1ae71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97656aa69b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97656aa69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86fbe8c3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86fbe8c3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97656aa69b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97656aa69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df56dc5b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2cdf56dc5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8173b7668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d8173b766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8"/>
        <p:cNvGrpSpPr/>
        <p:nvPr/>
      </p:nvGrpSpPr>
      <p:grpSpPr>
        <a:xfrm>
          <a:off x="0" y="0"/>
          <a:ext cx="0" cy="0"/>
          <a:chOff x="0" y="0"/>
          <a:chExt cx="0" cy="0"/>
        </a:xfrm>
      </p:grpSpPr>
      <p:sp>
        <p:nvSpPr>
          <p:cNvPr id="9" name="Google Shape;9;p12"/>
          <p:cNvSpPr txBox="1">
            <a:spLocks noGrp="1"/>
          </p:cNvSpPr>
          <p:nvPr>
            <p:ph type="ctrTitle"/>
          </p:nvPr>
        </p:nvSpPr>
        <p:spPr>
          <a:xfrm>
            <a:off x="818703" y="2607308"/>
            <a:ext cx="7772400" cy="1496859"/>
          </a:xfrm>
          <a:prstGeom prst="rect">
            <a:avLst/>
          </a:prstGeom>
          <a:noFill/>
          <a:ln>
            <a:noFill/>
          </a:ln>
        </p:spPr>
        <p:txBody>
          <a:bodyPr spcFirstLastPara="1" wrap="square" lIns="91425" tIns="45700" rIns="91425" bIns="45700" anchor="t" anchorCtr="0">
            <a:noAutofit/>
          </a:bodyPr>
          <a:lstStyle>
            <a:lvl1pPr lvl="0" algn="l">
              <a:lnSpc>
                <a:spcPct val="53000"/>
              </a:lnSpc>
              <a:spcBef>
                <a:spcPts val="0"/>
              </a:spcBef>
              <a:spcAft>
                <a:spcPts val="0"/>
              </a:spcAft>
              <a:buClr>
                <a:schemeClr val="dk1"/>
              </a:buClr>
              <a:buSzPts val="8800"/>
              <a:buFont typeface="Times New Roman"/>
              <a:buNone/>
              <a:defRPr sz="8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12"/>
          <p:cNvSpPr txBox="1">
            <a:spLocks noGrp="1"/>
          </p:cNvSpPr>
          <p:nvPr>
            <p:ph type="subTitle" idx="1"/>
          </p:nvPr>
        </p:nvSpPr>
        <p:spPr>
          <a:xfrm>
            <a:off x="808069" y="4114800"/>
            <a:ext cx="7182297" cy="1153632"/>
          </a:xfrm>
          <a:prstGeom prst="rect">
            <a:avLst/>
          </a:prstGeom>
          <a:noFill/>
          <a:ln>
            <a:noFill/>
          </a:ln>
        </p:spPr>
        <p:txBody>
          <a:bodyPr spcFirstLastPara="1" wrap="square" lIns="36000" tIns="180000" rIns="91425" bIns="45700" anchor="t" anchorCtr="0">
            <a:noAutofit/>
          </a:bodyPr>
          <a:lstStyle>
            <a:lvl1pPr lvl="0" algn="l">
              <a:lnSpc>
                <a:spcPct val="50000"/>
              </a:lnSpc>
              <a:spcBef>
                <a:spcPts val="1000"/>
              </a:spcBef>
              <a:spcAft>
                <a:spcPts val="0"/>
              </a:spcAft>
              <a:buSzPts val="2400"/>
              <a:buNone/>
              <a:defRPr sz="2400" cap="small">
                <a:latin typeface="Times New Roman"/>
                <a:ea typeface="Times New Roman"/>
                <a:cs typeface="Times New Roman"/>
                <a:sym typeface="Times New Roman"/>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 name="Google Shape;11;p12"/>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õrdlus 01">
  <p:cSld name="võrdlus 01">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622300" y="1858963"/>
            <a:ext cx="3724275" cy="391226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2"/>
          </p:nvPr>
        </p:nvSpPr>
        <p:spPr>
          <a:xfrm>
            <a:off x="4810125" y="1858963"/>
            <a:ext cx="3724275" cy="391226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21"/>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õrdlus 02">
  <p:cSld name="võrdlus 02">
    <p:spTree>
      <p:nvGrpSpPr>
        <p:cNvPr id="1" name="Shape 50"/>
        <p:cNvGrpSpPr/>
        <p:nvPr/>
      </p:nvGrpSpPr>
      <p:grpSpPr>
        <a:xfrm>
          <a:off x="0" y="0"/>
          <a:ext cx="0" cy="0"/>
          <a:chOff x="0" y="0"/>
          <a:chExt cx="0" cy="0"/>
        </a:xfrm>
      </p:grpSpPr>
      <p:sp>
        <p:nvSpPr>
          <p:cNvPr id="51" name="Google Shape;51;p22"/>
          <p:cNvSpPr txBox="1">
            <a:spLocks noGrp="1"/>
          </p:cNvSpPr>
          <p:nvPr>
            <p:ph type="body" idx="1"/>
          </p:nvPr>
        </p:nvSpPr>
        <p:spPr>
          <a:xfrm>
            <a:off x="622300" y="1858963"/>
            <a:ext cx="3724275" cy="391226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body" idx="2"/>
          </p:nvPr>
        </p:nvSpPr>
        <p:spPr>
          <a:xfrm>
            <a:off x="4810125" y="1858963"/>
            <a:ext cx="3724275" cy="391226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title"/>
          </p:nvPr>
        </p:nvSpPr>
        <p:spPr>
          <a:xfrm>
            <a:off x="596900" y="314574"/>
            <a:ext cx="7962900" cy="123482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22"/>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
  <p:cSld name="number">
    <p:spTree>
      <p:nvGrpSpPr>
        <p:cNvPr id="1" name="Shape 55"/>
        <p:cNvGrpSpPr/>
        <p:nvPr/>
      </p:nvGrpSpPr>
      <p:grpSpPr>
        <a:xfrm>
          <a:off x="0" y="0"/>
          <a:ext cx="0" cy="0"/>
          <a:chOff x="0" y="0"/>
          <a:chExt cx="0" cy="0"/>
        </a:xfrm>
      </p:grpSpPr>
      <p:sp>
        <p:nvSpPr>
          <p:cNvPr id="56" name="Google Shape;56;p23"/>
          <p:cNvSpPr txBox="1">
            <a:spLocks noGrp="1"/>
          </p:cNvSpPr>
          <p:nvPr>
            <p:ph type="body" idx="1"/>
          </p:nvPr>
        </p:nvSpPr>
        <p:spPr>
          <a:xfrm>
            <a:off x="211807" y="712816"/>
            <a:ext cx="3127768" cy="66548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SzPts val="45000"/>
              <a:buNone/>
              <a:defRPr sz="45000" b="0" i="1">
                <a:solidFill>
                  <a:srgbClr val="F68D2E"/>
                </a:solidFill>
                <a:latin typeface="Times New Roman"/>
                <a:ea typeface="Times New Roman"/>
                <a:cs typeface="Times New Roman"/>
                <a:sym typeface="Times New Roman"/>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3"/>
          <p:cNvSpPr txBox="1">
            <a:spLocks noGrp="1"/>
          </p:cNvSpPr>
          <p:nvPr>
            <p:ph type="body" idx="2"/>
          </p:nvPr>
        </p:nvSpPr>
        <p:spPr>
          <a:xfrm>
            <a:off x="3698721" y="2215816"/>
            <a:ext cx="4751812" cy="2233784"/>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23"/>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olm ruutu 01">
  <p:cSld name="kolm ruutu 01">
    <p:spTree>
      <p:nvGrpSpPr>
        <p:cNvPr id="1" name="Shape 59"/>
        <p:cNvGrpSpPr/>
        <p:nvPr/>
      </p:nvGrpSpPr>
      <p:grpSpPr>
        <a:xfrm>
          <a:off x="0" y="0"/>
          <a:ext cx="0" cy="0"/>
          <a:chOff x="0" y="0"/>
          <a:chExt cx="0" cy="0"/>
        </a:xfrm>
      </p:grpSpPr>
      <p:sp>
        <p:nvSpPr>
          <p:cNvPr id="60" name="Google Shape;60;p24"/>
          <p:cNvSpPr/>
          <p:nvPr/>
        </p:nvSpPr>
        <p:spPr>
          <a:xfrm>
            <a:off x="749300" y="685800"/>
            <a:ext cx="2349500" cy="234950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 name="Google Shape;61;p24"/>
          <p:cNvSpPr txBox="1">
            <a:spLocks noGrp="1"/>
          </p:cNvSpPr>
          <p:nvPr>
            <p:ph type="title"/>
          </p:nvPr>
        </p:nvSpPr>
        <p:spPr>
          <a:xfrm>
            <a:off x="755576" y="1841500"/>
            <a:ext cx="2340000" cy="1191196"/>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a:spLocks noGrp="1"/>
          </p:cNvSpPr>
          <p:nvPr>
            <p:ph type="pic" idx="2"/>
          </p:nvPr>
        </p:nvSpPr>
        <p:spPr>
          <a:xfrm>
            <a:off x="3455876" y="692696"/>
            <a:ext cx="2340000" cy="2340000"/>
          </a:xfrm>
          <a:prstGeom prst="rect">
            <a:avLst/>
          </a:prstGeom>
          <a:noFill/>
          <a:ln>
            <a:noFill/>
          </a:ln>
        </p:spPr>
      </p:sp>
      <p:sp>
        <p:nvSpPr>
          <p:cNvPr id="63" name="Google Shape;63;p24"/>
          <p:cNvSpPr>
            <a:spLocks noGrp="1"/>
          </p:cNvSpPr>
          <p:nvPr>
            <p:ph type="pic" idx="3"/>
          </p:nvPr>
        </p:nvSpPr>
        <p:spPr>
          <a:xfrm>
            <a:off x="6156176" y="692696"/>
            <a:ext cx="2340000" cy="2340000"/>
          </a:xfrm>
          <a:prstGeom prst="rect">
            <a:avLst/>
          </a:prstGeom>
          <a:noFill/>
          <a:ln>
            <a:noFill/>
          </a:ln>
        </p:spPr>
      </p:sp>
      <p:sp>
        <p:nvSpPr>
          <p:cNvPr id="64" name="Google Shape;64;p24"/>
          <p:cNvSpPr txBox="1">
            <a:spLocks noGrp="1"/>
          </p:cNvSpPr>
          <p:nvPr>
            <p:ph type="body" idx="1"/>
          </p:nvPr>
        </p:nvSpPr>
        <p:spPr>
          <a:xfrm>
            <a:off x="762000" y="3263900"/>
            <a:ext cx="7772400" cy="2616200"/>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4"/>
          <p:cNvSpPr txBox="1"/>
          <p:nvPr/>
        </p:nvSpPr>
        <p:spPr>
          <a:xfrm>
            <a:off x="755576" y="836712"/>
            <a:ext cx="1656184" cy="864096"/>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t-EE" sz="6600" b="0" i="1" u="none" strike="noStrike" cap="none">
                <a:solidFill>
                  <a:schemeClr val="lt1"/>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pic>
        <p:nvPicPr>
          <p:cNvPr id="66" name="Google Shape;66;p24"/>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olm ruutu 02">
  <p:cSld name="kolm ruutu 02">
    <p:spTree>
      <p:nvGrpSpPr>
        <p:cNvPr id="1" name="Shape 67"/>
        <p:cNvGrpSpPr/>
        <p:nvPr/>
      </p:nvGrpSpPr>
      <p:grpSpPr>
        <a:xfrm>
          <a:off x="0" y="0"/>
          <a:ext cx="0" cy="0"/>
          <a:chOff x="0" y="0"/>
          <a:chExt cx="0" cy="0"/>
        </a:xfrm>
      </p:grpSpPr>
      <p:sp>
        <p:nvSpPr>
          <p:cNvPr id="68" name="Google Shape;68;p25"/>
          <p:cNvSpPr>
            <a:spLocks noGrp="1"/>
          </p:cNvSpPr>
          <p:nvPr>
            <p:ph type="pic" idx="2"/>
          </p:nvPr>
        </p:nvSpPr>
        <p:spPr>
          <a:xfrm>
            <a:off x="763476" y="692696"/>
            <a:ext cx="2340000" cy="2340000"/>
          </a:xfrm>
          <a:prstGeom prst="rect">
            <a:avLst/>
          </a:prstGeom>
          <a:noFill/>
          <a:ln>
            <a:noFill/>
          </a:ln>
        </p:spPr>
      </p:sp>
      <p:sp>
        <p:nvSpPr>
          <p:cNvPr id="69" name="Google Shape;69;p25"/>
          <p:cNvSpPr>
            <a:spLocks noGrp="1"/>
          </p:cNvSpPr>
          <p:nvPr>
            <p:ph type="pic" idx="3"/>
          </p:nvPr>
        </p:nvSpPr>
        <p:spPr>
          <a:xfrm>
            <a:off x="6156176" y="692696"/>
            <a:ext cx="2340000" cy="2340000"/>
          </a:xfrm>
          <a:prstGeom prst="rect">
            <a:avLst/>
          </a:prstGeom>
          <a:noFill/>
          <a:ln>
            <a:noFill/>
          </a:ln>
        </p:spPr>
      </p:sp>
      <p:sp>
        <p:nvSpPr>
          <p:cNvPr id="70" name="Google Shape;70;p25"/>
          <p:cNvSpPr txBox="1">
            <a:spLocks noGrp="1"/>
          </p:cNvSpPr>
          <p:nvPr>
            <p:ph type="body" idx="1"/>
          </p:nvPr>
        </p:nvSpPr>
        <p:spPr>
          <a:xfrm>
            <a:off x="762000" y="3263900"/>
            <a:ext cx="7772400" cy="2616200"/>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p:nvPr/>
        </p:nvSpPr>
        <p:spPr>
          <a:xfrm>
            <a:off x="3479800" y="685800"/>
            <a:ext cx="2349500" cy="234950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2" name="Google Shape;72;p25"/>
          <p:cNvSpPr txBox="1">
            <a:spLocks noGrp="1"/>
          </p:cNvSpPr>
          <p:nvPr>
            <p:ph type="title"/>
          </p:nvPr>
        </p:nvSpPr>
        <p:spPr>
          <a:xfrm>
            <a:off x="3486076" y="1841500"/>
            <a:ext cx="2340000" cy="1191196"/>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p:nvPr/>
        </p:nvSpPr>
        <p:spPr>
          <a:xfrm>
            <a:off x="3486076" y="836712"/>
            <a:ext cx="1656184" cy="864096"/>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t-EE" sz="6600" b="0" i="1" u="none" strike="noStrike" cap="none">
                <a:solidFill>
                  <a:schemeClr val="lt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pic>
        <p:nvPicPr>
          <p:cNvPr id="74" name="Google Shape;74;p25"/>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olm ruutu 03">
  <p:cSld name="kolm ruutu 03">
    <p:spTree>
      <p:nvGrpSpPr>
        <p:cNvPr id="1" name="Shape 75"/>
        <p:cNvGrpSpPr/>
        <p:nvPr/>
      </p:nvGrpSpPr>
      <p:grpSpPr>
        <a:xfrm>
          <a:off x="0" y="0"/>
          <a:ext cx="0" cy="0"/>
          <a:chOff x="0" y="0"/>
          <a:chExt cx="0" cy="0"/>
        </a:xfrm>
      </p:grpSpPr>
      <p:sp>
        <p:nvSpPr>
          <p:cNvPr id="76" name="Google Shape;76;p26"/>
          <p:cNvSpPr>
            <a:spLocks noGrp="1"/>
          </p:cNvSpPr>
          <p:nvPr>
            <p:ph type="pic" idx="2"/>
          </p:nvPr>
        </p:nvSpPr>
        <p:spPr>
          <a:xfrm>
            <a:off x="3455876" y="692696"/>
            <a:ext cx="2340000" cy="2340000"/>
          </a:xfrm>
          <a:prstGeom prst="rect">
            <a:avLst/>
          </a:prstGeom>
          <a:noFill/>
          <a:ln>
            <a:noFill/>
          </a:ln>
        </p:spPr>
      </p:sp>
      <p:sp>
        <p:nvSpPr>
          <p:cNvPr id="77" name="Google Shape;77;p26"/>
          <p:cNvSpPr>
            <a:spLocks noGrp="1"/>
          </p:cNvSpPr>
          <p:nvPr>
            <p:ph type="pic" idx="3"/>
          </p:nvPr>
        </p:nvSpPr>
        <p:spPr>
          <a:xfrm>
            <a:off x="758676" y="692696"/>
            <a:ext cx="2340000" cy="2340000"/>
          </a:xfrm>
          <a:prstGeom prst="rect">
            <a:avLst/>
          </a:prstGeom>
          <a:noFill/>
          <a:ln>
            <a:noFill/>
          </a:ln>
        </p:spPr>
      </p:sp>
      <p:sp>
        <p:nvSpPr>
          <p:cNvPr id="78" name="Google Shape;78;p26"/>
          <p:cNvSpPr txBox="1">
            <a:spLocks noGrp="1"/>
          </p:cNvSpPr>
          <p:nvPr>
            <p:ph type="body" idx="1"/>
          </p:nvPr>
        </p:nvSpPr>
        <p:spPr>
          <a:xfrm>
            <a:off x="762000" y="3263900"/>
            <a:ext cx="7772400" cy="2616200"/>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6"/>
          <p:cNvSpPr/>
          <p:nvPr/>
        </p:nvSpPr>
        <p:spPr>
          <a:xfrm>
            <a:off x="6184900" y="685800"/>
            <a:ext cx="2349500" cy="234950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0" name="Google Shape;80;p26"/>
          <p:cNvSpPr txBox="1">
            <a:spLocks noGrp="1"/>
          </p:cNvSpPr>
          <p:nvPr>
            <p:ph type="title"/>
          </p:nvPr>
        </p:nvSpPr>
        <p:spPr>
          <a:xfrm>
            <a:off x="6191176" y="1841500"/>
            <a:ext cx="2340000" cy="1191196"/>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p:nvPr/>
        </p:nvSpPr>
        <p:spPr>
          <a:xfrm>
            <a:off x="6191176" y="836712"/>
            <a:ext cx="1656184" cy="864096"/>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t-EE" sz="6600" b="0" i="1" u="none" strike="noStrike" cap="none">
                <a:solidFill>
                  <a:schemeClr val="lt1"/>
                </a:solidFill>
                <a:latin typeface="Times New Roman"/>
                <a:ea typeface="Times New Roman"/>
                <a:cs typeface="Times New Roman"/>
                <a:sym typeface="Times New Roman"/>
              </a:rPr>
              <a:t>3.</a:t>
            </a:r>
            <a:endParaRPr sz="1400" b="0" i="0" u="none" strike="noStrike" cap="none">
              <a:solidFill>
                <a:srgbClr val="000000"/>
              </a:solidFill>
              <a:latin typeface="Arial"/>
              <a:ea typeface="Arial"/>
              <a:cs typeface="Arial"/>
              <a:sym typeface="Arial"/>
            </a:endParaRPr>
          </a:p>
        </p:txBody>
      </p:sp>
      <p:pic>
        <p:nvPicPr>
          <p:cNvPr id="82" name="Google Shape;82;p26"/>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äike ringpilt + sisu">
  <p:cSld name="väike ringpilt + sisu">
    <p:spTree>
      <p:nvGrpSpPr>
        <p:cNvPr id="1" name="Shape 83"/>
        <p:cNvGrpSpPr/>
        <p:nvPr/>
      </p:nvGrpSpPr>
      <p:grpSpPr>
        <a:xfrm>
          <a:off x="0" y="0"/>
          <a:ext cx="0" cy="0"/>
          <a:chOff x="0" y="0"/>
          <a:chExt cx="0" cy="0"/>
        </a:xfrm>
      </p:grpSpPr>
      <p:sp>
        <p:nvSpPr>
          <p:cNvPr id="84" name="Google Shape;84;p27"/>
          <p:cNvSpPr>
            <a:spLocks noGrp="1"/>
          </p:cNvSpPr>
          <p:nvPr>
            <p:ph type="pic" idx="2"/>
          </p:nvPr>
        </p:nvSpPr>
        <p:spPr>
          <a:xfrm>
            <a:off x="566445" y="1036284"/>
            <a:ext cx="4212000" cy="4212000"/>
          </a:xfrm>
          <a:prstGeom prst="ellipse">
            <a:avLst/>
          </a:prstGeom>
          <a:noFill/>
          <a:ln>
            <a:noFill/>
          </a:ln>
        </p:spPr>
      </p:sp>
      <p:sp>
        <p:nvSpPr>
          <p:cNvPr id="85" name="Google Shape;85;p27"/>
          <p:cNvSpPr txBox="1">
            <a:spLocks noGrp="1"/>
          </p:cNvSpPr>
          <p:nvPr>
            <p:ph type="body" idx="1"/>
          </p:nvPr>
        </p:nvSpPr>
        <p:spPr>
          <a:xfrm>
            <a:off x="5143500" y="2350070"/>
            <a:ext cx="3564566" cy="1732548"/>
          </a:xfrm>
          <a:prstGeom prst="rect">
            <a:avLst/>
          </a:prstGeom>
          <a:noFill/>
          <a:ln>
            <a:noFill/>
          </a:ln>
        </p:spPr>
        <p:txBody>
          <a:bodyPr spcFirstLastPara="1" wrap="square" lIns="91425" tIns="45700" rIns="91425" bIns="45700" anchor="ctr"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6" name="Google Shape;86;p27"/>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87"/>
        <p:cNvGrpSpPr/>
        <p:nvPr/>
      </p:nvGrpSpPr>
      <p:grpSpPr>
        <a:xfrm>
          <a:off x="0" y="0"/>
          <a:ext cx="0" cy="0"/>
          <a:chOff x="0" y="0"/>
          <a:chExt cx="0" cy="0"/>
        </a:xfrm>
      </p:grpSpPr>
      <p:sp>
        <p:nvSpPr>
          <p:cNvPr id="88" name="Google Shape;88;p28"/>
          <p:cNvSpPr txBox="1">
            <a:spLocks noGrp="1"/>
          </p:cNvSpPr>
          <p:nvPr>
            <p:ph type="body" idx="1"/>
          </p:nvPr>
        </p:nvSpPr>
        <p:spPr>
          <a:xfrm>
            <a:off x="477330" y="3418086"/>
            <a:ext cx="3466560" cy="1732548"/>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8"/>
          <p:cNvSpPr>
            <a:spLocks noGrp="1"/>
          </p:cNvSpPr>
          <p:nvPr>
            <p:ph type="pic" idx="2"/>
          </p:nvPr>
        </p:nvSpPr>
        <p:spPr>
          <a:xfrm>
            <a:off x="4187176" y="-483571"/>
            <a:ext cx="7856510" cy="7856510"/>
          </a:xfrm>
          <a:prstGeom prst="ellipse">
            <a:avLst/>
          </a:prstGeom>
          <a:noFill/>
          <a:ln>
            <a:noFill/>
          </a:ln>
        </p:spPr>
      </p:sp>
      <p:sp>
        <p:nvSpPr>
          <p:cNvPr id="90" name="Google Shape;90;p28"/>
          <p:cNvSpPr txBox="1">
            <a:spLocks noGrp="1"/>
          </p:cNvSpPr>
          <p:nvPr>
            <p:ph type="title"/>
          </p:nvPr>
        </p:nvSpPr>
        <p:spPr>
          <a:xfrm>
            <a:off x="470287" y="1346174"/>
            <a:ext cx="3452119" cy="19024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 name="Google Shape;91;p28"/>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ur ringpilt + sisu">
  <p:cSld name="suur ringpilt + sisu">
    <p:spTree>
      <p:nvGrpSpPr>
        <p:cNvPr id="1" name="Shape 92"/>
        <p:cNvGrpSpPr/>
        <p:nvPr/>
      </p:nvGrpSpPr>
      <p:grpSpPr>
        <a:xfrm>
          <a:off x="0" y="0"/>
          <a:ext cx="0" cy="0"/>
          <a:chOff x="0" y="0"/>
          <a:chExt cx="0" cy="0"/>
        </a:xfrm>
      </p:grpSpPr>
      <p:sp>
        <p:nvSpPr>
          <p:cNvPr id="93" name="Google Shape;93;p29"/>
          <p:cNvSpPr>
            <a:spLocks noGrp="1"/>
          </p:cNvSpPr>
          <p:nvPr>
            <p:ph type="pic" idx="2"/>
          </p:nvPr>
        </p:nvSpPr>
        <p:spPr>
          <a:xfrm>
            <a:off x="4187176" y="-483571"/>
            <a:ext cx="7856510" cy="7856510"/>
          </a:xfrm>
          <a:prstGeom prst="ellipse">
            <a:avLst/>
          </a:prstGeom>
          <a:noFill/>
          <a:ln>
            <a:noFill/>
          </a:ln>
        </p:spPr>
      </p:sp>
      <p:sp>
        <p:nvSpPr>
          <p:cNvPr id="94" name="Google Shape;94;p29"/>
          <p:cNvSpPr txBox="1">
            <a:spLocks noGrp="1"/>
          </p:cNvSpPr>
          <p:nvPr>
            <p:ph type="body" idx="1"/>
          </p:nvPr>
        </p:nvSpPr>
        <p:spPr>
          <a:xfrm>
            <a:off x="451930" y="2617986"/>
            <a:ext cx="3466560" cy="1732548"/>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 name="Google Shape;95;p29"/>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lt + pealkiri + sisu">
  <p:cSld name="pilt + pealkiri + sisu">
    <p:spTree>
      <p:nvGrpSpPr>
        <p:cNvPr id="1" name="Shape 96"/>
        <p:cNvGrpSpPr/>
        <p:nvPr/>
      </p:nvGrpSpPr>
      <p:grpSpPr>
        <a:xfrm>
          <a:off x="0" y="0"/>
          <a:ext cx="0" cy="0"/>
          <a:chOff x="0" y="0"/>
          <a:chExt cx="0" cy="0"/>
        </a:xfrm>
      </p:grpSpPr>
      <p:sp>
        <p:nvSpPr>
          <p:cNvPr id="97" name="Google Shape;97;p30"/>
          <p:cNvSpPr>
            <a:spLocks noGrp="1"/>
          </p:cNvSpPr>
          <p:nvPr>
            <p:ph type="pic" idx="2"/>
          </p:nvPr>
        </p:nvSpPr>
        <p:spPr>
          <a:xfrm>
            <a:off x="4850089" y="0"/>
            <a:ext cx="4293911" cy="6858000"/>
          </a:xfrm>
          <a:prstGeom prst="rect">
            <a:avLst/>
          </a:prstGeom>
          <a:noFill/>
          <a:ln>
            <a:noFill/>
          </a:ln>
        </p:spPr>
      </p:sp>
      <p:sp>
        <p:nvSpPr>
          <p:cNvPr id="98" name="Google Shape;98;p30"/>
          <p:cNvSpPr txBox="1">
            <a:spLocks noGrp="1"/>
          </p:cNvSpPr>
          <p:nvPr>
            <p:ph type="title"/>
          </p:nvPr>
        </p:nvSpPr>
        <p:spPr>
          <a:xfrm>
            <a:off x="470287" y="1346174"/>
            <a:ext cx="3921133" cy="190246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0"/>
          <p:cNvSpPr txBox="1">
            <a:spLocks noGrp="1"/>
          </p:cNvSpPr>
          <p:nvPr>
            <p:ph type="body" idx="1"/>
          </p:nvPr>
        </p:nvSpPr>
        <p:spPr>
          <a:xfrm>
            <a:off x="515430" y="3418086"/>
            <a:ext cx="3878770" cy="1732548"/>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0" name="Google Shape;100;p30"/>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tt pealkirjaga 02">
  <p:cSld name="jutt pealkirjaga 02">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596900" y="314574"/>
            <a:ext cx="7962900" cy="123482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body" idx="1"/>
          </p:nvPr>
        </p:nvSpPr>
        <p:spPr>
          <a:xfrm>
            <a:off x="625320" y="1834816"/>
            <a:ext cx="7909080" cy="4045284"/>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 name="Google Shape;15;p13"/>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lt + sisu">
  <p:cSld name="pilt + sisu">
    <p:spTree>
      <p:nvGrpSpPr>
        <p:cNvPr id="1" name="Shape 101"/>
        <p:cNvGrpSpPr/>
        <p:nvPr/>
      </p:nvGrpSpPr>
      <p:grpSpPr>
        <a:xfrm>
          <a:off x="0" y="0"/>
          <a:ext cx="0" cy="0"/>
          <a:chOff x="0" y="0"/>
          <a:chExt cx="0" cy="0"/>
        </a:xfrm>
      </p:grpSpPr>
      <p:sp>
        <p:nvSpPr>
          <p:cNvPr id="102" name="Google Shape;102;p31"/>
          <p:cNvSpPr>
            <a:spLocks noGrp="1"/>
          </p:cNvSpPr>
          <p:nvPr>
            <p:ph type="pic" idx="2"/>
          </p:nvPr>
        </p:nvSpPr>
        <p:spPr>
          <a:xfrm>
            <a:off x="4850089" y="0"/>
            <a:ext cx="4293911" cy="6858000"/>
          </a:xfrm>
          <a:prstGeom prst="rect">
            <a:avLst/>
          </a:prstGeom>
          <a:noFill/>
          <a:ln>
            <a:noFill/>
          </a:ln>
        </p:spPr>
      </p:sp>
      <p:sp>
        <p:nvSpPr>
          <p:cNvPr id="103" name="Google Shape;103;p31"/>
          <p:cNvSpPr txBox="1">
            <a:spLocks noGrp="1"/>
          </p:cNvSpPr>
          <p:nvPr>
            <p:ph type="body" idx="1"/>
          </p:nvPr>
        </p:nvSpPr>
        <p:spPr>
          <a:xfrm>
            <a:off x="515430" y="2656086"/>
            <a:ext cx="3878770" cy="1732548"/>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4" name="Google Shape;104;p31"/>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lt + pildiallkiri">
  <p:cSld name="pilt + pildiallkiri">
    <p:spTree>
      <p:nvGrpSpPr>
        <p:cNvPr id="1" name="Shape 105"/>
        <p:cNvGrpSpPr/>
        <p:nvPr/>
      </p:nvGrpSpPr>
      <p:grpSpPr>
        <a:xfrm>
          <a:off x="0" y="0"/>
          <a:ext cx="0" cy="0"/>
          <a:chOff x="0" y="0"/>
          <a:chExt cx="0" cy="0"/>
        </a:xfrm>
      </p:grpSpPr>
      <p:sp>
        <p:nvSpPr>
          <p:cNvPr id="106" name="Google Shape;106;p32"/>
          <p:cNvSpPr>
            <a:spLocks noGrp="1"/>
          </p:cNvSpPr>
          <p:nvPr>
            <p:ph type="pic" idx="2"/>
          </p:nvPr>
        </p:nvSpPr>
        <p:spPr>
          <a:xfrm>
            <a:off x="381000" y="342900"/>
            <a:ext cx="8356600" cy="5346700"/>
          </a:xfrm>
          <a:prstGeom prst="rect">
            <a:avLst/>
          </a:prstGeom>
          <a:noFill/>
          <a:ln>
            <a:noFill/>
          </a:ln>
        </p:spPr>
      </p:sp>
      <p:sp>
        <p:nvSpPr>
          <p:cNvPr id="107" name="Google Shape;107;p32"/>
          <p:cNvSpPr txBox="1">
            <a:spLocks noGrp="1"/>
          </p:cNvSpPr>
          <p:nvPr>
            <p:ph type="body" idx="1"/>
          </p:nvPr>
        </p:nvSpPr>
        <p:spPr>
          <a:xfrm>
            <a:off x="2755900" y="5892800"/>
            <a:ext cx="5969000" cy="567540"/>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1600"/>
              <a:buNone/>
              <a:defRPr sz="16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600"/>
              <a:buNone/>
              <a:defRPr sz="1600"/>
            </a:lvl3pPr>
            <a:lvl4pPr marL="1828800" lvl="3" indent="-228600" algn="l">
              <a:lnSpc>
                <a:spcPct val="120000"/>
              </a:lnSpc>
              <a:spcBef>
                <a:spcPts val="500"/>
              </a:spcBef>
              <a:spcAft>
                <a:spcPts val="0"/>
              </a:spcAft>
              <a:buSzPts val="1600"/>
              <a:buNone/>
              <a:defRPr sz="1600"/>
            </a:lvl4pPr>
            <a:lvl5pPr marL="2286000" lvl="4" indent="-228600" algn="l">
              <a:lnSpc>
                <a:spcPct val="12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32"/>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ealkiri 01">
  <p:cSld name="pealkiri 01">
    <p:spTree>
      <p:nvGrpSpPr>
        <p:cNvPr id="1" name="Shape 109"/>
        <p:cNvGrpSpPr/>
        <p:nvPr/>
      </p:nvGrpSpPr>
      <p:grpSpPr>
        <a:xfrm>
          <a:off x="0" y="0"/>
          <a:ext cx="0" cy="0"/>
          <a:chOff x="0" y="0"/>
          <a:chExt cx="0" cy="0"/>
        </a:xfrm>
      </p:grpSpPr>
      <p:sp>
        <p:nvSpPr>
          <p:cNvPr id="110" name="Google Shape;110;p33"/>
          <p:cNvSpPr txBox="1">
            <a:spLocks noGrp="1"/>
          </p:cNvSpPr>
          <p:nvPr>
            <p:ph type="title"/>
          </p:nvPr>
        </p:nvSpPr>
        <p:spPr>
          <a:xfrm>
            <a:off x="393700" y="365126"/>
            <a:ext cx="835660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3"/>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ealkiri 02">
  <p:cSld name="pealkiri 02">
    <p:spTree>
      <p:nvGrpSpPr>
        <p:cNvPr id="1" name="Shape 112"/>
        <p:cNvGrpSpPr/>
        <p:nvPr/>
      </p:nvGrpSpPr>
      <p:grpSpPr>
        <a:xfrm>
          <a:off x="0" y="0"/>
          <a:ext cx="0" cy="0"/>
          <a:chOff x="0" y="0"/>
          <a:chExt cx="0" cy="0"/>
        </a:xfrm>
      </p:grpSpPr>
      <p:sp>
        <p:nvSpPr>
          <p:cNvPr id="113" name="Google Shape;113;p34"/>
          <p:cNvSpPr txBox="1">
            <a:spLocks noGrp="1"/>
          </p:cNvSpPr>
          <p:nvPr>
            <p:ph type="title"/>
          </p:nvPr>
        </p:nvSpPr>
        <p:spPr>
          <a:xfrm>
            <a:off x="375566" y="276474"/>
            <a:ext cx="8363190" cy="113350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4" name="Google Shape;114;p34"/>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lt">
  <p:cSld name="pilt">
    <p:spTree>
      <p:nvGrpSpPr>
        <p:cNvPr id="1" name="Shape 115"/>
        <p:cNvGrpSpPr/>
        <p:nvPr/>
      </p:nvGrpSpPr>
      <p:grpSpPr>
        <a:xfrm>
          <a:off x="0" y="0"/>
          <a:ext cx="0" cy="0"/>
          <a:chOff x="0" y="0"/>
          <a:chExt cx="0" cy="0"/>
        </a:xfrm>
      </p:grpSpPr>
      <p:sp>
        <p:nvSpPr>
          <p:cNvPr id="116" name="Google Shape;116;p35"/>
          <p:cNvSpPr>
            <a:spLocks noGrp="1"/>
          </p:cNvSpPr>
          <p:nvPr>
            <p:ph type="pic" idx="2"/>
          </p:nvPr>
        </p:nvSpPr>
        <p:spPr>
          <a:xfrm>
            <a:off x="0" y="0"/>
            <a:ext cx="9144000" cy="6858000"/>
          </a:xfrm>
          <a:prstGeom prst="rect">
            <a:avLst/>
          </a:prstGeom>
          <a:noFill/>
          <a:ln>
            <a:noFill/>
          </a:ln>
        </p:spPr>
      </p:sp>
      <p:pic>
        <p:nvPicPr>
          <p:cNvPr id="117" name="Google Shape;117;p35"/>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8"/>
        <p:cNvGrpSpPr/>
        <p:nvPr/>
      </p:nvGrpSpPr>
      <p:grpSpPr>
        <a:xfrm>
          <a:off x="0" y="0"/>
          <a:ext cx="0" cy="0"/>
          <a:chOff x="0" y="0"/>
          <a:chExt cx="0" cy="0"/>
        </a:xfrm>
      </p:grpSpPr>
      <p:sp>
        <p:nvSpPr>
          <p:cNvPr id="119" name="Google Shape;119;p36"/>
          <p:cNvSpPr>
            <a:spLocks noGrp="1"/>
          </p:cNvSpPr>
          <p:nvPr>
            <p:ph type="pic" idx="2"/>
          </p:nvPr>
        </p:nvSpPr>
        <p:spPr>
          <a:xfrm>
            <a:off x="985545" y="1435100"/>
            <a:ext cx="1069984" cy="1069984"/>
          </a:xfrm>
          <a:prstGeom prst="ellipse">
            <a:avLst/>
          </a:prstGeom>
          <a:noFill/>
          <a:ln>
            <a:noFill/>
          </a:ln>
        </p:spPr>
      </p:sp>
      <p:sp>
        <p:nvSpPr>
          <p:cNvPr id="120" name="Google Shape;120;p36"/>
          <p:cNvSpPr>
            <a:spLocks noGrp="1"/>
          </p:cNvSpPr>
          <p:nvPr>
            <p:ph type="pic" idx="3"/>
          </p:nvPr>
        </p:nvSpPr>
        <p:spPr>
          <a:xfrm>
            <a:off x="3474745" y="1435100"/>
            <a:ext cx="1069984" cy="1069984"/>
          </a:xfrm>
          <a:prstGeom prst="ellipse">
            <a:avLst/>
          </a:prstGeom>
          <a:noFill/>
          <a:ln>
            <a:noFill/>
          </a:ln>
        </p:spPr>
      </p:sp>
      <p:sp>
        <p:nvSpPr>
          <p:cNvPr id="121" name="Google Shape;121;p36"/>
          <p:cNvSpPr>
            <a:spLocks noGrp="1"/>
          </p:cNvSpPr>
          <p:nvPr>
            <p:ph type="pic" idx="4"/>
          </p:nvPr>
        </p:nvSpPr>
        <p:spPr>
          <a:xfrm>
            <a:off x="5887745" y="1435100"/>
            <a:ext cx="1069984" cy="1069984"/>
          </a:xfrm>
          <a:prstGeom prst="ellipse">
            <a:avLst/>
          </a:prstGeom>
          <a:noFill/>
          <a:ln>
            <a:noFill/>
          </a:ln>
        </p:spPr>
      </p:sp>
      <p:sp>
        <p:nvSpPr>
          <p:cNvPr id="122" name="Google Shape;122;p36"/>
          <p:cNvSpPr>
            <a:spLocks noGrp="1"/>
          </p:cNvSpPr>
          <p:nvPr>
            <p:ph type="pic" idx="5"/>
          </p:nvPr>
        </p:nvSpPr>
        <p:spPr>
          <a:xfrm>
            <a:off x="6891045" y="3873500"/>
            <a:ext cx="1069984" cy="1069984"/>
          </a:xfrm>
          <a:prstGeom prst="ellipse">
            <a:avLst/>
          </a:prstGeom>
          <a:noFill/>
          <a:ln>
            <a:noFill/>
          </a:ln>
        </p:spPr>
      </p:sp>
      <p:sp>
        <p:nvSpPr>
          <p:cNvPr id="123" name="Google Shape;123;p36"/>
          <p:cNvSpPr>
            <a:spLocks noGrp="1"/>
          </p:cNvSpPr>
          <p:nvPr>
            <p:ph type="pic" idx="6"/>
          </p:nvPr>
        </p:nvSpPr>
        <p:spPr>
          <a:xfrm>
            <a:off x="4414545" y="3873500"/>
            <a:ext cx="1069984" cy="1069984"/>
          </a:xfrm>
          <a:prstGeom prst="ellipse">
            <a:avLst/>
          </a:prstGeom>
          <a:noFill/>
          <a:ln>
            <a:noFill/>
          </a:ln>
        </p:spPr>
      </p:sp>
      <p:sp>
        <p:nvSpPr>
          <p:cNvPr id="124" name="Google Shape;124;p36"/>
          <p:cNvSpPr>
            <a:spLocks noGrp="1"/>
          </p:cNvSpPr>
          <p:nvPr>
            <p:ph type="pic" idx="7"/>
          </p:nvPr>
        </p:nvSpPr>
        <p:spPr>
          <a:xfrm>
            <a:off x="1963445" y="3873500"/>
            <a:ext cx="1069984" cy="1069984"/>
          </a:xfrm>
          <a:prstGeom prst="ellipse">
            <a:avLst/>
          </a:prstGeom>
          <a:noFill/>
          <a:ln>
            <a:noFill/>
          </a:ln>
        </p:spPr>
      </p:sp>
      <p:sp>
        <p:nvSpPr>
          <p:cNvPr id="125" name="Google Shape;125;p36"/>
          <p:cNvSpPr txBox="1">
            <a:spLocks noGrp="1"/>
          </p:cNvSpPr>
          <p:nvPr>
            <p:ph type="body" idx="1"/>
          </p:nvPr>
        </p:nvSpPr>
        <p:spPr>
          <a:xfrm>
            <a:off x="787400" y="25273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6"/>
          <p:cNvSpPr txBox="1">
            <a:spLocks noGrp="1"/>
          </p:cNvSpPr>
          <p:nvPr>
            <p:ph type="body" idx="8"/>
          </p:nvPr>
        </p:nvSpPr>
        <p:spPr>
          <a:xfrm>
            <a:off x="3251200" y="25273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6"/>
          <p:cNvSpPr txBox="1">
            <a:spLocks noGrp="1"/>
          </p:cNvSpPr>
          <p:nvPr>
            <p:ph type="body" idx="9"/>
          </p:nvPr>
        </p:nvSpPr>
        <p:spPr>
          <a:xfrm>
            <a:off x="5676900" y="25273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6"/>
          <p:cNvSpPr txBox="1">
            <a:spLocks noGrp="1"/>
          </p:cNvSpPr>
          <p:nvPr>
            <p:ph type="body" idx="13"/>
          </p:nvPr>
        </p:nvSpPr>
        <p:spPr>
          <a:xfrm>
            <a:off x="6680200" y="49657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6"/>
          <p:cNvSpPr txBox="1">
            <a:spLocks noGrp="1"/>
          </p:cNvSpPr>
          <p:nvPr>
            <p:ph type="body" idx="14"/>
          </p:nvPr>
        </p:nvSpPr>
        <p:spPr>
          <a:xfrm>
            <a:off x="4203700" y="49657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6"/>
          <p:cNvSpPr txBox="1">
            <a:spLocks noGrp="1"/>
          </p:cNvSpPr>
          <p:nvPr>
            <p:ph type="body" idx="15"/>
          </p:nvPr>
        </p:nvSpPr>
        <p:spPr>
          <a:xfrm>
            <a:off x="1752600" y="4965700"/>
            <a:ext cx="1498600" cy="8890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6"/>
          <p:cNvSpPr txBox="1">
            <a:spLocks noGrp="1"/>
          </p:cNvSpPr>
          <p:nvPr>
            <p:ph type="title"/>
          </p:nvPr>
        </p:nvSpPr>
        <p:spPr>
          <a:xfrm>
            <a:off x="375566" y="-168026"/>
            <a:ext cx="8363190" cy="113350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2" name="Google Shape;132;p36"/>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sislaid (must)">
  <p:cSld name="Esislaid (must)">
    <p:bg>
      <p:bgPr>
        <a:solidFill>
          <a:schemeClr val="dk1"/>
        </a:solidFill>
        <a:effectLst/>
      </p:bgPr>
    </p:bg>
    <p:spTree>
      <p:nvGrpSpPr>
        <p:cNvPr id="1" name="Shape 133"/>
        <p:cNvGrpSpPr/>
        <p:nvPr/>
      </p:nvGrpSpPr>
      <p:grpSpPr>
        <a:xfrm>
          <a:off x="0" y="0"/>
          <a:ext cx="0" cy="0"/>
          <a:chOff x="0" y="0"/>
          <a:chExt cx="0" cy="0"/>
        </a:xfrm>
      </p:grpSpPr>
      <p:sp>
        <p:nvSpPr>
          <p:cNvPr id="134" name="Google Shape;134;p37"/>
          <p:cNvSpPr txBox="1">
            <a:spLocks noGrp="1"/>
          </p:cNvSpPr>
          <p:nvPr>
            <p:ph type="ctrTitle"/>
          </p:nvPr>
        </p:nvSpPr>
        <p:spPr>
          <a:xfrm>
            <a:off x="818703" y="2607308"/>
            <a:ext cx="7772400" cy="1496859"/>
          </a:xfrm>
          <a:prstGeom prst="rect">
            <a:avLst/>
          </a:prstGeom>
          <a:noFill/>
          <a:ln>
            <a:noFill/>
          </a:ln>
        </p:spPr>
        <p:txBody>
          <a:bodyPr spcFirstLastPara="1" wrap="square" lIns="91425" tIns="45700" rIns="91425" bIns="45700" anchor="t" anchorCtr="0">
            <a:noAutofit/>
          </a:bodyPr>
          <a:lstStyle>
            <a:lvl1pPr lvl="0" algn="l">
              <a:lnSpc>
                <a:spcPct val="53000"/>
              </a:lnSpc>
              <a:spcBef>
                <a:spcPts val="0"/>
              </a:spcBef>
              <a:spcAft>
                <a:spcPts val="0"/>
              </a:spcAft>
              <a:buClr>
                <a:schemeClr val="lt1"/>
              </a:buClr>
              <a:buSzPts val="8800"/>
              <a:buFont typeface="Times New Roman"/>
              <a:buNone/>
              <a:defRPr sz="8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7"/>
          <p:cNvSpPr txBox="1">
            <a:spLocks noGrp="1"/>
          </p:cNvSpPr>
          <p:nvPr>
            <p:ph type="subTitle" idx="1"/>
          </p:nvPr>
        </p:nvSpPr>
        <p:spPr>
          <a:xfrm>
            <a:off x="808069" y="4114800"/>
            <a:ext cx="7182297" cy="1153632"/>
          </a:xfrm>
          <a:prstGeom prst="rect">
            <a:avLst/>
          </a:prstGeom>
          <a:noFill/>
          <a:ln>
            <a:noFill/>
          </a:ln>
        </p:spPr>
        <p:txBody>
          <a:bodyPr spcFirstLastPara="1" wrap="square" lIns="36000" tIns="180000" rIns="91425" bIns="45700" anchor="t" anchorCtr="0">
            <a:noAutofit/>
          </a:bodyPr>
          <a:lstStyle>
            <a:lvl1pPr lvl="0" algn="l">
              <a:lnSpc>
                <a:spcPct val="50000"/>
              </a:lnSpc>
              <a:spcBef>
                <a:spcPts val="1000"/>
              </a:spcBef>
              <a:spcAft>
                <a:spcPts val="0"/>
              </a:spcAft>
              <a:buSzPts val="2400"/>
              <a:buNone/>
              <a:defRPr sz="2400" cap="small">
                <a:solidFill>
                  <a:srgbClr val="FFFFF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6" name="Google Shape;136;p37"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es (must)">
  <p:cSld name="tees (must)">
    <p:bg>
      <p:bgPr>
        <a:solidFill>
          <a:schemeClr val="dk1"/>
        </a:solidFill>
        <a:effectLst/>
      </p:bgPr>
    </p:bg>
    <p:spTree>
      <p:nvGrpSpPr>
        <p:cNvPr id="1" name="Shape 137"/>
        <p:cNvGrpSpPr/>
        <p:nvPr/>
      </p:nvGrpSpPr>
      <p:grpSpPr>
        <a:xfrm>
          <a:off x="0" y="0"/>
          <a:ext cx="0" cy="0"/>
          <a:chOff x="0" y="0"/>
          <a:chExt cx="0" cy="0"/>
        </a:xfrm>
      </p:grpSpPr>
      <p:sp>
        <p:nvSpPr>
          <p:cNvPr id="138" name="Google Shape;138;p38"/>
          <p:cNvSpPr txBox="1">
            <a:spLocks noGrp="1"/>
          </p:cNvSpPr>
          <p:nvPr>
            <p:ph type="title"/>
          </p:nvPr>
        </p:nvSpPr>
        <p:spPr>
          <a:xfrm>
            <a:off x="2529640" y="1668974"/>
            <a:ext cx="5928560" cy="2814126"/>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9" name="Google Shape;139;p38"/>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pic>
        <p:nvPicPr>
          <p:cNvPr id="140" name="Google Shape;140;p38"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es + selgitus 01 (must)">
  <p:cSld name="tees + selgitus 01 (must)">
    <p:bg>
      <p:bgPr>
        <a:solidFill>
          <a:schemeClr val="dk1"/>
        </a:solidFill>
        <a:effectLst/>
      </p:bgPr>
    </p:bg>
    <p:spTree>
      <p:nvGrpSpPr>
        <p:cNvPr id="1" name="Shape 141"/>
        <p:cNvGrpSpPr/>
        <p:nvPr/>
      </p:nvGrpSpPr>
      <p:grpSpPr>
        <a:xfrm>
          <a:off x="0" y="0"/>
          <a:ext cx="0" cy="0"/>
          <a:chOff x="0" y="0"/>
          <a:chExt cx="0" cy="0"/>
        </a:xfrm>
      </p:grpSpPr>
      <p:cxnSp>
        <p:nvCxnSpPr>
          <p:cNvPr id="142" name="Google Shape;142;p39"/>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143" name="Google Shape;143;p39"/>
          <p:cNvSpPr txBox="1">
            <a:spLocks noGrp="1"/>
          </p:cNvSpPr>
          <p:nvPr>
            <p:ph type="title"/>
          </p:nvPr>
        </p:nvSpPr>
        <p:spPr>
          <a:xfrm>
            <a:off x="2529640" y="1668974"/>
            <a:ext cx="592856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rgbClr val="FFFFFF"/>
              </a:buClr>
              <a:buSzPts val="6300"/>
              <a:buFont typeface="Times New Roman"/>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9"/>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solidFill>
                  <a:srgbClr val="FFFFFF"/>
                </a:solidFill>
              </a:defRPr>
            </a:lvl1pPr>
            <a:lvl2pPr marL="914400" lvl="1" indent="-381000" algn="l">
              <a:lnSpc>
                <a:spcPct val="120000"/>
              </a:lnSpc>
              <a:spcBef>
                <a:spcPts val="500"/>
              </a:spcBef>
              <a:spcAft>
                <a:spcPts val="0"/>
              </a:spcAft>
              <a:buSzPts val="2400"/>
              <a:buChar char="-"/>
              <a:defRPr sz="2400">
                <a:solidFill>
                  <a:srgbClr val="FFFFFF"/>
                </a:solidFill>
              </a:defRPr>
            </a:lvl2pPr>
            <a:lvl3pPr marL="1371600" lvl="2" indent="-355600" algn="l">
              <a:lnSpc>
                <a:spcPct val="120000"/>
              </a:lnSpc>
              <a:spcBef>
                <a:spcPts val="500"/>
              </a:spcBef>
              <a:spcAft>
                <a:spcPts val="0"/>
              </a:spcAft>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 name="Google Shape;145;p39"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es + selgitus 02 (must)">
  <p:cSld name="tees + selgitus 02 (must)">
    <p:bg>
      <p:bgPr>
        <a:solidFill>
          <a:schemeClr val="dk1"/>
        </a:solidFill>
        <a:effectLst/>
      </p:bgPr>
    </p:bg>
    <p:spTree>
      <p:nvGrpSpPr>
        <p:cNvPr id="1" name="Shape 146"/>
        <p:cNvGrpSpPr/>
        <p:nvPr/>
      </p:nvGrpSpPr>
      <p:grpSpPr>
        <a:xfrm>
          <a:off x="0" y="0"/>
          <a:ext cx="0" cy="0"/>
          <a:chOff x="0" y="0"/>
          <a:chExt cx="0" cy="0"/>
        </a:xfrm>
      </p:grpSpPr>
      <p:cxnSp>
        <p:nvCxnSpPr>
          <p:cNvPr id="147" name="Google Shape;147;p40"/>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148" name="Google Shape;148;p40"/>
          <p:cNvSpPr txBox="1">
            <a:spLocks noGrp="1"/>
          </p:cNvSpPr>
          <p:nvPr>
            <p:ph type="title"/>
          </p:nvPr>
        </p:nvSpPr>
        <p:spPr>
          <a:xfrm>
            <a:off x="2526526" y="1665854"/>
            <a:ext cx="5931674"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3600"/>
              <a:buFont typeface="Times New Roman"/>
              <a:buNone/>
              <a:defRPr sz="3600" i="0">
                <a:solidFill>
                  <a:srgbClr val="FFFFF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solidFill>
                  <a:srgbClr val="FFFFFF"/>
                </a:solidFill>
              </a:defRPr>
            </a:lvl1pPr>
            <a:lvl2pPr marL="914400" lvl="1" indent="-381000" algn="l">
              <a:lnSpc>
                <a:spcPct val="120000"/>
              </a:lnSpc>
              <a:spcBef>
                <a:spcPts val="500"/>
              </a:spcBef>
              <a:spcAft>
                <a:spcPts val="0"/>
              </a:spcAft>
              <a:buSzPts val="2400"/>
              <a:buChar char="-"/>
              <a:defRPr sz="2400">
                <a:solidFill>
                  <a:srgbClr val="FFFFFF"/>
                </a:solidFill>
              </a:defRPr>
            </a:lvl2pPr>
            <a:lvl3pPr marL="1371600" lvl="2" indent="-355600" algn="l">
              <a:lnSpc>
                <a:spcPct val="120000"/>
              </a:lnSpc>
              <a:spcBef>
                <a:spcPts val="500"/>
              </a:spcBef>
              <a:spcAft>
                <a:spcPts val="0"/>
              </a:spcAft>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 name="Google Shape;150;p40"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ealkiri 01 (must)">
  <p:cSld name="pealkiri 01 (must)">
    <p:bg>
      <p:bgPr>
        <a:solidFill>
          <a:schemeClr val="dk1"/>
        </a:solidFill>
        <a:effectLst/>
      </p:bgPr>
    </p:bg>
    <p:spTree>
      <p:nvGrpSpPr>
        <p:cNvPr id="1" name="Shape 151"/>
        <p:cNvGrpSpPr/>
        <p:nvPr/>
      </p:nvGrpSpPr>
      <p:grpSpPr>
        <a:xfrm>
          <a:off x="0" y="0"/>
          <a:ext cx="0" cy="0"/>
          <a:chOff x="0" y="0"/>
          <a:chExt cx="0" cy="0"/>
        </a:xfrm>
      </p:grpSpPr>
      <p:sp>
        <p:nvSpPr>
          <p:cNvPr id="152" name="Google Shape;152;p41"/>
          <p:cNvSpPr txBox="1">
            <a:spLocks noGrp="1"/>
          </p:cNvSpPr>
          <p:nvPr>
            <p:ph type="title"/>
          </p:nvPr>
        </p:nvSpPr>
        <p:spPr>
          <a:xfrm>
            <a:off x="330200" y="365126"/>
            <a:ext cx="847090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3" name="Google Shape;153;p41"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ealkiri 02 (must)">
  <p:cSld name="pealkiri 02 (must)">
    <p:bg>
      <p:bgPr>
        <a:solidFill>
          <a:schemeClr val="dk1"/>
        </a:solidFill>
        <a:effectLst/>
      </p:bgPr>
    </p:bg>
    <p:spTree>
      <p:nvGrpSpPr>
        <p:cNvPr id="1" name="Shape 154"/>
        <p:cNvGrpSpPr/>
        <p:nvPr/>
      </p:nvGrpSpPr>
      <p:grpSpPr>
        <a:xfrm>
          <a:off x="0" y="0"/>
          <a:ext cx="0" cy="0"/>
          <a:chOff x="0" y="0"/>
          <a:chExt cx="0" cy="0"/>
        </a:xfrm>
      </p:grpSpPr>
      <p:sp>
        <p:nvSpPr>
          <p:cNvPr id="155" name="Google Shape;155;p42"/>
          <p:cNvSpPr txBox="1">
            <a:spLocks noGrp="1"/>
          </p:cNvSpPr>
          <p:nvPr>
            <p:ph type="title"/>
          </p:nvPr>
        </p:nvSpPr>
        <p:spPr>
          <a:xfrm>
            <a:off x="362866" y="568574"/>
            <a:ext cx="8363190" cy="113350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3200"/>
              <a:buFont typeface="Times New Roman"/>
              <a:buNone/>
              <a:defRPr sz="320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6" name="Google Shape;156;p42"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sislaid (punane)">
  <p:cSld name="Esislaid (punane)">
    <p:bg>
      <p:bgPr>
        <a:solidFill>
          <a:srgbClr val="F68D2E"/>
        </a:solidFill>
        <a:effectLst/>
      </p:bgPr>
    </p:bg>
    <p:spTree>
      <p:nvGrpSpPr>
        <p:cNvPr id="1" name="Shape 157"/>
        <p:cNvGrpSpPr/>
        <p:nvPr/>
      </p:nvGrpSpPr>
      <p:grpSpPr>
        <a:xfrm>
          <a:off x="0" y="0"/>
          <a:ext cx="0" cy="0"/>
          <a:chOff x="0" y="0"/>
          <a:chExt cx="0" cy="0"/>
        </a:xfrm>
      </p:grpSpPr>
      <p:sp>
        <p:nvSpPr>
          <p:cNvPr id="158" name="Google Shape;158;p43"/>
          <p:cNvSpPr txBox="1">
            <a:spLocks noGrp="1"/>
          </p:cNvSpPr>
          <p:nvPr>
            <p:ph type="ctrTitle"/>
          </p:nvPr>
        </p:nvSpPr>
        <p:spPr>
          <a:xfrm>
            <a:off x="818703" y="2607308"/>
            <a:ext cx="7772400" cy="1496859"/>
          </a:xfrm>
          <a:prstGeom prst="rect">
            <a:avLst/>
          </a:prstGeom>
          <a:noFill/>
          <a:ln>
            <a:noFill/>
          </a:ln>
        </p:spPr>
        <p:txBody>
          <a:bodyPr spcFirstLastPara="1" wrap="square" lIns="91425" tIns="45700" rIns="91425" bIns="45700" anchor="t" anchorCtr="0">
            <a:noAutofit/>
          </a:bodyPr>
          <a:lstStyle>
            <a:lvl1pPr lvl="0" algn="l">
              <a:lnSpc>
                <a:spcPct val="53000"/>
              </a:lnSpc>
              <a:spcBef>
                <a:spcPts val="0"/>
              </a:spcBef>
              <a:spcAft>
                <a:spcPts val="0"/>
              </a:spcAft>
              <a:buClr>
                <a:schemeClr val="lt1"/>
              </a:buClr>
              <a:buSzPts val="8800"/>
              <a:buFont typeface="Times New Roman"/>
              <a:buNone/>
              <a:defRPr sz="8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3"/>
          <p:cNvSpPr txBox="1">
            <a:spLocks noGrp="1"/>
          </p:cNvSpPr>
          <p:nvPr>
            <p:ph type="subTitle" idx="1"/>
          </p:nvPr>
        </p:nvSpPr>
        <p:spPr>
          <a:xfrm>
            <a:off x="808069" y="4114800"/>
            <a:ext cx="7182297" cy="1153632"/>
          </a:xfrm>
          <a:prstGeom prst="rect">
            <a:avLst/>
          </a:prstGeom>
          <a:noFill/>
          <a:ln>
            <a:noFill/>
          </a:ln>
        </p:spPr>
        <p:txBody>
          <a:bodyPr spcFirstLastPara="1" wrap="square" lIns="36000" tIns="180000" rIns="91425" bIns="45700" anchor="t" anchorCtr="0">
            <a:noAutofit/>
          </a:bodyPr>
          <a:lstStyle>
            <a:lvl1pPr lvl="0" algn="l">
              <a:lnSpc>
                <a:spcPct val="50000"/>
              </a:lnSpc>
              <a:spcBef>
                <a:spcPts val="1000"/>
              </a:spcBef>
              <a:spcAft>
                <a:spcPts val="0"/>
              </a:spcAft>
              <a:buSzPts val="2400"/>
              <a:buNone/>
              <a:defRPr sz="2400" cap="small">
                <a:solidFill>
                  <a:srgbClr val="FFFFF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0" name="Google Shape;160;p43"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es (punane)">
  <p:cSld name="tees (punane)">
    <p:bg>
      <p:bgPr>
        <a:solidFill>
          <a:srgbClr val="F68D2E"/>
        </a:solidFill>
        <a:effectLst/>
      </p:bgPr>
    </p:bg>
    <p:spTree>
      <p:nvGrpSpPr>
        <p:cNvPr id="1" name="Shape 161"/>
        <p:cNvGrpSpPr/>
        <p:nvPr/>
      </p:nvGrpSpPr>
      <p:grpSpPr>
        <a:xfrm>
          <a:off x="0" y="0"/>
          <a:ext cx="0" cy="0"/>
          <a:chOff x="0" y="0"/>
          <a:chExt cx="0" cy="0"/>
        </a:xfrm>
      </p:grpSpPr>
      <p:sp>
        <p:nvSpPr>
          <p:cNvPr id="162" name="Google Shape;162;p44"/>
          <p:cNvSpPr txBox="1">
            <a:spLocks noGrp="1"/>
          </p:cNvSpPr>
          <p:nvPr>
            <p:ph type="title"/>
          </p:nvPr>
        </p:nvSpPr>
        <p:spPr>
          <a:xfrm>
            <a:off x="2529640" y="1668974"/>
            <a:ext cx="5928560" cy="2814126"/>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3" name="Google Shape;163;p44"/>
          <p:cNvCxnSpPr/>
          <p:nvPr/>
        </p:nvCxnSpPr>
        <p:spPr>
          <a:xfrm flipH="1">
            <a:off x="1175893" y="1401004"/>
            <a:ext cx="612000" cy="3132000"/>
          </a:xfrm>
          <a:prstGeom prst="straightConnector1">
            <a:avLst/>
          </a:prstGeom>
          <a:noFill/>
          <a:ln w="57150" cap="flat" cmpd="sng">
            <a:solidFill>
              <a:srgbClr val="FFFFFF"/>
            </a:solidFill>
            <a:prstDash val="solid"/>
            <a:miter lim="800000"/>
            <a:headEnd type="none" w="sm" len="sm"/>
            <a:tailEnd type="none" w="sm" len="sm"/>
          </a:ln>
        </p:spPr>
      </p:cxnSp>
      <p:pic>
        <p:nvPicPr>
          <p:cNvPr id="164" name="Google Shape;164;p44"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es + selgitus 01 (punane)">
  <p:cSld name="tees + selgitus 01 (punane)">
    <p:bg>
      <p:bgPr>
        <a:solidFill>
          <a:srgbClr val="F68D2E"/>
        </a:solidFill>
        <a:effectLst/>
      </p:bgPr>
    </p:bg>
    <p:spTree>
      <p:nvGrpSpPr>
        <p:cNvPr id="1" name="Shape 165"/>
        <p:cNvGrpSpPr/>
        <p:nvPr/>
      </p:nvGrpSpPr>
      <p:grpSpPr>
        <a:xfrm>
          <a:off x="0" y="0"/>
          <a:ext cx="0" cy="0"/>
          <a:chOff x="0" y="0"/>
          <a:chExt cx="0" cy="0"/>
        </a:xfrm>
      </p:grpSpPr>
      <p:cxnSp>
        <p:nvCxnSpPr>
          <p:cNvPr id="166" name="Google Shape;166;p45"/>
          <p:cNvCxnSpPr/>
          <p:nvPr/>
        </p:nvCxnSpPr>
        <p:spPr>
          <a:xfrm flipH="1">
            <a:off x="1175893" y="1401004"/>
            <a:ext cx="612000" cy="3132000"/>
          </a:xfrm>
          <a:prstGeom prst="straightConnector1">
            <a:avLst/>
          </a:prstGeom>
          <a:noFill/>
          <a:ln w="57150" cap="flat" cmpd="sng">
            <a:solidFill>
              <a:srgbClr val="FFFFFF"/>
            </a:solidFill>
            <a:prstDash val="solid"/>
            <a:miter lim="800000"/>
            <a:headEnd type="none" w="sm" len="sm"/>
            <a:tailEnd type="none" w="sm" len="sm"/>
          </a:ln>
        </p:spPr>
      </p:cxnSp>
      <p:sp>
        <p:nvSpPr>
          <p:cNvPr id="167" name="Google Shape;167;p45"/>
          <p:cNvSpPr txBox="1">
            <a:spLocks noGrp="1"/>
          </p:cNvSpPr>
          <p:nvPr>
            <p:ph type="title"/>
          </p:nvPr>
        </p:nvSpPr>
        <p:spPr>
          <a:xfrm>
            <a:off x="2529640" y="1668974"/>
            <a:ext cx="592856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rgbClr val="FFFFFF"/>
              </a:buClr>
              <a:buSzPts val="6300"/>
              <a:buFont typeface="Times New Roman"/>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5"/>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Clr>
                <a:schemeClr val="lt1"/>
              </a:buClr>
              <a:buSzPts val="2800"/>
              <a:buFont typeface="Merriweather Sans"/>
              <a:buChar char="-"/>
              <a:defRPr sz="2800">
                <a:solidFill>
                  <a:srgbClr val="FFFFFF"/>
                </a:solidFill>
              </a:defRPr>
            </a:lvl1pPr>
            <a:lvl2pPr marL="914400" lvl="1" indent="-381000" algn="l">
              <a:lnSpc>
                <a:spcPct val="120000"/>
              </a:lnSpc>
              <a:spcBef>
                <a:spcPts val="500"/>
              </a:spcBef>
              <a:spcAft>
                <a:spcPts val="0"/>
              </a:spcAft>
              <a:buClr>
                <a:schemeClr val="lt1"/>
              </a:buClr>
              <a:buSzPts val="2400"/>
              <a:buChar char="-"/>
              <a:defRPr sz="2400">
                <a:solidFill>
                  <a:srgbClr val="FFFFFF"/>
                </a:solidFill>
              </a:defRPr>
            </a:lvl2pPr>
            <a:lvl3pPr marL="1371600" lvl="2" indent="-355600" algn="l">
              <a:lnSpc>
                <a:spcPct val="120000"/>
              </a:lnSpc>
              <a:spcBef>
                <a:spcPts val="500"/>
              </a:spcBef>
              <a:spcAft>
                <a:spcPts val="0"/>
              </a:spcAft>
              <a:buClr>
                <a:schemeClr val="lt1"/>
              </a:buClr>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 name="Google Shape;169;p45"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es + selgitus 02 (punane)">
  <p:cSld name="tees + selgitus 02 (punane)">
    <p:bg>
      <p:bgPr>
        <a:solidFill>
          <a:srgbClr val="F68D2E"/>
        </a:solidFill>
        <a:effectLst/>
      </p:bgPr>
    </p:bg>
    <p:spTree>
      <p:nvGrpSpPr>
        <p:cNvPr id="1" name="Shape 170"/>
        <p:cNvGrpSpPr/>
        <p:nvPr/>
      </p:nvGrpSpPr>
      <p:grpSpPr>
        <a:xfrm>
          <a:off x="0" y="0"/>
          <a:ext cx="0" cy="0"/>
          <a:chOff x="0" y="0"/>
          <a:chExt cx="0" cy="0"/>
        </a:xfrm>
      </p:grpSpPr>
      <p:cxnSp>
        <p:nvCxnSpPr>
          <p:cNvPr id="171" name="Google Shape;171;p46"/>
          <p:cNvCxnSpPr/>
          <p:nvPr/>
        </p:nvCxnSpPr>
        <p:spPr>
          <a:xfrm flipH="1">
            <a:off x="1175893" y="1401004"/>
            <a:ext cx="612000" cy="3132000"/>
          </a:xfrm>
          <a:prstGeom prst="straightConnector1">
            <a:avLst/>
          </a:prstGeom>
          <a:noFill/>
          <a:ln w="57150" cap="flat" cmpd="sng">
            <a:solidFill>
              <a:srgbClr val="FFFFFF"/>
            </a:solidFill>
            <a:prstDash val="solid"/>
            <a:miter lim="800000"/>
            <a:headEnd type="none" w="sm" len="sm"/>
            <a:tailEnd type="none" w="sm" len="sm"/>
          </a:ln>
        </p:spPr>
      </p:cxnSp>
      <p:sp>
        <p:nvSpPr>
          <p:cNvPr id="172" name="Google Shape;172;p46"/>
          <p:cNvSpPr txBox="1">
            <a:spLocks noGrp="1"/>
          </p:cNvSpPr>
          <p:nvPr>
            <p:ph type="title"/>
          </p:nvPr>
        </p:nvSpPr>
        <p:spPr>
          <a:xfrm>
            <a:off x="2526526" y="1665854"/>
            <a:ext cx="5603709"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3600"/>
              <a:buFont typeface="Times New Roman"/>
              <a:buNone/>
              <a:defRPr sz="3600" i="0">
                <a:solidFill>
                  <a:srgbClr val="FFFFF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6"/>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Clr>
                <a:schemeClr val="lt1"/>
              </a:buClr>
              <a:buSzPts val="2800"/>
              <a:buFont typeface="Merriweather Sans"/>
              <a:buChar char="-"/>
              <a:defRPr sz="2800">
                <a:solidFill>
                  <a:srgbClr val="FFFFFF"/>
                </a:solidFill>
              </a:defRPr>
            </a:lvl1pPr>
            <a:lvl2pPr marL="914400" lvl="1" indent="-381000" algn="l">
              <a:lnSpc>
                <a:spcPct val="120000"/>
              </a:lnSpc>
              <a:spcBef>
                <a:spcPts val="500"/>
              </a:spcBef>
              <a:spcAft>
                <a:spcPts val="0"/>
              </a:spcAft>
              <a:buClr>
                <a:schemeClr val="lt1"/>
              </a:buClr>
              <a:buSzPts val="2400"/>
              <a:buChar char="-"/>
              <a:defRPr sz="2400">
                <a:solidFill>
                  <a:srgbClr val="FFFFFF"/>
                </a:solidFill>
              </a:defRPr>
            </a:lvl2pPr>
            <a:lvl3pPr marL="1371600" lvl="2" indent="-355600" algn="l">
              <a:lnSpc>
                <a:spcPct val="120000"/>
              </a:lnSpc>
              <a:spcBef>
                <a:spcPts val="500"/>
              </a:spcBef>
              <a:spcAft>
                <a:spcPts val="0"/>
              </a:spcAft>
              <a:buClr>
                <a:schemeClr val="lt1"/>
              </a:buClr>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4" name="Google Shape;174;p46"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ealkiri 01 (punane)">
  <p:cSld name="pealkiri 01 (punane)">
    <p:bg>
      <p:bgPr>
        <a:solidFill>
          <a:srgbClr val="F68D2E"/>
        </a:solidFill>
        <a:effectLst/>
      </p:bgPr>
    </p:bg>
    <p:spTree>
      <p:nvGrpSpPr>
        <p:cNvPr id="1" name="Shape 175"/>
        <p:cNvGrpSpPr/>
        <p:nvPr/>
      </p:nvGrpSpPr>
      <p:grpSpPr>
        <a:xfrm>
          <a:off x="0" y="0"/>
          <a:ext cx="0" cy="0"/>
          <a:chOff x="0" y="0"/>
          <a:chExt cx="0" cy="0"/>
        </a:xfrm>
      </p:grpSpPr>
      <p:sp>
        <p:nvSpPr>
          <p:cNvPr id="176" name="Google Shape;176;p47"/>
          <p:cNvSpPr txBox="1">
            <a:spLocks noGrp="1"/>
          </p:cNvSpPr>
          <p:nvPr>
            <p:ph type="title"/>
          </p:nvPr>
        </p:nvSpPr>
        <p:spPr>
          <a:xfrm>
            <a:off x="330200" y="365126"/>
            <a:ext cx="847090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7" name="Google Shape;177;p47"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ealkiri 02 (punane)">
  <p:cSld name="pealkiri 02 (punane)">
    <p:bg>
      <p:bgPr>
        <a:solidFill>
          <a:srgbClr val="F68D2E"/>
        </a:solidFill>
        <a:effectLst/>
      </p:bgPr>
    </p:bg>
    <p:spTree>
      <p:nvGrpSpPr>
        <p:cNvPr id="1" name="Shape 178"/>
        <p:cNvGrpSpPr/>
        <p:nvPr/>
      </p:nvGrpSpPr>
      <p:grpSpPr>
        <a:xfrm>
          <a:off x="0" y="0"/>
          <a:ext cx="0" cy="0"/>
          <a:chOff x="0" y="0"/>
          <a:chExt cx="0" cy="0"/>
        </a:xfrm>
      </p:grpSpPr>
      <p:sp>
        <p:nvSpPr>
          <p:cNvPr id="179" name="Google Shape;179;p48"/>
          <p:cNvSpPr txBox="1">
            <a:spLocks noGrp="1"/>
          </p:cNvSpPr>
          <p:nvPr>
            <p:ph type="title"/>
          </p:nvPr>
        </p:nvSpPr>
        <p:spPr>
          <a:xfrm>
            <a:off x="362866" y="568574"/>
            <a:ext cx="8363190" cy="113350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3200"/>
              <a:buFont typeface="Times New Roman"/>
              <a:buNone/>
              <a:defRPr sz="320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0" name="Google Shape;180;p48" descr="HTI-est-valge.png"/>
          <p:cNvPicPr preferRelativeResize="0"/>
          <p:nvPr/>
        </p:nvPicPr>
        <p:blipFill rotWithShape="1">
          <a:blip r:embed="rId2">
            <a:alphaModFix/>
          </a:blip>
          <a:srcRect/>
          <a:stretch/>
        </p:blipFill>
        <p:spPr>
          <a:xfrm>
            <a:off x="421501" y="5967657"/>
            <a:ext cx="1622088" cy="541492"/>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es 01 (valge)">
  <p:cSld name="tees 01 (valge)">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2529640" y="1668974"/>
            <a:ext cx="5928560" cy="2814126"/>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0" name="Google Shape;20;p15"/>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pic>
        <p:nvPicPr>
          <p:cNvPr id="21" name="Google Shape;21;p15"/>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es 02 (valge)">
  <p:cSld name="tees 02 (valge)">
    <p:spTree>
      <p:nvGrpSpPr>
        <p:cNvPr id="1" name="Shape 22"/>
        <p:cNvGrpSpPr/>
        <p:nvPr/>
      </p:nvGrpSpPr>
      <p:grpSpPr>
        <a:xfrm>
          <a:off x="0" y="0"/>
          <a:ext cx="0" cy="0"/>
          <a:chOff x="0" y="0"/>
          <a:chExt cx="0" cy="0"/>
        </a:xfrm>
      </p:grpSpPr>
      <p:cxnSp>
        <p:nvCxnSpPr>
          <p:cNvPr id="23" name="Google Shape;23;p16"/>
          <p:cNvCxnSpPr/>
          <p:nvPr/>
        </p:nvCxnSpPr>
        <p:spPr>
          <a:xfrm flipH="1">
            <a:off x="1374605" y="1401004"/>
            <a:ext cx="612000" cy="3132000"/>
          </a:xfrm>
          <a:prstGeom prst="straightConnector1">
            <a:avLst/>
          </a:prstGeom>
          <a:noFill/>
          <a:ln w="98425" cap="flat" cmpd="sng">
            <a:solidFill>
              <a:schemeClr val="lt1"/>
            </a:solidFill>
            <a:prstDash val="solid"/>
            <a:miter lim="800000"/>
            <a:headEnd type="none" w="sm" len="sm"/>
            <a:tailEnd type="none" w="sm" len="sm"/>
          </a:ln>
        </p:spPr>
      </p:cxnSp>
      <p:cxnSp>
        <p:nvCxnSpPr>
          <p:cNvPr id="24" name="Google Shape;24;p16"/>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25" name="Google Shape;25;p16"/>
          <p:cNvSpPr txBox="1">
            <a:spLocks noGrp="1"/>
          </p:cNvSpPr>
          <p:nvPr>
            <p:ph type="title"/>
          </p:nvPr>
        </p:nvSpPr>
        <p:spPr>
          <a:xfrm>
            <a:off x="2526526" y="1665854"/>
            <a:ext cx="5944374" cy="270294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 name="Google Shape;26;p16"/>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es selgitusega 01 (valge)" type="obj">
  <p:cSld name="OBJEC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2529640" y="1668974"/>
            <a:ext cx="5928560" cy="1325563"/>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 name="Google Shape;30;p17"/>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pic>
        <p:nvPicPr>
          <p:cNvPr id="31" name="Google Shape;31;p17"/>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es selgitusega 02 (valge)">
  <p:cSld name="tees selgitusega 02 (valge)">
    <p:spTree>
      <p:nvGrpSpPr>
        <p:cNvPr id="1" name="Shape 32"/>
        <p:cNvGrpSpPr/>
        <p:nvPr/>
      </p:nvGrpSpPr>
      <p:grpSpPr>
        <a:xfrm>
          <a:off x="0" y="0"/>
          <a:ext cx="0" cy="0"/>
          <a:chOff x="0" y="0"/>
          <a:chExt cx="0" cy="0"/>
        </a:xfrm>
      </p:grpSpPr>
      <p:cxnSp>
        <p:nvCxnSpPr>
          <p:cNvPr id="33" name="Google Shape;33;p18"/>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34" name="Google Shape;34;p18"/>
          <p:cNvSpPr txBox="1">
            <a:spLocks noGrp="1"/>
          </p:cNvSpPr>
          <p:nvPr>
            <p:ph type="title"/>
          </p:nvPr>
        </p:nvSpPr>
        <p:spPr>
          <a:xfrm>
            <a:off x="2526526" y="1665854"/>
            <a:ext cx="5944374"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2529640" y="3182085"/>
            <a:ext cx="5928562" cy="1732548"/>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18"/>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lgitus">
  <p:cSld name="selgitus">
    <p:spTree>
      <p:nvGrpSpPr>
        <p:cNvPr id="1" name="Shape 37"/>
        <p:cNvGrpSpPr/>
        <p:nvPr/>
      </p:nvGrpSpPr>
      <p:grpSpPr>
        <a:xfrm>
          <a:off x="0" y="0"/>
          <a:ext cx="0" cy="0"/>
          <a:chOff x="0" y="0"/>
          <a:chExt cx="0" cy="0"/>
        </a:xfrm>
      </p:grpSpPr>
      <p:cxnSp>
        <p:nvCxnSpPr>
          <p:cNvPr id="38" name="Google Shape;38;p19"/>
          <p:cNvCxnSpPr/>
          <p:nvPr/>
        </p:nvCxnSpPr>
        <p:spPr>
          <a:xfrm flipH="1">
            <a:off x="1175893" y="1401004"/>
            <a:ext cx="612000" cy="3132000"/>
          </a:xfrm>
          <a:prstGeom prst="straightConnector1">
            <a:avLst/>
          </a:prstGeom>
          <a:noFill/>
          <a:ln w="57150" cap="flat" cmpd="sng">
            <a:solidFill>
              <a:srgbClr val="F68D2E"/>
            </a:solidFill>
            <a:prstDash val="solid"/>
            <a:miter lim="800000"/>
            <a:headEnd type="none" w="sm" len="sm"/>
            <a:tailEnd type="none" w="sm" len="sm"/>
          </a:ln>
        </p:spPr>
      </p:cxnSp>
      <p:sp>
        <p:nvSpPr>
          <p:cNvPr id="39" name="Google Shape;39;p19"/>
          <p:cNvSpPr txBox="1">
            <a:spLocks noGrp="1"/>
          </p:cNvSpPr>
          <p:nvPr>
            <p:ph type="body" idx="1"/>
          </p:nvPr>
        </p:nvSpPr>
        <p:spPr>
          <a:xfrm>
            <a:off x="2555720" y="1784016"/>
            <a:ext cx="5724679" cy="2559384"/>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19"/>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utt pealkirjaga 01">
  <p:cSld name="jutt pealkirjaga 01">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625320" y="1834816"/>
            <a:ext cx="7909080" cy="4045284"/>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20"/>
          <p:cNvPicPr preferRelativeResize="0"/>
          <p:nvPr/>
        </p:nvPicPr>
        <p:blipFill rotWithShape="1">
          <a:blip r:embed="rId2">
            <a:alphaModFix/>
          </a:blip>
          <a:srcRect/>
          <a:stretch/>
        </p:blipFill>
        <p:spPr>
          <a:xfrm>
            <a:off x="422219" y="5962841"/>
            <a:ext cx="1624907" cy="542432"/>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54000"/>
              </a:lnSpc>
              <a:spcBef>
                <a:spcPts val="0"/>
              </a:spcBef>
              <a:spcAft>
                <a:spcPts val="0"/>
              </a:spcAft>
              <a:buClr>
                <a:schemeClr val="dk1"/>
              </a:buClr>
              <a:buSzPts val="6300"/>
              <a:buFont typeface="Times New Roman"/>
              <a:buNone/>
              <a:defRPr sz="63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repo.tuni.fi/bitstream/handle/10024/124742/HeikuraJutta.pdf?sequence=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etera.ee/s/zRcYCD1bJL" TargetMode="External"/><Relationship Id="rId5" Type="http://schemas.openxmlformats.org/officeDocument/2006/relationships/hyperlink" Target="http://digitalcommons.nl.edu/ie/vol9/iss1/4" TargetMode="External"/><Relationship Id="rId4" Type="http://schemas.openxmlformats.org/officeDocument/2006/relationships/hyperlink" Target="https://trepo.tuni.fi/bitstream/handle/10024/124137/KallioIida.pdf?sequence=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ssuu.com/strokery/docs/kielipolku_3_13_nettiin?fbclid=IwAR3Eo9gg26fQMuibNsy52EPsJ-m8q1R2Nop0LM-jWgYpt8EsNji565RDsDQ"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hdl.handle.net/10138/30619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heseus.fi/bitstream/handle/10024/512121/LAPSELLA%20ON%20OIKEUS%20TULLA%20YMM%C3%84RRETYKSI.pdf?sequence=2&amp;isAllowed=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helinp@tlu.ee" TargetMode="External"/><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mailto:marion@voluaed.ee" TargetMode="External"/><Relationship Id="rId4" Type="http://schemas.openxmlformats.org/officeDocument/2006/relationships/hyperlink" Target="mailto:carmendeklau@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
          <p:cNvSpPr txBox="1">
            <a:spLocks noGrp="1"/>
          </p:cNvSpPr>
          <p:nvPr>
            <p:ph type="ctrTitle"/>
          </p:nvPr>
        </p:nvSpPr>
        <p:spPr>
          <a:xfrm>
            <a:off x="497350" y="585600"/>
            <a:ext cx="7772400" cy="3178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000"/>
              <a:buFont typeface="Times New Roman"/>
              <a:buNone/>
            </a:pPr>
            <a:endParaRPr sz="2300" i="0" dirty="0"/>
          </a:p>
          <a:p>
            <a:pPr marL="0" lvl="0" indent="0" algn="ctr" rtl="0">
              <a:lnSpc>
                <a:spcPct val="90000"/>
              </a:lnSpc>
              <a:spcBef>
                <a:spcPts val="0"/>
              </a:spcBef>
              <a:spcAft>
                <a:spcPts val="0"/>
              </a:spcAft>
              <a:buClr>
                <a:schemeClr val="dk1"/>
              </a:buClr>
              <a:buSzPts val="4000"/>
              <a:buFont typeface="Times New Roman"/>
              <a:buNone/>
            </a:pPr>
            <a:endParaRPr sz="2300" i="0" dirty="0"/>
          </a:p>
          <a:p>
            <a:pPr marL="0" lvl="0" indent="0" algn="ctr" rtl="0">
              <a:lnSpc>
                <a:spcPct val="90000"/>
              </a:lnSpc>
              <a:spcBef>
                <a:spcPts val="0"/>
              </a:spcBef>
              <a:spcAft>
                <a:spcPts val="0"/>
              </a:spcAft>
              <a:buClr>
                <a:schemeClr val="dk1"/>
              </a:buClr>
              <a:buSzPts val="4000"/>
              <a:buFont typeface="Times New Roman"/>
              <a:buNone/>
            </a:pPr>
            <a:endParaRPr sz="3500" b="1" i="0" dirty="0"/>
          </a:p>
          <a:p>
            <a:pPr marL="0" lvl="0" indent="0" algn="ctr" rtl="0">
              <a:lnSpc>
                <a:spcPct val="90000"/>
              </a:lnSpc>
              <a:spcBef>
                <a:spcPts val="0"/>
              </a:spcBef>
              <a:spcAft>
                <a:spcPts val="0"/>
              </a:spcAft>
              <a:buClr>
                <a:schemeClr val="dk1"/>
              </a:buClr>
              <a:buSzPts val="4000"/>
              <a:buFont typeface="Times New Roman"/>
              <a:buNone/>
            </a:pPr>
            <a:r>
              <a:rPr lang="et-EE" sz="3500" b="1" i="0" dirty="0"/>
              <a:t>Muu emakeelega lasteaialaste igapäevasuhtluse toetamine AAC suhtlustahvli abil</a:t>
            </a:r>
            <a:endParaRPr sz="8700" dirty="0"/>
          </a:p>
        </p:txBody>
      </p:sp>
      <p:sp>
        <p:nvSpPr>
          <p:cNvPr id="186" name="Google Shape;186;p1"/>
          <p:cNvSpPr txBox="1">
            <a:spLocks noGrp="1"/>
          </p:cNvSpPr>
          <p:nvPr>
            <p:ph type="subTitle" idx="1"/>
          </p:nvPr>
        </p:nvSpPr>
        <p:spPr>
          <a:xfrm>
            <a:off x="808075" y="4114800"/>
            <a:ext cx="8091600" cy="1387200"/>
          </a:xfrm>
          <a:prstGeom prst="rect">
            <a:avLst/>
          </a:prstGeom>
          <a:noFill/>
          <a:ln>
            <a:noFill/>
          </a:ln>
        </p:spPr>
        <p:txBody>
          <a:bodyPr spcFirstLastPara="1" wrap="square" lIns="36000" tIns="180000" rIns="91425" bIns="45700" anchor="t" anchorCtr="0">
            <a:noAutofit/>
          </a:bodyPr>
          <a:lstStyle/>
          <a:p>
            <a:pPr marL="0" lvl="0" indent="0" algn="r" rtl="0">
              <a:lnSpc>
                <a:spcPct val="50000"/>
              </a:lnSpc>
              <a:spcBef>
                <a:spcPts val="1000"/>
              </a:spcBef>
              <a:spcAft>
                <a:spcPts val="0"/>
              </a:spcAft>
              <a:buSzPts val="2400"/>
              <a:buNone/>
            </a:pPr>
            <a:endParaRPr/>
          </a:p>
          <a:p>
            <a:pPr marL="0" lvl="0" indent="0" algn="ctr" rtl="0">
              <a:lnSpc>
                <a:spcPct val="50000"/>
              </a:lnSpc>
              <a:spcBef>
                <a:spcPts val="1000"/>
              </a:spcBef>
              <a:spcAft>
                <a:spcPts val="0"/>
              </a:spcAft>
              <a:buSzPts val="2400"/>
              <a:buNone/>
            </a:pPr>
            <a:r>
              <a:rPr lang="et-EE"/>
              <a:t>Helin Puksand, Carmen Deklau, Marion Kivi</a:t>
            </a:r>
            <a:endParaRPr/>
          </a:p>
          <a:p>
            <a:pPr marL="0" lvl="0" indent="0" algn="ctr" rtl="0">
              <a:lnSpc>
                <a:spcPct val="50000"/>
              </a:lnSpc>
              <a:spcBef>
                <a:spcPts val="1000"/>
              </a:spcBef>
              <a:spcAft>
                <a:spcPts val="0"/>
              </a:spcAft>
              <a:buSzPts val="2400"/>
              <a:buNone/>
            </a:pPr>
            <a:r>
              <a:rPr lang="et-EE"/>
              <a:t>Tallinna Ülikool</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cd4a16f81a_0_10"/>
          <p:cNvSpPr txBox="1">
            <a:spLocks noGrp="1"/>
          </p:cNvSpPr>
          <p:nvPr>
            <p:ph type="title"/>
          </p:nvPr>
        </p:nvSpPr>
        <p:spPr>
          <a:xfrm>
            <a:off x="387000" y="115875"/>
            <a:ext cx="7962900" cy="702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200"/>
              <a:buNone/>
            </a:pPr>
            <a:r>
              <a:rPr lang="et-EE"/>
              <a:t>VALIM</a:t>
            </a:r>
            <a:endParaRPr/>
          </a:p>
        </p:txBody>
      </p:sp>
      <p:graphicFrame>
        <p:nvGraphicFramePr>
          <p:cNvPr id="245" name="Google Shape;245;g2cd4a16f81a_0_10"/>
          <p:cNvGraphicFramePr/>
          <p:nvPr/>
        </p:nvGraphicFramePr>
        <p:xfrm>
          <a:off x="489750" y="1728275"/>
          <a:ext cx="8081525" cy="3940000"/>
        </p:xfrm>
        <a:graphic>
          <a:graphicData uri="http://schemas.openxmlformats.org/drawingml/2006/table">
            <a:tbl>
              <a:tblPr>
                <a:noFill/>
                <a:tableStyleId>{F9FEADE5-C8A1-4EE4-87CE-A90FB2EEF0B5}</a:tableStyleId>
              </a:tblPr>
              <a:tblGrid>
                <a:gridCol w="1233050">
                  <a:extLst>
                    <a:ext uri="{9D8B030D-6E8A-4147-A177-3AD203B41FA5}">
                      <a16:colId xmlns:a16="http://schemas.microsoft.com/office/drawing/2014/main" val="20000"/>
                    </a:ext>
                  </a:extLst>
                </a:gridCol>
                <a:gridCol w="2290925">
                  <a:extLst>
                    <a:ext uri="{9D8B030D-6E8A-4147-A177-3AD203B41FA5}">
                      <a16:colId xmlns:a16="http://schemas.microsoft.com/office/drawing/2014/main" val="20001"/>
                    </a:ext>
                  </a:extLst>
                </a:gridCol>
                <a:gridCol w="4557550">
                  <a:extLst>
                    <a:ext uri="{9D8B030D-6E8A-4147-A177-3AD203B41FA5}">
                      <a16:colId xmlns:a16="http://schemas.microsoft.com/office/drawing/2014/main" val="20002"/>
                    </a:ext>
                  </a:extLst>
                </a:gridCol>
              </a:tblGrid>
              <a:tr h="1293375">
                <a:tc>
                  <a:txBody>
                    <a:bodyPr/>
                    <a:lstStyle/>
                    <a:p>
                      <a:pPr marL="0" marR="0" lvl="0" indent="0" algn="l" rtl="0">
                        <a:lnSpc>
                          <a:spcPct val="100000"/>
                        </a:lnSpc>
                        <a:spcBef>
                          <a:spcPts val="0"/>
                        </a:spcBef>
                        <a:spcAft>
                          <a:spcPts val="0"/>
                        </a:spcAft>
                        <a:buClr>
                          <a:srgbClr val="000000"/>
                        </a:buClr>
                        <a:buSzPts val="1600"/>
                        <a:buFont typeface="Arial"/>
                        <a:buNone/>
                      </a:pPr>
                      <a:r>
                        <a:rPr lang="et-EE" sz="1600" b="1" u="none" strike="noStrike" cap="none">
                          <a:solidFill>
                            <a:schemeClr val="lt1"/>
                          </a:solidFill>
                          <a:latin typeface="Times New Roman"/>
                          <a:ea typeface="Times New Roman"/>
                          <a:cs typeface="Times New Roman"/>
                          <a:sym typeface="Times New Roman"/>
                        </a:rPr>
                        <a:t>Õpetajad</a:t>
                      </a:r>
                      <a:endParaRPr sz="1600" b="1" u="none" strike="noStrike" cap="none">
                        <a:solidFill>
                          <a:schemeClr val="lt1"/>
                        </a:solidFill>
                        <a:latin typeface="Times New Roman"/>
                        <a:ea typeface="Times New Roman"/>
                        <a:cs typeface="Times New Roman"/>
                        <a:sym typeface="Times New Roman"/>
                      </a:endParaRPr>
                    </a:p>
                  </a:txBody>
                  <a:tcPr marL="91425" marR="91425" marT="91425" marB="91425">
                    <a:solidFill>
                      <a:schemeClr val="accent1"/>
                    </a:solidFill>
                  </a:tcPr>
                </a:tc>
                <a:tc>
                  <a:txBody>
                    <a:bodyPr/>
                    <a:lstStyle/>
                    <a:p>
                      <a:pPr marL="457200" marR="22650" lvl="0" indent="-330200" algn="l" rtl="0">
                        <a:lnSpc>
                          <a:spcPct val="150000"/>
                        </a:lnSpc>
                        <a:spcBef>
                          <a:spcPts val="0"/>
                        </a:spcBef>
                        <a:spcAft>
                          <a:spcPts val="0"/>
                        </a:spcAft>
                        <a:buClr>
                          <a:schemeClr val="dk1"/>
                        </a:buClr>
                        <a:buSzPts val="1600"/>
                        <a:buFont typeface="Times New Roman"/>
                        <a:buChar char="●"/>
                      </a:pPr>
                      <a:r>
                        <a:rPr lang="et-EE" sz="1600" u="none" strike="noStrike" cap="none">
                          <a:solidFill>
                            <a:schemeClr val="dk1"/>
                          </a:solidFill>
                          <a:latin typeface="Times New Roman"/>
                          <a:ea typeface="Times New Roman"/>
                          <a:cs typeface="Times New Roman"/>
                          <a:sym typeface="Times New Roman"/>
                        </a:rPr>
                        <a:t>3 Soome õpetajat </a:t>
                      </a:r>
                      <a:endParaRPr sz="1600" u="none" strike="noStrike" cap="none">
                        <a:solidFill>
                          <a:schemeClr val="dk1"/>
                        </a:solidFill>
                        <a:latin typeface="Times New Roman"/>
                        <a:ea typeface="Times New Roman"/>
                        <a:cs typeface="Times New Roman"/>
                        <a:sym typeface="Times New Roman"/>
                      </a:endParaRPr>
                    </a:p>
                    <a:p>
                      <a:pPr marL="457200" marR="22650" lvl="0" indent="-330200" algn="just" rtl="0">
                        <a:lnSpc>
                          <a:spcPct val="150000"/>
                        </a:lnSpc>
                        <a:spcBef>
                          <a:spcPts val="0"/>
                        </a:spcBef>
                        <a:spcAft>
                          <a:spcPts val="0"/>
                        </a:spcAft>
                        <a:buClr>
                          <a:schemeClr val="dk1"/>
                        </a:buClr>
                        <a:buSzPts val="1600"/>
                        <a:buFont typeface="Times New Roman"/>
                        <a:buChar char="●"/>
                      </a:pPr>
                      <a:r>
                        <a:rPr lang="et-EE" sz="1600" u="none" strike="noStrike" cap="none">
                          <a:solidFill>
                            <a:schemeClr val="dk1"/>
                          </a:solidFill>
                          <a:latin typeface="Times New Roman"/>
                          <a:ea typeface="Times New Roman"/>
                          <a:cs typeface="Times New Roman"/>
                          <a:sym typeface="Times New Roman"/>
                        </a:rPr>
                        <a:t>4 Eesti õpetajat</a:t>
                      </a:r>
                      <a:endParaRPr sz="16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just" rtl="0">
                        <a:lnSpc>
                          <a:spcPct val="100000"/>
                        </a:lnSpc>
                        <a:spcBef>
                          <a:spcPts val="0"/>
                        </a:spcBef>
                        <a:spcAft>
                          <a:spcPts val="0"/>
                        </a:spcAft>
                        <a:buClr>
                          <a:srgbClr val="000000"/>
                        </a:buClr>
                        <a:buSzPts val="1600"/>
                        <a:buFont typeface="Arial"/>
                        <a:buNone/>
                      </a:pPr>
                      <a:r>
                        <a:rPr lang="et-EE" sz="1600" u="none" strike="noStrike" cap="none">
                          <a:latin typeface="Times New Roman"/>
                          <a:ea typeface="Times New Roman"/>
                          <a:cs typeface="Times New Roman"/>
                          <a:sym typeface="Times New Roman"/>
                        </a:rPr>
                        <a:t>Kriteerium - õpetajal on </a:t>
                      </a:r>
                      <a:r>
                        <a:rPr lang="et-EE" sz="1600" u="none" strike="noStrike" cap="none">
                          <a:solidFill>
                            <a:schemeClr val="dk1"/>
                          </a:solidFill>
                          <a:latin typeface="Times New Roman"/>
                          <a:ea typeface="Times New Roman"/>
                          <a:cs typeface="Times New Roman"/>
                          <a:sym typeface="Times New Roman"/>
                        </a:rPr>
                        <a:t>kogemus muukeelsete lastega ja õpetaja rühmas õpib muukeelseid lapsi</a:t>
                      </a:r>
                      <a:endParaRPr sz="1600" u="none" strike="noStrike" cap="none">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1338525">
                <a:tc>
                  <a:txBody>
                    <a:bodyPr/>
                    <a:lstStyle/>
                    <a:p>
                      <a:pPr marL="0" marR="0" lvl="0" indent="0" algn="l" rtl="0">
                        <a:lnSpc>
                          <a:spcPct val="100000"/>
                        </a:lnSpc>
                        <a:spcBef>
                          <a:spcPts val="0"/>
                        </a:spcBef>
                        <a:spcAft>
                          <a:spcPts val="0"/>
                        </a:spcAft>
                        <a:buClr>
                          <a:srgbClr val="000000"/>
                        </a:buClr>
                        <a:buSzPts val="1600"/>
                        <a:buFont typeface="Arial"/>
                        <a:buNone/>
                      </a:pPr>
                      <a:r>
                        <a:rPr lang="et-EE" sz="1600" b="1" u="none" strike="noStrike" cap="none">
                          <a:solidFill>
                            <a:schemeClr val="lt1"/>
                          </a:solidFill>
                          <a:latin typeface="Times New Roman"/>
                          <a:ea typeface="Times New Roman"/>
                          <a:cs typeface="Times New Roman"/>
                          <a:sym typeface="Times New Roman"/>
                        </a:rPr>
                        <a:t>Testijad</a:t>
                      </a:r>
                      <a:endParaRPr sz="1600" b="1" u="none" strike="noStrike" cap="none">
                        <a:solidFill>
                          <a:schemeClr val="lt1"/>
                        </a:solidFill>
                        <a:latin typeface="Times New Roman"/>
                        <a:ea typeface="Times New Roman"/>
                        <a:cs typeface="Times New Roman"/>
                        <a:sym typeface="Times New Roman"/>
                      </a:endParaRPr>
                    </a:p>
                  </a:txBody>
                  <a:tcPr marL="91425" marR="91425" marT="91425" marB="91425">
                    <a:solidFill>
                      <a:schemeClr val="accent1"/>
                    </a:solidFill>
                  </a:tcPr>
                </a:tc>
                <a:tc>
                  <a:txBody>
                    <a:bodyPr/>
                    <a:lstStyle/>
                    <a:p>
                      <a:pPr marL="457200" marR="0" lvl="0" indent="-330200" algn="just" rtl="0">
                        <a:lnSpc>
                          <a:spcPct val="150000"/>
                        </a:lnSpc>
                        <a:spcBef>
                          <a:spcPts val="0"/>
                        </a:spcBef>
                        <a:spcAft>
                          <a:spcPts val="0"/>
                        </a:spcAft>
                        <a:buClr>
                          <a:schemeClr val="dk1"/>
                        </a:buClr>
                        <a:buSzPts val="1600"/>
                        <a:buFont typeface="Times New Roman"/>
                        <a:buChar char="●"/>
                      </a:pPr>
                      <a:r>
                        <a:rPr lang="et-EE" sz="1600" u="none" strike="noStrike" cap="none">
                          <a:solidFill>
                            <a:schemeClr val="dk1"/>
                          </a:solidFill>
                          <a:latin typeface="Times New Roman"/>
                          <a:ea typeface="Times New Roman"/>
                          <a:cs typeface="Times New Roman"/>
                          <a:sym typeface="Times New Roman"/>
                        </a:rPr>
                        <a:t>2 proovitestijat</a:t>
                      </a:r>
                      <a:endParaRPr sz="1600" u="none" strike="noStrike" cap="none">
                        <a:solidFill>
                          <a:schemeClr val="dk1"/>
                        </a:solidFill>
                        <a:latin typeface="Times New Roman"/>
                        <a:ea typeface="Times New Roman"/>
                        <a:cs typeface="Times New Roman"/>
                        <a:sym typeface="Times New Roman"/>
                      </a:endParaRPr>
                    </a:p>
                    <a:p>
                      <a:pPr marL="457200" marR="0" lvl="0" indent="-330200" algn="just" rtl="0">
                        <a:lnSpc>
                          <a:spcPct val="150000"/>
                        </a:lnSpc>
                        <a:spcBef>
                          <a:spcPts val="0"/>
                        </a:spcBef>
                        <a:spcAft>
                          <a:spcPts val="0"/>
                        </a:spcAft>
                        <a:buClr>
                          <a:schemeClr val="dk1"/>
                        </a:buClr>
                        <a:buSzPts val="1600"/>
                        <a:buFont typeface="Times New Roman"/>
                        <a:buChar char="●"/>
                      </a:pPr>
                      <a:r>
                        <a:rPr lang="et-EE" sz="1600" u="none" strike="noStrike" cap="none">
                          <a:solidFill>
                            <a:schemeClr val="dk1"/>
                          </a:solidFill>
                          <a:latin typeface="Times New Roman"/>
                          <a:ea typeface="Times New Roman"/>
                          <a:cs typeface="Times New Roman"/>
                          <a:sym typeface="Times New Roman"/>
                        </a:rPr>
                        <a:t>4 testijat</a:t>
                      </a:r>
                      <a:endParaRPr sz="1600" u="none" strike="noStrike" cap="none"/>
                    </a:p>
                  </a:txBody>
                  <a:tcPr marL="91425" marR="91425" marT="91425" marB="91425"/>
                </a:tc>
                <a:tc>
                  <a:txBody>
                    <a:bodyPr/>
                    <a:lstStyle/>
                    <a:p>
                      <a:pPr marL="0" marR="0" lvl="0" indent="0" algn="just" rtl="0">
                        <a:lnSpc>
                          <a:spcPct val="100000"/>
                        </a:lnSpc>
                        <a:spcBef>
                          <a:spcPts val="0"/>
                        </a:spcBef>
                        <a:spcAft>
                          <a:spcPts val="0"/>
                        </a:spcAft>
                        <a:buClr>
                          <a:srgbClr val="000000"/>
                        </a:buClr>
                        <a:buSzPts val="1600"/>
                        <a:buFont typeface="Arial"/>
                        <a:buNone/>
                      </a:pPr>
                      <a:r>
                        <a:rPr lang="et-EE" sz="1600" u="none" strike="noStrike" cap="none">
                          <a:solidFill>
                            <a:schemeClr val="dk1"/>
                          </a:solidFill>
                          <a:latin typeface="Times New Roman"/>
                          <a:ea typeface="Times New Roman"/>
                          <a:cs typeface="Times New Roman"/>
                          <a:sym typeface="Times New Roman"/>
                        </a:rPr>
                        <a:t>Kriteerium </a:t>
                      </a:r>
                      <a:r>
                        <a:rPr lang="et-EE" sz="1600" u="none" strike="noStrike" cap="none">
                          <a:latin typeface="Times New Roman"/>
                          <a:ea typeface="Times New Roman"/>
                          <a:cs typeface="Times New Roman"/>
                          <a:sym typeface="Times New Roman"/>
                        </a:rPr>
                        <a:t>-</a:t>
                      </a:r>
                      <a:r>
                        <a:rPr lang="et-EE" sz="1600" u="none" strike="noStrike" cap="none"/>
                        <a:t> </a:t>
                      </a:r>
                      <a:r>
                        <a:rPr lang="et-EE" sz="1600" u="none" strike="noStrike" cap="none">
                          <a:latin typeface="Times New Roman"/>
                          <a:ea typeface="Times New Roman"/>
                          <a:cs typeface="Times New Roman"/>
                          <a:sym typeface="Times New Roman"/>
                        </a:rPr>
                        <a:t>testija</a:t>
                      </a:r>
                      <a:r>
                        <a:rPr lang="et-EE" sz="1600" u="none" strike="noStrike" cap="none"/>
                        <a:t> </a:t>
                      </a:r>
                      <a:r>
                        <a:rPr lang="et-EE" sz="1600" u="none" strike="noStrike" cap="none">
                          <a:latin typeface="Times New Roman"/>
                          <a:ea typeface="Times New Roman"/>
                          <a:cs typeface="Times New Roman"/>
                          <a:sym typeface="Times New Roman"/>
                        </a:rPr>
                        <a:t>omab </a:t>
                      </a:r>
                      <a:r>
                        <a:rPr lang="et-EE" sz="1600" u="none" strike="noStrike" cap="none">
                          <a:solidFill>
                            <a:schemeClr val="dk1"/>
                          </a:solidFill>
                          <a:latin typeface="Times New Roman"/>
                          <a:ea typeface="Times New Roman"/>
                          <a:cs typeface="Times New Roman"/>
                          <a:sym typeface="Times New Roman"/>
                        </a:rPr>
                        <a:t>algteadmisi AAC vahenditest ja on läbinud vastava koolituse või õppeaine, nt Tallinna Ülikooli aine </a:t>
                      </a:r>
                      <a:r>
                        <a:rPr lang="et-EE" sz="1600" u="none" strike="noStrike" cap="none">
                          <a:solidFill>
                            <a:srgbClr val="282828"/>
                          </a:solidFill>
                          <a:latin typeface="Times New Roman"/>
                          <a:ea typeface="Times New Roman"/>
                          <a:cs typeface="Times New Roman"/>
                          <a:sym typeface="Times New Roman"/>
                        </a:rPr>
                        <a:t>„</a:t>
                      </a:r>
                      <a:r>
                        <a:rPr lang="et-EE" sz="1600" u="none" strike="noStrike" cap="none">
                          <a:solidFill>
                            <a:schemeClr val="dk1"/>
                          </a:solidFill>
                          <a:latin typeface="Times New Roman"/>
                          <a:ea typeface="Times New Roman"/>
                          <a:cs typeface="Times New Roman"/>
                          <a:sym typeface="Times New Roman"/>
                        </a:rPr>
                        <a:t>Alternatiivkommunikatsioon" või muu samaväärse</a:t>
                      </a:r>
                      <a:endParaRPr sz="1600" u="none" strike="noStrike" cap="none"/>
                    </a:p>
                  </a:txBody>
                  <a:tcPr marL="91425" marR="91425" marT="91425" marB="91425"/>
                </a:tc>
                <a:extLst>
                  <a:ext uri="{0D108BD9-81ED-4DB2-BD59-A6C34878D82A}">
                    <a16:rowId xmlns:a16="http://schemas.microsoft.com/office/drawing/2014/main" val="10001"/>
                  </a:ext>
                </a:extLst>
              </a:tr>
              <a:tr h="1308100">
                <a:tc>
                  <a:txBody>
                    <a:bodyPr/>
                    <a:lstStyle/>
                    <a:p>
                      <a:pPr marL="0" marR="21675" lvl="0" indent="0" algn="just" rtl="0">
                        <a:lnSpc>
                          <a:spcPct val="150000"/>
                        </a:lnSpc>
                        <a:spcBef>
                          <a:spcPts val="0"/>
                        </a:spcBef>
                        <a:spcAft>
                          <a:spcPts val="0"/>
                        </a:spcAft>
                        <a:buClr>
                          <a:schemeClr val="dk1"/>
                        </a:buClr>
                        <a:buSzPts val="1100"/>
                        <a:buFont typeface="Arial"/>
                        <a:buNone/>
                      </a:pPr>
                      <a:r>
                        <a:rPr lang="et-EE" sz="1600" b="1" u="none" strike="noStrike" cap="none">
                          <a:solidFill>
                            <a:schemeClr val="lt1"/>
                          </a:solidFill>
                          <a:latin typeface="Times New Roman"/>
                          <a:ea typeface="Times New Roman"/>
                          <a:cs typeface="Times New Roman"/>
                          <a:sym typeface="Times New Roman"/>
                        </a:rPr>
                        <a:t>Eksperdid</a:t>
                      </a:r>
                      <a:endParaRPr sz="1600" b="1" u="none" strike="noStrike" cap="none">
                        <a:solidFill>
                          <a:schemeClr val="lt1"/>
                        </a:solidFill>
                        <a:latin typeface="Times New Roman"/>
                        <a:ea typeface="Times New Roman"/>
                        <a:cs typeface="Times New Roman"/>
                        <a:sym typeface="Times New Roman"/>
                      </a:endParaRPr>
                    </a:p>
                  </a:txBody>
                  <a:tcPr marL="91425" marR="91425" marT="91425" marB="91425">
                    <a:solidFill>
                      <a:schemeClr val="accent1"/>
                    </a:solidFill>
                  </a:tcPr>
                </a:tc>
                <a:tc>
                  <a:txBody>
                    <a:bodyPr/>
                    <a:lstStyle/>
                    <a:p>
                      <a:pPr marL="457200" marR="0" lvl="0" indent="-330200" algn="just" rtl="0">
                        <a:lnSpc>
                          <a:spcPct val="100000"/>
                        </a:lnSpc>
                        <a:spcBef>
                          <a:spcPts val="0"/>
                        </a:spcBef>
                        <a:spcAft>
                          <a:spcPts val="0"/>
                        </a:spcAft>
                        <a:buClr>
                          <a:schemeClr val="dk1"/>
                        </a:buClr>
                        <a:buSzPts val="1600"/>
                        <a:buFont typeface="Times New Roman"/>
                        <a:buChar char="●"/>
                      </a:pPr>
                      <a:r>
                        <a:rPr lang="et-EE" sz="1600" u="none" strike="noStrike" cap="none">
                          <a:solidFill>
                            <a:schemeClr val="dk1"/>
                          </a:solidFill>
                          <a:latin typeface="Times New Roman"/>
                          <a:ea typeface="Times New Roman"/>
                          <a:cs typeface="Times New Roman"/>
                          <a:sym typeface="Times New Roman"/>
                        </a:rPr>
                        <a:t>2 eksperti</a:t>
                      </a:r>
                      <a:endParaRPr sz="1600" u="none" strike="noStrike" cap="none"/>
                    </a:p>
                  </a:txBody>
                  <a:tcPr marL="91425" marR="91425" marT="91425" marB="91425"/>
                </a:tc>
                <a:tc>
                  <a:txBody>
                    <a:bodyPr/>
                    <a:lstStyle/>
                    <a:p>
                      <a:pPr marL="0" marR="0" lvl="0" indent="0" algn="just" rtl="0">
                        <a:lnSpc>
                          <a:spcPct val="100000"/>
                        </a:lnSpc>
                        <a:spcBef>
                          <a:spcPts val="0"/>
                        </a:spcBef>
                        <a:spcAft>
                          <a:spcPts val="0"/>
                        </a:spcAft>
                        <a:buClr>
                          <a:srgbClr val="000000"/>
                        </a:buClr>
                        <a:buSzPts val="1600"/>
                        <a:buFont typeface="Arial"/>
                        <a:buNone/>
                      </a:pPr>
                      <a:r>
                        <a:rPr lang="et-EE" sz="1600" u="none" strike="noStrike" cap="none">
                          <a:solidFill>
                            <a:schemeClr val="dk1"/>
                          </a:solidFill>
                          <a:latin typeface="Times New Roman"/>
                          <a:ea typeface="Times New Roman"/>
                          <a:cs typeface="Times New Roman"/>
                          <a:sym typeface="Times New Roman"/>
                        </a:rPr>
                        <a:t>Valdkonna eksperdid, kes omavad kogemusi AAC suhtlustahvlite koostamisel ja kasutamisel</a:t>
                      </a:r>
                      <a:endParaRPr sz="1600" u="none" strike="noStrike" cap="none"/>
                    </a:p>
                  </a:txBody>
                  <a:tcPr marL="91425" marR="91425" marT="91425" marB="91425"/>
                </a:tc>
                <a:extLst>
                  <a:ext uri="{0D108BD9-81ED-4DB2-BD59-A6C34878D82A}">
                    <a16:rowId xmlns:a16="http://schemas.microsoft.com/office/drawing/2014/main" val="10002"/>
                  </a:ext>
                </a:extLst>
              </a:tr>
            </a:tbl>
          </a:graphicData>
        </a:graphic>
      </p:graphicFrame>
      <p:sp>
        <p:nvSpPr>
          <p:cNvPr id="246" name="Google Shape;246;g2cd4a16f81a_0_10"/>
          <p:cNvSpPr txBox="1"/>
          <p:nvPr/>
        </p:nvSpPr>
        <p:spPr>
          <a:xfrm>
            <a:off x="387000" y="818175"/>
            <a:ext cx="7916400" cy="677100"/>
          </a:xfrm>
          <a:prstGeom prst="rect">
            <a:avLst/>
          </a:prstGeom>
          <a:noFill/>
          <a:ln>
            <a:noFill/>
          </a:ln>
        </p:spPr>
        <p:txBody>
          <a:bodyPr spcFirstLastPara="1" wrap="square" lIns="91425" tIns="91425" rIns="91425" bIns="91425" anchor="t" anchorCtr="0">
            <a:spAutoFit/>
          </a:bodyPr>
          <a:lstStyle/>
          <a:p>
            <a:pPr marL="0" marR="21675" lvl="0" indent="0" algn="just" rtl="0">
              <a:lnSpc>
                <a:spcPct val="100000"/>
              </a:lnSpc>
              <a:spcBef>
                <a:spcPts val="0"/>
              </a:spcBef>
              <a:spcAft>
                <a:spcPts val="0"/>
              </a:spcAft>
              <a:buClr>
                <a:srgbClr val="000000"/>
              </a:buClr>
              <a:buSzPts val="1600"/>
              <a:buFont typeface="Arial"/>
              <a:buNone/>
            </a:pPr>
            <a:r>
              <a:rPr lang="et-EE" sz="1600" b="0" i="0" u="none" strike="noStrike" cap="none">
                <a:solidFill>
                  <a:schemeClr val="dk1"/>
                </a:solidFill>
                <a:latin typeface="Times New Roman"/>
                <a:ea typeface="Times New Roman"/>
                <a:cs typeface="Times New Roman"/>
                <a:sym typeface="Times New Roman"/>
              </a:rPr>
              <a:t>Uurimistöös oli tegemist mittetõenäosusliku sihipärase valimiga, nii ettekavatsetud kui ka mugavusvalimiga (Lagerspetz, 2017). </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7"/>
          <p:cNvSpPr txBox="1">
            <a:spLocks noGrp="1"/>
          </p:cNvSpPr>
          <p:nvPr>
            <p:ph type="title"/>
          </p:nvPr>
        </p:nvSpPr>
        <p:spPr>
          <a:xfrm>
            <a:off x="180000" y="329750"/>
            <a:ext cx="7962900" cy="640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a:t>TULEMUSED</a:t>
            </a:r>
            <a:endParaRPr/>
          </a:p>
        </p:txBody>
      </p:sp>
      <p:sp>
        <p:nvSpPr>
          <p:cNvPr id="252" name="Google Shape;252;p7"/>
          <p:cNvSpPr txBox="1">
            <a:spLocks noGrp="1"/>
          </p:cNvSpPr>
          <p:nvPr>
            <p:ph type="body" idx="1"/>
          </p:nvPr>
        </p:nvSpPr>
        <p:spPr>
          <a:xfrm>
            <a:off x="251919" y="970250"/>
            <a:ext cx="8784000" cy="4594500"/>
          </a:xfrm>
          <a:prstGeom prst="rect">
            <a:avLst/>
          </a:prstGeom>
          <a:noFill/>
          <a:ln>
            <a:noFill/>
          </a:ln>
        </p:spPr>
        <p:txBody>
          <a:bodyPr spcFirstLastPara="1" wrap="square" lIns="91425" tIns="45700" rIns="91425" bIns="45700" anchor="t" anchorCtr="0">
            <a:noAutofit/>
          </a:bodyPr>
          <a:lstStyle/>
          <a:p>
            <a:pPr marL="0" marR="21675" lvl="0" indent="0" algn="just" rtl="0">
              <a:lnSpc>
                <a:spcPct val="150000"/>
              </a:lnSpc>
              <a:spcBef>
                <a:spcPts val="0"/>
              </a:spcBef>
              <a:spcAft>
                <a:spcPts val="0"/>
              </a:spcAft>
              <a:buNone/>
            </a:pPr>
            <a:r>
              <a:rPr lang="et-EE" sz="1800" b="1" dirty="0"/>
              <a:t>1. Eesti ja Soome lasteaiaõpetajate kasutatavad vahendid ja meetodid muukeelsete lastega    suhtlemisel </a:t>
            </a:r>
            <a:endParaRPr sz="1800" b="1" dirty="0">
              <a:solidFill>
                <a:schemeClr val="accent1"/>
              </a:solidFill>
            </a:endParaRPr>
          </a:p>
          <a:p>
            <a:pPr marL="457200" marR="21675" lvl="0" indent="-330200" algn="just" rtl="0">
              <a:lnSpc>
                <a:spcPct val="150000"/>
              </a:lnSpc>
              <a:spcBef>
                <a:spcPts val="0"/>
              </a:spcBef>
              <a:spcAft>
                <a:spcPts val="0"/>
              </a:spcAft>
              <a:buSzPts val="1600"/>
              <a:buChar char="-"/>
            </a:pPr>
            <a:r>
              <a:rPr lang="et-EE" sz="1800" dirty="0">
                <a:highlight>
                  <a:schemeClr val="lt1"/>
                </a:highlight>
              </a:rPr>
              <a:t>Soome lasteaias on kasutusel suhtlustahvlid ja PCS-pildid </a:t>
            </a:r>
            <a:endParaRPr sz="1800" dirty="0">
              <a:highlight>
                <a:schemeClr val="lt1"/>
              </a:highlight>
            </a:endParaRPr>
          </a:p>
          <a:p>
            <a:pPr marL="457200" marR="21675" lvl="0" indent="-330200" algn="just" rtl="0">
              <a:lnSpc>
                <a:spcPct val="150000"/>
              </a:lnSpc>
              <a:spcBef>
                <a:spcPts val="0"/>
              </a:spcBef>
              <a:spcAft>
                <a:spcPts val="0"/>
              </a:spcAft>
              <a:buSzPts val="1600"/>
              <a:buChar char="-"/>
            </a:pPr>
            <a:r>
              <a:rPr lang="et-EE" sz="1800" dirty="0">
                <a:highlight>
                  <a:schemeClr val="lt1"/>
                </a:highlight>
              </a:rPr>
              <a:t>Eesti lasteaedades toimub suhtlus kehakeele, miimika ja tõlkimise abil</a:t>
            </a:r>
            <a:endParaRPr sz="1800" dirty="0">
              <a:highlight>
                <a:schemeClr val="lt1"/>
              </a:highlight>
            </a:endParaRPr>
          </a:p>
          <a:p>
            <a:pPr marL="0" marR="21675" lvl="0" indent="0" algn="just" rtl="0">
              <a:lnSpc>
                <a:spcPct val="150000"/>
              </a:lnSpc>
              <a:spcBef>
                <a:spcPts val="0"/>
              </a:spcBef>
              <a:spcAft>
                <a:spcPts val="0"/>
              </a:spcAft>
              <a:buNone/>
            </a:pPr>
            <a:r>
              <a:rPr lang="et-EE" sz="1800" b="1" dirty="0"/>
              <a:t>2. Eesti </a:t>
            </a:r>
            <a:r>
              <a:rPr lang="et-EE" sz="1800" b="1" dirty="0" err="1"/>
              <a:t>testijate</a:t>
            </a:r>
            <a:r>
              <a:rPr lang="et-EE" sz="1800" b="1" dirty="0"/>
              <a:t> hinnang ja soovitused  loodud suhtlustahvlile  </a:t>
            </a:r>
            <a:endParaRPr sz="1800" b="1" dirty="0">
              <a:solidFill>
                <a:schemeClr val="accent1"/>
              </a:solidFill>
            </a:endParaRPr>
          </a:p>
          <a:p>
            <a:pPr marL="457200" marR="21675" lvl="0" indent="-330200" algn="just" rtl="0">
              <a:lnSpc>
                <a:spcPct val="150000"/>
              </a:lnSpc>
              <a:spcBef>
                <a:spcPts val="0"/>
              </a:spcBef>
              <a:spcAft>
                <a:spcPts val="0"/>
              </a:spcAft>
              <a:buSzPts val="1600"/>
              <a:buChar char="-"/>
            </a:pPr>
            <a:r>
              <a:rPr lang="et-EE" sz="1800" dirty="0">
                <a:highlight>
                  <a:srgbClr val="FFFFFF"/>
                </a:highlight>
              </a:rPr>
              <a:t>Suhtlustahvlid on asjakohased esmase suhtlusvajaduse katmiseks ja põhisõnavara omandamiseks</a:t>
            </a:r>
            <a:endParaRPr sz="1800" dirty="0">
              <a:highlight>
                <a:srgbClr val="FFFFFF"/>
              </a:highlight>
            </a:endParaRPr>
          </a:p>
          <a:p>
            <a:pPr marL="457200" marR="21675" lvl="0" indent="-330200" algn="just" rtl="0">
              <a:lnSpc>
                <a:spcPct val="150000"/>
              </a:lnSpc>
              <a:spcBef>
                <a:spcPts val="0"/>
              </a:spcBef>
              <a:spcAft>
                <a:spcPts val="0"/>
              </a:spcAft>
              <a:buSzPts val="1600"/>
              <a:buChar char="-"/>
            </a:pPr>
            <a:r>
              <a:rPr lang="et-EE" sz="1800" dirty="0">
                <a:highlight>
                  <a:srgbClr val="FFFFFF"/>
                </a:highlight>
              </a:rPr>
              <a:t>Sümbolpiltide valik ja täiendamine piisava sõnavara tagamiseks</a:t>
            </a:r>
          </a:p>
          <a:p>
            <a:pPr marL="127000" marR="21675" lvl="0" indent="0" algn="just" rtl="0">
              <a:lnSpc>
                <a:spcPct val="150000"/>
              </a:lnSpc>
              <a:spcBef>
                <a:spcPts val="0"/>
              </a:spcBef>
              <a:spcAft>
                <a:spcPts val="0"/>
              </a:spcAft>
              <a:buSzPts val="1600"/>
              <a:buNone/>
            </a:pPr>
            <a:r>
              <a:rPr lang="et-EE" sz="1800" b="1" dirty="0"/>
              <a:t>3. Laste valmisolek suhtlustahvlite kasutamiseks igapäevasuhtluse käigus Eesti lasteaedades</a:t>
            </a:r>
            <a:endParaRPr sz="1800" b="1" dirty="0">
              <a:solidFill>
                <a:schemeClr val="accent1"/>
              </a:solidFill>
            </a:endParaRPr>
          </a:p>
          <a:p>
            <a:pPr marL="457200" marR="21675" lvl="0" indent="-330200" algn="just" rtl="0">
              <a:lnSpc>
                <a:spcPct val="150000"/>
              </a:lnSpc>
              <a:spcBef>
                <a:spcPts val="0"/>
              </a:spcBef>
              <a:spcAft>
                <a:spcPts val="0"/>
              </a:spcAft>
              <a:buSzPts val="1600"/>
              <a:buChar char="-"/>
            </a:pPr>
            <a:r>
              <a:rPr lang="et-EE" sz="1800" dirty="0"/>
              <a:t>Lastel oli valmisolek ja huvi suhtlustahvlite kasutamiseks </a:t>
            </a:r>
            <a:endParaRPr sz="1800" dirty="0"/>
          </a:p>
          <a:p>
            <a:pPr marL="457200" marR="21675" lvl="0" indent="-330200" algn="just" rtl="0">
              <a:lnSpc>
                <a:spcPct val="150000"/>
              </a:lnSpc>
              <a:spcBef>
                <a:spcPts val="0"/>
              </a:spcBef>
              <a:spcAft>
                <a:spcPts val="0"/>
              </a:spcAft>
              <a:buSzPts val="1600"/>
              <a:buChar char="-"/>
            </a:pPr>
            <a:r>
              <a:rPr lang="et-EE" sz="1800" dirty="0">
                <a:highlight>
                  <a:schemeClr val="lt1"/>
                </a:highlight>
              </a:rPr>
              <a:t>Täiskasvanu roll laste valmisolekul ja huvi tekkimisel </a:t>
            </a:r>
            <a:endParaRPr sz="1800" dirty="0"/>
          </a:p>
          <a:p>
            <a:pPr marL="457200" marR="21675" lvl="0" indent="0" algn="just" rtl="0">
              <a:lnSpc>
                <a:spcPct val="150000"/>
              </a:lnSpc>
              <a:spcBef>
                <a:spcPts val="1000"/>
              </a:spcBef>
              <a:spcAft>
                <a:spcPts val="0"/>
              </a:spcAft>
              <a:buSzPts val="2800"/>
              <a:buNone/>
            </a:pPr>
            <a:endParaRPr sz="1300" dirty="0"/>
          </a:p>
          <a:p>
            <a:pPr marL="457200" marR="21675" lvl="0" indent="0" algn="just" rtl="0">
              <a:lnSpc>
                <a:spcPct val="150000"/>
              </a:lnSpc>
              <a:spcBef>
                <a:spcPts val="1000"/>
              </a:spcBef>
              <a:spcAft>
                <a:spcPts val="1000"/>
              </a:spcAft>
              <a:buSzPts val="2800"/>
              <a:buNone/>
            </a:pPr>
            <a:endParaRPr sz="13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cbbbf013cf_2_7"/>
          <p:cNvSpPr txBox="1">
            <a:spLocks noGrp="1"/>
          </p:cNvSpPr>
          <p:nvPr>
            <p:ph type="title"/>
          </p:nvPr>
        </p:nvSpPr>
        <p:spPr>
          <a:xfrm>
            <a:off x="0" y="170075"/>
            <a:ext cx="7962900" cy="70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a:t>  TULEMUSED</a:t>
            </a:r>
            <a:endParaRPr/>
          </a:p>
        </p:txBody>
      </p:sp>
      <p:sp>
        <p:nvSpPr>
          <p:cNvPr id="258" name="Google Shape;258;g2cbbbf013cf_2_7"/>
          <p:cNvSpPr txBox="1">
            <a:spLocks noGrp="1"/>
          </p:cNvSpPr>
          <p:nvPr>
            <p:ph type="body" idx="1"/>
          </p:nvPr>
        </p:nvSpPr>
        <p:spPr>
          <a:xfrm>
            <a:off x="146400" y="871475"/>
            <a:ext cx="8851200" cy="4885800"/>
          </a:xfrm>
          <a:prstGeom prst="rect">
            <a:avLst/>
          </a:prstGeom>
          <a:noFill/>
          <a:ln>
            <a:noFill/>
          </a:ln>
        </p:spPr>
        <p:txBody>
          <a:bodyPr spcFirstLastPara="1" wrap="square" lIns="91425" tIns="45700" rIns="91425" bIns="45700" anchor="t" anchorCtr="0">
            <a:noAutofit/>
          </a:bodyPr>
          <a:lstStyle/>
          <a:p>
            <a:pPr marL="0" marR="21675" lvl="0" indent="0" algn="just" rtl="0">
              <a:lnSpc>
                <a:spcPct val="114000"/>
              </a:lnSpc>
              <a:spcBef>
                <a:spcPts val="0"/>
              </a:spcBef>
              <a:spcAft>
                <a:spcPts val="0"/>
              </a:spcAft>
              <a:buSzPts val="2800"/>
              <a:buNone/>
            </a:pPr>
            <a:r>
              <a:rPr lang="et-EE" sz="1800" b="1" dirty="0"/>
              <a:t>  4. Eesti ekspertide hinnang ja soovitused loodud suhtlustahvlitele ja selle kasutusjuhendile:</a:t>
            </a:r>
            <a:endParaRPr sz="1800" b="1" dirty="0"/>
          </a:p>
          <a:p>
            <a:pPr marL="457200" marR="21675" lvl="0" indent="-330200" algn="just" rtl="0">
              <a:lnSpc>
                <a:spcPct val="114000"/>
              </a:lnSpc>
              <a:spcBef>
                <a:spcPts val="0"/>
              </a:spcBef>
              <a:spcAft>
                <a:spcPts val="0"/>
              </a:spcAft>
              <a:buSzPts val="1600"/>
              <a:buFont typeface="Times New Roman"/>
              <a:buChar char="-"/>
            </a:pPr>
            <a:r>
              <a:rPr lang="et-EE" sz="1800" dirty="0">
                <a:highlight>
                  <a:schemeClr val="lt1"/>
                </a:highlight>
              </a:rPr>
              <a:t>suhtlustahvlid on kasulikud ja hästi kasutatavad vahendid suhtluse toetamisel ja põhisõnavara omandamisel</a:t>
            </a:r>
            <a:endParaRPr sz="1800" dirty="0">
              <a:highlight>
                <a:schemeClr val="lt1"/>
              </a:highlight>
            </a:endParaRPr>
          </a:p>
          <a:p>
            <a:pPr marL="457200" marR="21675" lvl="0" indent="-330200" algn="just" rtl="0">
              <a:lnSpc>
                <a:spcPct val="114000"/>
              </a:lnSpc>
              <a:spcBef>
                <a:spcPts val="0"/>
              </a:spcBef>
              <a:spcAft>
                <a:spcPts val="0"/>
              </a:spcAft>
              <a:buSzPts val="1600"/>
              <a:buFont typeface="Times New Roman"/>
              <a:buChar char="-"/>
            </a:pPr>
            <a:r>
              <a:rPr lang="et-EE" sz="1800" dirty="0">
                <a:highlight>
                  <a:schemeClr val="lt1"/>
                </a:highlight>
              </a:rPr>
              <a:t>oluline on sõnavara valik, mis toetaks lapse motivatsiooni suhelda ja võimaldaks vastastikust suhtlust</a:t>
            </a:r>
            <a:endParaRPr sz="1800" dirty="0">
              <a:highlight>
                <a:schemeClr val="lt1"/>
              </a:highlight>
            </a:endParaRPr>
          </a:p>
          <a:p>
            <a:pPr marL="457200" marR="21675" lvl="0" indent="-330200" algn="just" rtl="0">
              <a:lnSpc>
                <a:spcPct val="114000"/>
              </a:lnSpc>
              <a:spcBef>
                <a:spcPts val="0"/>
              </a:spcBef>
              <a:spcAft>
                <a:spcPts val="0"/>
              </a:spcAft>
              <a:buSzPts val="1600"/>
              <a:buFont typeface="Times New Roman"/>
              <a:buChar char="-"/>
            </a:pPr>
            <a:r>
              <a:rPr lang="et-EE" sz="1800" dirty="0">
                <a:highlight>
                  <a:schemeClr val="lt1"/>
                </a:highlight>
              </a:rPr>
              <a:t>soovitused ekspertidelt suhtlustahvlite kasutusjuhendi täiustamiseks</a:t>
            </a:r>
            <a:endParaRPr sz="1800" u="sng" dirty="0">
              <a:highlight>
                <a:schemeClr val="lt1"/>
              </a:highlight>
            </a:endParaRPr>
          </a:p>
          <a:p>
            <a:pPr marL="360000" marR="21675" lvl="0" indent="-276225" algn="just" rtl="0">
              <a:lnSpc>
                <a:spcPct val="114000"/>
              </a:lnSpc>
              <a:spcBef>
                <a:spcPts val="0"/>
              </a:spcBef>
              <a:spcAft>
                <a:spcPts val="0"/>
              </a:spcAft>
              <a:buSzPts val="2800"/>
              <a:buNone/>
            </a:pPr>
            <a:r>
              <a:rPr lang="et-EE" sz="1800" b="1" dirty="0"/>
              <a:t>5. Eesti ekspertide arvamus suhtlustahvli kasutamise eelistest, takistustest ja võimalikust mõjust                         muukeelsete laste suhtlusoskuse arengule:</a:t>
            </a:r>
            <a:endParaRPr sz="1800" b="1" dirty="0"/>
          </a:p>
          <a:p>
            <a:pPr marL="457200" marR="21675" lvl="0" indent="-330200" algn="just" rtl="0">
              <a:lnSpc>
                <a:spcPct val="114000"/>
              </a:lnSpc>
              <a:spcBef>
                <a:spcPts val="0"/>
              </a:spcBef>
              <a:spcAft>
                <a:spcPts val="0"/>
              </a:spcAft>
              <a:buSzPts val="1600"/>
              <a:buFont typeface="Times New Roman"/>
              <a:buChar char="-"/>
            </a:pPr>
            <a:r>
              <a:rPr lang="et-EE" sz="1800" dirty="0"/>
              <a:t>mitme meelega info saamine  muudab </a:t>
            </a:r>
            <a:r>
              <a:rPr lang="et-EE" sz="1800" dirty="0">
                <a:solidFill>
                  <a:srgbClr val="282828"/>
                </a:solidFill>
              </a:rPr>
              <a:t>„</a:t>
            </a:r>
            <a:r>
              <a:rPr lang="et-EE" sz="1800" dirty="0"/>
              <a:t>keerukad” laused visuaalseks</a:t>
            </a:r>
            <a:endParaRPr sz="1800" dirty="0">
              <a:highlight>
                <a:schemeClr val="lt1"/>
              </a:highlight>
            </a:endParaRPr>
          </a:p>
          <a:p>
            <a:pPr marL="457200" marR="21675" lvl="0" indent="-330200" algn="just" rtl="0">
              <a:lnSpc>
                <a:spcPct val="114000"/>
              </a:lnSpc>
              <a:spcBef>
                <a:spcPts val="0"/>
              </a:spcBef>
              <a:spcAft>
                <a:spcPts val="0"/>
              </a:spcAft>
              <a:buSzPts val="1600"/>
              <a:buFont typeface="Times New Roman"/>
              <a:buChar char="-"/>
            </a:pPr>
            <a:r>
              <a:rPr lang="et-EE" sz="1800" dirty="0">
                <a:highlight>
                  <a:schemeClr val="lt1"/>
                </a:highlight>
              </a:rPr>
              <a:t>visuaalne tugi toetab keeleõpet ja suhtlusmotivatsiooni</a:t>
            </a:r>
            <a:endParaRPr sz="1800" dirty="0">
              <a:highlight>
                <a:schemeClr val="lt1"/>
              </a:highlight>
            </a:endParaRPr>
          </a:p>
          <a:p>
            <a:pPr marL="457200" marR="21675" lvl="0" indent="-330200" algn="just" rtl="0">
              <a:lnSpc>
                <a:spcPct val="114000"/>
              </a:lnSpc>
              <a:spcBef>
                <a:spcPts val="0"/>
              </a:spcBef>
              <a:spcAft>
                <a:spcPts val="0"/>
              </a:spcAft>
              <a:buSzPts val="1600"/>
              <a:buFont typeface="Times New Roman"/>
              <a:buChar char="-"/>
            </a:pPr>
            <a:r>
              <a:rPr lang="et-EE" sz="1800" dirty="0">
                <a:highlight>
                  <a:schemeClr val="lt1"/>
                </a:highlight>
              </a:rPr>
              <a:t>visuaalne tugi aitab lastel paremini öeldut mõista ja osaleda rühma tegevustes</a:t>
            </a:r>
            <a:r>
              <a:rPr lang="et-EE" sz="1800" b="1" dirty="0"/>
              <a:t> </a:t>
            </a:r>
            <a:endParaRPr sz="1800" u="sng" dirty="0"/>
          </a:p>
          <a:p>
            <a:pPr marL="457200" marR="21675" lvl="0" indent="-330200" algn="just" rtl="0">
              <a:lnSpc>
                <a:spcPct val="114000"/>
              </a:lnSpc>
              <a:spcBef>
                <a:spcPts val="0"/>
              </a:spcBef>
              <a:spcAft>
                <a:spcPts val="0"/>
              </a:spcAft>
              <a:buSzPts val="1600"/>
              <a:buFont typeface="Times New Roman"/>
              <a:buChar char="-"/>
            </a:pPr>
            <a:r>
              <a:rPr lang="et-EE" sz="1800" dirty="0"/>
              <a:t>täiskasvanute oskamatus seda kasutada või usk vahendi kasulikkusesse</a:t>
            </a:r>
            <a:endParaRPr sz="1800" dirty="0"/>
          </a:p>
          <a:p>
            <a:pPr marL="457200" marR="21675" lvl="0" indent="-330200" algn="just" rtl="0">
              <a:lnSpc>
                <a:spcPct val="114000"/>
              </a:lnSpc>
              <a:spcBef>
                <a:spcPts val="0"/>
              </a:spcBef>
              <a:spcAft>
                <a:spcPts val="0"/>
              </a:spcAft>
              <a:buSzPts val="1600"/>
              <a:buFont typeface="Times New Roman"/>
              <a:buChar char="-"/>
            </a:pPr>
            <a:r>
              <a:rPr lang="et-EE" sz="1800" dirty="0"/>
              <a:t>arvamus, et piltide kasutamine takistab keelearengut </a:t>
            </a:r>
            <a:r>
              <a:rPr lang="et-EE" sz="1800" dirty="0">
                <a:solidFill>
                  <a:srgbClr val="282828"/>
                </a:solidFill>
              </a:rPr>
              <a:t> </a:t>
            </a:r>
            <a:endParaRPr sz="1800" dirty="0"/>
          </a:p>
          <a:p>
            <a:pPr marL="914400" marR="21675" lvl="0" indent="0" algn="just" rtl="0">
              <a:lnSpc>
                <a:spcPct val="150000"/>
              </a:lnSpc>
              <a:spcBef>
                <a:spcPts val="1800"/>
              </a:spcBef>
              <a:spcAft>
                <a:spcPts val="0"/>
              </a:spcAft>
              <a:buSzPts val="2800"/>
              <a:buNone/>
            </a:pPr>
            <a:endParaRPr sz="1600" dirty="0"/>
          </a:p>
          <a:p>
            <a:pPr marL="0" marR="21675" lvl="0" indent="0" algn="just" rtl="0">
              <a:lnSpc>
                <a:spcPct val="150000"/>
              </a:lnSpc>
              <a:spcBef>
                <a:spcPts val="1800"/>
              </a:spcBef>
              <a:spcAft>
                <a:spcPts val="0"/>
              </a:spcAft>
              <a:buSzPts val="2800"/>
              <a:buNone/>
            </a:pPr>
            <a:r>
              <a:rPr lang="et-EE" sz="1600" b="1" dirty="0">
                <a:solidFill>
                  <a:srgbClr val="0D0D0D"/>
                </a:solidFill>
              </a:rPr>
              <a:t>                     </a:t>
            </a:r>
            <a:endParaRPr sz="1200" b="1" dirty="0"/>
          </a:p>
          <a:p>
            <a:pPr marL="457200" lvl="0" indent="0" algn="l" rtl="0">
              <a:lnSpc>
                <a:spcPct val="120000"/>
              </a:lnSpc>
              <a:spcBef>
                <a:spcPts val="1000"/>
              </a:spcBef>
              <a:spcAft>
                <a:spcPts val="0"/>
              </a:spcAft>
              <a:buSzPts val="2800"/>
              <a:buNone/>
            </a:pPr>
            <a:endParaRPr sz="1200" b="1"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deeb1ae71c_0_0"/>
          <p:cNvSpPr txBox="1">
            <a:spLocks noGrp="1"/>
          </p:cNvSpPr>
          <p:nvPr>
            <p:ph type="title"/>
          </p:nvPr>
        </p:nvSpPr>
        <p:spPr>
          <a:xfrm>
            <a:off x="244600" y="342475"/>
            <a:ext cx="7962900" cy="675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a:t>JÄRELDUSED</a:t>
            </a:r>
            <a:endParaRPr/>
          </a:p>
        </p:txBody>
      </p:sp>
      <p:sp>
        <p:nvSpPr>
          <p:cNvPr id="264" name="Google Shape;264;g2deeb1ae71c_0_0"/>
          <p:cNvSpPr txBox="1">
            <a:spLocks noGrp="1"/>
          </p:cNvSpPr>
          <p:nvPr>
            <p:ph type="body" idx="1"/>
          </p:nvPr>
        </p:nvSpPr>
        <p:spPr>
          <a:xfrm>
            <a:off x="271450" y="1155900"/>
            <a:ext cx="7909200" cy="4546200"/>
          </a:xfrm>
          <a:prstGeom prst="rect">
            <a:avLst/>
          </a:prstGeom>
          <a:noFill/>
          <a:ln>
            <a:noFill/>
          </a:ln>
        </p:spPr>
        <p:txBody>
          <a:bodyPr spcFirstLastPara="1" wrap="square" lIns="91425" tIns="45700" rIns="91425" bIns="45700" anchor="t" anchorCtr="0">
            <a:noAutofit/>
          </a:bodyPr>
          <a:lstStyle/>
          <a:p>
            <a:pPr marL="457200" marR="21675" lvl="0" indent="-330200" algn="just" rtl="0">
              <a:lnSpc>
                <a:spcPct val="150000"/>
              </a:lnSpc>
              <a:spcBef>
                <a:spcPts val="0"/>
              </a:spcBef>
              <a:spcAft>
                <a:spcPts val="0"/>
              </a:spcAft>
              <a:buSzPts val="1600"/>
              <a:buFont typeface="Times New Roman"/>
              <a:buChar char="●"/>
            </a:pPr>
            <a:r>
              <a:rPr lang="et-EE" sz="1800" b="1" dirty="0"/>
              <a:t>Suhtlustahvli kasutamine muukeelsete lastega:</a:t>
            </a:r>
            <a:endParaRPr sz="1800" b="1" dirty="0"/>
          </a:p>
          <a:p>
            <a:pPr marL="457200" marR="21675" lvl="0" indent="-330200" algn="just" rtl="0">
              <a:lnSpc>
                <a:spcPct val="150000"/>
              </a:lnSpc>
              <a:spcBef>
                <a:spcPts val="0"/>
              </a:spcBef>
              <a:spcAft>
                <a:spcPts val="0"/>
              </a:spcAft>
              <a:buSzPts val="1600"/>
              <a:buChar char="-"/>
            </a:pPr>
            <a:r>
              <a:rPr lang="et-EE" sz="1800" dirty="0"/>
              <a:t>võimaldab lapsel osa saada rühma tegevusest, aitab mõista tema ümber toimuvat</a:t>
            </a:r>
            <a:endParaRPr sz="1800" dirty="0"/>
          </a:p>
          <a:p>
            <a:pPr marL="457200" marR="21675" lvl="0" indent="-330200" algn="just" rtl="0">
              <a:lnSpc>
                <a:spcPct val="150000"/>
              </a:lnSpc>
              <a:spcBef>
                <a:spcPts val="0"/>
              </a:spcBef>
              <a:spcAft>
                <a:spcPts val="0"/>
              </a:spcAft>
              <a:buSzPts val="1600"/>
              <a:buChar char="-"/>
            </a:pPr>
            <a:r>
              <a:rPr lang="et-EE" sz="1800" dirty="0"/>
              <a:t>toetab sõnavara arengut ja aitab tähelepanu hoidmisel</a:t>
            </a:r>
            <a:endParaRPr sz="1800" dirty="0"/>
          </a:p>
          <a:p>
            <a:pPr marL="457200" marR="21675" lvl="0" indent="-330200" algn="just" rtl="0">
              <a:lnSpc>
                <a:spcPct val="150000"/>
              </a:lnSpc>
              <a:spcBef>
                <a:spcPts val="0"/>
              </a:spcBef>
              <a:spcAft>
                <a:spcPts val="0"/>
              </a:spcAft>
              <a:buSzPts val="1600"/>
              <a:buChar char="-"/>
            </a:pPr>
            <a:r>
              <a:rPr lang="et-EE" sz="1800" dirty="0"/>
              <a:t>ei ole negatiivset mõju lapse keelearengule</a:t>
            </a:r>
            <a:endParaRPr sz="1800" dirty="0"/>
          </a:p>
          <a:p>
            <a:pPr marL="457200" lvl="0" indent="-330200" algn="just" rtl="0">
              <a:lnSpc>
                <a:spcPct val="150000"/>
              </a:lnSpc>
              <a:spcBef>
                <a:spcPts val="0"/>
              </a:spcBef>
              <a:spcAft>
                <a:spcPts val="0"/>
              </a:spcAft>
              <a:buSzPts val="1600"/>
              <a:buChar char="●"/>
            </a:pPr>
            <a:r>
              <a:rPr lang="et-EE" sz="1800" b="1" dirty="0"/>
              <a:t>Täiskasvanu rolli olulisus suhtlustahvli kasutamisel:</a:t>
            </a:r>
            <a:endParaRPr sz="1800" b="1" dirty="0"/>
          </a:p>
          <a:p>
            <a:pPr marL="457200" lvl="0" indent="-330200" algn="just" rtl="0">
              <a:lnSpc>
                <a:spcPct val="150000"/>
              </a:lnSpc>
              <a:spcBef>
                <a:spcPts val="0"/>
              </a:spcBef>
              <a:spcAft>
                <a:spcPts val="0"/>
              </a:spcAft>
              <a:buSzPts val="1600"/>
              <a:buFont typeface="Merriweather"/>
              <a:buChar char="-"/>
            </a:pPr>
            <a:r>
              <a:rPr lang="et-EE" sz="1800" dirty="0"/>
              <a:t> lapsele vajalik abi ja tugi tema mõtete, soovide ja vajaduste väljendamisel</a:t>
            </a:r>
            <a:endParaRPr sz="1800" dirty="0">
              <a:solidFill>
                <a:srgbClr val="0D0D0D"/>
              </a:solidFill>
              <a:highlight>
                <a:schemeClr val="lt1"/>
              </a:highlight>
            </a:endParaRPr>
          </a:p>
          <a:p>
            <a:pPr marL="457200" lvl="0" indent="-330200" algn="just" rtl="0">
              <a:lnSpc>
                <a:spcPct val="150000"/>
              </a:lnSpc>
              <a:spcBef>
                <a:spcPts val="0"/>
              </a:spcBef>
              <a:spcAft>
                <a:spcPts val="0"/>
              </a:spcAft>
              <a:buSzPts val="1600"/>
              <a:buChar char="●"/>
            </a:pPr>
            <a:r>
              <a:rPr lang="et-EE" sz="1800" b="1" dirty="0"/>
              <a:t>Uuringu piirangud:</a:t>
            </a:r>
            <a:endParaRPr sz="1800" b="1" dirty="0"/>
          </a:p>
          <a:p>
            <a:pPr marL="457200" lvl="0" indent="-330200" algn="just" rtl="0">
              <a:lnSpc>
                <a:spcPct val="150000"/>
              </a:lnSpc>
              <a:spcBef>
                <a:spcPts val="0"/>
              </a:spcBef>
              <a:spcAft>
                <a:spcPts val="0"/>
              </a:spcAft>
              <a:buClr>
                <a:srgbClr val="9B002B"/>
              </a:buClr>
              <a:buSzPts val="1600"/>
              <a:buFont typeface="Merriweather"/>
              <a:buChar char="-"/>
            </a:pPr>
            <a:r>
              <a:rPr lang="et-EE" sz="1800" dirty="0"/>
              <a:t>valimi suurus ei võimalda üldistada saadud tulemusi laiemas kontekstis  </a:t>
            </a:r>
            <a:endParaRPr sz="1800" dirty="0"/>
          </a:p>
          <a:p>
            <a:pPr marL="457200" lvl="0" indent="-330200" algn="just" rtl="0">
              <a:lnSpc>
                <a:spcPct val="150000"/>
              </a:lnSpc>
              <a:spcBef>
                <a:spcPts val="0"/>
              </a:spcBef>
              <a:spcAft>
                <a:spcPts val="0"/>
              </a:spcAft>
              <a:buClr>
                <a:srgbClr val="9B002B"/>
              </a:buClr>
              <a:buSzPts val="1600"/>
              <a:buFont typeface="Merriweather"/>
              <a:buChar char="-"/>
            </a:pPr>
            <a:r>
              <a:rPr lang="et-EE" sz="1800" dirty="0"/>
              <a:t>testimisperioodi pikkus suhtlustahvli kasutusmugavuse ja mõju hindamisel muukeelsete laste eestikeelse sõnavara arengule</a:t>
            </a:r>
            <a:endParaRPr sz="1800" b="1" dirty="0"/>
          </a:p>
          <a:p>
            <a:pPr marL="0" lvl="0" indent="0" algn="l" rtl="0">
              <a:lnSpc>
                <a:spcPct val="120000"/>
              </a:lnSpc>
              <a:spcBef>
                <a:spcPts val="1000"/>
              </a:spcBef>
              <a:spcAft>
                <a:spcPts val="0"/>
              </a:spcAft>
              <a:buSzPts val="2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8"/>
          <p:cNvSpPr txBox="1">
            <a:spLocks noGrp="1"/>
          </p:cNvSpPr>
          <p:nvPr>
            <p:ph type="title"/>
          </p:nvPr>
        </p:nvSpPr>
        <p:spPr>
          <a:xfrm>
            <a:off x="221125" y="400225"/>
            <a:ext cx="7962900" cy="657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dirty="0"/>
              <a:t>KOKKUVÕTE</a:t>
            </a:r>
            <a:endParaRPr dirty="0"/>
          </a:p>
        </p:txBody>
      </p:sp>
      <p:sp>
        <p:nvSpPr>
          <p:cNvPr id="270" name="Google Shape;270;p8"/>
          <p:cNvSpPr txBox="1">
            <a:spLocks noGrp="1"/>
          </p:cNvSpPr>
          <p:nvPr>
            <p:ph type="body" idx="1"/>
          </p:nvPr>
        </p:nvSpPr>
        <p:spPr>
          <a:xfrm>
            <a:off x="221125" y="1220625"/>
            <a:ext cx="8313000" cy="4726200"/>
          </a:xfrm>
          <a:prstGeom prst="rect">
            <a:avLst/>
          </a:prstGeom>
          <a:noFill/>
          <a:ln>
            <a:noFill/>
          </a:ln>
        </p:spPr>
        <p:txBody>
          <a:bodyPr spcFirstLastPara="1" wrap="square" lIns="91425" tIns="45700" rIns="91425" bIns="45700" anchor="t" anchorCtr="0">
            <a:noAutofit/>
          </a:bodyPr>
          <a:lstStyle/>
          <a:p>
            <a:pPr marL="457200" lvl="0" indent="-330200" algn="just" rtl="0">
              <a:lnSpc>
                <a:spcPct val="150000"/>
              </a:lnSpc>
              <a:spcBef>
                <a:spcPts val="0"/>
              </a:spcBef>
              <a:spcAft>
                <a:spcPts val="0"/>
              </a:spcAft>
              <a:buSzPts val="1600"/>
              <a:buChar char="●"/>
            </a:pPr>
            <a:r>
              <a:rPr lang="et-EE" sz="2000" dirty="0">
                <a:latin typeface="Times New Roman" panose="02020603050405020304" pitchFamily="18" charset="0"/>
                <a:cs typeface="Times New Roman" panose="02020603050405020304" pitchFamily="18" charset="0"/>
              </a:rPr>
              <a:t>Suhtlustahvel on asjakohane vahend muukeelsete laste igapäevasuhtluse ja teise keele omandamise toetamisel</a:t>
            </a:r>
            <a:endParaRPr sz="2000" dirty="0">
              <a:latin typeface="Times New Roman" panose="02020603050405020304" pitchFamily="18" charset="0"/>
              <a:cs typeface="Times New Roman" panose="02020603050405020304" pitchFamily="18" charset="0"/>
            </a:endParaRPr>
          </a:p>
          <a:p>
            <a:pPr marL="457200" lvl="0" indent="-330200" algn="just" rtl="0">
              <a:lnSpc>
                <a:spcPct val="150000"/>
              </a:lnSpc>
              <a:spcBef>
                <a:spcPts val="0"/>
              </a:spcBef>
              <a:spcAft>
                <a:spcPts val="0"/>
              </a:spcAft>
              <a:buSzPts val="1600"/>
              <a:buChar char="●"/>
            </a:pPr>
            <a:r>
              <a:rPr lang="et-EE" sz="2000" dirty="0">
                <a:latin typeface="Times New Roman" panose="02020603050405020304" pitchFamily="18" charset="0"/>
                <a:cs typeface="Times New Roman" panose="02020603050405020304" pitchFamily="18" charset="0"/>
              </a:rPr>
              <a:t>Suhtlustahvlid Eesti lasteaiaõpetajate igapäevasteks praktilisteks tööriistadeks </a:t>
            </a:r>
            <a:endParaRPr sz="2000" dirty="0">
              <a:latin typeface="Times New Roman" panose="02020603050405020304" pitchFamily="18" charset="0"/>
              <a:cs typeface="Times New Roman" panose="02020603050405020304" pitchFamily="18" charset="0"/>
            </a:endParaRPr>
          </a:p>
          <a:p>
            <a:pPr marL="457200" lvl="0" indent="-330200" algn="just" rtl="0">
              <a:lnSpc>
                <a:spcPct val="150000"/>
              </a:lnSpc>
              <a:spcBef>
                <a:spcPts val="0"/>
              </a:spcBef>
              <a:spcAft>
                <a:spcPts val="0"/>
              </a:spcAft>
              <a:buSzPts val="1600"/>
              <a:buChar char="●"/>
            </a:pPr>
            <a:r>
              <a:rPr lang="et-EE" sz="2000" dirty="0">
                <a:highlight>
                  <a:srgbClr val="FFFFFF"/>
                </a:highlight>
                <a:latin typeface="Times New Roman" panose="02020603050405020304" pitchFamily="18" charset="0"/>
                <a:cs typeface="Times New Roman" panose="02020603050405020304" pitchFamily="18" charset="0"/>
              </a:rPr>
              <a:t>Suhtlustahvel annab muukeelsele lapsele võimaluse end väljendada</a:t>
            </a:r>
            <a:endParaRPr sz="2000" dirty="0">
              <a:highlight>
                <a:srgbClr val="FFFFFF"/>
              </a:highlight>
              <a:latin typeface="Times New Roman" panose="02020603050405020304" pitchFamily="18" charset="0"/>
              <a:cs typeface="Times New Roman" panose="02020603050405020304" pitchFamily="18" charset="0"/>
            </a:endParaRPr>
          </a:p>
          <a:p>
            <a:pPr marL="457200" lvl="0" indent="-330200" algn="just" rtl="0">
              <a:lnSpc>
                <a:spcPct val="150000"/>
              </a:lnSpc>
              <a:spcBef>
                <a:spcPts val="0"/>
              </a:spcBef>
              <a:spcAft>
                <a:spcPts val="0"/>
              </a:spcAft>
              <a:buSzPts val="1600"/>
              <a:buChar char="●"/>
            </a:pPr>
            <a:r>
              <a:rPr lang="et-EE" sz="2000" dirty="0">
                <a:highlight>
                  <a:srgbClr val="FFFFFF"/>
                </a:highlight>
                <a:latin typeface="Times New Roman" panose="02020603050405020304" pitchFamily="18" charset="0"/>
                <a:cs typeface="Times New Roman" panose="02020603050405020304" pitchFamily="18" charset="0"/>
              </a:rPr>
              <a:t>Suurendada õpetajate teadlikkust ja oskusi AAC vahendite kasutamisel </a:t>
            </a:r>
            <a:r>
              <a:rPr lang="et-EE" sz="2000" dirty="0">
                <a:solidFill>
                  <a:srgbClr val="0D0D0D"/>
                </a:solidFill>
                <a:highlight>
                  <a:srgbClr val="FFFFFF"/>
                </a:highlight>
                <a:latin typeface="Times New Roman" panose="02020603050405020304" pitchFamily="18" charset="0"/>
                <a:cs typeface="Times New Roman" panose="02020603050405020304" pitchFamily="18" charset="0"/>
              </a:rPr>
              <a:t> </a:t>
            </a:r>
            <a:endParaRPr sz="2000" dirty="0">
              <a:solidFill>
                <a:srgbClr val="0D0D0D"/>
              </a:solidFill>
              <a:highlight>
                <a:srgbClr val="FFFFFF"/>
              </a:highlight>
              <a:latin typeface="Times New Roman" panose="02020603050405020304" pitchFamily="18" charset="0"/>
              <a:cs typeface="Times New Roman" panose="02020603050405020304" pitchFamily="18" charset="0"/>
            </a:endParaRPr>
          </a:p>
          <a:p>
            <a:pPr marL="457200" marR="21675" lvl="0" indent="0" algn="just" rtl="0">
              <a:lnSpc>
                <a:spcPct val="115000"/>
              </a:lnSpc>
              <a:spcBef>
                <a:spcPts val="1800"/>
              </a:spcBef>
              <a:spcAft>
                <a:spcPts val="0"/>
              </a:spcAft>
              <a:buSzPts val="2800"/>
              <a:buNone/>
            </a:pPr>
            <a:r>
              <a:rPr lang="et-EE" sz="2000" i="1" dirty="0">
                <a:latin typeface="Times New Roman" panose="02020603050405020304" pitchFamily="18" charset="0"/>
                <a:cs typeface="Times New Roman" panose="02020603050405020304" pitchFamily="18" charset="0"/>
              </a:rPr>
              <a:t>Pildikeel ei tee mitte kellelegi halba, vaid saab olla kasuks </a:t>
            </a:r>
            <a:r>
              <a:rPr lang="et-EE" sz="2000" i="1" dirty="0">
                <a:latin typeface="Times New Roman" panose="02020603050405020304" pitchFamily="18" charset="0"/>
                <a:ea typeface="Calibri"/>
                <a:cs typeface="Times New Roman" panose="02020603050405020304" pitchFamily="18" charset="0"/>
                <a:sym typeface="Calibri"/>
              </a:rPr>
              <a:t>–</a:t>
            </a:r>
            <a:r>
              <a:rPr lang="et-EE" sz="2000" i="1" dirty="0">
                <a:latin typeface="Times New Roman" panose="02020603050405020304" pitchFamily="18" charset="0"/>
                <a:cs typeface="Times New Roman" panose="02020603050405020304" pitchFamily="18" charset="0"/>
              </a:rPr>
              <a:t> nii mõistmisel kui ka eneseväljendusel </a:t>
            </a:r>
            <a:r>
              <a:rPr lang="et-EE" sz="2000" dirty="0">
                <a:latin typeface="Times New Roman" panose="02020603050405020304" pitchFamily="18" charset="0"/>
                <a:cs typeface="Times New Roman" panose="02020603050405020304" pitchFamily="18" charset="0"/>
              </a:rPr>
              <a:t>(Vahtramäe, 2024)</a:t>
            </a:r>
            <a:endParaRPr sz="2000" dirty="0">
              <a:latin typeface="Times New Roman" panose="02020603050405020304" pitchFamily="18" charset="0"/>
              <a:cs typeface="Times New Roman" panose="02020603050405020304" pitchFamily="18" charset="0"/>
            </a:endParaRPr>
          </a:p>
          <a:p>
            <a:pPr marL="0" marR="21675" lvl="0" indent="0" algn="just" rtl="0">
              <a:lnSpc>
                <a:spcPct val="115000"/>
              </a:lnSpc>
              <a:spcBef>
                <a:spcPts val="1800"/>
              </a:spcBef>
              <a:spcAft>
                <a:spcPts val="0"/>
              </a:spcAft>
              <a:buSzPts val="2800"/>
              <a:buNone/>
            </a:pPr>
            <a:r>
              <a:rPr lang="et-EE" sz="2000" i="1" dirty="0">
                <a:latin typeface="Times New Roman" panose="02020603050405020304" pitchFamily="18" charset="0"/>
                <a:cs typeface="Times New Roman" panose="02020603050405020304" pitchFamily="18" charset="0"/>
              </a:rPr>
              <a:t>         Laps saab aru pildi toel. Mina saan lapsest aru pildi toel</a:t>
            </a:r>
            <a:r>
              <a:rPr lang="et-EE" sz="2000" dirty="0">
                <a:latin typeface="Times New Roman" panose="02020603050405020304" pitchFamily="18" charset="0"/>
                <a:cs typeface="Times New Roman" panose="02020603050405020304" pitchFamily="18" charset="0"/>
              </a:rPr>
              <a:t> (Siiman, 2024)</a:t>
            </a:r>
            <a:endParaRPr sz="2000" dirty="0">
              <a:latin typeface="Times New Roman" panose="02020603050405020304" pitchFamily="18" charset="0"/>
              <a:cs typeface="Times New Roman" panose="02020603050405020304" pitchFamily="18" charset="0"/>
            </a:endParaRPr>
          </a:p>
          <a:p>
            <a:pPr marL="457200" marR="21675" lvl="0" indent="0" algn="just" rtl="0">
              <a:lnSpc>
                <a:spcPct val="115000"/>
              </a:lnSpc>
              <a:spcBef>
                <a:spcPts val="1800"/>
              </a:spcBef>
              <a:spcAft>
                <a:spcPts val="1000"/>
              </a:spcAft>
              <a:buSzPts val="2800"/>
              <a:buNone/>
            </a:pPr>
            <a:endParaRPr sz="19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cd4a16f81a_0_0"/>
          <p:cNvSpPr txBox="1">
            <a:spLocks noGrp="1"/>
          </p:cNvSpPr>
          <p:nvPr>
            <p:ph type="title"/>
          </p:nvPr>
        </p:nvSpPr>
        <p:spPr>
          <a:xfrm>
            <a:off x="0" y="-1"/>
            <a:ext cx="7962900" cy="57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200"/>
              <a:buNone/>
            </a:pPr>
            <a:r>
              <a:rPr lang="et-EE"/>
              <a:t>ALLIKAD</a:t>
            </a:r>
            <a:endParaRPr/>
          </a:p>
        </p:txBody>
      </p:sp>
      <p:sp>
        <p:nvSpPr>
          <p:cNvPr id="276" name="Google Shape;276;g2cd4a16f81a_0_0"/>
          <p:cNvSpPr txBox="1">
            <a:spLocks noGrp="1"/>
          </p:cNvSpPr>
          <p:nvPr>
            <p:ph type="body" idx="1"/>
          </p:nvPr>
        </p:nvSpPr>
        <p:spPr>
          <a:xfrm>
            <a:off x="271325" y="572400"/>
            <a:ext cx="8425200" cy="5415000"/>
          </a:xfrm>
          <a:prstGeom prst="rect">
            <a:avLst/>
          </a:prstGeom>
          <a:noFill/>
          <a:ln>
            <a:noFill/>
          </a:ln>
        </p:spPr>
        <p:txBody>
          <a:bodyPr spcFirstLastPara="1" wrap="square" lIns="91425" tIns="45700" rIns="91425" bIns="45700" anchor="t" anchorCtr="0">
            <a:noAutofit/>
          </a:bodyPr>
          <a:lstStyle/>
          <a:p>
            <a:pPr marL="450000" marR="21675" lvl="0" indent="-450000" algn="just" rtl="0">
              <a:lnSpc>
                <a:spcPct val="150000"/>
              </a:lnSpc>
              <a:spcBef>
                <a:spcPts val="0"/>
              </a:spcBef>
              <a:spcAft>
                <a:spcPts val="0"/>
              </a:spcAft>
              <a:buSzPts val="2800"/>
              <a:buNone/>
            </a:pPr>
            <a:r>
              <a:rPr lang="et-EE" sz="1200"/>
              <a:t>Battye, A. (2018). </a:t>
            </a:r>
            <a:r>
              <a:rPr lang="et-EE" sz="1200" i="1"/>
              <a:t>Who's Afraid of AAC? : the UK Guide to Augmentative and Alternative Communication.</a:t>
            </a:r>
            <a:r>
              <a:rPr lang="et-EE" sz="1200"/>
              <a:t> New York, NY : Routledge</a:t>
            </a:r>
            <a:endParaRPr sz="1200"/>
          </a:p>
          <a:p>
            <a:pPr marL="450000" marR="21675" lvl="0" indent="-450000" algn="just" rtl="0">
              <a:lnSpc>
                <a:spcPct val="150000"/>
              </a:lnSpc>
              <a:spcBef>
                <a:spcPts val="0"/>
              </a:spcBef>
              <a:spcAft>
                <a:spcPts val="0"/>
              </a:spcAft>
              <a:buSzPts val="2800"/>
              <a:buNone/>
            </a:pPr>
            <a:r>
              <a:rPr lang="et-EE" sz="1200"/>
              <a:t>Castro, D. C., Espinosa, L. M., &amp; Páez. (2011). </a:t>
            </a:r>
            <a:r>
              <a:rPr lang="et-EE" sz="1200" i="1"/>
              <a:t>Defining and measuring quality early childhood practices that promote dual language learners’ development and learning. </a:t>
            </a:r>
            <a:endParaRPr sz="1200"/>
          </a:p>
          <a:p>
            <a:pPr marL="907200" marR="21675" lvl="0" indent="-450000" algn="just" rtl="0">
              <a:lnSpc>
                <a:spcPct val="150000"/>
              </a:lnSpc>
              <a:spcBef>
                <a:spcPts val="0"/>
              </a:spcBef>
              <a:spcAft>
                <a:spcPts val="0"/>
              </a:spcAft>
              <a:buSzPts val="2800"/>
              <a:buNone/>
            </a:pPr>
            <a:r>
              <a:rPr lang="et-EE" sz="1200"/>
              <a:t>https://www.researchgate.net/publication/257984808 </a:t>
            </a:r>
            <a:endParaRPr sz="1300"/>
          </a:p>
          <a:p>
            <a:pPr marL="450000" marR="21675" lvl="0" indent="-450000" algn="just" rtl="0">
              <a:lnSpc>
                <a:spcPct val="150000"/>
              </a:lnSpc>
              <a:spcBef>
                <a:spcPts val="0"/>
              </a:spcBef>
              <a:spcAft>
                <a:spcPts val="0"/>
              </a:spcAft>
              <a:buSzPts val="2800"/>
              <a:buNone/>
            </a:pPr>
            <a:r>
              <a:rPr lang="et-EE" sz="1200"/>
              <a:t>Gyekye, M., &amp; Ruponen, U-M. (2019). Suomi toisena kielenä: oppimisen haasteet, ohjaus ja pedagoginen toiminta. P. Pihlaja &amp; R. Viitala (Ed.), </a:t>
            </a:r>
            <a:r>
              <a:rPr lang="et-EE" sz="1200" i="1"/>
              <a:t>Varhaiserityiskasvatus. 2. painos </a:t>
            </a:r>
            <a:r>
              <a:rPr lang="et-EE" sz="1200"/>
              <a:t>(pp. 339-363)</a:t>
            </a:r>
            <a:r>
              <a:rPr lang="et-EE" sz="1200" i="1"/>
              <a:t>.</a:t>
            </a:r>
            <a:r>
              <a:rPr lang="et-EE" sz="1200"/>
              <a:t> Jyväskylä: PS-kustannus.</a:t>
            </a:r>
            <a:endParaRPr sz="1200"/>
          </a:p>
          <a:p>
            <a:pPr marL="457200" marR="21675" lvl="0" indent="-457200" algn="just" rtl="0">
              <a:lnSpc>
                <a:spcPct val="150000"/>
              </a:lnSpc>
              <a:spcBef>
                <a:spcPts val="0"/>
              </a:spcBef>
              <a:spcAft>
                <a:spcPts val="0"/>
              </a:spcAft>
              <a:buSzPts val="2800"/>
              <a:buNone/>
            </a:pPr>
            <a:r>
              <a:rPr lang="et-EE" sz="1200"/>
              <a:t>Heikura, J. (2021). </a:t>
            </a:r>
            <a:r>
              <a:rPr lang="et-EE" sz="1200" i="1"/>
              <a:t>Puhetta tukevat ja korvaavat kommunikaatiomenetelmät erityisopettajankoulutusten koulutusohjelmissa.</a:t>
            </a:r>
            <a:r>
              <a:rPr lang="et-EE" sz="1200"/>
              <a:t> [Pro Gradu tutkielma, Tampereen yliopisto]. </a:t>
            </a:r>
            <a:r>
              <a:rPr lang="et-EE" sz="1200">
                <a:solidFill>
                  <a:schemeClr val="hlink"/>
                </a:solidFill>
                <a:uFill>
                  <a:noFill/>
                </a:uFill>
                <a:hlinkClick r:id="rId3"/>
              </a:rPr>
              <a:t>https://trepo.tuni.fi/bitstream/handle/10024/124742/HeikuraJutta.pdf?sequence=2</a:t>
            </a:r>
            <a:endParaRPr sz="1200"/>
          </a:p>
          <a:p>
            <a:pPr marL="457200" marR="21675" lvl="0" indent="-457200" algn="just" rtl="0">
              <a:lnSpc>
                <a:spcPct val="150000"/>
              </a:lnSpc>
              <a:spcBef>
                <a:spcPts val="0"/>
              </a:spcBef>
              <a:spcAft>
                <a:spcPts val="0"/>
              </a:spcAft>
              <a:buSzPts val="2800"/>
              <a:buNone/>
            </a:pPr>
            <a:r>
              <a:rPr lang="et-EE" sz="1200"/>
              <a:t>Heikurainen, I. (2009). Kõne toetav ja asendav kommunikatsioon ehk AAC. [Koolituse materjal]. Ruskeasuo kool.</a:t>
            </a:r>
            <a:endParaRPr sz="1200"/>
          </a:p>
          <a:p>
            <a:pPr marL="450000" marR="21675" lvl="0" indent="-450000" algn="just" rtl="0">
              <a:lnSpc>
                <a:spcPct val="150000"/>
              </a:lnSpc>
              <a:spcBef>
                <a:spcPts val="0"/>
              </a:spcBef>
              <a:spcAft>
                <a:spcPts val="0"/>
              </a:spcAft>
              <a:buSzPts val="2800"/>
              <a:buNone/>
            </a:pPr>
            <a:r>
              <a:rPr lang="et-EE" sz="1200"/>
              <a:t>Herne, L. (2020).</a:t>
            </a:r>
            <a:r>
              <a:rPr lang="et-EE" sz="1200" i="1"/>
              <a:t> Lasnamäe Eesti lasteaed: praktikakogukonna toimimine ja muukeelse lapse eesti keele omandamise toetamine õpetajate hinnangul.</a:t>
            </a:r>
            <a:r>
              <a:rPr lang="et-EE" sz="1200"/>
              <a:t> [Magistritöö, Tallinna Ülikool]. ETERA. https://www.etera.ee/zoom/85034/view?page=1&amp;p=separate&amp;view=0,102,2481,3406</a:t>
            </a:r>
            <a:endParaRPr sz="1200"/>
          </a:p>
          <a:p>
            <a:pPr marL="450000" marR="21675" lvl="0" indent="-450000" algn="just" rtl="0">
              <a:lnSpc>
                <a:spcPct val="150000"/>
              </a:lnSpc>
              <a:spcBef>
                <a:spcPts val="0"/>
              </a:spcBef>
              <a:spcAft>
                <a:spcPts val="0"/>
              </a:spcAft>
              <a:buSzPts val="2800"/>
              <a:buNone/>
            </a:pPr>
            <a:r>
              <a:rPr lang="et-EE" sz="1200"/>
              <a:t>Kallio, I. (2020)</a:t>
            </a:r>
            <a:r>
              <a:rPr lang="et-EE" sz="1200" i="1"/>
              <a:t>. Maahanmuuttajalasten kielen kehityksen tukeminen esiopetuksessa </a:t>
            </a:r>
            <a:r>
              <a:rPr lang="et-EE" sz="1200"/>
              <a:t>[Kandidaatintutkielma, Tampereen yliopisto]</a:t>
            </a:r>
            <a:r>
              <a:rPr lang="et-EE" sz="1200" i="1"/>
              <a:t>. </a:t>
            </a:r>
            <a:r>
              <a:rPr lang="et-EE" sz="1200"/>
              <a:t> </a:t>
            </a:r>
            <a:r>
              <a:rPr lang="et-EE" sz="1200">
                <a:solidFill>
                  <a:schemeClr val="hlink"/>
                </a:solidFill>
                <a:uFill>
                  <a:noFill/>
                </a:uFill>
                <a:hlinkClick r:id="rId4"/>
              </a:rPr>
              <a:t>https://trepo.tuni.fi/bitstream/handle/10024/124137/KallioIida.pdf?sequence=2</a:t>
            </a:r>
            <a:endParaRPr sz="1200"/>
          </a:p>
          <a:p>
            <a:pPr marL="450000" marR="21675" lvl="0" indent="-450000" algn="just" rtl="0">
              <a:lnSpc>
                <a:spcPct val="150000"/>
              </a:lnSpc>
              <a:spcBef>
                <a:spcPts val="0"/>
              </a:spcBef>
              <a:spcAft>
                <a:spcPts val="0"/>
              </a:spcAft>
              <a:buSzPts val="2800"/>
              <a:buNone/>
            </a:pPr>
            <a:r>
              <a:rPr lang="et-EE" sz="1200"/>
              <a:t>Lavalle, P., I., &amp; Briesmaster, M. (2017). The study of the Use of Picture Descriptions in Enhancing Communication Skills among the 8th-Grade Students—Learners of English as a Foreign Language. </a:t>
            </a:r>
            <a:r>
              <a:rPr lang="et-EE" sz="1200" i="1"/>
              <a:t>i.e.: inquiry in education: Vol. 9: Iss. 1, Article 4. </a:t>
            </a:r>
            <a:r>
              <a:rPr lang="et-EE" sz="1200"/>
              <a:t>Retrieved from: </a:t>
            </a:r>
            <a:r>
              <a:rPr lang="et-EE" sz="1200">
                <a:solidFill>
                  <a:schemeClr val="hlink"/>
                </a:solidFill>
                <a:uFill>
                  <a:noFill/>
                </a:uFill>
                <a:hlinkClick r:id="rId5"/>
              </a:rPr>
              <a:t>http://digitalcommons.nl.edu/ie/vol9/iss1/4</a:t>
            </a:r>
            <a:endParaRPr sz="1200"/>
          </a:p>
          <a:p>
            <a:pPr marL="457200" marR="21675" lvl="0" indent="-457200" algn="just" rtl="0">
              <a:lnSpc>
                <a:spcPct val="150000"/>
              </a:lnSpc>
              <a:spcBef>
                <a:spcPts val="0"/>
              </a:spcBef>
              <a:spcAft>
                <a:spcPts val="0"/>
              </a:spcAft>
              <a:buSzPts val="2800"/>
              <a:buNone/>
            </a:pPr>
            <a:r>
              <a:rPr lang="et-EE" sz="1200"/>
              <a:t>Männamäe, H. (2019). </a:t>
            </a:r>
            <a:r>
              <a:rPr lang="et-EE" sz="1200" i="1"/>
              <a:t>Lasteaiaõpetajate kogemused töös eesti keelest erineva emakeelega lastega </a:t>
            </a:r>
            <a:r>
              <a:rPr lang="et-EE" sz="1200"/>
              <a:t>[Magistritöö, Tallinna Ülikool]. ETERA. </a:t>
            </a:r>
            <a:r>
              <a:rPr lang="et-EE" sz="1200">
                <a:solidFill>
                  <a:schemeClr val="hlink"/>
                </a:solidFill>
                <a:uFill>
                  <a:noFill/>
                </a:uFill>
                <a:hlinkClick r:id="rId6"/>
              </a:rPr>
              <a:t>https://www.etera.ee/s/zRcYCD1bJL</a:t>
            </a:r>
            <a:endParaRPr sz="1200"/>
          </a:p>
          <a:p>
            <a:pPr marL="450000" marR="21675" lvl="0" indent="-450000" algn="just" rtl="0">
              <a:lnSpc>
                <a:spcPct val="150000"/>
              </a:lnSpc>
              <a:spcBef>
                <a:spcPts val="0"/>
              </a:spcBef>
              <a:spcAft>
                <a:spcPts val="0"/>
              </a:spcAft>
              <a:buSzPts val="2800"/>
              <a:buNone/>
            </a:pPr>
            <a:endParaRPr sz="1200"/>
          </a:p>
          <a:p>
            <a:pPr marL="450000" marR="21675" lvl="0" indent="-450000" algn="just" rtl="0">
              <a:lnSpc>
                <a:spcPct val="150000"/>
              </a:lnSpc>
              <a:spcBef>
                <a:spcPts val="0"/>
              </a:spcBef>
              <a:spcAft>
                <a:spcPts val="0"/>
              </a:spcAft>
              <a:buSzPts val="2800"/>
              <a:buNone/>
            </a:pPr>
            <a:endParaRPr sz="1200"/>
          </a:p>
          <a:p>
            <a:pPr marL="0" marR="25400" lvl="0" indent="0" algn="just" rtl="0">
              <a:lnSpc>
                <a:spcPct val="115000"/>
              </a:lnSpc>
              <a:spcBef>
                <a:spcPts val="0"/>
              </a:spcBef>
              <a:spcAft>
                <a:spcPts val="0"/>
              </a:spcAft>
              <a:buClr>
                <a:schemeClr val="dk1"/>
              </a:buClr>
              <a:buSzPts val="1100"/>
              <a:buFont typeface="Arial"/>
              <a:buNone/>
            </a:pPr>
            <a:endParaRPr sz="1300"/>
          </a:p>
          <a:p>
            <a:pPr marL="0" lvl="0" indent="0" algn="l" rtl="0">
              <a:lnSpc>
                <a:spcPct val="120000"/>
              </a:lnSpc>
              <a:spcBef>
                <a:spcPts val="1000"/>
              </a:spcBef>
              <a:spcAft>
                <a:spcPts val="0"/>
              </a:spcAft>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cd4a16f81a_0_5"/>
          <p:cNvSpPr txBox="1">
            <a:spLocks noGrp="1"/>
          </p:cNvSpPr>
          <p:nvPr>
            <p:ph type="title"/>
          </p:nvPr>
        </p:nvSpPr>
        <p:spPr>
          <a:xfrm>
            <a:off x="0" y="-1"/>
            <a:ext cx="7962900" cy="57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200"/>
              <a:buNone/>
            </a:pPr>
            <a:r>
              <a:rPr lang="et-EE"/>
              <a:t>ALLIKAD</a:t>
            </a:r>
            <a:endParaRPr/>
          </a:p>
        </p:txBody>
      </p:sp>
      <p:sp>
        <p:nvSpPr>
          <p:cNvPr id="282" name="Google Shape;282;g2cd4a16f81a_0_5"/>
          <p:cNvSpPr txBox="1">
            <a:spLocks noGrp="1"/>
          </p:cNvSpPr>
          <p:nvPr>
            <p:ph type="body" idx="1"/>
          </p:nvPr>
        </p:nvSpPr>
        <p:spPr>
          <a:xfrm>
            <a:off x="271325" y="572400"/>
            <a:ext cx="8421600" cy="5403900"/>
          </a:xfrm>
          <a:prstGeom prst="rect">
            <a:avLst/>
          </a:prstGeom>
          <a:noFill/>
          <a:ln>
            <a:noFill/>
          </a:ln>
        </p:spPr>
        <p:txBody>
          <a:bodyPr spcFirstLastPara="1" wrap="square" lIns="91425" tIns="45700" rIns="91425" bIns="45700" anchor="t" anchorCtr="0">
            <a:noAutofit/>
          </a:bodyPr>
          <a:lstStyle/>
          <a:p>
            <a:pPr marL="457200" marR="21675" lvl="0" indent="-457200" algn="just" rtl="0">
              <a:lnSpc>
                <a:spcPct val="150000"/>
              </a:lnSpc>
              <a:spcBef>
                <a:spcPts val="0"/>
              </a:spcBef>
              <a:spcAft>
                <a:spcPts val="0"/>
              </a:spcAft>
              <a:buSzPts val="2800"/>
              <a:buNone/>
            </a:pPr>
            <a:r>
              <a:rPr lang="et-EE" sz="1200"/>
              <a:t>Noormänd-Sinimeri, K. (2023).</a:t>
            </a:r>
            <a:r>
              <a:rPr lang="et-EE" sz="1200" i="1"/>
              <a:t> Lasteaiaõpetajate ja tugispetsialistide vajadused muukeelsete laste arengu toetamiseks ühe Tallinna lähedase valla lasteaedade näitel.</a:t>
            </a:r>
            <a:r>
              <a:rPr lang="et-EE" sz="1200"/>
              <a:t> [Magistritöö, Tallinna Ülikool]. ETERA. https://www.etera.ee/zoom/200656/view?page=1&amp;p=separate&amp;search=Noorm%C3%A4nd-Sinimeri&amp;tool=search&amp;view=0,118,2484,3391</a:t>
            </a:r>
            <a:endParaRPr sz="1200"/>
          </a:p>
          <a:p>
            <a:pPr marL="457200" marR="21675" lvl="0" indent="-457200" algn="just" rtl="0">
              <a:lnSpc>
                <a:spcPct val="150000"/>
              </a:lnSpc>
              <a:spcBef>
                <a:spcPts val="0"/>
              </a:spcBef>
              <a:spcAft>
                <a:spcPts val="0"/>
              </a:spcAft>
              <a:buSzPts val="2800"/>
              <a:buNone/>
            </a:pPr>
            <a:r>
              <a:rPr lang="et-EE" sz="1200"/>
              <a:t>Piir, M. (2016). </a:t>
            </a:r>
            <a:r>
              <a:rPr lang="et-EE" sz="1200" i="1"/>
              <a:t>Venekeelne laps eestikeelses lasteaias õpetajate ja lapsevanemate vaatenurgast. </a:t>
            </a:r>
            <a:r>
              <a:rPr lang="et-EE" sz="1200"/>
              <a:t>[Magistritöö, Tallinna Ülikool]. https://www.etera.ee/zoom/28479/view?page=1&amp;p=separate&amp;view=0,337,2480,3172</a:t>
            </a:r>
            <a:endParaRPr sz="1200"/>
          </a:p>
          <a:p>
            <a:pPr marL="457200" marR="21675" lvl="0" indent="-457200" algn="just" rtl="0">
              <a:lnSpc>
                <a:spcPct val="150000"/>
              </a:lnSpc>
              <a:spcBef>
                <a:spcPts val="0"/>
              </a:spcBef>
              <a:spcAft>
                <a:spcPts val="0"/>
              </a:spcAft>
              <a:buSzPts val="2800"/>
              <a:buNone/>
            </a:pPr>
            <a:r>
              <a:rPr lang="et-EE" sz="1200"/>
              <a:t>Romski, M. A., &amp; Sevcik, R. A. (2005). Augmentative Communication and Early Intervention: Myths and Realities. </a:t>
            </a:r>
            <a:r>
              <a:rPr lang="et-EE" sz="1200" i="1"/>
              <a:t>Infants &amp; Young Children 18</a:t>
            </a:r>
            <a:r>
              <a:rPr lang="et-EE" sz="1200"/>
              <a:t>(3) (pp. 174-185). https://doi.org/10.1097/00001163-200507000-00002 </a:t>
            </a:r>
            <a:endParaRPr sz="1200"/>
          </a:p>
          <a:p>
            <a:pPr marL="457200" marR="21675" lvl="0" indent="-457200" algn="just" rtl="0">
              <a:lnSpc>
                <a:spcPct val="150000"/>
              </a:lnSpc>
              <a:spcBef>
                <a:spcPts val="0"/>
              </a:spcBef>
              <a:spcAft>
                <a:spcPts val="0"/>
              </a:spcAft>
              <a:buSzPts val="2800"/>
              <a:buNone/>
            </a:pPr>
            <a:r>
              <a:rPr lang="et-EE" sz="1200"/>
              <a:t>Sevcik, R. A., Romski, M. A., &amp; Walters, C. (2021). Spoken Vocabulary Outcomes of Toddlers with Developmental Delay After Parent-Implemented Augmented Language Intervention. </a:t>
            </a:r>
            <a:r>
              <a:rPr lang="et-EE" sz="1200" i="1"/>
              <a:t>American Journal of Speech-Language Pathology,</a:t>
            </a:r>
            <a:r>
              <a:rPr lang="et-EE" sz="1200"/>
              <a:t> 30(3) (pp. 1023–1037). https://doi.org/10.1044/2020_AJSLP-20-00093</a:t>
            </a:r>
            <a:endParaRPr sz="1200"/>
          </a:p>
          <a:p>
            <a:pPr marL="457200" marR="21675" lvl="0" indent="-457200" algn="just" rtl="0">
              <a:lnSpc>
                <a:spcPct val="150000"/>
              </a:lnSpc>
              <a:spcBef>
                <a:spcPts val="0"/>
              </a:spcBef>
              <a:spcAft>
                <a:spcPts val="0"/>
              </a:spcAft>
              <a:buSzPts val="2800"/>
              <a:buNone/>
            </a:pPr>
            <a:r>
              <a:rPr lang="et-EE" sz="1200"/>
              <a:t>Saarinen, T. (2013). Kuvat ja tukiviittomat vauhdittavat kielen kehitystä. </a:t>
            </a:r>
            <a:r>
              <a:rPr lang="et-EE" sz="1200" i="1"/>
              <a:t>Kielipolku, 3.</a:t>
            </a:r>
            <a:r>
              <a:rPr lang="et-EE" sz="1200"/>
              <a:t> </a:t>
            </a:r>
            <a:r>
              <a:rPr lang="et-EE" sz="1200">
                <a:solidFill>
                  <a:schemeClr val="hlink"/>
                </a:solidFill>
                <a:uFill>
                  <a:noFill/>
                </a:uFill>
                <a:hlinkClick r:id="rId3"/>
              </a:rPr>
              <a:t>https://issuu.com/strokery/docs/kielipolku_3_13_nettiin?fbclid=IwAR3Eo9gg26fQMuibNsy52EPsJ-m8q1R2Nop0LM-jWgYpt8EsNji565RDsDQ</a:t>
            </a:r>
            <a:endParaRPr sz="1200"/>
          </a:p>
          <a:p>
            <a:pPr marL="457200" marR="21675" lvl="0" indent="-457200" algn="just" rtl="0">
              <a:lnSpc>
                <a:spcPct val="150000"/>
              </a:lnSpc>
              <a:spcBef>
                <a:spcPts val="0"/>
              </a:spcBef>
              <a:spcAft>
                <a:spcPts val="0"/>
              </a:spcAft>
              <a:buSzPts val="2800"/>
              <a:buNone/>
            </a:pPr>
            <a:r>
              <a:rPr lang="et-EE" sz="1200"/>
              <a:t>Smirnov, M. (2018).</a:t>
            </a:r>
            <a:r>
              <a:rPr lang="et-EE" sz="1200" i="1"/>
              <a:t> Lasteaiaõpetajate hinnangud enda ettevalmistusele ja toimetulekule õppe- ja kasvatustegevuse korraldamisel mitte-eesti kodukeelega lastega.</a:t>
            </a:r>
            <a:r>
              <a:rPr lang="et-EE" sz="1200"/>
              <a:t> [Magistritöö, Tallinna Ülikool]. ETERA. https://www.etera.ee/zoom/44532/view?page=1&amp;p=separate&amp;search=Smirnov&amp;tool=search&amp;view=0,0,2481,3508</a:t>
            </a:r>
            <a:endParaRPr sz="1200"/>
          </a:p>
          <a:p>
            <a:pPr marL="457200" marR="21675" lvl="0" indent="-457200" algn="just" rtl="0">
              <a:lnSpc>
                <a:spcPct val="150000"/>
              </a:lnSpc>
              <a:spcBef>
                <a:spcPts val="0"/>
              </a:spcBef>
              <a:spcAft>
                <a:spcPts val="0"/>
              </a:spcAft>
              <a:buSzPts val="2800"/>
              <a:buNone/>
            </a:pPr>
            <a:r>
              <a:rPr lang="et-EE" sz="1200"/>
              <a:t>Syrjämäki, M. (2019). </a:t>
            </a:r>
            <a:r>
              <a:rPr lang="et-EE" sz="1200" i="1"/>
              <a:t>Leikkien, havainnoiden, kannatellen: Vertaisvuorovaikutusta vahvistavaa pedagogiikkaa varhaiserityiskasvatuksen toimintaympäristössä.</a:t>
            </a:r>
            <a:r>
              <a:rPr lang="et-EE" sz="1200"/>
              <a:t> [Doktoritöö, Helsingin Yliopisto]. </a:t>
            </a:r>
            <a:r>
              <a:rPr lang="et-EE" sz="1200">
                <a:solidFill>
                  <a:schemeClr val="hlink"/>
                </a:solidFill>
                <a:uFill>
                  <a:noFill/>
                </a:uFill>
                <a:hlinkClick r:id="rId4"/>
              </a:rPr>
              <a:t>http://hdl.handle.net/10138/306193</a:t>
            </a:r>
            <a:endParaRPr sz="1200"/>
          </a:p>
          <a:p>
            <a:pPr marL="457200" marR="21675" lvl="0" indent="-457200" algn="just" rtl="0">
              <a:lnSpc>
                <a:spcPct val="150000"/>
              </a:lnSpc>
              <a:spcBef>
                <a:spcPts val="0"/>
              </a:spcBef>
              <a:spcAft>
                <a:spcPts val="0"/>
              </a:spcAft>
              <a:buSzPts val="2800"/>
              <a:buNone/>
            </a:pPr>
            <a:endParaRPr sz="1200"/>
          </a:p>
          <a:p>
            <a:pPr marL="457200" marR="21675" lvl="0" indent="-457200" algn="just" rtl="0">
              <a:lnSpc>
                <a:spcPct val="150000"/>
              </a:lnSpc>
              <a:spcBef>
                <a:spcPts val="0"/>
              </a:spcBef>
              <a:spcAft>
                <a:spcPts val="0"/>
              </a:spcAft>
              <a:buSzPts val="2800"/>
              <a:buNone/>
            </a:pPr>
            <a:endParaRPr sz="1200"/>
          </a:p>
          <a:p>
            <a:pPr marL="0" marR="25400" lvl="0" indent="0" algn="just" rtl="0">
              <a:lnSpc>
                <a:spcPct val="115000"/>
              </a:lnSpc>
              <a:spcBef>
                <a:spcPts val="0"/>
              </a:spcBef>
              <a:spcAft>
                <a:spcPts val="0"/>
              </a:spcAft>
              <a:buClr>
                <a:schemeClr val="dk1"/>
              </a:buClr>
              <a:buSzPts val="1100"/>
              <a:buFont typeface="Arial"/>
              <a:buNone/>
            </a:pPr>
            <a:endParaRPr sz="1200"/>
          </a:p>
          <a:p>
            <a:pPr marL="0" lvl="0" indent="0" algn="l" rtl="0">
              <a:lnSpc>
                <a:spcPct val="120000"/>
              </a:lnSpc>
              <a:spcBef>
                <a:spcPts val="1000"/>
              </a:spcBef>
              <a:spcAft>
                <a:spcPts val="0"/>
              </a:spcAft>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deeb1ae71c_0_5"/>
          <p:cNvSpPr txBox="1">
            <a:spLocks noGrp="1"/>
          </p:cNvSpPr>
          <p:nvPr>
            <p:ph type="title"/>
          </p:nvPr>
        </p:nvSpPr>
        <p:spPr>
          <a:xfrm>
            <a:off x="0" y="0"/>
            <a:ext cx="2421600" cy="1164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100"/>
              <a:buFont typeface="Arial"/>
              <a:buNone/>
            </a:pPr>
            <a:r>
              <a:rPr lang="et-EE"/>
              <a:t>ALLIKAD</a:t>
            </a:r>
            <a:endParaRPr/>
          </a:p>
          <a:p>
            <a:pPr marL="0" lvl="0" indent="0" algn="l" rtl="0">
              <a:lnSpc>
                <a:spcPct val="100000"/>
              </a:lnSpc>
              <a:spcBef>
                <a:spcPts val="0"/>
              </a:spcBef>
              <a:spcAft>
                <a:spcPts val="0"/>
              </a:spcAft>
              <a:buSzPts val="3200"/>
              <a:buNone/>
            </a:pPr>
            <a:endParaRPr/>
          </a:p>
        </p:txBody>
      </p:sp>
      <p:sp>
        <p:nvSpPr>
          <p:cNvPr id="288" name="Google Shape;288;g2deeb1ae71c_0_5"/>
          <p:cNvSpPr txBox="1">
            <a:spLocks noGrp="1"/>
          </p:cNvSpPr>
          <p:nvPr>
            <p:ph type="body" idx="1"/>
          </p:nvPr>
        </p:nvSpPr>
        <p:spPr>
          <a:xfrm>
            <a:off x="136925" y="817300"/>
            <a:ext cx="8620500" cy="4045200"/>
          </a:xfrm>
          <a:prstGeom prst="rect">
            <a:avLst/>
          </a:prstGeom>
          <a:noFill/>
          <a:ln>
            <a:noFill/>
          </a:ln>
        </p:spPr>
        <p:txBody>
          <a:bodyPr spcFirstLastPara="1" wrap="square" lIns="91425" tIns="45700" rIns="91425" bIns="45700" anchor="t" anchorCtr="0">
            <a:noAutofit/>
          </a:bodyPr>
          <a:lstStyle/>
          <a:p>
            <a:pPr marL="457200" marR="21675" lvl="0" indent="-457200" algn="just" rtl="0">
              <a:lnSpc>
                <a:spcPct val="150000"/>
              </a:lnSpc>
              <a:spcBef>
                <a:spcPts val="0"/>
              </a:spcBef>
              <a:spcAft>
                <a:spcPts val="0"/>
              </a:spcAft>
              <a:buClr>
                <a:schemeClr val="dk1"/>
              </a:buClr>
              <a:buSzPts val="1100"/>
              <a:buFont typeface="Arial"/>
              <a:buNone/>
            </a:pPr>
            <a:r>
              <a:rPr lang="et-EE" sz="1200"/>
              <a:t>Uosukainen, M. (2023). Havainnoista tekoihin– Kielellisten taitojen havainnointi ja tukeminen varhaiskasvatuksessa. [Koolituse materjal]. Kommunikointikeskus Kipinä OY.</a:t>
            </a:r>
            <a:endParaRPr sz="1200"/>
          </a:p>
          <a:p>
            <a:pPr marL="457200" marR="21675" lvl="0" indent="-457200" algn="just" rtl="0">
              <a:lnSpc>
                <a:spcPct val="150000"/>
              </a:lnSpc>
              <a:spcBef>
                <a:spcPts val="0"/>
              </a:spcBef>
              <a:spcAft>
                <a:spcPts val="0"/>
              </a:spcAft>
              <a:buClr>
                <a:schemeClr val="dk1"/>
              </a:buClr>
              <a:buSzPts val="1100"/>
              <a:buFont typeface="Arial"/>
              <a:buNone/>
            </a:pPr>
            <a:r>
              <a:rPr lang="et-EE" sz="1200"/>
              <a:t>Örn, A. (2021). </a:t>
            </a:r>
            <a:r>
              <a:rPr lang="et-EE" sz="1200" i="1"/>
              <a:t>Lapsella on oikeus tulla ymmärretyksi. Kuvakommunikaatio varhaiskasvatusikäisten kielenkehityksen tukena.</a:t>
            </a:r>
            <a:r>
              <a:rPr lang="et-EE" sz="1200"/>
              <a:t> [Opinnäytetyö, Karelia-ammattikorkeakoulu]. </a:t>
            </a:r>
            <a:r>
              <a:rPr lang="et-EE" sz="1200">
                <a:solidFill>
                  <a:schemeClr val="hlink"/>
                </a:solidFill>
                <a:uFill>
                  <a:noFill/>
                </a:uFill>
                <a:hlinkClick r:id="rId3"/>
              </a:rPr>
              <a:t>https://www.theseus.fi/bitstream/handle/10024/512121/LAPSELLA%20ON%20OIKEUS%20TULLA%20YMM%C3%84RRETYKSI.pdf?sequence=2&amp;isAllowed=y</a:t>
            </a:r>
            <a:endParaRPr sz="1200"/>
          </a:p>
          <a:p>
            <a:pPr marL="457200" marR="21675" lvl="0" indent="-457200" algn="just" rtl="0">
              <a:lnSpc>
                <a:spcPct val="150000"/>
              </a:lnSpc>
              <a:spcBef>
                <a:spcPts val="0"/>
              </a:spcBef>
              <a:spcAft>
                <a:spcPts val="0"/>
              </a:spcAft>
              <a:buClr>
                <a:schemeClr val="dk1"/>
              </a:buClr>
              <a:buSzPts val="1100"/>
              <a:buFont typeface="Arial"/>
              <a:buNone/>
            </a:pPr>
            <a:r>
              <a:rPr lang="et-EE" sz="1200"/>
              <a:t>Vanahans, M., Timoštšuk, I., &amp; Uibu, K. (2023). Lasteaia- ja klassiõpetajate hinnangud oma ettevalmistusele, pädevusele ja kogemusele õpetada uussisserändajast õpilasi.  </a:t>
            </a:r>
            <a:r>
              <a:rPr lang="et-EE" sz="1200" i="1"/>
              <a:t>Eesti Haridusteaduste Ajakiri, nr 11</a:t>
            </a:r>
            <a:r>
              <a:rPr lang="et-EE" sz="1200"/>
              <a:t>(1), 2023, (pp. 103-129).  https://doi.org/10.12697/eha.2023.11.1.05 </a:t>
            </a:r>
            <a:endParaRPr sz="1200"/>
          </a:p>
          <a:p>
            <a:pPr marL="0" lvl="0" indent="0" algn="l" rtl="0">
              <a:lnSpc>
                <a:spcPct val="120000"/>
              </a:lnSpc>
              <a:spcBef>
                <a:spcPts val="1000"/>
              </a:spcBef>
              <a:spcAft>
                <a:spcPts val="0"/>
              </a:spcAft>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0"/>
          <p:cNvSpPr txBox="1">
            <a:spLocks noGrp="1"/>
          </p:cNvSpPr>
          <p:nvPr>
            <p:ph type="title" idx="4294967295"/>
          </p:nvPr>
        </p:nvSpPr>
        <p:spPr>
          <a:xfrm>
            <a:off x="723375" y="1274525"/>
            <a:ext cx="7766100" cy="1440600"/>
          </a:xfrm>
          <a:prstGeom prst="rect">
            <a:avLst/>
          </a:prstGeom>
          <a:noFill/>
          <a:ln>
            <a:noFill/>
          </a:ln>
        </p:spPr>
        <p:txBody>
          <a:bodyPr spcFirstLastPara="1" wrap="square" lIns="91425" tIns="45700" rIns="91425" bIns="45700" anchor="ctr" anchorCtr="0">
            <a:noAutofit/>
          </a:bodyPr>
          <a:lstStyle/>
          <a:p>
            <a:pPr marL="0" lvl="0" indent="0" algn="l" rtl="0">
              <a:lnSpc>
                <a:spcPct val="54000"/>
              </a:lnSpc>
              <a:spcBef>
                <a:spcPts val="0"/>
              </a:spcBef>
              <a:spcAft>
                <a:spcPts val="0"/>
              </a:spcAft>
              <a:buClr>
                <a:schemeClr val="dk1"/>
              </a:buClr>
              <a:buSzPts val="6300"/>
              <a:buFont typeface="Times New Roman"/>
              <a:buNone/>
            </a:pPr>
            <a:r>
              <a:rPr lang="et-EE" sz="5600"/>
              <a:t>TÄNAME  KUULAMAST!</a:t>
            </a:r>
            <a:endParaRPr sz="5600"/>
          </a:p>
        </p:txBody>
      </p:sp>
      <p:sp>
        <p:nvSpPr>
          <p:cNvPr id="294" name="Google Shape;294;p10"/>
          <p:cNvSpPr txBox="1">
            <a:spLocks noGrp="1"/>
          </p:cNvSpPr>
          <p:nvPr>
            <p:ph type="subTitle" idx="4294967295"/>
          </p:nvPr>
        </p:nvSpPr>
        <p:spPr>
          <a:xfrm>
            <a:off x="794100" y="4844450"/>
            <a:ext cx="7182300" cy="82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B002B"/>
              </a:buClr>
              <a:buSzPts val="2000"/>
              <a:buFont typeface="Merriweather Sans"/>
              <a:buNone/>
            </a:pPr>
            <a:r>
              <a:rPr lang="et-EE"/>
              <a:t>Helin Puksand, </a:t>
            </a:r>
            <a:r>
              <a:rPr lang="et-EE" sz="2000" b="0" i="0" u="none" strike="noStrike" cap="none">
                <a:solidFill>
                  <a:schemeClr val="dk1"/>
                </a:solidFill>
                <a:latin typeface="Times New Roman"/>
                <a:ea typeface="Times New Roman"/>
                <a:cs typeface="Times New Roman"/>
                <a:sym typeface="Times New Roman"/>
              </a:rPr>
              <a:t>Carmen Deklau ja Marion Kivi</a:t>
            </a: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r>
              <a:rPr lang="et-EE" sz="2000" b="0" i="0" u="sng" strike="noStrike" cap="none">
                <a:solidFill>
                  <a:schemeClr val="hlink"/>
                </a:solidFill>
                <a:latin typeface="Times New Roman"/>
                <a:ea typeface="Times New Roman"/>
                <a:cs typeface="Times New Roman"/>
                <a:sym typeface="Times New Roman"/>
                <a:hlinkClick r:id="rId3"/>
              </a:rPr>
              <a:t>helinp@tlu.ee</a:t>
            </a:r>
            <a:r>
              <a:rPr lang="et-EE"/>
              <a:t>, </a:t>
            </a:r>
            <a:r>
              <a:rPr lang="et-EE" u="sng">
                <a:solidFill>
                  <a:schemeClr val="hlink"/>
                </a:solidFill>
                <a:hlinkClick r:id="rId4"/>
              </a:rPr>
              <a:t>carmendeklau@gmail.com</a:t>
            </a:r>
            <a:r>
              <a:rPr lang="et-EE"/>
              <a:t>, </a:t>
            </a:r>
            <a:r>
              <a:rPr lang="et-EE" u="sng">
                <a:solidFill>
                  <a:schemeClr val="hlink"/>
                </a:solidFill>
                <a:hlinkClick r:id="rId5"/>
              </a:rPr>
              <a:t>marion@voluaed.ee</a:t>
            </a:r>
            <a:r>
              <a:rPr lang="et-EE"/>
              <a:t> </a:t>
            </a:r>
            <a:endParaRPr sz="2000" b="0" i="0" u="none" strike="noStrike" cap="none">
              <a:solidFill>
                <a:schemeClr val="dk1"/>
              </a:solidFill>
              <a:latin typeface="Times New Roman"/>
              <a:ea typeface="Times New Roman"/>
              <a:cs typeface="Times New Roman"/>
              <a:sym typeface="Times New Roman"/>
            </a:endParaRPr>
          </a:p>
        </p:txBody>
      </p:sp>
      <p:pic>
        <p:nvPicPr>
          <p:cNvPr id="295" name="Google Shape;295;p10"/>
          <p:cNvPicPr preferRelativeResize="0"/>
          <p:nvPr/>
        </p:nvPicPr>
        <p:blipFill rotWithShape="1">
          <a:blip r:embed="rId6">
            <a:alphaModFix/>
          </a:blip>
          <a:srcRect/>
          <a:stretch/>
        </p:blipFill>
        <p:spPr>
          <a:xfrm>
            <a:off x="794100" y="2601350"/>
            <a:ext cx="2231465" cy="1953729"/>
          </a:xfrm>
          <a:prstGeom prst="rect">
            <a:avLst/>
          </a:prstGeom>
          <a:noFill/>
          <a:ln>
            <a:noFill/>
          </a:ln>
        </p:spPr>
      </p:pic>
      <p:pic>
        <p:nvPicPr>
          <p:cNvPr id="296" name="Google Shape;296;p10" descr="A drawing of a person's head&#10;&#10;Description automatically generated"/>
          <p:cNvPicPr preferRelativeResize="0"/>
          <p:nvPr/>
        </p:nvPicPr>
        <p:blipFill rotWithShape="1">
          <a:blip r:embed="rId7">
            <a:alphaModFix/>
          </a:blip>
          <a:srcRect/>
          <a:stretch/>
        </p:blipFill>
        <p:spPr>
          <a:xfrm>
            <a:off x="2953750" y="2544651"/>
            <a:ext cx="2231476" cy="2180577"/>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a:spLocks noGrp="1"/>
          </p:cNvSpPr>
          <p:nvPr>
            <p:ph type="title"/>
          </p:nvPr>
        </p:nvSpPr>
        <p:spPr>
          <a:xfrm>
            <a:off x="112725" y="415875"/>
            <a:ext cx="7962900" cy="681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a:t>TAUSTAST</a:t>
            </a:r>
            <a:endParaRPr/>
          </a:p>
        </p:txBody>
      </p:sp>
      <p:sp>
        <p:nvSpPr>
          <p:cNvPr id="192" name="Google Shape;192;p4"/>
          <p:cNvSpPr txBox="1">
            <a:spLocks noGrp="1"/>
          </p:cNvSpPr>
          <p:nvPr>
            <p:ph type="body" idx="1"/>
          </p:nvPr>
        </p:nvSpPr>
        <p:spPr>
          <a:xfrm>
            <a:off x="112725" y="1302675"/>
            <a:ext cx="10366500" cy="5529000"/>
          </a:xfrm>
          <a:prstGeom prst="rect">
            <a:avLst/>
          </a:prstGeom>
          <a:noFill/>
          <a:ln>
            <a:noFill/>
          </a:ln>
        </p:spPr>
        <p:txBody>
          <a:bodyPr spcFirstLastPara="1" wrap="square" lIns="91425" tIns="45700" rIns="91425" bIns="45700" anchor="t" anchorCtr="0">
            <a:normAutofit/>
          </a:bodyPr>
          <a:lstStyle/>
          <a:p>
            <a:pPr marL="0" marR="25400" lvl="0" indent="0" algn="just" rtl="0">
              <a:lnSpc>
                <a:spcPct val="115000"/>
              </a:lnSpc>
              <a:spcBef>
                <a:spcPts val="0"/>
              </a:spcBef>
              <a:spcAft>
                <a:spcPts val="0"/>
              </a:spcAft>
              <a:buClr>
                <a:schemeClr val="dk1"/>
              </a:buClr>
              <a:buSzPts val="1100"/>
              <a:buFont typeface="Arial"/>
              <a:buNone/>
            </a:pPr>
            <a:endParaRPr sz="1400" dirty="0"/>
          </a:p>
          <a:p>
            <a:pPr marL="457200" lvl="0" indent="-406400" algn="l" rtl="0">
              <a:lnSpc>
                <a:spcPct val="115000"/>
              </a:lnSpc>
              <a:spcBef>
                <a:spcPts val="1200"/>
              </a:spcBef>
              <a:spcAft>
                <a:spcPts val="0"/>
              </a:spcAft>
              <a:buSzPts val="2800"/>
              <a:buChar char="-"/>
            </a:pPr>
            <a:r>
              <a:rPr lang="et-EE" sz="2000" dirty="0"/>
              <a:t>E</a:t>
            </a:r>
            <a:r>
              <a:rPr lang="et-EE" sz="2400" dirty="0"/>
              <a:t>esti on mitmekeelne ühiskond</a:t>
            </a:r>
            <a:endParaRPr sz="2400" dirty="0"/>
          </a:p>
          <a:p>
            <a:pPr marL="457200" lvl="0" indent="-381000" algn="l" rtl="0">
              <a:lnSpc>
                <a:spcPct val="115000"/>
              </a:lnSpc>
              <a:spcBef>
                <a:spcPts val="0"/>
              </a:spcBef>
              <a:spcAft>
                <a:spcPts val="0"/>
              </a:spcAft>
              <a:buSzPts val="2400"/>
              <a:buChar char="-"/>
            </a:pPr>
            <a:r>
              <a:rPr lang="et-EE" sz="2400" dirty="0"/>
              <a:t>~30% elanikest muu emakeelega</a:t>
            </a:r>
            <a:endParaRPr sz="2400" dirty="0"/>
          </a:p>
          <a:p>
            <a:pPr marL="457200" lvl="0" indent="-381000" algn="l" rtl="0">
              <a:lnSpc>
                <a:spcPct val="115000"/>
              </a:lnSpc>
              <a:spcBef>
                <a:spcPts val="0"/>
              </a:spcBef>
              <a:spcAft>
                <a:spcPts val="0"/>
              </a:spcAft>
              <a:buSzPts val="2400"/>
              <a:buChar char="-"/>
            </a:pPr>
            <a:r>
              <a:rPr lang="et-EE" sz="2400" dirty="0"/>
              <a:t>Üleminek eestikeelsele õppele (2024) =&gt; Eesti lasteaedades kasvab muukeelsete laste arv, kõikides lasteaedades eestikeelne õpe.</a:t>
            </a:r>
            <a:endParaRPr sz="2400" dirty="0"/>
          </a:p>
          <a:p>
            <a:pPr marL="457200" marR="25400" lvl="0" indent="-381000" algn="just" rtl="0">
              <a:lnSpc>
                <a:spcPct val="115000"/>
              </a:lnSpc>
              <a:spcBef>
                <a:spcPts val="0"/>
              </a:spcBef>
              <a:spcAft>
                <a:spcPts val="0"/>
              </a:spcAft>
              <a:buSzPts val="2400"/>
              <a:buChar char="-"/>
            </a:pPr>
            <a:r>
              <a:rPr lang="et-EE" sz="2400" dirty="0"/>
              <a:t>Eesti lasteaiaõpetajate ebapiisav ettevalmistus mitmekultuurilises</a:t>
            </a:r>
          </a:p>
          <a:p>
            <a:pPr marL="76200" marR="25400" lvl="0" indent="0" algn="just" rtl="0">
              <a:lnSpc>
                <a:spcPct val="115000"/>
              </a:lnSpc>
              <a:spcBef>
                <a:spcPts val="0"/>
              </a:spcBef>
              <a:spcAft>
                <a:spcPts val="0"/>
              </a:spcAft>
              <a:buSzPts val="2400"/>
              <a:buNone/>
            </a:pPr>
            <a:r>
              <a:rPr lang="et-EE" sz="2400" dirty="0"/>
              <a:t>     keskkonnas õpetamiseks</a:t>
            </a:r>
            <a:endParaRPr sz="2400" dirty="0"/>
          </a:p>
          <a:p>
            <a:pPr marL="457200" marR="25400" lvl="0" indent="0" algn="just" rtl="0">
              <a:lnSpc>
                <a:spcPct val="115000"/>
              </a:lnSpc>
              <a:spcBef>
                <a:spcPts val="0"/>
              </a:spcBef>
              <a:spcAft>
                <a:spcPts val="0"/>
              </a:spcAft>
              <a:buSzPts val="2800"/>
              <a:buNone/>
            </a:pPr>
            <a:endParaRPr sz="1900" dirty="0"/>
          </a:p>
          <a:p>
            <a:pPr marL="0" marR="25400" lvl="0" indent="0" algn="just" rtl="0">
              <a:lnSpc>
                <a:spcPct val="115000"/>
              </a:lnSpc>
              <a:spcBef>
                <a:spcPts val="0"/>
              </a:spcBef>
              <a:spcAft>
                <a:spcPts val="0"/>
              </a:spcAft>
              <a:buSzPts val="2800"/>
              <a:buNone/>
            </a:pPr>
            <a:endParaRPr sz="1800" dirty="0"/>
          </a:p>
          <a:p>
            <a:pPr marL="457200" marR="25400" lvl="0" indent="0" algn="just" rtl="0">
              <a:lnSpc>
                <a:spcPct val="115000"/>
              </a:lnSpc>
              <a:spcBef>
                <a:spcPts val="0"/>
              </a:spcBef>
              <a:spcAft>
                <a:spcPts val="0"/>
              </a:spcAft>
              <a:buSzPts val="2800"/>
              <a:buNone/>
            </a:pPr>
            <a:endParaRPr sz="1800" dirty="0"/>
          </a:p>
          <a:p>
            <a:pPr marL="457200" marR="25400" lvl="0" indent="0" algn="just" rtl="0">
              <a:lnSpc>
                <a:spcPct val="115000"/>
              </a:lnSpc>
              <a:spcBef>
                <a:spcPts val="0"/>
              </a:spcBef>
              <a:spcAft>
                <a:spcPts val="0"/>
              </a:spcAft>
              <a:buSzPts val="2800"/>
              <a:buNone/>
            </a:pPr>
            <a:endParaRPr sz="1800" dirty="0"/>
          </a:p>
          <a:p>
            <a:pPr marL="0" marR="25400" lvl="0" indent="0" algn="just" rtl="0">
              <a:lnSpc>
                <a:spcPct val="115000"/>
              </a:lnSpc>
              <a:spcBef>
                <a:spcPts val="0"/>
              </a:spcBef>
              <a:spcAft>
                <a:spcPts val="0"/>
              </a:spcAft>
              <a:buSzPts val="2800"/>
              <a:buNone/>
            </a:pPr>
            <a:endParaRPr sz="1900" dirty="0"/>
          </a:p>
          <a:p>
            <a:pPr marL="457200" marR="25400" lvl="0" indent="0" algn="just" rtl="0">
              <a:lnSpc>
                <a:spcPct val="115000"/>
              </a:lnSpc>
              <a:spcBef>
                <a:spcPts val="0"/>
              </a:spcBef>
              <a:spcAft>
                <a:spcPts val="0"/>
              </a:spcAft>
              <a:buSzPts val="2800"/>
              <a:buNone/>
            </a:pPr>
            <a:endParaRPr sz="1400" dirty="0"/>
          </a:p>
          <a:p>
            <a:pPr marL="457200" marR="21675" lvl="0" indent="0" algn="just" rtl="0">
              <a:lnSpc>
                <a:spcPct val="150000"/>
              </a:lnSpc>
              <a:spcBef>
                <a:spcPts val="0"/>
              </a:spcBef>
              <a:spcAft>
                <a:spcPts val="0"/>
              </a:spcAft>
              <a:buSzPts val="2800"/>
              <a:buNone/>
            </a:pPr>
            <a:endParaRPr sz="1400" dirty="0"/>
          </a:p>
          <a:p>
            <a:pPr marL="457200" marR="21675" lvl="0" indent="0" algn="just" rtl="0">
              <a:lnSpc>
                <a:spcPct val="150000"/>
              </a:lnSpc>
              <a:spcBef>
                <a:spcPts val="0"/>
              </a:spcBef>
              <a:spcAft>
                <a:spcPts val="0"/>
              </a:spcAft>
              <a:buSzPts val="2800"/>
              <a:buNone/>
            </a:pPr>
            <a:endParaRPr sz="14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97656aa69b_0_6"/>
          <p:cNvSpPr txBox="1">
            <a:spLocks noGrp="1"/>
          </p:cNvSpPr>
          <p:nvPr>
            <p:ph type="title"/>
          </p:nvPr>
        </p:nvSpPr>
        <p:spPr>
          <a:xfrm>
            <a:off x="596900" y="314574"/>
            <a:ext cx="7962900" cy="1234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t-EE"/>
              <a:t>Muu emakeelega laps eestikeelses lasteaias</a:t>
            </a:r>
            <a:endParaRPr/>
          </a:p>
        </p:txBody>
      </p:sp>
      <p:sp>
        <p:nvSpPr>
          <p:cNvPr id="198" name="Google Shape;198;g397656aa69b_0_6"/>
          <p:cNvSpPr txBox="1">
            <a:spLocks noGrp="1"/>
          </p:cNvSpPr>
          <p:nvPr>
            <p:ph type="body" idx="1"/>
          </p:nvPr>
        </p:nvSpPr>
        <p:spPr>
          <a:xfrm>
            <a:off x="625320" y="1834816"/>
            <a:ext cx="7909200" cy="40452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SzPts val="2000"/>
              <a:buChar char="-"/>
            </a:pPr>
            <a:r>
              <a:rPr lang="et-EE" sz="2000" dirty="0">
                <a:latin typeface="Times New Roman" panose="02020603050405020304" pitchFamily="18" charset="0"/>
                <a:ea typeface="Arial"/>
                <a:cs typeface="Times New Roman" panose="02020603050405020304" pitchFamily="18" charset="0"/>
                <a:sym typeface="Arial"/>
              </a:rPr>
              <a:t>Suhtlemine on iga lapse põhiõigus: laps peab saama väljendada oma mõtteid ja tundeid (Eesti Vabariigi Põhiseadus 1992; Lastekaitseseadus 2023)</a:t>
            </a:r>
            <a:endParaRPr sz="2000" dirty="0">
              <a:latin typeface="Times New Roman" panose="02020603050405020304" pitchFamily="18" charset="0"/>
              <a:ea typeface="Arial"/>
              <a:cs typeface="Times New Roman" panose="02020603050405020304" pitchFamily="18" charset="0"/>
              <a:sym typeface="Arial"/>
            </a:endParaRPr>
          </a:p>
          <a:p>
            <a:pPr marL="457200" lvl="0" indent="-355600" algn="l" rtl="0">
              <a:lnSpc>
                <a:spcPct val="115000"/>
              </a:lnSpc>
              <a:spcBef>
                <a:spcPts val="0"/>
              </a:spcBef>
              <a:spcAft>
                <a:spcPts val="0"/>
              </a:spcAft>
              <a:buSzPts val="2000"/>
              <a:buChar char="-"/>
            </a:pPr>
            <a:r>
              <a:rPr lang="et-EE" sz="2000" dirty="0">
                <a:latin typeface="Times New Roman" panose="02020603050405020304" pitchFamily="18" charset="0"/>
                <a:ea typeface="Arial"/>
                <a:cs typeface="Times New Roman" panose="02020603050405020304" pitchFamily="18" charset="0"/>
                <a:sym typeface="Arial"/>
              </a:rPr>
              <a:t>Muu emakeelega laps </a:t>
            </a:r>
            <a:endParaRPr sz="2000" dirty="0">
              <a:latin typeface="Times New Roman" panose="02020603050405020304" pitchFamily="18" charset="0"/>
              <a:ea typeface="Arial"/>
              <a:cs typeface="Times New Roman" panose="02020603050405020304" pitchFamily="18" charset="0"/>
              <a:sym typeface="Arial"/>
            </a:endParaRPr>
          </a:p>
          <a:p>
            <a:pPr marL="914400" lvl="1" indent="-355600" algn="l" rtl="0">
              <a:lnSpc>
                <a:spcPct val="115000"/>
              </a:lnSpc>
              <a:spcBef>
                <a:spcPts val="0"/>
              </a:spcBef>
              <a:spcAft>
                <a:spcPts val="0"/>
              </a:spcAft>
              <a:buSzPts val="2000"/>
              <a:buChar char="-"/>
            </a:pPr>
            <a:r>
              <a:rPr lang="et-EE" sz="2000" dirty="0">
                <a:latin typeface="Times New Roman" panose="02020603050405020304" pitchFamily="18" charset="0"/>
                <a:ea typeface="Arial"/>
                <a:cs typeface="Times New Roman" panose="02020603050405020304" pitchFamily="18" charset="0"/>
                <a:sym typeface="Arial"/>
              </a:rPr>
              <a:t>ei pruugi mõista, mida tema ümber räägitakse</a:t>
            </a:r>
            <a:endParaRPr sz="2000" dirty="0">
              <a:latin typeface="Times New Roman" panose="02020603050405020304" pitchFamily="18" charset="0"/>
              <a:ea typeface="Arial"/>
              <a:cs typeface="Times New Roman" panose="02020603050405020304" pitchFamily="18" charset="0"/>
              <a:sym typeface="Arial"/>
            </a:endParaRPr>
          </a:p>
          <a:p>
            <a:pPr marL="914400" lvl="1" indent="-355600" algn="l" rtl="0">
              <a:lnSpc>
                <a:spcPct val="115000"/>
              </a:lnSpc>
              <a:spcBef>
                <a:spcPts val="0"/>
              </a:spcBef>
              <a:spcAft>
                <a:spcPts val="0"/>
              </a:spcAft>
              <a:buSzPts val="2000"/>
              <a:buChar char="-"/>
            </a:pPr>
            <a:r>
              <a:rPr lang="et-EE" sz="2000" dirty="0">
                <a:latin typeface="Times New Roman" panose="02020603050405020304" pitchFamily="18" charset="0"/>
                <a:ea typeface="Arial"/>
                <a:cs typeface="Times New Roman" panose="02020603050405020304" pitchFamily="18" charset="0"/>
                <a:sym typeface="Arial"/>
              </a:rPr>
              <a:t>võib tunda end ebavõrdsena ja tõmbuda suhtlusest tagasi</a:t>
            </a:r>
            <a:endParaRPr sz="2000" dirty="0">
              <a:latin typeface="Times New Roman" panose="02020603050405020304" pitchFamily="18" charset="0"/>
              <a:ea typeface="Arial"/>
              <a:cs typeface="Times New Roman" panose="02020603050405020304" pitchFamily="18" charset="0"/>
              <a:sym typeface="Arial"/>
            </a:endParaRPr>
          </a:p>
          <a:p>
            <a:pPr marL="457200" lvl="0" indent="-355600" algn="l" rtl="0">
              <a:lnSpc>
                <a:spcPct val="115000"/>
              </a:lnSpc>
              <a:spcBef>
                <a:spcPts val="0"/>
              </a:spcBef>
              <a:spcAft>
                <a:spcPts val="0"/>
              </a:spcAft>
              <a:buSzPts val="2000"/>
              <a:buChar char="-"/>
            </a:pPr>
            <a:r>
              <a:rPr lang="et-EE" sz="2000" dirty="0">
                <a:latin typeface="Times New Roman" panose="02020603050405020304" pitchFamily="18" charset="0"/>
                <a:ea typeface="Arial"/>
                <a:cs typeface="Times New Roman" panose="02020603050405020304" pitchFamily="18" charset="0"/>
                <a:sym typeface="Arial"/>
              </a:rPr>
              <a:t>Keelebarjäär mõjutab</a:t>
            </a:r>
            <a:endParaRPr sz="2000" dirty="0">
              <a:latin typeface="Times New Roman" panose="02020603050405020304" pitchFamily="18" charset="0"/>
              <a:cs typeface="Times New Roman" panose="02020603050405020304" pitchFamily="18" charset="0"/>
            </a:endParaRPr>
          </a:p>
          <a:p>
            <a:pPr marL="914400" lvl="1" indent="-355600" algn="l" rtl="0">
              <a:lnSpc>
                <a:spcPct val="115000"/>
              </a:lnSpc>
              <a:spcBef>
                <a:spcPts val="0"/>
              </a:spcBef>
              <a:spcAft>
                <a:spcPts val="0"/>
              </a:spcAft>
              <a:buSzPts val="2000"/>
              <a:buChar char="-"/>
            </a:pPr>
            <a:r>
              <a:rPr lang="et-EE" sz="2000" dirty="0">
                <a:latin typeface="Times New Roman" panose="02020603050405020304" pitchFamily="18" charset="0"/>
                <a:ea typeface="Arial"/>
                <a:cs typeface="Times New Roman" panose="02020603050405020304" pitchFamily="18" charset="0"/>
                <a:sym typeface="Arial"/>
              </a:rPr>
              <a:t>eneseväljendust </a:t>
            </a:r>
            <a:r>
              <a:rPr lang="et-EE" sz="2000"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a:p>
            <a:pPr marL="914400" lvl="1" indent="-355600" algn="l" rtl="0">
              <a:lnSpc>
                <a:spcPct val="115000"/>
              </a:lnSpc>
              <a:spcBef>
                <a:spcPts val="0"/>
              </a:spcBef>
              <a:spcAft>
                <a:spcPts val="0"/>
              </a:spcAft>
              <a:buSzPts val="2000"/>
              <a:buChar char="-"/>
            </a:pPr>
            <a:r>
              <a:rPr lang="et-EE" sz="2000" dirty="0">
                <a:latin typeface="Times New Roman" panose="02020603050405020304" pitchFamily="18" charset="0"/>
                <a:ea typeface="Arial"/>
                <a:cs typeface="Times New Roman" panose="02020603050405020304" pitchFamily="18" charset="0"/>
                <a:sym typeface="Arial"/>
              </a:rPr>
              <a:t>sõprussuhete loomist </a:t>
            </a:r>
            <a:r>
              <a:rPr lang="et-EE" sz="2000"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a:p>
            <a:pPr marL="914400" lvl="1" indent="-355600" algn="l" rtl="0">
              <a:lnSpc>
                <a:spcPct val="115000"/>
              </a:lnSpc>
              <a:spcBef>
                <a:spcPts val="0"/>
              </a:spcBef>
              <a:spcAft>
                <a:spcPts val="0"/>
              </a:spcAft>
              <a:buSzPts val="2000"/>
              <a:buChar char="-"/>
            </a:pPr>
            <a:r>
              <a:rPr lang="et-EE" sz="2000" dirty="0">
                <a:latin typeface="Times New Roman" panose="02020603050405020304" pitchFamily="18" charset="0"/>
                <a:ea typeface="Arial"/>
                <a:cs typeface="Times New Roman" panose="02020603050405020304" pitchFamily="18" charset="0"/>
                <a:sym typeface="Arial"/>
              </a:rPr>
              <a:t>õppimist ja heaolu</a:t>
            </a:r>
            <a:endParaRPr sz="2000" dirty="0">
              <a:latin typeface="Times New Roman" panose="02020603050405020304" pitchFamily="18" charset="0"/>
              <a:ea typeface="Arial"/>
              <a:cs typeface="Times New Roman" panose="02020603050405020304" pitchFamily="18" charset="0"/>
              <a:sym typeface="Arial"/>
            </a:endParaRPr>
          </a:p>
          <a:p>
            <a:pPr marL="0" lvl="0" indent="0" algn="l" rtl="0">
              <a:spcBef>
                <a:spcPts val="120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86fbe8c3f6_0_0"/>
          <p:cNvSpPr txBox="1">
            <a:spLocks noGrp="1"/>
          </p:cNvSpPr>
          <p:nvPr>
            <p:ph type="title"/>
          </p:nvPr>
        </p:nvSpPr>
        <p:spPr>
          <a:xfrm>
            <a:off x="596900" y="314574"/>
            <a:ext cx="7962900" cy="1234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t-EE"/>
              <a:t>Õpetajate proovikivid</a:t>
            </a:r>
            <a:endParaRPr/>
          </a:p>
        </p:txBody>
      </p:sp>
      <p:sp>
        <p:nvSpPr>
          <p:cNvPr id="204" name="Google Shape;204;g386fbe8c3f6_0_0"/>
          <p:cNvSpPr txBox="1">
            <a:spLocks noGrp="1"/>
          </p:cNvSpPr>
          <p:nvPr>
            <p:ph type="body" idx="1"/>
          </p:nvPr>
        </p:nvSpPr>
        <p:spPr>
          <a:xfrm>
            <a:off x="625320" y="1834816"/>
            <a:ext cx="7909200" cy="40452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SzPts val="2400"/>
              <a:buChar char="-"/>
            </a:pPr>
            <a:r>
              <a:rPr lang="et-EE" sz="2400" dirty="0">
                <a:latin typeface="Times New Roman" panose="02020603050405020304" pitchFamily="18" charset="0"/>
                <a:ea typeface="Arial"/>
                <a:cs typeface="Times New Roman" panose="02020603050405020304" pitchFamily="18" charset="0"/>
                <a:sym typeface="Arial"/>
              </a:rPr>
              <a:t>õpetajad kogevad </a:t>
            </a:r>
            <a:endParaRPr sz="2400" dirty="0">
              <a:latin typeface="Times New Roman" panose="02020603050405020304" pitchFamily="18" charset="0"/>
              <a:ea typeface="Arial"/>
              <a:cs typeface="Times New Roman" panose="02020603050405020304" pitchFamily="18" charset="0"/>
              <a:sym typeface="Arial"/>
            </a:endParaRPr>
          </a:p>
          <a:p>
            <a:pPr marL="914400" lvl="1" indent="-381000" algn="l" rtl="0">
              <a:lnSpc>
                <a:spcPct val="115000"/>
              </a:lnSpc>
              <a:spcBef>
                <a:spcPts val="0"/>
              </a:spcBef>
              <a:spcAft>
                <a:spcPts val="0"/>
              </a:spcAft>
              <a:buSzPts val="2400"/>
              <a:buChar char="-"/>
            </a:pPr>
            <a:r>
              <a:rPr lang="et-EE" sz="2400" dirty="0">
                <a:latin typeface="Times New Roman" panose="02020603050405020304" pitchFamily="18" charset="0"/>
                <a:ea typeface="Arial"/>
                <a:cs typeface="Times New Roman" panose="02020603050405020304" pitchFamily="18" charset="0"/>
                <a:sym typeface="Arial"/>
              </a:rPr>
              <a:t>vähest ettevalmistust mitmekultuurilises keskkonnas töötamiseks</a:t>
            </a:r>
            <a:endParaRPr sz="2400" dirty="0">
              <a:latin typeface="Times New Roman" panose="02020603050405020304" pitchFamily="18" charset="0"/>
              <a:ea typeface="Arial"/>
              <a:cs typeface="Times New Roman" panose="02020603050405020304" pitchFamily="18" charset="0"/>
              <a:sym typeface="Arial"/>
            </a:endParaRPr>
          </a:p>
          <a:p>
            <a:pPr marL="914400" lvl="1" indent="-381000" algn="l" rtl="0">
              <a:lnSpc>
                <a:spcPct val="115000"/>
              </a:lnSpc>
              <a:spcBef>
                <a:spcPts val="0"/>
              </a:spcBef>
              <a:spcAft>
                <a:spcPts val="0"/>
              </a:spcAft>
              <a:buSzPts val="2400"/>
              <a:buChar char="-"/>
            </a:pPr>
            <a:r>
              <a:rPr lang="et-EE" sz="2400" dirty="0">
                <a:latin typeface="Times New Roman" panose="02020603050405020304" pitchFamily="18" charset="0"/>
                <a:ea typeface="Arial"/>
                <a:cs typeface="Times New Roman" panose="02020603050405020304" pitchFamily="18" charset="0"/>
                <a:sym typeface="Arial"/>
              </a:rPr>
              <a:t>keelebarjääri </a:t>
            </a:r>
            <a:endParaRPr sz="2400" dirty="0">
              <a:latin typeface="Times New Roman" panose="02020603050405020304" pitchFamily="18" charset="0"/>
              <a:ea typeface="Arial"/>
              <a:cs typeface="Times New Roman" panose="02020603050405020304" pitchFamily="18" charset="0"/>
              <a:sym typeface="Arial"/>
            </a:endParaRPr>
          </a:p>
          <a:p>
            <a:pPr marL="914400" lvl="1" indent="-381000" algn="l" rtl="0">
              <a:lnSpc>
                <a:spcPct val="115000"/>
              </a:lnSpc>
              <a:spcBef>
                <a:spcPts val="0"/>
              </a:spcBef>
              <a:spcAft>
                <a:spcPts val="0"/>
              </a:spcAft>
              <a:buSzPts val="2400"/>
              <a:buChar char="-"/>
            </a:pPr>
            <a:r>
              <a:rPr lang="et-EE" sz="2400" dirty="0">
                <a:latin typeface="Times New Roman" panose="02020603050405020304" pitchFamily="18" charset="0"/>
                <a:ea typeface="Arial"/>
                <a:cs typeface="Times New Roman" panose="02020603050405020304" pitchFamily="18" charset="0"/>
                <a:sym typeface="Arial"/>
              </a:rPr>
              <a:t>õppematerjalide puudust</a:t>
            </a:r>
            <a:r>
              <a:rPr lang="et-EE" sz="2400" dirty="0">
                <a:latin typeface="Times New Roman" panose="02020603050405020304" pitchFamily="18" charset="0"/>
                <a:cs typeface="Times New Roman" panose="02020603050405020304" pitchFamily="18" charset="0"/>
              </a:rPr>
              <a:t> </a:t>
            </a:r>
            <a:endParaRPr sz="2400" dirty="0">
              <a:latin typeface="Times New Roman" panose="02020603050405020304" pitchFamily="18" charset="0"/>
              <a:cs typeface="Times New Roman" panose="02020603050405020304" pitchFamily="18" charset="0"/>
            </a:endParaRPr>
          </a:p>
          <a:p>
            <a:pPr marL="914400" lvl="1" indent="-381000" algn="l" rtl="0">
              <a:lnSpc>
                <a:spcPct val="115000"/>
              </a:lnSpc>
              <a:spcBef>
                <a:spcPts val="0"/>
              </a:spcBef>
              <a:spcAft>
                <a:spcPts val="0"/>
              </a:spcAft>
              <a:buSzPts val="2400"/>
              <a:buChar char="-"/>
            </a:pPr>
            <a:r>
              <a:rPr lang="et-EE" sz="2400" dirty="0">
                <a:latin typeface="Times New Roman" panose="02020603050405020304" pitchFamily="18" charset="0"/>
                <a:ea typeface="Arial"/>
                <a:cs typeface="Times New Roman" panose="02020603050405020304" pitchFamily="18" charset="0"/>
                <a:sym typeface="Arial"/>
              </a:rPr>
              <a:t>ajapuudust </a:t>
            </a:r>
            <a:endParaRPr sz="2400" dirty="0">
              <a:latin typeface="Times New Roman" panose="02020603050405020304" pitchFamily="18" charset="0"/>
              <a:ea typeface="Arial"/>
              <a:cs typeface="Times New Roman" panose="02020603050405020304" pitchFamily="18" charset="0"/>
              <a:sym typeface="Arial"/>
            </a:endParaRPr>
          </a:p>
          <a:p>
            <a:pPr marL="0" lvl="0" indent="0" algn="l" rtl="0">
              <a:spcBef>
                <a:spcPts val="1200"/>
              </a:spcBef>
              <a:spcAft>
                <a:spcPts val="0"/>
              </a:spcAft>
              <a:buNone/>
            </a:pP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97656aa69b_0_14"/>
          <p:cNvSpPr txBox="1">
            <a:spLocks noGrp="1"/>
          </p:cNvSpPr>
          <p:nvPr>
            <p:ph type="title"/>
          </p:nvPr>
        </p:nvSpPr>
        <p:spPr>
          <a:xfrm>
            <a:off x="596900" y="314574"/>
            <a:ext cx="7962900" cy="1234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t-EE" dirty="0"/>
              <a:t>Keeleõpe varases eas</a:t>
            </a:r>
            <a:endParaRPr dirty="0"/>
          </a:p>
        </p:txBody>
      </p:sp>
      <p:sp>
        <p:nvSpPr>
          <p:cNvPr id="210" name="Google Shape;210;g397656aa69b_0_14"/>
          <p:cNvSpPr txBox="1">
            <a:spLocks noGrp="1"/>
          </p:cNvSpPr>
          <p:nvPr>
            <p:ph type="body" idx="1"/>
          </p:nvPr>
        </p:nvSpPr>
        <p:spPr>
          <a:xfrm>
            <a:off x="625320" y="1834816"/>
            <a:ext cx="7909200" cy="4045200"/>
          </a:xfrm>
          <a:prstGeom prst="rect">
            <a:avLst/>
          </a:prstGeom>
        </p:spPr>
        <p:txBody>
          <a:bodyPr spcFirstLastPara="1" wrap="square" lIns="91425" tIns="45700" rIns="91425" bIns="45700" anchor="t" anchorCtr="0">
            <a:normAutofit lnSpcReduction="10000"/>
          </a:bodyPr>
          <a:lstStyle/>
          <a:p>
            <a:pPr marL="457200" lvl="0" indent="-351949" algn="l" rtl="0">
              <a:lnSpc>
                <a:spcPct val="115000"/>
              </a:lnSpc>
              <a:spcBef>
                <a:spcPts val="120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Varajane lapseiga on keele õppimiseks kõige soodsam aeg.</a:t>
            </a:r>
            <a:endParaRPr sz="2100" dirty="0">
              <a:latin typeface="Times New Roman" panose="02020603050405020304" pitchFamily="18" charset="0"/>
              <a:ea typeface="Arial"/>
              <a:cs typeface="Times New Roman" panose="02020603050405020304" pitchFamily="18" charset="0"/>
              <a:sym typeface="Arial"/>
            </a:endParaRPr>
          </a:p>
          <a:p>
            <a:pPr marL="457200" lvl="0" indent="-351949" algn="l" rtl="0">
              <a:lnSpc>
                <a:spcPct val="115000"/>
              </a:lnSpc>
              <a:spcBef>
                <a:spcPts val="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Keel areneb läbi</a:t>
            </a:r>
            <a:r>
              <a:rPr lang="et-EE" sz="1700" dirty="0">
                <a:latin typeface="Times New Roman" panose="02020603050405020304" pitchFamily="18" charset="0"/>
                <a:cs typeface="Times New Roman" panose="02020603050405020304" pitchFamily="18" charset="0"/>
              </a:rPr>
              <a:t>  </a:t>
            </a:r>
            <a:endParaRPr sz="1700" dirty="0">
              <a:latin typeface="Times New Roman" panose="02020603050405020304" pitchFamily="18" charset="0"/>
              <a:cs typeface="Times New Roman" panose="02020603050405020304" pitchFamily="18" charset="0"/>
            </a:endParaRPr>
          </a:p>
          <a:p>
            <a:pPr marL="914400" lvl="1" indent="-351949" algn="l" rtl="0">
              <a:lnSpc>
                <a:spcPct val="115000"/>
              </a:lnSpc>
              <a:spcBef>
                <a:spcPts val="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mängu </a:t>
            </a:r>
            <a:r>
              <a:rPr lang="et-EE" sz="1700" dirty="0">
                <a:latin typeface="Times New Roman" panose="02020603050405020304" pitchFamily="18" charset="0"/>
                <a:cs typeface="Times New Roman" panose="02020603050405020304" pitchFamily="18" charset="0"/>
              </a:rPr>
              <a:t> </a:t>
            </a:r>
            <a:endParaRPr sz="1700" dirty="0">
              <a:latin typeface="Times New Roman" panose="02020603050405020304" pitchFamily="18" charset="0"/>
              <a:cs typeface="Times New Roman" panose="02020603050405020304" pitchFamily="18" charset="0"/>
            </a:endParaRPr>
          </a:p>
          <a:p>
            <a:pPr marL="914400" lvl="1" indent="-351949" algn="l" rtl="0">
              <a:lnSpc>
                <a:spcPct val="115000"/>
              </a:lnSpc>
              <a:spcBef>
                <a:spcPts val="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suhtlemise </a:t>
            </a:r>
            <a:r>
              <a:rPr lang="et-EE" sz="1700" dirty="0">
                <a:latin typeface="Times New Roman" panose="02020603050405020304" pitchFamily="18" charset="0"/>
                <a:cs typeface="Times New Roman" panose="02020603050405020304" pitchFamily="18" charset="0"/>
              </a:rPr>
              <a:t> </a:t>
            </a:r>
            <a:endParaRPr sz="1700" dirty="0">
              <a:latin typeface="Times New Roman" panose="02020603050405020304" pitchFamily="18" charset="0"/>
              <a:cs typeface="Times New Roman" panose="02020603050405020304" pitchFamily="18" charset="0"/>
            </a:endParaRPr>
          </a:p>
          <a:p>
            <a:pPr marL="914400" lvl="1" indent="-351949" algn="l" rtl="0">
              <a:lnSpc>
                <a:spcPct val="115000"/>
              </a:lnSpc>
              <a:spcBef>
                <a:spcPts val="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igapäevaste tegevuste </a:t>
            </a:r>
            <a:endParaRPr sz="2100" dirty="0">
              <a:latin typeface="Times New Roman" panose="02020603050405020304" pitchFamily="18" charset="0"/>
              <a:ea typeface="Arial"/>
              <a:cs typeface="Times New Roman" panose="02020603050405020304" pitchFamily="18" charset="0"/>
              <a:sym typeface="Arial"/>
            </a:endParaRPr>
          </a:p>
          <a:p>
            <a:pPr marL="457200" lvl="0" indent="-351949" algn="l" rtl="0">
              <a:lnSpc>
                <a:spcPct val="115000"/>
              </a:lnSpc>
              <a:spcBef>
                <a:spcPts val="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visuaalne tugi, pildid ja žestid </a:t>
            </a:r>
            <a:endParaRPr sz="2100" dirty="0">
              <a:latin typeface="Times New Roman" panose="02020603050405020304" pitchFamily="18" charset="0"/>
              <a:ea typeface="Arial"/>
              <a:cs typeface="Times New Roman" panose="02020603050405020304" pitchFamily="18" charset="0"/>
              <a:sym typeface="Arial"/>
            </a:endParaRPr>
          </a:p>
          <a:p>
            <a:pPr marL="914400" lvl="1" indent="-351949" algn="l" rtl="0">
              <a:lnSpc>
                <a:spcPct val="115000"/>
              </a:lnSpc>
              <a:spcBef>
                <a:spcPts val="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aitavad paremini mõista ja meelde jätta</a:t>
            </a:r>
            <a:endParaRPr sz="2100" dirty="0">
              <a:latin typeface="Times New Roman" panose="02020603050405020304" pitchFamily="18" charset="0"/>
              <a:ea typeface="Arial"/>
              <a:cs typeface="Times New Roman" panose="02020603050405020304" pitchFamily="18" charset="0"/>
              <a:sym typeface="Arial"/>
            </a:endParaRPr>
          </a:p>
          <a:p>
            <a:pPr marL="914400" lvl="1" indent="-351949" algn="l" rtl="0">
              <a:lnSpc>
                <a:spcPct val="115000"/>
              </a:lnSpc>
              <a:spcBef>
                <a:spcPts val="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suurendavad osalust ja suhtlemist </a:t>
            </a:r>
            <a:r>
              <a:rPr lang="et-EE" sz="1700" dirty="0">
                <a:latin typeface="Times New Roman" panose="02020603050405020304" pitchFamily="18" charset="0"/>
                <a:cs typeface="Times New Roman" panose="02020603050405020304" pitchFamily="18" charset="0"/>
              </a:rPr>
              <a:t> </a:t>
            </a:r>
            <a:endParaRPr sz="1700" dirty="0">
              <a:latin typeface="Times New Roman" panose="02020603050405020304" pitchFamily="18" charset="0"/>
              <a:cs typeface="Times New Roman" panose="02020603050405020304" pitchFamily="18" charset="0"/>
            </a:endParaRPr>
          </a:p>
          <a:p>
            <a:pPr marL="914400" lvl="1" indent="-351949" algn="l" rtl="0">
              <a:lnSpc>
                <a:spcPct val="115000"/>
              </a:lnSpc>
              <a:spcBef>
                <a:spcPts val="0"/>
              </a:spcBef>
              <a:spcAft>
                <a:spcPts val="0"/>
              </a:spcAft>
              <a:buSzPct val="100000"/>
              <a:buFont typeface="Arial"/>
              <a:buChar char="-"/>
            </a:pPr>
            <a:r>
              <a:rPr lang="et-EE" sz="2100" dirty="0">
                <a:latin typeface="Times New Roman" panose="02020603050405020304" pitchFamily="18" charset="0"/>
                <a:ea typeface="Arial"/>
                <a:cs typeface="Times New Roman" panose="02020603050405020304" pitchFamily="18" charset="0"/>
                <a:sym typeface="Arial"/>
              </a:rPr>
              <a:t>aitavad luua konteksti ja vähendavad keelebarjääri</a:t>
            </a:r>
            <a:endParaRPr sz="2100" dirty="0">
              <a:latin typeface="Times New Roman" panose="02020603050405020304" pitchFamily="18" charset="0"/>
              <a:ea typeface="Arial"/>
              <a:cs typeface="Times New Roman" panose="02020603050405020304" pitchFamily="18" charset="0"/>
              <a:sym typeface="Arial"/>
            </a:endParaRPr>
          </a:p>
          <a:p>
            <a:pPr marL="457200" marR="25400" lvl="0" indent="-393065" algn="just" rtl="0">
              <a:lnSpc>
                <a:spcPct val="115000"/>
              </a:lnSpc>
              <a:spcBef>
                <a:spcPts val="0"/>
              </a:spcBef>
              <a:spcAft>
                <a:spcPts val="0"/>
              </a:spcAft>
              <a:buSzPct val="133333"/>
              <a:buChar char="-"/>
            </a:pPr>
            <a:r>
              <a:rPr lang="et-EE" sz="2100" dirty="0">
                <a:latin typeface="Times New Roman" panose="02020603050405020304" pitchFamily="18" charset="0"/>
                <a:ea typeface="Arial"/>
                <a:cs typeface="Times New Roman" panose="02020603050405020304" pitchFamily="18" charset="0"/>
                <a:sym typeface="Arial"/>
              </a:rPr>
              <a:t>Alternatiivkommunikatsiooni (AAC) vahendite kasutamine muukeelsete lastega</a:t>
            </a:r>
            <a:endParaRPr sz="2100" dirty="0">
              <a:latin typeface="Times New Roman" panose="02020603050405020304" pitchFamily="18" charset="0"/>
              <a:ea typeface="Arial"/>
              <a:cs typeface="Times New Roman" panose="02020603050405020304" pitchFamily="18" charset="0"/>
              <a:sym typeface="Arial"/>
            </a:endParaRPr>
          </a:p>
          <a:p>
            <a:pPr marL="0" lvl="0" indent="0" algn="l" rtl="0">
              <a:spcBef>
                <a:spcPts val="10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cdf56dc5b2_0_0"/>
          <p:cNvSpPr txBox="1">
            <a:spLocks noGrp="1"/>
          </p:cNvSpPr>
          <p:nvPr>
            <p:ph type="title"/>
          </p:nvPr>
        </p:nvSpPr>
        <p:spPr>
          <a:xfrm>
            <a:off x="221125" y="111025"/>
            <a:ext cx="7962900" cy="66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200"/>
              <a:buNone/>
            </a:pPr>
            <a:r>
              <a:rPr lang="et-EE"/>
              <a:t>SUHTLUSTAHVEL</a:t>
            </a:r>
            <a:endParaRPr/>
          </a:p>
        </p:txBody>
      </p:sp>
      <p:pic>
        <p:nvPicPr>
          <p:cNvPr id="216" name="Google Shape;216;g2cdf56dc5b2_0_0"/>
          <p:cNvPicPr preferRelativeResize="0"/>
          <p:nvPr/>
        </p:nvPicPr>
        <p:blipFill rotWithShape="1">
          <a:blip r:embed="rId3">
            <a:alphaModFix/>
          </a:blip>
          <a:srcRect/>
          <a:stretch/>
        </p:blipFill>
        <p:spPr>
          <a:xfrm>
            <a:off x="354813" y="1071863"/>
            <a:ext cx="6967475" cy="4547418"/>
          </a:xfrm>
          <a:prstGeom prst="rect">
            <a:avLst/>
          </a:prstGeom>
          <a:noFill/>
          <a:ln>
            <a:noFill/>
          </a:ln>
        </p:spPr>
      </p:pic>
      <p:sp>
        <p:nvSpPr>
          <p:cNvPr id="217" name="Google Shape;217;g2cdf56dc5b2_0_0"/>
          <p:cNvSpPr txBox="1"/>
          <p:nvPr/>
        </p:nvSpPr>
        <p:spPr>
          <a:xfrm>
            <a:off x="315050" y="5619275"/>
            <a:ext cx="7047000" cy="369300"/>
          </a:xfrm>
          <a:prstGeom prst="rect">
            <a:avLst/>
          </a:prstGeom>
          <a:noFill/>
          <a:ln>
            <a:noFill/>
          </a:ln>
        </p:spPr>
        <p:txBody>
          <a:bodyPr spcFirstLastPara="1" wrap="square" lIns="91425" tIns="91425" rIns="91425" bIns="91425" anchor="t" anchorCtr="0">
            <a:spAutoFit/>
          </a:bodyPr>
          <a:lstStyle/>
          <a:p>
            <a:pPr marL="0" marR="21675" lvl="0" indent="0" algn="just" rtl="0">
              <a:lnSpc>
                <a:spcPct val="100000"/>
              </a:lnSpc>
              <a:spcBef>
                <a:spcPts val="0"/>
              </a:spcBef>
              <a:spcAft>
                <a:spcPts val="0"/>
              </a:spcAft>
              <a:buClr>
                <a:srgbClr val="000000"/>
              </a:buClr>
              <a:buSzPts val="1200"/>
              <a:buFont typeface="Arial"/>
              <a:buNone/>
            </a:pPr>
            <a:r>
              <a:rPr lang="et-EE" sz="1200" b="0" i="1" u="none" strike="noStrike" cap="none">
                <a:solidFill>
                  <a:schemeClr val="dk1"/>
                </a:solidFill>
                <a:highlight>
                  <a:srgbClr val="FFFFFF"/>
                </a:highlight>
                <a:latin typeface="Times New Roman"/>
                <a:ea typeface="Times New Roman"/>
                <a:cs typeface="Times New Roman"/>
                <a:sym typeface="Times New Roman"/>
              </a:rPr>
              <a:t>PCS and Boardmaker are trademarks of Tobii Dynavox LLC.  All rights reserved.  Used with permission.</a:t>
            </a:r>
            <a:endParaRPr sz="1400" b="0" i="0" u="none" strike="noStrike" cap="none">
              <a:solidFill>
                <a:srgbClr val="000000"/>
              </a:solidFill>
              <a:latin typeface="Arial"/>
              <a:ea typeface="Arial"/>
              <a:cs typeface="Arial"/>
              <a:sym typeface="Arial"/>
            </a:endParaRPr>
          </a:p>
        </p:txBody>
      </p:sp>
      <p:sp>
        <p:nvSpPr>
          <p:cNvPr id="218" name="Google Shape;218;g2cdf56dc5b2_0_0"/>
          <p:cNvSpPr txBox="1">
            <a:spLocks noGrp="1"/>
          </p:cNvSpPr>
          <p:nvPr>
            <p:ph type="title"/>
          </p:nvPr>
        </p:nvSpPr>
        <p:spPr>
          <a:xfrm>
            <a:off x="221125" y="773425"/>
            <a:ext cx="8534700" cy="369300"/>
          </a:xfrm>
          <a:prstGeom prst="rect">
            <a:avLst/>
          </a:prstGeom>
          <a:noFill/>
          <a:ln>
            <a:noFill/>
          </a:ln>
        </p:spPr>
        <p:txBody>
          <a:bodyPr spcFirstLastPara="1" wrap="square" lIns="91425" tIns="45700" rIns="91425" bIns="45700" anchor="b" anchorCtr="0">
            <a:noAutofit/>
          </a:bodyPr>
          <a:lstStyle/>
          <a:p>
            <a:pPr marL="0" marR="21675" lvl="0" indent="0" algn="just" rtl="0">
              <a:lnSpc>
                <a:spcPct val="100000"/>
              </a:lnSpc>
              <a:spcBef>
                <a:spcPts val="0"/>
              </a:spcBef>
              <a:spcAft>
                <a:spcPts val="1000"/>
              </a:spcAft>
              <a:buSzPts val="3200"/>
              <a:buNone/>
            </a:pPr>
            <a:r>
              <a:rPr lang="et-EE" sz="1700"/>
              <a:t>Boardmaker programmiga loodud suhtlustahvel. </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3d8173b7668_1_1"/>
          <p:cNvPicPr preferRelativeResize="0"/>
          <p:nvPr/>
        </p:nvPicPr>
        <p:blipFill>
          <a:blip r:embed="rId3">
            <a:alphaModFix/>
          </a:blip>
          <a:stretch>
            <a:fillRect/>
          </a:stretch>
        </p:blipFill>
        <p:spPr>
          <a:xfrm>
            <a:off x="442825" y="870100"/>
            <a:ext cx="3847299" cy="4749175"/>
          </a:xfrm>
          <a:prstGeom prst="rect">
            <a:avLst/>
          </a:prstGeom>
          <a:noFill/>
          <a:ln>
            <a:noFill/>
          </a:ln>
        </p:spPr>
      </p:pic>
      <p:pic>
        <p:nvPicPr>
          <p:cNvPr id="224" name="Google Shape;224;g3d8173b7668_1_1"/>
          <p:cNvPicPr preferRelativeResize="0"/>
          <p:nvPr/>
        </p:nvPicPr>
        <p:blipFill>
          <a:blip r:embed="rId4">
            <a:alphaModFix/>
          </a:blip>
          <a:stretch>
            <a:fillRect/>
          </a:stretch>
        </p:blipFill>
        <p:spPr>
          <a:xfrm>
            <a:off x="4698600" y="870100"/>
            <a:ext cx="3930276" cy="4658525"/>
          </a:xfrm>
          <a:prstGeom prst="rect">
            <a:avLst/>
          </a:prstGeom>
          <a:noFill/>
          <a:ln>
            <a:noFill/>
          </a:ln>
        </p:spPr>
      </p:pic>
      <p:sp>
        <p:nvSpPr>
          <p:cNvPr id="225" name="Google Shape;225;g3d8173b7668_1_1"/>
          <p:cNvSpPr txBox="1">
            <a:spLocks noGrp="1"/>
          </p:cNvSpPr>
          <p:nvPr>
            <p:ph type="title"/>
          </p:nvPr>
        </p:nvSpPr>
        <p:spPr>
          <a:xfrm>
            <a:off x="442825" y="314575"/>
            <a:ext cx="7895400" cy="431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t-EE" sz="2500"/>
              <a:t>Pildikeelsed laulusõnad (“Põdral maja metsa sees”)</a:t>
            </a:r>
            <a:endParaRPr sz="2500"/>
          </a:p>
        </p:txBody>
      </p:sp>
      <p:sp>
        <p:nvSpPr>
          <p:cNvPr id="226" name="Google Shape;226;g3d8173b7668_1_1"/>
          <p:cNvSpPr txBox="1"/>
          <p:nvPr/>
        </p:nvSpPr>
        <p:spPr>
          <a:xfrm>
            <a:off x="442825" y="5619275"/>
            <a:ext cx="7047000" cy="369300"/>
          </a:xfrm>
          <a:prstGeom prst="rect">
            <a:avLst/>
          </a:prstGeom>
          <a:noFill/>
          <a:ln>
            <a:noFill/>
          </a:ln>
        </p:spPr>
        <p:txBody>
          <a:bodyPr spcFirstLastPara="1" wrap="square" lIns="91425" tIns="91425" rIns="91425" bIns="91425" anchor="t" anchorCtr="0">
            <a:spAutoFit/>
          </a:bodyPr>
          <a:lstStyle/>
          <a:p>
            <a:pPr marL="0" marR="21675" lvl="0" indent="0" algn="just" rtl="0">
              <a:lnSpc>
                <a:spcPct val="100000"/>
              </a:lnSpc>
              <a:spcBef>
                <a:spcPts val="0"/>
              </a:spcBef>
              <a:spcAft>
                <a:spcPts val="0"/>
              </a:spcAft>
              <a:buClr>
                <a:srgbClr val="000000"/>
              </a:buClr>
              <a:buSzPts val="1200"/>
              <a:buFont typeface="Arial"/>
              <a:buNone/>
            </a:pPr>
            <a:r>
              <a:rPr lang="et-EE" sz="1200" i="1">
                <a:solidFill>
                  <a:schemeClr val="dk1"/>
                </a:solidFill>
                <a:highlight>
                  <a:srgbClr val="FFFFFF"/>
                </a:highlight>
                <a:latin typeface="Times New Roman"/>
                <a:ea typeface="Times New Roman"/>
                <a:cs typeface="Times New Roman"/>
                <a:sym typeface="Times New Roman"/>
              </a:rPr>
              <a:t>Laulu visualiseeris Kaidi Pill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title"/>
          </p:nvPr>
        </p:nvSpPr>
        <p:spPr>
          <a:xfrm>
            <a:off x="219200" y="202874"/>
            <a:ext cx="7962900" cy="1234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a:t>UURIMUSE EESMÄRK </a:t>
            </a:r>
            <a:endParaRPr sz="2800">
              <a:latin typeface="Arial"/>
              <a:ea typeface="Arial"/>
              <a:cs typeface="Arial"/>
              <a:sym typeface="Arial"/>
            </a:endParaRPr>
          </a:p>
          <a:p>
            <a:pPr marL="0" lvl="0" indent="0" algn="l" rtl="0">
              <a:lnSpc>
                <a:spcPct val="100000"/>
              </a:lnSpc>
              <a:spcBef>
                <a:spcPts val="0"/>
              </a:spcBef>
              <a:spcAft>
                <a:spcPts val="0"/>
              </a:spcAft>
              <a:buClr>
                <a:schemeClr val="dk1"/>
              </a:buClr>
              <a:buSzPts val="3200"/>
              <a:buFont typeface="Times New Roman"/>
              <a:buNone/>
            </a:pPr>
            <a:endParaRPr/>
          </a:p>
        </p:txBody>
      </p:sp>
      <p:sp>
        <p:nvSpPr>
          <p:cNvPr id="232" name="Google Shape;232;p2"/>
          <p:cNvSpPr txBox="1">
            <a:spLocks noGrp="1"/>
          </p:cNvSpPr>
          <p:nvPr>
            <p:ph type="body" idx="1"/>
          </p:nvPr>
        </p:nvSpPr>
        <p:spPr>
          <a:xfrm>
            <a:off x="0" y="1437675"/>
            <a:ext cx="8526600" cy="4540800"/>
          </a:xfrm>
          <a:prstGeom prst="rect">
            <a:avLst/>
          </a:prstGeom>
          <a:noFill/>
          <a:ln>
            <a:noFill/>
          </a:ln>
        </p:spPr>
        <p:txBody>
          <a:bodyPr spcFirstLastPara="1" wrap="square" lIns="91425" tIns="45700" rIns="91425" bIns="45700" anchor="t" anchorCtr="0">
            <a:noAutofit/>
          </a:bodyPr>
          <a:lstStyle/>
          <a:p>
            <a:pPr marL="457200" marR="22650" lvl="0" indent="-330200" algn="just" rtl="0">
              <a:lnSpc>
                <a:spcPct val="150000"/>
              </a:lnSpc>
              <a:spcBef>
                <a:spcPts val="0"/>
              </a:spcBef>
              <a:spcAft>
                <a:spcPts val="0"/>
              </a:spcAft>
              <a:buSzPts val="1600"/>
              <a:buFont typeface="Times New Roman"/>
              <a:buChar char="-"/>
            </a:pPr>
            <a:r>
              <a:rPr lang="et-EE" sz="2400" dirty="0"/>
              <a:t>välja selgitada, kuidas aitavad AAC vahendid toetada muukeelsetel lastel igapäevasuhtlust, sh sõnavara arengut lapse kodukeelest erineva õppekeelega lasteaias, ning luua Soome kogemusele tuginedes AAC suhtlustahvlid muukeelsete laste igapäevasuhtluse toetamiseks eestikeelses lasteaias.</a:t>
            </a:r>
            <a:endParaRPr sz="2400" dirty="0"/>
          </a:p>
          <a:p>
            <a:pPr marL="457200" lvl="0" indent="0" algn="l" rtl="0">
              <a:lnSpc>
                <a:spcPct val="120000"/>
              </a:lnSpc>
              <a:spcBef>
                <a:spcPts val="0"/>
              </a:spcBef>
              <a:spcAft>
                <a:spcPts val="0"/>
              </a:spcAft>
              <a:buSzPts val="2800"/>
              <a:buNone/>
            </a:pPr>
            <a:endParaRPr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txBox="1">
            <a:spLocks noGrp="1"/>
          </p:cNvSpPr>
          <p:nvPr>
            <p:ph type="title"/>
          </p:nvPr>
        </p:nvSpPr>
        <p:spPr>
          <a:xfrm>
            <a:off x="410225" y="208075"/>
            <a:ext cx="7962900" cy="660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a:t>METOODIKA</a:t>
            </a:r>
            <a:endParaRPr/>
          </a:p>
        </p:txBody>
      </p:sp>
      <p:sp>
        <p:nvSpPr>
          <p:cNvPr id="238" name="Google Shape;238;p5"/>
          <p:cNvSpPr txBox="1">
            <a:spLocks noGrp="1"/>
          </p:cNvSpPr>
          <p:nvPr>
            <p:ph type="body" idx="1"/>
          </p:nvPr>
        </p:nvSpPr>
        <p:spPr>
          <a:xfrm>
            <a:off x="410225" y="868975"/>
            <a:ext cx="8491200" cy="4976100"/>
          </a:xfrm>
          <a:prstGeom prst="rect">
            <a:avLst/>
          </a:prstGeom>
          <a:noFill/>
          <a:ln>
            <a:noFill/>
          </a:ln>
        </p:spPr>
        <p:txBody>
          <a:bodyPr spcFirstLastPara="1" wrap="square" lIns="91425" tIns="45700" rIns="91425" bIns="45700" anchor="t" anchorCtr="0">
            <a:noAutofit/>
          </a:bodyPr>
          <a:lstStyle/>
          <a:p>
            <a:pPr marL="0" marR="21675" lvl="0" indent="0" algn="just" rtl="0">
              <a:lnSpc>
                <a:spcPct val="150000"/>
              </a:lnSpc>
              <a:spcBef>
                <a:spcPts val="0"/>
              </a:spcBef>
              <a:spcAft>
                <a:spcPts val="0"/>
              </a:spcAft>
              <a:buSzPts val="2800"/>
              <a:buNone/>
            </a:pPr>
            <a:r>
              <a:rPr lang="et-EE" sz="1700"/>
              <a:t>Oma uurimistöös viisime läbi arendusuuringu, mille eesmärk on uurida hariduslikke probleeme ning neile lahendusi otsida (Reeves </a:t>
            </a:r>
            <a:r>
              <a:rPr lang="et-EE" sz="1700" i="1"/>
              <a:t>et al.</a:t>
            </a:r>
            <a:r>
              <a:rPr lang="et-EE" sz="1700"/>
              <a:t>, 2011). Arendusuuring jagunes </a:t>
            </a:r>
            <a:r>
              <a:rPr lang="et-EE" sz="1700" b="1"/>
              <a:t>viieks etapiks </a:t>
            </a:r>
            <a:r>
              <a:rPr lang="et-EE" sz="1700"/>
              <a:t>(Niglas, 2004):</a:t>
            </a:r>
            <a:endParaRPr sz="1700"/>
          </a:p>
          <a:p>
            <a:pPr marL="0" marR="21675" lvl="0" indent="0" algn="just" rtl="0">
              <a:lnSpc>
                <a:spcPct val="150000"/>
              </a:lnSpc>
              <a:spcBef>
                <a:spcPts val="0"/>
              </a:spcBef>
              <a:spcAft>
                <a:spcPts val="0"/>
              </a:spcAft>
              <a:buClr>
                <a:schemeClr val="dk1"/>
              </a:buClr>
              <a:buSzPts val="1100"/>
              <a:buFont typeface="Arial"/>
              <a:buNone/>
            </a:pPr>
            <a:endParaRPr sz="1200" i="1"/>
          </a:p>
          <a:p>
            <a:pPr marL="0" marR="21675" lvl="0" indent="0" algn="just" rtl="0">
              <a:lnSpc>
                <a:spcPct val="150000"/>
              </a:lnSpc>
              <a:spcBef>
                <a:spcPts val="1000"/>
              </a:spcBef>
              <a:spcAft>
                <a:spcPts val="0"/>
              </a:spcAft>
              <a:buClr>
                <a:schemeClr val="dk1"/>
              </a:buClr>
              <a:buSzPts val="1100"/>
              <a:buFont typeface="Arial"/>
              <a:buNone/>
            </a:pPr>
            <a:endParaRPr sz="1200" i="1"/>
          </a:p>
          <a:p>
            <a:pPr marL="0" marR="21675" lvl="0" indent="0" algn="just" rtl="0">
              <a:lnSpc>
                <a:spcPct val="150000"/>
              </a:lnSpc>
              <a:spcBef>
                <a:spcPts val="1000"/>
              </a:spcBef>
              <a:spcAft>
                <a:spcPts val="0"/>
              </a:spcAft>
              <a:buClr>
                <a:schemeClr val="dk1"/>
              </a:buClr>
              <a:buSzPts val="1100"/>
              <a:buFont typeface="Arial"/>
              <a:buNone/>
            </a:pPr>
            <a:endParaRPr sz="1200" i="1"/>
          </a:p>
          <a:p>
            <a:pPr marL="0" marR="21675" lvl="0" indent="0" algn="just" rtl="0">
              <a:lnSpc>
                <a:spcPct val="150000"/>
              </a:lnSpc>
              <a:spcBef>
                <a:spcPts val="0"/>
              </a:spcBef>
              <a:spcAft>
                <a:spcPts val="1000"/>
              </a:spcAft>
              <a:buClr>
                <a:srgbClr val="000000"/>
              </a:buClr>
              <a:buSzPts val="1100"/>
              <a:buFont typeface="Arial"/>
              <a:buNone/>
            </a:pPr>
            <a:endParaRPr sz="1700"/>
          </a:p>
        </p:txBody>
      </p:sp>
      <p:pic>
        <p:nvPicPr>
          <p:cNvPr id="239" name="Google Shape;239;p5"/>
          <p:cNvPicPr preferRelativeResize="0"/>
          <p:nvPr/>
        </p:nvPicPr>
        <p:blipFill rotWithShape="1">
          <a:blip r:embed="rId3">
            <a:alphaModFix/>
          </a:blip>
          <a:srcRect/>
          <a:stretch/>
        </p:blipFill>
        <p:spPr>
          <a:xfrm>
            <a:off x="410225" y="1609425"/>
            <a:ext cx="6532526" cy="43181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TLU Esitlus">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1604</Words>
  <Application>Microsoft Office PowerPoint</Application>
  <PresentationFormat>Ekraaniseanss (4:3)</PresentationFormat>
  <Paragraphs>140</Paragraphs>
  <Slides>18</Slides>
  <Notes>18</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18</vt:i4>
      </vt:variant>
    </vt:vector>
  </HeadingPairs>
  <TitlesOfParts>
    <vt:vector size="25" baseType="lpstr">
      <vt:lpstr>Arial</vt:lpstr>
      <vt:lpstr>Calibri</vt:lpstr>
      <vt:lpstr>Merriweather Sans</vt:lpstr>
      <vt:lpstr>EB Garamond</vt:lpstr>
      <vt:lpstr>Times New Roman</vt:lpstr>
      <vt:lpstr>Merriweather</vt:lpstr>
      <vt:lpstr>TLU Esitlus</vt:lpstr>
      <vt:lpstr>   Muu emakeelega lasteaialaste igapäevasuhtluse toetamine AAC suhtlustahvli abil</vt:lpstr>
      <vt:lpstr>TAUSTAST</vt:lpstr>
      <vt:lpstr>Muu emakeelega laps eestikeelses lasteaias</vt:lpstr>
      <vt:lpstr>Õpetajate proovikivid</vt:lpstr>
      <vt:lpstr>Keeleõpe varases eas</vt:lpstr>
      <vt:lpstr>SUHTLUSTAHVEL</vt:lpstr>
      <vt:lpstr>Pildikeelsed laulusõnad (“Põdral maja metsa sees”)</vt:lpstr>
      <vt:lpstr>UURIMUSE EESMÄRK  </vt:lpstr>
      <vt:lpstr>METOODIKA</vt:lpstr>
      <vt:lpstr>VALIM</vt:lpstr>
      <vt:lpstr>TULEMUSED</vt:lpstr>
      <vt:lpstr>  TULEMUSED</vt:lpstr>
      <vt:lpstr>JÄRELDUSED</vt:lpstr>
      <vt:lpstr>KOKKUVÕTE</vt:lpstr>
      <vt:lpstr>ALLIKAD</vt:lpstr>
      <vt:lpstr>ALLIKAD</vt:lpstr>
      <vt:lpstr>ALLIKAD </vt:lpstr>
      <vt:lpstr>TÄNAME  KUULAMAST!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Muu emakeelega lasteaialaste igapäevasuhtluse toetamine AAC suhtlustahvli abil</dc:title>
  <dc:creator>Kasutaja</dc:creator>
  <cp:lastModifiedBy>kasutaja</cp:lastModifiedBy>
  <cp:revision>1</cp:revision>
  <dcterms:created xsi:type="dcterms:W3CDTF">2017-11-28T11:48:14Z</dcterms:created>
  <dcterms:modified xsi:type="dcterms:W3CDTF">2026-04-21T17:36:00Z</dcterms:modified>
</cp:coreProperties>
</file>