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0" roundtripDataSignature="AMtx7mjvN3UwKLXtHSFhRmYEwCFFAGzZ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79279" autoAdjust="0"/>
  </p:normalViewPr>
  <p:slideViewPr>
    <p:cSldViewPr snapToGrid="0">
      <p:cViewPr varScale="1">
        <p:scale>
          <a:sx n="53" d="100"/>
          <a:sy n="53" d="100"/>
        </p:scale>
        <p:origin x="115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d5480bc92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3d5480bc92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d5480bc924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d5480bc924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d5480bc92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d5480bc924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d5480bc924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d5480bc924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d5480bc924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d5480bc924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d5480bc924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d5480bc924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8" name="Google Shape;16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document/d/10_FgZbmUCDXI1n7lsCp2TmBBAJVAngmW/edit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857838" y="1881432"/>
            <a:ext cx="10529741" cy="2919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sz="5300" b="1" dirty="0" err="1"/>
              <a:t>Keeleteadlik</a:t>
            </a:r>
            <a:r>
              <a:rPr lang="en-US" sz="5300" b="1" dirty="0"/>
              <a:t> </a:t>
            </a:r>
            <a:r>
              <a:rPr lang="en-US" sz="5300" b="1" dirty="0" err="1"/>
              <a:t>aineõpetus</a:t>
            </a:r>
            <a:r>
              <a:rPr lang="en-US" sz="5300" b="1" dirty="0"/>
              <a:t> </a:t>
            </a:r>
            <a:r>
              <a:rPr lang="en-US" sz="5300" b="1" dirty="0" smtClean="0"/>
              <a:t/>
            </a:r>
            <a:br>
              <a:rPr lang="en-US" sz="5300" b="1" dirty="0" smtClean="0"/>
            </a:br>
            <a:r>
              <a:rPr lang="en-US" sz="5300" b="1" dirty="0" smtClean="0"/>
              <a:t>ja </a:t>
            </a:r>
            <a:r>
              <a:rPr lang="en-US" sz="5300" b="1" dirty="0" err="1"/>
              <a:t>mitmekeelne</a:t>
            </a:r>
            <a:r>
              <a:rPr lang="en-US" sz="5300" b="1" dirty="0"/>
              <a:t> HEV-</a:t>
            </a:r>
            <a:r>
              <a:rPr lang="en-US" sz="5300" b="1" dirty="0" err="1"/>
              <a:t>õpilane</a:t>
            </a:r>
            <a:r>
              <a:rPr lang="en-US" sz="5300" b="1" dirty="0"/>
              <a:t> </a:t>
            </a:r>
            <a:r>
              <a:rPr lang="en-US" sz="5300" b="1" dirty="0" smtClean="0"/>
              <a:t/>
            </a:r>
            <a:br>
              <a:rPr lang="en-US" sz="5300" b="1" dirty="0" smtClean="0"/>
            </a:br>
            <a:r>
              <a:rPr lang="en-US" sz="5300" b="1" dirty="0" err="1" smtClean="0"/>
              <a:t>matemaatika</a:t>
            </a:r>
            <a:r>
              <a:rPr lang="en-US" sz="5300" b="1" dirty="0" smtClean="0"/>
              <a:t> </a:t>
            </a:r>
            <a:r>
              <a:rPr lang="en-US" sz="5300" b="1" dirty="0"/>
              <a:t>ja </a:t>
            </a:r>
            <a:r>
              <a:rPr lang="en-US" sz="5300" b="1" dirty="0" err="1" smtClean="0"/>
              <a:t>loodusõpetuse</a:t>
            </a:r>
            <a:r>
              <a:rPr lang="en-US" sz="5300" b="1" dirty="0" smtClean="0"/>
              <a:t/>
            </a:r>
            <a:br>
              <a:rPr lang="en-US" sz="5300" b="1" dirty="0" smtClean="0"/>
            </a:br>
            <a:r>
              <a:rPr lang="en-US" sz="5300" b="1" dirty="0" smtClean="0"/>
              <a:t> </a:t>
            </a:r>
            <a:r>
              <a:rPr lang="en-US" sz="5300" b="1" dirty="0" err="1"/>
              <a:t>tundide</a:t>
            </a:r>
            <a:r>
              <a:rPr lang="en-US" sz="5300" b="1" dirty="0"/>
              <a:t> </a:t>
            </a:r>
            <a:r>
              <a:rPr lang="en-US" sz="5300" b="1" dirty="0" err="1"/>
              <a:t>näitel</a:t>
            </a:r>
            <a:r>
              <a:rPr lang="en-US" dirty="0"/>
              <a:t/>
            </a:r>
            <a:br>
              <a:rPr lang="en-US" dirty="0"/>
            </a:br>
            <a:endParaRPr dirty="0"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4541000" y="4317475"/>
            <a:ext cx="6431700" cy="8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Tiina Rüütmaa, Helin Puksand, Kristiina Praakli,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Marika Padrik, Reili Argus, Kristiina Bernhardt   </a:t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8107052" y="5806911"/>
            <a:ext cx="392155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23. rakenduslingvistika konverents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23.-24. aprill 2026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Taustast</a:t>
            </a:r>
            <a:endParaRPr b="1"/>
          </a:p>
        </p:txBody>
      </p:sp>
      <p:sp>
        <p:nvSpPr>
          <p:cNvPr id="92" name="Google Shape;92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 err="1"/>
              <a:t>Põhikooli</a:t>
            </a:r>
            <a:r>
              <a:rPr lang="en-US" dirty="0"/>
              <a:t>- ja </a:t>
            </a:r>
            <a:r>
              <a:rPr lang="en-US" dirty="0" err="1"/>
              <a:t>gümnaasiumiseaduse</a:t>
            </a:r>
            <a:r>
              <a:rPr lang="en-US" dirty="0"/>
              <a:t> </a:t>
            </a:r>
            <a:r>
              <a:rPr lang="en-US" dirty="0" err="1"/>
              <a:t>muudatus</a:t>
            </a:r>
            <a:r>
              <a:rPr lang="en-US" dirty="0"/>
              <a:t> (PGS 2022) </a:t>
            </a:r>
            <a:r>
              <a:rPr lang="en-US" dirty="0" err="1"/>
              <a:t>sätestab</a:t>
            </a:r>
            <a:r>
              <a:rPr lang="en-US" dirty="0"/>
              <a:t> </a:t>
            </a:r>
            <a:r>
              <a:rPr lang="en-US" dirty="0" err="1"/>
              <a:t>vene</a:t>
            </a:r>
            <a:r>
              <a:rPr lang="en-US" dirty="0"/>
              <a:t>- ja </a:t>
            </a:r>
            <a:r>
              <a:rPr lang="en-US" dirty="0" err="1"/>
              <a:t>kakskeelsete</a:t>
            </a:r>
            <a:r>
              <a:rPr lang="en-US" dirty="0"/>
              <a:t> (</a:t>
            </a:r>
            <a:r>
              <a:rPr lang="en-US" dirty="0" err="1"/>
              <a:t>eesti-vene</a:t>
            </a:r>
            <a:r>
              <a:rPr lang="en-US" dirty="0"/>
              <a:t>) </a:t>
            </a:r>
            <a:r>
              <a:rPr lang="en-US" dirty="0" err="1"/>
              <a:t>lasteaedade</a:t>
            </a:r>
            <a:r>
              <a:rPr lang="en-US" dirty="0"/>
              <a:t>, </a:t>
            </a:r>
            <a:r>
              <a:rPr lang="en-US" dirty="0" err="1"/>
              <a:t>üldharidus</a:t>
            </a:r>
            <a:r>
              <a:rPr lang="en-US" dirty="0"/>
              <a:t>- ja </a:t>
            </a:r>
            <a:r>
              <a:rPr lang="en-US" dirty="0" err="1"/>
              <a:t>kutsekoolide</a:t>
            </a:r>
            <a:r>
              <a:rPr lang="en-US" dirty="0"/>
              <a:t> </a:t>
            </a:r>
            <a:r>
              <a:rPr lang="en-US" dirty="0" err="1"/>
              <a:t>ülemineku</a:t>
            </a:r>
            <a:r>
              <a:rPr lang="en-US" dirty="0"/>
              <a:t> </a:t>
            </a:r>
            <a:r>
              <a:rPr lang="en-US" dirty="0" err="1"/>
              <a:t>eestikeelsele</a:t>
            </a:r>
            <a:r>
              <a:rPr lang="en-US" dirty="0"/>
              <a:t> </a:t>
            </a:r>
            <a:r>
              <a:rPr lang="en-US" dirty="0" err="1"/>
              <a:t>õppele</a:t>
            </a:r>
            <a:r>
              <a:rPr lang="en-US" dirty="0"/>
              <a:t> </a:t>
            </a:r>
            <a:r>
              <a:rPr lang="en-US" dirty="0" err="1"/>
              <a:t>alates</a:t>
            </a:r>
            <a:r>
              <a:rPr lang="en-US" dirty="0"/>
              <a:t> 1. </a:t>
            </a:r>
            <a:r>
              <a:rPr lang="en-US" dirty="0" err="1"/>
              <a:t>septembrist</a:t>
            </a:r>
            <a:r>
              <a:rPr lang="en-US" dirty="0"/>
              <a:t> 2024. 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 err="1"/>
              <a:t>Eestikeelsele</a:t>
            </a:r>
            <a:r>
              <a:rPr lang="en-US" dirty="0"/>
              <a:t> </a:t>
            </a:r>
            <a:r>
              <a:rPr lang="en-US" dirty="0" err="1"/>
              <a:t>õppele</a:t>
            </a:r>
            <a:r>
              <a:rPr lang="en-US" dirty="0"/>
              <a:t> </a:t>
            </a:r>
            <a:r>
              <a:rPr lang="en-US" dirty="0" err="1"/>
              <a:t>üleminek</a:t>
            </a:r>
            <a:r>
              <a:rPr lang="en-US" dirty="0"/>
              <a:t> on </a:t>
            </a:r>
            <a:r>
              <a:rPr lang="en-US" dirty="0" err="1"/>
              <a:t>suurendanud</a:t>
            </a:r>
            <a:r>
              <a:rPr lang="en-US" dirty="0"/>
              <a:t> </a:t>
            </a:r>
            <a:r>
              <a:rPr lang="en-US" dirty="0" err="1"/>
              <a:t>õpilaste</a:t>
            </a:r>
            <a:r>
              <a:rPr lang="en-US" dirty="0"/>
              <a:t> </a:t>
            </a:r>
            <a:r>
              <a:rPr lang="en-US" dirty="0" err="1"/>
              <a:t>hulka</a:t>
            </a:r>
            <a:r>
              <a:rPr lang="en-US" dirty="0"/>
              <a:t>, </a:t>
            </a:r>
            <a:r>
              <a:rPr lang="en-US" dirty="0" err="1"/>
              <a:t>kelle</a:t>
            </a:r>
            <a:r>
              <a:rPr lang="en-US" dirty="0"/>
              <a:t> </a:t>
            </a:r>
            <a:r>
              <a:rPr lang="en-US" dirty="0" err="1"/>
              <a:t>jaoks</a:t>
            </a:r>
            <a:r>
              <a:rPr lang="en-US" dirty="0"/>
              <a:t> </a:t>
            </a:r>
            <a:r>
              <a:rPr lang="en-US" dirty="0" err="1"/>
              <a:t>kooli</a:t>
            </a:r>
            <a:r>
              <a:rPr lang="en-US" dirty="0"/>
              <a:t> </a:t>
            </a:r>
            <a:r>
              <a:rPr lang="en-US" dirty="0" err="1"/>
              <a:t>õppekeel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ole </a:t>
            </a:r>
            <a:r>
              <a:rPr lang="en-US" dirty="0" err="1"/>
              <a:t>kodukeel</a:t>
            </a:r>
            <a:r>
              <a:rPr lang="en-US" dirty="0"/>
              <a:t>. 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Pea </a:t>
            </a:r>
            <a:r>
              <a:rPr lang="en-US" dirty="0" err="1"/>
              <a:t>igas</a:t>
            </a:r>
            <a:r>
              <a:rPr lang="en-US" dirty="0"/>
              <a:t> </a:t>
            </a:r>
            <a:r>
              <a:rPr lang="en-US" dirty="0" err="1"/>
              <a:t>klassis</a:t>
            </a:r>
            <a:r>
              <a:rPr lang="en-US" dirty="0"/>
              <a:t> on </a:t>
            </a:r>
            <a:r>
              <a:rPr lang="en-US" dirty="0" err="1"/>
              <a:t>haridusliku</a:t>
            </a:r>
            <a:r>
              <a:rPr lang="en-US" dirty="0"/>
              <a:t> </a:t>
            </a:r>
            <a:r>
              <a:rPr lang="en-US" dirty="0" err="1"/>
              <a:t>erivajadusega</a:t>
            </a:r>
            <a:r>
              <a:rPr lang="en-US" dirty="0"/>
              <a:t> (HEV) </a:t>
            </a:r>
            <a:r>
              <a:rPr lang="en-US" dirty="0" err="1"/>
              <a:t>õpilasi</a:t>
            </a:r>
            <a:r>
              <a:rPr lang="en-US" dirty="0"/>
              <a:t>.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 err="1"/>
              <a:t>Rohkem</a:t>
            </a:r>
            <a:r>
              <a:rPr lang="en-US" dirty="0"/>
              <a:t> on </a:t>
            </a:r>
            <a:r>
              <a:rPr lang="en-US" dirty="0" err="1"/>
              <a:t>neid</a:t>
            </a:r>
            <a:r>
              <a:rPr lang="en-US" dirty="0"/>
              <a:t> HEV-</a:t>
            </a:r>
            <a:r>
              <a:rPr lang="en-US" dirty="0" err="1"/>
              <a:t>õpilasi</a:t>
            </a:r>
            <a:r>
              <a:rPr lang="en-US" dirty="0"/>
              <a:t>, </a:t>
            </a:r>
            <a:r>
              <a:rPr lang="en-US" dirty="0" err="1"/>
              <a:t>kelle</a:t>
            </a:r>
            <a:r>
              <a:rPr lang="en-US" dirty="0"/>
              <a:t> </a:t>
            </a:r>
            <a:r>
              <a:rPr lang="en-US" dirty="0" err="1"/>
              <a:t>õpiraskustele</a:t>
            </a:r>
            <a:r>
              <a:rPr lang="en-US" dirty="0"/>
              <a:t> on </a:t>
            </a:r>
            <a:r>
              <a:rPr lang="en-US" dirty="0" err="1"/>
              <a:t>lisandunud</a:t>
            </a:r>
            <a:r>
              <a:rPr lang="en-US" dirty="0"/>
              <a:t> </a:t>
            </a:r>
            <a:r>
              <a:rPr lang="en-US" dirty="0" err="1"/>
              <a:t>vajadus</a:t>
            </a:r>
            <a:r>
              <a:rPr lang="en-US" dirty="0"/>
              <a:t> </a:t>
            </a:r>
            <a:r>
              <a:rPr lang="en-US" dirty="0" err="1"/>
              <a:t>õppida</a:t>
            </a:r>
            <a:r>
              <a:rPr lang="en-US" dirty="0"/>
              <a:t> </a:t>
            </a:r>
            <a:r>
              <a:rPr lang="en-US" dirty="0" err="1"/>
              <a:t>eesti</a:t>
            </a:r>
            <a:r>
              <a:rPr lang="en-US" dirty="0"/>
              <a:t> </a:t>
            </a:r>
            <a:r>
              <a:rPr lang="en-US" dirty="0" err="1"/>
              <a:t>keeles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Keeleteadlik aineõpe</a:t>
            </a:r>
            <a:endParaRPr b="1"/>
          </a:p>
        </p:txBody>
      </p:sp>
      <p:sp>
        <p:nvSpPr>
          <p:cNvPr id="98" name="Google Shape;98;p3"/>
          <p:cNvSpPr txBox="1">
            <a:spLocks noGrp="1"/>
          </p:cNvSpPr>
          <p:nvPr>
            <p:ph type="body" idx="1"/>
          </p:nvPr>
        </p:nvSpPr>
        <p:spPr>
          <a:xfrm>
            <a:off x="838200" y="1451728"/>
            <a:ext cx="10515600" cy="4725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Keeleteadlikkus hõlmab 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metakognitiivset teadlikkust keelest ehk teadlikkust keeleõppimisest ja -kasutusest; 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metakeelelist teadlikkust ehk teadmist keelest kui süsteemist; 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positiivset suhtumist kõikidesse keeltesse ja nende kõnelejatesse ning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arusaama keelest kui identiteedi olulisest osast.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Igal ainevaldkonnal oma keelekasutusviis, mida õpilane peab ainet omandades tõhusalt kasutama.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Keeleteadlik aineõpe aitab aineteadmiste omandamisele kaasa, toetab nii L1, L2 kui ka HEV-õppijaid 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99" name="Google Shape;99;p3"/>
          <p:cNvSpPr txBox="1"/>
          <p:nvPr/>
        </p:nvSpPr>
        <p:spPr>
          <a:xfrm>
            <a:off x="4798244" y="6176963"/>
            <a:ext cx="73152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Svalberg 2007: 293, Rodríguez Izquierdo 2021: 25; Andersen, Ruohotie-Lyhty 2019; Alisaari &amp; Heikkola 2020: 397, Aruvee 2022: 57; Coste 2014: 25–26, Gibbons 2015: 209; Ní Ríordáin et al. 2024: 12; Schleppegrell 2007: 139–140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HEV-õpilane eestikeelses aineõppes</a:t>
            </a:r>
            <a:endParaRPr b="1"/>
          </a:p>
        </p:txBody>
      </p:sp>
      <p:sp>
        <p:nvSpPr>
          <p:cNvPr id="105" name="Google Shape;105;p4"/>
          <p:cNvSpPr txBox="1">
            <a:spLocks noGrp="1"/>
          </p:cNvSpPr>
          <p:nvPr>
            <p:ph type="body" idx="1"/>
          </p:nvPr>
        </p:nvSpPr>
        <p:spPr>
          <a:xfrm>
            <a:off x="948710" y="18042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06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Font typeface="Times New Roman"/>
              <a:buChar char="•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Keelelised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raskused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võivad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õpiraskusi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võimendada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.</a:t>
            </a:r>
          </a:p>
          <a:p>
            <a:pPr marL="457200" lvl="0" indent="-406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Font typeface="Times New Roman"/>
              <a:buChar char="•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Puudulik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keeleoskus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mõjutab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aineõpet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mitmel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viisil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: 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1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Font typeface="Times New Roman"/>
              <a:buChar char="•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õpilasel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on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raske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mõista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suulisi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selgitusi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juhiseid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ja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õpikutekste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;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1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Font typeface="Times New Roman"/>
              <a:buChar char="•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õpilasel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on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probleeme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ainesõnavara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omandamisega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; 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1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Font typeface="Times New Roman"/>
              <a:buChar char="•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pärsitud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on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õpilase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kirjalik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ja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suuline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eneseväljendus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;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1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Font typeface="Times New Roman"/>
              <a:buChar char="•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õppija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ei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suuda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/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ei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oska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iseseisvalt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õppida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;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1" indent="-342900" algn="l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SzPts val="1800"/>
              <a:buFont typeface="Times New Roman"/>
              <a:buChar char="•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väheneb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õpimotivatsioon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.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11902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Uurimismaterjal ja meetod</a:t>
            </a:r>
            <a:endParaRPr b="1"/>
          </a:p>
        </p:txBody>
      </p:sp>
      <p:sp>
        <p:nvSpPr>
          <p:cNvPr id="111" name="Google Shape;111;p5"/>
          <p:cNvSpPr txBox="1">
            <a:spLocks noGrp="1"/>
          </p:cNvSpPr>
          <p:nvPr>
            <p:ph type="body" idx="1"/>
          </p:nvPr>
        </p:nvSpPr>
        <p:spPr>
          <a:xfrm>
            <a:off x="838200" y="1743959"/>
            <a:ext cx="10515600" cy="4470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Projekt “Keeleteadliku aineõppe metoodika väljatöötamine eesti keelt teise keelena omandavatele II  kooliastme HEV-õpilastele”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matemaatika ja loodusõpetuse tundide vaatlused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struktureeritud tunnivaatlused kolmeosalise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vaatluskava</a:t>
            </a:r>
            <a:r>
              <a:rPr lang="en-US"/>
              <a:t> alusel 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õpikeskkond; 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õppimise toetamine; 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õpetaja keelekasutus ja õpetamistegevused.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kvalitatiivset sisuanalüüsi toetav andmeanalüüsi veebirakendus QCAmap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deduktiivse ja induktiivse lähenemise kombinatsioon (vt Kalmus jt 2015)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"/>
          <p:cNvSpPr txBox="1">
            <a:spLocks noGrp="1"/>
          </p:cNvSpPr>
          <p:nvPr>
            <p:ph type="title"/>
          </p:nvPr>
        </p:nvSpPr>
        <p:spPr>
          <a:xfrm>
            <a:off x="1449100" y="365125"/>
            <a:ext cx="9904800" cy="1800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 dirty="0" err="1"/>
              <a:t>Valim</a:t>
            </a:r>
            <a:endParaRPr b="1" dirty="0"/>
          </a:p>
        </p:txBody>
      </p:sp>
      <p:sp>
        <p:nvSpPr>
          <p:cNvPr id="117" name="Google Shape;117;p6"/>
          <p:cNvSpPr txBox="1">
            <a:spLocks noGrp="1"/>
          </p:cNvSpPr>
          <p:nvPr>
            <p:ph type="body" idx="1"/>
          </p:nvPr>
        </p:nvSpPr>
        <p:spPr>
          <a:xfrm>
            <a:off x="1658325" y="2165683"/>
            <a:ext cx="8276100" cy="4011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 err="1"/>
              <a:t>Neli</a:t>
            </a:r>
            <a:r>
              <a:rPr lang="en-US" dirty="0"/>
              <a:t> </a:t>
            </a:r>
            <a:r>
              <a:rPr lang="en-US" dirty="0" err="1"/>
              <a:t>eestikeelsele</a:t>
            </a:r>
            <a:r>
              <a:rPr lang="en-US" dirty="0"/>
              <a:t> </a:t>
            </a:r>
            <a:r>
              <a:rPr lang="en-US" dirty="0" err="1"/>
              <a:t>õppele</a:t>
            </a:r>
            <a:r>
              <a:rPr lang="en-US" dirty="0"/>
              <a:t> </a:t>
            </a:r>
            <a:r>
              <a:rPr lang="en-US" dirty="0" err="1"/>
              <a:t>üleminevat</a:t>
            </a:r>
            <a:r>
              <a:rPr lang="en-US" dirty="0"/>
              <a:t> </a:t>
            </a:r>
            <a:r>
              <a:rPr lang="en-US" dirty="0" err="1"/>
              <a:t>üldhariduskooli</a:t>
            </a:r>
            <a:r>
              <a:rPr lang="en-US" dirty="0"/>
              <a:t> </a:t>
            </a:r>
            <a:r>
              <a:rPr lang="en-US" dirty="0" err="1"/>
              <a:t>Tallinnas</a:t>
            </a:r>
            <a:r>
              <a:rPr lang="en-US" dirty="0"/>
              <a:t> ja </a:t>
            </a:r>
            <a:r>
              <a:rPr lang="en-US" dirty="0" err="1"/>
              <a:t>Tartus</a:t>
            </a:r>
            <a:r>
              <a:rPr lang="en-US" dirty="0"/>
              <a:t> 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4. ja 5. </a:t>
            </a:r>
            <a:r>
              <a:rPr lang="en-US" dirty="0" err="1"/>
              <a:t>klassid</a:t>
            </a:r>
            <a:endParaRPr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dirty="0" err="1"/>
              <a:t>matemaatika</a:t>
            </a:r>
            <a:r>
              <a:rPr lang="en-US" dirty="0"/>
              <a:t> (n = 12</a:t>
            </a:r>
            <a:r>
              <a:rPr lang="en-US" dirty="0" smtClean="0"/>
              <a:t>), </a:t>
            </a:r>
            <a:endParaRPr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dirty="0" err="1"/>
              <a:t>loodusõpetus</a:t>
            </a:r>
            <a:r>
              <a:rPr lang="en-US" dirty="0"/>
              <a:t> (n = 14).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Eesmärk</a:t>
            </a:r>
            <a:endParaRPr b="1"/>
          </a:p>
        </p:txBody>
      </p:sp>
      <p:sp>
        <p:nvSpPr>
          <p:cNvPr id="123" name="Google Shape;123;p7"/>
          <p:cNvSpPr txBox="1">
            <a:spLocks noGrp="1"/>
          </p:cNvSpPr>
          <p:nvPr>
            <p:ph type="body" idx="1"/>
          </p:nvPr>
        </p:nvSpPr>
        <p:spPr>
          <a:xfrm>
            <a:off x="838200" y="2573517"/>
            <a:ext cx="10515600" cy="3603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3100" dirty="0" err="1"/>
              <a:t>Selgitada</a:t>
            </a:r>
            <a:r>
              <a:rPr lang="en-US" sz="3100" dirty="0"/>
              <a:t> </a:t>
            </a:r>
            <a:r>
              <a:rPr lang="en-US" sz="3100" dirty="0" err="1"/>
              <a:t>välja</a:t>
            </a:r>
            <a:r>
              <a:rPr lang="en-US" sz="3100" dirty="0"/>
              <a:t>:</a:t>
            </a:r>
          </a:p>
          <a:p>
            <a:pPr indent="-457200">
              <a:spcBef>
                <a:spcPts val="0"/>
              </a:spcBef>
              <a:buSzPts val="2800"/>
            </a:pPr>
            <a:r>
              <a:rPr lang="en-US" sz="3100" dirty="0"/>
              <a:t>k</a:t>
            </a:r>
            <a:r>
              <a:rPr lang="en-US" sz="3100" dirty="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as</a:t>
            </a:r>
            <a:r>
              <a:rPr lang="en-US" sz="3100" dirty="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 ja </a:t>
            </a:r>
            <a:r>
              <a:rPr lang="en-US" sz="3100" dirty="0" err="1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k</a:t>
            </a:r>
            <a:r>
              <a:rPr lang="en-US" sz="3100" dirty="0" err="1"/>
              <a:t>uidas</a:t>
            </a:r>
            <a:r>
              <a:rPr lang="en-US" sz="3100" dirty="0"/>
              <a:t> </a:t>
            </a:r>
            <a:r>
              <a:rPr lang="en-US" sz="3100" dirty="0" err="1"/>
              <a:t>avaldub</a:t>
            </a:r>
            <a:r>
              <a:rPr lang="en-US" sz="3100" dirty="0"/>
              <a:t> </a:t>
            </a:r>
            <a:r>
              <a:rPr lang="en-US" sz="3100" dirty="0" err="1"/>
              <a:t>keeleteadlik</a:t>
            </a:r>
            <a:r>
              <a:rPr lang="en-US" sz="3100" dirty="0"/>
              <a:t> </a:t>
            </a:r>
            <a:r>
              <a:rPr lang="en-US" sz="3100" dirty="0" err="1"/>
              <a:t>aineõpetus</a:t>
            </a:r>
            <a:r>
              <a:rPr lang="en-US" sz="3100" dirty="0"/>
              <a:t> 5. </a:t>
            </a:r>
            <a:r>
              <a:rPr lang="en-US" sz="3100" dirty="0" err="1"/>
              <a:t>klassi</a:t>
            </a:r>
            <a:r>
              <a:rPr lang="en-US" sz="3100" dirty="0"/>
              <a:t> </a:t>
            </a:r>
            <a:r>
              <a:rPr lang="en-US" sz="3100" dirty="0" err="1"/>
              <a:t>matemaatika</a:t>
            </a:r>
            <a:r>
              <a:rPr lang="en-US" sz="3100" dirty="0"/>
              <a:t> ja </a:t>
            </a:r>
            <a:r>
              <a:rPr lang="en-US" sz="3100" dirty="0" err="1"/>
              <a:t>loodusõpetuse</a:t>
            </a:r>
            <a:r>
              <a:rPr lang="en-US" sz="3100" dirty="0"/>
              <a:t> </a:t>
            </a:r>
            <a:r>
              <a:rPr lang="en-US" sz="3100" dirty="0" err="1"/>
              <a:t>tundides</a:t>
            </a:r>
            <a:r>
              <a:rPr lang="en-US" sz="3100" dirty="0"/>
              <a:t>; </a:t>
            </a:r>
          </a:p>
          <a:p>
            <a:pPr indent="-457200">
              <a:spcBef>
                <a:spcPts val="0"/>
              </a:spcBef>
              <a:buSzPts val="2800"/>
            </a:pPr>
            <a:r>
              <a:rPr lang="en-US" sz="3100" dirty="0" err="1"/>
              <a:t>kuivõrd</a:t>
            </a:r>
            <a:r>
              <a:rPr lang="en-US" sz="3100" dirty="0"/>
              <a:t> </a:t>
            </a:r>
            <a:r>
              <a:rPr lang="en-US" sz="3100" dirty="0" err="1"/>
              <a:t>arvestatakse</a:t>
            </a:r>
            <a:r>
              <a:rPr lang="en-US" sz="3100" dirty="0"/>
              <a:t> </a:t>
            </a:r>
            <a:r>
              <a:rPr lang="en-US" sz="3100" dirty="0" err="1"/>
              <a:t>neis</a:t>
            </a:r>
            <a:r>
              <a:rPr lang="en-US" sz="3100" dirty="0"/>
              <a:t> </a:t>
            </a:r>
            <a:r>
              <a:rPr lang="en-US" sz="3100" dirty="0" err="1"/>
              <a:t>mitmekeelsete</a:t>
            </a:r>
            <a:r>
              <a:rPr lang="en-US" sz="3100" dirty="0"/>
              <a:t>, </a:t>
            </a:r>
            <a:r>
              <a:rPr lang="en-US" sz="3100" dirty="0" err="1"/>
              <a:t>sh</a:t>
            </a:r>
            <a:r>
              <a:rPr lang="en-US" sz="3100" dirty="0"/>
              <a:t> HEV-</a:t>
            </a:r>
            <a:r>
              <a:rPr lang="en-US" sz="3100" dirty="0" err="1"/>
              <a:t>õpilaste</a:t>
            </a:r>
            <a:r>
              <a:rPr lang="en-US" sz="3100" dirty="0"/>
              <a:t> </a:t>
            </a:r>
            <a:r>
              <a:rPr lang="en-US" sz="3100" dirty="0" err="1"/>
              <a:t>vajadustega</a:t>
            </a:r>
            <a:r>
              <a:rPr lang="en-US" sz="3100" dirty="0"/>
              <a:t>.</a:t>
            </a:r>
            <a:endParaRPr sz="3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d5480bc924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Uurimisküsimused</a:t>
            </a:r>
            <a:endParaRPr b="1"/>
          </a:p>
        </p:txBody>
      </p:sp>
      <p:sp>
        <p:nvSpPr>
          <p:cNvPr id="129" name="Google Shape;129;g3d5480bc924_0_0"/>
          <p:cNvSpPr txBox="1">
            <a:spLocks noGrp="1"/>
          </p:cNvSpPr>
          <p:nvPr>
            <p:ph type="body" idx="1"/>
          </p:nvPr>
        </p:nvSpPr>
        <p:spPr>
          <a:xfrm>
            <a:off x="472700" y="1825625"/>
            <a:ext cx="112983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6858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900" dirty="0">
                <a:latin typeface="Times New Roman"/>
                <a:ea typeface="Times New Roman"/>
                <a:cs typeface="Times New Roman"/>
                <a:sym typeface="Times New Roman"/>
              </a:rPr>
              <a:t>1.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Milliste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õpikeskkonna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teguritega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toetatakse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keeleteadlikku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õpetamist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?</a:t>
            </a:r>
            <a:endParaRPr sz="29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6858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2.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Kuidas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toetavad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õpetajad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õppimist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eesmärgistamise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ja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tagasisidestamise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kaudu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?</a:t>
            </a:r>
            <a:endParaRPr sz="29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685800" lvl="0" indent="-228600">
              <a:lnSpc>
                <a:spcPct val="150000"/>
              </a:lnSpc>
              <a:spcBef>
                <a:spcPts val="0"/>
              </a:spcBef>
              <a:buSzPts val="1100"/>
              <a:buNone/>
            </a:pP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3.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Kuidas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toetavad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õpetajad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keelest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ja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ainest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arusaamist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?</a:t>
            </a:r>
            <a:endParaRPr sz="29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685800" lvl="0" indent="-228600">
              <a:lnSpc>
                <a:spcPct val="150000"/>
              </a:lnSpc>
              <a:spcBef>
                <a:spcPts val="0"/>
              </a:spcBef>
              <a:buSzPts val="1100"/>
              <a:buNone/>
            </a:pP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4.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Kuidas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toetavad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õpetajad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õpilaste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keelekasutust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?</a:t>
            </a:r>
            <a:endParaRPr sz="29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685800" lvl="0" indent="-228600">
              <a:lnSpc>
                <a:spcPct val="150000"/>
              </a:lnSpc>
              <a:spcBef>
                <a:spcPts val="0"/>
              </a:spcBef>
              <a:buSzPts val="1100"/>
              <a:buNone/>
            </a:pP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5.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Kas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ja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kuidas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toetavad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õpetajad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E2 HEV-</a:t>
            </a:r>
            <a:r>
              <a:rPr lang="en-US" sz="2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õpilasi</a:t>
            </a:r>
            <a:r>
              <a:rPr lang="en-US" sz="2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?</a:t>
            </a:r>
            <a:endParaRPr sz="29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d5480bc924_0_6"/>
          <p:cNvSpPr txBox="1">
            <a:spLocks noGrp="1"/>
          </p:cNvSpPr>
          <p:nvPr>
            <p:ph type="title"/>
          </p:nvPr>
        </p:nvSpPr>
        <p:spPr>
          <a:xfrm>
            <a:off x="333225" y="596675"/>
            <a:ext cx="11553900" cy="1094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/>
              <a:t>Millised</a:t>
            </a:r>
            <a:r>
              <a:rPr lang="en-US" b="1" dirty="0"/>
              <a:t> </a:t>
            </a:r>
            <a:r>
              <a:rPr lang="en-US" b="1" dirty="0" err="1"/>
              <a:t>õpikeskkonna</a:t>
            </a:r>
            <a:r>
              <a:rPr lang="en-US" b="1" dirty="0"/>
              <a:t> </a:t>
            </a:r>
            <a:r>
              <a:rPr lang="en-US" b="1" dirty="0" err="1"/>
              <a:t>teguritega</a:t>
            </a:r>
            <a:r>
              <a:rPr lang="en-US" b="1" dirty="0"/>
              <a:t> </a:t>
            </a:r>
            <a:r>
              <a:rPr lang="en-US" b="1" dirty="0" err="1"/>
              <a:t>toetatakse</a:t>
            </a:r>
            <a:r>
              <a:rPr lang="en-US" b="1" dirty="0"/>
              <a:t> </a:t>
            </a:r>
            <a:r>
              <a:rPr lang="en-US" b="1" dirty="0" err="1"/>
              <a:t>keeleteadlikku</a:t>
            </a:r>
            <a:r>
              <a:rPr lang="en-US" b="1" dirty="0"/>
              <a:t> </a:t>
            </a:r>
            <a:r>
              <a:rPr lang="en-US" b="1" dirty="0" err="1"/>
              <a:t>õpetamist</a:t>
            </a:r>
            <a:r>
              <a:rPr lang="en-US" b="1" dirty="0"/>
              <a:t>?</a:t>
            </a: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5" name="Google Shape;135;g3d5480bc924_0_6"/>
          <p:cNvSpPr txBox="1">
            <a:spLocks noGrp="1"/>
          </p:cNvSpPr>
          <p:nvPr>
            <p:ph type="body" idx="1"/>
          </p:nvPr>
        </p:nvSpPr>
        <p:spPr>
          <a:xfrm>
            <a:off x="838200" y="1573075"/>
            <a:ext cx="11142000" cy="5021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/>
              <a:t>Klassikliima</a:t>
            </a:r>
            <a:r>
              <a:rPr lang="en-US" b="1" dirty="0"/>
              <a:t>:</a:t>
            </a:r>
            <a:r>
              <a:rPr lang="en-US" dirty="0"/>
              <a:t> </a:t>
            </a:r>
            <a:endParaRPr dirty="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 smtClean="0"/>
              <a:t>umbes</a:t>
            </a:r>
            <a:r>
              <a:rPr lang="en-US" dirty="0" smtClean="0"/>
              <a:t> </a:t>
            </a:r>
            <a:r>
              <a:rPr lang="en-US" dirty="0" err="1"/>
              <a:t>pooltes</a:t>
            </a:r>
            <a:r>
              <a:rPr lang="en-US" dirty="0"/>
              <a:t> </a:t>
            </a:r>
            <a:r>
              <a:rPr lang="en-US" dirty="0" err="1"/>
              <a:t>tundides</a:t>
            </a:r>
            <a:r>
              <a:rPr lang="en-US" dirty="0"/>
              <a:t> </a:t>
            </a:r>
            <a:r>
              <a:rPr lang="en-US" dirty="0" err="1"/>
              <a:t>klassikliima</a:t>
            </a:r>
            <a:r>
              <a:rPr lang="en-US" dirty="0"/>
              <a:t> </a:t>
            </a:r>
            <a:r>
              <a:rPr lang="en-US" dirty="0" err="1"/>
              <a:t>positiivne</a:t>
            </a:r>
            <a:r>
              <a:rPr lang="en-US" dirty="0"/>
              <a:t>;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rutiintegevused</a:t>
            </a:r>
            <a:r>
              <a:rPr lang="en-US" dirty="0"/>
              <a:t>, </a:t>
            </a:r>
            <a:r>
              <a:rPr lang="en-US" dirty="0" err="1"/>
              <a:t>nt</a:t>
            </a:r>
            <a:r>
              <a:rPr lang="en-US" dirty="0"/>
              <a:t> </a:t>
            </a:r>
            <a:r>
              <a:rPr lang="en-US" dirty="0" err="1"/>
              <a:t>tõusti</a:t>
            </a:r>
            <a:r>
              <a:rPr lang="en-US" dirty="0"/>
              <a:t> </a:t>
            </a:r>
            <a:r>
              <a:rPr lang="en-US" dirty="0" err="1"/>
              <a:t>püsti</a:t>
            </a:r>
            <a:r>
              <a:rPr lang="en-US" dirty="0"/>
              <a:t>, </a:t>
            </a:r>
            <a:r>
              <a:rPr lang="en-US" dirty="0" err="1"/>
              <a:t>märgiti</a:t>
            </a:r>
            <a:r>
              <a:rPr lang="en-US" dirty="0"/>
              <a:t> </a:t>
            </a:r>
            <a:r>
              <a:rPr lang="en-US" dirty="0" err="1"/>
              <a:t>leheküljenumbrid</a:t>
            </a:r>
            <a:r>
              <a:rPr lang="en-US" dirty="0"/>
              <a:t> </a:t>
            </a:r>
            <a:r>
              <a:rPr lang="en-US" dirty="0" err="1" smtClean="0"/>
              <a:t>tahvlile</a:t>
            </a:r>
            <a:r>
              <a:rPr lang="en-US" dirty="0"/>
              <a:t>;</a:t>
            </a:r>
            <a:r>
              <a:rPr lang="en-US" dirty="0" smtClean="0"/>
              <a:t> 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enamasti</a:t>
            </a:r>
            <a:r>
              <a:rPr lang="en-US" dirty="0"/>
              <a:t> </a:t>
            </a:r>
            <a:r>
              <a:rPr lang="en-US" dirty="0" err="1"/>
              <a:t>kaasatud</a:t>
            </a:r>
            <a:r>
              <a:rPr lang="en-US" dirty="0"/>
              <a:t> </a:t>
            </a:r>
            <a:r>
              <a:rPr lang="en-US" dirty="0" err="1"/>
              <a:t>peaaegu</a:t>
            </a:r>
            <a:r>
              <a:rPr lang="en-US" dirty="0"/>
              <a:t> </a:t>
            </a:r>
            <a:r>
              <a:rPr lang="en-US" dirty="0" err="1"/>
              <a:t>kõik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/>
              <a:t> </a:t>
            </a:r>
            <a:r>
              <a:rPr lang="en-US" b="1" dirty="0" err="1"/>
              <a:t>Õppematerjalid</a:t>
            </a:r>
            <a:r>
              <a:rPr lang="en-US" b="1" dirty="0"/>
              <a:t>, </a:t>
            </a:r>
            <a:r>
              <a:rPr lang="en-US" b="1" dirty="0" err="1"/>
              <a:t>sh</a:t>
            </a:r>
            <a:r>
              <a:rPr lang="en-US" b="1" dirty="0"/>
              <a:t> </a:t>
            </a:r>
            <a:r>
              <a:rPr lang="en-US" b="1" dirty="0" err="1"/>
              <a:t>lisamaterjalid</a:t>
            </a:r>
            <a:r>
              <a:rPr lang="en-US" b="1" dirty="0"/>
              <a:t>:</a:t>
            </a:r>
            <a:endParaRPr b="1" dirty="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kuvati</a:t>
            </a:r>
            <a:r>
              <a:rPr lang="en-US" dirty="0"/>
              <a:t> </a:t>
            </a:r>
            <a:r>
              <a:rPr lang="en-US" dirty="0" err="1"/>
              <a:t>enamasti</a:t>
            </a:r>
            <a:r>
              <a:rPr lang="en-US" dirty="0"/>
              <a:t> </a:t>
            </a:r>
            <a:r>
              <a:rPr lang="en-US" dirty="0" err="1"/>
              <a:t>projektori</a:t>
            </a:r>
            <a:r>
              <a:rPr lang="en-US" dirty="0"/>
              <a:t>, </a:t>
            </a:r>
            <a:r>
              <a:rPr lang="en-US" dirty="0" err="1"/>
              <a:t>nutitahvli</a:t>
            </a:r>
            <a:r>
              <a:rPr lang="en-US" dirty="0"/>
              <a:t> </a:t>
            </a:r>
            <a:r>
              <a:rPr lang="en-US" dirty="0" err="1"/>
              <a:t>või</a:t>
            </a:r>
            <a:r>
              <a:rPr lang="en-US" dirty="0"/>
              <a:t> </a:t>
            </a:r>
            <a:r>
              <a:rPr lang="en-US" dirty="0" err="1"/>
              <a:t>dokumendikaameraga</a:t>
            </a:r>
            <a:r>
              <a:rPr lang="en-US" dirty="0"/>
              <a:t>; 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jagati</a:t>
            </a:r>
            <a:r>
              <a:rPr lang="en-US" dirty="0"/>
              <a:t> </a:t>
            </a:r>
            <a:r>
              <a:rPr lang="en-US" dirty="0" err="1"/>
              <a:t>lauale</a:t>
            </a:r>
            <a:r>
              <a:rPr lang="en-US" dirty="0"/>
              <a:t>, </a:t>
            </a:r>
            <a:r>
              <a:rPr lang="en-US" dirty="0" err="1"/>
              <a:t>nt</a:t>
            </a:r>
            <a:r>
              <a:rPr lang="en-US" dirty="0"/>
              <a:t> </a:t>
            </a:r>
            <a:r>
              <a:rPr lang="en-US" dirty="0" err="1"/>
              <a:t>kaardid</a:t>
            </a:r>
            <a:r>
              <a:rPr lang="en-US" dirty="0"/>
              <a:t> </a:t>
            </a:r>
            <a:r>
              <a:rPr lang="en-US" dirty="0" err="1"/>
              <a:t>piltide</a:t>
            </a:r>
            <a:r>
              <a:rPr lang="en-US" dirty="0"/>
              <a:t> ja </a:t>
            </a:r>
            <a:r>
              <a:rPr lang="en-US" dirty="0" err="1"/>
              <a:t>sõnadega</a:t>
            </a:r>
            <a:r>
              <a:rPr lang="en-US" dirty="0"/>
              <a:t>, </a:t>
            </a:r>
            <a:r>
              <a:rPr lang="en-US" dirty="0" err="1"/>
              <a:t>joonised</a:t>
            </a:r>
            <a:r>
              <a:rPr lang="en-US" dirty="0"/>
              <a:t>, </a:t>
            </a:r>
            <a:r>
              <a:rPr lang="en-US" dirty="0" err="1"/>
              <a:t>atlased</a:t>
            </a:r>
            <a:r>
              <a:rPr lang="en-US" dirty="0"/>
              <a:t>; 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kasutati</a:t>
            </a:r>
            <a:r>
              <a:rPr lang="en-US" dirty="0"/>
              <a:t> </a:t>
            </a:r>
            <a:r>
              <a:rPr lang="en-US" dirty="0" err="1"/>
              <a:t>esemeid</a:t>
            </a:r>
            <a:r>
              <a:rPr lang="en-US" dirty="0"/>
              <a:t>, </a:t>
            </a:r>
            <a:r>
              <a:rPr lang="en-US" dirty="0" err="1"/>
              <a:t>nt</a:t>
            </a:r>
            <a:r>
              <a:rPr lang="en-US" dirty="0"/>
              <a:t> </a:t>
            </a:r>
            <a:r>
              <a:rPr lang="en-US" dirty="0" err="1"/>
              <a:t>vesi</a:t>
            </a:r>
            <a:r>
              <a:rPr lang="en-US" dirty="0"/>
              <a:t>, </a:t>
            </a:r>
            <a:r>
              <a:rPr lang="en-US" dirty="0" err="1"/>
              <a:t>pudel</a:t>
            </a:r>
            <a:r>
              <a:rPr lang="en-US" dirty="0"/>
              <a:t> ja </a:t>
            </a:r>
            <a:r>
              <a:rPr lang="en-US" dirty="0" err="1"/>
              <a:t>jääkuubikud</a:t>
            </a:r>
            <a:r>
              <a:rPr lang="en-US" dirty="0"/>
              <a:t>;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eri</a:t>
            </a:r>
            <a:r>
              <a:rPr lang="en-US" dirty="0"/>
              <a:t> </a:t>
            </a:r>
            <a:r>
              <a:rPr lang="en-US" dirty="0" err="1"/>
              <a:t>kirjastuste</a:t>
            </a:r>
            <a:r>
              <a:rPr lang="en-US" dirty="0"/>
              <a:t> </a:t>
            </a:r>
            <a:r>
              <a:rPr lang="en-US" dirty="0" err="1"/>
              <a:t>õpikuid</a:t>
            </a:r>
            <a:r>
              <a:rPr lang="en-US" dirty="0"/>
              <a:t> ja </a:t>
            </a:r>
            <a:r>
              <a:rPr lang="en-US" dirty="0" err="1"/>
              <a:t>töövihikuid</a:t>
            </a:r>
            <a:r>
              <a:rPr lang="en-US" dirty="0"/>
              <a:t>; 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seintel</a:t>
            </a:r>
            <a:r>
              <a:rPr lang="en-US" dirty="0"/>
              <a:t> </a:t>
            </a:r>
            <a:r>
              <a:rPr lang="en-US" dirty="0" err="1"/>
              <a:t>oli</a:t>
            </a:r>
            <a:r>
              <a:rPr lang="en-US" dirty="0"/>
              <a:t> </a:t>
            </a:r>
            <a:r>
              <a:rPr lang="en-US" dirty="0" err="1"/>
              <a:t>õppimist</a:t>
            </a:r>
            <a:r>
              <a:rPr lang="en-US" dirty="0"/>
              <a:t> </a:t>
            </a:r>
            <a:r>
              <a:rPr lang="en-US" dirty="0" err="1"/>
              <a:t>toetavaid</a:t>
            </a:r>
            <a:r>
              <a:rPr lang="en-US" dirty="0"/>
              <a:t> </a:t>
            </a:r>
            <a:r>
              <a:rPr lang="en-US" dirty="0" err="1"/>
              <a:t>keelendeid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/>
              <a:t>Abiõpetaja</a:t>
            </a:r>
            <a:r>
              <a:rPr lang="en-US" dirty="0"/>
              <a:t> </a:t>
            </a:r>
            <a:r>
              <a:rPr lang="en-US" dirty="0" err="1"/>
              <a:t>üksikutes</a:t>
            </a:r>
            <a:r>
              <a:rPr lang="en-US" dirty="0"/>
              <a:t> </a:t>
            </a:r>
            <a:r>
              <a:rPr lang="en-US" dirty="0" err="1"/>
              <a:t>tundides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d5480bc924_0_11"/>
          <p:cNvSpPr txBox="1">
            <a:spLocks noGrp="1"/>
          </p:cNvSpPr>
          <p:nvPr>
            <p:ph type="title"/>
          </p:nvPr>
        </p:nvSpPr>
        <p:spPr>
          <a:xfrm>
            <a:off x="416560" y="833120"/>
            <a:ext cx="11236959" cy="80968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/>
              <a:t>Kuidas</a:t>
            </a:r>
            <a:r>
              <a:rPr lang="en-US" b="1" dirty="0"/>
              <a:t> </a:t>
            </a:r>
            <a:r>
              <a:rPr lang="en-US" b="1" dirty="0" err="1"/>
              <a:t>toetavad</a:t>
            </a:r>
            <a:r>
              <a:rPr lang="en-US" b="1" dirty="0"/>
              <a:t> </a:t>
            </a:r>
            <a:r>
              <a:rPr lang="en-US" b="1" dirty="0" err="1"/>
              <a:t>õpetajad</a:t>
            </a:r>
            <a:r>
              <a:rPr lang="en-US" b="1" dirty="0"/>
              <a:t> </a:t>
            </a:r>
            <a:r>
              <a:rPr lang="en-US" b="1" dirty="0" err="1"/>
              <a:t>õppimist</a:t>
            </a:r>
            <a:r>
              <a:rPr lang="en-US" b="1" dirty="0"/>
              <a:t> </a:t>
            </a:r>
            <a:r>
              <a:rPr lang="en-US" b="1" dirty="0" err="1"/>
              <a:t>eesmärgistamise</a:t>
            </a:r>
            <a:r>
              <a:rPr lang="en-US" b="1" dirty="0"/>
              <a:t> ja </a:t>
            </a:r>
            <a:r>
              <a:rPr lang="en-US" b="1" dirty="0" err="1"/>
              <a:t>tagasisidestamise</a:t>
            </a:r>
            <a:r>
              <a:rPr lang="en-US" b="1" dirty="0"/>
              <a:t> </a:t>
            </a:r>
            <a:r>
              <a:rPr lang="en-US" b="1" dirty="0" err="1"/>
              <a:t>kaudu</a:t>
            </a:r>
            <a:r>
              <a:rPr lang="en-US" b="1" dirty="0"/>
              <a:t>?</a:t>
            </a: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1" name="Google Shape;141;g3d5480bc924_0_11"/>
          <p:cNvSpPr txBox="1">
            <a:spLocks noGrp="1"/>
          </p:cNvSpPr>
          <p:nvPr>
            <p:ph type="body" idx="1"/>
          </p:nvPr>
        </p:nvSpPr>
        <p:spPr>
          <a:xfrm>
            <a:off x="416559" y="1818640"/>
            <a:ext cx="11236959" cy="484632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Eesmärgistamine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endParaRPr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umbes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kolmandikus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tundidest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sõnastas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eesmärgi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õpetaja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mõnel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juhul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tunni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alguses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ja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lõpus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suuliselt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ja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tahvlil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);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ainult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paar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õpetajat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tutvustas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tunni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teemat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ja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sõnastas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eesmärgi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koos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õpilastega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Tagasiside</a:t>
            </a:r>
            <a:r>
              <a:rPr lang="en-US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: </a:t>
            </a:r>
            <a:endParaRPr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Char char="●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enamasti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positiivne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; 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Times New Roman"/>
              <a:buChar char="●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harvem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nii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positiivne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kui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ka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negatiivne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või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ei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antudki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; 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Times New Roman"/>
              <a:buChar char="●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sageli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lasti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tunni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lõpus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reflekteerida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teemast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arusaamist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selle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raskust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oma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hakkamasaamist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või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lihtsalt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oma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tunnet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;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Times New Roman"/>
              <a:buChar char="●"/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ühel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juhul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lasti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üksteise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töid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tagasisidestada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Times New Roman"/>
              </a:rPr>
              <a:t>.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d5480bc924_0_21"/>
          <p:cNvSpPr txBox="1">
            <a:spLocks noGrp="1"/>
          </p:cNvSpPr>
          <p:nvPr>
            <p:ph type="title"/>
          </p:nvPr>
        </p:nvSpPr>
        <p:spPr>
          <a:xfrm>
            <a:off x="216974" y="1168400"/>
            <a:ext cx="11781985" cy="14905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lvl="0"/>
            <a:r>
              <a:rPr lang="en-US" b="1" dirty="0" err="1"/>
              <a:t>Kuidas</a:t>
            </a:r>
            <a:r>
              <a:rPr lang="en-US" b="1" dirty="0"/>
              <a:t> </a:t>
            </a:r>
            <a:r>
              <a:rPr lang="en-US" b="1" dirty="0" err="1"/>
              <a:t>toetavad</a:t>
            </a:r>
            <a:r>
              <a:rPr lang="en-US" b="1" dirty="0"/>
              <a:t> </a:t>
            </a:r>
            <a:r>
              <a:rPr lang="en-US" b="1" dirty="0" err="1"/>
              <a:t>õpetajad</a:t>
            </a:r>
            <a:r>
              <a:rPr lang="en-US" b="1" dirty="0"/>
              <a:t> </a:t>
            </a:r>
            <a:r>
              <a:rPr lang="en-US" b="1" dirty="0" err="1"/>
              <a:t>keelest</a:t>
            </a:r>
            <a:r>
              <a:rPr lang="en-US" b="1" dirty="0"/>
              <a:t> ja </a:t>
            </a:r>
            <a:r>
              <a:rPr lang="en-US" b="1" dirty="0" err="1"/>
              <a:t>ainest</a:t>
            </a:r>
            <a:r>
              <a:rPr lang="en-US" b="1" dirty="0"/>
              <a:t> </a:t>
            </a:r>
            <a:r>
              <a:rPr lang="en-US" b="1" dirty="0" err="1"/>
              <a:t>arusaamist</a:t>
            </a:r>
            <a:r>
              <a:rPr lang="en-US" b="1" dirty="0"/>
              <a:t>?</a:t>
            </a: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7" name="Google Shape;147;g3d5480bc924_0_21"/>
          <p:cNvSpPr txBox="1">
            <a:spLocks noGrp="1"/>
          </p:cNvSpPr>
          <p:nvPr>
            <p:ph type="body" idx="1"/>
          </p:nvPr>
        </p:nvSpPr>
        <p:spPr>
          <a:xfrm>
            <a:off x="449450" y="1656080"/>
            <a:ext cx="11391300" cy="452077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/>
              <a:t>Kõne</a:t>
            </a:r>
            <a:r>
              <a:rPr lang="en-US" b="1" dirty="0"/>
              <a:t> </a:t>
            </a:r>
            <a:r>
              <a:rPr lang="en-US" b="1" dirty="0" err="1"/>
              <a:t>arusaadavus</a:t>
            </a:r>
            <a:r>
              <a:rPr lang="en-US" b="1" dirty="0"/>
              <a:t>: </a:t>
            </a:r>
            <a:endParaRPr b="1" dirty="0"/>
          </a:p>
          <a:p>
            <a:pPr marL="9144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räägiti</a:t>
            </a:r>
            <a:r>
              <a:rPr lang="en-US" dirty="0"/>
              <a:t> </a:t>
            </a:r>
            <a:r>
              <a:rPr lang="en-US" dirty="0" err="1"/>
              <a:t>aeglaselt</a:t>
            </a:r>
            <a:r>
              <a:rPr lang="en-US" dirty="0"/>
              <a:t> ja </a:t>
            </a:r>
            <a:r>
              <a:rPr lang="en-US" dirty="0" err="1"/>
              <a:t>rahulikult</a:t>
            </a:r>
            <a:r>
              <a:rPr lang="en-US" dirty="0"/>
              <a:t>, </a:t>
            </a:r>
            <a:r>
              <a:rPr lang="en-US" dirty="0" err="1"/>
              <a:t>hääldati</a:t>
            </a:r>
            <a:r>
              <a:rPr lang="en-US" dirty="0"/>
              <a:t> </a:t>
            </a:r>
            <a:r>
              <a:rPr lang="en-US" dirty="0" err="1"/>
              <a:t>selgelt</a:t>
            </a:r>
            <a:r>
              <a:rPr lang="en-US" dirty="0"/>
              <a:t>; </a:t>
            </a:r>
            <a:r>
              <a:rPr lang="en-US" dirty="0" err="1"/>
              <a:t>vähem</a:t>
            </a:r>
            <a:r>
              <a:rPr lang="en-US" dirty="0"/>
              <a:t> </a:t>
            </a:r>
            <a:r>
              <a:rPr lang="en-US" dirty="0" err="1"/>
              <a:t>kasutati</a:t>
            </a:r>
            <a:r>
              <a:rPr lang="en-US" dirty="0"/>
              <a:t> </a:t>
            </a:r>
            <a:r>
              <a:rPr lang="en-US" dirty="0" err="1"/>
              <a:t>rõhutamist</a:t>
            </a:r>
            <a:r>
              <a:rPr lang="en-US" dirty="0"/>
              <a:t> ja pause.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/>
              <a:t>Keelest</a:t>
            </a:r>
            <a:r>
              <a:rPr lang="en-US" b="1" dirty="0"/>
              <a:t> ja </a:t>
            </a:r>
            <a:r>
              <a:rPr lang="en-US" b="1" dirty="0" err="1"/>
              <a:t>ainest</a:t>
            </a:r>
            <a:r>
              <a:rPr lang="en-US" b="1" dirty="0"/>
              <a:t> </a:t>
            </a:r>
            <a:r>
              <a:rPr lang="en-US" b="1" dirty="0" err="1"/>
              <a:t>arusaamise</a:t>
            </a:r>
            <a:r>
              <a:rPr lang="en-US" b="1" dirty="0"/>
              <a:t> </a:t>
            </a:r>
            <a:r>
              <a:rPr lang="en-US" b="1" dirty="0" err="1"/>
              <a:t>toetuseks</a:t>
            </a:r>
            <a:endParaRPr b="1" dirty="0"/>
          </a:p>
          <a:p>
            <a:pPr marL="9144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ü</a:t>
            </a:r>
            <a:r>
              <a:rPr lang="en-US" dirty="0" err="1" smtClean="0"/>
              <a:t>le</a:t>
            </a:r>
            <a:r>
              <a:rPr lang="en-US" dirty="0" smtClean="0"/>
              <a:t> </a:t>
            </a:r>
            <a:r>
              <a:rPr lang="en-US" dirty="0" err="1"/>
              <a:t>poole</a:t>
            </a:r>
            <a:r>
              <a:rPr lang="en-US" dirty="0"/>
              <a:t> </a:t>
            </a:r>
            <a:r>
              <a:rPr lang="en-US" dirty="0" err="1"/>
              <a:t>õpetajatest</a:t>
            </a:r>
            <a:r>
              <a:rPr lang="en-US" dirty="0"/>
              <a:t> </a:t>
            </a:r>
            <a:r>
              <a:rPr lang="en-US" dirty="0" err="1"/>
              <a:t>selgitas</a:t>
            </a:r>
            <a:r>
              <a:rPr lang="en-US" dirty="0"/>
              <a:t> </a:t>
            </a:r>
            <a:r>
              <a:rPr lang="en-US" dirty="0" err="1"/>
              <a:t>põhimõisteid</a:t>
            </a:r>
            <a:r>
              <a:rPr lang="en-US" dirty="0"/>
              <a:t> ja </a:t>
            </a:r>
            <a:r>
              <a:rPr lang="en-US" dirty="0" err="1"/>
              <a:t>tundmatuid</a:t>
            </a:r>
            <a:r>
              <a:rPr lang="en-US" dirty="0"/>
              <a:t> </a:t>
            </a:r>
            <a:r>
              <a:rPr lang="en-US" dirty="0" err="1"/>
              <a:t>keelendeid</a:t>
            </a:r>
            <a:r>
              <a:rPr lang="en-US" dirty="0"/>
              <a:t>, </a:t>
            </a:r>
            <a:r>
              <a:rPr lang="en-US" dirty="0" err="1"/>
              <a:t>lihtsustas</a:t>
            </a:r>
            <a:r>
              <a:rPr lang="en-US" dirty="0"/>
              <a:t> </a:t>
            </a:r>
            <a:r>
              <a:rPr lang="en-US" dirty="0" err="1"/>
              <a:t>sõnastust</a:t>
            </a:r>
            <a:r>
              <a:rPr lang="en-US" dirty="0"/>
              <a:t>, </a:t>
            </a:r>
            <a:r>
              <a:rPr lang="en-US" dirty="0" err="1" smtClean="0"/>
              <a:t>kordas</a:t>
            </a:r>
            <a:r>
              <a:rPr lang="en-US" dirty="0"/>
              <a:t>;</a:t>
            </a:r>
            <a:endParaRPr dirty="0"/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k</a:t>
            </a:r>
            <a:r>
              <a:rPr lang="en-US" dirty="0" err="1" smtClean="0"/>
              <a:t>asutati</a:t>
            </a:r>
            <a:r>
              <a:rPr lang="en-US" dirty="0" smtClean="0"/>
              <a:t> </a:t>
            </a:r>
            <a:r>
              <a:rPr lang="en-US" dirty="0" err="1"/>
              <a:t>multimodaalsust</a:t>
            </a:r>
            <a:r>
              <a:rPr lang="en-US" dirty="0"/>
              <a:t>, </a:t>
            </a:r>
            <a:r>
              <a:rPr lang="en-US" dirty="0" err="1"/>
              <a:t>nt</a:t>
            </a:r>
            <a:r>
              <a:rPr lang="en-US" dirty="0"/>
              <a:t> </a:t>
            </a:r>
            <a:r>
              <a:rPr lang="en-US" dirty="0" err="1"/>
              <a:t>visuaalsed</a:t>
            </a:r>
            <a:r>
              <a:rPr lang="en-US" dirty="0"/>
              <a:t> </a:t>
            </a:r>
            <a:r>
              <a:rPr lang="en-US" dirty="0" err="1"/>
              <a:t>vahendid</a:t>
            </a:r>
            <a:r>
              <a:rPr lang="en-US" dirty="0"/>
              <a:t>, </a:t>
            </a:r>
            <a:r>
              <a:rPr lang="en-US" dirty="0" err="1"/>
              <a:t>näitlikustamine</a:t>
            </a:r>
            <a:r>
              <a:rPr lang="en-US" dirty="0"/>
              <a:t>, </a:t>
            </a:r>
            <a:r>
              <a:rPr lang="en-US" dirty="0" err="1"/>
              <a:t>suuline</a:t>
            </a:r>
            <a:r>
              <a:rPr lang="en-US" dirty="0"/>
              <a:t> + </a:t>
            </a:r>
            <a:r>
              <a:rPr lang="en-US" dirty="0" err="1"/>
              <a:t>kirjalik</a:t>
            </a:r>
            <a:r>
              <a:rPr lang="en-US" dirty="0"/>
              <a:t> </a:t>
            </a:r>
            <a:r>
              <a:rPr lang="en-US" dirty="0" err="1"/>
              <a:t>tekst</a:t>
            </a:r>
            <a:r>
              <a:rPr lang="en-US" dirty="0"/>
              <a:t>, </a:t>
            </a:r>
            <a:r>
              <a:rPr lang="en-US" dirty="0" err="1"/>
              <a:t>kirjalik</a:t>
            </a:r>
            <a:r>
              <a:rPr lang="en-US" dirty="0"/>
              <a:t> </a:t>
            </a:r>
            <a:r>
              <a:rPr lang="en-US" dirty="0" err="1"/>
              <a:t>tekst</a:t>
            </a:r>
            <a:r>
              <a:rPr lang="en-US" dirty="0"/>
              <a:t> + </a:t>
            </a:r>
            <a:r>
              <a:rPr lang="en-US" dirty="0" err="1" smtClean="0"/>
              <a:t>ettelugemine</a:t>
            </a:r>
            <a:r>
              <a:rPr lang="en-US" dirty="0"/>
              <a:t>;</a:t>
            </a:r>
            <a:endParaRPr dirty="0"/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s</a:t>
            </a:r>
            <a:r>
              <a:rPr lang="en-US" dirty="0" err="1" smtClean="0"/>
              <a:t>uunavate</a:t>
            </a:r>
            <a:r>
              <a:rPr lang="en-US" dirty="0" smtClean="0"/>
              <a:t> </a:t>
            </a:r>
            <a:r>
              <a:rPr lang="en-US" dirty="0" err="1"/>
              <a:t>küsimustega</a:t>
            </a:r>
            <a:r>
              <a:rPr lang="en-US" dirty="0"/>
              <a:t> </a:t>
            </a:r>
            <a:r>
              <a:rPr lang="en-US" dirty="0" err="1"/>
              <a:t>aktiveeriti</a:t>
            </a:r>
            <a:r>
              <a:rPr lang="en-US" dirty="0"/>
              <a:t> </a:t>
            </a:r>
            <a:r>
              <a:rPr lang="en-US" dirty="0" err="1"/>
              <a:t>varasemaid</a:t>
            </a:r>
            <a:r>
              <a:rPr lang="en-US" dirty="0"/>
              <a:t> </a:t>
            </a:r>
            <a:r>
              <a:rPr lang="en-US" dirty="0" err="1"/>
              <a:t>teadmisi</a:t>
            </a:r>
            <a:r>
              <a:rPr lang="en-US" dirty="0"/>
              <a:t>, </a:t>
            </a:r>
            <a:r>
              <a:rPr lang="en-US" dirty="0" err="1"/>
              <a:t>täpsustati</a:t>
            </a:r>
            <a:r>
              <a:rPr lang="en-US" dirty="0"/>
              <a:t> </a:t>
            </a:r>
            <a:r>
              <a:rPr lang="en-US" dirty="0" err="1"/>
              <a:t>mõisteid</a:t>
            </a:r>
            <a:r>
              <a:rPr lang="en-US" dirty="0"/>
              <a:t>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suunati</a:t>
            </a:r>
            <a:r>
              <a:rPr lang="en-US" dirty="0"/>
              <a:t> </a:t>
            </a:r>
            <a:r>
              <a:rPr lang="en-US" dirty="0" err="1" smtClean="0"/>
              <a:t>põhjendamist</a:t>
            </a:r>
            <a:r>
              <a:rPr lang="en-US" dirty="0"/>
              <a:t>;</a:t>
            </a:r>
            <a:endParaRPr dirty="0"/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 err="1"/>
              <a:t>m</a:t>
            </a:r>
            <a:r>
              <a:rPr lang="en-US" dirty="0" err="1" smtClean="0"/>
              <a:t>õnes</a:t>
            </a:r>
            <a:r>
              <a:rPr lang="en-US" dirty="0" smtClean="0"/>
              <a:t> </a:t>
            </a:r>
            <a:r>
              <a:rPr lang="en-US" dirty="0" err="1"/>
              <a:t>klassiruumis</a:t>
            </a:r>
            <a:r>
              <a:rPr lang="en-US" dirty="0"/>
              <a:t> </a:t>
            </a:r>
            <a:r>
              <a:rPr lang="en-US" dirty="0" err="1"/>
              <a:t>kasutati</a:t>
            </a:r>
            <a:r>
              <a:rPr lang="en-US" dirty="0"/>
              <a:t> </a:t>
            </a:r>
            <a:r>
              <a:rPr lang="en-US" dirty="0" err="1"/>
              <a:t>vene</a:t>
            </a:r>
            <a:r>
              <a:rPr lang="en-US" dirty="0"/>
              <a:t> </a:t>
            </a:r>
            <a:r>
              <a:rPr lang="en-US" dirty="0" err="1"/>
              <a:t>keelt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d5480bc924_0_26"/>
          <p:cNvSpPr txBox="1">
            <a:spLocks noGrp="1"/>
          </p:cNvSpPr>
          <p:nvPr>
            <p:ph type="title"/>
          </p:nvPr>
        </p:nvSpPr>
        <p:spPr>
          <a:xfrm>
            <a:off x="284480" y="0"/>
            <a:ext cx="11765279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/>
            <a:r>
              <a:rPr lang="en-US" b="1" dirty="0" err="1"/>
              <a:t>Kuidas</a:t>
            </a:r>
            <a:r>
              <a:rPr lang="en-US" b="1" dirty="0"/>
              <a:t> </a:t>
            </a:r>
            <a:r>
              <a:rPr lang="en-US" b="1" dirty="0" err="1"/>
              <a:t>toetavad</a:t>
            </a:r>
            <a:r>
              <a:rPr lang="en-US" b="1" dirty="0"/>
              <a:t> </a:t>
            </a:r>
            <a:r>
              <a:rPr lang="en-US" b="1" dirty="0" err="1"/>
              <a:t>õpetajad</a:t>
            </a:r>
            <a:r>
              <a:rPr lang="en-US" b="1" dirty="0"/>
              <a:t> </a:t>
            </a:r>
            <a:r>
              <a:rPr lang="en-US" b="1" dirty="0" err="1"/>
              <a:t>õpilaste</a:t>
            </a:r>
            <a:r>
              <a:rPr lang="en-US" b="1" dirty="0"/>
              <a:t> </a:t>
            </a:r>
            <a:r>
              <a:rPr lang="en-US" b="1" dirty="0" err="1"/>
              <a:t>keelekasutust</a:t>
            </a:r>
            <a:r>
              <a:rPr lang="en-US" b="1" dirty="0"/>
              <a:t>?</a:t>
            </a:r>
            <a:endParaRPr b="1" dirty="0"/>
          </a:p>
        </p:txBody>
      </p:sp>
      <p:sp>
        <p:nvSpPr>
          <p:cNvPr id="153" name="Google Shape;153;g3d5480bc924_0_26"/>
          <p:cNvSpPr txBox="1">
            <a:spLocks noGrp="1"/>
          </p:cNvSpPr>
          <p:nvPr>
            <p:ph type="body" idx="1"/>
          </p:nvPr>
        </p:nvSpPr>
        <p:spPr>
          <a:xfrm>
            <a:off x="579120" y="1229360"/>
            <a:ext cx="11003280" cy="549656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 smtClean="0"/>
              <a:t>Keelekasutuse</a:t>
            </a:r>
            <a:r>
              <a:rPr lang="en-US" b="1" dirty="0" smtClean="0"/>
              <a:t> </a:t>
            </a:r>
            <a:r>
              <a:rPr lang="en-US" b="1" dirty="0" err="1" smtClean="0"/>
              <a:t>tugi</a:t>
            </a:r>
            <a:r>
              <a:rPr lang="en-US" b="1" dirty="0" smtClean="0"/>
              <a:t>:</a:t>
            </a:r>
            <a:endParaRPr lang="en-US" b="1" dirty="0"/>
          </a:p>
          <a:p>
            <a:pPr lvl="1" indent="-457200"/>
            <a:r>
              <a:rPr lang="en-US" dirty="0" err="1"/>
              <a:t>pöörati</a:t>
            </a:r>
            <a:r>
              <a:rPr lang="en-US" dirty="0"/>
              <a:t> </a:t>
            </a:r>
            <a:r>
              <a:rPr lang="en-US" dirty="0" err="1"/>
              <a:t>tähelepanu</a:t>
            </a:r>
            <a:r>
              <a:rPr lang="en-US" dirty="0"/>
              <a:t> </a:t>
            </a:r>
            <a:r>
              <a:rPr lang="en-US" dirty="0" err="1"/>
              <a:t>grammatilisele</a:t>
            </a:r>
            <a:r>
              <a:rPr lang="en-US" dirty="0"/>
              <a:t> </a:t>
            </a:r>
            <a:r>
              <a:rPr lang="en-US" dirty="0" err="1" smtClean="0"/>
              <a:t>vormile</a:t>
            </a:r>
            <a:r>
              <a:rPr lang="en-US" dirty="0"/>
              <a:t>;</a:t>
            </a:r>
            <a:r>
              <a:rPr lang="en-US" dirty="0" smtClean="0"/>
              <a:t> </a:t>
            </a:r>
            <a:endParaRPr lang="en-US" dirty="0"/>
          </a:p>
          <a:p>
            <a:pPr lvl="1" indent="-457200"/>
            <a:r>
              <a:rPr lang="en-US" dirty="0" err="1"/>
              <a:t>juhiti</a:t>
            </a:r>
            <a:r>
              <a:rPr lang="en-US" dirty="0"/>
              <a:t> </a:t>
            </a:r>
            <a:r>
              <a:rPr lang="en-US" dirty="0" err="1"/>
              <a:t>tähelepanu</a:t>
            </a:r>
            <a:r>
              <a:rPr lang="en-US" dirty="0"/>
              <a:t> </a:t>
            </a:r>
            <a:r>
              <a:rPr lang="en-US" dirty="0" err="1"/>
              <a:t>terminitele</a:t>
            </a:r>
            <a:r>
              <a:rPr lang="en-US" dirty="0"/>
              <a:t> ja </a:t>
            </a:r>
            <a:r>
              <a:rPr lang="en-US" dirty="0" err="1"/>
              <a:t>sarnastele</a:t>
            </a:r>
            <a:r>
              <a:rPr lang="en-US" dirty="0"/>
              <a:t> </a:t>
            </a:r>
            <a:r>
              <a:rPr lang="en-US" dirty="0" err="1" smtClean="0"/>
              <a:t>sõnadele</a:t>
            </a:r>
            <a:r>
              <a:rPr lang="en-US" dirty="0"/>
              <a:t>;</a:t>
            </a:r>
            <a:r>
              <a:rPr lang="en-US" dirty="0" smtClean="0"/>
              <a:t> </a:t>
            </a:r>
            <a:endParaRPr lang="en-US" dirty="0"/>
          </a:p>
          <a:p>
            <a:pPr lvl="1" indent="-457200"/>
            <a:r>
              <a:rPr lang="en-US" dirty="0" err="1"/>
              <a:t>pakuti</a:t>
            </a:r>
            <a:r>
              <a:rPr lang="en-US" dirty="0"/>
              <a:t> </a:t>
            </a:r>
            <a:r>
              <a:rPr lang="en-US" dirty="0" err="1" smtClean="0"/>
              <a:t>lausemalle</a:t>
            </a:r>
            <a:r>
              <a:rPr lang="en-US" dirty="0"/>
              <a:t>;</a:t>
            </a:r>
            <a:r>
              <a:rPr lang="en-US" dirty="0" smtClean="0"/>
              <a:t> </a:t>
            </a:r>
            <a:endParaRPr lang="en-US" dirty="0"/>
          </a:p>
          <a:p>
            <a:pPr lvl="1" indent="-457200"/>
            <a:r>
              <a:rPr lang="en-US" dirty="0" err="1"/>
              <a:t>abistastati</a:t>
            </a:r>
            <a:r>
              <a:rPr lang="en-US" dirty="0"/>
              <a:t> </a:t>
            </a:r>
            <a:r>
              <a:rPr lang="en-US" dirty="0" err="1" smtClean="0"/>
              <a:t>sõnastamisel</a:t>
            </a:r>
            <a:r>
              <a:rPr lang="en-US" dirty="0"/>
              <a:t>;</a:t>
            </a:r>
          </a:p>
          <a:p>
            <a:pPr lvl="1" indent="-457200"/>
            <a:r>
              <a:rPr lang="en-US" dirty="0" err="1"/>
              <a:t>esitati</a:t>
            </a:r>
            <a:r>
              <a:rPr lang="en-US" dirty="0"/>
              <a:t> </a:t>
            </a:r>
            <a:r>
              <a:rPr lang="en-US" dirty="0" err="1"/>
              <a:t>suunavaid</a:t>
            </a:r>
            <a:r>
              <a:rPr lang="en-US" dirty="0"/>
              <a:t> </a:t>
            </a:r>
            <a:r>
              <a:rPr lang="en-US" dirty="0" err="1" smtClean="0"/>
              <a:t>küsimusi</a:t>
            </a:r>
            <a:r>
              <a:rPr lang="en-US" dirty="0"/>
              <a:t>;</a:t>
            </a:r>
            <a:r>
              <a:rPr lang="en-US" dirty="0" smtClean="0"/>
              <a:t> </a:t>
            </a:r>
            <a:endParaRPr lang="en-US" dirty="0"/>
          </a:p>
          <a:p>
            <a:pPr lvl="1" indent="-457200"/>
            <a:r>
              <a:rPr lang="en-US" dirty="0" err="1"/>
              <a:t>kasutati</a:t>
            </a:r>
            <a:r>
              <a:rPr lang="en-US" dirty="0"/>
              <a:t> </a:t>
            </a:r>
            <a:r>
              <a:rPr lang="en-US" dirty="0" err="1"/>
              <a:t>kirjalikku</a:t>
            </a:r>
            <a:r>
              <a:rPr lang="en-US" dirty="0"/>
              <a:t> ja </a:t>
            </a:r>
            <a:r>
              <a:rPr lang="en-US" dirty="0" err="1"/>
              <a:t>suulist</a:t>
            </a:r>
            <a:r>
              <a:rPr lang="en-US" dirty="0"/>
              <a:t> </a:t>
            </a:r>
            <a:r>
              <a:rPr lang="en-US" dirty="0" err="1"/>
              <a:t>väljendust</a:t>
            </a:r>
            <a:r>
              <a:rPr lang="en-US" dirty="0"/>
              <a:t> </a:t>
            </a:r>
            <a:r>
              <a:rPr lang="en-US" dirty="0" err="1"/>
              <a:t>paralleelselt</a:t>
            </a:r>
            <a:r>
              <a:rPr lang="en-US" dirty="0"/>
              <a:t>, </a:t>
            </a:r>
            <a:r>
              <a:rPr lang="en-US" dirty="0" err="1"/>
              <a:t>nt</a:t>
            </a:r>
            <a:r>
              <a:rPr lang="en-US" dirty="0"/>
              <a:t> </a:t>
            </a:r>
            <a:r>
              <a:rPr lang="en-US" dirty="0" err="1"/>
              <a:t>tahvlile</a:t>
            </a:r>
            <a:r>
              <a:rPr lang="en-US" dirty="0"/>
              <a:t> </a:t>
            </a:r>
            <a:r>
              <a:rPr lang="en-US" dirty="0" err="1"/>
              <a:t>kirjutamisega</a:t>
            </a:r>
            <a:r>
              <a:rPr lang="en-US" dirty="0"/>
              <a:t> </a:t>
            </a:r>
            <a:r>
              <a:rPr lang="en-US" dirty="0" err="1"/>
              <a:t>kaasnes</a:t>
            </a:r>
            <a:r>
              <a:rPr lang="en-US" dirty="0"/>
              <a:t> </a:t>
            </a:r>
            <a:r>
              <a:rPr lang="en-US" dirty="0" err="1"/>
              <a:t>enamasti</a:t>
            </a:r>
            <a:r>
              <a:rPr lang="en-US" dirty="0"/>
              <a:t> </a:t>
            </a:r>
            <a:r>
              <a:rPr lang="en-US" dirty="0" err="1"/>
              <a:t>lahenduskäigu</a:t>
            </a:r>
            <a:r>
              <a:rPr lang="en-US" dirty="0"/>
              <a:t> </a:t>
            </a:r>
            <a:r>
              <a:rPr lang="en-US" dirty="0" err="1" smtClean="0"/>
              <a:t>keelendamine</a:t>
            </a:r>
            <a:r>
              <a:rPr lang="en-US" dirty="0" smtClean="0"/>
              <a:t>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 dirty="0" err="1"/>
              <a:t>Vene</a:t>
            </a:r>
            <a:r>
              <a:rPr lang="en-US" b="1" dirty="0"/>
              <a:t> </a:t>
            </a:r>
            <a:r>
              <a:rPr lang="en-US" b="1" dirty="0" err="1"/>
              <a:t>keele</a:t>
            </a:r>
            <a:r>
              <a:rPr lang="en-US" b="1" dirty="0"/>
              <a:t> </a:t>
            </a:r>
            <a:r>
              <a:rPr lang="en-US" b="1" dirty="0" err="1"/>
              <a:t>kasutusele</a:t>
            </a:r>
            <a:r>
              <a:rPr lang="en-US" b="1" dirty="0"/>
              <a:t> </a:t>
            </a:r>
            <a:r>
              <a:rPr lang="en-US" b="1" dirty="0" err="1"/>
              <a:t>reageeriti</a:t>
            </a:r>
            <a:r>
              <a:rPr lang="en-US" b="1" dirty="0"/>
              <a:t> </a:t>
            </a:r>
            <a:r>
              <a:rPr lang="en-US" b="1" dirty="0" err="1"/>
              <a:t>erinevalt</a:t>
            </a:r>
            <a:r>
              <a:rPr lang="en-US" b="1" dirty="0"/>
              <a:t>: </a:t>
            </a:r>
          </a:p>
          <a:p>
            <a:pPr lvl="1" indent="-457200"/>
            <a:r>
              <a:rPr lang="en-US" dirty="0" err="1"/>
              <a:t>osa</a:t>
            </a:r>
            <a:r>
              <a:rPr lang="en-US" dirty="0"/>
              <a:t> </a:t>
            </a:r>
            <a:r>
              <a:rPr lang="en-US" dirty="0" err="1"/>
              <a:t>suunas</a:t>
            </a:r>
            <a:r>
              <a:rPr lang="en-US" dirty="0"/>
              <a:t> </a:t>
            </a:r>
            <a:r>
              <a:rPr lang="en-US" dirty="0" err="1"/>
              <a:t>vastama</a:t>
            </a:r>
            <a:r>
              <a:rPr lang="en-US" dirty="0"/>
              <a:t> </a:t>
            </a:r>
            <a:r>
              <a:rPr lang="en-US" dirty="0" err="1"/>
              <a:t>eesti</a:t>
            </a:r>
            <a:r>
              <a:rPr lang="en-US" dirty="0"/>
              <a:t> </a:t>
            </a:r>
            <a:r>
              <a:rPr lang="en-US" dirty="0" err="1"/>
              <a:t>keeles</a:t>
            </a:r>
            <a:r>
              <a:rPr lang="en-US" dirty="0"/>
              <a:t> ja </a:t>
            </a:r>
            <a:r>
              <a:rPr lang="en-US" dirty="0" err="1"/>
              <a:t>aitas</a:t>
            </a:r>
            <a:r>
              <a:rPr lang="en-US" dirty="0"/>
              <a:t> </a:t>
            </a:r>
            <a:r>
              <a:rPr lang="en-US" dirty="0" err="1"/>
              <a:t>vajadusel</a:t>
            </a:r>
            <a:r>
              <a:rPr lang="en-US" dirty="0"/>
              <a:t> </a:t>
            </a:r>
            <a:r>
              <a:rPr lang="en-US" dirty="0" err="1" smtClean="0"/>
              <a:t>sõnastusega</a:t>
            </a:r>
            <a:r>
              <a:rPr lang="en-US" dirty="0"/>
              <a:t>;</a:t>
            </a:r>
            <a:r>
              <a:rPr lang="en-US" dirty="0" smtClean="0"/>
              <a:t> </a:t>
            </a:r>
            <a:endParaRPr lang="en-US" dirty="0"/>
          </a:p>
          <a:p>
            <a:pPr lvl="1" indent="-457200"/>
            <a:r>
              <a:rPr lang="en-US" dirty="0" err="1"/>
              <a:t>osa</a:t>
            </a:r>
            <a:r>
              <a:rPr lang="en-US" dirty="0"/>
              <a:t> </a:t>
            </a:r>
            <a:r>
              <a:rPr lang="en-US" dirty="0" err="1"/>
              <a:t>lubas</a:t>
            </a:r>
            <a:r>
              <a:rPr lang="en-US" dirty="0"/>
              <a:t> </a:t>
            </a:r>
            <a:r>
              <a:rPr lang="en-US" dirty="0" err="1"/>
              <a:t>vastata</a:t>
            </a:r>
            <a:r>
              <a:rPr lang="en-US" dirty="0"/>
              <a:t> </a:t>
            </a:r>
            <a:r>
              <a:rPr lang="en-US" dirty="0" err="1"/>
              <a:t>vene</a:t>
            </a:r>
            <a:r>
              <a:rPr lang="en-US" dirty="0"/>
              <a:t> </a:t>
            </a:r>
            <a:r>
              <a:rPr lang="en-US" dirty="0" err="1" smtClean="0"/>
              <a:t>keeles</a:t>
            </a:r>
            <a:r>
              <a:rPr lang="en-US" dirty="0"/>
              <a:t>;</a:t>
            </a:r>
            <a:r>
              <a:rPr lang="en-US" dirty="0" smtClean="0"/>
              <a:t> </a:t>
            </a:r>
            <a:endParaRPr lang="en-US" dirty="0"/>
          </a:p>
          <a:p>
            <a:pPr lvl="1" indent="-457200"/>
            <a:r>
              <a:rPr lang="en-US" dirty="0" err="1"/>
              <a:t>mõnel</a:t>
            </a:r>
            <a:r>
              <a:rPr lang="en-US" dirty="0"/>
              <a:t> </a:t>
            </a:r>
            <a:r>
              <a:rPr lang="en-US" dirty="0" err="1"/>
              <a:t>juhul</a:t>
            </a:r>
            <a:r>
              <a:rPr lang="en-US" dirty="0"/>
              <a:t> </a:t>
            </a:r>
            <a:r>
              <a:rPr lang="en-US" dirty="0" err="1"/>
              <a:t>kasutati</a:t>
            </a:r>
            <a:r>
              <a:rPr lang="en-US" dirty="0"/>
              <a:t> </a:t>
            </a:r>
            <a:r>
              <a:rPr lang="en-US" dirty="0" err="1"/>
              <a:t>tõlkemeetodit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d5480bc924_0_31"/>
          <p:cNvSpPr txBox="1">
            <a:spLocks noGrp="1"/>
          </p:cNvSpPr>
          <p:nvPr>
            <p:ph type="title"/>
          </p:nvPr>
        </p:nvSpPr>
        <p:spPr>
          <a:xfrm>
            <a:off x="304800" y="365125"/>
            <a:ext cx="1149096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/>
            <a:r>
              <a:rPr lang="en-US" b="1" dirty="0"/>
              <a:t>Kas ja </a:t>
            </a:r>
            <a:r>
              <a:rPr lang="en-US" b="1" dirty="0" err="1"/>
              <a:t>kuidas</a:t>
            </a:r>
            <a:r>
              <a:rPr lang="en-US" b="1" dirty="0"/>
              <a:t> </a:t>
            </a:r>
            <a:r>
              <a:rPr lang="en-US" b="1" dirty="0" err="1"/>
              <a:t>toetavad</a:t>
            </a:r>
            <a:r>
              <a:rPr lang="en-US" b="1" dirty="0"/>
              <a:t> </a:t>
            </a:r>
            <a:r>
              <a:rPr lang="en-US" b="1" dirty="0" err="1"/>
              <a:t>õpetajad</a:t>
            </a:r>
            <a:r>
              <a:rPr lang="en-US" b="1" dirty="0"/>
              <a:t> E2 HEV-</a:t>
            </a:r>
            <a:r>
              <a:rPr lang="en-US" b="1" dirty="0" err="1"/>
              <a:t>õpilasi</a:t>
            </a:r>
            <a:r>
              <a:rPr lang="en-US" b="1" dirty="0"/>
              <a:t> ?</a:t>
            </a: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g3d5480bc924_0_31"/>
          <p:cNvSpPr txBox="1">
            <a:spLocks noGrp="1"/>
          </p:cNvSpPr>
          <p:nvPr>
            <p:ph type="body" idx="1"/>
          </p:nvPr>
        </p:nvSpPr>
        <p:spPr>
          <a:xfrm>
            <a:off x="838200" y="1503680"/>
            <a:ext cx="10515600" cy="4978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dirty="0" err="1"/>
              <a:t>Üdjuhul</a:t>
            </a:r>
            <a:r>
              <a:rPr lang="en-US" dirty="0"/>
              <a:t> </a:t>
            </a:r>
            <a:r>
              <a:rPr lang="en-US" dirty="0" smtClean="0"/>
              <a:t>on </a:t>
            </a:r>
            <a:r>
              <a:rPr lang="en-US" dirty="0" err="1" smtClean="0"/>
              <a:t>kaasatud</a:t>
            </a:r>
            <a:r>
              <a:rPr lang="en-US" dirty="0"/>
              <a:t>, </a:t>
            </a:r>
            <a:r>
              <a:rPr lang="en-US" dirty="0" err="1" smtClean="0"/>
              <a:t>kahes</a:t>
            </a:r>
            <a:r>
              <a:rPr lang="en-US" dirty="0" smtClean="0"/>
              <a:t> </a:t>
            </a:r>
            <a:r>
              <a:rPr lang="en-US" dirty="0" err="1"/>
              <a:t>tunnis</a:t>
            </a:r>
            <a:r>
              <a:rPr lang="en-US" dirty="0"/>
              <a:t> </a:t>
            </a:r>
            <a:r>
              <a:rPr lang="en-US" dirty="0" err="1"/>
              <a:t>individuaalne</a:t>
            </a:r>
            <a:r>
              <a:rPr lang="en-US" dirty="0"/>
              <a:t> </a:t>
            </a:r>
            <a:r>
              <a:rPr lang="en-US" dirty="0" err="1"/>
              <a:t>tugi</a:t>
            </a:r>
            <a:r>
              <a:rPr lang="en-US" dirty="0"/>
              <a:t> </a:t>
            </a:r>
            <a:r>
              <a:rPr lang="en-US" dirty="0" err="1"/>
              <a:t>abiõpetajalt</a:t>
            </a:r>
            <a:r>
              <a:rPr lang="en-US" dirty="0"/>
              <a:t>. 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dirty="0" err="1"/>
              <a:t>Individualiseeriti</a:t>
            </a:r>
            <a:r>
              <a:rPr lang="en-US" dirty="0"/>
              <a:t> ja </a:t>
            </a:r>
            <a:r>
              <a:rPr lang="en-US" dirty="0" err="1"/>
              <a:t>diferentseeriti</a:t>
            </a:r>
            <a:r>
              <a:rPr lang="en-US" dirty="0"/>
              <a:t> </a:t>
            </a:r>
            <a:r>
              <a:rPr lang="en-US" dirty="0" err="1"/>
              <a:t>peamiselt</a:t>
            </a:r>
            <a:r>
              <a:rPr lang="en-US" dirty="0"/>
              <a:t> </a:t>
            </a:r>
            <a:r>
              <a:rPr lang="en-US" dirty="0" err="1"/>
              <a:t>kolmel</a:t>
            </a:r>
            <a:r>
              <a:rPr lang="en-US" dirty="0"/>
              <a:t> </a:t>
            </a:r>
            <a:r>
              <a:rPr lang="en-US" dirty="0" err="1"/>
              <a:t>viisil</a:t>
            </a:r>
            <a:r>
              <a:rPr lang="en-US" dirty="0"/>
              <a:t>: </a:t>
            </a:r>
            <a:endParaRPr dirty="0"/>
          </a:p>
          <a:p>
            <a:pPr marL="9144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US" b="1" dirty="0" err="1"/>
              <a:t>töökorralduse</a:t>
            </a:r>
            <a:r>
              <a:rPr lang="en-US" b="1" dirty="0"/>
              <a:t> ja </a:t>
            </a:r>
            <a:r>
              <a:rPr lang="en-US" b="1" dirty="0" err="1"/>
              <a:t>tempoga</a:t>
            </a:r>
            <a:r>
              <a:rPr lang="en-US" b="1" dirty="0"/>
              <a:t>: </a:t>
            </a:r>
            <a:r>
              <a:rPr lang="en-US" dirty="0" err="1"/>
              <a:t>kohandati</a:t>
            </a:r>
            <a:r>
              <a:rPr lang="en-US" dirty="0"/>
              <a:t> </a:t>
            </a:r>
            <a:r>
              <a:rPr lang="en-US" dirty="0" err="1"/>
              <a:t>teksti</a:t>
            </a:r>
            <a:r>
              <a:rPr lang="en-US" dirty="0"/>
              <a:t> </a:t>
            </a:r>
            <a:r>
              <a:rPr lang="en-US" dirty="0" err="1"/>
              <a:t>mahtu</a:t>
            </a:r>
            <a:r>
              <a:rPr lang="en-US" dirty="0"/>
              <a:t>; </a:t>
            </a:r>
            <a:r>
              <a:rPr lang="en-US" dirty="0" err="1"/>
              <a:t>töölehed</a:t>
            </a:r>
            <a:r>
              <a:rPr lang="en-US" dirty="0"/>
              <a:t> </a:t>
            </a:r>
            <a:r>
              <a:rPr lang="en-US" dirty="0" err="1"/>
              <a:t>kohandati</a:t>
            </a:r>
            <a:r>
              <a:rPr lang="en-US" dirty="0"/>
              <a:t> </a:t>
            </a:r>
            <a:r>
              <a:rPr lang="en-US" dirty="0" err="1"/>
              <a:t>iseseisvaks</a:t>
            </a:r>
            <a:r>
              <a:rPr lang="en-US" dirty="0"/>
              <a:t> </a:t>
            </a:r>
            <a:r>
              <a:rPr lang="en-US" dirty="0" err="1"/>
              <a:t>tööks</a:t>
            </a:r>
            <a:r>
              <a:rPr lang="en-US" dirty="0"/>
              <a:t> ja </a:t>
            </a:r>
            <a:r>
              <a:rPr lang="en-US" dirty="0" err="1"/>
              <a:t>igaüks</a:t>
            </a:r>
            <a:r>
              <a:rPr lang="en-US" dirty="0"/>
              <a:t> </a:t>
            </a:r>
            <a:r>
              <a:rPr lang="en-US" dirty="0" err="1"/>
              <a:t>sai</a:t>
            </a:r>
            <a:r>
              <a:rPr lang="en-US" dirty="0"/>
              <a:t> </a:t>
            </a:r>
            <a:r>
              <a:rPr lang="en-US" dirty="0" err="1"/>
              <a:t>edeneda</a:t>
            </a:r>
            <a:r>
              <a:rPr lang="en-US" dirty="0"/>
              <a:t> </a:t>
            </a:r>
            <a:r>
              <a:rPr lang="en-US" dirty="0" err="1"/>
              <a:t>oma</a:t>
            </a:r>
            <a:r>
              <a:rPr lang="en-US" dirty="0"/>
              <a:t> tempos;</a:t>
            </a:r>
            <a:endParaRPr dirty="0"/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b="1" dirty="0" err="1"/>
              <a:t>individuaalse</a:t>
            </a:r>
            <a:r>
              <a:rPr lang="en-US" b="1" dirty="0"/>
              <a:t> </a:t>
            </a:r>
            <a:r>
              <a:rPr lang="en-US" b="1" dirty="0" err="1"/>
              <a:t>juhendamisega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õpetaja</a:t>
            </a:r>
            <a:r>
              <a:rPr lang="en-US" dirty="0"/>
              <a:t> </a:t>
            </a:r>
            <a:r>
              <a:rPr lang="en-US" dirty="0" err="1"/>
              <a:t>või</a:t>
            </a:r>
            <a:r>
              <a:rPr lang="en-US" dirty="0"/>
              <a:t> </a:t>
            </a:r>
            <a:r>
              <a:rPr lang="en-US" dirty="0" err="1"/>
              <a:t>abiõpetaja</a:t>
            </a:r>
            <a:r>
              <a:rPr lang="en-US" dirty="0"/>
              <a:t> </a:t>
            </a:r>
            <a:r>
              <a:rPr lang="en-US" dirty="0" err="1"/>
              <a:t>sekkus</a:t>
            </a:r>
            <a:r>
              <a:rPr lang="en-US" dirty="0"/>
              <a:t> </a:t>
            </a:r>
            <a:r>
              <a:rPr lang="en-US" dirty="0" err="1"/>
              <a:t>vajadusel</a:t>
            </a:r>
            <a:r>
              <a:rPr lang="en-US" dirty="0"/>
              <a:t>, </a:t>
            </a:r>
            <a:r>
              <a:rPr lang="en-US" dirty="0" err="1"/>
              <a:t>juhendas</a:t>
            </a:r>
            <a:r>
              <a:rPr lang="en-US" dirty="0"/>
              <a:t> ja </a:t>
            </a:r>
            <a:r>
              <a:rPr lang="en-US" dirty="0" err="1"/>
              <a:t>esitas</a:t>
            </a:r>
            <a:r>
              <a:rPr lang="en-US" dirty="0"/>
              <a:t> </a:t>
            </a:r>
            <a:r>
              <a:rPr lang="en-US" dirty="0" err="1"/>
              <a:t>suunavaid</a:t>
            </a:r>
            <a:r>
              <a:rPr lang="en-US" dirty="0"/>
              <a:t> </a:t>
            </a:r>
            <a:r>
              <a:rPr lang="en-US" dirty="0" err="1"/>
              <a:t>küsimusi</a:t>
            </a:r>
            <a:r>
              <a:rPr lang="en-US" dirty="0"/>
              <a:t>; </a:t>
            </a:r>
            <a:endParaRPr dirty="0"/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b="1" dirty="0" err="1"/>
              <a:t>keeleline</a:t>
            </a:r>
            <a:r>
              <a:rPr lang="en-US" b="1" dirty="0"/>
              <a:t> ja </a:t>
            </a:r>
            <a:r>
              <a:rPr lang="en-US" b="1" dirty="0" err="1"/>
              <a:t>suhtluslik</a:t>
            </a:r>
            <a:r>
              <a:rPr lang="en-US" b="1" dirty="0"/>
              <a:t> </a:t>
            </a:r>
            <a:r>
              <a:rPr lang="en-US" b="1" dirty="0" err="1"/>
              <a:t>diferentseerimine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kui</a:t>
            </a:r>
            <a:r>
              <a:rPr lang="en-US" dirty="0"/>
              <a:t> HEV-</a:t>
            </a:r>
            <a:r>
              <a:rPr lang="en-US" dirty="0" err="1"/>
              <a:t>õpilane</a:t>
            </a:r>
            <a:r>
              <a:rPr lang="en-US" dirty="0"/>
              <a:t> </a:t>
            </a:r>
            <a:r>
              <a:rPr lang="en-US" dirty="0" err="1"/>
              <a:t>vastas</a:t>
            </a:r>
            <a:r>
              <a:rPr lang="en-US" dirty="0"/>
              <a:t>, </a:t>
            </a:r>
            <a:r>
              <a:rPr lang="en-US" dirty="0" err="1"/>
              <a:t>rääkis</a:t>
            </a:r>
            <a:r>
              <a:rPr lang="en-US" dirty="0"/>
              <a:t> </a:t>
            </a:r>
            <a:r>
              <a:rPr lang="en-US" dirty="0" err="1"/>
              <a:t>õpetaja</a:t>
            </a:r>
            <a:r>
              <a:rPr lang="en-US" dirty="0"/>
              <a:t> </a:t>
            </a:r>
            <a:r>
              <a:rPr lang="en-US" dirty="0" err="1"/>
              <a:t>aeglasemalt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parandanud</a:t>
            </a:r>
            <a:r>
              <a:rPr lang="en-US" dirty="0"/>
              <a:t> </a:t>
            </a:r>
            <a:r>
              <a:rPr lang="en-US" dirty="0" err="1"/>
              <a:t>vigu</a:t>
            </a:r>
            <a:r>
              <a:rPr lang="en-US" dirty="0"/>
              <a:t>; </a:t>
            </a:r>
            <a:r>
              <a:rPr lang="en-US" dirty="0" err="1"/>
              <a:t>mitmekeelses</a:t>
            </a:r>
            <a:r>
              <a:rPr lang="en-US" dirty="0"/>
              <a:t> </a:t>
            </a:r>
            <a:r>
              <a:rPr lang="en-US" dirty="0" err="1"/>
              <a:t>kontekstis</a:t>
            </a:r>
            <a:r>
              <a:rPr lang="en-US" dirty="0"/>
              <a:t> </a:t>
            </a:r>
            <a:r>
              <a:rPr lang="en-US" dirty="0" err="1"/>
              <a:t>paluti</a:t>
            </a:r>
            <a:r>
              <a:rPr lang="en-US" dirty="0"/>
              <a:t> HEV-</a:t>
            </a:r>
            <a:r>
              <a:rPr lang="en-US" dirty="0" err="1"/>
              <a:t>õpilasel</a:t>
            </a:r>
            <a:r>
              <a:rPr lang="en-US" dirty="0"/>
              <a:t> </a:t>
            </a:r>
            <a:r>
              <a:rPr lang="en-US" dirty="0" err="1"/>
              <a:t>vastata</a:t>
            </a:r>
            <a:r>
              <a:rPr lang="en-US" dirty="0"/>
              <a:t> </a:t>
            </a:r>
            <a:r>
              <a:rPr lang="en-US" dirty="0" err="1"/>
              <a:t>eesti</a:t>
            </a:r>
            <a:r>
              <a:rPr lang="en-US" dirty="0"/>
              <a:t> </a:t>
            </a:r>
            <a:r>
              <a:rPr lang="en-US" dirty="0" err="1"/>
              <a:t>keeles</a:t>
            </a:r>
            <a:r>
              <a:rPr lang="en-US" dirty="0"/>
              <a:t>, </a:t>
            </a:r>
            <a:r>
              <a:rPr lang="en-US" dirty="0" err="1"/>
              <a:t>kuid</a:t>
            </a:r>
            <a:r>
              <a:rPr lang="en-US" dirty="0"/>
              <a:t> </a:t>
            </a:r>
            <a:r>
              <a:rPr lang="en-US" dirty="0" err="1"/>
              <a:t>individuaalseks</a:t>
            </a:r>
            <a:r>
              <a:rPr lang="en-US" dirty="0"/>
              <a:t> </a:t>
            </a:r>
            <a:r>
              <a:rPr lang="en-US" dirty="0" err="1"/>
              <a:t>selgituseks</a:t>
            </a:r>
            <a:r>
              <a:rPr lang="en-US" dirty="0"/>
              <a:t> </a:t>
            </a:r>
            <a:r>
              <a:rPr lang="en-US" dirty="0" err="1"/>
              <a:t>kasutati</a:t>
            </a:r>
            <a:r>
              <a:rPr lang="en-US" dirty="0"/>
              <a:t> </a:t>
            </a:r>
            <a:r>
              <a:rPr lang="en-US" dirty="0" err="1"/>
              <a:t>vajadusel</a:t>
            </a:r>
            <a:r>
              <a:rPr lang="en-US" dirty="0"/>
              <a:t> </a:t>
            </a:r>
            <a:r>
              <a:rPr lang="en-US" dirty="0" err="1"/>
              <a:t>vene</a:t>
            </a:r>
            <a:r>
              <a:rPr lang="en-US" dirty="0"/>
              <a:t> </a:t>
            </a:r>
            <a:r>
              <a:rPr lang="en-US" dirty="0" err="1"/>
              <a:t>keelt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 dirty="0" err="1"/>
              <a:t>Tulemused</a:t>
            </a:r>
            <a:endParaRPr b="1" dirty="0"/>
          </a:p>
        </p:txBody>
      </p:sp>
      <p:sp>
        <p:nvSpPr>
          <p:cNvPr id="165" name="Google Shape;165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79768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spcBef>
                <a:spcPts val="0"/>
              </a:spcBef>
              <a:buSzPts val="2800"/>
              <a:buNone/>
            </a:pPr>
            <a:r>
              <a:rPr lang="en-US" dirty="0" err="1"/>
              <a:t>Keeleteadliku</a:t>
            </a:r>
            <a:r>
              <a:rPr lang="en-US" dirty="0"/>
              <a:t> </a:t>
            </a:r>
            <a:r>
              <a:rPr lang="en-US" dirty="0" err="1"/>
              <a:t>õpetamise</a:t>
            </a:r>
            <a:r>
              <a:rPr lang="en-US" dirty="0"/>
              <a:t> </a:t>
            </a:r>
            <a:r>
              <a:rPr lang="en-US" dirty="0" err="1"/>
              <a:t>põhimõtteid</a:t>
            </a:r>
            <a:r>
              <a:rPr lang="en-US" dirty="0"/>
              <a:t> </a:t>
            </a:r>
            <a:r>
              <a:rPr lang="en-US" dirty="0" err="1"/>
              <a:t>rakendatakse</a:t>
            </a:r>
            <a:r>
              <a:rPr lang="en-US" dirty="0"/>
              <a:t> </a:t>
            </a:r>
            <a:r>
              <a:rPr lang="en-US" dirty="0" err="1"/>
              <a:t>juhuslikult</a:t>
            </a:r>
            <a:r>
              <a:rPr lang="en-US" dirty="0"/>
              <a:t>: </a:t>
            </a:r>
            <a:br>
              <a:rPr lang="en-US" dirty="0"/>
            </a:br>
            <a:r>
              <a:rPr lang="en-US" dirty="0" err="1"/>
              <a:t>mõningal</a:t>
            </a:r>
            <a:r>
              <a:rPr lang="en-US" dirty="0"/>
              <a:t> </a:t>
            </a:r>
            <a:r>
              <a:rPr lang="en-US" dirty="0" err="1" smtClean="0"/>
              <a:t>määral</a:t>
            </a:r>
            <a:r>
              <a:rPr lang="en-US" dirty="0" smtClean="0"/>
              <a:t> </a:t>
            </a:r>
            <a:r>
              <a:rPr lang="en-US" dirty="0" err="1" smtClean="0"/>
              <a:t>neid</a:t>
            </a:r>
            <a:r>
              <a:rPr lang="en-US" dirty="0" smtClean="0"/>
              <a:t> </a:t>
            </a:r>
            <a:r>
              <a:rPr lang="en-US" dirty="0" err="1"/>
              <a:t>arvestatakse</a:t>
            </a:r>
            <a:r>
              <a:rPr lang="en-US" dirty="0"/>
              <a:t> ja </a:t>
            </a:r>
            <a:r>
              <a:rPr lang="en-US" dirty="0" err="1" smtClean="0"/>
              <a:t>rakendatakse</a:t>
            </a:r>
            <a:r>
              <a:rPr lang="en-US" dirty="0" smtClean="0"/>
              <a:t>, </a:t>
            </a:r>
            <a:r>
              <a:rPr lang="en-US" dirty="0" err="1"/>
              <a:t>nt</a:t>
            </a:r>
            <a:r>
              <a:rPr lang="en-US" dirty="0"/>
              <a:t> </a:t>
            </a:r>
            <a:r>
              <a:rPr lang="en-US" dirty="0" err="1"/>
              <a:t>selgitatakse</a:t>
            </a:r>
            <a:r>
              <a:rPr lang="en-US" dirty="0"/>
              <a:t> </a:t>
            </a:r>
            <a:r>
              <a:rPr lang="en-US" dirty="0" err="1"/>
              <a:t>termineid</a:t>
            </a:r>
            <a:r>
              <a:rPr lang="en-US" dirty="0"/>
              <a:t> ja </a:t>
            </a:r>
            <a:r>
              <a:rPr lang="en-US" dirty="0" err="1"/>
              <a:t>aineomast</a:t>
            </a:r>
            <a:r>
              <a:rPr lang="en-US" dirty="0"/>
              <a:t> </a:t>
            </a:r>
            <a:r>
              <a:rPr lang="en-US" dirty="0" err="1"/>
              <a:t>keelt</a:t>
            </a:r>
            <a:r>
              <a:rPr lang="en-US" dirty="0"/>
              <a:t>, </a:t>
            </a:r>
            <a:r>
              <a:rPr lang="en-US" dirty="0" err="1"/>
              <a:t>korratakse</a:t>
            </a:r>
            <a:r>
              <a:rPr lang="en-US" dirty="0"/>
              <a:t> </a:t>
            </a:r>
            <a:r>
              <a:rPr lang="en-US" dirty="0" err="1"/>
              <a:t>öeldut</a:t>
            </a:r>
            <a:r>
              <a:rPr lang="en-US" dirty="0"/>
              <a:t> </a:t>
            </a:r>
            <a:r>
              <a:rPr lang="en-US" dirty="0" err="1"/>
              <a:t>või</a:t>
            </a:r>
            <a:r>
              <a:rPr lang="en-US" dirty="0"/>
              <a:t> </a:t>
            </a:r>
            <a:r>
              <a:rPr lang="en-US" dirty="0" err="1"/>
              <a:t>sõnastatakse</a:t>
            </a:r>
            <a:r>
              <a:rPr lang="en-US" dirty="0"/>
              <a:t> </a:t>
            </a:r>
            <a:r>
              <a:rPr lang="en-US" dirty="0" err="1"/>
              <a:t>ümber</a:t>
            </a:r>
            <a:r>
              <a:rPr lang="en-US" dirty="0"/>
              <a:t>, </a:t>
            </a:r>
            <a:r>
              <a:rPr lang="en-US" dirty="0" err="1"/>
              <a:t>esitatakse</a:t>
            </a:r>
            <a:r>
              <a:rPr lang="en-US" dirty="0"/>
              <a:t> </a:t>
            </a:r>
            <a:r>
              <a:rPr lang="en-US" dirty="0" err="1"/>
              <a:t>materjali</a:t>
            </a:r>
            <a:r>
              <a:rPr lang="en-US" dirty="0"/>
              <a:t> </a:t>
            </a:r>
            <a:r>
              <a:rPr lang="en-US" dirty="0" err="1"/>
              <a:t>multimodaalselt</a:t>
            </a:r>
            <a:r>
              <a:rPr lang="en-US" dirty="0"/>
              <a:t>.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dirty="0"/>
              <a:t>  </a:t>
            </a:r>
          </a:p>
          <a:p>
            <a:pPr marL="0" indent="0">
              <a:spcBef>
                <a:spcPts val="500"/>
              </a:spcBef>
              <a:buSzPts val="2400"/>
              <a:buNone/>
            </a:pPr>
            <a:r>
              <a:rPr lang="en-US" dirty="0" err="1"/>
              <a:t>Üldiselt</a:t>
            </a:r>
            <a:r>
              <a:rPr lang="en-US" dirty="0"/>
              <a:t> </a:t>
            </a:r>
            <a:r>
              <a:rPr lang="et-EE" dirty="0"/>
              <a:t>HEV-õppijaid piisavalt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toetata</a:t>
            </a:r>
            <a:r>
              <a:rPr lang="en-US" dirty="0"/>
              <a:t>, </a:t>
            </a:r>
            <a:r>
              <a:rPr lang="en-US" dirty="0" err="1"/>
              <a:t>mõned</a:t>
            </a:r>
            <a:r>
              <a:rPr lang="en-US" dirty="0"/>
              <a:t> </a:t>
            </a:r>
            <a:r>
              <a:rPr lang="en-US" dirty="0" err="1"/>
              <a:t>õpetajad</a:t>
            </a:r>
            <a:r>
              <a:rPr lang="en-US" dirty="0"/>
              <a:t> </a:t>
            </a:r>
            <a:r>
              <a:rPr lang="en-US" dirty="0" err="1"/>
              <a:t>pakuvad</a:t>
            </a:r>
            <a:r>
              <a:rPr lang="en-US" dirty="0"/>
              <a:t> </a:t>
            </a:r>
            <a:r>
              <a:rPr lang="en-US" dirty="0" err="1"/>
              <a:t>neile</a:t>
            </a:r>
            <a:r>
              <a:rPr lang="en-US" dirty="0"/>
              <a:t> </a:t>
            </a:r>
            <a:r>
              <a:rPr lang="en-US" dirty="0" err="1"/>
              <a:t>siiski</a:t>
            </a:r>
            <a:r>
              <a:rPr lang="en-US" dirty="0"/>
              <a:t> </a:t>
            </a:r>
            <a:r>
              <a:rPr lang="en-US" dirty="0" err="1"/>
              <a:t>eraldi</a:t>
            </a:r>
            <a:r>
              <a:rPr lang="en-US" dirty="0"/>
              <a:t> </a:t>
            </a:r>
            <a:r>
              <a:rPr lang="en-US" dirty="0" err="1"/>
              <a:t>juhendamist</a:t>
            </a:r>
            <a:r>
              <a:rPr lang="en-US" dirty="0"/>
              <a:t>.</a:t>
            </a:r>
          </a:p>
          <a:p>
            <a:pPr marL="0" indent="0">
              <a:spcBef>
                <a:spcPts val="500"/>
              </a:spcBef>
              <a:buSzPts val="2400"/>
              <a:buNone/>
            </a:pPr>
            <a:r>
              <a:rPr lang="et-EE" dirty="0"/>
              <a:t> </a:t>
            </a:r>
            <a:endParaRPr lang="en-US" dirty="0"/>
          </a:p>
          <a:p>
            <a:pPr marL="0" indent="0">
              <a:spcBef>
                <a:spcPts val="500"/>
              </a:spcBef>
              <a:buSzPts val="2400"/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Järeldused</a:t>
            </a:r>
            <a:endParaRPr b="1"/>
          </a:p>
        </p:txBody>
      </p:sp>
      <p:sp>
        <p:nvSpPr>
          <p:cNvPr id="171" name="Google Shape;171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 err="1"/>
              <a:t>Tuleks</a:t>
            </a:r>
            <a:r>
              <a:rPr lang="en-US" dirty="0"/>
              <a:t> </a:t>
            </a:r>
            <a:r>
              <a:rPr lang="en-US" dirty="0" err="1"/>
              <a:t>arendada</a:t>
            </a:r>
            <a:r>
              <a:rPr lang="en-US" dirty="0"/>
              <a:t> </a:t>
            </a:r>
            <a:r>
              <a:rPr lang="en-US" dirty="0" err="1"/>
              <a:t>õpetajate</a:t>
            </a:r>
            <a:r>
              <a:rPr lang="en-US" dirty="0"/>
              <a:t> </a:t>
            </a:r>
            <a:r>
              <a:rPr lang="en-US" dirty="0" err="1"/>
              <a:t>oskust</a:t>
            </a:r>
            <a:r>
              <a:rPr lang="en-US" dirty="0"/>
              <a:t> </a:t>
            </a:r>
            <a:r>
              <a:rPr lang="en-US" dirty="0" err="1"/>
              <a:t>keeleteadlikku</a:t>
            </a:r>
            <a:r>
              <a:rPr lang="en-US" dirty="0"/>
              <a:t> </a:t>
            </a:r>
            <a:r>
              <a:rPr lang="en-US" dirty="0" err="1"/>
              <a:t>õpikeskkonda</a:t>
            </a:r>
            <a:r>
              <a:rPr lang="en-US" dirty="0"/>
              <a:t> </a:t>
            </a:r>
            <a:r>
              <a:rPr lang="en-US" dirty="0" err="1"/>
              <a:t>teadlikult</a:t>
            </a:r>
            <a:r>
              <a:rPr lang="en-US" dirty="0"/>
              <a:t> </a:t>
            </a:r>
            <a:r>
              <a:rPr lang="en-US" dirty="0" err="1"/>
              <a:t>kujundada</a:t>
            </a:r>
            <a:r>
              <a:rPr lang="en-US" dirty="0"/>
              <a:t> ja </a:t>
            </a:r>
            <a:r>
              <a:rPr lang="en-US" dirty="0" err="1"/>
              <a:t>diferentseerida</a:t>
            </a:r>
            <a:r>
              <a:rPr lang="en-US" dirty="0"/>
              <a:t>, </a:t>
            </a:r>
            <a:r>
              <a:rPr lang="en-US" dirty="0" err="1"/>
              <a:t>sh</a:t>
            </a:r>
            <a:r>
              <a:rPr lang="en-US" dirty="0"/>
              <a:t> </a:t>
            </a:r>
            <a:endParaRPr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800" dirty="0" err="1"/>
              <a:t>tunde</a:t>
            </a:r>
            <a:r>
              <a:rPr lang="en-US" sz="2800" dirty="0"/>
              <a:t> </a:t>
            </a:r>
            <a:r>
              <a:rPr lang="en-US" sz="2800" dirty="0" err="1"/>
              <a:t>eesmärgistada</a:t>
            </a:r>
            <a:r>
              <a:rPr lang="en-US" sz="2800" dirty="0"/>
              <a:t>, </a:t>
            </a:r>
            <a:endParaRPr sz="2800"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800" dirty="0" err="1"/>
              <a:t>arendada</a:t>
            </a:r>
            <a:r>
              <a:rPr lang="en-US" sz="2800" dirty="0"/>
              <a:t> </a:t>
            </a:r>
            <a:r>
              <a:rPr lang="en-US" sz="2800" dirty="0" err="1"/>
              <a:t>ainekeelt</a:t>
            </a:r>
            <a:r>
              <a:rPr lang="en-US" sz="2800" dirty="0"/>
              <a:t>, </a:t>
            </a:r>
            <a:endParaRPr sz="2800"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800" dirty="0" err="1"/>
              <a:t>järjepidevalt</a:t>
            </a:r>
            <a:r>
              <a:rPr lang="en-US" sz="2800" dirty="0"/>
              <a:t> </a:t>
            </a:r>
            <a:r>
              <a:rPr lang="en-US" sz="2800" dirty="0" err="1"/>
              <a:t>tagasisidestada</a:t>
            </a:r>
            <a:r>
              <a:rPr lang="en-US" sz="2800" dirty="0"/>
              <a:t> </a:t>
            </a:r>
            <a:r>
              <a:rPr lang="en-US" sz="2800" dirty="0" err="1"/>
              <a:t>ning</a:t>
            </a:r>
            <a:r>
              <a:rPr lang="en-US" sz="2800" dirty="0"/>
              <a:t> </a:t>
            </a:r>
            <a:endParaRPr sz="2800" dirty="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800" dirty="0"/>
              <a:t>HEV-</a:t>
            </a:r>
            <a:r>
              <a:rPr lang="en-US" sz="2800" dirty="0" err="1"/>
              <a:t>õpilasi</a:t>
            </a:r>
            <a:r>
              <a:rPr lang="en-US" sz="2800" dirty="0"/>
              <a:t> </a:t>
            </a:r>
            <a:r>
              <a:rPr lang="en-US" sz="2800" dirty="0" err="1"/>
              <a:t>sihipäraselt</a:t>
            </a:r>
            <a:r>
              <a:rPr lang="en-US" sz="2800" dirty="0"/>
              <a:t> </a:t>
            </a:r>
            <a:r>
              <a:rPr lang="en-US" sz="2800" dirty="0" err="1"/>
              <a:t>toetada</a:t>
            </a:r>
            <a:r>
              <a:rPr lang="en-US" sz="2800" dirty="0"/>
              <a:t>.</a:t>
            </a:r>
            <a:endParaRPr sz="2800"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923</Words>
  <Application>Microsoft Office PowerPoint</Application>
  <PresentationFormat>Widescreen</PresentationFormat>
  <Paragraphs>109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Office Theme</vt:lpstr>
      <vt:lpstr>Keeleteadlik aineõpetus  ja mitmekeelne HEV-õpilane  matemaatika ja loodusõpetuse  tundide näitel </vt:lpstr>
      <vt:lpstr>Taustast</vt:lpstr>
      <vt:lpstr>Keeleteadlik aineõpe</vt:lpstr>
      <vt:lpstr>HEV-õpilane eestikeelses aineõppes</vt:lpstr>
      <vt:lpstr>Uurimismaterjal ja meetod</vt:lpstr>
      <vt:lpstr>Valim</vt:lpstr>
      <vt:lpstr>Eesmärk</vt:lpstr>
      <vt:lpstr>Uurimisküsimused</vt:lpstr>
      <vt:lpstr>Millised õpikeskkonna teguritega toetatakse keeleteadlikku õpetamist? </vt:lpstr>
      <vt:lpstr>Kuidas toetavad õpetajad õppimist eesmärgistamise ja tagasisidestamise kaudu? </vt:lpstr>
      <vt:lpstr>Kuidas toetavad õpetajad keelest ja ainest arusaamist? </vt:lpstr>
      <vt:lpstr>Kuidas toetavad õpetajad õpilaste keelekasutust?</vt:lpstr>
      <vt:lpstr>Kas ja kuidas toetavad õpetajad E2 HEV-õpilasi ? </vt:lpstr>
      <vt:lpstr>Tulemused</vt:lpstr>
      <vt:lpstr>Järeldused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Keeleteadlik aineõpetus ja mitmekeelne HEV-õpilane matemaatika ja loodusõpetuse tundide näitel</dc:title>
  <dc:creator>Kasutaja</dc:creator>
  <cp:lastModifiedBy>Kasutaja</cp:lastModifiedBy>
  <cp:revision>13</cp:revision>
  <dcterms:created xsi:type="dcterms:W3CDTF">2026-04-01T06:06:48Z</dcterms:created>
  <dcterms:modified xsi:type="dcterms:W3CDTF">2026-04-21T12:07:31Z</dcterms:modified>
</cp:coreProperties>
</file>