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01" y="3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4"/>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9"/>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90" cy="823914"/>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4"/>
          </a:xfrm>
          <a:prstGeom prst="rect">
            <a:avLst/>
          </a:prstGeom>
        </p:spPr>
        <p:txBody>
          <a:bodyPr anchor="b"/>
          <a:lstStyle/>
          <a:p>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40"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2"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40"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2" cy="4873625"/>
          </a:xfrm>
          <a:prstGeom prst="rect">
            <a:avLst/>
          </a:prstGeom>
        </p:spPr>
        <p:txBody>
          <a:bodyPr lIns="91439" tIns="45719" rIns="91439" bIns="45719">
            <a:noAutofit/>
          </a:bodyPr>
          <a:lstStyle/>
          <a:p>
            <a:endParaRPr/>
          </a:p>
        </p:txBody>
      </p:sp>
      <p:sp>
        <p:nvSpPr>
          <p:cNvPr id="84" name="Body Level One…"/>
          <p:cNvSpPr txBox="1">
            <a:spLocks noGrp="1"/>
          </p:cNvSpPr>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8" y="6414761"/>
            <a:ext cx="258623" cy="248303"/>
          </a:xfrm>
          <a:prstGeom prst="rect">
            <a:avLst/>
          </a:prstGeom>
          <a:ln w="12700">
            <a:miter lim="400000"/>
          </a:ln>
        </p:spPr>
        <p:txBody>
          <a:bodyPr wrap="none" lIns="45718" tIns="45718" rIns="45718" bIns="45718" anchor="ctr">
            <a:spAutoFit/>
          </a:bodyPr>
          <a:lstStyle>
            <a:lvl1pPr algn="r">
              <a:defRPr sz="1200">
                <a:solidFill>
                  <a:srgbClr val="888888"/>
                </a:solidFill>
                <a:latin typeface="+mn-lt"/>
                <a:ea typeface="+mn-ea"/>
                <a:cs typeface="+mn-cs"/>
                <a:sym typeface="Calibri"/>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venekeeleestis.blogspot.com/2023/07/sonastik-vene-keel-eestis-phd-autor-ja.html" TargetMode="External"/><Relationship Id="rId2" Type="http://schemas.openxmlformats.org/officeDocument/2006/relationships/hyperlink" Target="http://venekeeleestis.blogspot.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forum.ee/t1827/tallinna-tervisehoiu-krgkool/page-130" TargetMode="External"/><Relationship Id="rId2" Type="http://schemas.openxmlformats.org/officeDocument/2006/relationships/hyperlink" Target="https://forum.ee/t83436/matematika/page-2"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jupiterpluss.err.ee/1609802337/sokrawenija-v-teatre-sjudalinna-mnenie-profsojuza" TargetMode="External"/><Relationship Id="rId2" Type="http://schemas.openxmlformats.org/officeDocument/2006/relationships/hyperlink" Target="https://jupiterpluss.err.ee/1609589861/zhiteli-jestonii-nesut-v-lombardy-vsjo-bolshe-vewej"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jupiterpluss.err.ee/1609872918/gotovim-prazdnichnye-sladosti-vmeste-s-elizavetoj-kaluginoj"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jupiterpluss.err.ee/972931/svoja-pravda"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jupiterpluss.err.ee/1150160/svoja-pravda"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mailto:info@volinik.e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jupiterpluss.err.ee/1608187840/svoja-pravda"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r4.err.ee/1609147814/zhenskaja-sila"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venekeelest.weebly.com/" TargetMode="External"/><Relationship Id="rId2" Type="http://schemas.openxmlformats.org/officeDocument/2006/relationships/hyperlink" Target="https://venekeeleestis.blogspot.com/"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itle 1"/>
          <p:cNvSpPr txBox="1">
            <a:spLocks noGrp="1"/>
          </p:cNvSpPr>
          <p:nvPr>
            <p:ph type="ctrTitle"/>
          </p:nvPr>
        </p:nvSpPr>
        <p:spPr>
          <a:prstGeom prst="rect">
            <a:avLst/>
          </a:prstGeom>
        </p:spPr>
        <p:txBody>
          <a:bodyPr/>
          <a:lstStyle>
            <a:lvl1pPr algn="l" defTabSz="404622">
              <a:lnSpc>
                <a:spcPct val="115832"/>
              </a:lnSpc>
              <a:spcBef>
                <a:spcPts val="700"/>
              </a:spcBef>
              <a:defRPr sz="3200" b="1">
                <a:uFill>
                  <a:solidFill>
                    <a:srgbClr val="000000"/>
                  </a:solidFill>
                </a:uFill>
                <a:latin typeface="Aptos"/>
                <a:ea typeface="Aptos"/>
                <a:cs typeface="Aptos"/>
                <a:sym typeface="Aptos"/>
              </a:defRPr>
            </a:lvl1pPr>
          </a:lstStyle>
          <a:p>
            <a:r>
              <a:t>Language Contact in Russian-Language Media in Estonia: Findings from an Analysis of Spoken Language</a:t>
            </a:r>
          </a:p>
        </p:txBody>
      </p:sp>
      <p:sp>
        <p:nvSpPr>
          <p:cNvPr id="95" name="Subtitle 2"/>
          <p:cNvSpPr txBox="1">
            <a:spLocks noGrp="1"/>
          </p:cNvSpPr>
          <p:nvPr>
            <p:ph type="subTitle" sz="quarter" idx="1"/>
          </p:nvPr>
        </p:nvSpPr>
        <p:spPr>
          <a:xfrm>
            <a:off x="1524000" y="3602037"/>
            <a:ext cx="9144000" cy="1655762"/>
          </a:xfrm>
          <a:prstGeom prst="rect">
            <a:avLst/>
          </a:prstGeom>
        </p:spPr>
        <p:txBody>
          <a:bodyPr/>
          <a:lstStyle/>
          <a:p>
            <a:r>
              <a:t>Inna  Adamson</a:t>
            </a:r>
          </a:p>
          <a:p>
            <a:r>
              <a:t>Tallinn University </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Double-click to edit"/>
          <p:cNvSpPr txBox="1">
            <a:spLocks noGrp="1"/>
          </p:cNvSpPr>
          <p:nvPr>
            <p:ph type="title"/>
          </p:nvPr>
        </p:nvSpPr>
        <p:spPr>
          <a:prstGeom prst="rect">
            <a:avLst/>
          </a:prstGeom>
        </p:spPr>
        <p:txBody>
          <a:bodyPr/>
          <a:lstStyle/>
          <a:p>
            <a:endParaRPr/>
          </a:p>
        </p:txBody>
      </p:sp>
      <p:sp>
        <p:nvSpPr>
          <p:cNvPr id="98" name="Linguistic material is documented by researchers in various ways. Some researchers have collected recordings of spontaneous speech in public places such as markets and bus stations, as well as in educational institutions like schools and universities (Za"/>
          <p:cNvSpPr txBox="1">
            <a:spLocks noGrp="1"/>
          </p:cNvSpPr>
          <p:nvPr>
            <p:ph type="body" idx="1"/>
          </p:nvPr>
        </p:nvSpPr>
        <p:spPr>
          <a:prstGeom prst="rect">
            <a:avLst/>
          </a:prstGeom>
        </p:spPr>
        <p:txBody>
          <a:bodyPr/>
          <a:lstStyle>
            <a:lvl1pPr marL="0" indent="0" defTabSz="306141">
              <a:lnSpc>
                <a:spcPct val="100000"/>
              </a:lnSpc>
              <a:spcBef>
                <a:spcPts val="700"/>
              </a:spcBef>
              <a:buSzTx/>
              <a:buNone/>
              <a:defRPr sz="2325">
                <a:latin typeface="Times Roman"/>
                <a:ea typeface="Times Roman"/>
                <a:cs typeface="Times Roman"/>
                <a:sym typeface="Times Roman"/>
              </a:defRPr>
            </a:lvl1pPr>
          </a:lstStyle>
          <a:p>
            <a:r>
              <a:rPr dirty="0">
                <a:latin typeface="+mn-lt"/>
              </a:rPr>
              <a:t>Linguistic material is documented by researchers in various ways. Some researchers have collected recordings of spontaneous speech in public places such as markets and bus stations, as well as in educational institutions such as schools and universities (</a:t>
            </a:r>
            <a:r>
              <a:rPr dirty="0" err="1">
                <a:latin typeface="+mn-lt"/>
              </a:rPr>
              <a:t>Zabrodskaja</a:t>
            </a:r>
            <a:r>
              <a:rPr dirty="0">
                <a:latin typeface="+mn-lt"/>
              </a:rPr>
              <a:t> 2007). Others have compiled a corpus of Estonian television programs in Russian (ibid.). Some researchers extract material from the work of bilingual students (</a:t>
            </a:r>
            <a:r>
              <a:rPr dirty="0" err="1">
                <a:latin typeface="+mn-lt"/>
              </a:rPr>
              <a:t>Zamkovaja</a:t>
            </a:r>
            <a:r>
              <a:rPr dirty="0">
                <a:latin typeface="+mn-lt"/>
              </a:rPr>
              <a:t>, Moiseenko 2013), while others use product labels, advertising and media texts, including those from the Internet, as well as observations of live speech (see, for example, </a:t>
            </a:r>
            <a:r>
              <a:rPr dirty="0" err="1">
                <a:latin typeface="+mn-lt"/>
              </a:rPr>
              <a:t>Külmoja</a:t>
            </a:r>
            <a:r>
              <a:rPr dirty="0">
                <a:latin typeface="+mn-lt"/>
              </a:rPr>
              <a:t>, </a:t>
            </a:r>
            <a:r>
              <a:rPr dirty="0" err="1">
                <a:latin typeface="+mn-lt"/>
              </a:rPr>
              <a:t>Kostandi</a:t>
            </a:r>
            <a:r>
              <a:rPr dirty="0">
                <a:latin typeface="+mn-lt"/>
              </a:rPr>
              <a:t> 2013; </a:t>
            </a:r>
            <a:r>
              <a:rPr dirty="0" err="1">
                <a:latin typeface="+mn-lt"/>
              </a:rPr>
              <a:t>Evstratova</a:t>
            </a:r>
            <a:r>
              <a:rPr dirty="0">
                <a:latin typeface="+mn-lt"/>
              </a:rPr>
              <a:t> 2012; </a:t>
            </a:r>
            <a:r>
              <a:rPr dirty="0" err="1">
                <a:latin typeface="+mn-lt"/>
              </a:rPr>
              <a:t>Palikova</a:t>
            </a:r>
            <a:r>
              <a:rPr dirty="0">
                <a:latin typeface="+mn-lt"/>
              </a:rPr>
              <a:t> 2009; Adamson 2010, 2011, 2019, 2023). The study of internet discourse (Dezi 2025) and research by expand the empirical base by focusing on bilingual practices, language contact phenomena, and the functioning of Russian in Estonia within media and everyday communication. Thus, a wide range of linguistic material is covered (</a:t>
            </a:r>
            <a:r>
              <a:rPr dirty="0" err="1">
                <a:latin typeface="+mn-lt"/>
              </a:rPr>
              <a:t>Tshuikina</a:t>
            </a:r>
            <a:r>
              <a:rPr dirty="0">
                <a:latin typeface="+mn-lt"/>
              </a:rPr>
              <a:t>, Fedorova (2022, 2024)).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Title 1"/>
          <p:cNvSpPr txBox="1">
            <a:spLocks noGrp="1"/>
          </p:cNvSpPr>
          <p:nvPr>
            <p:ph type="title"/>
          </p:nvPr>
        </p:nvSpPr>
        <p:spPr>
          <a:prstGeom prst="rect">
            <a:avLst/>
          </a:prstGeom>
        </p:spPr>
        <p:txBody>
          <a:bodyPr/>
          <a:lstStyle/>
          <a:p>
            <a:endParaRPr/>
          </a:p>
        </p:txBody>
      </p:sp>
      <p:sp>
        <p:nvSpPr>
          <p:cNvPr id="101" name="Content Placeholder 2"/>
          <p:cNvSpPr txBox="1">
            <a:spLocks noGrp="1"/>
          </p:cNvSpPr>
          <p:nvPr>
            <p:ph type="body" idx="1"/>
          </p:nvPr>
        </p:nvSpPr>
        <p:spPr>
          <a:prstGeom prst="rect">
            <a:avLst/>
          </a:prstGeom>
        </p:spPr>
        <p:txBody>
          <a:bodyPr/>
          <a:lstStyle/>
          <a:p>
            <a:pPr marL="0" indent="0" defTabSz="457200">
              <a:lnSpc>
                <a:spcPct val="100000"/>
              </a:lnSpc>
              <a:spcBef>
                <a:spcPts val="1200"/>
              </a:spcBef>
              <a:buSzTx/>
              <a:buNone/>
              <a:defRPr sz="23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The author of this message is compiling a list of lexical items and constructions that can be considered regularly used in Russian-language media texts in Estonia.</a:t>
            </a:r>
          </a:p>
          <a:p>
            <a:pPr marL="0" indent="0" defTabSz="457200">
              <a:lnSpc>
                <a:spcPct val="100000"/>
              </a:lnSpc>
              <a:spcBef>
                <a:spcPts val="1200"/>
              </a:spcBef>
              <a:buSzTx/>
              <a:buNone/>
              <a:defRPr sz="23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The author has been observing the features of the Russian language in Estonia over a long period, since 2009.</a:t>
            </a:r>
          </a:p>
          <a:p>
            <a:pPr marL="0" indent="0" defTabSz="457200">
              <a:lnSpc>
                <a:spcPct val="100000"/>
              </a:lnSpc>
              <a:spcBef>
                <a:spcPts val="1200"/>
              </a:spcBef>
              <a:buSzTx/>
              <a:buNone/>
              <a:defRPr sz="23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The number of lexical items currently amounts to just over 300. These are mainly terms from the public sphere, names of goods and services, as well as instances of code-switching. The list is being reviewed and expanded.</a:t>
            </a:r>
          </a:p>
          <a:p>
            <a:pPr marL="119269" indent="-119269" defTabSz="457200">
              <a:lnSpc>
                <a:spcPct val="100000"/>
              </a:lnSpc>
              <a:spcBef>
                <a:spcPts val="1200"/>
              </a:spcBef>
              <a:defRPr sz="1200">
                <a:latin typeface="Times Roman"/>
                <a:ea typeface="Times Roman"/>
                <a:cs typeface="Times Roman"/>
                <a:sym typeface="Times Roman"/>
              </a:defRPr>
            </a:pPr>
            <a:endParaRPr dirty="0">
              <a:latin typeface="Calibri" panose="020F0502020204030204" pitchFamily="34" charset="0"/>
              <a:cs typeface="Calibri" panose="020F0502020204030204" pitchFamily="34" charset="0"/>
            </a:endParaRPr>
          </a:p>
          <a:p>
            <a:pPr>
              <a:lnSpc>
                <a:spcPct val="72000"/>
              </a:lnSpc>
              <a:defRPr sz="2300"/>
            </a:pPr>
            <a:r>
              <a:rPr u="sng" dirty="0">
                <a:solidFill>
                  <a:srgbClr val="0000FF"/>
                </a:solidFill>
                <a:uFill>
                  <a:solidFill>
                    <a:srgbClr val="0000FF"/>
                  </a:solidFill>
                </a:uFill>
                <a:hlinkClick r:id="rId2"/>
              </a:rPr>
              <a:t>venekeeleestis.blogspot.com</a:t>
            </a:r>
            <a:r>
              <a:rPr dirty="0"/>
              <a:t> </a:t>
            </a:r>
          </a:p>
          <a:p>
            <a:pPr>
              <a:lnSpc>
                <a:spcPct val="72000"/>
              </a:lnSpc>
              <a:defRPr sz="2300" u="sng">
                <a:solidFill>
                  <a:srgbClr val="0563C1"/>
                </a:solidFill>
                <a:uFill>
                  <a:solidFill>
                    <a:srgbClr val="0563C1"/>
                  </a:solidFill>
                </a:uFill>
              </a:defRPr>
            </a:pPr>
            <a:r>
              <a:rPr dirty="0">
                <a:solidFill>
                  <a:srgbClr val="0000FF"/>
                </a:solidFill>
                <a:uFill>
                  <a:solidFill>
                    <a:srgbClr val="0000FF"/>
                  </a:solidFill>
                </a:uFill>
                <a:hlinkClick r:id="rId3"/>
              </a:rPr>
              <a:t>https://venekeeleestis.blogspot.com/2023/07/sonastik-vene-keel-eestis-phd-autor-ja.html</a:t>
            </a:r>
            <a:r>
              <a:rPr u="none" dirty="0">
                <a:solidFill>
                  <a:srgbClr val="000000"/>
                </a:solidFill>
                <a:uFillTx/>
              </a:rPr>
              <a:t> </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Title 1"/>
          <p:cNvSpPr txBox="1">
            <a:spLocks noGrp="1"/>
          </p:cNvSpPr>
          <p:nvPr>
            <p:ph type="title"/>
          </p:nvPr>
        </p:nvSpPr>
        <p:spPr>
          <a:prstGeom prst="rect">
            <a:avLst/>
          </a:prstGeom>
        </p:spPr>
        <p:txBody>
          <a:bodyPr/>
          <a:lstStyle/>
          <a:p>
            <a:r>
              <a:t>Examples </a:t>
            </a:r>
          </a:p>
        </p:txBody>
      </p:sp>
      <p:sp>
        <p:nvSpPr>
          <p:cNvPr id="104" name="Content Placeholder 2"/>
          <p:cNvSpPr txBox="1">
            <a:spLocks noGrp="1"/>
          </p:cNvSpPr>
          <p:nvPr>
            <p:ph type="body" idx="1"/>
          </p:nvPr>
        </p:nvSpPr>
        <p:spPr>
          <a:prstGeom prst="rect">
            <a:avLst/>
          </a:prstGeom>
        </p:spPr>
        <p:txBody>
          <a:bodyPr/>
          <a:lstStyle/>
          <a:p>
            <a:r>
              <a:t>1. </a:t>
            </a:r>
            <a:r>
              <a:rPr b="1"/>
              <a:t>Insertions</a:t>
            </a:r>
            <a:r>
              <a:t>: </a:t>
            </a:r>
            <a:r>
              <a:rPr b="1"/>
              <a:t>taotlus</a:t>
            </a:r>
            <a:r>
              <a:t> (Est. petition/application), </a:t>
            </a:r>
            <a:r>
              <a:rPr b="1"/>
              <a:t>avaldus</a:t>
            </a:r>
            <a:r>
              <a:t> (Est. statement/application), </a:t>
            </a:r>
            <a:r>
              <a:rPr b="1"/>
              <a:t>õppekava</a:t>
            </a:r>
            <a:r>
              <a:t> (Est. curriculum/study programme), </a:t>
            </a:r>
            <a:r>
              <a:rPr b="1"/>
              <a:t>arvestus</a:t>
            </a:r>
            <a:r>
              <a:t> (Est. pass/fail assessment, credit), </a:t>
            </a:r>
            <a:r>
              <a:rPr b="1"/>
              <a:t>bussijaam</a:t>
            </a:r>
            <a:r>
              <a:t> (Est. bus station), </a:t>
            </a:r>
            <a:r>
              <a:rPr b="1"/>
              <a:t>väljak</a:t>
            </a:r>
            <a:r>
              <a:t> (Est. square), </a:t>
            </a:r>
            <a:r>
              <a:rPr b="1"/>
              <a:t>iseteenindus</a:t>
            </a:r>
            <a:r>
              <a:t> (Est. self-service), </a:t>
            </a:r>
            <a:r>
              <a:rPr b="1"/>
              <a:t>isikukood</a:t>
            </a:r>
            <a:r>
              <a:t> (Est. personal identification code), </a:t>
            </a:r>
            <a:r>
              <a:rPr b="1"/>
              <a:t>keskus</a:t>
            </a:r>
            <a:r>
              <a:t> (Est. centre), </a:t>
            </a:r>
            <a:r>
              <a:rPr b="1"/>
              <a:t>küsimus</a:t>
            </a:r>
            <a:r>
              <a:t> (Est. question), </a:t>
            </a:r>
            <a:r>
              <a:rPr b="1"/>
              <a:t>käibemaks</a:t>
            </a:r>
            <a:r>
              <a:t> (Est. value-added tax, VAT), </a:t>
            </a:r>
            <a:r>
              <a:rPr b="1"/>
              <a:t>koosolek</a:t>
            </a:r>
            <a:r>
              <a:t> (Est. meeting), etc.</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Title 1"/>
          <p:cNvSpPr txBox="1">
            <a:spLocks noGrp="1"/>
          </p:cNvSpPr>
          <p:nvPr>
            <p:ph type="title"/>
          </p:nvPr>
        </p:nvSpPr>
        <p:spPr>
          <a:prstGeom prst="rect">
            <a:avLst/>
          </a:prstGeom>
        </p:spPr>
        <p:txBody>
          <a:bodyPr/>
          <a:lstStyle/>
          <a:p>
            <a:r>
              <a:t>Examples </a:t>
            </a:r>
          </a:p>
        </p:txBody>
      </p:sp>
      <p:sp>
        <p:nvSpPr>
          <p:cNvPr id="107" name="Content Placeholder 2"/>
          <p:cNvSpPr txBox="1">
            <a:spLocks noGrp="1"/>
          </p:cNvSpPr>
          <p:nvPr>
            <p:ph type="body" idx="1"/>
          </p:nvPr>
        </p:nvSpPr>
        <p:spPr>
          <a:prstGeom prst="rect">
            <a:avLst/>
          </a:prstGeom>
        </p:spPr>
        <p:txBody>
          <a:bodyPr/>
          <a:lstStyle/>
          <a:p>
            <a:pPr>
              <a:defRPr b="1"/>
            </a:pPr>
            <a:r>
              <a:rPr dirty="0"/>
              <a:t>Loan translation:</a:t>
            </a:r>
            <a:r>
              <a:rPr b="0" dirty="0"/>
              <a:t> </a:t>
            </a:r>
            <a:r>
              <a:rPr b="0" i="1" dirty="0" err="1"/>
              <a:t>infochas</a:t>
            </a:r>
            <a:r>
              <a:rPr b="0" i="1" dirty="0"/>
              <a:t> </a:t>
            </a:r>
            <a:r>
              <a:rPr b="0" dirty="0"/>
              <a:t>(Est. </a:t>
            </a:r>
            <a:r>
              <a:rPr b="0" dirty="0" err="1"/>
              <a:t>infotund</a:t>
            </a:r>
            <a:r>
              <a:rPr b="0" dirty="0"/>
              <a:t>); </a:t>
            </a:r>
            <a:r>
              <a:rPr b="0" i="1" dirty="0" err="1"/>
              <a:t>druzhestvennye</a:t>
            </a:r>
            <a:r>
              <a:rPr b="0" i="1" dirty="0"/>
              <a:t> </a:t>
            </a:r>
            <a:r>
              <a:rPr b="0" i="1" dirty="0" err="1"/>
              <a:t>ceny</a:t>
            </a:r>
            <a:r>
              <a:rPr b="0" i="1" dirty="0"/>
              <a:t> (Est. </a:t>
            </a:r>
            <a:r>
              <a:rPr b="0" i="1" dirty="0" err="1"/>
              <a:t>sõbralikud</a:t>
            </a:r>
            <a:r>
              <a:rPr b="0" i="1" dirty="0"/>
              <a:t> </a:t>
            </a:r>
            <a:r>
              <a:rPr b="0" i="1" dirty="0" err="1"/>
              <a:t>hinnad</a:t>
            </a:r>
            <a:r>
              <a:rPr b="0" i="1" dirty="0"/>
              <a:t>)</a:t>
            </a:r>
            <a:r>
              <a:rPr b="0" dirty="0"/>
              <a:t>; </a:t>
            </a:r>
            <a:r>
              <a:rPr b="0" i="1" dirty="0" err="1"/>
              <a:t>opornoe</a:t>
            </a:r>
            <a:r>
              <a:rPr b="0" i="1" dirty="0"/>
              <a:t> </a:t>
            </a:r>
            <a:r>
              <a:rPr b="0" i="1" dirty="0" err="1"/>
              <a:t>lico</a:t>
            </a:r>
            <a:r>
              <a:rPr b="0" dirty="0"/>
              <a:t> (Est. </a:t>
            </a:r>
            <a:r>
              <a:rPr b="0" dirty="0" err="1"/>
              <a:t>tugiisik</a:t>
            </a:r>
            <a:r>
              <a:rPr b="0" dirty="0"/>
              <a:t>) – approximately corresponds to the concept of “consultant”</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Title 1"/>
          <p:cNvSpPr txBox="1">
            <a:spLocks noGrp="1"/>
          </p:cNvSpPr>
          <p:nvPr>
            <p:ph type="title"/>
          </p:nvPr>
        </p:nvSpPr>
        <p:spPr>
          <a:xfrm>
            <a:off x="602732" y="260472"/>
            <a:ext cx="10515601" cy="1325564"/>
          </a:xfrm>
          <a:prstGeom prst="rect">
            <a:avLst/>
          </a:prstGeom>
        </p:spPr>
        <p:txBody>
          <a:bodyPr/>
          <a:lstStyle/>
          <a:p>
            <a:r>
              <a:t>Examples </a:t>
            </a:r>
          </a:p>
        </p:txBody>
      </p:sp>
      <p:sp>
        <p:nvSpPr>
          <p:cNvPr id="110" name="Content Placeholder 2"/>
          <p:cNvSpPr txBox="1">
            <a:spLocks noGrp="1"/>
          </p:cNvSpPr>
          <p:nvPr>
            <p:ph type="body" idx="1"/>
          </p:nvPr>
        </p:nvSpPr>
        <p:spPr>
          <a:prstGeom prst="rect">
            <a:avLst/>
          </a:prstGeom>
        </p:spPr>
        <p:txBody>
          <a:bodyPr/>
          <a:lstStyle/>
          <a:p>
            <a:pPr marL="0" indent="0" defTabSz="443483">
              <a:lnSpc>
                <a:spcPct val="100000"/>
              </a:lnSpc>
              <a:spcBef>
                <a:spcPts val="1100"/>
              </a:spcBef>
              <a:buSzTx/>
              <a:buNone/>
              <a:defRPr sz="2500"/>
            </a:pPr>
            <a:r>
              <a:rPr b="1" dirty="0"/>
              <a:t>Hybrid borrowings:</a:t>
            </a:r>
            <a:r>
              <a:rPr dirty="0"/>
              <a:t> </a:t>
            </a:r>
            <a:r>
              <a:rPr i="1" dirty="0" err="1"/>
              <a:t>poljahmeli</a:t>
            </a:r>
            <a:r>
              <a:rPr dirty="0"/>
              <a:t> (from est.  </a:t>
            </a:r>
            <a:r>
              <a:rPr dirty="0" err="1"/>
              <a:t>lähme</a:t>
            </a:r>
            <a:r>
              <a:rPr dirty="0"/>
              <a:t> − 'let’s go'); </a:t>
            </a:r>
            <a:r>
              <a:rPr i="1" dirty="0" err="1"/>
              <a:t>zakilevat</a:t>
            </a:r>
            <a:r>
              <a:rPr i="1" dirty="0"/>
              <a:t>'</a:t>
            </a:r>
            <a:r>
              <a:rPr dirty="0"/>
              <a:t>– 'put it in a plastic sleeve' (from est. </a:t>
            </a:r>
            <a:r>
              <a:rPr dirty="0" err="1"/>
              <a:t>kile</a:t>
            </a:r>
            <a:r>
              <a:rPr dirty="0"/>
              <a:t> – plastic (sleeve)); </a:t>
            </a:r>
            <a:r>
              <a:rPr i="1" dirty="0" err="1"/>
              <a:t>kjul'movato</a:t>
            </a:r>
            <a:r>
              <a:rPr i="1" dirty="0"/>
              <a:t> </a:t>
            </a:r>
            <a:r>
              <a:rPr dirty="0"/>
              <a:t>– ‘cold, cool' (from est. </a:t>
            </a:r>
            <a:r>
              <a:rPr dirty="0" err="1"/>
              <a:t>külm</a:t>
            </a:r>
            <a:r>
              <a:rPr dirty="0"/>
              <a:t> –  cold); </a:t>
            </a:r>
            <a:r>
              <a:rPr i="1" dirty="0" err="1"/>
              <a:t>pihviki</a:t>
            </a:r>
            <a:r>
              <a:rPr dirty="0"/>
              <a:t> (from est. </a:t>
            </a:r>
            <a:r>
              <a:rPr dirty="0" err="1"/>
              <a:t>pihvid</a:t>
            </a:r>
            <a:r>
              <a:rPr dirty="0"/>
              <a:t>) – small chopped meat patties sold ready-made; </a:t>
            </a:r>
            <a:r>
              <a:rPr i="1" dirty="0" err="1"/>
              <a:t>pomytlit</a:t>
            </a:r>
            <a:r>
              <a:rPr i="1" dirty="0"/>
              <a:t>' </a:t>
            </a:r>
            <a:r>
              <a:rPr dirty="0"/>
              <a:t> – 'to think (for a while)' (from est. </a:t>
            </a:r>
            <a:r>
              <a:rPr dirty="0" err="1"/>
              <a:t>mõtlema</a:t>
            </a:r>
            <a:r>
              <a:rPr dirty="0"/>
              <a:t> – ‘to think’) and other cases. The use of such words can be observed in spontaneous speech.</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itle 1"/>
          <p:cNvSpPr txBox="1">
            <a:spLocks noGrp="1"/>
          </p:cNvSpPr>
          <p:nvPr>
            <p:ph type="title"/>
          </p:nvPr>
        </p:nvSpPr>
        <p:spPr>
          <a:prstGeom prst="rect">
            <a:avLst/>
          </a:prstGeom>
        </p:spPr>
        <p:txBody>
          <a:bodyPr/>
          <a:lstStyle/>
          <a:p>
            <a:r>
              <a:t>Dictionary in EKI</a:t>
            </a:r>
          </a:p>
        </p:txBody>
      </p:sp>
      <p:pic>
        <p:nvPicPr>
          <p:cNvPr id="113" name="Content Placeholder 4" descr="Content Placeholder 4"/>
          <p:cNvPicPr>
            <a:picLocks noChangeAspect="1"/>
          </p:cNvPicPr>
          <p:nvPr/>
        </p:nvPicPr>
        <p:blipFill>
          <a:blip r:embed="rId2"/>
          <a:stretch>
            <a:fillRect/>
          </a:stretch>
        </p:blipFill>
        <p:spPr>
          <a:xfrm>
            <a:off x="838200" y="1937511"/>
            <a:ext cx="10515600" cy="4127566"/>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Title 1"/>
          <p:cNvSpPr txBox="1">
            <a:spLocks noGrp="1"/>
          </p:cNvSpPr>
          <p:nvPr>
            <p:ph type="title"/>
          </p:nvPr>
        </p:nvSpPr>
        <p:spPr>
          <a:prstGeom prst="rect">
            <a:avLst/>
          </a:prstGeom>
        </p:spPr>
        <p:txBody>
          <a:bodyPr/>
          <a:lstStyle/>
          <a:p>
            <a:r>
              <a:t>Словарь в EKI</a:t>
            </a:r>
          </a:p>
        </p:txBody>
      </p:sp>
      <p:pic>
        <p:nvPicPr>
          <p:cNvPr id="116" name="Content Placeholder 4" descr="Content Placeholder 4"/>
          <p:cNvPicPr>
            <a:picLocks noChangeAspect="1"/>
          </p:cNvPicPr>
          <p:nvPr/>
        </p:nvPicPr>
        <p:blipFill>
          <a:blip r:embed="rId2"/>
          <a:stretch>
            <a:fillRect/>
          </a:stretch>
        </p:blipFill>
        <p:spPr>
          <a:xfrm>
            <a:off x="838200" y="1999189"/>
            <a:ext cx="10515600" cy="3986959"/>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Title 1"/>
          <p:cNvSpPr txBox="1">
            <a:spLocks noGrp="1"/>
          </p:cNvSpPr>
          <p:nvPr>
            <p:ph type="title"/>
          </p:nvPr>
        </p:nvSpPr>
        <p:spPr>
          <a:prstGeom prst="rect">
            <a:avLst/>
          </a:prstGeom>
        </p:spPr>
        <p:txBody>
          <a:bodyPr/>
          <a:lstStyle/>
          <a:p>
            <a:endParaRPr/>
          </a:p>
        </p:txBody>
      </p:sp>
      <p:sp>
        <p:nvSpPr>
          <p:cNvPr id="119" name="Content Placeholder 2"/>
          <p:cNvSpPr txBox="1">
            <a:spLocks noGrp="1"/>
          </p:cNvSpPr>
          <p:nvPr>
            <p:ph type="body" idx="1"/>
          </p:nvPr>
        </p:nvSpPr>
        <p:spPr>
          <a:prstGeom prst="rect">
            <a:avLst/>
          </a:prstGeom>
        </p:spPr>
        <p:txBody>
          <a:bodyPr/>
          <a:lstStyle>
            <a:lvl1pPr marL="0" indent="0" defTabSz="416051">
              <a:lnSpc>
                <a:spcPct val="100000"/>
              </a:lnSpc>
              <a:buSzTx/>
              <a:buNone/>
              <a:defRPr sz="2500">
                <a:latin typeface="Times Roman"/>
                <a:ea typeface="Times Roman"/>
                <a:cs typeface="Times Roman"/>
                <a:sym typeface="Times Roman"/>
              </a:defRPr>
            </a:lvl1pPr>
          </a:lstStyle>
          <a:p>
            <a:r>
              <a:rPr dirty="0">
                <a:latin typeface="+mn-lt"/>
              </a:rPr>
              <a:t>To enhance the persuasiveness of the study, a broader range of materials is needed, including spoken language. One possible approach is to conduct interviews with Russian-speaking residents of Estonia, although this may involve certain difficulties. To some extent, this method can be implemented through student initiatives aimed at collecting real-time data from respondents (for example, “one speech day”).</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itle 1"/>
          <p:cNvSpPr txBox="1">
            <a:spLocks noGrp="1"/>
          </p:cNvSpPr>
          <p:nvPr>
            <p:ph type="title"/>
          </p:nvPr>
        </p:nvSpPr>
        <p:spPr>
          <a:prstGeom prst="rect">
            <a:avLst/>
          </a:prstGeom>
        </p:spPr>
        <p:txBody>
          <a:bodyPr/>
          <a:lstStyle>
            <a:lvl1pPr defTabSz="457200">
              <a:lnSpc>
                <a:spcPct val="100000"/>
              </a:lnSpc>
              <a:spcBef>
                <a:spcPts val="1200"/>
              </a:spcBef>
              <a:defRPr sz="3500">
                <a:latin typeface="Times Roman"/>
                <a:ea typeface="Times Roman"/>
                <a:cs typeface="Times Roman"/>
                <a:sym typeface="Times Roman"/>
              </a:defRPr>
            </a:lvl1pPr>
          </a:lstStyle>
          <a:p>
            <a:r>
              <a:t>Examples from the Internet and other media </a:t>
            </a:r>
          </a:p>
        </p:txBody>
      </p:sp>
      <p:sp>
        <p:nvSpPr>
          <p:cNvPr id="122" name="Content Placeholder 2"/>
          <p:cNvSpPr txBox="1">
            <a:spLocks noGrp="1"/>
          </p:cNvSpPr>
          <p:nvPr>
            <p:ph type="body" idx="1"/>
          </p:nvPr>
        </p:nvSpPr>
        <p:spPr>
          <a:prstGeom prst="rect">
            <a:avLst/>
          </a:prstGeom>
        </p:spPr>
        <p:txBody>
          <a:bodyPr/>
          <a:lstStyle/>
          <a:p>
            <a:pPr marL="0" indent="0" defTabSz="603504">
              <a:lnSpc>
                <a:spcPct val="72000"/>
              </a:lnSpc>
              <a:spcBef>
                <a:spcPts val="0"/>
              </a:spcBef>
              <a:buSzTx/>
              <a:buNone/>
              <a:defRPr sz="1900"/>
            </a:pPr>
            <a:r>
              <a:t>(1) Математик, интересует именно математика, желательно прикладная.</a:t>
            </a:r>
          </a:p>
          <a:p>
            <a:pPr marL="0" indent="0" defTabSz="603504">
              <a:lnSpc>
                <a:spcPct val="72000"/>
              </a:lnSpc>
              <a:spcBef>
                <a:spcPts val="0"/>
              </a:spcBef>
              <a:buSzTx/>
              <a:buNone/>
              <a:defRPr sz="1900"/>
            </a:pPr>
            <a:r>
              <a:t>-X3-, ого, про ТТУ я не знала. А какие там условия для приема в магистратуру? Есть ли такое, что нужно иметь какое-то определенное количество связанных с математикой/физикой </a:t>
            </a:r>
            <a:r>
              <a:rPr b="1"/>
              <a:t>айнепунктов</a:t>
            </a:r>
            <a:r>
              <a:t>? Просто у меня с этим напряжно... есть 2 АП за матан, еще есть теормех, сопромат и статика, но в сумме это довольно мало… </a:t>
            </a:r>
            <a:r>
              <a:rPr u="sng">
                <a:solidFill>
                  <a:srgbClr val="0000FF"/>
                </a:solidFill>
                <a:uFill>
                  <a:solidFill>
                    <a:srgbClr val="0000FF"/>
                  </a:solidFill>
                </a:uFill>
                <a:hlinkClick r:id="rId2"/>
              </a:rPr>
              <a:t>https://forum.ee/t83436/matematika/page-2</a:t>
            </a:r>
            <a:r>
              <a:rPr u="sng">
                <a:solidFill>
                  <a:srgbClr val="1155CC"/>
                </a:solidFill>
              </a:rPr>
              <a:t> </a:t>
            </a:r>
          </a:p>
          <a:p>
            <a:pPr marL="0" indent="0" defTabSz="603504">
              <a:lnSpc>
                <a:spcPct val="72000"/>
              </a:lnSpc>
              <a:spcBef>
                <a:spcPts val="0"/>
              </a:spcBef>
              <a:buSzTx/>
              <a:buNone/>
              <a:defRPr sz="1900"/>
            </a:pPr>
            <a:r>
              <a:t>(2009 год)</a:t>
            </a:r>
          </a:p>
          <a:p>
            <a:pPr marL="0" indent="0" defTabSz="603504">
              <a:lnSpc>
                <a:spcPct val="72000"/>
              </a:lnSpc>
              <a:spcBef>
                <a:spcPts val="0"/>
              </a:spcBef>
              <a:buSzTx/>
              <a:buNone/>
              <a:defRPr sz="1900"/>
            </a:pPr>
            <a:endParaRPr/>
          </a:p>
          <a:p>
            <a:pPr marL="0" indent="0" defTabSz="603504">
              <a:lnSpc>
                <a:spcPct val="72000"/>
              </a:lnSpc>
              <a:spcBef>
                <a:spcPts val="0"/>
              </a:spcBef>
              <a:buSzTx/>
              <a:buNone/>
              <a:defRPr sz="1900"/>
            </a:pPr>
            <a:r>
              <a:t>(2) “Есть так много хороших рецептов, да и домашняя еда будет сделана из хороших ингредиентов. Например, приготовьте из домашнего теста </a:t>
            </a:r>
            <a:r>
              <a:rPr b="1"/>
              <a:t>пипаркоки</a:t>
            </a:r>
            <a:r>
              <a:t> или конфеты ручной работы. // Школьная медсестра: сладкое - под контроль! МК-Эстония, № 52 (913), 29.12.21 - 04.01.2022. С. 49. </a:t>
            </a:r>
          </a:p>
          <a:p>
            <a:pPr marL="0" indent="0" defTabSz="603504">
              <a:lnSpc>
                <a:spcPct val="72000"/>
              </a:lnSpc>
              <a:spcBef>
                <a:spcPts val="0"/>
              </a:spcBef>
              <a:buSzTx/>
              <a:buNone/>
              <a:defRPr sz="1900"/>
            </a:pPr>
            <a:endParaRPr/>
          </a:p>
          <a:p>
            <a:pPr marL="0" indent="0" defTabSz="603504">
              <a:lnSpc>
                <a:spcPct val="72000"/>
              </a:lnSpc>
              <a:spcBef>
                <a:spcPts val="0"/>
              </a:spcBef>
              <a:buSzTx/>
              <a:buNone/>
              <a:defRPr sz="1900"/>
            </a:pPr>
            <a:r>
              <a:t>(3) Да не парься - нормальный </a:t>
            </a:r>
            <a:r>
              <a:rPr b="1"/>
              <a:t>валик</a:t>
            </a:r>
            <a:r>
              <a:t>, если </a:t>
            </a:r>
            <a:r>
              <a:rPr b="1"/>
              <a:t>арвестус </a:t>
            </a:r>
            <a:r>
              <a:t>без оценки </a:t>
            </a:r>
            <a:r>
              <a:rPr u="sng">
                <a:solidFill>
                  <a:srgbClr val="0000FF"/>
                </a:solidFill>
                <a:uFill>
                  <a:solidFill>
                    <a:srgbClr val="0000FF"/>
                  </a:solidFill>
                </a:uFill>
                <a:hlinkClick r:id="rId3"/>
              </a:rPr>
              <a:t>https://forum.ee/t1827/tallinna-tervisehoiu-krgkool/page-130</a:t>
            </a:r>
            <a:r>
              <a:t> (2004)</a:t>
            </a:r>
          </a:p>
          <a:p>
            <a:pPr marL="0" indent="0" defTabSz="603504">
              <a:lnSpc>
                <a:spcPct val="72000"/>
              </a:lnSpc>
              <a:spcBef>
                <a:spcPts val="600"/>
              </a:spcBef>
              <a:buSzTx/>
              <a:buNone/>
              <a:defRPr sz="1900"/>
            </a:pPr>
            <a:endParaRPr/>
          </a:p>
          <a:p>
            <a:pPr marL="0" indent="0" defTabSz="603504">
              <a:lnSpc>
                <a:spcPct val="72000"/>
              </a:lnSpc>
              <a:spcBef>
                <a:spcPts val="600"/>
              </a:spcBef>
              <a:buSzTx/>
              <a:buNone/>
              <a:defRPr sz="1900"/>
            </a:pPr>
            <a:br/>
            <a:br/>
            <a:br/>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Title 1"/>
          <p:cNvSpPr txBox="1">
            <a:spLocks noGrp="1"/>
          </p:cNvSpPr>
          <p:nvPr>
            <p:ph type="title"/>
          </p:nvPr>
        </p:nvSpPr>
        <p:spPr>
          <a:prstGeom prst="rect">
            <a:avLst/>
          </a:prstGeom>
        </p:spPr>
        <p:txBody>
          <a:bodyPr/>
          <a:lstStyle/>
          <a:p>
            <a:endParaRPr/>
          </a:p>
        </p:txBody>
      </p:sp>
      <p:sp>
        <p:nvSpPr>
          <p:cNvPr id="125" name="Content Placeholder 2"/>
          <p:cNvSpPr txBox="1">
            <a:spLocks noGrp="1"/>
          </p:cNvSpPr>
          <p:nvPr>
            <p:ph type="body" idx="1"/>
          </p:nvPr>
        </p:nvSpPr>
        <p:spPr>
          <a:prstGeom prst="rect">
            <a:avLst/>
          </a:prstGeom>
        </p:spPr>
        <p:txBody>
          <a:bodyPr/>
          <a:lstStyle>
            <a:lvl1pPr marL="0" indent="0" defTabSz="457200">
              <a:lnSpc>
                <a:spcPct val="100000"/>
              </a:lnSpc>
              <a:spcBef>
                <a:spcPts val="1200"/>
              </a:spcBef>
              <a:buSzTx/>
              <a:buNone/>
              <a:defRPr sz="2500">
                <a:latin typeface="Times Roman"/>
                <a:ea typeface="Times Roman"/>
                <a:cs typeface="Times Roman"/>
                <a:sym typeface="Times Roman"/>
              </a:defRPr>
            </a:lvl1pPr>
          </a:lstStyle>
          <a:p>
            <a:r>
              <a:rPr dirty="0">
                <a:latin typeface="+mn-lt"/>
              </a:rPr>
              <a:t>Another effective method that is actively used is the analysis of spontaneous speech in media broadcasts. For example, analyzing dialogues between hosts and guests, in my view, provides valuable material for advancing research.</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Title 1"/>
          <p:cNvSpPr txBox="1">
            <a:spLocks noGrp="1"/>
          </p:cNvSpPr>
          <p:nvPr>
            <p:ph type="title"/>
          </p:nvPr>
        </p:nvSpPr>
        <p:spPr>
          <a:prstGeom prst="rect">
            <a:avLst/>
          </a:prstGeom>
        </p:spPr>
        <p:txBody>
          <a:bodyPr/>
          <a:lstStyle>
            <a:lvl1pPr defTabSz="457200">
              <a:lnSpc>
                <a:spcPct val="100000"/>
              </a:lnSpc>
              <a:spcBef>
                <a:spcPts val="1200"/>
              </a:spcBef>
              <a:defRPr sz="3500">
                <a:latin typeface="Times Roman"/>
                <a:ea typeface="Times Roman"/>
                <a:cs typeface="Times Roman"/>
                <a:sym typeface="Times Roman"/>
              </a:defRPr>
            </a:lvl1pPr>
          </a:lstStyle>
          <a:p>
            <a:r>
              <a:t>Examples from spoken language (based on TV), 2025</a:t>
            </a:r>
          </a:p>
        </p:txBody>
      </p:sp>
      <p:sp>
        <p:nvSpPr>
          <p:cNvPr id="128" name="Content Placeholder 2"/>
          <p:cNvSpPr txBox="1">
            <a:spLocks noGrp="1"/>
          </p:cNvSpPr>
          <p:nvPr>
            <p:ph type="body" idx="1"/>
          </p:nvPr>
        </p:nvSpPr>
        <p:spPr>
          <a:prstGeom prst="rect">
            <a:avLst/>
          </a:prstGeom>
        </p:spPr>
        <p:txBody>
          <a:bodyPr/>
          <a:lstStyle/>
          <a:p>
            <a:pPr>
              <a:defRPr u="sng">
                <a:solidFill>
                  <a:srgbClr val="0563C1"/>
                </a:solidFill>
                <a:uFill>
                  <a:solidFill>
                    <a:srgbClr val="0563C1"/>
                  </a:solidFill>
                </a:uFill>
              </a:defRPr>
            </a:pPr>
            <a:r>
              <a:rPr>
                <a:solidFill>
                  <a:srgbClr val="0000FF"/>
                </a:solidFill>
                <a:uFill>
                  <a:solidFill>
                    <a:srgbClr val="0000FF"/>
                  </a:solidFill>
                </a:uFill>
                <a:hlinkClick r:id="rId2"/>
              </a:rPr>
              <a:t>https://jupiterpluss.err.ee/1609589861/zhiteli-jestonii-nesut-v-lombardy-vsjo-bolshe-vewej</a:t>
            </a:r>
            <a:r>
              <a:rPr u="none">
                <a:solidFill>
                  <a:srgbClr val="000000"/>
                </a:solidFill>
                <a:uFillTx/>
              </a:rPr>
              <a:t> (29.01.2025)</a:t>
            </a:r>
          </a:p>
          <a:p>
            <a:r>
              <a:t>6:15 - isikukood </a:t>
            </a:r>
          </a:p>
          <a:p>
            <a:pPr>
              <a:defRPr u="sng">
                <a:solidFill>
                  <a:srgbClr val="0563C1"/>
                </a:solidFill>
                <a:uFill>
                  <a:solidFill>
                    <a:srgbClr val="0563C1"/>
                  </a:solidFill>
                </a:uFill>
              </a:defRPr>
            </a:pPr>
            <a:r>
              <a:rPr>
                <a:solidFill>
                  <a:srgbClr val="0000FF"/>
                </a:solidFill>
                <a:uFill>
                  <a:solidFill>
                    <a:srgbClr val="0000FF"/>
                  </a:solidFill>
                </a:uFill>
                <a:hlinkClick r:id="rId3"/>
              </a:rPr>
              <a:t>https://jupiterpluss.err.ee/1609802337/sokrawenija-v-teatre-sjudalinna-mnenie-profsojuza</a:t>
            </a:r>
            <a:r>
              <a:rPr u="none">
                <a:solidFill>
                  <a:srgbClr val="000000"/>
                </a:solidFill>
                <a:uFillTx/>
              </a:rPr>
              <a:t> (16.09.2025)</a:t>
            </a:r>
          </a:p>
          <a:p>
            <a:r>
              <a:t>0:05 – театр Südalinna </a:t>
            </a:r>
          </a:p>
          <a:p>
            <a:r>
              <a:t>0:57 – vabakutseline </a:t>
            </a:r>
          </a:p>
          <a:p>
            <a:r>
              <a:t>1:45 – кандидировать</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Double-click to edit"/>
          <p:cNvSpPr txBox="1">
            <a:spLocks noGrp="1"/>
          </p:cNvSpPr>
          <p:nvPr>
            <p:ph type="title"/>
          </p:nvPr>
        </p:nvSpPr>
        <p:spPr>
          <a:prstGeom prst="rect">
            <a:avLst/>
          </a:prstGeom>
        </p:spPr>
        <p:txBody>
          <a:bodyPr/>
          <a:lstStyle/>
          <a:p>
            <a:endParaRPr/>
          </a:p>
        </p:txBody>
      </p:sp>
      <p:sp>
        <p:nvSpPr>
          <p:cNvPr id="131" name="https://jupiterpluss.err.ee/1609872918/gotovim-prazdnichnye-sladosti-vmeste-s-elizavetoj-kaluginoj (01.12.2025)…"/>
          <p:cNvSpPr txBox="1">
            <a:spLocks noGrp="1"/>
          </p:cNvSpPr>
          <p:nvPr>
            <p:ph type="body" idx="1"/>
          </p:nvPr>
        </p:nvSpPr>
        <p:spPr>
          <a:xfrm>
            <a:off x="838200" y="1982603"/>
            <a:ext cx="10515600" cy="4351340"/>
          </a:xfrm>
          <a:prstGeom prst="rect">
            <a:avLst/>
          </a:prstGeom>
        </p:spPr>
        <p:txBody>
          <a:bodyPr/>
          <a:lstStyle/>
          <a:p>
            <a:pPr marL="0" indent="0" defTabSz="370331">
              <a:lnSpc>
                <a:spcPct val="100000"/>
              </a:lnSpc>
              <a:spcBef>
                <a:spcPts val="0"/>
              </a:spcBef>
              <a:buSzTx/>
              <a:buNone/>
              <a:defRPr u="sng">
                <a:solidFill>
                  <a:srgbClr val="0563C1"/>
                </a:solidFill>
                <a:uFill>
                  <a:solidFill>
                    <a:srgbClr val="0563C1"/>
                  </a:solidFill>
                </a:uFill>
              </a:defRPr>
            </a:pPr>
            <a:r>
              <a:rPr>
                <a:solidFill>
                  <a:srgbClr val="0000FF"/>
                </a:solidFill>
                <a:uFill>
                  <a:solidFill>
                    <a:srgbClr val="0000FF"/>
                  </a:solidFill>
                </a:uFill>
                <a:hlinkClick r:id="rId2"/>
              </a:rPr>
              <a:t>https://jupiterpluss.err.ee/1609872918/gotovim-prazdnichnye-sladosti-vmeste-s-elizavetoj-kaluginoj</a:t>
            </a:r>
            <a:r>
              <a:rPr u="none">
                <a:solidFill>
                  <a:srgbClr val="000000"/>
                </a:solidFill>
                <a:uFillTx/>
              </a:rPr>
              <a:t> (01.12.2025) </a:t>
            </a:r>
          </a:p>
          <a:p>
            <a:pPr marL="0" indent="0" defTabSz="370331">
              <a:lnSpc>
                <a:spcPct val="100000"/>
              </a:lnSpc>
              <a:spcBef>
                <a:spcPts val="0"/>
              </a:spcBef>
              <a:buSzTx/>
              <a:buNone/>
            </a:pPr>
            <a:r>
              <a:t>3:10 - пипаркоок </a:t>
            </a:r>
          </a:p>
          <a:p>
            <a:pPr marL="0" indent="0" defTabSz="370331">
              <a:lnSpc>
                <a:spcPct val="100000"/>
              </a:lnSpc>
              <a:spcBef>
                <a:spcPts val="0"/>
              </a:spcBef>
              <a:buSzTx/>
              <a:buNone/>
            </a:pPr>
            <a:endParaRPr/>
          </a:p>
          <a:p>
            <a:pPr marL="0" indent="0" defTabSz="370331">
              <a:lnSpc>
                <a:spcPct val="100000"/>
              </a:lnSpc>
              <a:spcBef>
                <a:spcPts val="0"/>
              </a:spcBef>
              <a:buSzTx/>
              <a:buNone/>
            </a:pPr>
            <a:r>
              <a:t>https://jupiterpluss.err.ee/1609872894/segodnja-vsemirnyj-den-borby-so-spidom</a:t>
            </a:r>
          </a:p>
          <a:p>
            <a:pPr marL="0" indent="0" defTabSz="370331">
              <a:lnSpc>
                <a:spcPct val="100000"/>
              </a:lnSpc>
              <a:spcBef>
                <a:spcPts val="0"/>
              </a:spcBef>
              <a:buSzTx/>
              <a:buNone/>
              <a:defRPr sz="1100"/>
            </a:pPr>
            <a:r>
              <a:t> </a:t>
            </a:r>
            <a:endParaRPr sz="900"/>
          </a:p>
          <a:p>
            <a:pPr marL="0" indent="0" defTabSz="370331">
              <a:lnSpc>
                <a:spcPct val="100000"/>
              </a:lnSpc>
              <a:spcBef>
                <a:spcPts val="0"/>
              </a:spcBef>
              <a:buSzTx/>
              <a:buNone/>
              <a:defRPr sz="900"/>
            </a:pPr>
            <a:endParaRPr sz="900"/>
          </a:p>
          <a:p>
            <a:pPr marL="0" indent="0" defTabSz="370331">
              <a:lnSpc>
                <a:spcPct val="100000"/>
              </a:lnSpc>
              <a:spcBef>
                <a:spcPts val="0"/>
              </a:spcBef>
              <a:buSzTx/>
              <a:buNone/>
            </a:pPr>
            <a:r>
              <a:t>00:35 - Terviseamet</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Double-click to edit"/>
          <p:cNvSpPr txBox="1">
            <a:spLocks noGrp="1"/>
          </p:cNvSpPr>
          <p:nvPr>
            <p:ph type="title"/>
          </p:nvPr>
        </p:nvSpPr>
        <p:spPr>
          <a:prstGeom prst="rect">
            <a:avLst/>
          </a:prstGeom>
        </p:spPr>
        <p:txBody>
          <a:bodyPr/>
          <a:lstStyle/>
          <a:p>
            <a:endParaRPr/>
          </a:p>
        </p:txBody>
      </p:sp>
      <p:sp>
        <p:nvSpPr>
          <p:cNvPr id="134" name="Double-click to edit"/>
          <p:cNvSpPr txBox="1">
            <a:spLocks noGrp="1"/>
          </p:cNvSpPr>
          <p:nvPr>
            <p:ph type="body" idx="1"/>
          </p:nvPr>
        </p:nvSpPr>
        <p:spPr>
          <a:prstGeom prst="rect">
            <a:avLst/>
          </a:prstGeom>
        </p:spPr>
        <p:txBody>
          <a:bodyPr/>
          <a:lstStyle/>
          <a:p>
            <a:pPr marL="0" indent="0" defTabSz="182879">
              <a:lnSpc>
                <a:spcPct val="100000"/>
              </a:lnSpc>
              <a:spcBef>
                <a:spcPts val="0"/>
              </a:spcBef>
              <a:buSzTx/>
              <a:buNone/>
              <a:defRPr sz="500">
                <a:latin typeface="Arial"/>
                <a:ea typeface="Arial"/>
                <a:cs typeface="Arial"/>
                <a:sym typeface="Arial"/>
              </a:defRPr>
            </a:pPr>
            <a:endParaRPr/>
          </a:p>
        </p:txBody>
      </p:sp>
      <p:pic>
        <p:nvPicPr>
          <p:cNvPr id="135" name="Screenshot 2026-04-21 at 16.08.22.png" descr="Screenshot 2026-04-21 at 16.08.22.png"/>
          <p:cNvPicPr>
            <a:picLocks noChangeAspect="1"/>
          </p:cNvPicPr>
          <p:nvPr/>
        </p:nvPicPr>
        <p:blipFill>
          <a:blip r:embed="rId2"/>
          <a:stretch>
            <a:fillRect/>
          </a:stretch>
        </p:blipFill>
        <p:spPr>
          <a:xfrm>
            <a:off x="838199" y="1825624"/>
            <a:ext cx="6557390" cy="4264536"/>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Title 1"/>
          <p:cNvSpPr txBox="1">
            <a:spLocks noGrp="1"/>
          </p:cNvSpPr>
          <p:nvPr>
            <p:ph type="title"/>
          </p:nvPr>
        </p:nvSpPr>
        <p:spPr>
          <a:prstGeom prst="rect">
            <a:avLst/>
          </a:prstGeom>
        </p:spPr>
        <p:txBody>
          <a:bodyPr/>
          <a:lstStyle/>
          <a:p>
            <a:r>
              <a:t>The program “Svoya Pravda,” (One’s own truth) ETV+</a:t>
            </a:r>
          </a:p>
        </p:txBody>
      </p:sp>
      <p:sp>
        <p:nvSpPr>
          <p:cNvPr id="138" name="Content Placeholder 2"/>
          <p:cNvSpPr txBox="1">
            <a:spLocks noGrp="1"/>
          </p:cNvSpPr>
          <p:nvPr>
            <p:ph type="body" idx="1"/>
          </p:nvPr>
        </p:nvSpPr>
        <p:spPr>
          <a:prstGeom prst="rect">
            <a:avLst/>
          </a:prstGeom>
        </p:spPr>
        <p:txBody>
          <a:bodyPr/>
          <a:lstStyle>
            <a:lvl1pPr marL="0" indent="0" defTabSz="457200">
              <a:lnSpc>
                <a:spcPct val="100000"/>
              </a:lnSpc>
              <a:spcBef>
                <a:spcPts val="1200"/>
              </a:spcBef>
              <a:buSzTx/>
              <a:buNone/>
              <a:defRPr sz="2500"/>
            </a:lvl1pPr>
          </a:lstStyle>
          <a:p>
            <a:r>
              <a:t>The discussion program “Svoya Pravda” has been broadcast since 2019 and comprises nine seasons. Using a random sampling method, six episodes were analyzed, one from each year.</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Title 1"/>
          <p:cNvSpPr txBox="1">
            <a:spLocks noGrp="1"/>
          </p:cNvSpPr>
          <p:nvPr>
            <p:ph type="title"/>
          </p:nvPr>
        </p:nvSpPr>
        <p:spPr>
          <a:prstGeom prst="rect">
            <a:avLst/>
          </a:prstGeom>
        </p:spPr>
        <p:txBody>
          <a:bodyPr/>
          <a:lstStyle/>
          <a:p>
            <a:endParaRPr/>
          </a:p>
        </p:txBody>
      </p:sp>
      <p:sp>
        <p:nvSpPr>
          <p:cNvPr id="141" name="Content Placeholder 2"/>
          <p:cNvSpPr txBox="1">
            <a:spLocks noGrp="1"/>
          </p:cNvSpPr>
          <p:nvPr>
            <p:ph type="body" idx="1"/>
          </p:nvPr>
        </p:nvSpPr>
        <p:spPr>
          <a:prstGeom prst="rect">
            <a:avLst/>
          </a:prstGeom>
        </p:spPr>
        <p:txBody>
          <a:bodyPr/>
          <a:lstStyle/>
          <a:p>
            <a:pPr marL="0" indent="0" defTabSz="457200">
              <a:lnSpc>
                <a:spcPct val="100000"/>
              </a:lnSpc>
              <a:spcBef>
                <a:spcPts val="1200"/>
              </a:spcBef>
              <a:buSzTx/>
              <a:buNone/>
              <a:defRPr sz="2500"/>
            </a:pPr>
            <a:r>
              <a:t>Each episode is 48 minutes long (a total of 432 minutes were viewed).</a:t>
            </a:r>
            <a:br/>
            <a:r>
              <a:t>The program features four to six guests, who are experts or otherwise closely connected to the topic of the episode.</a:t>
            </a:r>
            <a:br/>
            <a:r>
              <a:t>There is also a studio audience - invited viewers, some of whom may be related to the topic and have the opportunity to speak during the discussion.</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Title 1"/>
          <p:cNvSpPr txBox="1">
            <a:spLocks noGrp="1"/>
          </p:cNvSpPr>
          <p:nvPr>
            <p:ph type="title"/>
          </p:nvPr>
        </p:nvSpPr>
        <p:spPr>
          <a:prstGeom prst="rect">
            <a:avLst/>
          </a:prstGeom>
        </p:spPr>
        <p:txBody>
          <a:bodyPr/>
          <a:lstStyle>
            <a:lvl1pPr defTabSz="457200">
              <a:lnSpc>
                <a:spcPct val="100000"/>
              </a:lnSpc>
              <a:spcBef>
                <a:spcPts val="1200"/>
              </a:spcBef>
              <a:defRPr sz="3000">
                <a:latin typeface="+mn-lt"/>
                <a:ea typeface="+mn-ea"/>
                <a:cs typeface="+mn-cs"/>
                <a:sym typeface="Calibri"/>
              </a:defRPr>
            </a:lvl1pPr>
          </a:lstStyle>
          <a:p>
            <a:r>
              <a:t>Episode (02/09/2019): “Pora valit’?” (“Time to leave?”) </a:t>
            </a:r>
          </a:p>
        </p:txBody>
      </p:sp>
      <p:sp>
        <p:nvSpPr>
          <p:cNvPr id="144" name="Content Placeholder 2"/>
          <p:cNvSpPr txBox="1">
            <a:spLocks noGrp="1"/>
          </p:cNvSpPr>
          <p:nvPr>
            <p:ph type="body" idx="1"/>
          </p:nvPr>
        </p:nvSpPr>
        <p:spPr>
          <a:prstGeom prst="rect">
            <a:avLst/>
          </a:prstGeom>
        </p:spPr>
        <p:txBody>
          <a:bodyPr/>
          <a:lstStyle/>
          <a:p>
            <a:pPr>
              <a:defRPr u="sng">
                <a:solidFill>
                  <a:srgbClr val="0563C1"/>
                </a:solidFill>
                <a:uFill>
                  <a:solidFill>
                    <a:srgbClr val="0563C1"/>
                  </a:solidFill>
                </a:uFill>
              </a:defRPr>
            </a:pPr>
            <a:r>
              <a:rPr>
                <a:solidFill>
                  <a:srgbClr val="0000FF"/>
                </a:solidFill>
                <a:uFill>
                  <a:solidFill>
                    <a:srgbClr val="0000FF"/>
                  </a:solidFill>
                </a:uFill>
                <a:hlinkClick r:id="rId2"/>
              </a:rPr>
              <a:t>https://jupiterpluss.err.ee/972931/svoja-pravda</a:t>
            </a:r>
          </a:p>
          <a:p>
            <a:endParaRPr>
              <a:solidFill>
                <a:srgbClr val="0000FF"/>
              </a:solidFill>
              <a:uFill>
                <a:solidFill>
                  <a:srgbClr val="0000FF"/>
                </a:solidFill>
              </a:uFill>
              <a:hlinkClick r:id="rId2"/>
            </a:endParaRPr>
          </a:p>
          <a:p>
            <a:pPr>
              <a:buFontTx/>
              <a:buChar char="-"/>
            </a:pPr>
            <a:r>
              <a:t>põhiseadus (Constitution)– a Russian-speaking viewer; </a:t>
            </a:r>
          </a:p>
          <a:p>
            <a:pPr>
              <a:buFontTx/>
              <a:buChar char="-"/>
            </a:pPr>
            <a:r>
              <a:t>училась в keelekümblus/частная школа keelekümblus - a Russian-speaking guest</a:t>
            </a:r>
          </a:p>
          <a:p>
            <a:pPr marL="0" indent="0">
              <a:buSzTx/>
              <a:buNone/>
            </a:pPr>
            <a:r>
              <a:t>- в Харьюском районе – a Russian-speaking guest</a:t>
            </a:r>
          </a:p>
          <a:p>
            <a:pPr marL="0" indent="0">
              <a:buSzTx/>
              <a:buNone/>
            </a:pPr>
            <a:r>
              <a:t> </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Title 1"/>
          <p:cNvSpPr txBox="1">
            <a:spLocks noGrp="1"/>
          </p:cNvSpPr>
          <p:nvPr>
            <p:ph type="title"/>
          </p:nvPr>
        </p:nvSpPr>
        <p:spPr>
          <a:prstGeom prst="rect">
            <a:avLst/>
          </a:prstGeom>
        </p:spPr>
        <p:txBody>
          <a:bodyPr/>
          <a:lstStyle/>
          <a:p>
            <a:pPr defTabSz="457200">
              <a:lnSpc>
                <a:spcPct val="100000"/>
              </a:lnSpc>
              <a:spcBef>
                <a:spcPts val="1200"/>
              </a:spcBef>
              <a:defRPr sz="3000">
                <a:latin typeface="Times Roman"/>
                <a:ea typeface="Times Roman"/>
                <a:cs typeface="Times Roman"/>
                <a:sym typeface="Times Roman"/>
              </a:defRPr>
            </a:pPr>
            <a:r>
              <a:t>Episode (02/11/2020): </a:t>
            </a:r>
            <a:r>
              <a:rPr i="1"/>
              <a:t>“I can’t stand it.”</a:t>
            </a:r>
            <a:r>
              <a:t> («Терпеть не могу»). </a:t>
            </a:r>
          </a:p>
        </p:txBody>
      </p:sp>
      <p:sp>
        <p:nvSpPr>
          <p:cNvPr id="147" name="Content Placeholder 2"/>
          <p:cNvSpPr txBox="1">
            <a:spLocks noGrp="1"/>
          </p:cNvSpPr>
          <p:nvPr>
            <p:ph type="body" idx="1"/>
          </p:nvPr>
        </p:nvSpPr>
        <p:spPr>
          <a:xfrm>
            <a:off x="838200" y="1800225"/>
            <a:ext cx="10515600" cy="4351338"/>
          </a:xfrm>
          <a:prstGeom prst="rect">
            <a:avLst/>
          </a:prstGeom>
        </p:spPr>
        <p:txBody>
          <a:bodyPr/>
          <a:lstStyle/>
          <a:p>
            <a:pPr>
              <a:defRPr u="sng">
                <a:solidFill>
                  <a:srgbClr val="0563C1"/>
                </a:solidFill>
                <a:uFill>
                  <a:solidFill>
                    <a:srgbClr val="0563C1"/>
                  </a:solidFill>
                </a:uFill>
              </a:defRPr>
            </a:pPr>
            <a:r>
              <a:rPr dirty="0">
                <a:solidFill>
                  <a:srgbClr val="0000FF"/>
                </a:solidFill>
                <a:uFill>
                  <a:solidFill>
                    <a:srgbClr val="0000FF"/>
                  </a:solidFill>
                </a:uFill>
                <a:hlinkClick r:id="rId2"/>
              </a:rPr>
              <a:t>https://jupiterpluss.err.ee/1150160/svoja-pravda</a:t>
            </a:r>
          </a:p>
          <a:p>
            <a:pPr marL="0" indent="0" defTabSz="457200">
              <a:lnSpc>
                <a:spcPct val="100000"/>
              </a:lnSpc>
              <a:spcBef>
                <a:spcPts val="1200"/>
              </a:spcBef>
              <a:buSzTx/>
              <a:buNone/>
              <a:defRPr sz="3000">
                <a:latin typeface="Times Roman"/>
                <a:ea typeface="Times Roman"/>
                <a:cs typeface="Times Roman"/>
                <a:sym typeface="Times Roman"/>
              </a:defRPr>
            </a:pPr>
            <a:r>
              <a:rPr sz="2400" dirty="0">
                <a:latin typeface="Calibri" panose="020F0502020204030204" pitchFamily="34" charset="0"/>
                <a:cs typeface="Calibri" panose="020F0502020204030204" pitchFamily="34" charset="0"/>
              </a:rPr>
              <a:t>In this episode, some of the guests were native speakers of Estonian, so the participants occasionally switched to Estonian; these utterances were translated into Russian via simultaneous voice-over (“overlay translation”).</a:t>
            </a:r>
          </a:p>
          <a:p>
            <a:pPr marL="0" indent="0" defTabSz="457200">
              <a:lnSpc>
                <a:spcPct val="100000"/>
              </a:lnSpc>
              <a:spcBef>
                <a:spcPts val="1200"/>
              </a:spcBef>
              <a:buSzTx/>
              <a:buNone/>
              <a:defRPr sz="3000">
                <a:latin typeface="Times Roman"/>
                <a:ea typeface="Times Roman"/>
                <a:cs typeface="Times Roman"/>
                <a:sym typeface="Times Roman"/>
              </a:defRPr>
            </a:pPr>
            <a:r>
              <a:rPr sz="2400" dirty="0">
                <a:latin typeface="Calibri" panose="020F0502020204030204" pitchFamily="34" charset="0"/>
                <a:cs typeface="Calibri" panose="020F0502020204030204" pitchFamily="34" charset="0"/>
              </a:rPr>
              <a:t>See examples below:</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Title 1"/>
          <p:cNvSpPr txBox="1">
            <a:spLocks noGrp="1"/>
          </p:cNvSpPr>
          <p:nvPr>
            <p:ph type="title"/>
          </p:nvPr>
        </p:nvSpPr>
        <p:spPr>
          <a:prstGeom prst="rect">
            <a:avLst/>
          </a:prstGeom>
        </p:spPr>
        <p:txBody>
          <a:bodyPr/>
          <a:lstStyle/>
          <a:p>
            <a:r>
              <a:t>Examples </a:t>
            </a:r>
          </a:p>
        </p:txBody>
      </p:sp>
      <p:sp>
        <p:nvSpPr>
          <p:cNvPr id="150" name="Content Placeholder 2"/>
          <p:cNvSpPr txBox="1">
            <a:spLocks noGrp="1"/>
          </p:cNvSpPr>
          <p:nvPr>
            <p:ph type="body" idx="1"/>
          </p:nvPr>
        </p:nvSpPr>
        <p:spPr>
          <a:prstGeom prst="rect">
            <a:avLst/>
          </a:prstGeom>
        </p:spPr>
        <p:txBody>
          <a:bodyPr/>
          <a:lstStyle/>
          <a:p>
            <a:pPr>
              <a:buFontTx/>
              <a:buChar char="-"/>
            </a:pPr>
            <a:r>
              <a:t>Инфо собачка volinik точка ее (</a:t>
            </a:r>
            <a:r>
              <a:rPr u="sng">
                <a:solidFill>
                  <a:srgbClr val="0000FF"/>
                </a:solidFill>
                <a:uFill>
                  <a:solidFill>
                    <a:srgbClr val="0000FF"/>
                  </a:solidFill>
                </a:uFill>
                <a:hlinkClick r:id="rId2"/>
              </a:rPr>
              <a:t>info@volinik.ee</a:t>
            </a:r>
            <a:r>
              <a:t>) –  an Estonian-speaking expert</a:t>
            </a:r>
          </a:p>
          <a:p>
            <a:pPr>
              <a:buFontTx/>
              <a:buChar char="-"/>
            </a:pPr>
            <a:r>
              <a:t>CV – an Estonian-speaking guest</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Title 1"/>
          <p:cNvSpPr txBox="1">
            <a:spLocks noGrp="1"/>
          </p:cNvSpPr>
          <p:nvPr>
            <p:ph type="title"/>
          </p:nvPr>
        </p:nvSpPr>
        <p:spPr>
          <a:prstGeom prst="rect">
            <a:avLst/>
          </a:prstGeom>
        </p:spPr>
        <p:txBody>
          <a:bodyPr/>
          <a:lstStyle/>
          <a:p>
            <a:pPr defTabSz="452627">
              <a:lnSpc>
                <a:spcPct val="100000"/>
              </a:lnSpc>
              <a:spcBef>
                <a:spcPts val="1100"/>
              </a:spcBef>
              <a:defRPr sz="2900">
                <a:latin typeface="+mn-lt"/>
                <a:ea typeface="+mn-ea"/>
                <a:cs typeface="+mn-cs"/>
                <a:sym typeface="Calibri"/>
              </a:defRPr>
            </a:pPr>
            <a:r>
              <a:t>Episode (03/05/2021): “Tourism: Between the Past and the Future.”</a:t>
            </a:r>
          </a:p>
          <a:p>
            <a:pPr defTabSz="905255">
              <a:defRPr sz="2900">
                <a:latin typeface="+mn-lt"/>
                <a:ea typeface="+mn-ea"/>
                <a:cs typeface="+mn-cs"/>
                <a:sym typeface="Calibri"/>
              </a:defRPr>
            </a:pPr>
            <a:r>
              <a:t> («Туризм: между прошлым и будущим»). </a:t>
            </a:r>
          </a:p>
        </p:txBody>
      </p:sp>
      <p:sp>
        <p:nvSpPr>
          <p:cNvPr id="153" name="Content Placeholder 2"/>
          <p:cNvSpPr txBox="1">
            <a:spLocks noGrp="1"/>
          </p:cNvSpPr>
          <p:nvPr>
            <p:ph type="body" idx="1"/>
          </p:nvPr>
        </p:nvSpPr>
        <p:spPr>
          <a:prstGeom prst="rect">
            <a:avLst/>
          </a:prstGeom>
        </p:spPr>
        <p:txBody>
          <a:bodyPr/>
          <a:lstStyle/>
          <a:p>
            <a:pPr>
              <a:defRPr u="sng">
                <a:solidFill>
                  <a:srgbClr val="0563C1"/>
                </a:solidFill>
                <a:uFill>
                  <a:solidFill>
                    <a:srgbClr val="0563C1"/>
                  </a:solidFill>
                </a:uFill>
              </a:defRPr>
            </a:pPr>
            <a:r>
              <a:rPr>
                <a:solidFill>
                  <a:srgbClr val="0000FF"/>
                </a:solidFill>
                <a:uFill>
                  <a:solidFill>
                    <a:srgbClr val="0000FF"/>
                  </a:solidFill>
                </a:uFill>
                <a:hlinkClick r:id="rId2"/>
              </a:rPr>
              <a:t>https://jupiterpluss.err.ee/1608187840/svoja-pravda</a:t>
            </a:r>
            <a:r>
              <a:rPr u="none">
                <a:solidFill>
                  <a:srgbClr val="000000"/>
                </a:solidFill>
                <a:uFillTx/>
              </a:rPr>
              <a:t> </a:t>
            </a:r>
          </a:p>
          <a:p>
            <a:r>
              <a:t>Estonian-speaking guests:</a:t>
            </a:r>
          </a:p>
          <a:p>
            <a:r>
              <a:t>рискантный (est. riskantne), фальшировать (est. falseerima), не можно (est. ei tohi), дигитальное решение (est. digitaalne lahendus), интресс (est. intress)  </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Title 1"/>
          <p:cNvSpPr txBox="1">
            <a:spLocks noGrp="1"/>
          </p:cNvSpPr>
          <p:nvPr>
            <p:ph type="title"/>
          </p:nvPr>
        </p:nvSpPr>
        <p:spPr>
          <a:prstGeom prst="rect">
            <a:avLst/>
          </a:prstGeom>
        </p:spPr>
        <p:txBody>
          <a:bodyPr/>
          <a:lstStyle/>
          <a:p>
            <a:pPr defTabSz="379474">
              <a:lnSpc>
                <a:spcPct val="100000"/>
              </a:lnSpc>
              <a:spcBef>
                <a:spcPts val="900"/>
              </a:spcBef>
              <a:defRPr sz="2400">
                <a:latin typeface="+mn-lt"/>
                <a:ea typeface="+mn-ea"/>
                <a:cs typeface="+mn-cs"/>
                <a:sym typeface="Calibri"/>
              </a:defRPr>
            </a:pPr>
            <a:r>
              <a:t>Examples from other episodes of </a:t>
            </a:r>
            <a:r>
              <a:rPr i="1"/>
              <a:t>“Svoya Pravda”</a:t>
            </a:r>
            <a:r>
              <a:t> (Russian-speaking participants)</a:t>
            </a:r>
          </a:p>
        </p:txBody>
      </p:sp>
      <p:sp>
        <p:nvSpPr>
          <p:cNvPr id="156" name="Content Placeholder 2"/>
          <p:cNvSpPr txBox="1">
            <a:spLocks noGrp="1"/>
          </p:cNvSpPr>
          <p:nvPr>
            <p:ph type="body" idx="1"/>
          </p:nvPr>
        </p:nvSpPr>
        <p:spPr>
          <a:prstGeom prst="rect">
            <a:avLst/>
          </a:prstGeom>
        </p:spPr>
        <p:txBody>
          <a:bodyPr/>
          <a:lstStyle/>
          <a:p>
            <a:r>
              <a:rPr dirty="0" err="1"/>
              <a:t>Kinnisvara</a:t>
            </a:r>
            <a:r>
              <a:rPr dirty="0"/>
              <a:t>, </a:t>
            </a:r>
            <a:r>
              <a:rPr dirty="0" err="1"/>
              <a:t>кохтутяйтуры</a:t>
            </a:r>
            <a:r>
              <a:rPr dirty="0"/>
              <a:t>, </a:t>
            </a:r>
            <a:r>
              <a:rPr dirty="0" err="1"/>
              <a:t>каждый</a:t>
            </a:r>
            <a:r>
              <a:rPr dirty="0"/>
              <a:t> </a:t>
            </a:r>
            <a:r>
              <a:rPr dirty="0" err="1"/>
              <a:t>kohtutäitur</a:t>
            </a:r>
            <a:r>
              <a:rPr dirty="0"/>
              <a:t>, </a:t>
            </a:r>
            <a:r>
              <a:rPr dirty="0" err="1"/>
              <a:t>пособие</a:t>
            </a:r>
            <a:r>
              <a:rPr dirty="0"/>
              <a:t> </a:t>
            </a:r>
            <a:r>
              <a:rPr dirty="0" err="1"/>
              <a:t>от</a:t>
            </a:r>
            <a:r>
              <a:rPr dirty="0"/>
              <a:t> </a:t>
            </a:r>
            <a:r>
              <a:rPr dirty="0" err="1"/>
              <a:t>Töötukassa</a:t>
            </a:r>
            <a:r>
              <a:rPr dirty="0"/>
              <a:t>, </a:t>
            </a:r>
            <a:r>
              <a:rPr dirty="0" err="1"/>
              <a:t>Maakohus</a:t>
            </a:r>
            <a:r>
              <a:rPr dirty="0"/>
              <a:t>, </a:t>
            </a:r>
            <a:r>
              <a:rPr dirty="0" err="1"/>
              <a:t>krediidiinfo</a:t>
            </a:r>
            <a:r>
              <a:rPr dirty="0"/>
              <a:t>, </a:t>
            </a:r>
            <a:r>
              <a:rPr dirty="0" err="1"/>
              <a:t>гёрлфренды</a:t>
            </a:r>
            <a:r>
              <a:rPr dirty="0"/>
              <a:t>.</a:t>
            </a:r>
          </a:p>
          <a:p>
            <a:r>
              <a:rPr dirty="0" err="1"/>
              <a:t>Haigla</a:t>
            </a:r>
            <a:r>
              <a:rPr dirty="0"/>
              <a:t>, SMS </a:t>
            </a:r>
            <a:r>
              <a:rPr dirty="0" err="1"/>
              <a:t>laen</a:t>
            </a:r>
            <a:r>
              <a:rPr dirty="0"/>
              <a:t>; mine</a:t>
            </a:r>
            <a:r>
              <a:rPr lang="et-EE" dirty="0"/>
              <a:t> </a:t>
            </a:r>
            <a:r>
              <a:rPr dirty="0" err="1"/>
              <a:t>koju</a:t>
            </a:r>
            <a:r>
              <a:rPr dirty="0"/>
              <a:t>,</a:t>
            </a:r>
            <a:r>
              <a:rPr lang="et-EE" dirty="0"/>
              <a:t> </a:t>
            </a:r>
            <a:r>
              <a:rPr dirty="0"/>
              <a:t>me </a:t>
            </a:r>
            <a:r>
              <a:rPr dirty="0" err="1"/>
              <a:t>ei</a:t>
            </a:r>
            <a:r>
              <a:rPr dirty="0"/>
              <a:t> </a:t>
            </a:r>
            <a:r>
              <a:rPr dirty="0" err="1"/>
              <a:t>saa</a:t>
            </a:r>
            <a:r>
              <a:rPr dirty="0"/>
              <a:t> </a:t>
            </a:r>
            <a:r>
              <a:rPr dirty="0" err="1"/>
              <a:t>mitte</a:t>
            </a:r>
            <a:r>
              <a:rPr dirty="0"/>
              <a:t> </a:t>
            </a:r>
            <a:r>
              <a:rPr dirty="0" err="1"/>
              <a:t>midagi</a:t>
            </a:r>
            <a:r>
              <a:rPr dirty="0"/>
              <a:t> </a:t>
            </a:r>
            <a:r>
              <a:rPr dirty="0" err="1"/>
              <a:t>teha</a:t>
            </a:r>
            <a:r>
              <a:rPr dirty="0"/>
              <a:t>; </a:t>
            </a:r>
            <a:r>
              <a:rPr dirty="0" err="1"/>
              <a:t>прихожу</a:t>
            </a:r>
            <a:r>
              <a:rPr dirty="0"/>
              <a:t> в </a:t>
            </a:r>
            <a:r>
              <a:rPr dirty="0" err="1"/>
              <a:t>толлу</a:t>
            </a:r>
            <a:r>
              <a:rPr dirty="0"/>
              <a:t> </a:t>
            </a:r>
            <a:r>
              <a:rPr dirty="0" err="1"/>
              <a:t>максуамет</a:t>
            </a:r>
            <a:r>
              <a:rPr dirty="0"/>
              <a:t> (est. </a:t>
            </a:r>
            <a:r>
              <a:rPr dirty="0" err="1"/>
              <a:t>tollimaksuamet</a:t>
            </a:r>
            <a:r>
              <a:rPr dirty="0"/>
              <a:t>). </a:t>
            </a:r>
          </a:p>
          <a:p>
            <a:r>
              <a:rPr dirty="0" err="1"/>
              <a:t>Konkurentsiamet</a:t>
            </a:r>
            <a:r>
              <a:rPr dirty="0"/>
              <a:t>, </a:t>
            </a:r>
            <a:r>
              <a:rPr dirty="0" err="1"/>
              <a:t>palgavaesus</a:t>
            </a:r>
            <a:r>
              <a:rPr dirty="0"/>
              <a:t>, </a:t>
            </a:r>
            <a:r>
              <a:rPr dirty="0" err="1"/>
              <a:t>mikroettevõtte</a:t>
            </a:r>
            <a:r>
              <a:rPr dirty="0"/>
              <a:t>, в </a:t>
            </a:r>
            <a:r>
              <a:rPr dirty="0" err="1"/>
              <a:t>тойдуамете</a:t>
            </a:r>
            <a:r>
              <a:rPr dirty="0"/>
              <a:t> (est. </a:t>
            </a:r>
            <a:r>
              <a:rPr dirty="0" err="1"/>
              <a:t>toiduamet</a:t>
            </a:r>
            <a:r>
              <a:rPr dirty="0"/>
              <a:t>, </a:t>
            </a:r>
            <a:r>
              <a:rPr dirty="0" err="1"/>
              <a:t>один</a:t>
            </a:r>
            <a:r>
              <a:rPr dirty="0"/>
              <a:t> </a:t>
            </a:r>
            <a:r>
              <a:rPr dirty="0" err="1"/>
              <a:t>кома</a:t>
            </a:r>
            <a:r>
              <a:rPr dirty="0"/>
              <a:t> </a:t>
            </a:r>
            <a:r>
              <a:rPr dirty="0" err="1"/>
              <a:t>два</a:t>
            </a:r>
            <a:r>
              <a:rPr dirty="0"/>
              <a:t> (est. </a:t>
            </a:r>
            <a:r>
              <a:rPr dirty="0" err="1"/>
              <a:t>koma</a:t>
            </a:r>
            <a:r>
              <a:rPr dirty="0"/>
              <a:t> - comma), </a:t>
            </a:r>
            <a:r>
              <a:rPr dirty="0" err="1"/>
              <a:t>стать</a:t>
            </a:r>
            <a:r>
              <a:rPr dirty="0"/>
              <a:t> </a:t>
            </a:r>
            <a:r>
              <a:rPr dirty="0" err="1"/>
              <a:t>väikealkoholetootja</a:t>
            </a:r>
            <a:r>
              <a:rPr dirty="0"/>
              <a:t>. </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Title 1"/>
          <p:cNvSpPr txBox="1">
            <a:spLocks noGrp="1"/>
          </p:cNvSpPr>
          <p:nvPr>
            <p:ph type="title"/>
          </p:nvPr>
        </p:nvSpPr>
        <p:spPr>
          <a:prstGeom prst="rect">
            <a:avLst/>
          </a:prstGeom>
        </p:spPr>
        <p:txBody>
          <a:bodyPr/>
          <a:lstStyle>
            <a:lvl1pPr defTabSz="438911">
              <a:lnSpc>
                <a:spcPct val="100000"/>
              </a:lnSpc>
              <a:spcBef>
                <a:spcPts val="1100"/>
              </a:spcBef>
              <a:defRPr sz="2800">
                <a:latin typeface="+mn-lt"/>
                <a:ea typeface="+mn-ea"/>
                <a:cs typeface="+mn-cs"/>
                <a:sym typeface="Calibri"/>
              </a:defRPr>
            </a:lvl1pPr>
          </a:lstStyle>
          <a:p>
            <a:r>
              <a:t>The radio program “Zhenskaya Sila,” (Women’s Strength) ERR, Radio 4</a:t>
            </a:r>
          </a:p>
        </p:txBody>
      </p:sp>
      <p:sp>
        <p:nvSpPr>
          <p:cNvPr id="159" name="Content Placeholder 2"/>
          <p:cNvSpPr txBox="1">
            <a:spLocks noGrp="1"/>
          </p:cNvSpPr>
          <p:nvPr>
            <p:ph type="body" idx="1"/>
          </p:nvPr>
        </p:nvSpPr>
        <p:spPr>
          <a:prstGeom prst="rect">
            <a:avLst/>
          </a:prstGeom>
        </p:spPr>
        <p:txBody>
          <a:bodyPr/>
          <a:lstStyle/>
          <a:p>
            <a:pPr marL="198881" indent="-198881" defTabSz="795527">
              <a:spcBef>
                <a:spcPts val="800"/>
              </a:spcBef>
              <a:defRPr sz="2100" u="sng">
                <a:solidFill>
                  <a:srgbClr val="0563C1"/>
                </a:solidFill>
                <a:uFill>
                  <a:solidFill>
                    <a:srgbClr val="0563C1"/>
                  </a:solidFill>
                </a:uFill>
              </a:defRPr>
            </a:pPr>
            <a:r>
              <a:rPr>
                <a:solidFill>
                  <a:srgbClr val="0000FF"/>
                </a:solidFill>
                <a:uFill>
                  <a:solidFill>
                    <a:srgbClr val="0000FF"/>
                  </a:solidFill>
                </a:uFill>
                <a:hlinkClick r:id="rId2"/>
              </a:rPr>
              <a:t>https://r4.err.ee/1609147814/zhenskaja-sila</a:t>
            </a:r>
            <a:r>
              <a:rPr u="none">
                <a:solidFill>
                  <a:srgbClr val="000000"/>
                </a:solidFill>
                <a:uFillTx/>
              </a:rPr>
              <a:t> </a:t>
            </a:r>
          </a:p>
          <a:p>
            <a:pPr marL="0" indent="0" defTabSz="397763">
              <a:lnSpc>
                <a:spcPct val="100000"/>
              </a:lnSpc>
              <a:buSzTx/>
              <a:buNone/>
              <a:defRPr sz="2600"/>
            </a:pPr>
            <a:r>
              <a:t>The radio program </a:t>
            </a:r>
            <a:r>
              <a:rPr i="1"/>
              <a:t>“Women’s Strength,”</a:t>
            </a:r>
            <a:r>
              <a:t> broadcast in Russian in Estonia, is a project featuring women from various professions and social backgrounds. The program addresses current issues related to work and personal life.</a:t>
            </a:r>
          </a:p>
          <a:p>
            <a:pPr marL="0" indent="0" defTabSz="397763">
              <a:lnSpc>
                <a:spcPct val="100000"/>
              </a:lnSpc>
              <a:buSzTx/>
              <a:buNone/>
              <a:defRPr sz="2600"/>
            </a:pPr>
            <a:r>
              <a:t>It is devoted to the stories of women whose experiences can inspire others to achieve their goals. The host of the program is Yulia Lukashenkina. The program aired ten times between 09 August 2023 and 11 October 2023, with each episode lasting on average 45 minutes. According to the host, the project was closed due to insufficient funding.</a:t>
            </a: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Title 1"/>
          <p:cNvSpPr txBox="1">
            <a:spLocks noGrp="1"/>
          </p:cNvSpPr>
          <p:nvPr>
            <p:ph type="title"/>
          </p:nvPr>
        </p:nvSpPr>
        <p:spPr>
          <a:prstGeom prst="rect">
            <a:avLst/>
          </a:prstGeom>
        </p:spPr>
        <p:txBody>
          <a:bodyPr/>
          <a:lstStyle/>
          <a:p>
            <a:endParaRPr/>
          </a:p>
        </p:txBody>
      </p:sp>
      <p:sp>
        <p:nvSpPr>
          <p:cNvPr id="162" name="Content Placeholder 2"/>
          <p:cNvSpPr txBox="1">
            <a:spLocks noGrp="1"/>
          </p:cNvSpPr>
          <p:nvPr>
            <p:ph type="body" idx="1"/>
          </p:nvPr>
        </p:nvSpPr>
        <p:spPr>
          <a:prstGeom prst="rect">
            <a:avLst/>
          </a:prstGeom>
        </p:spPr>
        <p:txBody>
          <a:bodyPr>
            <a:normAutofit/>
          </a:bodyPr>
          <a:lstStyle/>
          <a:p>
            <a:pPr marL="0" indent="0" defTabSz="452627">
              <a:lnSpc>
                <a:spcPct val="100000"/>
              </a:lnSpc>
              <a:spcBef>
                <a:spcPts val="1100"/>
              </a:spcBef>
              <a:buSzTx/>
              <a:buNone/>
              <a:defRPr sz="2900">
                <a:latin typeface="Times Roman"/>
                <a:ea typeface="Times Roman"/>
                <a:cs typeface="Times Roman"/>
                <a:sym typeface="Times Roman"/>
              </a:defRPr>
            </a:pPr>
            <a:r>
              <a:rPr sz="2000" dirty="0">
                <a:latin typeface="Calibri" panose="020F0502020204030204" pitchFamily="34" charset="0"/>
                <a:cs typeface="Calibri" panose="020F0502020204030204" pitchFamily="34" charset="0"/>
              </a:rPr>
              <a:t>A distinctive feature of the program is its intercultural context: it is produced within the Russian-language media environment of Estonia, and the invited guests may include both native speakers of Russian and native speakers of Estonian who speak Russian.</a:t>
            </a:r>
          </a:p>
          <a:p>
            <a:pPr marL="0" indent="0" defTabSz="452627">
              <a:lnSpc>
                <a:spcPct val="100000"/>
              </a:lnSpc>
              <a:spcBef>
                <a:spcPts val="1100"/>
              </a:spcBef>
              <a:buSzTx/>
              <a:buNone/>
              <a:defRPr sz="2900">
                <a:latin typeface="Times Roman"/>
                <a:ea typeface="Times Roman"/>
                <a:cs typeface="Times Roman"/>
                <a:sym typeface="Times Roman"/>
              </a:defRPr>
            </a:pPr>
            <a:r>
              <a:rPr sz="2000" dirty="0">
                <a:latin typeface="Calibri" panose="020F0502020204030204" pitchFamily="34" charset="0"/>
                <a:cs typeface="Calibri" panose="020F0502020204030204" pitchFamily="34" charset="0"/>
              </a:rPr>
              <a:t>The guests represented the following professions and fields of activity: director, pilot, factory director, marketing manager, air traffic controller, brewer, cinematographer, former politician, and workers.</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Title 1"/>
          <p:cNvSpPr txBox="1">
            <a:spLocks noGrp="1"/>
          </p:cNvSpPr>
          <p:nvPr>
            <p:ph type="title"/>
          </p:nvPr>
        </p:nvSpPr>
        <p:spPr>
          <a:prstGeom prst="rect">
            <a:avLst/>
          </a:prstGeom>
        </p:spPr>
        <p:txBody>
          <a:bodyPr/>
          <a:lstStyle>
            <a:lvl1pPr defTabSz="457200">
              <a:lnSpc>
                <a:spcPct val="100000"/>
              </a:lnSpc>
              <a:spcBef>
                <a:spcPts val="1200"/>
              </a:spcBef>
              <a:defRPr sz="3000">
                <a:latin typeface="+mn-lt"/>
                <a:ea typeface="+mn-ea"/>
                <a:cs typeface="+mn-cs"/>
                <a:sym typeface="Calibri"/>
              </a:defRPr>
            </a:lvl1pPr>
          </a:lstStyle>
          <a:p>
            <a:r>
              <a:t>Examples of insertions from the Estonian language</a:t>
            </a:r>
          </a:p>
        </p:txBody>
      </p:sp>
      <p:sp>
        <p:nvSpPr>
          <p:cNvPr id="165" name="Content Placeholder 2"/>
          <p:cNvSpPr txBox="1">
            <a:spLocks noGrp="1"/>
          </p:cNvSpPr>
          <p:nvPr>
            <p:ph type="body" idx="1"/>
          </p:nvPr>
        </p:nvSpPr>
        <p:spPr>
          <a:prstGeom prst="rect">
            <a:avLst/>
          </a:prstGeom>
        </p:spPr>
        <p:txBody>
          <a:bodyPr>
            <a:normAutofit/>
          </a:bodyPr>
          <a:lstStyle/>
          <a:p>
            <a:r>
              <a:rPr sz="2200" dirty="0" err="1"/>
              <a:t>Perefirma</a:t>
            </a:r>
            <a:r>
              <a:rPr sz="2200" dirty="0"/>
              <a:t>, </a:t>
            </a:r>
            <a:r>
              <a:rPr sz="2200" dirty="0" err="1"/>
              <a:t>Kultuurkapital</a:t>
            </a:r>
            <a:r>
              <a:rPr sz="2200" dirty="0"/>
              <a:t>, </a:t>
            </a:r>
            <a:r>
              <a:rPr sz="2200" dirty="0" err="1"/>
              <a:t>rakendus</a:t>
            </a:r>
            <a:r>
              <a:rPr sz="2200" dirty="0"/>
              <a:t> </a:t>
            </a:r>
            <a:r>
              <a:rPr sz="2200" dirty="0" err="1"/>
              <a:t>kõrgkool</a:t>
            </a:r>
            <a:r>
              <a:rPr sz="2200" dirty="0"/>
              <a:t>, </a:t>
            </a:r>
            <a:r>
              <a:rPr sz="2200" dirty="0" err="1"/>
              <a:t>kaitseliit</a:t>
            </a:r>
            <a:r>
              <a:rPr sz="2200" dirty="0"/>
              <a:t>, Georg </a:t>
            </a:r>
            <a:r>
              <a:rPr sz="2200" dirty="0" err="1"/>
              <a:t>Otsa</a:t>
            </a:r>
            <a:r>
              <a:rPr sz="2200" dirty="0"/>
              <a:t> </a:t>
            </a:r>
            <a:r>
              <a:rPr sz="2200" dirty="0" err="1"/>
              <a:t>nimeline</a:t>
            </a:r>
            <a:r>
              <a:rPr sz="2200" dirty="0"/>
              <a:t> </a:t>
            </a:r>
            <a:r>
              <a:rPr sz="2200" dirty="0" err="1"/>
              <a:t>Tallinna</a:t>
            </a:r>
            <a:r>
              <a:rPr sz="2200" dirty="0"/>
              <a:t> </a:t>
            </a:r>
            <a:r>
              <a:rPr sz="2200" dirty="0" err="1"/>
              <a:t>Muusikakool</a:t>
            </a:r>
            <a:r>
              <a:rPr sz="2200" dirty="0"/>
              <a:t>, </a:t>
            </a:r>
            <a:r>
              <a:rPr sz="2200" dirty="0" err="1"/>
              <a:t>pereakadeemia</a:t>
            </a:r>
            <a:r>
              <a:rPr sz="2200" dirty="0"/>
              <a:t>, </a:t>
            </a:r>
            <a:r>
              <a:rPr sz="2200" dirty="0" err="1"/>
              <a:t>Haigekassa</a:t>
            </a:r>
            <a:r>
              <a:rPr sz="2200" dirty="0"/>
              <a:t>, </a:t>
            </a:r>
            <a:r>
              <a:rPr sz="2200" dirty="0" err="1"/>
              <a:t>Tallinna</a:t>
            </a:r>
            <a:r>
              <a:rPr sz="2200" dirty="0"/>
              <a:t> </a:t>
            </a:r>
            <a:r>
              <a:rPr sz="2200" dirty="0" err="1"/>
              <a:t>Tehnikaülikool</a:t>
            </a:r>
            <a:r>
              <a:rPr sz="2200" dirty="0"/>
              <a:t>, </a:t>
            </a:r>
            <a:r>
              <a:rPr sz="2200" dirty="0" err="1"/>
              <a:t>Eesti</a:t>
            </a:r>
            <a:r>
              <a:rPr sz="2200" dirty="0"/>
              <a:t> Energia, Riigikogu, </a:t>
            </a:r>
            <a:r>
              <a:rPr sz="2200" dirty="0" err="1"/>
              <a:t>кандидировать</a:t>
            </a:r>
            <a:r>
              <a:rPr sz="2200" dirty="0"/>
              <a:t>. </a:t>
            </a:r>
          </a:p>
          <a:p>
            <a:endParaRPr sz="2200" dirty="0"/>
          </a:p>
          <a:p>
            <a:pPr marL="0" indent="0" defTabSz="457200">
              <a:lnSpc>
                <a:spcPct val="100000"/>
              </a:lnSpc>
              <a:spcBef>
                <a:spcPts val="1200"/>
              </a:spcBef>
              <a:buSzTx/>
              <a:buNone/>
              <a:defRPr sz="3000"/>
            </a:pPr>
            <a:r>
              <a:rPr sz="2200" dirty="0"/>
              <a:t>The use of </a:t>
            </a:r>
            <a:r>
              <a:rPr sz="2200" dirty="0" err="1"/>
              <a:t>Estonianisms</a:t>
            </a:r>
            <a:r>
              <a:rPr sz="2200" dirty="0"/>
              <a:t> ranged from zero to four instances per episode.</a:t>
            </a: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Title 1"/>
          <p:cNvSpPr txBox="1">
            <a:spLocks noGrp="1"/>
          </p:cNvSpPr>
          <p:nvPr>
            <p:ph type="title"/>
          </p:nvPr>
        </p:nvSpPr>
        <p:spPr>
          <a:prstGeom prst="rect">
            <a:avLst/>
          </a:prstGeom>
        </p:spPr>
        <p:txBody>
          <a:bodyPr/>
          <a:lstStyle>
            <a:lvl1pPr defTabSz="457200">
              <a:lnSpc>
                <a:spcPct val="100000"/>
              </a:lnSpc>
              <a:spcBef>
                <a:spcPts val="1200"/>
              </a:spcBef>
              <a:defRPr sz="3000" b="1">
                <a:latin typeface="+mn-lt"/>
                <a:ea typeface="+mn-ea"/>
                <a:cs typeface="+mn-cs"/>
                <a:sym typeface="Calibri"/>
              </a:defRPr>
            </a:lvl1pPr>
          </a:lstStyle>
          <a:p>
            <a:r>
              <a:t>Conclusions</a:t>
            </a:r>
          </a:p>
        </p:txBody>
      </p:sp>
      <p:sp>
        <p:nvSpPr>
          <p:cNvPr id="168" name="Content Placeholder 2"/>
          <p:cNvSpPr txBox="1">
            <a:spLocks noGrp="1"/>
          </p:cNvSpPr>
          <p:nvPr>
            <p:ph type="body" idx="1"/>
          </p:nvPr>
        </p:nvSpPr>
        <p:spPr>
          <a:xfrm>
            <a:off x="576569" y="1603238"/>
            <a:ext cx="10515601" cy="4351339"/>
          </a:xfrm>
          <a:prstGeom prst="rect">
            <a:avLst/>
          </a:prstGeom>
        </p:spPr>
        <p:txBody>
          <a:bodyPr>
            <a:normAutofit/>
          </a:bodyPr>
          <a:lstStyle/>
          <a:p>
            <a:pPr marL="0" indent="0" defTabSz="388620">
              <a:lnSpc>
                <a:spcPct val="100000"/>
              </a:lnSpc>
              <a:buSzTx/>
              <a:buFontTx/>
              <a:buNone/>
              <a:defRPr sz="2125">
                <a:latin typeface="Times Roman"/>
                <a:ea typeface="Times Roman"/>
                <a:cs typeface="Times Roman"/>
                <a:sym typeface="Times Roman"/>
              </a:defRPr>
            </a:pPr>
            <a:r>
              <a:rPr sz="2000" dirty="0">
                <a:latin typeface="Calibri" panose="020F0502020204030204" pitchFamily="34" charset="0"/>
                <a:cs typeface="Calibri" panose="020F0502020204030204" pitchFamily="34" charset="0"/>
              </a:rPr>
              <a:t>The analysis of spoken language in Russian-language media in Estonia demonstrates several types of contact-induced phenomena, which can be grouped according to the Code-Copying Framework.</a:t>
            </a:r>
          </a:p>
          <a:p>
            <a:pPr marL="0" indent="0" defTabSz="388620">
              <a:lnSpc>
                <a:spcPct val="100000"/>
              </a:lnSpc>
              <a:buSzTx/>
              <a:buFontTx/>
              <a:buNone/>
              <a:defRPr sz="2125">
                <a:latin typeface="Times Roman"/>
                <a:ea typeface="Times Roman"/>
                <a:cs typeface="Times Roman"/>
                <a:sym typeface="Times Roman"/>
              </a:defRPr>
            </a:pPr>
            <a:r>
              <a:rPr sz="2000" b="1" dirty="0">
                <a:latin typeface="Calibri" panose="020F0502020204030204" pitchFamily="34" charset="0"/>
                <a:cs typeface="Calibri" panose="020F0502020204030204" pitchFamily="34" charset="0"/>
              </a:rPr>
              <a:t>1. Global copying (lexical insertions)</a:t>
            </a:r>
            <a:br>
              <a:rPr sz="2000" dirty="0">
                <a:latin typeface="Calibri" panose="020F0502020204030204" pitchFamily="34" charset="0"/>
                <a:cs typeface="Calibri" panose="020F0502020204030204" pitchFamily="34" charset="0"/>
              </a:rPr>
            </a:br>
            <a:r>
              <a:rPr sz="2000" dirty="0">
                <a:latin typeface="Calibri" panose="020F0502020204030204" pitchFamily="34" charset="0"/>
                <a:cs typeface="Calibri" panose="020F0502020204030204" pitchFamily="34" charset="0"/>
              </a:rPr>
              <a:t>The most frequent and salient type is the insertion of Estonian lexical items into Russian speech. These include:</a:t>
            </a:r>
          </a:p>
          <a:p>
            <a:pPr marL="388620" indent="-269875" defTabSz="388620">
              <a:lnSpc>
                <a:spcPct val="100000"/>
              </a:lnSpc>
              <a:spcBef>
                <a:spcPts val="0"/>
              </a:spcBef>
              <a:buFont typeface="Times Roman"/>
              <a:defRPr sz="2125" i="1">
                <a:latin typeface="Times Roman"/>
                <a:ea typeface="Times Roman"/>
                <a:cs typeface="Times Roman"/>
                <a:sym typeface="Times Roman"/>
              </a:defRPr>
            </a:pPr>
            <a:r>
              <a:rPr sz="2000" i="0" dirty="0">
                <a:latin typeface="Calibri" panose="020F0502020204030204" pitchFamily="34" charset="0"/>
                <a:cs typeface="Calibri" panose="020F0502020204030204" pitchFamily="34" charset="0"/>
              </a:rPr>
              <a:t>administrative and institutional terms (</a:t>
            </a:r>
            <a:r>
              <a:rPr sz="2000" dirty="0" err="1">
                <a:latin typeface="Calibri" panose="020F0502020204030204" pitchFamily="34" charset="0"/>
                <a:cs typeface="Calibri" panose="020F0502020204030204" pitchFamily="34" charset="0"/>
              </a:rPr>
              <a:t>Töötukassa</a:t>
            </a:r>
            <a:r>
              <a:rPr sz="2000" dirty="0">
                <a:latin typeface="Calibri" panose="020F0502020204030204" pitchFamily="34" charset="0"/>
                <a:cs typeface="Calibri" panose="020F0502020204030204" pitchFamily="34" charset="0"/>
              </a:rPr>
              <a:t>, Riigikogu, </a:t>
            </a:r>
            <a:r>
              <a:rPr sz="2000" dirty="0" err="1">
                <a:latin typeface="Calibri" panose="020F0502020204030204" pitchFamily="34" charset="0"/>
                <a:cs typeface="Calibri" panose="020F0502020204030204" pitchFamily="34" charset="0"/>
              </a:rPr>
              <a:t>Maakohus</a:t>
            </a:r>
            <a:r>
              <a:rPr sz="2000" dirty="0">
                <a:latin typeface="Calibri" panose="020F0502020204030204" pitchFamily="34" charset="0"/>
                <a:cs typeface="Calibri" panose="020F0502020204030204" pitchFamily="34" charset="0"/>
              </a:rPr>
              <a:t>, </a:t>
            </a:r>
            <a:r>
              <a:rPr sz="2000" dirty="0" err="1">
                <a:latin typeface="Calibri" panose="020F0502020204030204" pitchFamily="34" charset="0"/>
                <a:cs typeface="Calibri" panose="020F0502020204030204" pitchFamily="34" charset="0"/>
              </a:rPr>
              <a:t>Konkurentsiamet</a:t>
            </a:r>
            <a:r>
              <a:rPr sz="2000" i="0" dirty="0">
                <a:latin typeface="Calibri" panose="020F0502020204030204" pitchFamily="34" charset="0"/>
                <a:cs typeface="Calibri" panose="020F0502020204030204" pitchFamily="34" charset="0"/>
              </a:rPr>
              <a:t>),</a:t>
            </a:r>
          </a:p>
          <a:p>
            <a:pPr marL="388620" indent="-269875" defTabSz="388620">
              <a:lnSpc>
                <a:spcPct val="100000"/>
              </a:lnSpc>
              <a:spcBef>
                <a:spcPts val="0"/>
              </a:spcBef>
              <a:buFont typeface="Times Roman"/>
              <a:defRPr sz="2125">
                <a:latin typeface="Times Roman"/>
                <a:ea typeface="Times Roman"/>
                <a:cs typeface="Times Roman"/>
                <a:sym typeface="Times Roman"/>
              </a:defRPr>
            </a:pPr>
            <a:r>
              <a:rPr sz="2000" dirty="0">
                <a:latin typeface="Calibri" panose="020F0502020204030204" pitchFamily="34" charset="0"/>
                <a:cs typeface="Calibri" panose="020F0502020204030204" pitchFamily="34" charset="0"/>
              </a:rPr>
              <a:t>everyday and sociocultural nominations (</a:t>
            </a:r>
            <a:r>
              <a:rPr sz="2000" i="1" dirty="0" err="1">
                <a:latin typeface="Calibri" panose="020F0502020204030204" pitchFamily="34" charset="0"/>
                <a:cs typeface="Calibri" panose="020F0502020204030204" pitchFamily="34" charset="0"/>
              </a:rPr>
              <a:t>isikukood</a:t>
            </a:r>
            <a:r>
              <a:rPr sz="2000" i="1" dirty="0">
                <a:latin typeface="Calibri" panose="020F0502020204030204" pitchFamily="34" charset="0"/>
                <a:cs typeface="Calibri" panose="020F0502020204030204" pitchFamily="34" charset="0"/>
              </a:rPr>
              <a:t>, </a:t>
            </a:r>
            <a:r>
              <a:rPr sz="2000" i="1" dirty="0" err="1">
                <a:latin typeface="Calibri" panose="020F0502020204030204" pitchFamily="34" charset="0"/>
                <a:cs typeface="Calibri" panose="020F0502020204030204" pitchFamily="34" charset="0"/>
              </a:rPr>
              <a:t>vabakutseline</a:t>
            </a:r>
            <a:r>
              <a:rPr sz="2000" i="1" dirty="0">
                <a:latin typeface="Calibri" panose="020F0502020204030204" pitchFamily="34" charset="0"/>
                <a:cs typeface="Calibri" panose="020F0502020204030204" pitchFamily="34" charset="0"/>
              </a:rPr>
              <a:t>, </a:t>
            </a:r>
            <a:r>
              <a:rPr sz="2000" i="1" dirty="0" err="1">
                <a:latin typeface="Calibri" panose="020F0502020204030204" pitchFamily="34" charset="0"/>
                <a:cs typeface="Calibri" panose="020F0502020204030204" pitchFamily="34" charset="0"/>
              </a:rPr>
              <a:t>Südalinna</a:t>
            </a:r>
            <a:r>
              <a:rPr sz="2000" dirty="0">
                <a:latin typeface="Calibri" panose="020F0502020204030204" pitchFamily="34" charset="0"/>
                <a:cs typeface="Calibri" panose="020F0502020204030204" pitchFamily="34" charset="0"/>
              </a:rPr>
              <a:t>).</a:t>
            </a:r>
          </a:p>
          <a:p>
            <a:pPr marL="0" indent="0" defTabSz="388620">
              <a:lnSpc>
                <a:spcPct val="100000"/>
              </a:lnSpc>
              <a:buSzTx/>
              <a:buFontTx/>
              <a:buNone/>
              <a:defRPr sz="2125">
                <a:latin typeface="Times Roman"/>
                <a:ea typeface="Times Roman"/>
                <a:cs typeface="Times Roman"/>
                <a:sym typeface="Times Roman"/>
              </a:defRPr>
            </a:pPr>
            <a:r>
              <a:rPr sz="2000" dirty="0">
                <a:latin typeface="Calibri" panose="020F0502020204030204" pitchFamily="34" charset="0"/>
                <a:cs typeface="Calibri" panose="020F0502020204030204" pitchFamily="34" charset="0"/>
              </a:rPr>
              <a:t>These insertions are largely unintegrated or minimally adapted and reflect the sociolinguistic dominance of Estonian in the institutional domain. Their frequency suggests routinized usage in bilingual communication.</a:t>
            </a: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Double-click to edit"/>
          <p:cNvSpPr txBox="1">
            <a:spLocks noGrp="1"/>
          </p:cNvSpPr>
          <p:nvPr>
            <p:ph type="title"/>
          </p:nvPr>
        </p:nvSpPr>
        <p:spPr>
          <a:prstGeom prst="rect">
            <a:avLst/>
          </a:prstGeom>
        </p:spPr>
        <p:txBody>
          <a:bodyPr/>
          <a:lstStyle/>
          <a:p>
            <a:endParaRPr/>
          </a:p>
        </p:txBody>
      </p:sp>
      <p:sp>
        <p:nvSpPr>
          <p:cNvPr id="171" name="2. Selective copying (hybrid formations) A smaller group consists of hybrid forms combining Russian and Estonian elements (e.g., kandidirovat’).…"/>
          <p:cNvSpPr txBox="1">
            <a:spLocks noGrp="1"/>
          </p:cNvSpPr>
          <p:nvPr>
            <p:ph type="body" idx="1"/>
          </p:nvPr>
        </p:nvSpPr>
        <p:spPr>
          <a:prstGeom prst="rect">
            <a:avLst/>
          </a:prstGeom>
        </p:spPr>
        <p:txBody>
          <a:bodyPr/>
          <a:lstStyle/>
          <a:p>
            <a:pPr marL="0" indent="0" defTabSz="457200">
              <a:lnSpc>
                <a:spcPct val="100000"/>
              </a:lnSpc>
              <a:spcBef>
                <a:spcPts val="1200"/>
              </a:spcBef>
              <a:buSzTx/>
              <a:buFontTx/>
              <a:buNone/>
              <a:defRPr sz="2500">
                <a:latin typeface="Times Roman"/>
                <a:ea typeface="Times Roman"/>
                <a:cs typeface="Times Roman"/>
                <a:sym typeface="Times Roman"/>
              </a:defRPr>
            </a:pPr>
            <a:r>
              <a:rPr b="1" dirty="0">
                <a:latin typeface="Calibri" panose="020F0502020204030204" pitchFamily="34" charset="0"/>
                <a:cs typeface="Calibri" panose="020F0502020204030204" pitchFamily="34" charset="0"/>
              </a:rPr>
              <a:t>2. Selective copying (hybrid formations)</a:t>
            </a:r>
            <a:br>
              <a:rPr dirty="0">
                <a:latin typeface="Calibri" panose="020F0502020204030204" pitchFamily="34" charset="0"/>
                <a:cs typeface="Calibri" panose="020F0502020204030204" pitchFamily="34" charset="0"/>
              </a:rPr>
            </a:br>
            <a:r>
              <a:rPr dirty="0">
                <a:latin typeface="Calibri" panose="020F0502020204030204" pitchFamily="34" charset="0"/>
                <a:cs typeface="Calibri" panose="020F0502020204030204" pitchFamily="34" charset="0"/>
              </a:rPr>
              <a:t>A smaller group consists of hybrid forms combining Russian and Estonian elements (e.g., </a:t>
            </a:r>
            <a:r>
              <a:rPr i="1" dirty="0" err="1">
                <a:latin typeface="Calibri" panose="020F0502020204030204" pitchFamily="34" charset="0"/>
                <a:cs typeface="Calibri" panose="020F0502020204030204" pitchFamily="34" charset="0"/>
              </a:rPr>
              <a:t>kandidirovat</a:t>
            </a:r>
            <a:r>
              <a:rPr i="1" dirty="0">
                <a:latin typeface="Calibri" panose="020F0502020204030204" pitchFamily="34" charset="0"/>
                <a:cs typeface="Calibri" panose="020F0502020204030204" pitchFamily="34" charset="0"/>
              </a:rPr>
              <a:t>’</a:t>
            </a:r>
            <a:r>
              <a:rPr dirty="0">
                <a:latin typeface="Calibri" panose="020F0502020204030204" pitchFamily="34" charset="0"/>
                <a:cs typeface="Calibri" panose="020F0502020204030204" pitchFamily="34" charset="0"/>
              </a:rPr>
              <a:t>).</a:t>
            </a:r>
          </a:p>
          <a:p>
            <a:pPr marL="0" indent="0" defTabSz="457200">
              <a:lnSpc>
                <a:spcPct val="100000"/>
              </a:lnSpc>
              <a:spcBef>
                <a:spcPts val="1200"/>
              </a:spcBef>
              <a:buSzTx/>
              <a:buFontTx/>
              <a:buNone/>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These cases indicate structural influence from Estonian on Russian and demonstrate partial integration of copied material into the recipient language. They reflect emerging patterns of contact-induced variation.</a:t>
            </a:r>
          </a:p>
          <a:p>
            <a:pPr marL="204107" indent="-204107" defTabSz="457200">
              <a:lnSpc>
                <a:spcPct val="100000"/>
              </a:lnSpc>
              <a:spcBef>
                <a:spcPts val="1200"/>
              </a:spcBef>
              <a:defRPr sz="2500">
                <a:latin typeface="Times Roman"/>
                <a:ea typeface="Times Roman"/>
                <a:cs typeface="Times Roman"/>
                <a:sym typeface="Times Roman"/>
              </a:defRPr>
            </a:pPr>
            <a:endParaRPr dirty="0"/>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Double-click to edit"/>
          <p:cNvSpPr txBox="1">
            <a:spLocks noGrp="1"/>
          </p:cNvSpPr>
          <p:nvPr>
            <p:ph type="title"/>
          </p:nvPr>
        </p:nvSpPr>
        <p:spPr>
          <a:prstGeom prst="rect">
            <a:avLst/>
          </a:prstGeom>
        </p:spPr>
        <p:txBody>
          <a:bodyPr/>
          <a:lstStyle/>
          <a:p>
            <a:endParaRPr/>
          </a:p>
        </p:txBody>
      </p:sp>
      <p:sp>
        <p:nvSpPr>
          <p:cNvPr id="174" name="3. Code-switching (situational switching to Estonian) In interactional contexts, especially when Estonian-speaking participants are involved, speakers may switch to Estonian:…"/>
          <p:cNvSpPr txBox="1">
            <a:spLocks noGrp="1"/>
          </p:cNvSpPr>
          <p:nvPr>
            <p:ph type="body" idx="1"/>
          </p:nvPr>
        </p:nvSpPr>
        <p:spPr>
          <a:prstGeom prst="rect">
            <a:avLst/>
          </a:prstGeom>
        </p:spPr>
        <p:txBody>
          <a:bodyPr/>
          <a:lstStyle/>
          <a:p>
            <a:pPr marL="0" indent="0" defTabSz="457200">
              <a:lnSpc>
                <a:spcPct val="100000"/>
              </a:lnSpc>
              <a:spcBef>
                <a:spcPts val="1200"/>
              </a:spcBef>
              <a:buSzTx/>
              <a:buFontTx/>
              <a:buNone/>
              <a:defRPr sz="2500">
                <a:latin typeface="Times Roman"/>
                <a:ea typeface="Times Roman"/>
                <a:cs typeface="Times Roman"/>
                <a:sym typeface="Times Roman"/>
              </a:defRPr>
            </a:pPr>
            <a:r>
              <a:rPr b="1" dirty="0">
                <a:latin typeface="Calibri" panose="020F0502020204030204" pitchFamily="34" charset="0"/>
                <a:cs typeface="Calibri" panose="020F0502020204030204" pitchFamily="34" charset="0"/>
              </a:rPr>
              <a:t>3. Code-switching (situational switching to Estonian)</a:t>
            </a:r>
            <a:br>
              <a:rPr dirty="0">
                <a:latin typeface="Calibri" panose="020F0502020204030204" pitchFamily="34" charset="0"/>
                <a:cs typeface="Calibri" panose="020F0502020204030204" pitchFamily="34" charset="0"/>
              </a:rPr>
            </a:br>
            <a:r>
              <a:rPr dirty="0">
                <a:latin typeface="Calibri" panose="020F0502020204030204" pitchFamily="34" charset="0"/>
                <a:cs typeface="Calibri" panose="020F0502020204030204" pitchFamily="34" charset="0"/>
              </a:rPr>
              <a:t>In interactional contexts, especially when Estonian-speaking participants are involved, speakers may switch to Estonian:</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short stretches of speech in Estonian,</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followed by simultaneous translation into Russian.</a:t>
            </a:r>
          </a:p>
          <a:p>
            <a:pPr marL="0" indent="0" defTabSz="457200">
              <a:lnSpc>
                <a:spcPct val="100000"/>
              </a:lnSpc>
              <a:spcBef>
                <a:spcPts val="1200"/>
              </a:spcBef>
              <a:buSzTx/>
              <a:buFontTx/>
              <a:buNone/>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This type is discourse-driven and depends on participant configuration and communicative needs rather than lexical necessity.</a:t>
            </a: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Double-click to edit"/>
          <p:cNvSpPr txBox="1">
            <a:spLocks noGrp="1"/>
          </p:cNvSpPr>
          <p:nvPr>
            <p:ph type="title"/>
          </p:nvPr>
        </p:nvSpPr>
        <p:spPr>
          <a:prstGeom prst="rect">
            <a:avLst/>
          </a:prstGeom>
        </p:spPr>
        <p:txBody>
          <a:bodyPr/>
          <a:lstStyle/>
          <a:p>
            <a:endParaRPr/>
          </a:p>
        </p:txBody>
      </p:sp>
      <p:sp>
        <p:nvSpPr>
          <p:cNvPr id="177" name="4. Functionally motivated insertions (language awareness) Across all types, the use of Estonian elements is not purely automatic. It may serve:…"/>
          <p:cNvSpPr txBox="1">
            <a:spLocks noGrp="1"/>
          </p:cNvSpPr>
          <p:nvPr>
            <p:ph type="body" idx="1"/>
          </p:nvPr>
        </p:nvSpPr>
        <p:spPr>
          <a:prstGeom prst="rect">
            <a:avLst/>
          </a:prstGeom>
        </p:spPr>
        <p:txBody>
          <a:bodyPr/>
          <a:lstStyle/>
          <a:p>
            <a:pPr marL="0" indent="0" defTabSz="457200">
              <a:lnSpc>
                <a:spcPct val="100000"/>
              </a:lnSpc>
              <a:spcBef>
                <a:spcPts val="1200"/>
              </a:spcBef>
              <a:buSzTx/>
              <a:buFontTx/>
              <a:buNone/>
              <a:defRPr sz="2500">
                <a:latin typeface="Times Roman"/>
                <a:ea typeface="Times Roman"/>
                <a:cs typeface="Times Roman"/>
                <a:sym typeface="Times Roman"/>
              </a:defRPr>
            </a:pPr>
            <a:r>
              <a:rPr b="1" dirty="0">
                <a:latin typeface="Calibri" panose="020F0502020204030204" pitchFamily="34" charset="0"/>
                <a:cs typeface="Calibri" panose="020F0502020204030204" pitchFamily="34" charset="0"/>
              </a:rPr>
              <a:t>4. Functionally motivated insertions (language awareness)</a:t>
            </a:r>
            <a:br>
              <a:rPr dirty="0">
                <a:latin typeface="Calibri" panose="020F0502020204030204" pitchFamily="34" charset="0"/>
                <a:cs typeface="Calibri" panose="020F0502020204030204" pitchFamily="34" charset="0"/>
              </a:rPr>
            </a:br>
            <a:r>
              <a:rPr dirty="0">
                <a:latin typeface="Calibri" panose="020F0502020204030204" pitchFamily="34" charset="0"/>
                <a:cs typeface="Calibri" panose="020F0502020204030204" pitchFamily="34" charset="0"/>
              </a:rPr>
              <a:t>Across all types, the use of Estonian elements is not purely automatic. It may serve:</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reference to local realities,</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indexing of institutional specificity,</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construction of social identity,</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signaling authenticity or expertise.</a:t>
            </a:r>
          </a:p>
          <a:p>
            <a:pPr marL="0" indent="0" defTabSz="457200">
              <a:lnSpc>
                <a:spcPct val="100000"/>
              </a:lnSpc>
              <a:spcBef>
                <a:spcPts val="1200"/>
              </a:spcBef>
              <a:buSzTx/>
              <a:buFontTx/>
              <a:buNone/>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Thus, these phenomena reflect not only structural contact but also </a:t>
            </a:r>
            <a:r>
              <a:rPr b="1" dirty="0">
                <a:latin typeface="Calibri" panose="020F0502020204030204" pitchFamily="34" charset="0"/>
                <a:cs typeface="Calibri" panose="020F0502020204030204" pitchFamily="34" charset="0"/>
              </a:rPr>
              <a:t>language awareness and speaker agency</a:t>
            </a:r>
            <a:r>
              <a:rPr dirty="0">
                <a:latin typeface="Calibri" panose="020F0502020204030204" pitchFamily="34" charset="0"/>
                <a:cs typeface="Calibri" panose="020F0502020204030204" pitchFamily="34" charset="0"/>
              </a:rPr>
              <a:t>.</a:t>
            </a: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Double-click to edit"/>
          <p:cNvSpPr txBox="1">
            <a:spLocks noGrp="1"/>
          </p:cNvSpPr>
          <p:nvPr>
            <p:ph type="title"/>
          </p:nvPr>
        </p:nvSpPr>
        <p:spPr>
          <a:prstGeom prst="rect">
            <a:avLst/>
          </a:prstGeom>
        </p:spPr>
        <p:txBody>
          <a:bodyPr/>
          <a:lstStyle/>
          <a:p>
            <a:endParaRPr/>
          </a:p>
        </p:txBody>
      </p:sp>
      <p:sp>
        <p:nvSpPr>
          <p:cNvPr id="180" name="The data show that Russian-language media discourse in Estonia is characterized by a systematic interaction between Russian and Estonian, where:…"/>
          <p:cNvSpPr txBox="1">
            <a:spLocks noGrp="1"/>
          </p:cNvSpPr>
          <p:nvPr>
            <p:ph type="body" idx="1"/>
          </p:nvPr>
        </p:nvSpPr>
        <p:spPr>
          <a:prstGeom prst="rect">
            <a:avLst/>
          </a:prstGeom>
        </p:spPr>
        <p:txBody>
          <a:bodyPr/>
          <a:lstStyle/>
          <a:p>
            <a:pPr marL="0" indent="0" defTabSz="457200">
              <a:lnSpc>
                <a:spcPct val="100000"/>
              </a:lnSpc>
              <a:spcBef>
                <a:spcPts val="1200"/>
              </a:spcBef>
              <a:buSzTx/>
              <a:buFontTx/>
              <a:buNone/>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The data show that Russian-language media discourse in Estonia is characterized by a systematic interaction between Russian and Estonian, where:</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global copying dominates quantitatively,</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selective copying indicates deeper structural influence,</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code-switching reflects interactional dynamics,</a:t>
            </a:r>
          </a:p>
          <a:p>
            <a:pPr marL="457200" indent="-317500" defTabSz="457200">
              <a:lnSpc>
                <a:spcPct val="100000"/>
              </a:lnSpc>
              <a:spcBef>
                <a:spcPts val="0"/>
              </a:spcBef>
              <a:buFont typeface="Times Roman"/>
              <a:defRPr sz="2500">
                <a:latin typeface="Times Roman"/>
                <a:ea typeface="Times Roman"/>
                <a:cs typeface="Times Roman"/>
                <a:sym typeface="Times Roman"/>
              </a:defRPr>
            </a:pPr>
            <a:r>
              <a:rPr dirty="0">
                <a:latin typeface="Calibri" panose="020F0502020204030204" pitchFamily="34" charset="0"/>
                <a:cs typeface="Calibri" panose="020F0502020204030204" pitchFamily="34" charset="0"/>
              </a:rPr>
              <a:t>and all types are shaped by both cognitive mechanisms and sociolinguistic factors.</a:t>
            </a: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Title 1"/>
          <p:cNvSpPr txBox="1">
            <a:spLocks noGrp="1"/>
          </p:cNvSpPr>
          <p:nvPr>
            <p:ph type="title"/>
          </p:nvPr>
        </p:nvSpPr>
        <p:spPr>
          <a:prstGeom prst="rect">
            <a:avLst/>
          </a:prstGeom>
        </p:spPr>
        <p:txBody>
          <a:bodyPr/>
          <a:lstStyle/>
          <a:p>
            <a:r>
              <a:t>References </a:t>
            </a:r>
          </a:p>
        </p:txBody>
      </p:sp>
      <p:sp>
        <p:nvSpPr>
          <p:cNvPr id="183" name="Content Placeholder 2"/>
          <p:cNvSpPr txBox="1">
            <a:spLocks noGrp="1"/>
          </p:cNvSpPr>
          <p:nvPr>
            <p:ph type="body" idx="1"/>
          </p:nvPr>
        </p:nvSpPr>
        <p:spPr>
          <a:prstGeom prst="rect">
            <a:avLst/>
          </a:prstGeom>
        </p:spPr>
        <p:txBody>
          <a:bodyPr/>
          <a:lstStyle/>
          <a:p>
            <a:pPr algn="just">
              <a:lnSpc>
                <a:spcPct val="135000"/>
              </a:lnSpc>
              <a:defRPr sz="1800"/>
            </a:pPr>
            <a:r>
              <a:t>Адамсон И. В. Русский язык в Эстонии. Словарь. </a:t>
            </a:r>
            <a:r>
              <a:rPr u="sng">
                <a:solidFill>
                  <a:srgbClr val="0000FF"/>
                </a:solidFill>
                <a:uFill>
                  <a:solidFill>
                    <a:srgbClr val="0000FF"/>
                  </a:solidFill>
                </a:uFill>
                <a:hlinkClick r:id="rId2"/>
              </a:rPr>
              <a:t>https://venekeeleestis.blogspot.com/</a:t>
            </a:r>
            <a:r>
              <a:t> (см. также </a:t>
            </a:r>
            <a:r>
              <a:rPr u="sng">
                <a:solidFill>
                  <a:srgbClr val="0000FF"/>
                </a:solidFill>
                <a:uFill>
                  <a:solidFill>
                    <a:srgbClr val="0000FF"/>
                  </a:solidFill>
                </a:uFill>
                <a:hlinkClick r:id="rId3"/>
              </a:rPr>
              <a:t>https://venekeelest.weebly.com</a:t>
            </a:r>
            <a:r>
              <a:rPr u="sng">
                <a:solidFill>
                  <a:srgbClr val="0563C1"/>
                </a:solidFill>
              </a:rPr>
              <a:t>)</a:t>
            </a:r>
            <a:r>
              <a:t>, 21.04.2026.  </a:t>
            </a:r>
          </a:p>
          <a:p>
            <a:pPr algn="just">
              <a:lnSpc>
                <a:spcPct val="135000"/>
              </a:lnSpc>
              <a:defRPr sz="1800"/>
            </a:pPr>
            <a:r>
              <a:t>Адамсон И. В. Особенности русского языка в Эстонии по данным поисковых систем. </a:t>
            </a:r>
            <a:r>
              <a:rPr i="1"/>
              <a:t>Humaniora: Lingua Russica. Труды по русской и славянской филологии. Лингвистика XIV. Развитие и вариативность языка в современном мире II.</a:t>
            </a:r>
            <a:r>
              <a:t> Тарту: Tartu Ülikooli Kirjastus, 2011, с. 29–47.    </a:t>
            </a:r>
          </a:p>
          <a:p>
            <a:pPr algn="just">
              <a:lnSpc>
                <a:spcPct val="135000"/>
              </a:lnSpc>
              <a:defRPr sz="1800"/>
            </a:pPr>
            <a:r>
              <a:t>Адамсон И. В. Воздействие «среды обитания» на русский язык современной Эстонии. </a:t>
            </a:r>
            <a:r>
              <a:rPr i="1"/>
              <a:t>Экология родного языка и культуры.</a:t>
            </a:r>
            <a:r>
              <a:t> Москва: Флинта: Наука, 2014, с. 59–65. </a:t>
            </a:r>
          </a:p>
          <a:p>
            <a:pPr algn="just">
              <a:lnSpc>
                <a:spcPct val="135000"/>
              </a:lnSpc>
              <a:defRPr sz="1800"/>
            </a:pPr>
            <a:r>
              <a:t>Адамсон И. В. Особенности русского языка в Эстонии как следствие языковых контактов. </a:t>
            </a:r>
            <a:r>
              <a:rPr i="1"/>
              <a:t>Minderheiten in der slawischen Welt. Philologica Slavica Vindobonensia</a:t>
            </a:r>
            <a:r>
              <a:t>, Bd 5. Wien: Peter Lang, 2019, с. 59–70.     </a:t>
            </a: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Title 1"/>
          <p:cNvSpPr txBox="1">
            <a:spLocks noGrp="1"/>
          </p:cNvSpPr>
          <p:nvPr>
            <p:ph type="title"/>
          </p:nvPr>
        </p:nvSpPr>
        <p:spPr>
          <a:prstGeom prst="rect">
            <a:avLst/>
          </a:prstGeom>
        </p:spPr>
        <p:txBody>
          <a:bodyPr/>
          <a:lstStyle/>
          <a:p>
            <a:endParaRPr/>
          </a:p>
        </p:txBody>
      </p:sp>
      <p:sp>
        <p:nvSpPr>
          <p:cNvPr id="186" name="Content Placeholder 2"/>
          <p:cNvSpPr txBox="1">
            <a:spLocks noGrp="1"/>
          </p:cNvSpPr>
          <p:nvPr>
            <p:ph type="body" idx="1"/>
          </p:nvPr>
        </p:nvSpPr>
        <p:spPr>
          <a:prstGeom prst="rect">
            <a:avLst/>
          </a:prstGeom>
        </p:spPr>
        <p:txBody>
          <a:bodyPr/>
          <a:lstStyle/>
          <a:p>
            <a:pPr marL="132587" indent="-132587" algn="just" defTabSz="530351">
              <a:lnSpc>
                <a:spcPct val="120000"/>
              </a:lnSpc>
              <a:spcBef>
                <a:spcPts val="500"/>
              </a:spcBef>
              <a:defRPr sz="1450"/>
            </a:pPr>
            <a:r>
              <a:rPr dirty="0" err="1"/>
              <a:t>Адамсон</a:t>
            </a:r>
            <a:r>
              <a:rPr dirty="0"/>
              <a:t> И. В. О </a:t>
            </a:r>
            <a:r>
              <a:rPr dirty="0" err="1"/>
              <a:t>значении</a:t>
            </a:r>
            <a:r>
              <a:rPr dirty="0"/>
              <a:t> </a:t>
            </a:r>
            <a:r>
              <a:rPr dirty="0" err="1"/>
              <a:t>некоторых</a:t>
            </a:r>
            <a:r>
              <a:rPr dirty="0"/>
              <a:t> </a:t>
            </a:r>
            <a:r>
              <a:rPr dirty="0" err="1"/>
              <a:t>номинаций</a:t>
            </a:r>
            <a:r>
              <a:rPr dirty="0"/>
              <a:t> </a:t>
            </a:r>
            <a:r>
              <a:rPr dirty="0" err="1"/>
              <a:t>социальной</a:t>
            </a:r>
            <a:r>
              <a:rPr dirty="0"/>
              <a:t> </a:t>
            </a:r>
            <a:r>
              <a:rPr dirty="0" err="1"/>
              <a:t>сферы</a:t>
            </a:r>
            <a:r>
              <a:rPr dirty="0"/>
              <a:t> </a:t>
            </a:r>
            <a:r>
              <a:rPr dirty="0" err="1"/>
              <a:t>современной</a:t>
            </a:r>
            <a:r>
              <a:rPr dirty="0"/>
              <a:t> </a:t>
            </a:r>
            <a:r>
              <a:rPr dirty="0" err="1"/>
              <a:t>Эстонии</a:t>
            </a:r>
            <a:r>
              <a:rPr dirty="0"/>
              <a:t> и </a:t>
            </a:r>
            <a:r>
              <a:rPr dirty="0" err="1"/>
              <a:t>их</a:t>
            </a:r>
            <a:r>
              <a:rPr dirty="0"/>
              <a:t> </a:t>
            </a:r>
            <a:r>
              <a:rPr dirty="0" err="1"/>
              <a:t>российских</a:t>
            </a:r>
            <a:r>
              <a:rPr dirty="0"/>
              <a:t> </a:t>
            </a:r>
            <a:r>
              <a:rPr dirty="0" err="1"/>
              <a:t>соответствий</a:t>
            </a:r>
            <a:r>
              <a:rPr dirty="0"/>
              <a:t>. </a:t>
            </a:r>
            <a:r>
              <a:rPr i="1" dirty="0"/>
              <a:t>VALODA–2020. </a:t>
            </a:r>
            <a:r>
              <a:rPr i="1" dirty="0" err="1"/>
              <a:t>Valoda</a:t>
            </a:r>
            <a:r>
              <a:rPr i="1" dirty="0"/>
              <a:t> </a:t>
            </a:r>
            <a:r>
              <a:rPr i="1" dirty="0" err="1"/>
              <a:t>dažādu</a:t>
            </a:r>
            <a:r>
              <a:rPr i="1" dirty="0"/>
              <a:t> </a:t>
            </a:r>
            <a:r>
              <a:rPr i="1" dirty="0" err="1"/>
              <a:t>kultūru</a:t>
            </a:r>
            <a:r>
              <a:rPr i="1" dirty="0"/>
              <a:t> </a:t>
            </a:r>
            <a:r>
              <a:rPr i="1" dirty="0" err="1"/>
              <a:t>kontekstā</a:t>
            </a:r>
            <a:r>
              <a:rPr i="1" dirty="0"/>
              <a:t>. XXX </a:t>
            </a:r>
            <a:r>
              <a:rPr i="1" dirty="0" err="1"/>
              <a:t>Zinātnisko</a:t>
            </a:r>
            <a:r>
              <a:rPr i="1" dirty="0"/>
              <a:t> </a:t>
            </a:r>
            <a:r>
              <a:rPr i="1" dirty="0" err="1"/>
              <a:t>rakstu</a:t>
            </a:r>
            <a:r>
              <a:rPr i="1" dirty="0"/>
              <a:t> </a:t>
            </a:r>
            <a:r>
              <a:rPr i="1" dirty="0" err="1"/>
              <a:t>krājums</a:t>
            </a:r>
            <a:r>
              <a:rPr i="1" dirty="0"/>
              <a:t>.</a:t>
            </a:r>
            <a:r>
              <a:rPr dirty="0"/>
              <a:t> Daugavpils: Daugavpils </a:t>
            </a:r>
            <a:r>
              <a:rPr dirty="0" err="1"/>
              <a:t>Universitātes</a:t>
            </a:r>
            <a:r>
              <a:rPr dirty="0"/>
              <a:t> </a:t>
            </a:r>
            <a:r>
              <a:rPr dirty="0" err="1"/>
              <a:t>Akadēmiskais</a:t>
            </a:r>
            <a:r>
              <a:rPr dirty="0"/>
              <a:t> </a:t>
            </a:r>
            <a:r>
              <a:rPr dirty="0" err="1"/>
              <a:t>apgāds</a:t>
            </a:r>
            <a:r>
              <a:rPr dirty="0"/>
              <a:t> „Saule”, 2020, с. 177–185. </a:t>
            </a:r>
          </a:p>
          <a:p>
            <a:pPr marL="132587" indent="-132587" defTabSz="530351">
              <a:lnSpc>
                <a:spcPct val="120000"/>
              </a:lnSpc>
              <a:spcBef>
                <a:spcPts val="500"/>
              </a:spcBef>
              <a:defRPr sz="1450"/>
            </a:pPr>
            <a:r>
              <a:rPr dirty="0" err="1"/>
              <a:t>Бурдакова</a:t>
            </a:r>
            <a:r>
              <a:rPr dirty="0"/>
              <a:t> О. Н., </a:t>
            </a:r>
            <a:r>
              <a:rPr dirty="0" err="1"/>
              <a:t>Нымм</a:t>
            </a:r>
            <a:r>
              <a:rPr dirty="0"/>
              <a:t> Е. Ю. </a:t>
            </a:r>
            <a:r>
              <a:rPr dirty="0" err="1"/>
              <a:t>Из</a:t>
            </a:r>
            <a:r>
              <a:rPr dirty="0"/>
              <a:t> </a:t>
            </a:r>
            <a:r>
              <a:rPr dirty="0" err="1"/>
              <a:t>опыта</a:t>
            </a:r>
            <a:r>
              <a:rPr dirty="0"/>
              <a:t> </a:t>
            </a:r>
            <a:r>
              <a:rPr dirty="0" err="1"/>
              <a:t>составления</a:t>
            </a:r>
            <a:r>
              <a:rPr dirty="0"/>
              <a:t> </a:t>
            </a:r>
            <a:r>
              <a:rPr dirty="0" err="1"/>
              <a:t>словарей</a:t>
            </a:r>
            <a:r>
              <a:rPr dirty="0"/>
              <a:t> </a:t>
            </a:r>
            <a:r>
              <a:rPr dirty="0" err="1"/>
              <a:t>локального</a:t>
            </a:r>
            <a:r>
              <a:rPr dirty="0"/>
              <a:t> </a:t>
            </a:r>
            <a:r>
              <a:rPr dirty="0" err="1"/>
              <a:t>текста</a:t>
            </a:r>
            <a:r>
              <a:rPr dirty="0"/>
              <a:t> </a:t>
            </a:r>
            <a:r>
              <a:rPr dirty="0" err="1"/>
              <a:t>городов</a:t>
            </a:r>
            <a:r>
              <a:rPr dirty="0"/>
              <a:t> </a:t>
            </a:r>
            <a:r>
              <a:rPr dirty="0" err="1"/>
              <a:t>постсоветского</a:t>
            </a:r>
            <a:r>
              <a:rPr dirty="0"/>
              <a:t> </a:t>
            </a:r>
            <a:r>
              <a:rPr dirty="0" err="1"/>
              <a:t>культурного</a:t>
            </a:r>
            <a:r>
              <a:rPr dirty="0"/>
              <a:t> </a:t>
            </a:r>
            <a:r>
              <a:rPr dirty="0" err="1"/>
              <a:t>пространства</a:t>
            </a:r>
            <a:r>
              <a:rPr dirty="0"/>
              <a:t>. </a:t>
            </a:r>
            <a:r>
              <a:rPr i="1" dirty="0" err="1"/>
              <a:t>Альманах</a:t>
            </a:r>
            <a:r>
              <a:rPr i="1" dirty="0"/>
              <a:t> </a:t>
            </a:r>
            <a:r>
              <a:rPr i="1" dirty="0" err="1"/>
              <a:t>североевропейских</a:t>
            </a:r>
            <a:r>
              <a:rPr i="1" dirty="0"/>
              <a:t> и </a:t>
            </a:r>
            <a:r>
              <a:rPr i="1" dirty="0" err="1"/>
              <a:t>балтийских</a:t>
            </a:r>
            <a:r>
              <a:rPr i="1" dirty="0"/>
              <a:t> </a:t>
            </a:r>
            <a:r>
              <a:rPr i="1" dirty="0" err="1"/>
              <a:t>исследований</a:t>
            </a:r>
            <a:r>
              <a:rPr i="1" dirty="0"/>
              <a:t>. Nordic and Baltic Studies Review. Issue 2.</a:t>
            </a:r>
            <a:r>
              <a:rPr dirty="0"/>
              <a:t> </a:t>
            </a:r>
            <a:r>
              <a:rPr dirty="0" err="1"/>
              <a:t>Петрозаводск</a:t>
            </a:r>
            <a:r>
              <a:rPr dirty="0"/>
              <a:t>, 2017, с. 116–138.  </a:t>
            </a:r>
            <a:endParaRPr lang="et-EE" dirty="0"/>
          </a:p>
          <a:p>
            <a:pPr marL="132587" indent="-132587" defTabSz="530351">
              <a:lnSpc>
                <a:spcPct val="120000"/>
              </a:lnSpc>
              <a:spcBef>
                <a:spcPts val="500"/>
              </a:spcBef>
              <a:defRPr sz="1450"/>
            </a:pPr>
            <a:r>
              <a:rPr dirty="0" err="1"/>
              <a:t>Деци</a:t>
            </a:r>
            <a:r>
              <a:rPr dirty="0"/>
              <a:t>, </a:t>
            </a:r>
            <a:r>
              <a:rPr dirty="0" err="1"/>
              <a:t>Алессандра</a:t>
            </a:r>
            <a:r>
              <a:rPr dirty="0"/>
              <a:t>. 2025. </a:t>
            </a:r>
            <a:r>
              <a:rPr dirty="0" err="1"/>
              <a:t>Функции</a:t>
            </a:r>
            <a:r>
              <a:rPr dirty="0"/>
              <a:t> </a:t>
            </a:r>
            <a:r>
              <a:rPr dirty="0" err="1"/>
              <a:t>иноязычных</a:t>
            </a:r>
            <a:r>
              <a:rPr dirty="0"/>
              <a:t> </a:t>
            </a:r>
            <a:r>
              <a:rPr dirty="0" err="1"/>
              <a:t>вкраплений</a:t>
            </a:r>
            <a:r>
              <a:rPr dirty="0"/>
              <a:t> в </a:t>
            </a:r>
            <a:r>
              <a:rPr dirty="0" err="1"/>
              <a:t>интернет-дискурсе</a:t>
            </a:r>
            <a:r>
              <a:rPr dirty="0"/>
              <a:t> </a:t>
            </a:r>
            <a:r>
              <a:rPr dirty="0" err="1"/>
              <a:t>русскоязычных</a:t>
            </a:r>
            <a:r>
              <a:rPr dirty="0"/>
              <a:t> </a:t>
            </a:r>
            <a:r>
              <a:rPr dirty="0" err="1"/>
              <a:t>жителей</a:t>
            </a:r>
            <a:r>
              <a:rPr dirty="0"/>
              <a:t> Италии и </a:t>
            </a:r>
            <a:r>
              <a:rPr dirty="0" err="1"/>
              <a:t>Эстонии</a:t>
            </a:r>
            <a:r>
              <a:rPr dirty="0"/>
              <a:t>: </a:t>
            </a:r>
            <a:r>
              <a:rPr dirty="0" err="1"/>
              <a:t>сопоставительный</a:t>
            </a:r>
            <a:r>
              <a:rPr dirty="0"/>
              <a:t> </a:t>
            </a:r>
            <a:r>
              <a:rPr dirty="0" err="1"/>
              <a:t>аспект</a:t>
            </a:r>
            <a:r>
              <a:rPr dirty="0"/>
              <a:t>. University of Tartu Press.</a:t>
            </a:r>
          </a:p>
          <a:p>
            <a:pPr marL="132587" indent="-132587" defTabSz="530351">
              <a:spcBef>
                <a:spcPts val="500"/>
              </a:spcBef>
              <a:defRPr sz="1450"/>
            </a:pPr>
            <a:r>
              <a:rPr dirty="0" err="1"/>
              <a:t>Лензо</a:t>
            </a:r>
            <a:r>
              <a:rPr dirty="0"/>
              <a:t> К.  </a:t>
            </a:r>
            <a:r>
              <a:rPr dirty="0" err="1"/>
              <a:t>Живая</a:t>
            </a:r>
            <a:r>
              <a:rPr dirty="0"/>
              <a:t> </a:t>
            </a:r>
            <a:r>
              <a:rPr dirty="0" err="1"/>
              <a:t>речь</a:t>
            </a:r>
            <a:r>
              <a:rPr dirty="0"/>
              <a:t> </a:t>
            </a:r>
            <a:r>
              <a:rPr dirty="0" err="1"/>
              <a:t>гостей</a:t>
            </a:r>
            <a:r>
              <a:rPr dirty="0"/>
              <a:t> </a:t>
            </a:r>
            <a:r>
              <a:rPr dirty="0" err="1"/>
              <a:t>радиопередач</a:t>
            </a:r>
            <a:r>
              <a:rPr dirty="0"/>
              <a:t>  («</a:t>
            </a:r>
            <a:r>
              <a:rPr dirty="0" err="1"/>
              <a:t>женская</a:t>
            </a:r>
            <a:r>
              <a:rPr dirty="0"/>
              <a:t> </a:t>
            </a:r>
            <a:r>
              <a:rPr dirty="0" err="1"/>
              <a:t>сила</a:t>
            </a:r>
            <a:r>
              <a:rPr dirty="0"/>
              <a:t>», </a:t>
            </a:r>
            <a:r>
              <a:rPr dirty="0" err="1"/>
              <a:t>радио</a:t>
            </a:r>
            <a:r>
              <a:rPr dirty="0"/>
              <a:t> 4. </a:t>
            </a:r>
            <a:r>
              <a:rPr dirty="0" err="1"/>
              <a:t>Эстония</a:t>
            </a:r>
            <a:r>
              <a:rPr dirty="0"/>
              <a:t>). </a:t>
            </a:r>
            <a:r>
              <a:rPr dirty="0" err="1"/>
              <a:t>Бакалаврская</a:t>
            </a:r>
            <a:r>
              <a:rPr dirty="0"/>
              <a:t> </a:t>
            </a:r>
            <a:r>
              <a:rPr dirty="0" err="1"/>
              <a:t>работа</a:t>
            </a:r>
            <a:r>
              <a:rPr dirty="0"/>
              <a:t>. </a:t>
            </a:r>
            <a:r>
              <a:rPr dirty="0" err="1"/>
              <a:t>Таллинн</a:t>
            </a:r>
            <a:r>
              <a:rPr dirty="0"/>
              <a:t>, 2025. </a:t>
            </a:r>
          </a:p>
          <a:p>
            <a:pPr marL="132587" indent="-132587" defTabSz="530351">
              <a:spcBef>
                <a:spcPts val="500"/>
              </a:spcBef>
              <a:defRPr sz="1450"/>
            </a:pPr>
            <a:r>
              <a:rPr dirty="0" err="1"/>
              <a:t>Петрова</a:t>
            </a:r>
            <a:r>
              <a:rPr dirty="0"/>
              <a:t> Е. </a:t>
            </a:r>
            <a:r>
              <a:rPr dirty="0" err="1"/>
              <a:t>Особенности</a:t>
            </a:r>
            <a:r>
              <a:rPr dirty="0"/>
              <a:t> </a:t>
            </a:r>
            <a:r>
              <a:rPr dirty="0" err="1"/>
              <a:t>речи</a:t>
            </a:r>
            <a:r>
              <a:rPr dirty="0"/>
              <a:t> </a:t>
            </a:r>
            <a:r>
              <a:rPr dirty="0" err="1"/>
              <a:t>гостей</a:t>
            </a:r>
            <a:r>
              <a:rPr dirty="0"/>
              <a:t> </a:t>
            </a:r>
            <a:r>
              <a:rPr dirty="0" err="1"/>
              <a:t>телепередач</a:t>
            </a:r>
            <a:r>
              <a:rPr dirty="0"/>
              <a:t> в </a:t>
            </a:r>
            <a:r>
              <a:rPr dirty="0" err="1"/>
              <a:t>эстонии</a:t>
            </a:r>
            <a:r>
              <a:rPr dirty="0"/>
              <a:t> (</a:t>
            </a:r>
            <a:r>
              <a:rPr dirty="0" err="1"/>
              <a:t>на</a:t>
            </a:r>
            <a:r>
              <a:rPr dirty="0"/>
              <a:t> </a:t>
            </a:r>
            <a:r>
              <a:rPr dirty="0" err="1"/>
              <a:t>примереПередачи</a:t>
            </a:r>
            <a:r>
              <a:rPr dirty="0"/>
              <a:t> «</a:t>
            </a:r>
            <a:r>
              <a:rPr dirty="0" err="1"/>
              <a:t>своя</a:t>
            </a:r>
            <a:r>
              <a:rPr dirty="0"/>
              <a:t> </a:t>
            </a:r>
            <a:r>
              <a:rPr dirty="0" err="1"/>
              <a:t>правда</a:t>
            </a:r>
            <a:r>
              <a:rPr dirty="0"/>
              <a:t>»). </a:t>
            </a:r>
            <a:r>
              <a:rPr dirty="0" err="1"/>
              <a:t>Бакалаврская</a:t>
            </a:r>
            <a:r>
              <a:rPr dirty="0"/>
              <a:t> </a:t>
            </a:r>
            <a:r>
              <a:rPr dirty="0" err="1"/>
              <a:t>работа</a:t>
            </a:r>
            <a:r>
              <a:rPr dirty="0"/>
              <a:t>, </a:t>
            </a:r>
            <a:r>
              <a:rPr dirty="0" err="1"/>
              <a:t>Таллинн</a:t>
            </a:r>
            <a:r>
              <a:rPr dirty="0"/>
              <a:t>, 2024. </a:t>
            </a:r>
            <a:endParaRPr lang="et-EE" dirty="0"/>
          </a:p>
          <a:p>
            <a:pPr marL="132587" indent="-132587" defTabSz="530351">
              <a:spcBef>
                <a:spcPts val="500"/>
              </a:spcBef>
              <a:defRPr sz="1450"/>
            </a:pPr>
            <a:r>
              <a:rPr dirty="0"/>
              <a:t>Backus, Ad. 2020. Usage-based approaches. In Evangelia Adamou, Yaron Matras (ed.) The Routledge Handbook of Language Contact. London, Routledge. 110─126.  </a:t>
            </a:r>
            <a:endParaRPr lang="et-EE" dirty="0"/>
          </a:p>
          <a:p>
            <a:pPr marL="132587" indent="-132587" defTabSz="530351">
              <a:spcBef>
                <a:spcPts val="500"/>
              </a:spcBef>
              <a:defRPr sz="1450"/>
            </a:pPr>
            <a:r>
              <a:rPr dirty="0" err="1"/>
              <a:t>Verschik</a:t>
            </a:r>
            <a:r>
              <a:rPr dirty="0"/>
              <a:t>, Anna. 2017. Language Contact, Language Awareness, and Multilingualism. In Jasone </a:t>
            </a:r>
            <a:r>
              <a:rPr dirty="0" err="1"/>
              <a:t>Cenoz</a:t>
            </a:r>
            <a:r>
              <a:rPr dirty="0"/>
              <a:t>, Durk Gorter, Stephen May (ed.). Language Awareness and Multilingualism. Springer. 99─111. </a:t>
            </a: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Title 1"/>
          <p:cNvSpPr txBox="1">
            <a:spLocks noGrp="1"/>
          </p:cNvSpPr>
          <p:nvPr>
            <p:ph type="title"/>
          </p:nvPr>
        </p:nvSpPr>
        <p:spPr>
          <a:prstGeom prst="rect">
            <a:avLst/>
          </a:prstGeom>
        </p:spPr>
        <p:txBody>
          <a:bodyPr/>
          <a:lstStyle/>
          <a:p>
            <a:endParaRPr/>
          </a:p>
        </p:txBody>
      </p:sp>
      <p:sp>
        <p:nvSpPr>
          <p:cNvPr id="189" name="Content Placeholder 2"/>
          <p:cNvSpPr txBox="1">
            <a:spLocks noGrp="1"/>
          </p:cNvSpPr>
          <p:nvPr>
            <p:ph type="body" idx="1"/>
          </p:nvPr>
        </p:nvSpPr>
        <p:spPr>
          <a:prstGeom prst="rect">
            <a:avLst/>
          </a:prstGeom>
        </p:spPr>
        <p:txBody>
          <a:bodyPr/>
          <a:lstStyle/>
          <a:p>
            <a:pPr marL="0" indent="0">
              <a:buSzTx/>
              <a:buNone/>
            </a:pPr>
            <a:endParaRPr/>
          </a:p>
          <a:p>
            <a:pPr marL="0" indent="0">
              <a:buSzTx/>
              <a:buNone/>
            </a:pPr>
            <a:endParaRPr/>
          </a:p>
          <a:p>
            <a:pPr marL="0" indent="0" defTabSz="457200">
              <a:lnSpc>
                <a:spcPct val="100000"/>
              </a:lnSpc>
              <a:spcBef>
                <a:spcPts val="1200"/>
              </a:spcBef>
              <a:buSzTx/>
              <a:buFontTx/>
              <a:buNone/>
              <a:defRPr sz="3500">
                <a:latin typeface="Times Roman"/>
                <a:ea typeface="Times Roman"/>
                <a:cs typeface="Times Roman"/>
                <a:sym typeface="Times Roman"/>
              </a:defRPr>
            </a:pPr>
            <a:r>
              <a:t>Thank you for your attention!</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11</TotalTime>
  <Words>2317</Words>
  <Application>Microsoft Office PowerPoint</Application>
  <PresentationFormat>Широкоэкранный</PresentationFormat>
  <Paragraphs>118</Paragraphs>
  <Slides>32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32</vt:i4>
      </vt:variant>
    </vt:vector>
  </HeadingPairs>
  <TitlesOfParts>
    <vt:vector size="37" baseType="lpstr">
      <vt:lpstr>Arial</vt:lpstr>
      <vt:lpstr>Calibri</vt:lpstr>
      <vt:lpstr>Calibri Light</vt:lpstr>
      <vt:lpstr>Times Roman</vt:lpstr>
      <vt:lpstr>Office Theme</vt:lpstr>
      <vt:lpstr>Language Contact in Russian-Language Media in Estonia: Findings from an Analysis of Spoken Language</vt:lpstr>
      <vt:lpstr>Презентация PowerPoint</vt:lpstr>
      <vt:lpstr>Презентация PowerPoint</vt:lpstr>
      <vt:lpstr>Examples </vt:lpstr>
      <vt:lpstr>Examples </vt:lpstr>
      <vt:lpstr>Examples </vt:lpstr>
      <vt:lpstr>Dictionary in EKI</vt:lpstr>
      <vt:lpstr>Словарь в EKI</vt:lpstr>
      <vt:lpstr>Презентация PowerPoint</vt:lpstr>
      <vt:lpstr>Examples from the Internet and other media </vt:lpstr>
      <vt:lpstr>Презентация PowerPoint</vt:lpstr>
      <vt:lpstr>Examples from spoken language (based on TV), 2025</vt:lpstr>
      <vt:lpstr>Презентация PowerPoint</vt:lpstr>
      <vt:lpstr>Презентация PowerPoint</vt:lpstr>
      <vt:lpstr>The program “Svoya Pravda,” (One’s own truth) ETV+</vt:lpstr>
      <vt:lpstr>Презентация PowerPoint</vt:lpstr>
      <vt:lpstr>Episode (02/09/2019): “Pora valit’?” (“Time to leave?”) </vt:lpstr>
      <vt:lpstr>Episode (02/11/2020): “I can’t stand it.” («Терпеть не могу»). </vt:lpstr>
      <vt:lpstr>Examples </vt:lpstr>
      <vt:lpstr>Episode (03/05/2021): “Tourism: Between the Past and the Future.”  («Туризм: между прошлым и будущим»). </vt:lpstr>
      <vt:lpstr>Examples from other episodes of “Svoya Pravda” (Russian-speaking participants)</vt:lpstr>
      <vt:lpstr>The radio program “Zhenskaya Sila,” (Women’s Strength) ERR, Radio 4</vt:lpstr>
      <vt:lpstr>Презентация PowerPoint</vt:lpstr>
      <vt:lpstr>Examples of insertions from the Estonian language</vt:lpstr>
      <vt:lpstr>Conclusions</vt:lpstr>
      <vt:lpstr>Презентация PowerPoint</vt:lpstr>
      <vt:lpstr>Презентация PowerPoint</vt:lpstr>
      <vt:lpstr>Презентация PowerPoint</vt:lpstr>
      <vt:lpstr>Презентация PowerPoint</vt:lpstr>
      <vt:lpstr>References </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User</dc:creator>
  <cp:lastModifiedBy>User</cp:lastModifiedBy>
  <cp:revision>3</cp:revision>
  <dcterms:modified xsi:type="dcterms:W3CDTF">2026-04-21T18:33:48Z</dcterms:modified>
</cp:coreProperties>
</file>